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256" r:id="rId2"/>
    <p:sldId id="257" r:id="rId3"/>
    <p:sldId id="258" r:id="rId4"/>
    <p:sldId id="259" r:id="rId5"/>
    <p:sldId id="357" r:id="rId6"/>
    <p:sldId id="358" r:id="rId7"/>
    <p:sldId id="359" r:id="rId8"/>
    <p:sldId id="362" r:id="rId9"/>
    <p:sldId id="360" r:id="rId10"/>
    <p:sldId id="361" r:id="rId11"/>
    <p:sldId id="400" r:id="rId12"/>
    <p:sldId id="408" r:id="rId13"/>
    <p:sldId id="409" r:id="rId14"/>
    <p:sldId id="347" r:id="rId15"/>
    <p:sldId id="410" r:id="rId16"/>
    <p:sldId id="411" r:id="rId17"/>
    <p:sldId id="412" r:id="rId18"/>
    <p:sldId id="260" r:id="rId19"/>
    <p:sldId id="394" r:id="rId20"/>
    <p:sldId id="371" r:id="rId21"/>
    <p:sldId id="372" r:id="rId22"/>
    <p:sldId id="373" r:id="rId23"/>
    <p:sldId id="374" r:id="rId24"/>
    <p:sldId id="375" r:id="rId25"/>
    <p:sldId id="386" r:id="rId26"/>
    <p:sldId id="353" r:id="rId27"/>
    <p:sldId id="354" r:id="rId28"/>
    <p:sldId id="355" r:id="rId29"/>
    <p:sldId id="407" r:id="rId30"/>
    <p:sldId id="363" r:id="rId31"/>
    <p:sldId id="364" r:id="rId32"/>
    <p:sldId id="365" r:id="rId33"/>
    <p:sldId id="366" r:id="rId34"/>
    <p:sldId id="296" r:id="rId35"/>
    <p:sldId id="413" r:id="rId36"/>
    <p:sldId id="325" r:id="rId37"/>
    <p:sldId id="377" r:id="rId38"/>
    <p:sldId id="378" r:id="rId39"/>
    <p:sldId id="415" r:id="rId40"/>
    <p:sldId id="422" r:id="rId41"/>
    <p:sldId id="421" r:id="rId42"/>
    <p:sldId id="424" r:id="rId43"/>
    <p:sldId id="302" r:id="rId44"/>
    <p:sldId id="419" r:id="rId45"/>
    <p:sldId id="423" r:id="rId46"/>
    <p:sldId id="420" r:id="rId47"/>
    <p:sldId id="418" r:id="rId48"/>
    <p:sldId id="392" r:id="rId49"/>
    <p:sldId id="304" r:id="rId50"/>
    <p:sldId id="333" r:id="rId5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autoAdjust="0"/>
    <p:restoredTop sz="95865"/>
  </p:normalViewPr>
  <p:slideViewPr>
    <p:cSldViewPr snapToGrid="0">
      <p:cViewPr varScale="1">
        <p:scale>
          <a:sx n="109" d="100"/>
          <a:sy n="109" d="100"/>
        </p:scale>
        <p:origin x="138"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41937567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extLst>
      <p:ext uri="{BB962C8B-B14F-4D97-AF65-F5344CB8AC3E}">
        <p14:creationId xmlns:p14="http://schemas.microsoft.com/office/powerpoint/2010/main" val="1346337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429009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dirty="0"/>
          </a:p>
        </p:txBody>
      </p:sp>
    </p:spTree>
    <p:extLst>
      <p:ext uri="{BB962C8B-B14F-4D97-AF65-F5344CB8AC3E}">
        <p14:creationId xmlns:p14="http://schemas.microsoft.com/office/powerpoint/2010/main" val="314310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2198790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35555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974869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312778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dirty="0"/>
          </a:p>
        </p:txBody>
      </p:sp>
    </p:spTree>
    <p:extLst>
      <p:ext uri="{BB962C8B-B14F-4D97-AF65-F5344CB8AC3E}">
        <p14:creationId xmlns:p14="http://schemas.microsoft.com/office/powerpoint/2010/main" val="108659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894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159959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1139988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1338187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308682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308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407945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396513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extLst>
      <p:ext uri="{BB962C8B-B14F-4D97-AF65-F5344CB8AC3E}">
        <p14:creationId xmlns:p14="http://schemas.microsoft.com/office/powerpoint/2010/main" val="824568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45</a:t>
            </a:fld>
            <a:endParaRPr dirty="0"/>
          </a:p>
        </p:txBody>
      </p:sp>
    </p:spTree>
    <p:extLst>
      <p:ext uri="{BB962C8B-B14F-4D97-AF65-F5344CB8AC3E}">
        <p14:creationId xmlns:p14="http://schemas.microsoft.com/office/powerpoint/2010/main" val="1077325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50</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66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extLst>
      <p:ext uri="{BB962C8B-B14F-4D97-AF65-F5344CB8AC3E}">
        <p14:creationId xmlns:p14="http://schemas.microsoft.com/office/powerpoint/2010/main" val="278413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extLst>
      <p:ext uri="{BB962C8B-B14F-4D97-AF65-F5344CB8AC3E}">
        <p14:creationId xmlns:p14="http://schemas.microsoft.com/office/powerpoint/2010/main" val="2750660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34827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69183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421584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78324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198793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58962"/>
            <a:ext cx="3063489" cy="209105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dirty="0">
              <a:solidFill>
                <a:schemeClr val="bg1"/>
              </a:solidFill>
              <a:latin typeface="Calibri" pitchFamily="34" charset="0"/>
            </a:endParaRPr>
          </a:p>
          <a:p>
            <a:pPr lvl="0" algn="ctr"/>
            <a:r>
              <a:rPr lang="ka-GE" sz="3600" dirty="0">
                <a:solidFill>
                  <a:schemeClr val="bg1"/>
                </a:solidFill>
                <a:latin typeface="Calibri" pitchFamily="34" charset="0"/>
              </a:rPr>
              <a:t>arrival</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ka-GE" sz="3600" dirty="0">
                <a:solidFill>
                  <a:schemeClr val="bg1"/>
                </a:solidFill>
                <a:latin typeface="Calibri" pitchFamily="34" charset="0"/>
              </a:rPr>
              <a:t>n</a:t>
            </a:r>
            <a:r>
              <a:rPr lang="en-US" sz="3600" dirty="0">
                <a:solidFill>
                  <a:schemeClr val="bg1"/>
                </a:solidFill>
                <a:latin typeface="Calibri" pitchFamily="34" charset="0"/>
              </a:rPr>
              <a:t>.)</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987637" y="4194945"/>
            <a:ext cx="2565070" cy="911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Regular" charset="0"/>
                <a:ea typeface="Calibri"/>
                <a:cs typeface="Calibri"/>
                <a:sym typeface="Calibri"/>
              </a:rPr>
              <a:t>ჩამოსვლა</a:t>
            </a:r>
            <a:endParaRPr lang="en-US"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451719" y="346329"/>
            <a:ext cx="2637459" cy="1279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451719" y="455843"/>
            <a:ext cx="2753837"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585832" y="5450879"/>
            <a:ext cx="56428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W</a:t>
            </a:r>
            <a:r>
              <a:rPr lang="ka-GE" sz="2600" i="1" strike="noStrike" cap="none" dirty="0">
                <a:solidFill>
                  <a:schemeClr val="bg1"/>
                </a:solidFill>
                <a:latin typeface="Calibri" charset="0"/>
                <a:ea typeface="Calibri" charset="0"/>
                <a:cs typeface="Calibri" charset="0"/>
                <a:sym typeface="Calibri"/>
              </a:rPr>
              <a:t>e waited</a:t>
            </a:r>
            <a:r>
              <a:rPr lang="en-US" sz="2600" i="1" strike="noStrike" cap="none" dirty="0">
                <a:solidFill>
                  <a:schemeClr val="bg1"/>
                </a:solidFill>
                <a:latin typeface="Calibri" charset="0"/>
                <a:ea typeface="Calibri" charset="0"/>
                <a:cs typeface="Calibri" charset="0"/>
                <a:sym typeface="Calibri"/>
              </a:rPr>
              <a:t> for</a:t>
            </a:r>
            <a:r>
              <a:rPr lang="ka-GE" sz="2600" i="1" strike="noStrike" cap="none" dirty="0">
                <a:solidFill>
                  <a:schemeClr val="bg1"/>
                </a:solidFill>
                <a:latin typeface="Calibri" charset="0"/>
                <a:ea typeface="Calibri" charset="0"/>
                <a:cs typeface="Calibri" charset="0"/>
                <a:sym typeface="Calibri"/>
              </a:rPr>
              <a:t> our </a:t>
            </a:r>
            <a:r>
              <a:rPr lang="ka-GE" sz="2600" i="1" strike="noStrike" cap="none" dirty="0" smtClean="0">
                <a:solidFill>
                  <a:schemeClr val="bg1"/>
                </a:solidFill>
                <a:latin typeface="Calibri" charset="0"/>
                <a:ea typeface="Calibri" charset="0"/>
                <a:cs typeface="Calibri" charset="0"/>
                <a:sym typeface="Calibri"/>
              </a:rPr>
              <a:t>friend</a:t>
            </a:r>
            <a:r>
              <a:rPr lang="en-US" sz="2600" i="1" dirty="0" smtClean="0">
                <a:solidFill>
                  <a:schemeClr val="bg1"/>
                </a:solidFill>
                <a:latin typeface="Calibri" charset="0"/>
                <a:ea typeface="Calibri" charset="0"/>
                <a:cs typeface="Calibri" charset="0"/>
                <a:sym typeface="Calibri"/>
              </a:rPr>
              <a:t>’s </a:t>
            </a:r>
            <a:r>
              <a:rPr lang="ka-GE" sz="2600" i="1" u="sng" strike="noStrike" cap="none" dirty="0">
                <a:solidFill>
                  <a:srgbClr val="FFC000"/>
                </a:solidFill>
                <a:latin typeface="Calibri" charset="0"/>
                <a:ea typeface="Calibri" charset="0"/>
                <a:cs typeface="Calibri" charset="0"/>
                <a:sym typeface="Calibri"/>
              </a:rPr>
              <a:t>arrival</a:t>
            </a:r>
            <a:r>
              <a:rPr lang="ka-GE" sz="2600" i="1" strike="noStrike" cap="none" dirty="0">
                <a:solidFill>
                  <a:schemeClr val="bg1"/>
                </a:solidFill>
                <a:latin typeface="Calibri" charset="0"/>
                <a:ea typeface="Calibri" charset="0"/>
                <a:cs typeface="Calibri" charset="0"/>
                <a:sym typeface="Calibri"/>
              </a:rPr>
              <a:t> in the airport. </a:t>
            </a:r>
            <a:endParaRPr sz="2600" i="1" strike="noStrike" cap="none" dirty="0">
              <a:solidFill>
                <a:schemeClr val="bg1"/>
              </a:solidFill>
              <a:latin typeface="Calibri" charset="0"/>
              <a:ea typeface="Calibri" charset="0"/>
              <a:cs typeface="Calibri" charset="0"/>
              <a:sym typeface="Calibri"/>
            </a:endParaRPr>
          </a:p>
        </p:txBody>
      </p:sp>
      <p:pic>
        <p:nvPicPr>
          <p:cNvPr id="10"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341253" y="137832"/>
            <a:ext cx="2164081" cy="968991"/>
          </a:xfrm>
          <a:prstGeom prst="rect">
            <a:avLst/>
          </a:prstGeom>
          <a:noFill/>
          <a:ln>
            <a:noFill/>
          </a:ln>
        </p:spPr>
      </p:pic>
      <p:pic>
        <p:nvPicPr>
          <p:cNvPr id="11" name="Picture 10">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2505334" y="148464"/>
            <a:ext cx="2376972" cy="968991"/>
          </a:xfrm>
          <a:prstGeom prst="rect">
            <a:avLst/>
          </a:prstGeom>
        </p:spPr>
      </p:pic>
    </p:spTree>
    <p:extLst>
      <p:ext uri="{BB962C8B-B14F-4D97-AF65-F5344CB8AC3E}">
        <p14:creationId xmlns:p14="http://schemas.microsoft.com/office/powerpoint/2010/main" val="3034626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647" y="2066517"/>
            <a:ext cx="4224792"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dirty="0">
              <a:solidFill>
                <a:schemeClr val="bg1"/>
              </a:solidFill>
              <a:latin typeface="Calibri" pitchFamily="34" charset="0"/>
            </a:endParaRPr>
          </a:p>
          <a:p>
            <a:pPr lvl="0" algn="ctr"/>
            <a:r>
              <a:rPr lang="ka-GE" sz="3600" dirty="0">
                <a:solidFill>
                  <a:schemeClr val="bg1"/>
                </a:solidFill>
                <a:latin typeface="Calibri" pitchFamily="34" charset="0"/>
              </a:rPr>
              <a:t>layover</a:t>
            </a:r>
            <a:endParaRPr lang="en-US" sz="3600" dirty="0">
              <a:solidFill>
                <a:schemeClr val="bg1"/>
              </a:solidFill>
              <a:latin typeface="Calibri" pitchFamily="34" charset="0"/>
            </a:endParaRPr>
          </a:p>
          <a:p>
            <a:pPr lvl="0" algn="ctr"/>
            <a:r>
              <a:rPr lang="en-US" sz="3600" dirty="0" smtClean="0">
                <a:solidFill>
                  <a:schemeClr val="bg1"/>
                </a:solidFill>
                <a:latin typeface="Calibri" pitchFamily="34" charset="0"/>
              </a:rPr>
              <a:t>(n.)</a:t>
            </a:r>
            <a:endParaRPr lang="en-US" sz="3600" dirty="0">
              <a:solidFill>
                <a:schemeClr val="bg1"/>
              </a:solidFill>
              <a:latin typeface="Calibri" pitchFamily="34" charset="0"/>
            </a:endParaRP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3639048" y="4141015"/>
            <a:ext cx="5557749"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90000"/>
              </a:lnSpc>
              <a:spcBef>
                <a:spcPts val="630"/>
              </a:spcBef>
            </a:pPr>
            <a:r>
              <a:rPr lang="ka-GE" sz="2400" dirty="0" smtClean="0">
                <a:solidFill>
                  <a:srgbClr val="FFFFFF"/>
                </a:solidFill>
                <a:latin typeface="Calibri" charset="0"/>
                <a:ea typeface="Calibri" charset="0"/>
                <a:cs typeface="Calibri" charset="0"/>
                <a:sym typeface="Calibri"/>
              </a:rPr>
              <a:t>მოგზაურობისას  დროებითი </a:t>
            </a:r>
            <a:r>
              <a:rPr lang="ka-GE" sz="2400" dirty="0">
                <a:solidFill>
                  <a:srgbClr val="FFFFFF"/>
                </a:solidFill>
                <a:latin typeface="Calibri" charset="0"/>
                <a:ea typeface="Calibri" charset="0"/>
                <a:cs typeface="Calibri" charset="0"/>
                <a:sym typeface="Calibri"/>
              </a:rPr>
              <a:t>გასაჩერებელი </a:t>
            </a:r>
            <a:r>
              <a:rPr lang="ka-GE" sz="2400" dirty="0" smtClean="0">
                <a:solidFill>
                  <a:srgbClr val="FFFFFF"/>
                </a:solidFill>
                <a:latin typeface="Calibri" charset="0"/>
                <a:ea typeface="Calibri" charset="0"/>
                <a:cs typeface="Calibri" charset="0"/>
                <a:sym typeface="Calibri"/>
              </a:rPr>
              <a:t> ადგილი</a:t>
            </a:r>
            <a:endParaRPr lang="ka-GE" sz="2400" dirty="0">
              <a:solidFill>
                <a:srgbClr val="FFFFFF"/>
              </a:solidFill>
              <a:latin typeface="Calibri" charset="0"/>
              <a:ea typeface="Calibri" charset="0"/>
              <a:cs typeface="Calibri"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495606" y="427788"/>
            <a:ext cx="2693325" cy="1197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428012" y="455843"/>
            <a:ext cx="288502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269083" y="5210530"/>
            <a:ext cx="4400356"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W</a:t>
            </a:r>
            <a:r>
              <a:rPr lang="ka-GE" sz="2800" i="1" dirty="0">
                <a:solidFill>
                  <a:schemeClr val="bg1"/>
                </a:solidFill>
                <a:latin typeface="Calibri" charset="0"/>
                <a:ea typeface="Calibri" charset="0"/>
                <a:cs typeface="Calibri" charset="0"/>
              </a:rPr>
              <a:t>e had</a:t>
            </a:r>
            <a:r>
              <a:rPr lang="en-US" sz="2800" i="1" dirty="0">
                <a:solidFill>
                  <a:schemeClr val="bg1"/>
                </a:solidFill>
                <a:latin typeface="Calibri" charset="0"/>
                <a:ea typeface="Calibri" charset="0"/>
                <a:cs typeface="Calibri" charset="0"/>
              </a:rPr>
              <a:t> an</a:t>
            </a:r>
            <a:r>
              <a:rPr lang="ka-GE" sz="2800" i="1" dirty="0">
                <a:solidFill>
                  <a:schemeClr val="bg1"/>
                </a:solidFill>
                <a:latin typeface="Calibri" charset="0"/>
                <a:ea typeface="Calibri" charset="0"/>
                <a:cs typeface="Calibri" charset="0"/>
              </a:rPr>
              <a:t> eight hour </a:t>
            </a:r>
            <a:r>
              <a:rPr lang="ka-GE" sz="2800" i="1" u="sng" dirty="0">
                <a:solidFill>
                  <a:srgbClr val="FFC000"/>
                </a:solidFill>
                <a:latin typeface="Calibri" charset="0"/>
                <a:ea typeface="Calibri" charset="0"/>
                <a:cs typeface="Calibri" charset="0"/>
              </a:rPr>
              <a:t>layover</a:t>
            </a:r>
            <a:r>
              <a:rPr lang="ka-GE" sz="2800" i="1" dirty="0">
                <a:solidFill>
                  <a:schemeClr val="bg1"/>
                </a:solidFill>
                <a:latin typeface="Calibri" charset="0"/>
                <a:ea typeface="Calibri" charset="0"/>
                <a:cs typeface="Calibri" charset="0"/>
              </a:rPr>
              <a:t> in </a:t>
            </a:r>
            <a:r>
              <a:rPr lang="en-US" sz="2800" i="1" dirty="0" smtClean="0">
                <a:solidFill>
                  <a:schemeClr val="bg1"/>
                </a:solidFill>
                <a:latin typeface="Calibri" charset="0"/>
                <a:ea typeface="Calibri" charset="0"/>
                <a:cs typeface="Calibri" charset="0"/>
              </a:rPr>
              <a:t>Qatar</a:t>
            </a:r>
            <a:r>
              <a:rPr lang="ka-GE" sz="2800" i="1" dirty="0">
                <a:solidFill>
                  <a:schemeClr val="bg1"/>
                </a:solidFill>
                <a:latin typeface="Calibri" charset="0"/>
                <a:ea typeface="Calibri" charset="0"/>
                <a:cs typeface="Calibri" charset="0"/>
              </a:rPr>
              <a:t>. </a:t>
            </a:r>
          </a:p>
        </p:txBody>
      </p:sp>
      <p:pic>
        <p:nvPicPr>
          <p:cNvPr id="10"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341253" y="137832"/>
            <a:ext cx="2164081" cy="968991"/>
          </a:xfrm>
          <a:prstGeom prst="rect">
            <a:avLst/>
          </a:prstGeom>
          <a:noFill/>
          <a:ln>
            <a:noFill/>
          </a:ln>
        </p:spPr>
      </p:pic>
      <p:pic>
        <p:nvPicPr>
          <p:cNvPr id="11" name="Picture 10">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2505334" y="148464"/>
            <a:ext cx="2376972" cy="968991"/>
          </a:xfrm>
          <a:prstGeom prst="rect">
            <a:avLst/>
          </a:prstGeom>
        </p:spPr>
      </p:pic>
    </p:spTree>
    <p:extLst>
      <p:ext uri="{BB962C8B-B14F-4D97-AF65-F5344CB8AC3E}">
        <p14:creationId xmlns:p14="http://schemas.microsoft.com/office/powerpoint/2010/main" val="3094559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46770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We went on a </a:t>
            </a:r>
            <a:r>
              <a:rPr lang="mr-IN" sz="2400" dirty="0" smtClean="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of North Africa and saw the pyramids.</a:t>
            </a:r>
            <a:endParaRPr lang="en-US" sz="24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10100251" y="2042829"/>
            <a:ext cx="1839006"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layover</a:t>
            </a:r>
            <a:endParaRPr lang="en-US" sz="25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1889276" y="2067689"/>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smtClean="0">
                <a:latin typeface="Calibri" panose="020F0502020204030204" pitchFamily="34" charset="0"/>
                <a:cs typeface="Calibri" panose="020F0502020204030204" pitchFamily="34" charset="0"/>
              </a:rPr>
              <a:t>ar</a:t>
            </a:r>
            <a:r>
              <a:rPr lang="en-US" sz="2500" dirty="0" smtClean="0">
                <a:latin typeface="Calibri" panose="020F0502020204030204" pitchFamily="34" charset="0"/>
                <a:cs typeface="Calibri" panose="020F0502020204030204" pitchFamily="34" charset="0"/>
              </a:rPr>
              <a:t>r</a:t>
            </a:r>
            <a:r>
              <a:rPr lang="ka-GE" sz="2500" dirty="0" smtClean="0">
                <a:latin typeface="Calibri" panose="020F0502020204030204" pitchFamily="34" charset="0"/>
                <a:cs typeface="Calibri" panose="020F0502020204030204" pitchFamily="34" charset="0"/>
              </a:rPr>
              <a:t>ival</a:t>
            </a:r>
            <a:endParaRPr lang="en-US" sz="25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4199013" y="2067688"/>
            <a:ext cx="246748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check</a:t>
            </a:r>
            <a:r>
              <a:rPr lang="ka-GE" sz="2500" dirty="0">
                <a:latin typeface="Calibri" panose="020F0502020204030204" pitchFamily="34" charset="0"/>
                <a:cs typeface="Calibri" panose="020F0502020204030204" pitchFamily="34" charset="0"/>
              </a:rPr>
              <a:t> in</a:t>
            </a:r>
            <a:endParaRPr lang="en-US" sz="25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6826718" y="2058144"/>
            <a:ext cx="12382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tour</a:t>
            </a:r>
            <a:endParaRPr lang="en-US" sz="25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8218254" y="2054988"/>
            <a:ext cx="1728682" cy="65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trip</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88940" y="2077782"/>
            <a:ext cx="1661802"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departure</a:t>
            </a:r>
            <a:endParaRPr lang="en-US" sz="25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367823" y="217801"/>
            <a:ext cx="280448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367823" y="296382"/>
            <a:ext cx="2746293" cy="1169551"/>
          </a:xfrm>
          <a:prstGeom prst="rect">
            <a:avLst/>
          </a:prstGeom>
          <a:noFill/>
        </p:spPr>
        <p:txBody>
          <a:bodyPr wrap="square" rtlCol="0">
            <a:spAutoFit/>
          </a:bodyPr>
          <a:lstStyle/>
          <a:p>
            <a:pPr algn="ctr"/>
            <a:r>
              <a:rPr lang="en-US" sz="3500" dirty="0" smtClean="0">
                <a:solidFill>
                  <a:schemeClr val="bg1"/>
                </a:solidFill>
                <a:latin typeface="Calibri" pitchFamily="34" charset="0"/>
              </a:rPr>
              <a:t>Vocabulary</a:t>
            </a:r>
          </a:p>
          <a:p>
            <a:pPr algn="ctr"/>
            <a:r>
              <a:rPr lang="ka-GE" sz="3500" dirty="0" smtClean="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44876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005 0.04907 L -0.08099 0.50926 " pathEditMode="relative" ptsTypes="AA">
                                      <p:cBhvr>
                                        <p:cTn id="6"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46770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Our .......... was delayed because of bad weather, we got to our destination three hours late.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10100251" y="2042829"/>
            <a:ext cx="1839006"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layover</a:t>
            </a:r>
            <a:endParaRPr lang="en-US" sz="25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2964036" y="2020554"/>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smtClean="0">
                <a:latin typeface="Calibri" panose="020F0502020204030204" pitchFamily="34" charset="0"/>
                <a:cs typeface="Calibri" panose="020F0502020204030204" pitchFamily="34" charset="0"/>
              </a:rPr>
              <a:t>a</a:t>
            </a:r>
            <a:r>
              <a:rPr lang="en-US" sz="2500" dirty="0" smtClean="0">
                <a:latin typeface="Calibri" panose="020F0502020204030204" pitchFamily="34" charset="0"/>
                <a:cs typeface="Calibri" panose="020F0502020204030204" pitchFamily="34" charset="0"/>
              </a:rPr>
              <a:t>r</a:t>
            </a:r>
            <a:r>
              <a:rPr lang="ka-GE" sz="2500" dirty="0" smtClean="0">
                <a:latin typeface="Calibri" panose="020F0502020204030204" pitchFamily="34" charset="0"/>
                <a:cs typeface="Calibri" panose="020F0502020204030204" pitchFamily="34" charset="0"/>
              </a:rPr>
              <a:t>rival</a:t>
            </a:r>
            <a:endParaRPr lang="en-US" sz="25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5344707" y="2020555"/>
            <a:ext cx="246748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check</a:t>
            </a:r>
            <a:r>
              <a:rPr lang="ka-GE" sz="2500" dirty="0">
                <a:latin typeface="Calibri" panose="020F0502020204030204" pitchFamily="34" charset="0"/>
                <a:cs typeface="Calibri" panose="020F0502020204030204" pitchFamily="34" charset="0"/>
              </a:rPr>
              <a:t> in</a:t>
            </a:r>
            <a:endParaRPr lang="en-US" sz="25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8218254" y="2054988"/>
            <a:ext cx="1728682" cy="65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trip</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896176" y="1987929"/>
            <a:ext cx="1661802"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departure</a:t>
            </a:r>
            <a:endParaRPr lang="en-US" sz="25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325292" y="217801"/>
            <a:ext cx="2722323"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325293" y="296382"/>
            <a:ext cx="272232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2803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031 0.05463 L 0.15938 0.51204 " pathEditMode="relative" ptsTypes="AA">
                                      <p:cBhvr>
                                        <p:cTn id="6"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81076" y="346770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We planned this ………. last year and now we finally </a:t>
            </a:r>
            <a:r>
              <a:rPr lang="en-US" sz="2400" dirty="0" smtClean="0">
                <a:latin typeface="Calibri" panose="020F0502020204030204" pitchFamily="34" charset="0"/>
                <a:cs typeface="Calibri" panose="020F0502020204030204" pitchFamily="34" charset="0"/>
              </a:rPr>
              <a:t>got </a:t>
            </a:r>
            <a:r>
              <a:rPr lang="en-US" sz="2400" dirty="0">
                <a:latin typeface="Calibri" panose="020F0502020204030204" pitchFamily="34" charset="0"/>
                <a:cs typeface="Calibri" panose="020F0502020204030204" pitchFamily="34" charset="0"/>
              </a:rPr>
              <a:t>to </a:t>
            </a:r>
            <a:r>
              <a:rPr lang="en-US" sz="2400" dirty="0" smtClean="0">
                <a:latin typeface="Calibri" panose="020F0502020204030204" pitchFamily="34" charset="0"/>
                <a:cs typeface="Calibri" panose="020F0502020204030204" pitchFamily="34" charset="0"/>
              </a:rPr>
              <a:t>go!</a:t>
            </a:r>
            <a:endParaRPr lang="en-US" sz="24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8368084" y="2040667"/>
            <a:ext cx="1839006"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layover</a:t>
            </a:r>
            <a:endParaRPr lang="en-US" sz="25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4199013" y="2067688"/>
            <a:ext cx="246748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check</a:t>
            </a:r>
            <a:r>
              <a:rPr lang="ka-GE" sz="2500" dirty="0">
                <a:latin typeface="Calibri" panose="020F0502020204030204" pitchFamily="34" charset="0"/>
                <a:cs typeface="Calibri" panose="020F0502020204030204" pitchFamily="34" charset="0"/>
              </a:rPr>
              <a:t> in</a:t>
            </a:r>
            <a:endParaRPr lang="en-US" sz="25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6826718" y="2058144"/>
            <a:ext cx="12382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trip</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293395" y="217801"/>
            <a:ext cx="251315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461615" y="352094"/>
            <a:ext cx="2255456"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
        <p:nvSpPr>
          <p:cNvPr id="21" name="Rectangle 20">
            <a:extLst>
              <a:ext uri="{FF2B5EF4-FFF2-40B4-BE49-F238E27FC236}">
                <a16:creationId xmlns:a16="http://schemas.microsoft.com/office/drawing/2014/main" id="{C3F1E415-546D-2C48-A6C3-AC6D34F9BA7B}"/>
              </a:ext>
            </a:extLst>
          </p:cNvPr>
          <p:cNvSpPr/>
          <p:nvPr/>
        </p:nvSpPr>
        <p:spPr>
          <a:xfrm>
            <a:off x="2234066" y="2075620"/>
            <a:ext cx="1661802"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departure</a:t>
            </a:r>
            <a:endParaRPr lang="en-US"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282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3 0.07037 L -0.13724 0.51759 " pathEditMode="relative" ptsTypes="AA">
                                      <p:cBhvr>
                                        <p:cTn id="6"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46770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Our ………. is at five o’clock, so we need to be there three hours </a:t>
            </a:r>
            <a:r>
              <a:rPr lang="en-US" sz="2400" dirty="0" smtClean="0">
                <a:latin typeface="Calibri" panose="020F0502020204030204" pitchFamily="34" charset="0"/>
                <a:cs typeface="Calibri" panose="020F0502020204030204" pitchFamily="34" charset="0"/>
              </a:rPr>
              <a:t>earlier </a:t>
            </a:r>
            <a:r>
              <a:rPr lang="en-US" sz="2400" dirty="0">
                <a:latin typeface="Calibri" panose="020F0502020204030204" pitchFamily="34" charset="0"/>
                <a:cs typeface="Calibri" panose="020F0502020204030204" pitchFamily="34" charset="0"/>
              </a:rPr>
              <a:t>in order to go through security. </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7226467" y="2098597"/>
            <a:ext cx="1839006"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layover</a:t>
            </a:r>
            <a:endParaRPr lang="en-US" sz="25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4199013" y="2067688"/>
            <a:ext cx="246748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check</a:t>
            </a:r>
            <a:r>
              <a:rPr lang="ka-GE" sz="2500" dirty="0">
                <a:latin typeface="Calibri" panose="020F0502020204030204" pitchFamily="34" charset="0"/>
                <a:cs typeface="Calibri" panose="020F0502020204030204" pitchFamily="34" charset="0"/>
              </a:rPr>
              <a:t> in</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437933"/>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437933"/>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1977246" y="2020826"/>
            <a:ext cx="1661802"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departure</a:t>
            </a:r>
            <a:endParaRPr lang="en-US" sz="25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145970" y="217801"/>
            <a:ext cx="2494321"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145971" y="296382"/>
            <a:ext cx="2494320"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297493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617 0.0463 L 0.42305 0.52593 " pathEditMode="relative" rAng="0" ptsTypes="AA">
                                      <p:cBhvr>
                                        <p:cTn id="6" dur="2000" fill="hold"/>
                                        <p:tgtEl>
                                          <p:spTgt spid="14"/>
                                        </p:tgtEl>
                                        <p:attrNameLst>
                                          <p:attrName>ppt_x</p:attrName>
                                          <p:attrName>ppt_y</p:attrName>
                                        </p:attrNameLst>
                                      </p:cBhvr>
                                      <p:rCtr x="19844" y="2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46770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The ………. line was very long.</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7471351" y="2067688"/>
            <a:ext cx="1839006"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layover</a:t>
            </a:r>
            <a:endParaRPr lang="en-US" sz="25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4199013" y="2067688"/>
            <a:ext cx="2467489"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check</a:t>
            </a:r>
            <a:r>
              <a:rPr lang="ka-GE" sz="2500" dirty="0">
                <a:latin typeface="Calibri" panose="020F0502020204030204" pitchFamily="34" charset="0"/>
                <a:cs typeface="Calibri" panose="020F0502020204030204" pitchFamily="34" charset="0"/>
              </a:rPr>
              <a:t> in</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587047" y="217801"/>
            <a:ext cx="2610197"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390855" y="296382"/>
            <a:ext cx="2959640"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5513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537 0.04768 L 0.00756 0.53287 " pathEditMode="relative" ptsTypes="AA">
                                      <p:cBhvr>
                                        <p:cTn id="6"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46770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On our way from London to Tokyo, we had a ………. in Dubai.</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5922129" y="2161846"/>
            <a:ext cx="1839006"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500" dirty="0">
                <a:latin typeface="Calibri" panose="020F0502020204030204" pitchFamily="34" charset="0"/>
                <a:cs typeface="Calibri" panose="020F0502020204030204" pitchFamily="34" charset="0"/>
              </a:rPr>
              <a:t>layover</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346559" y="217801"/>
            <a:ext cx="2944736"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346559" y="296382"/>
            <a:ext cx="3003936"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98416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815 0.07569 L -0.01732 0.53055 " pathEditMode="relative" rAng="0" ptsTypes="AA">
                                      <p:cBhvr>
                                        <p:cTn id="6" dur="2000" fill="hold"/>
                                        <p:tgtEl>
                                          <p:spTgt spid="3"/>
                                        </p:tgtEl>
                                        <p:attrNameLst>
                                          <p:attrName>ppt_x</p:attrName>
                                          <p:attrName>ppt_y</p:attrName>
                                        </p:attrNameLst>
                                      </p:cBhvr>
                                      <p:rCtr x="1042" y="2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973526" y="1095513"/>
            <a:ext cx="11107222" cy="5782141"/>
            <a:chOff x="-1213846" y="-651306"/>
            <a:chExt cx="11702219" cy="6602788"/>
          </a:xfrm>
        </p:grpSpPr>
        <p:sp>
          <p:nvSpPr>
            <p:cNvPr id="148" name="Google Shape;148;g8d3272b2c0_0_186"/>
            <p:cNvSpPr/>
            <p:nvPr/>
          </p:nvSpPr>
          <p:spPr>
            <a:xfrm>
              <a:off x="3691300" y="2019755"/>
              <a:ext cx="2587674" cy="176342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4116796" y="2277466"/>
              <a:ext cx="1798439"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Vocabulary</a:t>
              </a:r>
              <a:endParaRPr sz="2400" b="1"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400" b="1" dirty="0">
                <a:latin typeface="Calibri" panose="020F0502020204030204" pitchFamily="34" charset="0"/>
                <a:cs typeface="Calibri" panose="020F0502020204030204" pitchFamily="34" charset="0"/>
              </a:endParaRPr>
            </a:p>
          </p:txBody>
        </p:sp>
        <p:sp>
          <p:nvSpPr>
            <p:cNvPr id="150" name="Google Shape;150;g8d3272b2c0_0_186"/>
            <p:cNvSpPr/>
            <p:nvPr/>
          </p:nvSpPr>
          <p:spPr>
            <a:xfrm rot="-5611042">
              <a:off x="4270650" y="1677702"/>
              <a:ext cx="709036"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2" name="Google Shape;152;g8d3272b2c0_0_186"/>
            <p:cNvSpPr/>
            <p:nvPr/>
          </p:nvSpPr>
          <p:spPr>
            <a:xfrm>
              <a:off x="3284693" y="-651306"/>
              <a:ext cx="2994281" cy="205504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r>
                <a:rPr lang="ka-GE" sz="2400" b="1" dirty="0">
                  <a:solidFill>
                    <a:srgbClr val="FFFFFF"/>
                  </a:solidFill>
                  <a:latin typeface="Calibri" panose="020F0502020204030204" pitchFamily="34" charset="0"/>
                  <a:ea typeface="Calibri"/>
                  <a:cs typeface="Calibri" panose="020F0502020204030204" pitchFamily="34" charset="0"/>
                  <a:sym typeface="Calibri"/>
                </a:rPr>
                <a:t>delay</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p>
            <a:p>
              <a:pPr lvl="0" algn="ctr">
                <a:lnSpc>
                  <a:spcPct val="90000"/>
                </a:lnSpc>
                <a:spcBef>
                  <a:spcPts val="630"/>
                </a:spcBef>
              </a:pPr>
              <a:r>
                <a:rPr lang="ka-GE" sz="2400" b="1" dirty="0">
                  <a:solidFill>
                    <a:srgbClr val="FFFFFF"/>
                  </a:solidFill>
                  <a:latin typeface="Calibri" panose="020F0502020204030204" pitchFamily="34" charset="0"/>
                  <a:ea typeface="Calibri"/>
                  <a:cs typeface="Calibri" panose="020F0502020204030204" pitchFamily="34" charset="0"/>
                  <a:sym typeface="Calibri"/>
                </a:rPr>
                <a:t>შეფერხება</a:t>
              </a:r>
              <a:endParaRPr sz="2400" dirty="0">
                <a:latin typeface="Sylfaen Regular" pitchFamily="18" charset="0"/>
              </a:endParaRPr>
            </a:p>
          </p:txBody>
        </p:sp>
        <p:sp>
          <p:nvSpPr>
            <p:cNvPr id="154" name="Google Shape;154;g8d3272b2c0_0_186"/>
            <p:cNvSpPr/>
            <p:nvPr/>
          </p:nvSpPr>
          <p:spPr>
            <a:xfrm rot="8651999" flipV="1">
              <a:off x="5789451" y="1869775"/>
              <a:ext cx="1156148" cy="5220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6" name="Google Shape;156;g8d3272b2c0_0_186"/>
            <p:cNvSpPr/>
            <p:nvPr/>
          </p:nvSpPr>
          <p:spPr>
            <a:xfrm>
              <a:off x="6206379" y="387751"/>
              <a:ext cx="4281994" cy="186307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buClr>
                  <a:schemeClr val="dk1"/>
                </a:buClr>
                <a:buSzPts val="1100"/>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lvl="0" algn="ctr">
                <a:buClr>
                  <a:schemeClr val="dk1"/>
                </a:buClr>
                <a:buSzPts val="1100"/>
              </a:pPr>
              <a:r>
                <a:rPr lang="ka-GE" sz="2400" b="1" dirty="0">
                  <a:solidFill>
                    <a:srgbClr val="FFFFFF"/>
                  </a:solidFill>
                  <a:latin typeface="Calibri" panose="020F0502020204030204" pitchFamily="34" charset="0"/>
                  <a:ea typeface="Calibri"/>
                  <a:cs typeface="Calibri" panose="020F0502020204030204" pitchFamily="34" charset="0"/>
                  <a:sym typeface="Calibri"/>
                </a:rPr>
                <a:t>accessible </a:t>
              </a:r>
              <a:r>
                <a:rPr lang="en-US" sz="2400" b="1" dirty="0">
                  <a:solidFill>
                    <a:srgbClr val="FFFFFF"/>
                  </a:solidFill>
                  <a:latin typeface="Calibri" panose="020F0502020204030204" pitchFamily="34" charset="0"/>
                  <a:ea typeface="Calibri"/>
                  <a:cs typeface="Calibri" panose="020F0502020204030204" pitchFamily="34" charset="0"/>
                  <a:sym typeface="Calibri"/>
                </a:rPr>
                <a:t> </a:t>
              </a:r>
              <a:endParaRPr lang="en-US" sz="2400" b="1" dirty="0" smtClean="0">
                <a:solidFill>
                  <a:srgbClr val="FFFFFF"/>
                </a:solidFill>
                <a:latin typeface="Calibri" panose="020F0502020204030204" pitchFamily="34" charset="0"/>
                <a:ea typeface="Calibri"/>
                <a:cs typeface="Calibri" panose="020F0502020204030204" pitchFamily="34" charset="0"/>
                <a:sym typeface="Calibri"/>
              </a:endParaRPr>
            </a:p>
            <a:p>
              <a:pPr lvl="0" algn="ctr">
                <a:buClr>
                  <a:schemeClr val="dk1"/>
                </a:buClr>
                <a:buSzPts val="1100"/>
              </a:pPr>
              <a:r>
                <a:rPr lang="en-US" sz="2400" b="1" dirty="0" smtClean="0">
                  <a:solidFill>
                    <a:srgbClr val="FFFFFF"/>
                  </a:solidFill>
                  <a:latin typeface="Calibri" panose="020F0502020204030204" pitchFamily="34" charset="0"/>
                  <a:ea typeface="Calibri"/>
                  <a:cs typeface="Calibri" panose="020F0502020204030204" pitchFamily="34" charset="0"/>
                  <a:sym typeface="Calibri"/>
                </a:rPr>
                <a:t>(</a:t>
              </a:r>
              <a:r>
                <a:rPr lang="ka-GE" sz="2400" b="1" dirty="0">
                  <a:solidFill>
                    <a:srgbClr val="FFFFFF"/>
                  </a:solidFill>
                  <a:latin typeface="Calibri" panose="020F0502020204030204" pitchFamily="34" charset="0"/>
                  <a:ea typeface="Calibri"/>
                  <a:cs typeface="Calibri" panose="020F0502020204030204" pitchFamily="34" charset="0"/>
                  <a:sym typeface="Calibri"/>
                </a:rPr>
                <a:t>adj</a:t>
              </a:r>
              <a:r>
                <a:rPr lang="en-US" sz="2400" b="1" dirty="0">
                  <a:solidFill>
                    <a:srgbClr val="FFFFFF"/>
                  </a:solidFill>
                  <a:latin typeface="Calibri" panose="020F0502020204030204" pitchFamily="34" charset="0"/>
                  <a:ea typeface="Calibri"/>
                  <a:cs typeface="Calibri" panose="020F0502020204030204" pitchFamily="34" charset="0"/>
                  <a:sym typeface="Calibri"/>
                </a:rPr>
                <a:t>.)</a:t>
              </a:r>
            </a:p>
            <a:p>
              <a:pPr lvl="0" algn="ctr">
                <a:buClr>
                  <a:schemeClr val="dk1"/>
                </a:buClr>
                <a:buSzPts val="1100"/>
              </a:pPr>
              <a:r>
                <a:rPr lang="ka-GE" sz="2400" b="1" dirty="0" smtClean="0">
                  <a:solidFill>
                    <a:srgbClr val="FFFFFF"/>
                  </a:solidFill>
                  <a:latin typeface="Calibri" panose="020F0502020204030204" pitchFamily="34" charset="0"/>
                  <a:ea typeface="Calibri"/>
                  <a:cs typeface="Calibri" panose="020F0502020204030204" pitchFamily="34" charset="0"/>
                  <a:sym typeface="Calibri"/>
                </a:rPr>
                <a:t>ხელმისაწვდომი</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endParaRPr sz="2400" dirty="0">
                <a:latin typeface="Sylfaen Regular" pitchFamily="18" charset="0"/>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6" name="Google Shape;166;g8d3272b2c0_0_186"/>
            <p:cNvSpPr/>
            <p:nvPr/>
          </p:nvSpPr>
          <p:spPr>
            <a:xfrm rot="5806244">
              <a:off x="4172518" y="3731244"/>
              <a:ext cx="685945" cy="52689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8" name="Google Shape;168;g8d3272b2c0_0_186"/>
            <p:cNvSpPr/>
            <p:nvPr/>
          </p:nvSpPr>
          <p:spPr>
            <a:xfrm>
              <a:off x="2752356" y="3955302"/>
              <a:ext cx="3156349" cy="199618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buClr>
                  <a:schemeClr val="dk1"/>
                </a:buClr>
                <a:buSzPts val="1100"/>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lvl="0" algn="ctr">
                <a:buClr>
                  <a:schemeClr val="dk1"/>
                </a:buClr>
                <a:buSzPts val="1100"/>
              </a:pPr>
              <a:r>
                <a:rPr lang="en-US" sz="2400" b="1" dirty="0">
                  <a:solidFill>
                    <a:srgbClr val="FFFFFF"/>
                  </a:solidFill>
                  <a:latin typeface="Calibri" panose="020F0502020204030204" pitchFamily="34" charset="0"/>
                  <a:ea typeface="Calibri"/>
                  <a:cs typeface="Calibri" panose="020F0502020204030204" pitchFamily="34" charset="0"/>
                  <a:sym typeface="Calibri"/>
                </a:rPr>
                <a:t>travel</a:t>
              </a:r>
              <a:r>
                <a:rPr lang="ka-GE" sz="2400" b="1" dirty="0">
                  <a:solidFill>
                    <a:srgbClr val="FFFFFF"/>
                  </a:solidFill>
                  <a:latin typeface="Calibri" panose="020F0502020204030204" pitchFamily="34" charset="0"/>
                  <a:ea typeface="Calibri"/>
                  <a:cs typeface="Calibri" panose="020F0502020204030204" pitchFamily="34" charset="0"/>
                  <a:sym typeface="Calibri"/>
                </a:rPr>
                <a:t> agent</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lvl="0" algn="ctr">
                <a:buClr>
                  <a:schemeClr val="dk1"/>
                </a:buClr>
                <a:buSzPts val="1100"/>
              </a:pPr>
              <a:r>
                <a:rPr lang="en-US" sz="2400" b="1" dirty="0">
                  <a:solidFill>
                    <a:srgbClr val="FFFFFF"/>
                  </a:solidFill>
                  <a:latin typeface="Calibri" panose="020F0502020204030204" pitchFamily="34" charset="0"/>
                  <a:ea typeface="Calibri"/>
                  <a:cs typeface="Calibri" panose="020F0502020204030204" pitchFamily="34" charset="0"/>
                  <a:sym typeface="Calibri"/>
                </a:rPr>
                <a:t>(</a:t>
              </a:r>
              <a:r>
                <a:rPr lang="ka-GE" sz="2400" b="1" dirty="0">
                  <a:solidFill>
                    <a:srgbClr val="FFFFFF"/>
                  </a:solidFill>
                  <a:latin typeface="Calibri" panose="020F0502020204030204" pitchFamily="34" charset="0"/>
                  <a:ea typeface="Calibri"/>
                  <a:cs typeface="Calibri" panose="020F0502020204030204" pitchFamily="34" charset="0"/>
                  <a:sym typeface="Calibri"/>
                </a:rPr>
                <a:t>n</a:t>
              </a:r>
              <a:r>
                <a:rPr lang="en-US" sz="2400" b="1" dirty="0">
                  <a:solidFill>
                    <a:srgbClr val="FFFFFF"/>
                  </a:solidFill>
                  <a:latin typeface="Calibri" panose="020F0502020204030204" pitchFamily="34" charset="0"/>
                  <a:ea typeface="Calibri"/>
                  <a:cs typeface="Calibri" panose="020F0502020204030204" pitchFamily="34" charset="0"/>
                  <a:sym typeface="Calibri"/>
                </a:rPr>
                <a:t>.)</a:t>
              </a:r>
            </a:p>
            <a:p>
              <a:pPr lvl="0" algn="ctr">
                <a:lnSpc>
                  <a:spcPct val="90000"/>
                </a:lnSpc>
                <a:spcBef>
                  <a:spcPts val="630"/>
                </a:spcBef>
              </a:pPr>
              <a:r>
                <a:rPr lang="ka-GE" sz="2400" b="1" dirty="0">
                  <a:solidFill>
                    <a:srgbClr val="FFFFFF"/>
                  </a:solidFill>
                  <a:latin typeface="Calibri" panose="020F0502020204030204" pitchFamily="34" charset="0"/>
                  <a:ea typeface="Calibri"/>
                  <a:cs typeface="Calibri" panose="020F0502020204030204" pitchFamily="34" charset="0"/>
                  <a:sym typeface="Calibri"/>
                </a:rPr>
                <a:t>ტურისტული აგენტი</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endParaRPr sz="2400" dirty="0">
                <a:latin typeface="Sylfaen Regular" pitchFamily="18" charset="0"/>
              </a:endParaRPr>
            </a:p>
          </p:txBody>
        </p:sp>
        <p:sp>
          <p:nvSpPr>
            <p:cNvPr id="170" name="Google Shape;170;g8d3272b2c0_0_186"/>
            <p:cNvSpPr/>
            <p:nvPr/>
          </p:nvSpPr>
          <p:spPr>
            <a:xfrm rot="9749647">
              <a:off x="1764827" y="3235442"/>
              <a:ext cx="2035375" cy="50377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2" name="Google Shape;172;g8d3272b2c0_0_186"/>
            <p:cNvSpPr/>
            <p:nvPr/>
          </p:nvSpPr>
          <p:spPr>
            <a:xfrm>
              <a:off x="-1213846" y="3031025"/>
              <a:ext cx="3912997" cy="17514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pPr>
              <a:endParaRPr lang="en-US" sz="2400" b="1" smtClean="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pPr>
              <a:r>
                <a:rPr lang="ka-GE" sz="2400" b="1" dirty="0" smtClean="0">
                  <a:solidFill>
                    <a:srgbClr val="FFFFFF"/>
                  </a:solidFill>
                  <a:latin typeface="Calibri" panose="020F0502020204030204" pitchFamily="34" charset="0"/>
                  <a:ea typeface="Calibri"/>
                  <a:cs typeface="Calibri" panose="020F0502020204030204" pitchFamily="34" charset="0"/>
                  <a:sym typeface="Calibri"/>
                </a:rPr>
                <a:t>international</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pPr>
              <a:r>
                <a:rPr lang="en-US" sz="2400" b="1" dirty="0">
                  <a:solidFill>
                    <a:srgbClr val="FFFFFF"/>
                  </a:solidFill>
                  <a:latin typeface="Calibri" panose="020F0502020204030204" pitchFamily="34" charset="0"/>
                  <a:ea typeface="Calibri"/>
                  <a:cs typeface="Calibri" panose="020F0502020204030204" pitchFamily="34" charset="0"/>
                  <a:sym typeface="Calibri"/>
                </a:rPr>
                <a:t>(adj.)</a:t>
              </a:r>
            </a:p>
            <a:p>
              <a:pPr lvl="0" algn="ctr">
                <a:lnSpc>
                  <a:spcPct val="90000"/>
                </a:lnSpc>
              </a:pPr>
              <a:r>
                <a:rPr lang="ka-GE" sz="2400" b="1" dirty="0">
                  <a:solidFill>
                    <a:srgbClr val="FFFFFF"/>
                  </a:solidFill>
                  <a:latin typeface="Calibri" panose="020F0502020204030204" pitchFamily="34" charset="0"/>
                  <a:ea typeface="Calibri"/>
                  <a:cs typeface="Calibri" panose="020F0502020204030204" pitchFamily="34" charset="0"/>
                  <a:sym typeface="Calibri"/>
                </a:rPr>
                <a:t>საერთაშორისო</a:t>
              </a:r>
            </a:p>
            <a:p>
              <a:pPr marL="0" lvl="0" indent="0" algn="l" rtl="0">
                <a:spcBef>
                  <a:spcPts val="0"/>
                </a:spcBef>
                <a:spcAft>
                  <a:spcPts val="0"/>
                </a:spcAft>
                <a:buNone/>
              </a:pPr>
              <a:endParaRPr sz="2400" dirty="0">
                <a:latin typeface="Sylfaen Regular" pitchFamily="18" charset="0"/>
              </a:endParaRPr>
            </a:p>
          </p:txBody>
        </p:sp>
        <p:sp>
          <p:nvSpPr>
            <p:cNvPr id="174" name="Google Shape;174;g8d3272b2c0_0_186"/>
            <p:cNvSpPr/>
            <p:nvPr/>
          </p:nvSpPr>
          <p:spPr>
            <a:xfrm rot="13101856">
              <a:off x="5948677" y="3588656"/>
              <a:ext cx="450445" cy="61890"/>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6" name="Google Shape;176;g8d3272b2c0_0_186"/>
            <p:cNvSpPr/>
            <p:nvPr/>
          </p:nvSpPr>
          <p:spPr>
            <a:xfrm>
              <a:off x="6031694" y="3155483"/>
              <a:ext cx="4456679" cy="261610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en-US" sz="2400" b="1" dirty="0">
                  <a:solidFill>
                    <a:srgbClr val="FFFFFF"/>
                  </a:solidFill>
                  <a:latin typeface="Calibri" panose="020F0502020204030204" pitchFamily="34" charset="0"/>
                  <a:ea typeface="Calibri"/>
                  <a:cs typeface="Calibri" panose="020F0502020204030204" pitchFamily="34" charset="0"/>
                  <a:sym typeface="Calibri"/>
                </a:rPr>
                <a:t>r</a:t>
              </a:r>
              <a:r>
                <a:rPr lang="ka-GE" sz="2400" b="1" dirty="0" smtClean="0">
                  <a:solidFill>
                    <a:srgbClr val="FFFFFF"/>
                  </a:solidFill>
                  <a:latin typeface="Calibri" panose="020F0502020204030204" pitchFamily="34" charset="0"/>
                  <a:ea typeface="Calibri"/>
                  <a:cs typeface="Calibri" panose="020F0502020204030204" pitchFamily="34" charset="0"/>
                  <a:sym typeface="Calibri"/>
                </a:rPr>
                <a:t>etire</a:t>
              </a:r>
              <a:endParaRPr lang="en-US" sz="2400" b="1" dirty="0" smtClean="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ka-GE" sz="2400" b="1" dirty="0" smtClean="0">
                  <a:solidFill>
                    <a:srgbClr val="FFFFFF"/>
                  </a:solidFill>
                  <a:latin typeface="Calibri" panose="020F0502020204030204" pitchFamily="34" charset="0"/>
                  <a:ea typeface="Calibri"/>
                  <a:cs typeface="Calibri" panose="020F0502020204030204" pitchFamily="34" charset="0"/>
                  <a:sym typeface="Calibri"/>
                </a:rPr>
                <a:t> </a:t>
              </a:r>
              <a:r>
                <a:rPr lang="en-US" sz="2400" b="1" dirty="0">
                  <a:solidFill>
                    <a:srgbClr val="FFFFFF"/>
                  </a:solidFill>
                  <a:latin typeface="Calibri" panose="020F0502020204030204" pitchFamily="34" charset="0"/>
                  <a:ea typeface="Calibri"/>
                  <a:cs typeface="Calibri" panose="020F0502020204030204" pitchFamily="34" charset="0"/>
                  <a:sym typeface="Calibri"/>
                </a:rPr>
                <a:t>(</a:t>
              </a:r>
              <a:r>
                <a:rPr lang="ka-GE" sz="2400" b="1" dirty="0">
                  <a:solidFill>
                    <a:srgbClr val="FFFFFF"/>
                  </a:solidFill>
                  <a:latin typeface="Calibri" panose="020F0502020204030204" pitchFamily="34" charset="0"/>
                  <a:ea typeface="Calibri"/>
                  <a:cs typeface="Calibri" panose="020F0502020204030204" pitchFamily="34" charset="0"/>
                  <a:sym typeface="Calibri"/>
                </a:rPr>
                <a:t>v</a:t>
              </a:r>
              <a:r>
                <a:rPr lang="en-US" sz="2400" b="1" dirty="0">
                  <a:solidFill>
                    <a:srgbClr val="FFFFFF"/>
                  </a:solidFill>
                  <a:latin typeface="Calibri" panose="020F0502020204030204" pitchFamily="34" charset="0"/>
                  <a:ea typeface="Calibri"/>
                  <a:cs typeface="Calibri" panose="020F0502020204030204" pitchFamily="34" charset="0"/>
                  <a:sym typeface="Calibri"/>
                </a:rPr>
                <a:t>.)</a:t>
              </a:r>
            </a:p>
            <a:p>
              <a:pPr lvl="0" algn="ctr">
                <a:lnSpc>
                  <a:spcPct val="90000"/>
                </a:lnSpc>
                <a:spcBef>
                  <a:spcPts val="630"/>
                </a:spcBef>
              </a:pPr>
              <a:r>
                <a:rPr lang="ka-GE" sz="2400" b="1" dirty="0" smtClean="0">
                  <a:solidFill>
                    <a:srgbClr val="FFFFFF"/>
                  </a:solidFill>
                  <a:latin typeface="Calibri" panose="020F0502020204030204" pitchFamily="34" charset="0"/>
                  <a:ea typeface="Calibri"/>
                  <a:cs typeface="Calibri" panose="020F0502020204030204" pitchFamily="34" charset="0"/>
                  <a:sym typeface="Calibri"/>
                </a:rPr>
                <a:t>სამსახურიდან</a:t>
              </a:r>
              <a:r>
                <a:rPr lang="en-US" sz="2400" b="1" dirty="0" smtClean="0">
                  <a:solidFill>
                    <a:srgbClr val="FFFFFF"/>
                  </a:solidFill>
                  <a:latin typeface="Calibri" panose="020F0502020204030204" pitchFamily="34" charset="0"/>
                  <a:ea typeface="Calibri"/>
                  <a:cs typeface="Calibri" panose="020F0502020204030204" pitchFamily="34" charset="0"/>
                  <a:sym typeface="Calibri"/>
                </a:rPr>
                <a:t>,</a:t>
              </a:r>
              <a:r>
                <a:rPr lang="ka-GE" sz="2400" b="1" dirty="0" smtClean="0">
                  <a:solidFill>
                    <a:srgbClr val="FFFFFF"/>
                  </a:solidFill>
                  <a:latin typeface="Calibri" panose="020F0502020204030204" pitchFamily="34" charset="0"/>
                  <a:ea typeface="Calibri"/>
                  <a:cs typeface="Calibri" panose="020F0502020204030204" pitchFamily="34" charset="0"/>
                  <a:sym typeface="Calibri"/>
                </a:rPr>
                <a:t> თანამდებობიდან გადადგომა</a:t>
              </a:r>
              <a:r>
                <a:rPr lang="en-US" sz="2400" b="1" dirty="0" smtClean="0">
                  <a:solidFill>
                    <a:srgbClr val="FFFFFF"/>
                  </a:solidFill>
                  <a:latin typeface="Calibri" panose="020F0502020204030204" pitchFamily="34" charset="0"/>
                  <a:ea typeface="Calibri"/>
                  <a:cs typeface="Calibri" panose="020F0502020204030204" pitchFamily="34" charset="0"/>
                  <a:sym typeface="Calibri"/>
                </a:rPr>
                <a:t>, </a:t>
              </a:r>
              <a:r>
                <a:rPr lang="ka-GE" sz="2400" b="1" dirty="0" smtClean="0">
                  <a:solidFill>
                    <a:srgbClr val="FFFFFF"/>
                  </a:solidFill>
                  <a:latin typeface="Calibri" panose="020F0502020204030204" pitchFamily="34" charset="0"/>
                  <a:ea typeface="Calibri"/>
                  <a:cs typeface="Calibri" panose="020F0502020204030204" pitchFamily="34" charset="0"/>
                  <a:sym typeface="Calibri"/>
                </a:rPr>
                <a:t>პენსიაზე გასვლა</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None/>
              </a:pPr>
              <a:endParaRPr lang="ka-GE" sz="2400" dirty="0">
                <a:latin typeface="Sylfaen Regular" pitchFamily="18" charset="0"/>
              </a:endParaRPr>
            </a:p>
            <a:p>
              <a:pPr lvl="0"/>
              <a:endParaRPr sz="2400" dirty="0">
                <a:latin typeface="Sylfaen Regular" pitchFamily="18" charset="0"/>
              </a:endParaRPr>
            </a:p>
          </p:txBody>
        </p:sp>
        <p:sp>
          <p:nvSpPr>
            <p:cNvPr id="178" name="Google Shape;178;g8d3272b2c0_0_186"/>
            <p:cNvSpPr/>
            <p:nvPr/>
          </p:nvSpPr>
          <p:spPr>
            <a:xfrm rot="12881230" flipV="1">
              <a:off x="2070816" y="1784824"/>
              <a:ext cx="1986750" cy="5220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80" name="Google Shape;180;g8d3272b2c0_0_186"/>
            <p:cNvSpPr/>
            <p:nvPr/>
          </p:nvSpPr>
          <p:spPr>
            <a:xfrm>
              <a:off x="-724748" y="-323344"/>
              <a:ext cx="3240927" cy="300638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buClr>
                  <a:schemeClr val="dk1"/>
                </a:buClr>
                <a:buSzPts val="1100"/>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lvl="0" algn="ctr">
                <a:lnSpc>
                  <a:spcPct val="90000"/>
                </a:lnSpc>
                <a:spcBef>
                  <a:spcPts val="630"/>
                </a:spcBef>
              </a:pPr>
              <a:r>
                <a:rPr lang="en-US" sz="2400" b="1" dirty="0">
                  <a:solidFill>
                    <a:srgbClr val="FFFFFF"/>
                  </a:solidFill>
                  <a:latin typeface="Calibri" panose="020F0502020204030204" pitchFamily="34" charset="0"/>
                  <a:ea typeface="Calibri"/>
                  <a:cs typeface="Calibri" panose="020F0502020204030204" pitchFamily="34" charset="0"/>
                  <a:sym typeface="Calibri"/>
                </a:rPr>
                <a:t>recreation </a:t>
              </a:r>
            </a:p>
            <a:p>
              <a:pPr lvl="0" algn="ctr">
                <a:lnSpc>
                  <a:spcPct val="90000"/>
                </a:lnSpc>
                <a:spcBef>
                  <a:spcPts val="630"/>
                </a:spcBef>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p>
            <a:p>
              <a:pPr lvl="0" algn="ctr">
                <a:lnSpc>
                  <a:spcPct val="90000"/>
                </a:lnSpc>
                <a:spcBef>
                  <a:spcPts val="630"/>
                </a:spcBef>
              </a:pPr>
              <a:r>
                <a:rPr lang="ka-GE" sz="2400" b="1" dirty="0">
                  <a:solidFill>
                    <a:srgbClr val="FFFFFF"/>
                  </a:solidFill>
                  <a:latin typeface="Calibri" panose="020F0502020204030204" pitchFamily="34" charset="0"/>
                  <a:ea typeface="Calibri"/>
                  <a:cs typeface="Calibri" panose="020F0502020204030204" pitchFamily="34" charset="0"/>
                  <a:sym typeface="Calibri"/>
                </a:rPr>
                <a:t>დასვენება, განტვირთვა</a:t>
              </a:r>
            </a:p>
            <a:p>
              <a:pPr lvl="0"/>
              <a:endParaRPr lang="ka-GE" sz="2400" dirty="0">
                <a:latin typeface="Sylfaen Regular" pitchFamily="18" charset="0"/>
              </a:endParaRPr>
            </a:p>
            <a:p>
              <a:pPr lvl="0" algn="ctr">
                <a:buClr>
                  <a:schemeClr val="dk1"/>
                </a:buClr>
                <a:buSzPts val="1100"/>
              </a:pPr>
              <a:endParaRPr sz="2400" dirty="0">
                <a:latin typeface="Sylfaen Regular" pitchFamily="18" charset="0"/>
              </a:endParaRPr>
            </a:p>
          </p:txBody>
        </p:sp>
      </p:grpSp>
      <p:sp>
        <p:nvSpPr>
          <p:cNvPr id="25" name="Google Shape;138;p3"/>
          <p:cNvSpPr txBox="1">
            <a:spLocks noGrp="1"/>
          </p:cNvSpPr>
          <p:nvPr>
            <p:ph type="title"/>
          </p:nvPr>
        </p:nvSpPr>
        <p:spPr>
          <a:xfrm>
            <a:off x="7893198" y="169347"/>
            <a:ext cx="4130400" cy="102185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dirty="0" smtClean="0">
                <a:solidFill>
                  <a:schemeClr val="bg1"/>
                </a:solidFill>
                <a:latin typeface="Calibri" pitchFamily="34" charset="0"/>
              </a:rPr>
              <a:t>Vocabulary</a:t>
            </a:r>
            <a:r>
              <a:rPr lang="en-US" sz="3200" dirty="0">
                <a:solidFill>
                  <a:schemeClr val="bg1"/>
                </a:solidFill>
                <a:latin typeface="Calibri" pitchFamily="34" charset="0"/>
              </a:rPr>
              <a:t/>
            </a:r>
            <a:br>
              <a:rPr lang="en-US" sz="3200" dirty="0">
                <a:solidFill>
                  <a:schemeClr val="bg1"/>
                </a:solidFill>
                <a:latin typeface="Calibri" pitchFamily="34" charset="0"/>
              </a:rPr>
            </a:br>
            <a:r>
              <a:rPr lang="ka-GE" sz="3200" dirty="0" smtClean="0">
                <a:solidFill>
                  <a:schemeClr val="bg1"/>
                </a:solidFill>
                <a:latin typeface="Calibri Regular" charset="0"/>
              </a:rPr>
              <a:t>ლექსიკა</a:t>
            </a:r>
            <a:endParaRPr sz="3200" dirty="0">
              <a:solidFill>
                <a:schemeClr val="bg1"/>
              </a:solidFill>
              <a:latin typeface="Calibri" pitchFamily="34" charset="0"/>
            </a:endParaRPr>
          </a:p>
        </p:txBody>
      </p:sp>
      <p:pic>
        <p:nvPicPr>
          <p:cNvPr id="26" name="Picture 25">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301288" y="222215"/>
            <a:ext cx="2376972" cy="968991"/>
          </a:xfrm>
          <a:prstGeom prst="rect">
            <a:avLst/>
          </a:prstGeom>
        </p:spPr>
      </p:pic>
      <p:pic>
        <p:nvPicPr>
          <p:cNvPr id="27" name="Google Shape;90;p1">
            <a:extLst>
              <a:ext uri="{FF2B5EF4-FFF2-40B4-BE49-F238E27FC236}">
                <a16:creationId xmlns:a16="http://schemas.microsoft.com/office/drawing/2014/main" id="{C0F02F15-F1A3-BE4E-8F9E-010F27EC343E}"/>
              </a:ext>
            </a:extLst>
          </p:cNvPr>
          <p:cNvPicPr preferRelativeResize="0"/>
          <p:nvPr/>
        </p:nvPicPr>
        <p:blipFill rotWithShape="1">
          <a:blip r:embed="rId4">
            <a:alphaModFix/>
          </a:blip>
          <a:srcRect/>
          <a:stretch/>
        </p:blipFill>
        <p:spPr>
          <a:xfrm>
            <a:off x="137207" y="222215"/>
            <a:ext cx="2164081" cy="968991"/>
          </a:xfrm>
          <a:prstGeom prst="rect">
            <a:avLst/>
          </a:prstGeom>
          <a:noFill/>
          <a:ln>
            <a:noFill/>
          </a:ln>
        </p:spPr>
      </p:pic>
    </p:spTree>
    <p:extLst>
      <p:ext uri="{BB962C8B-B14F-4D97-AF65-F5344CB8AC3E}">
        <p14:creationId xmlns:p14="http://schemas.microsoft.com/office/powerpoint/2010/main" val="1178121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23679" y="1701209"/>
            <a:ext cx="3651753"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800" dirty="0">
                <a:solidFill>
                  <a:schemeClr val="bg1"/>
                </a:solidFill>
                <a:latin typeface="Calibri" panose="020F0502020204030204" pitchFamily="34" charset="0"/>
                <a:cs typeface="Calibri" panose="020F0502020204030204" pitchFamily="34" charset="0"/>
              </a:rPr>
              <a:t>delay</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854742" y="4396703"/>
            <a:ext cx="4389625"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შეფერხება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18567" y="139438"/>
            <a:ext cx="2760019"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559635" y="322308"/>
            <a:ext cx="2308451"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79" y="322308"/>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322308"/>
            <a:ext cx="2376972" cy="968991"/>
          </a:xfrm>
          <a:prstGeom prst="rect">
            <a:avLst/>
          </a:prstGeom>
        </p:spPr>
      </p:pic>
      <p:sp>
        <p:nvSpPr>
          <p:cNvPr id="10" name="Google Shape;190;g8d3272b2c0_0_231"/>
          <p:cNvSpPr/>
          <p:nvPr/>
        </p:nvSpPr>
        <p:spPr>
          <a:xfrm>
            <a:off x="3636652"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chemeClr val="bg1"/>
                </a:solidFill>
                <a:latin typeface="Calibri" panose="020F0502020204030204" pitchFamily="34" charset="0"/>
                <a:ea typeface="Calibri"/>
                <a:cs typeface="Calibri" panose="020F0502020204030204" pitchFamily="34" charset="0"/>
                <a:sym typeface="Calibri"/>
              </a:rPr>
              <a:t>W</a:t>
            </a:r>
            <a:r>
              <a:rPr lang="ka-GE" sz="2400" i="1" dirty="0">
                <a:solidFill>
                  <a:schemeClr val="bg1"/>
                </a:solidFill>
                <a:latin typeface="Calibri" panose="020F0502020204030204" pitchFamily="34" charset="0"/>
                <a:ea typeface="Calibri"/>
                <a:cs typeface="Calibri" panose="020F0502020204030204" pitchFamily="34" charset="0"/>
                <a:sym typeface="Calibri"/>
              </a:rPr>
              <a:t>e waited at the airport for eight </a:t>
            </a:r>
            <a:r>
              <a:rPr lang="en-US" sz="2400" i="1" dirty="0">
                <a:solidFill>
                  <a:schemeClr val="bg1"/>
                </a:solidFill>
                <a:latin typeface="Calibri" panose="020F0502020204030204" pitchFamily="34" charset="0"/>
                <a:ea typeface="Calibri"/>
                <a:cs typeface="Calibri" panose="020F0502020204030204" pitchFamily="34" charset="0"/>
                <a:sym typeface="Calibri"/>
              </a:rPr>
              <a:t>h</a:t>
            </a:r>
            <a:r>
              <a:rPr lang="ka-GE" sz="2400" i="1" dirty="0">
                <a:solidFill>
                  <a:schemeClr val="bg1"/>
                </a:solidFill>
                <a:latin typeface="Calibri" panose="020F0502020204030204" pitchFamily="34" charset="0"/>
                <a:ea typeface="Calibri"/>
                <a:cs typeface="Calibri" panose="020F0502020204030204" pitchFamily="34" charset="0"/>
                <a:sym typeface="Calibri"/>
              </a:rPr>
              <a:t>ours because of the </a:t>
            </a:r>
            <a:r>
              <a:rPr lang="ka-GE" sz="2400" i="1" u="sng" dirty="0">
                <a:solidFill>
                  <a:srgbClr val="FFC000"/>
                </a:solidFill>
                <a:latin typeface="Calibri" panose="020F0502020204030204" pitchFamily="34" charset="0"/>
                <a:ea typeface="Calibri"/>
                <a:cs typeface="Calibri" panose="020F0502020204030204" pitchFamily="34" charset="0"/>
                <a:sym typeface="Calibri"/>
              </a:rPr>
              <a:t>delay. </a:t>
            </a:r>
          </a:p>
        </p:txBody>
      </p:sp>
    </p:spTree>
    <p:extLst>
      <p:ext uri="{BB962C8B-B14F-4D97-AF65-F5344CB8AC3E}">
        <p14:creationId xmlns:p14="http://schemas.microsoft.com/office/powerpoint/2010/main" val="226177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ka-GE" sz="5400" dirty="0">
                <a:solidFill>
                  <a:schemeClr val="bg1"/>
                </a:solidFill>
                <a:latin typeface="Calibri" panose="020F0502020204030204" pitchFamily="34" charset="0"/>
                <a:ea typeface="Calibri"/>
                <a:cs typeface="Calibri" panose="020F0502020204030204" pitchFamily="34" charset="0"/>
                <a:sym typeface="Calibri"/>
              </a:rPr>
              <a:t>Tourism </a:t>
            </a:r>
            <a:r>
              <a:rPr lang="en-US" sz="5400" dirty="0">
                <a:solidFill>
                  <a:schemeClr val="bg1"/>
                </a:solidFill>
                <a:latin typeface="Calibri" panose="020F0502020204030204" pitchFamily="34" charset="0"/>
                <a:ea typeface="Calibri"/>
                <a:cs typeface="Calibri" panose="020F0502020204030204" pitchFamily="34" charset="0"/>
                <a:sym typeface="Calibri"/>
              </a:rPr>
              <a:t> </a:t>
            </a:r>
            <a:r>
              <a:rPr lang="en-US" sz="5400" dirty="0" smtClean="0">
                <a:solidFill>
                  <a:schemeClr val="bg1"/>
                </a:solidFill>
                <a:latin typeface="Sylfaen Regular" pitchFamily="18" charset="0"/>
                <a:ea typeface="Calibri"/>
                <a:cs typeface="Calibri"/>
                <a:sym typeface="Calibri"/>
              </a:rPr>
              <a:t> </a:t>
            </a:r>
          </a:p>
          <a:p>
            <a:pPr marL="0" marR="0" lvl="0" indent="0" algn="ctr" rtl="0">
              <a:lnSpc>
                <a:spcPct val="90000"/>
              </a:lnSpc>
              <a:spcBef>
                <a:spcPts val="0"/>
              </a:spcBef>
              <a:spcAft>
                <a:spcPts val="0"/>
              </a:spcAft>
              <a:buClr>
                <a:schemeClr val="dk1"/>
              </a:buClr>
              <a:buSzPts val="6600"/>
              <a:buFont typeface="Calibri"/>
              <a:buNone/>
            </a:pPr>
            <a:r>
              <a:rPr lang="ka-GE" sz="5400" dirty="0" smtClean="0">
                <a:solidFill>
                  <a:schemeClr val="bg1"/>
                </a:solidFill>
                <a:latin typeface="Sylfaen Regular" pitchFamily="18" charset="0"/>
                <a:ea typeface="Calibri"/>
                <a:cs typeface="Calibri" panose="020F0502020204030204" pitchFamily="34" charset="0"/>
                <a:sym typeface="Calibri"/>
              </a:rPr>
              <a:t>ტურიზმი</a:t>
            </a:r>
            <a:endParaRPr sz="4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a:t>
            </a:r>
            <a:r>
              <a:rPr lang="en-US" sz="3600" dirty="0" smtClean="0">
                <a:solidFill>
                  <a:schemeClr val="bg1"/>
                </a:solidFill>
                <a:latin typeface="Calibri" panose="020F0502020204030204" pitchFamily="34" charset="0"/>
                <a:ea typeface="Calibri"/>
                <a:cs typeface="Calibri" panose="020F0502020204030204" pitchFamily="34" charset="0"/>
                <a:sym typeface="Calibri"/>
              </a:rPr>
              <a:t>for </a:t>
            </a:r>
            <a:r>
              <a:rPr lang="en-US" sz="3600" dirty="0">
                <a:solidFill>
                  <a:schemeClr val="bg1"/>
                </a:solidFill>
                <a:latin typeface="Calibri" panose="020F0502020204030204" pitchFamily="34" charset="0"/>
                <a:ea typeface="Calibri"/>
                <a:cs typeface="Calibri" panose="020F0502020204030204" pitchFamily="34" charset="0"/>
                <a:sym typeface="Calibri"/>
              </a:rPr>
              <a:t>Specific </a:t>
            </a:r>
            <a:r>
              <a:rPr lang="en-US" sz="3600" dirty="0" smtClean="0">
                <a:solidFill>
                  <a:schemeClr val="bg1"/>
                </a:solidFill>
                <a:latin typeface="Calibri" panose="020F0502020204030204" pitchFamily="34" charset="0"/>
                <a:ea typeface="Calibri"/>
                <a:cs typeface="Calibri" panose="020F0502020204030204" pitchFamily="34" charset="0"/>
                <a:sym typeface="Calibri"/>
              </a:rPr>
              <a:t>Purposes:  </a:t>
            </a:r>
            <a:r>
              <a:rPr lang="en-US" sz="3600" dirty="0">
                <a:solidFill>
                  <a:schemeClr val="bg1"/>
                </a:solidFill>
                <a:latin typeface="Calibri" panose="020F0502020204030204" pitchFamily="34" charset="0"/>
                <a:ea typeface="Calibri"/>
                <a:cs typeface="Calibri" panose="020F0502020204030204" pitchFamily="34" charset="0"/>
                <a:sym typeface="Calibri"/>
              </a:rPr>
              <a:t>Level A2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extLst>
      <p:ext uri="{BB962C8B-B14F-4D97-AF65-F5344CB8AC3E}">
        <p14:creationId xmlns:p14="http://schemas.microsoft.com/office/powerpoint/2010/main" val="607904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800" dirty="0">
                <a:solidFill>
                  <a:schemeClr val="bg1"/>
                </a:solidFill>
                <a:latin typeface="Calibri" panose="020F0502020204030204" pitchFamily="34" charset="0"/>
                <a:cs typeface="Calibri" panose="020F0502020204030204" pitchFamily="34" charset="0"/>
              </a:rPr>
              <a:t>accessible</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ka-GE" sz="2800" dirty="0">
                <a:solidFill>
                  <a:schemeClr val="bg1"/>
                </a:solidFill>
                <a:latin typeface="Calibri" panose="020F0502020204030204" pitchFamily="34" charset="0"/>
                <a:cs typeface="Calibri" panose="020F0502020204030204" pitchFamily="34" charset="0"/>
              </a:rPr>
              <a:t>adj</a:t>
            </a:r>
            <a:r>
              <a:rPr lang="en-US" sz="2800" dirty="0">
                <a:solidFill>
                  <a:schemeClr val="bg1"/>
                </a:solidFill>
                <a:latin typeface="Calibri" panose="020F0502020204030204" pitchFamily="34" charset="0"/>
                <a:cs typeface="Calibri" panose="020F0502020204030204" pitchFamily="34" charset="0"/>
              </a:rPr>
              <a:t>.)</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947831" y="4501069"/>
            <a:ext cx="4423799"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ხელმისაწვდომი</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202189" y="265735"/>
            <a:ext cx="2753906"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277004" y="372190"/>
            <a:ext cx="2679091"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79" y="265735"/>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265735"/>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i="1" dirty="0" smtClean="0">
                <a:solidFill>
                  <a:srgbClr val="FFFFFF"/>
                </a:solidFill>
                <a:latin typeface="Calibri" panose="020F0502020204030204" pitchFamily="34" charset="0"/>
                <a:ea typeface="Calibri"/>
                <a:cs typeface="Calibri" panose="020F0502020204030204" pitchFamily="34" charset="0"/>
                <a:sym typeface="Calibri"/>
              </a:rPr>
              <a:t>Airplanes </a:t>
            </a:r>
            <a:r>
              <a:rPr lang="ka-GE" sz="2400" i="1" dirty="0">
                <a:solidFill>
                  <a:srgbClr val="FFFFFF"/>
                </a:solidFill>
                <a:latin typeface="Calibri" panose="020F0502020204030204" pitchFamily="34" charset="0"/>
                <a:ea typeface="Calibri"/>
                <a:cs typeface="Calibri" panose="020F0502020204030204" pitchFamily="34" charset="0"/>
                <a:sym typeface="Calibri"/>
              </a:rPr>
              <a:t>make faraway places easily </a:t>
            </a:r>
            <a:r>
              <a:rPr lang="ka-GE" sz="2400" i="1" u="sng" dirty="0">
                <a:solidFill>
                  <a:srgbClr val="FFC000"/>
                </a:solidFill>
                <a:latin typeface="Calibri" panose="020F0502020204030204" pitchFamily="34" charset="0"/>
                <a:ea typeface="Calibri"/>
                <a:cs typeface="Calibri" panose="020F0502020204030204" pitchFamily="34" charset="0"/>
                <a:sym typeface="Calibri"/>
              </a:rPr>
              <a:t>accessible</a:t>
            </a:r>
            <a:r>
              <a:rPr lang="ka-GE" sz="2400" i="1" dirty="0">
                <a:solidFill>
                  <a:srgbClr val="FFFFFF"/>
                </a:solidFill>
                <a:latin typeface="Calibri" panose="020F0502020204030204" pitchFamily="34" charset="0"/>
                <a:ea typeface="Calibri"/>
                <a:cs typeface="Calibri" panose="020F0502020204030204" pitchFamily="34" charset="0"/>
                <a:sym typeface="Calibri"/>
              </a:rPr>
              <a:t>.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800" dirty="0">
                <a:solidFill>
                  <a:schemeClr val="bg1"/>
                </a:solidFill>
                <a:latin typeface="Calibri" panose="020F0502020204030204" pitchFamily="34" charset="0"/>
                <a:cs typeface="Calibri" panose="020F0502020204030204" pitchFamily="34" charset="0"/>
              </a:rPr>
              <a:t>retire</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ka-GE" sz="2800" dirty="0">
                <a:solidFill>
                  <a:schemeClr val="bg1"/>
                </a:solidFill>
                <a:latin typeface="Calibri" panose="020F0502020204030204" pitchFamily="34" charset="0"/>
                <a:cs typeface="Calibri" panose="020F0502020204030204" pitchFamily="34" charset="0"/>
              </a:rPr>
              <a:t>v</a:t>
            </a:r>
            <a:r>
              <a:rPr lang="en-US" sz="2800" dirty="0">
                <a:solidFill>
                  <a:schemeClr val="bg1"/>
                </a:solidFill>
                <a:latin typeface="Calibri" panose="020F0502020204030204" pitchFamily="34" charset="0"/>
                <a:cs typeface="Calibri" panose="020F0502020204030204" pitchFamily="34" charset="0"/>
              </a:rPr>
              <a:t>.)</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2848707" y="4392392"/>
            <a:ext cx="7039852" cy="76222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სამსახურიდან</a:t>
            </a:r>
            <a:r>
              <a:rPr lang="en-US" sz="24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 </a:t>
            </a:r>
            <a:r>
              <a:rPr lang="ka-GE" sz="24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ან </a:t>
            </a:r>
            <a:r>
              <a:rPr lang="ka-GE" sz="2400" u="none" strike="noStrike" cap="none" dirty="0">
                <a:solidFill>
                  <a:srgbClr val="FFFFFF"/>
                </a:solidFill>
                <a:latin typeface="Calibri" panose="020F0502020204030204" pitchFamily="34" charset="0"/>
                <a:ea typeface="Calibri"/>
                <a:cs typeface="Calibri" panose="020F0502020204030204" pitchFamily="34" charset="0"/>
                <a:sym typeface="Calibri"/>
              </a:rPr>
              <a:t>თანამდებობიდან </a:t>
            </a:r>
            <a:r>
              <a:rPr lang="ka-GE" sz="24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გადადგომა; პენსიაზე გასვლა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268691" y="259776"/>
            <a:ext cx="2714202"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268691" y="449883"/>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i="1" u="none" strike="noStrike" cap="none" dirty="0">
                <a:solidFill>
                  <a:srgbClr val="FFFFFF"/>
                </a:solidFill>
                <a:latin typeface="Calibri" panose="020F0502020204030204" pitchFamily="34" charset="0"/>
                <a:ea typeface="Calibri"/>
                <a:cs typeface="Calibri" panose="020F0502020204030204" pitchFamily="34" charset="0"/>
                <a:sym typeface="Calibri"/>
              </a:rPr>
              <a:t>It is hard to </a:t>
            </a:r>
            <a:r>
              <a:rPr lang="ka-GE" sz="2400" i="1" u="sng" strike="noStrike" cap="none" dirty="0">
                <a:solidFill>
                  <a:srgbClr val="FFC000"/>
                </a:solidFill>
                <a:latin typeface="Calibri" panose="020F0502020204030204" pitchFamily="34" charset="0"/>
                <a:ea typeface="Calibri"/>
                <a:cs typeface="Calibri" panose="020F0502020204030204" pitchFamily="34" charset="0"/>
                <a:sym typeface="Calibri"/>
              </a:rPr>
              <a:t>retire</a:t>
            </a:r>
            <a:r>
              <a:rPr lang="ka-GE"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when you love your job.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travel</a:t>
            </a:r>
            <a:r>
              <a:rPr lang="ka-GE" sz="2800" dirty="0">
                <a:solidFill>
                  <a:schemeClr val="bg1"/>
                </a:solidFill>
                <a:latin typeface="Calibri" panose="020F0502020204030204" pitchFamily="34" charset="0"/>
                <a:cs typeface="Calibri" panose="020F0502020204030204" pitchFamily="34" charset="0"/>
              </a:rPr>
              <a:t> agent</a:t>
            </a:r>
            <a:r>
              <a:rPr lang="en-US" sz="2800" dirty="0">
                <a:solidFill>
                  <a:schemeClr val="bg1"/>
                </a:solidFill>
                <a:latin typeface="Calibri" panose="020F0502020204030204" pitchFamily="34" charset="0"/>
                <a:cs typeface="Calibri" panose="020F0502020204030204" pitchFamily="34" charset="0"/>
              </a:rPr>
              <a:t> </a:t>
            </a: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rPr>
              <a:t>ტურისტული აგენტი</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43504" y="265735"/>
            <a:ext cx="2612591"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526385" y="355564"/>
            <a:ext cx="2275111"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4385664" y="5349994"/>
            <a:ext cx="3489768"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i="1" u="none" strike="noStrike" cap="none" dirty="0">
                <a:solidFill>
                  <a:srgbClr val="FFFFFF"/>
                </a:solidFill>
                <a:latin typeface="Calibri" panose="020F0502020204030204" pitchFamily="34" charset="0"/>
                <a:ea typeface="Calibri"/>
                <a:cs typeface="Calibri" panose="020F0502020204030204" pitchFamily="34" charset="0"/>
                <a:sym typeface="Calibri"/>
              </a:rPr>
              <a:t>I book all my trips through </a:t>
            </a:r>
            <a:r>
              <a:rPr lang="ka-GE" sz="2400" i="1" u="sng" strike="noStrike" cap="none" dirty="0">
                <a:solidFill>
                  <a:srgbClr val="FFC000"/>
                </a:solidFill>
                <a:latin typeface="Calibri" panose="020F0502020204030204" pitchFamily="34" charset="0"/>
                <a:ea typeface="Calibri"/>
                <a:cs typeface="Calibri" panose="020F0502020204030204" pitchFamily="34" charset="0"/>
                <a:sym typeface="Calibri"/>
              </a:rPr>
              <a:t>travel agents</a:t>
            </a:r>
            <a:r>
              <a:rPr lang="ka-GE"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800" dirty="0">
                <a:solidFill>
                  <a:schemeClr val="bg1"/>
                </a:solidFill>
                <a:latin typeface="Calibri" panose="020F0502020204030204" pitchFamily="34" charset="0"/>
                <a:cs typeface="Calibri" panose="020F0502020204030204" pitchFamily="34" charset="0"/>
              </a:rPr>
              <a:t>recreation</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rPr>
              <a:t>დასვენება, განტვირთვა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459884" y="265735"/>
            <a:ext cx="2496211" cy="1411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576948" y="370885"/>
            <a:ext cx="2379147"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37846" y="370885"/>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01927" y="370886"/>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sng" dirty="0">
                <a:solidFill>
                  <a:srgbClr val="FFC000"/>
                </a:solidFill>
                <a:latin typeface="Calibri" panose="020F0502020204030204" pitchFamily="34" charset="0"/>
                <a:ea typeface="Calibri"/>
                <a:cs typeface="Calibri" panose="020F0502020204030204" pitchFamily="34" charset="0"/>
                <a:sym typeface="Calibri"/>
              </a:rPr>
              <a:t>R</a:t>
            </a:r>
            <a:r>
              <a:rPr lang="ka-GE" sz="2400" i="1" u="sng" dirty="0">
                <a:solidFill>
                  <a:srgbClr val="FFC000"/>
                </a:solidFill>
                <a:latin typeface="Calibri" panose="020F0502020204030204" pitchFamily="34" charset="0"/>
                <a:ea typeface="Calibri"/>
                <a:cs typeface="Calibri" panose="020F0502020204030204" pitchFamily="34" charset="0"/>
                <a:sym typeface="Calibri"/>
              </a:rPr>
              <a:t>ecreation </a:t>
            </a:r>
            <a:r>
              <a:rPr lang="ka-GE" sz="2400" i="1" dirty="0">
                <a:solidFill>
                  <a:srgbClr val="FFFFFF"/>
                </a:solidFill>
                <a:latin typeface="Calibri" panose="020F0502020204030204" pitchFamily="34" charset="0"/>
                <a:ea typeface="Calibri"/>
                <a:cs typeface="Calibri" panose="020F0502020204030204" pitchFamily="34" charset="0"/>
                <a:sym typeface="Calibri"/>
              </a:rPr>
              <a:t>plays </a:t>
            </a:r>
            <a:r>
              <a:rPr lang="en-US" sz="2400" i="1" dirty="0">
                <a:solidFill>
                  <a:srgbClr val="FFFFFF"/>
                </a:solidFill>
                <a:latin typeface="Calibri" panose="020F0502020204030204" pitchFamily="34" charset="0"/>
                <a:ea typeface="Calibri"/>
                <a:cs typeface="Calibri" panose="020F0502020204030204" pitchFamily="34" charset="0"/>
                <a:sym typeface="Calibri"/>
              </a:rPr>
              <a:t>a </a:t>
            </a:r>
            <a:r>
              <a:rPr lang="ka-GE" sz="2400" i="1" dirty="0">
                <a:solidFill>
                  <a:srgbClr val="FFFFFF"/>
                </a:solidFill>
                <a:latin typeface="Calibri" panose="020F0502020204030204" pitchFamily="34" charset="0"/>
                <a:ea typeface="Calibri"/>
                <a:cs typeface="Calibri" panose="020F0502020204030204" pitchFamily="34" charset="0"/>
                <a:sym typeface="Calibri"/>
              </a:rPr>
              <a:t>very important role in everyone’s health.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9978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800" dirty="0">
                <a:solidFill>
                  <a:schemeClr val="bg1"/>
                </a:solidFill>
                <a:latin typeface="Calibri" panose="020F0502020204030204" pitchFamily="34" charset="0"/>
                <a:cs typeface="Calibri" panose="020F0502020204030204" pitchFamily="34" charset="0"/>
              </a:rPr>
              <a:t>international</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ka-GE" sz="2800" dirty="0">
                <a:solidFill>
                  <a:schemeClr val="bg1"/>
                </a:solidFill>
                <a:latin typeface="Calibri" panose="020F0502020204030204" pitchFamily="34" charset="0"/>
                <a:cs typeface="Calibri" panose="020F0502020204030204" pitchFamily="34" charset="0"/>
              </a:rPr>
              <a:t>adj</a:t>
            </a:r>
            <a:r>
              <a:rPr lang="en-US" sz="2800" dirty="0">
                <a:solidFill>
                  <a:schemeClr val="bg1"/>
                </a:solidFill>
                <a:latin typeface="Calibri" panose="020F0502020204030204" pitchFamily="34" charset="0"/>
                <a:cs typeface="Calibri" panose="020F0502020204030204" pitchFamily="34" charset="0"/>
              </a:rPr>
              <a:t>.)</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3" y="4376118"/>
            <a:ext cx="5138637"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საერთაშორისო</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457267" y="265735"/>
            <a:ext cx="249882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564856" y="355564"/>
            <a:ext cx="2391239"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78" y="35556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1" y="35556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sng" dirty="0">
                <a:solidFill>
                  <a:srgbClr val="FFC000"/>
                </a:solidFill>
                <a:latin typeface="Calibri" panose="020F0502020204030204" pitchFamily="34" charset="0"/>
                <a:ea typeface="Calibri"/>
                <a:cs typeface="Calibri" panose="020F0502020204030204" pitchFamily="34" charset="0"/>
                <a:sym typeface="Calibri"/>
              </a:rPr>
              <a:t>I</a:t>
            </a:r>
            <a:r>
              <a:rPr lang="ka-GE" sz="2400" i="1" u="sng" dirty="0">
                <a:solidFill>
                  <a:srgbClr val="FFC000"/>
                </a:solidFill>
                <a:latin typeface="Calibri" panose="020F0502020204030204" pitchFamily="34" charset="0"/>
                <a:ea typeface="Calibri"/>
                <a:cs typeface="Calibri" panose="020F0502020204030204" pitchFamily="34" charset="0"/>
                <a:sym typeface="Calibri"/>
              </a:rPr>
              <a:t>nternational</a:t>
            </a:r>
            <a:r>
              <a:rPr lang="ka-GE" sz="2400" i="1" dirty="0">
                <a:solidFill>
                  <a:srgbClr val="FFFFFF"/>
                </a:solidFill>
                <a:latin typeface="Calibri" panose="020F0502020204030204" pitchFamily="34" charset="0"/>
                <a:ea typeface="Calibri"/>
                <a:cs typeface="Calibri" panose="020F0502020204030204" pitchFamily="34" charset="0"/>
                <a:sym typeface="Calibri"/>
              </a:rPr>
              <a:t> flights are longer than local ones.</a:t>
            </a:r>
            <a:r>
              <a:rPr lang="en-US" sz="2400" i="1" dirty="0">
                <a:solidFill>
                  <a:srgbClr val="FFFFFF"/>
                </a:solidFill>
                <a:latin typeface="Calibri" panose="020F0502020204030204" pitchFamily="34" charset="0"/>
                <a:ea typeface="Calibri"/>
                <a:cs typeface="Calibri" panose="020F0502020204030204" pitchFamily="34" charset="0"/>
                <a:sym typeface="Calibri"/>
              </a:rPr>
              <a:t>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761035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342035" y="2905783"/>
            <a:ext cx="5249072"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2966184" y="3095890"/>
            <a:ext cx="5720289" cy="1077218"/>
          </a:xfrm>
          <a:prstGeom prst="rect">
            <a:avLst/>
          </a:prstGeom>
          <a:noFill/>
        </p:spPr>
        <p:txBody>
          <a:bodyPr wrap="square" rtlCol="0">
            <a:spAutoFit/>
          </a:bodyPr>
          <a:lstStyle/>
          <a:p>
            <a:pPr algn="ctr"/>
            <a:r>
              <a:rPr lang="ka-GE" sz="3200" dirty="0" smtClean="0">
                <a:solidFill>
                  <a:schemeClr val="bg1"/>
                </a:solidFill>
                <a:latin typeface="Calibri" panose="020F0502020204030204" pitchFamily="34" charset="0"/>
                <a:cs typeface="Calibri" panose="020F0502020204030204" pitchFamily="34" charset="0"/>
              </a:rPr>
              <a:t> </a:t>
            </a:r>
            <a:r>
              <a:rPr lang="en-US" sz="3200" dirty="0" smtClean="0">
                <a:solidFill>
                  <a:schemeClr val="bg1"/>
                </a:solidFill>
                <a:latin typeface="Calibri" panose="020F0502020204030204" pitchFamily="34" charset="0"/>
                <a:cs typeface="Calibri" panose="020F0502020204030204" pitchFamily="34" charset="0"/>
              </a:rPr>
              <a:t>Reading Comprehension</a:t>
            </a:r>
            <a:endParaRPr lang="en-US" sz="3200" dirty="0">
              <a:solidFill>
                <a:schemeClr val="bg1"/>
              </a:solidFill>
              <a:latin typeface="Calibri" panose="020F0502020204030204" pitchFamily="34" charset="0"/>
              <a:cs typeface="Calibri" panose="020F0502020204030204" pitchFamily="34" charset="0"/>
            </a:endParaRPr>
          </a:p>
          <a:p>
            <a:pPr algn="ctr"/>
            <a:r>
              <a:rPr lang="ka-GE" sz="3200" dirty="0" smtClean="0">
                <a:solidFill>
                  <a:schemeClr val="bg1"/>
                </a:solidFill>
                <a:latin typeface="Calibri" panose="020F0502020204030204" pitchFamily="34" charset="0"/>
                <a:cs typeface="Calibri" panose="020F0502020204030204" pitchFamily="34" charset="0"/>
              </a:rPr>
              <a:t>  წაკითხულის გააზრება</a:t>
            </a:r>
            <a:endParaRPr lang="en-US" sz="32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013178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641381" y="1804953"/>
            <a:ext cx="10744014" cy="4595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anose="020F0502020204030204" pitchFamily="34" charset="0"/>
                <a:cs typeface="Calibri" panose="020F0502020204030204" pitchFamily="34" charset="0"/>
              </a:rPr>
              <a:t>The ways of </a:t>
            </a:r>
            <a:r>
              <a:rPr lang="en-US" sz="2800" dirty="0" smtClean="0">
                <a:latin typeface="Calibri" panose="020F0502020204030204" pitchFamily="34" charset="0"/>
                <a:cs typeface="Calibri" panose="020F0502020204030204" pitchFamily="34" charset="0"/>
              </a:rPr>
              <a:t>travelling </a:t>
            </a:r>
            <a:r>
              <a:rPr lang="en-US" sz="2800" dirty="0">
                <a:latin typeface="Calibri" panose="020F0502020204030204" pitchFamily="34" charset="0"/>
                <a:cs typeface="Calibri" panose="020F0502020204030204" pitchFamily="34" charset="0"/>
              </a:rPr>
              <a:t>are quickly </a:t>
            </a:r>
            <a:r>
              <a:rPr lang="en-US" sz="2800" dirty="0" smtClean="0">
                <a:latin typeface="Calibri" panose="020F0502020204030204" pitchFamily="34" charset="0"/>
                <a:cs typeface="Calibri" panose="020F0502020204030204" pitchFamily="34" charset="0"/>
              </a:rPr>
              <a:t>changing</a:t>
            </a:r>
            <a:r>
              <a:rPr lang="ka-GE" sz="2800"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and more </a:t>
            </a:r>
            <a:r>
              <a:rPr lang="en-US" sz="2800" dirty="0">
                <a:latin typeface="Calibri" panose="020F0502020204030204" pitchFamily="34" charset="0"/>
                <a:cs typeface="Calibri" panose="020F0502020204030204" pitchFamily="34" charset="0"/>
              </a:rPr>
              <a:t>money allows more </a:t>
            </a:r>
            <a:r>
              <a:rPr lang="en-US" sz="2800" dirty="0" smtClean="0">
                <a:solidFill>
                  <a:srgbClr val="FFC000"/>
                </a:solidFill>
                <a:latin typeface="Calibri" panose="020F0502020204030204" pitchFamily="34" charset="0"/>
                <a:cs typeface="Calibri" panose="020F0502020204030204" pitchFamily="34" charset="0"/>
              </a:rPr>
              <a:t>accessibility </a:t>
            </a:r>
            <a:r>
              <a:rPr lang="en-US" sz="2800" dirty="0" smtClean="0">
                <a:latin typeface="Calibri" panose="020F0502020204030204" pitchFamily="34" charset="0"/>
                <a:cs typeface="Calibri" panose="020F0502020204030204" pitchFamily="34" charset="0"/>
              </a:rPr>
              <a:t>of </a:t>
            </a:r>
            <a:r>
              <a:rPr lang="en-US" sz="2800" dirty="0">
                <a:latin typeface="Calibri" panose="020F0502020204030204" pitchFamily="34" charset="0"/>
                <a:cs typeface="Calibri" panose="020F0502020204030204" pitchFamily="34" charset="0"/>
              </a:rPr>
              <a:t>transport </a:t>
            </a:r>
            <a:r>
              <a:rPr lang="en-US" sz="2800" dirty="0" smtClean="0">
                <a:latin typeface="Calibri" panose="020F0502020204030204" pitchFamily="34" charset="0"/>
                <a:cs typeface="Calibri" panose="020F0502020204030204" pitchFamily="34" charset="0"/>
              </a:rPr>
              <a:t>that changes </a:t>
            </a:r>
            <a:r>
              <a:rPr lang="en-US" sz="2800" dirty="0">
                <a:latin typeface="Calibri" panose="020F0502020204030204" pitchFamily="34" charset="0"/>
                <a:cs typeface="Calibri" panose="020F0502020204030204" pitchFamily="34" charset="0"/>
              </a:rPr>
              <a:t>our </a:t>
            </a:r>
            <a:r>
              <a:rPr lang="ka-GE" sz="2800" dirty="0">
                <a:latin typeface="Calibri" panose="020F0502020204030204" pitchFamily="34" charset="0"/>
                <a:cs typeface="Calibri" panose="020F0502020204030204" pitchFamily="34" charset="0"/>
              </a:rPr>
              <a:t>habits</a:t>
            </a:r>
            <a:r>
              <a:rPr lang="en-US" sz="2800" dirty="0">
                <a:latin typeface="Calibri" panose="020F0502020204030204" pitchFamily="34" charset="0"/>
                <a:cs typeface="Calibri" panose="020F0502020204030204" pitchFamily="34" charset="0"/>
              </a:rPr>
              <a:t> of travel. Nowadays, people</a:t>
            </a:r>
            <a:r>
              <a:rPr lang="ka-GE"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can travel </a:t>
            </a:r>
            <a:r>
              <a:rPr lang="en-US" sz="2800" dirty="0">
                <a:latin typeface="Calibri" panose="020F0502020204030204" pitchFamily="34" charset="0"/>
                <a:cs typeface="Calibri" panose="020F0502020204030204" pitchFamily="34" charset="0"/>
              </a:rPr>
              <a:t>further. </a:t>
            </a:r>
            <a:r>
              <a:rPr lang="en-US" sz="2800" dirty="0" smtClean="0">
                <a:cs typeface="Calibri" panose="020F0502020204030204" pitchFamily="34" charset="0"/>
              </a:rPr>
              <a:t>A</a:t>
            </a:r>
            <a:r>
              <a:rPr lang="en-US" sz="2800" dirty="0" smtClean="0">
                <a:latin typeface="Calibri" panose="020F0502020204030204" pitchFamily="34" charset="0"/>
                <a:cs typeface="Calibri" panose="020F0502020204030204" pitchFamily="34" charset="0"/>
              </a:rPr>
              <a:t>ir </a:t>
            </a:r>
            <a:r>
              <a:rPr lang="en-US" sz="2800" dirty="0">
                <a:latin typeface="Calibri" panose="020F0502020204030204" pitchFamily="34" charset="0"/>
                <a:cs typeface="Calibri" panose="020F0502020204030204" pitchFamily="34" charset="0"/>
              </a:rPr>
              <a:t>transport, despite its past reputation of </a:t>
            </a:r>
            <a:r>
              <a:rPr lang="en-US" sz="2800" dirty="0">
                <a:solidFill>
                  <a:srgbClr val="FFC000"/>
                </a:solidFill>
                <a:latin typeface="Calibri" panose="020F0502020204030204" pitchFamily="34" charset="0"/>
                <a:cs typeface="Calibri" panose="020F0502020204030204" pitchFamily="34" charset="0"/>
              </a:rPr>
              <a:t>delays</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cancellations, </a:t>
            </a:r>
            <a:r>
              <a:rPr lang="en-US" sz="2800" dirty="0">
                <a:latin typeface="Calibri" panose="020F0502020204030204" pitchFamily="34" charset="0"/>
                <a:cs typeface="Calibri" panose="020F0502020204030204" pitchFamily="34" charset="0"/>
              </a:rPr>
              <a:t>and so on, has</a:t>
            </a:r>
            <a:r>
              <a:rPr lang="ka-GE" sz="2800" dirty="0">
                <a:latin typeface="Calibri" panose="020F0502020204030204" pitchFamily="34" charset="0"/>
                <a:cs typeface="Calibri" panose="020F0502020204030204" pitchFamily="34" charset="0"/>
              </a:rPr>
              <a:t> already</a:t>
            </a:r>
            <a:r>
              <a:rPr lang="en-US" sz="2800" dirty="0">
                <a:latin typeface="Calibri" panose="020F0502020204030204" pitchFamily="34" charset="0"/>
                <a:cs typeface="Calibri" panose="020F0502020204030204" pitchFamily="34" charset="0"/>
              </a:rPr>
              <a:t> improved amazingly</a:t>
            </a:r>
            <a:r>
              <a:rPr lang="ka-GE" sz="2800" dirty="0" smtClean="0">
                <a:cs typeface="Calibri" panose="020F0502020204030204" pitchFamily="34" charset="0"/>
              </a:rPr>
              <a:t>,</a:t>
            </a:r>
            <a:r>
              <a:rPr lang="en-US" sz="2800" dirty="0" smtClean="0">
                <a:cs typeface="Calibri" panose="020F0502020204030204" pitchFamily="34" charset="0"/>
              </a:rPr>
              <a:t> and it</a:t>
            </a:r>
            <a:r>
              <a:rPr lang="ka-GE" sz="2800" dirty="0" smtClean="0">
                <a:cs typeface="Calibri" panose="020F0502020204030204" pitchFamily="34" charset="0"/>
              </a:rPr>
              <a:t> </a:t>
            </a:r>
            <a:r>
              <a:rPr lang="en-US" sz="2800" dirty="0" smtClean="0">
                <a:latin typeface="Calibri" panose="020F0502020204030204" pitchFamily="34" charset="0"/>
                <a:cs typeface="Calibri" panose="020F0502020204030204" pitchFamily="34" charset="0"/>
              </a:rPr>
              <a:t>has </a:t>
            </a:r>
            <a:r>
              <a:rPr lang="en-US" sz="2800" dirty="0">
                <a:latin typeface="Calibri" panose="020F0502020204030204" pitchFamily="34" charset="0"/>
                <a:cs typeface="Calibri" panose="020F0502020204030204" pitchFamily="34" charset="0"/>
              </a:rPr>
              <a:t>made many </a:t>
            </a:r>
            <a:r>
              <a:rPr lang="en-US" sz="2800" dirty="0" smtClean="0">
                <a:latin typeface="Calibri" panose="020F0502020204030204" pitchFamily="34" charset="0"/>
                <a:cs typeface="Calibri" panose="020F0502020204030204" pitchFamily="34" charset="0"/>
              </a:rPr>
              <a:t>places more </a:t>
            </a:r>
            <a:r>
              <a:rPr lang="en-US" sz="2800" dirty="0">
                <a:solidFill>
                  <a:schemeClr val="bg1"/>
                </a:solidFill>
                <a:latin typeface="Calibri" panose="020F0502020204030204" pitchFamily="34" charset="0"/>
                <a:cs typeface="Calibri" panose="020F0502020204030204" pitchFamily="34" charset="0"/>
              </a:rPr>
              <a:t>accessible</a:t>
            </a:r>
            <a:r>
              <a:rPr lang="en-US" sz="2800" dirty="0">
                <a:latin typeface="Calibri" panose="020F0502020204030204" pitchFamily="34" charset="0"/>
                <a:cs typeface="Calibri" panose="020F0502020204030204" pitchFamily="34" charset="0"/>
              </a:rPr>
              <a:t>. Now, people can go to </a:t>
            </a:r>
            <a:r>
              <a:rPr lang="ka-GE" sz="2800" dirty="0" smtClean="0">
                <a:solidFill>
                  <a:schemeClr val="bg1"/>
                </a:solidFill>
                <a:latin typeface="Calibri" panose="020F0502020204030204" pitchFamily="34" charset="0"/>
                <a:cs typeface="Calibri" panose="020F0502020204030204" pitchFamily="34" charset="0"/>
              </a:rPr>
              <a:t>faraway</a:t>
            </a:r>
            <a:r>
              <a:rPr lang="en-US" sz="2800" dirty="0">
                <a:solidFill>
                  <a:schemeClr val="accent2"/>
                </a:solidFill>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corners </a:t>
            </a:r>
            <a:r>
              <a:rPr lang="en-US" sz="2800" dirty="0">
                <a:latin typeface="Calibri" panose="020F0502020204030204" pitchFamily="34" charset="0"/>
                <a:cs typeface="Calibri" panose="020F0502020204030204" pitchFamily="34" charset="0"/>
              </a:rPr>
              <a:t>of the world in comfort for affordable prices.</a:t>
            </a: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46017" y="1951464"/>
            <a:ext cx="11111762" cy="4337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a-GE" sz="2800" dirty="0">
                <a:latin typeface="Calibri" panose="020F0502020204030204" pitchFamily="34" charset="0"/>
                <a:cs typeface="Calibri" panose="020F0502020204030204" pitchFamily="34" charset="0"/>
              </a:rPr>
              <a:t>Another thing </a:t>
            </a:r>
            <a:r>
              <a:rPr lang="en-US" sz="2800" dirty="0" smtClean="0">
                <a:latin typeface="Calibri" panose="020F0502020204030204" pitchFamily="34" charset="0"/>
                <a:cs typeface="Calibri" panose="020F0502020204030204" pitchFamily="34" charset="0"/>
              </a:rPr>
              <a:t>that made traveling easier is the internet. Now people can book an entire vacation on the internet. </a:t>
            </a:r>
            <a:r>
              <a:rPr lang="en-US" sz="2800" dirty="0">
                <a:latin typeface="Calibri" panose="020F0502020204030204" pitchFamily="34" charset="0"/>
                <a:cs typeface="Calibri" panose="020F0502020204030204" pitchFamily="34" charset="0"/>
              </a:rPr>
              <a:t>You don’t even have to go to </a:t>
            </a:r>
            <a:r>
              <a:rPr lang="en-US" sz="2800" dirty="0" smtClean="0">
                <a:latin typeface="Calibri" panose="020F0502020204030204" pitchFamily="34" charset="0"/>
                <a:cs typeface="Calibri" panose="020F0502020204030204" pitchFamily="34" charset="0"/>
              </a:rPr>
              <a:t>a </a:t>
            </a:r>
            <a:r>
              <a:rPr lang="en-US" sz="2800" dirty="0">
                <a:solidFill>
                  <a:srgbClr val="FFC000"/>
                </a:solidFill>
                <a:latin typeface="Calibri" panose="020F0502020204030204" pitchFamily="34" charset="0"/>
                <a:cs typeface="Calibri" panose="020F0502020204030204" pitchFamily="34" charset="0"/>
              </a:rPr>
              <a:t>travel agency. </a:t>
            </a:r>
            <a:r>
              <a:rPr lang="en-US" sz="2800" dirty="0">
                <a:solidFill>
                  <a:schemeClr val="bg1"/>
                </a:solidFill>
                <a:latin typeface="Calibri" panose="020F0502020204030204" pitchFamily="34" charset="0"/>
                <a:cs typeface="Calibri" panose="020F0502020204030204" pitchFamily="34" charset="0"/>
              </a:rPr>
              <a:t>You</a:t>
            </a:r>
            <a:r>
              <a:rPr lang="en-US" sz="2800" dirty="0">
                <a:latin typeface="Calibri" panose="020F0502020204030204" pitchFamily="34" charset="0"/>
                <a:cs typeface="Calibri" panose="020F0502020204030204" pitchFamily="34" charset="0"/>
              </a:rPr>
              <a:t> can just sit in front of your computer and do everything electronically! But for those </a:t>
            </a:r>
            <a:r>
              <a:rPr lang="en-US" sz="2800" dirty="0" smtClean="0">
                <a:latin typeface="Calibri" panose="020F0502020204030204" pitchFamily="34" charset="0"/>
                <a:cs typeface="Calibri" panose="020F0502020204030204" pitchFamily="34" charset="0"/>
              </a:rPr>
              <a:t>that don’t </a:t>
            </a:r>
            <a:r>
              <a:rPr lang="en-US" sz="2800" dirty="0">
                <a:latin typeface="Calibri" panose="020F0502020204030204" pitchFamily="34" charset="0"/>
                <a:cs typeface="Calibri" panose="020F0502020204030204" pitchFamily="34" charset="0"/>
              </a:rPr>
              <a:t>have </a:t>
            </a:r>
            <a:r>
              <a:rPr lang="en-US" sz="2800" dirty="0" smtClean="0">
                <a:latin typeface="Calibri" panose="020F0502020204030204" pitchFamily="34" charset="0"/>
                <a:cs typeface="Calibri" panose="020F0502020204030204" pitchFamily="34" charset="0"/>
              </a:rPr>
              <a:t>time </a:t>
            </a:r>
            <a:r>
              <a:rPr lang="en-US" sz="2800" dirty="0">
                <a:latin typeface="Calibri" panose="020F0502020204030204" pitchFamily="34" charset="0"/>
                <a:cs typeface="Calibri" panose="020F0502020204030204" pitchFamily="34" charset="0"/>
              </a:rPr>
              <a:t>or </a:t>
            </a:r>
            <a:r>
              <a:rPr lang="en-US" sz="2800" dirty="0" smtClean="0">
                <a:latin typeface="Calibri" panose="020F0502020204030204" pitchFamily="34" charset="0"/>
                <a:cs typeface="Calibri" panose="020F0502020204030204" pitchFamily="34" charset="0"/>
              </a:rPr>
              <a:t>patience, </a:t>
            </a:r>
            <a:r>
              <a:rPr lang="en-US" sz="2800" dirty="0">
                <a:latin typeface="Calibri" panose="020F0502020204030204" pitchFamily="34" charset="0"/>
                <a:cs typeface="Calibri" panose="020F0502020204030204" pitchFamily="34" charset="0"/>
              </a:rPr>
              <a:t>there are </a:t>
            </a:r>
            <a:r>
              <a:rPr lang="en-US" sz="2800" dirty="0" smtClean="0">
                <a:latin typeface="Calibri" panose="020F0502020204030204" pitchFamily="34" charset="0"/>
                <a:cs typeface="Calibri" panose="020F0502020204030204" pitchFamily="34" charset="0"/>
              </a:rPr>
              <a:t>still huge </a:t>
            </a:r>
            <a:r>
              <a:rPr lang="en-US" sz="2800" dirty="0">
                <a:solidFill>
                  <a:srgbClr val="FFC000"/>
                </a:solidFill>
                <a:latin typeface="Calibri" panose="020F0502020204030204" pitchFamily="34" charset="0"/>
                <a:cs typeface="Calibri" panose="020F0502020204030204" pitchFamily="34" charset="0"/>
              </a:rPr>
              <a:t>international</a:t>
            </a:r>
            <a:r>
              <a:rPr lang="en-US" sz="2800" dirty="0">
                <a:latin typeface="Calibri" panose="020F0502020204030204" pitchFamily="34" charset="0"/>
                <a:cs typeface="Calibri" panose="020F0502020204030204" pitchFamily="34" charset="0"/>
              </a:rPr>
              <a:t> travel agencies </a:t>
            </a:r>
            <a:r>
              <a:rPr lang="en-US" sz="2800" dirty="0" smtClean="0">
                <a:latin typeface="Calibri" panose="020F0502020204030204" pitchFamily="34" charset="0"/>
                <a:cs typeface="Calibri" panose="020F0502020204030204" pitchFamily="34" charset="0"/>
              </a:rPr>
              <a:t>that can help. They </a:t>
            </a:r>
            <a:r>
              <a:rPr lang="en-US" sz="2800" dirty="0">
                <a:latin typeface="Calibri" panose="020F0502020204030204" pitchFamily="34" charset="0"/>
                <a:cs typeface="Calibri" panose="020F0502020204030204" pitchFamily="34" charset="0"/>
              </a:rPr>
              <a:t>will arrange everything for you, any type of holiday: scuba diving in the ocean, skiing in the </a:t>
            </a:r>
            <a:r>
              <a:rPr lang="en-US" sz="2800" dirty="0" smtClean="0">
                <a:latin typeface="Calibri" panose="020F0502020204030204" pitchFamily="34" charset="0"/>
                <a:cs typeface="Calibri" panose="020F0502020204030204" pitchFamily="34" charset="0"/>
              </a:rPr>
              <a:t>mountains, trekking </a:t>
            </a:r>
            <a:r>
              <a:rPr lang="en-US" sz="2800" dirty="0">
                <a:latin typeface="Calibri" panose="020F0502020204030204" pitchFamily="34" charset="0"/>
                <a:cs typeface="Calibri" panose="020F0502020204030204" pitchFamily="34" charset="0"/>
              </a:rPr>
              <a:t>across the countryside,  or any other kind of experience you </a:t>
            </a:r>
            <a:r>
              <a:rPr lang="en-US" sz="2800" dirty="0" smtClean="0">
                <a:latin typeface="Calibri" panose="020F0502020204030204" pitchFamily="34" charset="0"/>
                <a:cs typeface="Calibri" panose="020F0502020204030204" pitchFamily="34" charset="0"/>
              </a:rPr>
              <a:t>prefer</a:t>
            </a:r>
            <a:r>
              <a:rPr lang="en-US" sz="2800" dirty="0">
                <a:latin typeface="Calibri" panose="020F0502020204030204" pitchFamily="34" charset="0"/>
                <a:cs typeface="Calibri" panose="020F0502020204030204" pitchFamily="34" charset="0"/>
              </a:rPr>
              <a:t>.</a:t>
            </a:r>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1804953"/>
            <a:ext cx="10839017"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latin typeface="Calibri" pitchFamily="34" charset="0"/>
                <a:cs typeface="Calibri" panose="020F0502020204030204" pitchFamily="34" charset="0"/>
              </a:rPr>
              <a:t>Our working habits will change too.</a:t>
            </a:r>
            <a:r>
              <a:rPr lang="ka-GE" sz="2800" dirty="0" smtClean="0">
                <a:cs typeface="Calibri" panose="020F0502020204030204" pitchFamily="34" charset="0"/>
              </a:rPr>
              <a:t> </a:t>
            </a:r>
            <a:r>
              <a:rPr lang="ka-GE" sz="2800" dirty="0">
                <a:latin typeface="Calibri" panose="020F0502020204030204" pitchFamily="34" charset="0"/>
                <a:cs typeface="Calibri" panose="020F0502020204030204" pitchFamily="34" charset="0"/>
              </a:rPr>
              <a:t>Research</a:t>
            </a:r>
            <a:r>
              <a:rPr lang="en-US" sz="2800" dirty="0">
                <a:latin typeface="Calibri" panose="020F0502020204030204" pitchFamily="34" charset="0"/>
                <a:cs typeface="Calibri" panose="020F0502020204030204" pitchFamily="34" charset="0"/>
              </a:rPr>
              <a:t> show</a:t>
            </a:r>
            <a:r>
              <a:rPr lang="ka-GE" sz="2800" dirty="0">
                <a:latin typeface="Calibri" panose="020F0502020204030204" pitchFamily="34" charset="0"/>
                <a:cs typeface="Calibri" panose="020F0502020204030204" pitchFamily="34" charset="0"/>
              </a:rPr>
              <a:t>s</a:t>
            </a:r>
            <a:r>
              <a:rPr lang="en-US" sz="2800" dirty="0">
                <a:latin typeface="Calibri" panose="020F0502020204030204" pitchFamily="34" charset="0"/>
                <a:cs typeface="Calibri" panose="020F0502020204030204" pitchFamily="34" charset="0"/>
              </a:rPr>
              <a:t> that we </a:t>
            </a:r>
            <a:r>
              <a:rPr lang="ka-GE" sz="2800" dirty="0">
                <a:latin typeface="Calibri" panose="020F0502020204030204" pitchFamily="34" charset="0"/>
                <a:cs typeface="Calibri" panose="020F0502020204030204" pitchFamily="34" charset="0"/>
              </a:rPr>
              <a:t>will </a:t>
            </a:r>
            <a:r>
              <a:rPr lang="en-US" sz="2800" dirty="0">
                <a:latin typeface="Calibri" panose="020F0502020204030204" pitchFamily="34" charset="0"/>
                <a:cs typeface="Calibri" panose="020F0502020204030204" pitchFamily="34" charset="0"/>
              </a:rPr>
              <a:t>have more free time </a:t>
            </a:r>
            <a:r>
              <a:rPr lang="ka-GE" sz="2800" dirty="0">
                <a:latin typeface="Calibri" panose="020F0502020204030204" pitchFamily="34" charset="0"/>
                <a:cs typeface="Calibri" panose="020F0502020204030204" pitchFamily="34" charset="0"/>
              </a:rPr>
              <a:t>in the future than we have now</a:t>
            </a:r>
            <a:r>
              <a:rPr lang="en-US" sz="2800" dirty="0">
                <a:latin typeface="Calibri" panose="020F0502020204030204" pitchFamily="34" charset="0"/>
                <a:cs typeface="Calibri" panose="020F0502020204030204" pitchFamily="34" charset="0"/>
              </a:rPr>
              <a:t>. </a:t>
            </a:r>
            <a:r>
              <a:rPr lang="ka-GE" sz="2800" dirty="0" smtClean="0">
                <a:cs typeface="Calibri" panose="020F0502020204030204" pitchFamily="34" charset="0"/>
              </a:rPr>
              <a:t> </a:t>
            </a:r>
            <a:r>
              <a:rPr lang="en-US" sz="2800" dirty="0" smtClean="0">
                <a:latin typeface="Calibri" panose="020F0502020204030204" pitchFamily="34" charset="0"/>
                <a:cs typeface="Calibri" panose="020F0502020204030204" pitchFamily="34" charset="0"/>
              </a:rPr>
              <a:t>The working </a:t>
            </a:r>
            <a:r>
              <a:rPr lang="en-US" sz="2800" dirty="0">
                <a:latin typeface="Calibri" panose="020F0502020204030204" pitchFamily="34" charset="0"/>
                <a:cs typeface="Calibri" panose="020F0502020204030204" pitchFamily="34" charset="0"/>
              </a:rPr>
              <a:t>week </a:t>
            </a:r>
            <a:r>
              <a:rPr lang="ka-GE" sz="2800" dirty="0">
                <a:latin typeface="Calibri" panose="020F0502020204030204" pitchFamily="34" charset="0"/>
                <a:cs typeface="Calibri" panose="020F0502020204030204" pitchFamily="34" charset="0"/>
              </a:rPr>
              <a:t>will be</a:t>
            </a:r>
            <a:r>
              <a:rPr lang="en-US" sz="2800" dirty="0">
                <a:latin typeface="Calibri" panose="020F0502020204030204" pitchFamily="34" charset="0"/>
                <a:cs typeface="Calibri" panose="020F0502020204030204" pitchFamily="34" charset="0"/>
              </a:rPr>
              <a:t> shorter </a:t>
            </a:r>
            <a:r>
              <a:rPr lang="en-US" sz="2800" dirty="0" smtClean="0">
                <a:latin typeface="Calibri" panose="020F0502020204030204" pitchFamily="34" charset="0"/>
                <a:cs typeface="Calibri" panose="020F0502020204030204" pitchFamily="34" charset="0"/>
              </a:rPr>
              <a:t>and </a:t>
            </a:r>
            <a:r>
              <a:rPr lang="en-US" sz="2800" dirty="0">
                <a:latin typeface="Calibri" panose="020F0502020204030204" pitchFamily="34" charset="0"/>
                <a:cs typeface="Calibri" panose="020F0502020204030204" pitchFamily="34" charset="0"/>
              </a:rPr>
              <a:t>more and more people</a:t>
            </a:r>
            <a:r>
              <a:rPr lang="ka-GE" sz="2800" dirty="0">
                <a:latin typeface="Calibri" panose="020F0502020204030204" pitchFamily="34" charset="0"/>
                <a:cs typeface="Calibri" panose="020F0502020204030204" pitchFamily="34" charset="0"/>
              </a:rPr>
              <a:t> will start</a:t>
            </a:r>
            <a:r>
              <a:rPr lang="en-US" sz="2800" dirty="0">
                <a:latin typeface="Calibri" panose="020F0502020204030204" pitchFamily="34" charset="0"/>
                <a:cs typeface="Calibri" panose="020F0502020204030204" pitchFamily="34" charset="0"/>
              </a:rPr>
              <a:t> work</a:t>
            </a:r>
            <a:r>
              <a:rPr lang="ka-GE" sz="2800" dirty="0">
                <a:latin typeface="Calibri" panose="020F0502020204030204" pitchFamily="34" charset="0"/>
                <a:cs typeface="Calibri" panose="020F0502020204030204" pitchFamily="34" charset="0"/>
              </a:rPr>
              <a:t>ing</a:t>
            </a:r>
            <a:r>
              <a:rPr lang="en-US" sz="2800" dirty="0">
                <a:latin typeface="Calibri" panose="020F0502020204030204" pitchFamily="34" charset="0"/>
                <a:cs typeface="Calibri" panose="020F0502020204030204" pitchFamily="34" charset="0"/>
              </a:rPr>
              <a:t> from home, </a:t>
            </a:r>
            <a:r>
              <a:rPr lang="en-US" sz="2800" dirty="0" smtClean="0">
                <a:latin typeface="Calibri" panose="020F0502020204030204" pitchFamily="34" charset="0"/>
                <a:cs typeface="Calibri" panose="020F0502020204030204" pitchFamily="34" charset="0"/>
              </a:rPr>
              <a:t>have </a:t>
            </a:r>
            <a:r>
              <a:rPr lang="en-US" sz="2800" dirty="0">
                <a:latin typeface="Calibri" panose="020F0502020204030204" pitchFamily="34" charset="0"/>
                <a:cs typeface="Calibri" panose="020F0502020204030204" pitchFamily="34" charset="0"/>
              </a:rPr>
              <a:t>flex-time, or just work part-time. And </a:t>
            </a:r>
            <a:r>
              <a:rPr lang="en-US" sz="2800" dirty="0" smtClean="0">
                <a:latin typeface="Calibri" panose="020F0502020204030204" pitchFamily="34" charset="0"/>
                <a:cs typeface="Calibri" panose="020F0502020204030204" pitchFamily="34" charset="0"/>
              </a:rPr>
              <a:t>also </a:t>
            </a:r>
            <a:r>
              <a:rPr lang="en-US" sz="2800" dirty="0">
                <a:latin typeface="Calibri" panose="020F0502020204030204" pitchFamily="34" charset="0"/>
                <a:cs typeface="Calibri" panose="020F0502020204030204" pitchFamily="34" charset="0"/>
              </a:rPr>
              <a:t>there are </a:t>
            </a:r>
            <a:r>
              <a:rPr lang="en-US" sz="2800" dirty="0" smtClean="0">
                <a:latin typeface="Calibri" panose="020F0502020204030204" pitchFamily="34" charset="0"/>
                <a:cs typeface="Calibri" panose="020F0502020204030204" pitchFamily="34" charset="0"/>
              </a:rPr>
              <a:t>people </a:t>
            </a:r>
            <a:r>
              <a:rPr lang="en-US" sz="2800" dirty="0">
                <a:latin typeface="Calibri" panose="020F0502020204030204" pitchFamily="34" charset="0"/>
                <a:cs typeface="Calibri" panose="020F0502020204030204" pitchFamily="34" charset="0"/>
              </a:rPr>
              <a:t>who </a:t>
            </a:r>
            <a:r>
              <a:rPr lang="ka-GE" sz="2800" dirty="0">
                <a:latin typeface="Calibri" panose="020F0502020204030204" pitchFamily="34" charset="0"/>
                <a:cs typeface="Calibri" panose="020F0502020204030204" pitchFamily="34" charset="0"/>
              </a:rPr>
              <a:t>will </a:t>
            </a:r>
            <a:r>
              <a:rPr lang="en-US" sz="2800" dirty="0">
                <a:solidFill>
                  <a:srgbClr val="FFC000"/>
                </a:solidFill>
                <a:latin typeface="Calibri" panose="020F0502020204030204" pitchFamily="34" charset="0"/>
                <a:cs typeface="Calibri" panose="020F0502020204030204" pitchFamily="34" charset="0"/>
              </a:rPr>
              <a:t>retire</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early, but still will have </a:t>
            </a:r>
            <a:r>
              <a:rPr lang="en-US" sz="2800" dirty="0">
                <a:latin typeface="Calibri" panose="020F0502020204030204" pitchFamily="34" charset="0"/>
                <a:cs typeface="Calibri" panose="020F0502020204030204" pitchFamily="34" charset="0"/>
              </a:rPr>
              <a:t>good money to spend on their leisure. D</a:t>
            </a:r>
            <a:r>
              <a:rPr lang="en-US" sz="2800" dirty="0" smtClean="0">
                <a:latin typeface="Calibri" panose="020F0502020204030204" pitchFamily="34" charset="0"/>
                <a:cs typeface="Calibri" panose="020F0502020204030204" pitchFamily="34" charset="0"/>
              </a:rPr>
              <a:t>ifferent </a:t>
            </a:r>
            <a:r>
              <a:rPr lang="en-US" sz="2800" dirty="0">
                <a:latin typeface="Calibri" panose="020F0502020204030204" pitchFamily="34" charset="0"/>
                <a:cs typeface="Calibri" panose="020F0502020204030204" pitchFamily="34" charset="0"/>
              </a:rPr>
              <a:t>kinds of advertising and information about places we have never heard </a:t>
            </a:r>
            <a:r>
              <a:rPr lang="en-US" sz="2800" dirty="0" smtClean="0">
                <a:latin typeface="Calibri" panose="020F0502020204030204" pitchFamily="34" charset="0"/>
                <a:cs typeface="Calibri" panose="020F0502020204030204" pitchFamily="34" charset="0"/>
              </a:rPr>
              <a:t>of </a:t>
            </a:r>
            <a:r>
              <a:rPr lang="en-US" sz="2800" dirty="0">
                <a:latin typeface="Calibri" panose="020F0502020204030204" pitchFamily="34" charset="0"/>
                <a:cs typeface="Calibri" panose="020F0502020204030204" pitchFamily="34" charset="0"/>
              </a:rPr>
              <a:t>will </a:t>
            </a:r>
            <a:r>
              <a:rPr lang="en-US" sz="2800" dirty="0" smtClean="0">
                <a:latin typeface="Calibri" panose="020F0502020204030204" pitchFamily="34" charset="0"/>
                <a:cs typeface="Calibri" panose="020F0502020204030204" pitchFamily="34" charset="0"/>
              </a:rPr>
              <a:t>also increase the </a:t>
            </a:r>
            <a:r>
              <a:rPr lang="en-US" sz="2800" dirty="0">
                <a:latin typeface="Calibri" panose="020F0502020204030204" pitchFamily="34" charset="0"/>
                <a:cs typeface="Calibri" panose="020F0502020204030204" pitchFamily="34" charset="0"/>
              </a:rPr>
              <a:t>number of </a:t>
            </a:r>
            <a:r>
              <a:rPr lang="en-US" sz="2800" dirty="0" smtClean="0">
                <a:latin typeface="Calibri" panose="020F0502020204030204" pitchFamily="34" charset="0"/>
                <a:cs typeface="Calibri" panose="020F0502020204030204" pitchFamily="34" charset="0"/>
              </a:rPr>
              <a:t>tourists</a:t>
            </a:r>
            <a:r>
              <a:rPr lang="ka-GE" sz="2800" dirty="0" smtClean="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24562" y="1804953"/>
            <a:ext cx="10960834" cy="4696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anose="020F0502020204030204" pitchFamily="34" charset="0"/>
                <a:cs typeface="Calibri" panose="020F0502020204030204" pitchFamily="34" charset="0"/>
              </a:rPr>
              <a:t>There </a:t>
            </a:r>
            <a:r>
              <a:rPr lang="ka-GE" sz="2800" dirty="0">
                <a:latin typeface="Calibri" panose="020F0502020204030204" pitchFamily="34" charset="0"/>
                <a:cs typeface="Calibri" panose="020F0502020204030204" pitchFamily="34" charset="0"/>
              </a:rPr>
              <a:t>will be</a:t>
            </a:r>
            <a:r>
              <a:rPr lang="en-US" sz="2800" dirty="0">
                <a:latin typeface="Calibri" panose="020F0502020204030204" pitchFamily="34" charset="0"/>
                <a:cs typeface="Calibri" panose="020F0502020204030204" pitchFamily="34" charset="0"/>
              </a:rPr>
              <a:t> specially prepared holiday </a:t>
            </a:r>
            <a:r>
              <a:rPr lang="en-US" sz="2800" dirty="0" smtClean="0">
                <a:latin typeface="Calibri" panose="020F0502020204030204" pitchFamily="34" charset="0"/>
                <a:cs typeface="Calibri" panose="020F0502020204030204" pitchFamily="34" charset="0"/>
              </a:rPr>
              <a:t>program advertisement </a:t>
            </a:r>
            <a:r>
              <a:rPr lang="en-US" sz="2800" dirty="0">
                <a:latin typeface="Calibri" panose="020F0502020204030204" pitchFamily="34" charset="0"/>
                <a:cs typeface="Calibri" panose="020F0502020204030204" pitchFamily="34" charset="0"/>
              </a:rPr>
              <a:t>on TV, even separate channels devoted to various holiday destinations. </a:t>
            </a:r>
            <a:r>
              <a:rPr lang="en-US" sz="2800" dirty="0" smtClean="0">
                <a:latin typeface="Calibri" panose="020F0502020204030204" pitchFamily="34" charset="0"/>
                <a:cs typeface="Calibri" panose="020F0502020204030204" pitchFamily="34" charset="0"/>
              </a:rPr>
              <a:t>Also all the magazines and brochures published annually, as well as the internet, will let people know where to go, or maybe where not to go if they want to avoid crowds!</a:t>
            </a:r>
          </a:p>
          <a:p>
            <a:pPr algn="just"/>
            <a:endParaRPr lang="en-US" sz="2800" dirty="0" smtClean="0">
              <a:solidFill>
                <a:srgbClr val="FFC000"/>
              </a:solidFill>
              <a:latin typeface="Calibri" panose="020F0502020204030204" pitchFamily="34" charset="0"/>
              <a:cs typeface="Calibri" panose="020F0502020204030204" pitchFamily="34" charset="0"/>
            </a:endParaRPr>
          </a:p>
          <a:p>
            <a:pPr algn="just"/>
            <a:r>
              <a:rPr lang="ka-GE" sz="2800" dirty="0" smtClean="0">
                <a:solidFill>
                  <a:srgbClr val="FFC000"/>
                </a:solidFill>
                <a:latin typeface="Calibri" panose="020F0502020204030204" pitchFamily="34" charset="0"/>
                <a:cs typeface="Calibri" panose="020F0502020204030204" pitchFamily="34" charset="0"/>
              </a:rPr>
              <a:t>Recreational</a:t>
            </a:r>
            <a:r>
              <a:rPr lang="ka-GE" sz="2800" dirty="0" smtClean="0">
                <a:latin typeface="Calibri" panose="020F0502020204030204" pitchFamily="34" charset="0"/>
                <a:cs typeface="Calibri" panose="020F0502020204030204" pitchFamily="34" charset="0"/>
              </a:rPr>
              <a:t> </a:t>
            </a:r>
            <a:r>
              <a:rPr lang="ka-GE" sz="2800" dirty="0">
                <a:latin typeface="Calibri" panose="020F0502020204030204" pitchFamily="34" charset="0"/>
                <a:cs typeface="Calibri" panose="020F0502020204030204" pitchFamily="34" charset="0"/>
              </a:rPr>
              <a:t>activities </a:t>
            </a:r>
            <a:r>
              <a:rPr lang="en-US" sz="2800" dirty="0" smtClean="0">
                <a:latin typeface="Calibri" panose="020F0502020204030204" pitchFamily="34" charset="0"/>
                <a:cs typeface="Calibri" panose="020F0502020204030204" pitchFamily="34" charset="0"/>
              </a:rPr>
              <a:t>are going to</a:t>
            </a:r>
            <a:r>
              <a:rPr lang="ka-GE" sz="2800" dirty="0" smtClean="0">
                <a:latin typeface="Calibri" panose="020F0502020204030204" pitchFamily="34" charset="0"/>
                <a:cs typeface="Calibri" panose="020F0502020204030204" pitchFamily="34" charset="0"/>
              </a:rPr>
              <a:t> </a:t>
            </a:r>
            <a:r>
              <a:rPr lang="ka-GE" sz="2800" dirty="0">
                <a:latin typeface="Calibri" panose="020F0502020204030204" pitchFamily="34" charset="0"/>
                <a:cs typeface="Calibri" panose="020F0502020204030204" pitchFamily="34" charset="0"/>
              </a:rPr>
              <a:t>change as well</a:t>
            </a:r>
            <a:r>
              <a:rPr lang="ka-GE" sz="2800" dirty="0">
                <a:cs typeface="Calibri" panose="020F0502020204030204" pitchFamily="34" charset="0"/>
              </a:rPr>
              <a:t>. </a:t>
            </a:r>
            <a:r>
              <a:rPr lang="en-US" sz="2800" dirty="0">
                <a:latin typeface="Calibri" panose="020F0502020204030204" pitchFamily="34" charset="0"/>
                <a:cs typeface="Calibri" panose="020F0502020204030204" pitchFamily="34" charset="0"/>
              </a:rPr>
              <a:t>Having a holiday</a:t>
            </a:r>
            <a:r>
              <a:rPr lang="ka-GE" sz="2800" dirty="0">
                <a:latin typeface="Calibri" panose="020F0502020204030204" pitchFamily="34" charset="0"/>
                <a:cs typeface="Calibri" panose="020F0502020204030204" pitchFamily="34" charset="0"/>
              </a:rPr>
              <a:t> will no longer </a:t>
            </a:r>
            <a:r>
              <a:rPr lang="ka-GE" sz="2800" dirty="0" smtClean="0">
                <a:latin typeface="Calibri" panose="020F0502020204030204" pitchFamily="34" charset="0"/>
                <a:cs typeface="Calibri" panose="020F0502020204030204" pitchFamily="34" charset="0"/>
              </a:rPr>
              <a:t>mean</a:t>
            </a:r>
            <a:r>
              <a:rPr lang="en-US" sz="2800" dirty="0" smtClean="0">
                <a:latin typeface="Calibri" panose="020F0502020204030204" pitchFamily="34" charset="0"/>
                <a:cs typeface="Calibri" panose="020F0502020204030204" pitchFamily="34" charset="0"/>
              </a:rPr>
              <a:t> just </a:t>
            </a:r>
            <a:r>
              <a:rPr lang="en-US" sz="2800" dirty="0">
                <a:latin typeface="Calibri" panose="020F0502020204030204" pitchFamily="34" charset="0"/>
                <a:cs typeface="Calibri" panose="020F0502020204030204" pitchFamily="34" charset="0"/>
              </a:rPr>
              <a:t>lying on the beach. W</a:t>
            </a:r>
            <a:r>
              <a:rPr lang="en-US" sz="2800" dirty="0" smtClean="0">
                <a:latin typeface="Calibri" panose="020F0502020204030204" pitchFamily="34" charset="0"/>
                <a:cs typeface="Calibri" panose="020F0502020204030204" pitchFamily="34" charset="0"/>
              </a:rPr>
              <a:t>ater sports, </a:t>
            </a:r>
            <a:r>
              <a:rPr lang="en-US" sz="2800" dirty="0">
                <a:latin typeface="Calibri" panose="020F0502020204030204" pitchFamily="34" charset="0"/>
                <a:cs typeface="Calibri" panose="020F0502020204030204" pitchFamily="34" charset="0"/>
              </a:rPr>
              <a:t>high-mountain skiing, </a:t>
            </a:r>
            <a:r>
              <a:rPr lang="en-US" sz="2800" dirty="0" smtClean="0">
                <a:latin typeface="Calibri" panose="020F0502020204030204" pitchFamily="34" charset="0"/>
                <a:cs typeface="Calibri" panose="020F0502020204030204" pitchFamily="34" charset="0"/>
              </a:rPr>
              <a:t>scuba-diving; all these activities will become much more accessible.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9127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6" name="Google Shape;106;g8d3272b2c0_0_301"/>
          <p:cNvSpPr txBox="1">
            <a:spLocks noGrp="1"/>
          </p:cNvSpPr>
          <p:nvPr>
            <p:ph type="title"/>
          </p:nvPr>
        </p:nvSpPr>
        <p:spPr>
          <a:xfrm>
            <a:off x="7290260" y="367591"/>
            <a:ext cx="4717409" cy="1222748"/>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grpSp>
        <p:nvGrpSpPr>
          <p:cNvPr id="107" name="Google Shape;107;g8d3272b2c0_0_301"/>
          <p:cNvGrpSpPr/>
          <p:nvPr/>
        </p:nvGrpSpPr>
        <p:grpSpPr>
          <a:xfrm>
            <a:off x="-4814951" y="891155"/>
            <a:ext cx="10794754" cy="7633251"/>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smtClean="0">
                  <a:solidFill>
                    <a:schemeClr val="bg1"/>
                  </a:solidFill>
                  <a:latin typeface="Calibri" panose="020F0502020204030204" pitchFamily="34" charset="0"/>
                  <a:ea typeface="Calibri"/>
                  <a:cs typeface="Calibri" panose="020F0502020204030204" pitchFamily="34" charset="0"/>
                  <a:sym typeface="Calibri"/>
                </a:rPr>
                <a:t>Summery </a:t>
              </a:r>
              <a:r>
                <a:rPr lang="ka-GE"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512821" y="3148361"/>
              <a:ext cx="46164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4385" y="3142822"/>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a:t>
              </a: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ka-GE"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დავალება</a:t>
              </a: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362425" y="307199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7168897" y="2118756"/>
            <a:ext cx="4376928" cy="2751600"/>
          </a:xfrm>
          <a:prstGeom prst="rect">
            <a:avLst/>
          </a:prstGeom>
          <a:noFill/>
          <a:ln>
            <a:noFill/>
          </a:ln>
        </p:spPr>
        <p:txBody>
          <a:bodyPr spcFirstLastPara="1" wrap="square" lIns="91425" tIns="91425" rIns="91425" bIns="91425" anchor="ctr" anchorCtr="0">
            <a:noAutofit/>
          </a:bodyPr>
          <a:lstStyle/>
          <a:p>
            <a:pPr lvl="0" algn="ctr"/>
            <a:r>
              <a:rPr lang="ka-GE" sz="3600" dirty="0">
                <a:solidFill>
                  <a:schemeClr val="bg1"/>
                </a:solidFill>
                <a:latin typeface="Calibri" panose="020F0502020204030204" pitchFamily="34" charset="0"/>
                <a:ea typeface="Calibri"/>
                <a:cs typeface="Calibri" panose="020F0502020204030204" pitchFamily="34" charset="0"/>
                <a:sym typeface="Calibri"/>
              </a:rPr>
              <a:t>Tourism and </a:t>
            </a:r>
            <a:r>
              <a:rPr lang="ka-GE" sz="3600" dirty="0" smtClean="0">
                <a:solidFill>
                  <a:schemeClr val="bg1"/>
                </a:solidFill>
                <a:latin typeface="Calibri" panose="020F0502020204030204" pitchFamily="34" charset="0"/>
                <a:ea typeface="Calibri"/>
                <a:cs typeface="Calibri" panose="020F0502020204030204" pitchFamily="34" charset="0"/>
                <a:sym typeface="Calibri"/>
              </a:rPr>
              <a:t>Future</a:t>
            </a:r>
            <a:endParaRPr lang="en-US" sz="3600" dirty="0" smtClean="0">
              <a:solidFill>
                <a:schemeClr val="bg1"/>
              </a:solidFill>
              <a:latin typeface="Calibri" panose="020F0502020204030204" pitchFamily="34" charset="0"/>
              <a:ea typeface="Calibri"/>
              <a:cs typeface="Calibri" panose="020F0502020204030204" pitchFamily="34" charset="0"/>
              <a:sym typeface="Calibri"/>
            </a:endParaRPr>
          </a:p>
          <a:p>
            <a:pPr lvl="0" algn="ctr"/>
            <a:r>
              <a:rPr lang="ka-GE" sz="3600" dirty="0" smtClean="0">
                <a:solidFill>
                  <a:schemeClr val="bg1"/>
                </a:solidFill>
                <a:latin typeface="Calibri" panose="020F0502020204030204" pitchFamily="34" charset="0"/>
                <a:ea typeface="Calibri"/>
                <a:cs typeface="Calibri" panose="020F0502020204030204" pitchFamily="34" charset="0"/>
                <a:sym typeface="Calibri"/>
              </a:rPr>
              <a:t>ტურიზმი </a:t>
            </a:r>
            <a:r>
              <a:rPr lang="ka-GE" sz="3600" dirty="0">
                <a:solidFill>
                  <a:schemeClr val="bg1"/>
                </a:solidFill>
                <a:latin typeface="Calibri" panose="020F0502020204030204" pitchFamily="34" charset="0"/>
                <a:ea typeface="Calibri"/>
                <a:cs typeface="Calibri" panose="020F0502020204030204" pitchFamily="34" charset="0"/>
                <a:sym typeface="Calibri"/>
              </a:rPr>
              <a:t>და მომავალი</a:t>
            </a:r>
            <a:endParaRPr sz="32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2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874789" y="449318"/>
            <a:ext cx="2164081" cy="968991"/>
          </a:xfrm>
          <a:prstGeom prst="rect">
            <a:avLst/>
          </a:prstGeom>
          <a:noFill/>
          <a:ln>
            <a:noFill/>
          </a:ln>
        </p:spPr>
      </p:pic>
      <p:pic>
        <p:nvPicPr>
          <p:cNvPr id="25" name="Picture 2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038871" y="449318"/>
            <a:ext cx="2376972" cy="968991"/>
          </a:xfrm>
          <a:prstGeom prst="rect">
            <a:avLst/>
          </a:prstGeom>
        </p:spPr>
      </p:pic>
    </p:spTree>
    <p:extLst>
      <p:ext uri="{BB962C8B-B14F-4D97-AF65-F5344CB8AC3E}">
        <p14:creationId xmlns:p14="http://schemas.microsoft.com/office/powerpoint/2010/main" val="7965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32" name="Google Shape;532;g8d3272b2c0_2_186"/>
          <p:cNvGraphicFramePr/>
          <p:nvPr>
            <p:extLst>
              <p:ext uri="{D42A27DB-BD31-4B8C-83A1-F6EECF244321}">
                <p14:modId xmlns:p14="http://schemas.microsoft.com/office/powerpoint/2010/main" val="3641717332"/>
              </p:ext>
            </p:extLst>
          </p:nvPr>
        </p:nvGraphicFramePr>
        <p:xfrm>
          <a:off x="687405" y="2657703"/>
          <a:ext cx="8812855" cy="1164306"/>
        </p:xfrm>
        <a:graphic>
          <a:graphicData uri="http://schemas.openxmlformats.org/drawingml/2006/table">
            <a:tbl>
              <a:tblPr>
                <a:noFill/>
                <a:tableStyleId>{B46CFEF4-99AF-46A8-A051-738FFB79779B}</a:tableStyleId>
              </a:tblPr>
              <a:tblGrid>
                <a:gridCol w="8812855">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dirty="0">
                          <a:solidFill>
                            <a:schemeClr val="bg1"/>
                          </a:solidFill>
                          <a:latin typeface="Calibri" panose="020F0502020204030204" pitchFamily="34" charset="0"/>
                          <a:cs typeface="Calibri" panose="020F0502020204030204" pitchFamily="34" charset="0"/>
                        </a:rPr>
                        <a:t>Due to better transport, people can travel further to their holiday destinations.</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745544435"/>
              </p:ext>
            </p:extLst>
          </p:nvPr>
        </p:nvGraphicFramePr>
        <p:xfrm>
          <a:off x="542758" y="4391246"/>
          <a:ext cx="10229242" cy="822960"/>
        </p:xfrm>
        <a:graphic>
          <a:graphicData uri="http://schemas.openxmlformats.org/drawingml/2006/table">
            <a:tbl>
              <a:tblPr firstRow="1" bandRow="1">
                <a:tableStyleId>{B46CFEF4-99AF-46A8-A051-738FFB79779B}</a:tableStyleId>
              </a:tblPr>
              <a:tblGrid>
                <a:gridCol w="10229242">
                  <a:extLst>
                    <a:ext uri="{9D8B030D-6E8A-4147-A177-3AD203B41FA5}">
                      <a16:colId xmlns:a16="http://schemas.microsoft.com/office/drawing/2014/main" val="2862978725"/>
                    </a:ext>
                  </a:extLst>
                </a:gridCol>
              </a:tblGrid>
              <a:tr h="822873">
                <a:tc>
                  <a:txBody>
                    <a:bodyPr/>
                    <a:lstStyle/>
                    <a:p>
                      <a:r>
                        <a:rPr lang="en-US" sz="2400" i="1" dirty="0" smtClean="0">
                          <a:solidFill>
                            <a:schemeClr val="bg1"/>
                          </a:solidFill>
                          <a:latin typeface="Calibri" panose="020F0502020204030204" pitchFamily="34" charset="0"/>
                          <a:cs typeface="Calibri" panose="020F0502020204030204" pitchFamily="34" charset="0"/>
                        </a:rPr>
                        <a:t>Air transport, despite its past reputation of delays, cancellations and so on, has</a:t>
                      </a:r>
                      <a:r>
                        <a:rPr lang="ka-GE" sz="2400" i="1" dirty="0" smtClean="0">
                          <a:solidFill>
                            <a:schemeClr val="bg1"/>
                          </a:solidFill>
                          <a:latin typeface="Calibri" panose="020F0502020204030204" pitchFamily="34" charset="0"/>
                          <a:cs typeface="Calibri" panose="020F0502020204030204" pitchFamily="34" charset="0"/>
                        </a:rPr>
                        <a:t> already</a:t>
                      </a:r>
                      <a:r>
                        <a:rPr lang="en-US" sz="2400" i="1" dirty="0" smtClean="0">
                          <a:solidFill>
                            <a:schemeClr val="bg1"/>
                          </a:solidFill>
                          <a:latin typeface="Calibri" panose="020F0502020204030204" pitchFamily="34" charset="0"/>
                          <a:cs typeface="Calibri" panose="020F0502020204030204" pitchFamily="34" charset="0"/>
                        </a:rPr>
                        <a:t> improved amazingly</a:t>
                      </a:r>
                      <a:r>
                        <a:rPr lang="ka-GE" sz="2400" i="1" dirty="0" smtClean="0">
                          <a:solidFill>
                            <a:schemeClr val="bg1"/>
                          </a:solidFill>
                          <a:cs typeface="Calibri" panose="020F0502020204030204" pitchFamily="34" charset="0"/>
                        </a:rPr>
                        <a:t>,</a:t>
                      </a:r>
                      <a:r>
                        <a:rPr lang="en-US" sz="2400" i="1" dirty="0" smtClean="0">
                          <a:solidFill>
                            <a:schemeClr val="bg1"/>
                          </a:solidFill>
                          <a:cs typeface="Calibri" panose="020F0502020204030204" pitchFamily="34" charset="0"/>
                        </a:rPr>
                        <a:t> and it</a:t>
                      </a:r>
                      <a:r>
                        <a:rPr lang="ka-GE" sz="2400" i="1" dirty="0" smtClean="0">
                          <a:solidFill>
                            <a:schemeClr val="bg1"/>
                          </a:solidFill>
                          <a:cs typeface="Calibri" panose="020F0502020204030204" pitchFamily="34" charset="0"/>
                        </a:rPr>
                        <a:t> </a:t>
                      </a:r>
                      <a:r>
                        <a:rPr lang="en-US" sz="2400" i="1" dirty="0" smtClean="0">
                          <a:solidFill>
                            <a:schemeClr val="bg1"/>
                          </a:solidFill>
                          <a:latin typeface="Calibri" panose="020F0502020204030204" pitchFamily="34" charset="0"/>
                          <a:cs typeface="Calibri" panose="020F0502020204030204" pitchFamily="34" charset="0"/>
                        </a:rPr>
                        <a:t>has made many places more accessible.</a:t>
                      </a:r>
                      <a:endPar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358878" y="2492431"/>
            <a:ext cx="1755303" cy="1237379"/>
          </a:xfrm>
        </p:spPr>
        <p:txBody>
          <a:bodyPr>
            <a:normAutofit/>
          </a:bodyPr>
          <a:lstStyle/>
          <a:p>
            <a:r>
              <a:rPr lang="ka-GE" b="1" dirty="0">
                <a:solidFill>
                  <a:srgbClr val="FFC000"/>
                </a:solidFill>
              </a:rPr>
              <a:t>True</a:t>
            </a:r>
            <a:endParaRPr lang="en-US" b="1" dirty="0">
              <a:solidFill>
                <a:srgbClr val="FFC000"/>
              </a:solidFill>
            </a:endParaRP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657859068"/>
              </p:ext>
            </p:extLst>
          </p:nvPr>
        </p:nvGraphicFramePr>
        <p:xfrm>
          <a:off x="577303" y="2617322"/>
          <a:ext cx="9119968" cy="1164306"/>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Booking a holiday on the internet is difficult to </a:t>
                      </a:r>
                      <a:r>
                        <a:rPr lang="en-US" sz="2800" dirty="0" err="1" smtClean="0">
                          <a:solidFill>
                            <a:schemeClr val="bg1"/>
                          </a:solidFill>
                          <a:latin typeface="Calibri" panose="020F0502020204030204" pitchFamily="34" charset="0"/>
                          <a:cs typeface="Calibri" panose="020F0502020204030204" pitchFamily="34" charset="0"/>
                        </a:rPr>
                        <a:t>organise</a:t>
                      </a:r>
                      <a:r>
                        <a:rPr lang="en-US" sz="2800" dirty="0" smtClean="0">
                          <a:solidFill>
                            <a:schemeClr val="bg1"/>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by yourself.</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460840664"/>
              </p:ext>
            </p:extLst>
          </p:nvPr>
        </p:nvGraphicFramePr>
        <p:xfrm>
          <a:off x="560030" y="4225524"/>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r>
                        <a:rPr lang="en-US" sz="2400" i="1" dirty="0" smtClean="0">
                          <a:solidFill>
                            <a:schemeClr val="bg1"/>
                          </a:solidFill>
                          <a:latin typeface="Calibri" panose="020F0502020204030204" pitchFamily="34" charset="0"/>
                          <a:cs typeface="Calibri" panose="020F0502020204030204" pitchFamily="34" charset="0"/>
                        </a:rPr>
                        <a:t>You don’t even have to go to the travel agency. You can just sit in front of your computer and do everything electronically.</a:t>
                      </a:r>
                      <a:endPar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217496" y="2465907"/>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275117"/>
            <a:ext cx="10815976" cy="985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60029" y="2542565"/>
            <a:ext cx="10798705"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004259078"/>
              </p:ext>
            </p:extLst>
          </p:nvPr>
        </p:nvGraphicFramePr>
        <p:xfrm>
          <a:off x="711156" y="2623114"/>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International travel agencies can </a:t>
                      </a:r>
                      <a:r>
                        <a:rPr lang="en-US" sz="2800" dirty="0" err="1" smtClean="0">
                          <a:solidFill>
                            <a:schemeClr val="bg1"/>
                          </a:solidFill>
                          <a:latin typeface="Calibri" panose="020F0502020204030204" pitchFamily="34" charset="0"/>
                          <a:cs typeface="Calibri" panose="020F0502020204030204" pitchFamily="34" charset="0"/>
                        </a:rPr>
                        <a:t>organise</a:t>
                      </a:r>
                      <a:r>
                        <a:rPr lang="en-US" sz="2800" dirty="0" smtClean="0">
                          <a:solidFill>
                            <a:schemeClr val="bg1"/>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any kind of holiday.</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222569689"/>
              </p:ext>
            </p:extLst>
          </p:nvPr>
        </p:nvGraphicFramePr>
        <p:xfrm>
          <a:off x="577303" y="4391476"/>
          <a:ext cx="10927760" cy="822960"/>
        </p:xfrm>
        <a:graphic>
          <a:graphicData uri="http://schemas.openxmlformats.org/drawingml/2006/table">
            <a:tbl>
              <a:tblPr firstRow="1" bandRow="1">
                <a:tableStyleId>{B46CFEF4-99AF-46A8-A051-738FFB79779B}</a:tableStyleId>
              </a:tblPr>
              <a:tblGrid>
                <a:gridCol w="10927760">
                  <a:extLst>
                    <a:ext uri="{9D8B030D-6E8A-4147-A177-3AD203B41FA5}">
                      <a16:colId xmlns:a16="http://schemas.microsoft.com/office/drawing/2014/main" val="2862978725"/>
                    </a:ext>
                  </a:extLst>
                </a:gridCol>
              </a:tblGrid>
              <a:tr h="777260">
                <a:tc>
                  <a:txBody>
                    <a:bodyPr/>
                    <a:lstStyle/>
                    <a:p>
                      <a:r>
                        <a:rPr lang="en-US" sz="2400" i="1" dirty="0">
                          <a:solidFill>
                            <a:schemeClr val="bg1"/>
                          </a:solidFill>
                          <a:latin typeface="Calibri" panose="020F0502020204030204" pitchFamily="34" charset="0"/>
                          <a:cs typeface="Calibri" panose="020F0502020204030204" pitchFamily="34" charset="0"/>
                        </a:rPr>
                        <a:t>They will arrange everything for you, any type of holiday – beach, skiing, trekking, anything you </a:t>
                      </a:r>
                      <a:r>
                        <a:rPr lang="en-US" sz="2400" i="1" dirty="0" smtClean="0">
                          <a:solidFill>
                            <a:schemeClr val="bg1"/>
                          </a:solidFill>
                          <a:latin typeface="Calibri" panose="020F0502020204030204" pitchFamily="34" charset="0"/>
                          <a:cs typeface="Calibri" panose="020F0502020204030204" pitchFamily="34" charset="0"/>
                        </a:rPr>
                        <a:t>wish.</a:t>
                      </a:r>
                      <a:endPar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831124" y="2423436"/>
            <a:ext cx="1399044" cy="1237379"/>
          </a:xfrm>
        </p:spPr>
        <p:txBody>
          <a:bodyPr>
            <a:normAutofit/>
          </a:bodyPr>
          <a:lstStyle/>
          <a:p>
            <a:r>
              <a:rPr lang="ka-GE" b="1" dirty="0">
                <a:solidFill>
                  <a:srgbClr val="FFC000"/>
                </a:solidFill>
              </a:rPr>
              <a:t>True</a:t>
            </a:r>
            <a:endParaRPr lang="en-US" b="1" dirty="0">
              <a:solidFill>
                <a:srgbClr val="FFC000"/>
              </a:solidFill>
            </a:endParaRP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32" name="Google Shape;532;g8d3272b2c0_2_186"/>
          <p:cNvGraphicFramePr/>
          <p:nvPr>
            <p:extLst>
              <p:ext uri="{D42A27DB-BD31-4B8C-83A1-F6EECF244321}">
                <p14:modId xmlns:p14="http://schemas.microsoft.com/office/powerpoint/2010/main" val="1142498984"/>
              </p:ext>
            </p:extLst>
          </p:nvPr>
        </p:nvGraphicFramePr>
        <p:xfrm>
          <a:off x="664551" y="2661415"/>
          <a:ext cx="8325966" cy="838025"/>
        </p:xfrm>
        <a:graphic>
          <a:graphicData uri="http://schemas.openxmlformats.org/drawingml/2006/table">
            <a:tbl>
              <a:tblPr>
                <a:noFill/>
                <a:tableStyleId>{B46CFEF4-99AF-46A8-A051-738FFB79779B}</a:tableStyleId>
              </a:tblPr>
              <a:tblGrid>
                <a:gridCol w="8325966">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L</a:t>
                      </a:r>
                      <a:r>
                        <a:rPr lang="ka-GE" sz="2800" b="0" i="0" dirty="0">
                          <a:solidFill>
                            <a:schemeClr val="bg1"/>
                          </a:solidFill>
                          <a:latin typeface="Calibri" panose="020F0502020204030204" pitchFamily="34" charset="0"/>
                          <a:cs typeface="Calibri" panose="020F0502020204030204" pitchFamily="34" charset="0"/>
                        </a:rPr>
                        <a:t>eisure </a:t>
                      </a:r>
                      <a:r>
                        <a:rPr lang="ka-GE" sz="2800" b="0" i="0" dirty="0" smtClean="0">
                          <a:solidFill>
                            <a:schemeClr val="bg1"/>
                          </a:solidFill>
                          <a:latin typeface="Calibri" panose="020F0502020204030204" pitchFamily="34" charset="0"/>
                          <a:cs typeface="Calibri" panose="020F0502020204030204" pitchFamily="34" charset="0"/>
                        </a:rPr>
                        <a:t>activ</a:t>
                      </a:r>
                      <a:r>
                        <a:rPr lang="en-US" sz="2800" b="0" i="0" dirty="0" err="1" smtClean="0">
                          <a:solidFill>
                            <a:schemeClr val="bg1"/>
                          </a:solidFill>
                          <a:latin typeface="Calibri" panose="020F0502020204030204" pitchFamily="34" charset="0"/>
                          <a:cs typeface="Calibri" panose="020F0502020204030204" pitchFamily="34" charset="0"/>
                        </a:rPr>
                        <a:t>i</a:t>
                      </a:r>
                      <a:r>
                        <a:rPr lang="ka-GE" sz="2800" b="0" i="0" dirty="0" smtClean="0">
                          <a:solidFill>
                            <a:schemeClr val="bg1"/>
                          </a:solidFill>
                          <a:latin typeface="Calibri" panose="020F0502020204030204" pitchFamily="34" charset="0"/>
                          <a:cs typeface="Calibri" panose="020F0502020204030204" pitchFamily="34" charset="0"/>
                        </a:rPr>
                        <a:t>ties </a:t>
                      </a:r>
                      <a:r>
                        <a:rPr lang="ka-GE" sz="2800" b="0" i="0" dirty="0">
                          <a:solidFill>
                            <a:schemeClr val="bg1"/>
                          </a:solidFill>
                          <a:latin typeface="Calibri" panose="020F0502020204030204" pitchFamily="34" charset="0"/>
                          <a:cs typeface="Calibri" panose="020F0502020204030204" pitchFamily="34" charset="0"/>
                        </a:rPr>
                        <a:t>will become less popular.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834503882"/>
              </p:ext>
            </p:extLst>
          </p:nvPr>
        </p:nvGraphicFramePr>
        <p:xfrm>
          <a:off x="577303" y="4391161"/>
          <a:ext cx="9972165" cy="822960"/>
        </p:xfrm>
        <a:graphic>
          <a:graphicData uri="http://schemas.openxmlformats.org/drawingml/2006/table">
            <a:tbl>
              <a:tblPr firstRow="1" bandRow="1">
                <a:tableStyleId>{B46CFEF4-99AF-46A8-A051-738FFB79779B}</a:tableStyleId>
              </a:tblPr>
              <a:tblGrid>
                <a:gridCol w="9972165">
                  <a:extLst>
                    <a:ext uri="{9D8B030D-6E8A-4147-A177-3AD203B41FA5}">
                      <a16:colId xmlns:a16="http://schemas.microsoft.com/office/drawing/2014/main" val="2862978725"/>
                    </a:ext>
                  </a:extLst>
                </a:gridCol>
              </a:tblGrid>
              <a:tr h="466904">
                <a:tc>
                  <a:txBody>
                    <a:bodyPr/>
                    <a:lstStyle/>
                    <a:p>
                      <a:pPr algn="just"/>
                      <a:r>
                        <a:rPr lang="ka-GE" sz="2400" i="1" dirty="0" smtClean="0">
                          <a:solidFill>
                            <a:schemeClr val="bg1"/>
                          </a:solidFill>
                          <a:latin typeface="Calibri" panose="020F0502020204030204" pitchFamily="34" charset="0"/>
                          <a:cs typeface="Calibri" panose="020F0502020204030204" pitchFamily="34" charset="0"/>
                        </a:rPr>
                        <a:t>Recreational activities will change as well</a:t>
                      </a:r>
                      <a:r>
                        <a:rPr lang="ka-GE" sz="2400" i="1" dirty="0" smtClean="0">
                          <a:solidFill>
                            <a:schemeClr val="bg1"/>
                          </a:solidFill>
                          <a:cs typeface="Calibri" panose="020F0502020204030204" pitchFamily="34" charset="0"/>
                        </a:rPr>
                        <a:t>. </a:t>
                      </a:r>
                      <a:r>
                        <a:rPr lang="en-US" sz="2400" i="1" dirty="0" smtClean="0">
                          <a:solidFill>
                            <a:schemeClr val="bg1"/>
                          </a:solidFill>
                          <a:latin typeface="Calibri" panose="020F0502020204030204" pitchFamily="34" charset="0"/>
                          <a:cs typeface="Calibri" panose="020F0502020204030204" pitchFamily="34" charset="0"/>
                        </a:rPr>
                        <a:t>Having a holiday</a:t>
                      </a:r>
                      <a:r>
                        <a:rPr lang="ka-GE" sz="2400" i="1" dirty="0" smtClean="0">
                          <a:solidFill>
                            <a:schemeClr val="bg1"/>
                          </a:solidFill>
                          <a:latin typeface="Calibri" panose="020F0502020204030204" pitchFamily="34" charset="0"/>
                          <a:cs typeface="Calibri" panose="020F0502020204030204" pitchFamily="34" charset="0"/>
                        </a:rPr>
                        <a:t> will no longer mean</a:t>
                      </a:r>
                      <a:r>
                        <a:rPr lang="en-US" sz="2400" i="1" dirty="0" smtClean="0">
                          <a:solidFill>
                            <a:schemeClr val="bg1"/>
                          </a:solidFill>
                          <a:latin typeface="Calibri" panose="020F0502020204030204" pitchFamily="34" charset="0"/>
                          <a:cs typeface="Calibri" panose="020F0502020204030204" pitchFamily="34" charset="0"/>
                        </a:rPr>
                        <a:t> lying on the beach.  </a:t>
                      </a:r>
                      <a:endParaRPr lang="en-US" sz="2400" i="1" dirty="0">
                        <a:solidFill>
                          <a:schemeClr val="bg1"/>
                        </a:solidFill>
                        <a:latin typeface="Calibri" panose="020F0502020204030204" pitchFamily="34" charset="0"/>
                        <a:cs typeface="Calibri" panose="020F0502020204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200113" y="2475265"/>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3964392"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191774" y="2496674"/>
            <a:ext cx="9812430" cy="1477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latin typeface="Calibri" panose="020F0502020204030204" pitchFamily="34" charset="0"/>
                <a:cs typeface="Calibri" panose="020F0502020204030204" pitchFamily="34" charset="0"/>
              </a:rPr>
              <a:t>Mo</a:t>
            </a:r>
            <a:r>
              <a:rPr lang="en-US" sz="3600" dirty="0" err="1" smtClean="0">
                <a:latin typeface="Calibri" panose="020F0502020204030204" pitchFamily="34" charset="0"/>
                <a:cs typeface="Calibri" panose="020F0502020204030204" pitchFamily="34" charset="0"/>
              </a:rPr>
              <a:t>ney</a:t>
            </a:r>
            <a:r>
              <a:rPr lang="en-US" sz="3600" dirty="0" smtClean="0">
                <a:latin typeface="Calibri" panose="020F0502020204030204" pitchFamily="34" charset="0"/>
                <a:cs typeface="Calibri" panose="020F0502020204030204" pitchFamily="34" charset="0"/>
              </a:rPr>
              <a:t> and </a:t>
            </a:r>
            <a:r>
              <a:rPr lang="en-US" sz="3600" dirty="0">
                <a:latin typeface="Calibri" panose="020F0502020204030204" pitchFamily="34" charset="0"/>
                <a:cs typeface="Calibri" panose="020F0502020204030204" pitchFamily="34" charset="0"/>
              </a:rPr>
              <a:t>air transport </a:t>
            </a:r>
            <a:r>
              <a:rPr lang="ka-GE" sz="3600" dirty="0">
                <a:solidFill>
                  <a:srgbClr val="FFC000"/>
                </a:solidFill>
                <a:latin typeface="Calibri" panose="020F0502020204030204" pitchFamily="34" charset="0"/>
                <a:cs typeface="Calibri" panose="020F0502020204030204" pitchFamily="34" charset="0"/>
              </a:rPr>
              <a:t>will</a:t>
            </a:r>
            <a:r>
              <a:rPr lang="en-US" sz="3600" dirty="0">
                <a:latin typeface="Calibri" panose="020F0502020204030204" pitchFamily="34" charset="0"/>
                <a:cs typeface="Calibri" panose="020F0502020204030204" pitchFamily="34" charset="0"/>
              </a:rPr>
              <a:t> change our </a:t>
            </a:r>
            <a:r>
              <a:rPr lang="ka-GE" sz="3600" dirty="0">
                <a:latin typeface="Calibri" panose="020F0502020204030204" pitchFamily="34" charset="0"/>
                <a:cs typeface="Calibri" panose="020F0502020204030204" pitchFamily="34" charset="0"/>
              </a:rPr>
              <a:t>habits</a:t>
            </a:r>
            <a:r>
              <a:rPr lang="en-US" sz="3600" dirty="0">
                <a:latin typeface="Calibri" panose="020F0502020204030204" pitchFamily="34" charset="0"/>
                <a:cs typeface="Calibri" panose="020F0502020204030204" pitchFamily="34" charset="0"/>
              </a:rPr>
              <a:t> of </a:t>
            </a:r>
            <a:r>
              <a:rPr lang="en-US" sz="3600" dirty="0" smtClean="0">
                <a:latin typeface="Calibri" panose="020F0502020204030204" pitchFamily="34" charset="0"/>
                <a:cs typeface="Calibri" panose="020F0502020204030204" pitchFamily="34" charset="0"/>
              </a:rPr>
              <a:t>travelling</a:t>
            </a:r>
            <a:r>
              <a:rPr lang="ka-GE" sz="3600" dirty="0" smtClean="0">
                <a:latin typeface="Calibri" panose="020F0502020204030204" pitchFamily="34" charset="0"/>
                <a:cs typeface="Calibri" panose="020F0502020204030204" pitchFamily="34" charset="0"/>
              </a:rPr>
              <a:t> </a:t>
            </a:r>
            <a:r>
              <a:rPr lang="ka-GE" sz="3600" dirty="0">
                <a:latin typeface="Calibri" panose="020F0502020204030204" pitchFamily="34" charset="0"/>
                <a:cs typeface="Calibri" panose="020F0502020204030204" pitchFamily="34" charset="0"/>
              </a:rPr>
              <a:t>even more</a:t>
            </a:r>
            <a:r>
              <a:rPr lang="en-US" sz="3600" dirty="0">
                <a:latin typeface="Calibri" panose="020F0502020204030204" pitchFamily="34" charset="0"/>
                <a:cs typeface="Calibri" panose="020F0502020204030204" pitchFamily="34" charset="0"/>
              </a:rPr>
              <a:t>.</a:t>
            </a:r>
            <a:endParaRPr lang="en-US" sz="3500" dirty="0">
              <a:solidFill>
                <a:schemeClr val="bg1"/>
              </a:solidFill>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AD0E387F-F56A-0545-BA44-601E3311587C}"/>
              </a:ext>
            </a:extLst>
          </p:cNvPr>
          <p:cNvSpPr/>
          <p:nvPr/>
        </p:nvSpPr>
        <p:spPr>
          <a:xfrm>
            <a:off x="1191774" y="4414540"/>
            <a:ext cx="9812430" cy="2110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solidFill>
                  <a:schemeClr val="bg1"/>
                </a:solidFill>
                <a:latin typeface="Calibri" panose="020F0502020204030204" pitchFamily="34" charset="0"/>
                <a:cs typeface="Calibri" panose="020F0502020204030204" pitchFamily="34" charset="0"/>
              </a:rPr>
              <a:t>Recreational </a:t>
            </a:r>
            <a:r>
              <a:rPr lang="ka-GE" sz="3600" dirty="0">
                <a:latin typeface="Calibri" panose="020F0502020204030204" pitchFamily="34" charset="0"/>
                <a:cs typeface="Calibri" panose="020F0502020204030204" pitchFamily="34" charset="0"/>
              </a:rPr>
              <a:t>activities </a:t>
            </a:r>
            <a:r>
              <a:rPr lang="en-US" sz="3600" dirty="0">
                <a:solidFill>
                  <a:srgbClr val="FFC000"/>
                </a:solidFill>
                <a:latin typeface="Calibri" panose="020F0502020204030204" pitchFamily="34" charset="0"/>
                <a:cs typeface="Calibri" panose="020F0502020204030204" pitchFamily="34" charset="0"/>
              </a:rPr>
              <a:t>are going to</a:t>
            </a:r>
            <a:r>
              <a:rPr lang="ka-GE" sz="3600" dirty="0">
                <a:solidFill>
                  <a:srgbClr val="FFC000"/>
                </a:solidFill>
                <a:latin typeface="Calibri" panose="020F0502020204030204" pitchFamily="34" charset="0"/>
                <a:cs typeface="Calibri" panose="020F0502020204030204" pitchFamily="34" charset="0"/>
              </a:rPr>
              <a:t> </a:t>
            </a:r>
            <a:r>
              <a:rPr lang="ka-GE" sz="3600" dirty="0">
                <a:latin typeface="Calibri" panose="020F0502020204030204" pitchFamily="34" charset="0"/>
                <a:cs typeface="Calibri" panose="020F0502020204030204" pitchFamily="34" charset="0"/>
              </a:rPr>
              <a:t>change as well</a:t>
            </a:r>
            <a:r>
              <a:rPr lang="ka-GE" sz="3600" dirty="0">
                <a:cs typeface="Calibri" panose="020F0502020204030204" pitchFamily="34" charset="0"/>
              </a:rPr>
              <a:t>.</a:t>
            </a:r>
            <a:endParaRPr lang="en-US" sz="35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306918" y="2269120"/>
            <a:ext cx="11580282" cy="244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400" dirty="0">
                <a:latin typeface="Calibri" charset="0"/>
                <a:ea typeface="Calibri" charset="0"/>
                <a:cs typeface="Calibri" charset="0"/>
              </a:rPr>
              <a:t>We use </a:t>
            </a:r>
            <a:r>
              <a:rPr lang="en-US" sz="2400" dirty="0" smtClean="0">
                <a:latin typeface="Calibri" charset="0"/>
                <a:ea typeface="Calibri" charset="0"/>
                <a:cs typeface="Calibri" charset="0"/>
              </a:rPr>
              <a:t>Future Simple</a:t>
            </a:r>
            <a:r>
              <a:rPr lang="ka-GE" sz="2400" dirty="0" smtClean="0">
                <a:latin typeface="Calibri" charset="0"/>
                <a:ea typeface="Calibri" charset="0"/>
                <a:cs typeface="Calibri" charset="0"/>
              </a:rPr>
              <a:t>:</a:t>
            </a:r>
            <a:endParaRPr lang="ka-GE" sz="2400" dirty="0">
              <a:latin typeface="Calibri" charset="0"/>
              <a:ea typeface="Calibri" charset="0"/>
              <a:cs typeface="Calibri" charset="0"/>
            </a:endParaRPr>
          </a:p>
          <a:p>
            <a:endParaRPr lang="ka-GE" sz="2400" dirty="0">
              <a:latin typeface="Calibri" charset="0"/>
              <a:ea typeface="Calibri" charset="0"/>
              <a:cs typeface="Calibri" charset="0"/>
            </a:endParaRPr>
          </a:p>
          <a:p>
            <a:r>
              <a:rPr lang="ka-GE" sz="2400" dirty="0" smtClean="0">
                <a:latin typeface="Calibri" charset="0"/>
                <a:ea typeface="Calibri" charset="0"/>
                <a:cs typeface="Calibri" charset="0"/>
              </a:rPr>
              <a:t>Wh</a:t>
            </a:r>
            <a:r>
              <a:rPr lang="en-US" sz="2400" dirty="0" err="1" smtClean="0">
                <a:latin typeface="Calibri" charset="0"/>
                <a:ea typeface="Calibri" charset="0"/>
                <a:cs typeface="Calibri" charset="0"/>
              </a:rPr>
              <a:t>en</a:t>
            </a:r>
            <a:r>
              <a:rPr lang="en-US" sz="2400" dirty="0" smtClean="0">
                <a:latin typeface="Calibri" charset="0"/>
                <a:ea typeface="Calibri" charset="0"/>
                <a:cs typeface="Calibri" charset="0"/>
              </a:rPr>
              <a:t> we want to make predictions about the future.</a:t>
            </a:r>
          </a:p>
          <a:p>
            <a:r>
              <a:rPr lang="en-US" sz="2400" dirty="0" smtClean="0">
                <a:latin typeface="Calibri" charset="0"/>
                <a:ea typeface="Calibri" charset="0"/>
                <a:cs typeface="Calibri" charset="0"/>
              </a:rPr>
              <a:t> </a:t>
            </a:r>
          </a:p>
          <a:p>
            <a:r>
              <a:rPr lang="ka-GE" sz="2400" i="1" dirty="0" smtClean="0">
                <a:solidFill>
                  <a:srgbClr val="FFC000"/>
                </a:solidFill>
                <a:latin typeface="Calibri" charset="0"/>
                <a:ea typeface="Calibri" charset="0"/>
                <a:cs typeface="Calibri" charset="0"/>
              </a:rPr>
              <a:t>This </a:t>
            </a:r>
            <a:r>
              <a:rPr lang="ka-GE" sz="2400" i="1" dirty="0">
                <a:solidFill>
                  <a:srgbClr val="FFC000"/>
                </a:solidFill>
                <a:latin typeface="Calibri" charset="0"/>
                <a:ea typeface="Calibri" charset="0"/>
                <a:cs typeface="Calibri" charset="0"/>
              </a:rPr>
              <a:t>summer will be </a:t>
            </a:r>
            <a:r>
              <a:rPr lang="en-US" sz="2400" i="1" dirty="0" smtClean="0">
                <a:solidFill>
                  <a:srgbClr val="FFC000"/>
                </a:solidFill>
                <a:latin typeface="Calibri" charset="0"/>
                <a:ea typeface="Calibri" charset="0"/>
                <a:cs typeface="Calibri" charset="0"/>
              </a:rPr>
              <a:t>a </a:t>
            </a:r>
            <a:r>
              <a:rPr lang="ka-GE" sz="2400" i="1" dirty="0" smtClean="0">
                <a:solidFill>
                  <a:srgbClr val="FFC000"/>
                </a:solidFill>
                <a:latin typeface="Calibri" charset="0"/>
                <a:ea typeface="Calibri" charset="0"/>
                <a:cs typeface="Calibri" charset="0"/>
              </a:rPr>
              <a:t>p</a:t>
            </a:r>
            <a:r>
              <a:rPr lang="en-US" sz="2400" i="1" dirty="0" err="1" smtClean="0">
                <a:solidFill>
                  <a:srgbClr val="FFC000"/>
                </a:solidFill>
                <a:latin typeface="Calibri" charset="0"/>
                <a:ea typeface="Calibri" charset="0"/>
                <a:cs typeface="Calibri" charset="0"/>
              </a:rPr>
              <a:t>ea</a:t>
            </a:r>
            <a:r>
              <a:rPr lang="ka-GE" sz="2400" i="1" dirty="0" smtClean="0">
                <a:solidFill>
                  <a:srgbClr val="FFC000"/>
                </a:solidFill>
                <a:latin typeface="Calibri" charset="0"/>
                <a:ea typeface="Calibri" charset="0"/>
                <a:cs typeface="Calibri" charset="0"/>
              </a:rPr>
              <a:t>k</a:t>
            </a:r>
            <a:r>
              <a:rPr lang="en-US" sz="2400" i="1" dirty="0" smtClean="0">
                <a:solidFill>
                  <a:srgbClr val="FFC000"/>
                </a:solidFill>
                <a:latin typeface="Calibri" charset="0"/>
                <a:ea typeface="Calibri" charset="0"/>
                <a:cs typeface="Calibri" charset="0"/>
              </a:rPr>
              <a:t> </a:t>
            </a:r>
            <a:r>
              <a:rPr lang="ka-GE" sz="2400" i="1" dirty="0" smtClean="0">
                <a:solidFill>
                  <a:srgbClr val="FFC000"/>
                </a:solidFill>
                <a:latin typeface="Calibri" charset="0"/>
                <a:ea typeface="Calibri" charset="0"/>
                <a:cs typeface="Calibri" charset="0"/>
              </a:rPr>
              <a:t>season</a:t>
            </a:r>
            <a:r>
              <a:rPr lang="ka-GE" sz="2400" i="1" dirty="0">
                <a:solidFill>
                  <a:srgbClr val="FFC000"/>
                </a:solidFill>
                <a:latin typeface="Calibri" charset="0"/>
                <a:ea typeface="Calibri" charset="0"/>
                <a:cs typeface="Calibri" charset="0"/>
              </a:rPr>
              <a:t>. </a:t>
            </a:r>
            <a:endParaRPr lang="ka-GE" sz="2800" i="1" dirty="0">
              <a:solidFill>
                <a:srgbClr val="FFC000"/>
              </a:solidFill>
              <a:latin typeface="Calibri" charset="0"/>
              <a:ea typeface="Calibri" charset="0"/>
              <a:cs typeface="Calibri" charset="0"/>
            </a:endParaRPr>
          </a:p>
          <a:p>
            <a:r>
              <a:rPr lang="ka-GE" sz="2800" i="1" dirty="0">
                <a:solidFill>
                  <a:srgbClr val="FFC000"/>
                </a:solidFill>
                <a:latin typeface="Calibri" charset="0"/>
                <a:ea typeface="Calibri" charset="0"/>
                <a:cs typeface="Calibri" charset="0"/>
              </a:rPr>
              <a:t> </a:t>
            </a:r>
            <a:endParaRPr lang="ka-GE" sz="2400" i="1" dirty="0">
              <a:solidFill>
                <a:srgbClr val="FFC000"/>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598783" y="480403"/>
            <a:ext cx="4288417" cy="1044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5" name="Straight Connector 4"/>
          <p:cNvCxnSpPr/>
          <p:nvPr/>
        </p:nvCxnSpPr>
        <p:spPr>
          <a:xfrm flipV="1">
            <a:off x="4073236" y="5577840"/>
            <a:ext cx="5120640" cy="49876"/>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658495" y="5095702"/>
            <a:ext cx="16625" cy="465513"/>
          </a:xfrm>
          <a:prstGeom prst="line">
            <a:avLst/>
          </a:prstGeom>
          <a:ln w="28575"/>
        </p:spPr>
        <p:style>
          <a:lnRef idx="1">
            <a:schemeClr val="dk1"/>
          </a:lnRef>
          <a:fillRef idx="0">
            <a:schemeClr val="dk1"/>
          </a:fillRef>
          <a:effectRef idx="0">
            <a:schemeClr val="dk1"/>
          </a:effectRef>
          <a:fontRef idx="minor">
            <a:schemeClr val="tx1"/>
          </a:fontRef>
        </p:style>
      </p:cxnSp>
      <p:sp>
        <p:nvSpPr>
          <p:cNvPr id="11" name="Rectangle 10"/>
          <p:cNvSpPr/>
          <p:nvPr/>
        </p:nvSpPr>
        <p:spPr>
          <a:xfrm>
            <a:off x="4073235" y="5826446"/>
            <a:ext cx="5494713" cy="400110"/>
          </a:xfrm>
          <a:prstGeom prst="rect">
            <a:avLst/>
          </a:prstGeom>
        </p:spPr>
        <p:txBody>
          <a:bodyPr wrap="square">
            <a:spAutoFit/>
          </a:bodyPr>
          <a:lstStyle/>
          <a:p>
            <a:pPr algn="just"/>
            <a:r>
              <a:rPr lang="en-US" sz="2000" dirty="0" smtClean="0">
                <a:latin typeface="Calibri" charset="0"/>
                <a:ea typeface="Calibri" charset="0"/>
                <a:cs typeface="Calibri" charset="0"/>
              </a:rPr>
              <a:t>Past                              Present                         Future</a:t>
            </a:r>
            <a:endParaRPr lang="en-US" sz="2000" dirty="0">
              <a:latin typeface="Calibri" charset="0"/>
              <a:ea typeface="Calibri" charset="0"/>
              <a:cs typeface="Calibri" charset="0"/>
            </a:endParaRPr>
          </a:p>
        </p:txBody>
      </p:sp>
      <p:sp>
        <p:nvSpPr>
          <p:cNvPr id="12" name="Multiply 11"/>
          <p:cNvSpPr/>
          <p:nvPr/>
        </p:nvSpPr>
        <p:spPr>
          <a:xfrm>
            <a:off x="7132320" y="5095702"/>
            <a:ext cx="548640" cy="482138"/>
          </a:xfrm>
          <a:prstGeom prst="mathMultiply">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436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676292"/>
            <a:ext cx="10335153" cy="2765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ka-GE" sz="2800" dirty="0">
                <a:latin typeface="Calibri" charset="0"/>
                <a:ea typeface="Calibri" charset="0"/>
                <a:cs typeface="Calibri" charset="0"/>
              </a:rPr>
              <a:t>We use </a:t>
            </a:r>
            <a:r>
              <a:rPr lang="en-US" sz="2800" dirty="0" smtClean="0">
                <a:latin typeface="Calibri" charset="0"/>
                <a:ea typeface="Calibri" charset="0"/>
                <a:cs typeface="Calibri" charset="0"/>
              </a:rPr>
              <a:t>Future Simple</a:t>
            </a:r>
            <a:r>
              <a:rPr lang="ka-GE" sz="2800" dirty="0" smtClean="0">
                <a:latin typeface="Calibri" charset="0"/>
                <a:ea typeface="Calibri" charset="0"/>
                <a:cs typeface="Calibri" charset="0"/>
              </a:rPr>
              <a:t>:</a:t>
            </a:r>
            <a:endParaRPr lang="ka-GE" sz="2800" dirty="0">
              <a:latin typeface="Calibri" charset="0"/>
              <a:ea typeface="Calibri" charset="0"/>
              <a:cs typeface="Calibri" charset="0"/>
            </a:endParaRPr>
          </a:p>
          <a:p>
            <a:pPr>
              <a:buClr>
                <a:schemeClr val="bg1"/>
              </a:buClr>
            </a:pPr>
            <a:endParaRPr lang="ka-GE" sz="2500" dirty="0">
              <a:latin typeface="Calibri" charset="0"/>
              <a:ea typeface="Calibri" charset="0"/>
              <a:cs typeface="Calibri" charset="0"/>
            </a:endParaRPr>
          </a:p>
          <a:p>
            <a:pPr>
              <a:buClr>
                <a:schemeClr val="bg1"/>
              </a:buClr>
            </a:pPr>
            <a:r>
              <a:rPr lang="ka-GE" sz="2500" dirty="0">
                <a:latin typeface="Calibri" charset="0"/>
                <a:ea typeface="Calibri" charset="0"/>
                <a:cs typeface="Calibri" charset="0"/>
              </a:rPr>
              <a:t>When we </a:t>
            </a:r>
            <a:r>
              <a:rPr lang="en-US" sz="2500" dirty="0" smtClean="0">
                <a:latin typeface="Calibri" charset="0"/>
                <a:ea typeface="Calibri" charset="0"/>
                <a:cs typeface="Calibri" charset="0"/>
              </a:rPr>
              <a:t>want to express facts about the future</a:t>
            </a:r>
            <a:r>
              <a:rPr lang="ka-GE" sz="2500" dirty="0" smtClean="0">
                <a:latin typeface="Calibri" charset="0"/>
                <a:ea typeface="Calibri" charset="0"/>
                <a:cs typeface="Calibri" charset="0"/>
              </a:rPr>
              <a:t>:</a:t>
            </a:r>
            <a:endParaRPr lang="ka-GE" sz="2500" dirty="0">
              <a:latin typeface="Calibri" charset="0"/>
              <a:ea typeface="Calibri" charset="0"/>
              <a:cs typeface="Calibri" charset="0"/>
            </a:endParaRPr>
          </a:p>
          <a:p>
            <a:pPr>
              <a:buClr>
                <a:schemeClr val="bg1"/>
              </a:buClr>
            </a:pPr>
            <a:endParaRPr lang="en-US" sz="2500" dirty="0">
              <a:latin typeface="Calibri" charset="0"/>
              <a:ea typeface="Calibri" charset="0"/>
              <a:cs typeface="Calibri" charset="0"/>
            </a:endParaRPr>
          </a:p>
          <a:p>
            <a:r>
              <a:rPr lang="en-US" sz="2500" i="1" dirty="0" smtClean="0">
                <a:solidFill>
                  <a:srgbClr val="FFC000"/>
                </a:solidFill>
                <a:latin typeface="Calibri" charset="0"/>
                <a:ea typeface="Calibri" charset="0"/>
                <a:cs typeface="Calibri" charset="0"/>
              </a:rPr>
              <a:t>The new school will be the biggest in this region</a:t>
            </a:r>
            <a:r>
              <a:rPr lang="ka-GE" sz="2500" i="1" dirty="0" smtClean="0">
                <a:solidFill>
                  <a:srgbClr val="FFC000"/>
                </a:solidFill>
                <a:latin typeface="Calibri" charset="0"/>
                <a:ea typeface="Calibri" charset="0"/>
                <a:cs typeface="Calibri" charset="0"/>
              </a:rPr>
              <a:t>.</a:t>
            </a:r>
            <a:endParaRPr lang="en-US" sz="2500" i="1" dirty="0">
              <a:solidFill>
                <a:srgbClr val="FFC000"/>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40412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371725"/>
            <a:ext cx="10335153" cy="3924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800" dirty="0">
                <a:latin typeface="Calibri" charset="0"/>
                <a:ea typeface="Calibri" charset="0"/>
                <a:cs typeface="Calibri" charset="0"/>
              </a:rPr>
              <a:t>We use </a:t>
            </a:r>
            <a:r>
              <a:rPr lang="en-US" sz="2800" dirty="0" smtClean="0">
                <a:latin typeface="Calibri" charset="0"/>
                <a:ea typeface="Calibri" charset="0"/>
                <a:cs typeface="Calibri" charset="0"/>
              </a:rPr>
              <a:t>Future Simple</a:t>
            </a:r>
            <a:r>
              <a:rPr lang="ka-GE" sz="2800" dirty="0" smtClean="0">
                <a:latin typeface="Calibri" charset="0"/>
                <a:ea typeface="Calibri" charset="0"/>
                <a:cs typeface="Calibri" charset="0"/>
              </a:rPr>
              <a:t>:</a:t>
            </a:r>
            <a:endParaRPr lang="ka-GE" sz="2800" dirty="0">
              <a:latin typeface="Calibri" charset="0"/>
              <a:ea typeface="Calibri" charset="0"/>
              <a:cs typeface="Calibri" charset="0"/>
            </a:endParaRPr>
          </a:p>
          <a:p>
            <a:endParaRPr lang="ka-GE" sz="2800" dirty="0">
              <a:latin typeface="Calibri" charset="0"/>
              <a:ea typeface="Calibri" charset="0"/>
              <a:cs typeface="Calibri" charset="0"/>
            </a:endParaRPr>
          </a:p>
          <a:p>
            <a:r>
              <a:rPr lang="ka-GE" sz="2800" dirty="0">
                <a:latin typeface="Calibri" charset="0"/>
                <a:ea typeface="Calibri" charset="0"/>
                <a:cs typeface="Calibri" charset="0"/>
              </a:rPr>
              <a:t>To </a:t>
            </a:r>
            <a:r>
              <a:rPr lang="ka-GE" sz="2800" dirty="0" smtClean="0">
                <a:latin typeface="Calibri" charset="0"/>
                <a:ea typeface="Calibri" charset="0"/>
                <a:cs typeface="Calibri" charset="0"/>
              </a:rPr>
              <a:t>make </a:t>
            </a:r>
            <a:r>
              <a:rPr lang="en-US" sz="2800" dirty="0" smtClean="0">
                <a:latin typeface="Calibri" charset="0"/>
                <a:ea typeface="Calibri" charset="0"/>
                <a:cs typeface="Calibri" charset="0"/>
              </a:rPr>
              <a:t>offers or requests </a:t>
            </a:r>
            <a:endParaRPr lang="ka-GE" sz="2800" dirty="0">
              <a:latin typeface="Calibri" charset="0"/>
              <a:ea typeface="Calibri" charset="0"/>
              <a:cs typeface="Calibri" charset="0"/>
            </a:endParaRPr>
          </a:p>
          <a:p>
            <a:endParaRPr lang="en-US" sz="2500" i="1" dirty="0">
              <a:solidFill>
                <a:srgbClr val="FFC000"/>
              </a:solidFill>
              <a:latin typeface="Calibri" charset="0"/>
              <a:ea typeface="Calibri" charset="0"/>
              <a:cs typeface="Calibri" charset="0"/>
            </a:endParaRPr>
          </a:p>
          <a:p>
            <a:r>
              <a:rPr lang="ka-GE" sz="2400" i="1" dirty="0">
                <a:solidFill>
                  <a:srgbClr val="FFC000"/>
                </a:solidFill>
                <a:latin typeface="Calibri" charset="0"/>
                <a:ea typeface="Calibri" charset="0"/>
                <a:cs typeface="Calibri" charset="0"/>
              </a:rPr>
              <a:t>I </a:t>
            </a:r>
            <a:r>
              <a:rPr lang="en-US" sz="2400" i="1" dirty="0" smtClean="0">
                <a:solidFill>
                  <a:srgbClr val="FFC000"/>
                </a:solidFill>
                <a:latin typeface="Calibri" charset="0"/>
                <a:ea typeface="Calibri" charset="0"/>
                <a:cs typeface="Calibri" charset="0"/>
              </a:rPr>
              <a:t>will (‘ll) make the birthday cake.  </a:t>
            </a:r>
            <a:endParaRPr lang="ka-GE" sz="2400" i="1" dirty="0">
              <a:solidFill>
                <a:srgbClr val="FFC000"/>
              </a:solidFill>
              <a:latin typeface="Calibri" charset="0"/>
              <a:ea typeface="Calibri" charset="0"/>
              <a:cs typeface="Calibri" charset="0"/>
            </a:endParaRPr>
          </a:p>
          <a:p>
            <a:r>
              <a:rPr lang="ka-GE" sz="2400" i="1" dirty="0" smtClean="0">
                <a:solidFill>
                  <a:srgbClr val="FFC000"/>
                </a:solidFill>
                <a:latin typeface="Calibri" charset="0"/>
                <a:ea typeface="Calibri" charset="0"/>
                <a:cs typeface="Calibri" charset="0"/>
              </a:rPr>
              <a:t>I </a:t>
            </a:r>
            <a:r>
              <a:rPr lang="ka-GE" sz="2400" i="1" dirty="0">
                <a:solidFill>
                  <a:srgbClr val="FFC000"/>
                </a:solidFill>
                <a:latin typeface="Calibri" charset="0"/>
                <a:ea typeface="Calibri" charset="0"/>
                <a:cs typeface="Calibri" charset="0"/>
              </a:rPr>
              <a:t>promise we will </a:t>
            </a:r>
            <a:r>
              <a:rPr lang="en-US" sz="2400" i="1" dirty="0" smtClean="0">
                <a:solidFill>
                  <a:srgbClr val="FFC000"/>
                </a:solidFill>
                <a:latin typeface="Calibri" charset="0"/>
                <a:ea typeface="Calibri" charset="0"/>
                <a:cs typeface="Calibri" charset="0"/>
              </a:rPr>
              <a:t>(‘ll) </a:t>
            </a:r>
            <a:r>
              <a:rPr lang="ka-GE" sz="2400" i="1" dirty="0" smtClean="0">
                <a:solidFill>
                  <a:srgbClr val="FFC000"/>
                </a:solidFill>
                <a:latin typeface="Calibri" charset="0"/>
                <a:ea typeface="Calibri" charset="0"/>
                <a:cs typeface="Calibri" charset="0"/>
              </a:rPr>
              <a:t>have </a:t>
            </a:r>
            <a:r>
              <a:rPr lang="ka-GE" sz="2400" i="1" dirty="0">
                <a:solidFill>
                  <a:srgbClr val="FFC000"/>
                </a:solidFill>
                <a:latin typeface="Calibri" charset="0"/>
                <a:ea typeface="Calibri" charset="0"/>
                <a:cs typeface="Calibri" charset="0"/>
              </a:rPr>
              <a:t>a good time in Paris. </a:t>
            </a:r>
            <a:endParaRPr lang="en-US" sz="2400" i="1" dirty="0">
              <a:solidFill>
                <a:srgbClr val="FFC000"/>
              </a:solidFill>
              <a:latin typeface="Calibri" charset="0"/>
              <a:ea typeface="Calibri" charset="0"/>
              <a:cs typeface="Calibri" charset="0"/>
            </a:endParaRPr>
          </a:p>
          <a:p>
            <a:endParaRPr lang="en-US" sz="2500" dirty="0">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0750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757487"/>
            <a:ext cx="10335153" cy="3407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In the negative, </a:t>
            </a:r>
            <a:r>
              <a:rPr lang="en-US" sz="2400" dirty="0" smtClean="0">
                <a:latin typeface="Calibri" panose="020F0502020204030204" pitchFamily="34" charset="0"/>
                <a:cs typeface="Calibri" panose="020F0502020204030204" pitchFamily="34" charset="0"/>
              </a:rPr>
              <a:t>we always use </a:t>
            </a:r>
            <a:r>
              <a:rPr lang="en-US" sz="2400" b="1" dirty="0" smtClean="0">
                <a:latin typeface="Calibri" panose="020F0502020204030204" pitchFamily="34" charset="0"/>
                <a:cs typeface="Calibri" panose="020F0502020204030204" pitchFamily="34" charset="0"/>
              </a:rPr>
              <a:t>WON’T</a:t>
            </a:r>
            <a:r>
              <a:rPr lang="en-US" sz="2400" dirty="0" smtClean="0">
                <a:latin typeface="Calibri" panose="020F0502020204030204" pitchFamily="34" charset="0"/>
                <a:cs typeface="Calibri" panose="020F0502020204030204" pitchFamily="34" charset="0"/>
              </a:rPr>
              <a:t> which is a contracted form of </a:t>
            </a:r>
            <a:r>
              <a:rPr lang="en-US" sz="2400" b="1" dirty="0" smtClean="0">
                <a:latin typeface="Calibri" panose="020F0502020204030204" pitchFamily="34" charset="0"/>
                <a:cs typeface="Calibri" panose="020F0502020204030204" pitchFamily="34" charset="0"/>
              </a:rPr>
              <a:t>WILL NOT </a:t>
            </a:r>
          </a:p>
          <a:p>
            <a:endParaRPr lang="ka-GE" sz="4000" i="1" dirty="0">
              <a:latin typeface="Calibri" charset="0"/>
              <a:ea typeface="Calibri" charset="0"/>
              <a:cs typeface="Calibri" panose="020F0502020204030204" pitchFamily="34" charset="0"/>
            </a:endParaRPr>
          </a:p>
          <a:p>
            <a:r>
              <a:rPr lang="ka-GE" sz="2400" i="1" dirty="0">
                <a:solidFill>
                  <a:srgbClr val="FFC000"/>
                </a:solidFill>
                <a:latin typeface="Calibri" panose="020F0502020204030204" pitchFamily="34" charset="0"/>
                <a:ea typeface="Calibri" charset="0"/>
                <a:cs typeface="Calibri" panose="020F0502020204030204" pitchFamily="34" charset="0"/>
              </a:rPr>
              <a:t>I </a:t>
            </a:r>
            <a:r>
              <a:rPr lang="ka-GE" sz="2400" i="1" dirty="0" smtClean="0">
                <a:solidFill>
                  <a:srgbClr val="FFC000"/>
                </a:solidFill>
                <a:latin typeface="Calibri" panose="020F0502020204030204" pitchFamily="34" charset="0"/>
                <a:ea typeface="Calibri" charset="0"/>
                <a:cs typeface="Calibri" panose="020F0502020204030204" pitchFamily="34" charset="0"/>
              </a:rPr>
              <a:t> won’t</a:t>
            </a:r>
            <a:r>
              <a:rPr lang="en-US" sz="2400" i="1" dirty="0">
                <a:solidFill>
                  <a:srgbClr val="FFC000"/>
                </a:solidFill>
                <a:latin typeface="Calibri" panose="020F0502020204030204" pitchFamily="34" charset="0"/>
                <a:ea typeface="Calibri" charset="0"/>
                <a:cs typeface="Calibri" panose="020F0502020204030204" pitchFamily="34" charset="0"/>
              </a:rPr>
              <a:t> </a:t>
            </a:r>
            <a:r>
              <a:rPr lang="ka-GE" sz="2400" i="1" dirty="0" smtClean="0">
                <a:solidFill>
                  <a:srgbClr val="FFC000"/>
                </a:solidFill>
                <a:latin typeface="Calibri" panose="020F0502020204030204" pitchFamily="34" charset="0"/>
                <a:ea typeface="Calibri" charset="0"/>
                <a:cs typeface="Calibri" panose="020F0502020204030204" pitchFamily="34" charset="0"/>
              </a:rPr>
              <a:t>try </a:t>
            </a:r>
            <a:r>
              <a:rPr lang="ka-GE" sz="2400" i="1" dirty="0">
                <a:solidFill>
                  <a:srgbClr val="FFC000"/>
                </a:solidFill>
                <a:latin typeface="Calibri" panose="020F0502020204030204" pitchFamily="34" charset="0"/>
                <a:ea typeface="Calibri" charset="0"/>
                <a:cs typeface="Calibri" panose="020F0502020204030204" pitchFamily="34" charset="0"/>
              </a:rPr>
              <a:t>to stop you. </a:t>
            </a:r>
          </a:p>
          <a:p>
            <a:endParaRPr lang="en-US" sz="2400" i="1" dirty="0">
              <a:solidFill>
                <a:srgbClr val="FFC000"/>
              </a:solidFill>
              <a:latin typeface="Calibri" panose="020F0502020204030204" pitchFamily="34" charset="0"/>
              <a:ea typeface="Calibri" charset="0"/>
              <a:cs typeface="Calibri" panose="020F0502020204030204" pitchFamily="34" charset="0"/>
            </a:endParaRPr>
          </a:p>
          <a:p>
            <a:endParaRPr lang="en-US" sz="2500" i="1" dirty="0">
              <a:solidFill>
                <a:srgbClr val="FFC000"/>
              </a:solidFill>
              <a:latin typeface="Calibri" panose="020F0502020204030204" pitchFamily="34" charset="0"/>
              <a:ea typeface="Calibri" charset="0"/>
              <a:cs typeface="Calibri" panose="020F0502020204030204" pitchFamily="34"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932648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757487"/>
            <a:ext cx="10335153" cy="3407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Calibri" charset="0"/>
                <a:ea typeface="Calibri" charset="0"/>
                <a:cs typeface="Calibri" panose="020F0502020204030204" pitchFamily="34" charset="0"/>
              </a:rPr>
              <a:t>An auxiliary verb , </a:t>
            </a:r>
            <a:r>
              <a:rPr lang="en-US" sz="2400" b="1" dirty="0" smtClean="0">
                <a:latin typeface="Calibri" charset="0"/>
                <a:ea typeface="Calibri" charset="0"/>
                <a:cs typeface="Calibri" panose="020F0502020204030204" pitchFamily="34" charset="0"/>
              </a:rPr>
              <a:t>WILL </a:t>
            </a:r>
            <a:r>
              <a:rPr lang="en-US" sz="2400" dirty="0" smtClean="0">
                <a:latin typeface="Calibri" charset="0"/>
                <a:ea typeface="Calibri" charset="0"/>
                <a:cs typeface="Calibri" panose="020F0502020204030204" pitchFamily="34" charset="0"/>
              </a:rPr>
              <a:t>is used  at the beginning of the sentence to form an interrogative sentence:</a:t>
            </a:r>
            <a:endParaRPr lang="ka-GE" sz="2400" dirty="0">
              <a:latin typeface="Calibri" charset="0"/>
              <a:ea typeface="Calibri" charset="0"/>
              <a:cs typeface="Calibri" panose="020F0502020204030204" pitchFamily="34" charset="0"/>
            </a:endParaRPr>
          </a:p>
          <a:p>
            <a:endParaRPr lang="ka-GE" sz="2400" dirty="0">
              <a:latin typeface="Calibri" charset="0"/>
              <a:ea typeface="Calibri" charset="0"/>
              <a:cs typeface="Calibri" panose="020F0502020204030204" pitchFamily="34" charset="0"/>
            </a:endParaRPr>
          </a:p>
          <a:p>
            <a:r>
              <a:rPr lang="ka-GE" sz="2400" i="1" dirty="0">
                <a:solidFill>
                  <a:srgbClr val="FFC000"/>
                </a:solidFill>
                <a:latin typeface="Calibri" panose="020F0502020204030204" pitchFamily="34" charset="0"/>
                <a:ea typeface="Calibri" charset="0"/>
                <a:cs typeface="Calibri" panose="020F0502020204030204" pitchFamily="34" charset="0"/>
              </a:rPr>
              <a:t>Will you be my friend?</a:t>
            </a:r>
          </a:p>
          <a:p>
            <a:endParaRPr lang="en-US" sz="2400" i="1" dirty="0">
              <a:solidFill>
                <a:srgbClr val="FFC000"/>
              </a:solidFill>
              <a:latin typeface="Calibri" panose="020F0502020204030204" pitchFamily="34" charset="0"/>
              <a:ea typeface="Calibri" charset="0"/>
              <a:cs typeface="Calibri" panose="020F0502020204030204" pitchFamily="34" charset="0"/>
            </a:endParaRPr>
          </a:p>
          <a:p>
            <a:endParaRPr lang="en-US" sz="2400" i="1" dirty="0">
              <a:solidFill>
                <a:srgbClr val="FFC000"/>
              </a:solidFill>
              <a:latin typeface="Calibri" panose="020F0502020204030204" pitchFamily="34" charset="0"/>
              <a:ea typeface="Calibri" charset="0"/>
              <a:cs typeface="Calibri" panose="020F0502020204030204" pitchFamily="34"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36137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8" name="Google Shape;138;p3"/>
          <p:cNvSpPr txBox="1">
            <a:spLocks noGrp="1"/>
          </p:cNvSpPr>
          <p:nvPr>
            <p:ph type="title"/>
          </p:nvPr>
        </p:nvSpPr>
        <p:spPr>
          <a:xfrm>
            <a:off x="7272117" y="588826"/>
            <a:ext cx="4130400" cy="102185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rPr>
              <a:t>Introduction</a:t>
            </a:r>
            <a:br>
              <a:rPr lang="en-US" sz="3600" dirty="0">
                <a:solidFill>
                  <a:schemeClr val="bg1"/>
                </a:solidFill>
                <a:latin typeface="Calibri" pitchFamily="34" charset="0"/>
              </a:rPr>
            </a:br>
            <a:r>
              <a:rPr lang="ka-GE" sz="3600" dirty="0">
                <a:solidFill>
                  <a:schemeClr val="bg1"/>
                </a:solidFill>
                <a:latin typeface="Calibri Regular" charset="0"/>
              </a:rPr>
              <a:t>შესავალი</a:t>
            </a:r>
            <a:endParaRPr sz="3600" dirty="0">
              <a:solidFill>
                <a:schemeClr val="bg1"/>
              </a:solidFill>
              <a:latin typeface="Calibri" pitchFamily="34" charset="0"/>
            </a:endParaRP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9" name="TextBox 8">
            <a:extLst>
              <a:ext uri="{FF2B5EF4-FFF2-40B4-BE49-F238E27FC236}">
                <a16:creationId xmlns:a16="http://schemas.microsoft.com/office/drawing/2014/main" id="{2761470F-F0D4-41E1-878C-578680A9750F}"/>
              </a:ext>
            </a:extLst>
          </p:cNvPr>
          <p:cNvSpPr txBox="1"/>
          <p:nvPr/>
        </p:nvSpPr>
        <p:spPr>
          <a:xfrm>
            <a:off x="979207" y="2063151"/>
            <a:ext cx="5563067" cy="754053"/>
          </a:xfrm>
          <a:prstGeom prst="rect">
            <a:avLst/>
          </a:prstGeom>
          <a:solidFill>
            <a:schemeClr val="accent1"/>
          </a:solidFill>
          <a:ln>
            <a:solidFill>
              <a:schemeClr val="bg2">
                <a:lumMod val="75000"/>
              </a:schemeClr>
            </a:solidFill>
          </a:ln>
        </p:spPr>
        <p:txBody>
          <a:bodyPr wrap="square" rtlCol="0">
            <a:spAutoFit/>
          </a:bodyPr>
          <a:lstStyle/>
          <a:p>
            <a:pPr algn="just"/>
            <a:r>
              <a:rPr lang="ka-GE" sz="3200" dirty="0">
                <a:solidFill>
                  <a:schemeClr val="bg1"/>
                </a:solidFill>
                <a:latin typeface="Calibri" panose="020F0502020204030204" pitchFamily="34" charset="0"/>
                <a:cs typeface="Calibri" panose="020F0502020204030204" pitchFamily="34" charset="0"/>
              </a:rPr>
              <a:t>How important is tourism?</a:t>
            </a:r>
            <a:endParaRPr lang="en-US" sz="1100" dirty="0"/>
          </a:p>
          <a:p>
            <a:pPr algn="just"/>
            <a:endParaRPr lang="en-US" sz="1100" dirty="0"/>
          </a:p>
        </p:txBody>
      </p:sp>
      <p:sp>
        <p:nvSpPr>
          <p:cNvPr id="10" name="TextBox 9">
            <a:extLst>
              <a:ext uri="{FF2B5EF4-FFF2-40B4-BE49-F238E27FC236}">
                <a16:creationId xmlns:a16="http://schemas.microsoft.com/office/drawing/2014/main" id="{158ECC50-357D-9249-A345-93DCB2204EEC}"/>
              </a:ext>
            </a:extLst>
          </p:cNvPr>
          <p:cNvSpPr txBox="1"/>
          <p:nvPr/>
        </p:nvSpPr>
        <p:spPr>
          <a:xfrm>
            <a:off x="979205" y="3113201"/>
            <a:ext cx="5563069" cy="1246495"/>
          </a:xfrm>
          <a:prstGeom prst="rect">
            <a:avLst/>
          </a:prstGeom>
          <a:solidFill>
            <a:schemeClr val="accent1"/>
          </a:solidFill>
          <a:ln>
            <a:solidFill>
              <a:schemeClr val="bg2">
                <a:lumMod val="75000"/>
              </a:schemeClr>
            </a:solidFill>
          </a:ln>
        </p:spPr>
        <p:txBody>
          <a:bodyPr wrap="square" rtlCol="0">
            <a:spAutoFit/>
          </a:bodyPr>
          <a:lstStyle/>
          <a:p>
            <a:pPr algn="just"/>
            <a:r>
              <a:rPr lang="en-US" sz="3200" dirty="0">
                <a:solidFill>
                  <a:schemeClr val="bg1"/>
                </a:solidFill>
                <a:latin typeface="Calibri" panose="020F0502020204030204" pitchFamily="34" charset="0"/>
                <a:cs typeface="Calibri" panose="020F0502020204030204" pitchFamily="34" charset="0"/>
              </a:rPr>
              <a:t>W</a:t>
            </a:r>
            <a:r>
              <a:rPr lang="ka-GE" sz="3200" dirty="0">
                <a:solidFill>
                  <a:schemeClr val="bg1"/>
                </a:solidFill>
                <a:latin typeface="Calibri" panose="020F0502020204030204" pitchFamily="34" charset="0"/>
                <a:cs typeface="Calibri" panose="020F0502020204030204" pitchFamily="34" charset="0"/>
              </a:rPr>
              <a:t>hat is the biggest tourist destination in Georgia?</a:t>
            </a:r>
            <a:endParaRPr lang="en-US" sz="1100" dirty="0"/>
          </a:p>
          <a:p>
            <a:pPr algn="just"/>
            <a:endParaRPr lang="en-US" sz="1100" dirty="0"/>
          </a:p>
        </p:txBody>
      </p:sp>
      <p:sp>
        <p:nvSpPr>
          <p:cNvPr id="11" name="TextBox 10">
            <a:extLst>
              <a:ext uri="{FF2B5EF4-FFF2-40B4-BE49-F238E27FC236}">
                <a16:creationId xmlns:a16="http://schemas.microsoft.com/office/drawing/2014/main" id="{E806A81D-0D5D-7F4F-833B-4EDED664F0AA}"/>
              </a:ext>
            </a:extLst>
          </p:cNvPr>
          <p:cNvSpPr txBox="1"/>
          <p:nvPr/>
        </p:nvSpPr>
        <p:spPr>
          <a:xfrm>
            <a:off x="979207" y="4670297"/>
            <a:ext cx="5563070" cy="1077218"/>
          </a:xfrm>
          <a:prstGeom prst="rect">
            <a:avLst/>
          </a:prstGeom>
          <a:solidFill>
            <a:schemeClr val="accent1"/>
          </a:solidFill>
          <a:ln>
            <a:solidFill>
              <a:schemeClr val="bg2">
                <a:lumMod val="75000"/>
              </a:schemeClr>
            </a:solidFill>
          </a:ln>
        </p:spPr>
        <p:txBody>
          <a:bodyPr wrap="square" rtlCol="0">
            <a:spAutoFit/>
          </a:bodyPr>
          <a:lstStyle/>
          <a:p>
            <a:pPr algn="just"/>
            <a:r>
              <a:rPr lang="en-US" sz="3200" dirty="0">
                <a:solidFill>
                  <a:schemeClr val="bg1"/>
                </a:solidFill>
                <a:latin typeface="Calibri" panose="020F0502020204030204" pitchFamily="34" charset="0"/>
                <a:cs typeface="Calibri" panose="020F0502020204030204" pitchFamily="34" charset="0"/>
              </a:rPr>
              <a:t>What’s the best way to travel when you visit a country? Why?</a:t>
            </a:r>
          </a:p>
        </p:txBody>
      </p:sp>
      <p:pic>
        <p:nvPicPr>
          <p:cNvPr id="12" name="Picture 11">
            <a:extLst>
              <a:ext uri="{FF2B5EF4-FFF2-40B4-BE49-F238E27FC236}">
                <a16:creationId xmlns:a16="http://schemas.microsoft.com/office/drawing/2014/main" id="{14BACDDC-B81F-9943-90D8-3EDD5B827D3F}"/>
              </a:ext>
            </a:extLst>
          </p:cNvPr>
          <p:cNvPicPr>
            <a:picLocks noChangeAspect="1"/>
          </p:cNvPicPr>
          <p:nvPr/>
        </p:nvPicPr>
        <p:blipFill>
          <a:blip r:embed="rId5"/>
          <a:stretch>
            <a:fillRect/>
          </a:stretch>
        </p:blipFill>
        <p:spPr>
          <a:xfrm>
            <a:off x="6965324" y="2440177"/>
            <a:ext cx="3707351" cy="3707351"/>
          </a:xfrm>
          <a:prstGeom prst="rect">
            <a:avLst/>
          </a:prstGeom>
        </p:spPr>
      </p:pic>
    </p:spTree>
    <p:extLst>
      <p:ext uri="{BB962C8B-B14F-4D97-AF65-F5344CB8AC3E}">
        <p14:creationId xmlns:p14="http://schemas.microsoft.com/office/powerpoint/2010/main" val="60045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757487"/>
            <a:ext cx="10335153" cy="3407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Calibri" charset="0"/>
                <a:ea typeface="Calibri" charset="0"/>
                <a:cs typeface="Calibri" panose="020F0502020204030204" pitchFamily="34" charset="0"/>
              </a:rPr>
              <a:t>We use </a:t>
            </a:r>
            <a:r>
              <a:rPr lang="en-US" sz="2400" i="1" dirty="0" smtClean="0">
                <a:solidFill>
                  <a:srgbClr val="FFC000"/>
                </a:solidFill>
                <a:latin typeface="Calibri" charset="0"/>
                <a:ea typeface="Calibri" charset="0"/>
                <a:cs typeface="Calibri" panose="020F0502020204030204" pitchFamily="34" charset="0"/>
              </a:rPr>
              <a:t>be going to </a:t>
            </a:r>
            <a:r>
              <a:rPr lang="en-US" sz="2400" i="1" dirty="0" smtClean="0">
                <a:solidFill>
                  <a:schemeClr val="bg1"/>
                </a:solidFill>
                <a:latin typeface="Calibri" charset="0"/>
                <a:ea typeface="Calibri" charset="0"/>
                <a:cs typeface="Calibri" panose="020F0502020204030204" pitchFamily="34" charset="0"/>
              </a:rPr>
              <a:t>to express intentions</a:t>
            </a:r>
            <a:endParaRPr lang="ka-GE" sz="2400" i="1" dirty="0">
              <a:solidFill>
                <a:srgbClr val="FFC000"/>
              </a:solidFill>
              <a:latin typeface="Calibri" charset="0"/>
              <a:ea typeface="Calibri" charset="0"/>
              <a:cs typeface="Calibri" panose="020F0502020204030204" pitchFamily="34" charset="0"/>
            </a:endParaRPr>
          </a:p>
          <a:p>
            <a:endParaRPr lang="ka-GE" sz="2400" dirty="0">
              <a:latin typeface="Calibri" charset="0"/>
              <a:ea typeface="Calibri" charset="0"/>
              <a:cs typeface="Calibri" panose="020F0502020204030204" pitchFamily="34" charset="0"/>
            </a:endParaRPr>
          </a:p>
          <a:p>
            <a:r>
              <a:rPr lang="en-US" sz="2400" i="1" dirty="0" smtClean="0">
                <a:solidFill>
                  <a:srgbClr val="FFC000"/>
                </a:solidFill>
                <a:latin typeface="Calibri" panose="020F0502020204030204" pitchFamily="34" charset="0"/>
                <a:ea typeface="Calibri" charset="0"/>
                <a:cs typeface="Calibri" panose="020F0502020204030204" pitchFamily="34" charset="0"/>
              </a:rPr>
              <a:t>I am going to be an engineer.</a:t>
            </a:r>
            <a:endParaRPr lang="ka-GE" sz="2400" i="1" dirty="0">
              <a:solidFill>
                <a:srgbClr val="FFC000"/>
              </a:solidFill>
              <a:latin typeface="Calibri" panose="020F0502020204030204" pitchFamily="34" charset="0"/>
              <a:ea typeface="Calibri" charset="0"/>
              <a:cs typeface="Calibri" panose="020F0502020204030204" pitchFamily="34" charset="0"/>
            </a:endParaRPr>
          </a:p>
          <a:p>
            <a:endParaRPr lang="en-US" sz="2400" i="1" dirty="0">
              <a:solidFill>
                <a:srgbClr val="FFC000"/>
              </a:solidFill>
              <a:latin typeface="Calibri" panose="020F0502020204030204" pitchFamily="34" charset="0"/>
              <a:ea typeface="Calibri" charset="0"/>
              <a:cs typeface="Calibri" panose="020F0502020204030204" pitchFamily="34" charset="0"/>
            </a:endParaRPr>
          </a:p>
          <a:p>
            <a:endParaRPr lang="en-US" sz="2400" i="1" dirty="0">
              <a:solidFill>
                <a:srgbClr val="FFC000"/>
              </a:solidFill>
              <a:latin typeface="Calibri" panose="020F0502020204030204" pitchFamily="34" charset="0"/>
              <a:ea typeface="Calibri" charset="0"/>
              <a:cs typeface="Calibri" panose="020F0502020204030204" pitchFamily="34"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919305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757487"/>
            <a:ext cx="10335153" cy="3407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Calibri" charset="0"/>
                <a:ea typeface="Calibri" charset="0"/>
                <a:cs typeface="Calibri" panose="020F0502020204030204" pitchFamily="34" charset="0"/>
              </a:rPr>
              <a:t>We use </a:t>
            </a:r>
            <a:r>
              <a:rPr lang="en-US" sz="2400" i="1" dirty="0" smtClean="0">
                <a:solidFill>
                  <a:srgbClr val="FFC000"/>
                </a:solidFill>
                <a:latin typeface="Calibri" charset="0"/>
                <a:ea typeface="Calibri" charset="0"/>
                <a:cs typeface="Calibri" panose="020F0502020204030204" pitchFamily="34" charset="0"/>
              </a:rPr>
              <a:t>be going to </a:t>
            </a:r>
            <a:r>
              <a:rPr lang="en-US" sz="2400" i="1" dirty="0" smtClean="0">
                <a:solidFill>
                  <a:schemeClr val="bg1"/>
                </a:solidFill>
                <a:latin typeface="Calibri" charset="0"/>
                <a:ea typeface="Calibri" charset="0"/>
                <a:cs typeface="Calibri" panose="020F0502020204030204" pitchFamily="34" charset="0"/>
              </a:rPr>
              <a:t>to express predictions about the future (based on the evidence that is visible now at the time of speaking).</a:t>
            </a:r>
          </a:p>
          <a:p>
            <a:endParaRPr lang="en-US" sz="2400" i="1" dirty="0">
              <a:solidFill>
                <a:schemeClr val="bg1"/>
              </a:solidFill>
              <a:latin typeface="Calibri" charset="0"/>
              <a:ea typeface="Calibri" charset="0"/>
              <a:cs typeface="Calibri" panose="020F0502020204030204" pitchFamily="34" charset="0"/>
            </a:endParaRPr>
          </a:p>
          <a:p>
            <a:endParaRPr lang="ka-GE" sz="2400" i="1" dirty="0">
              <a:solidFill>
                <a:srgbClr val="FFC000"/>
              </a:solidFill>
              <a:latin typeface="Calibri" charset="0"/>
              <a:ea typeface="Calibri" charset="0"/>
              <a:cs typeface="Calibri" panose="020F0502020204030204" pitchFamily="34" charset="0"/>
            </a:endParaRPr>
          </a:p>
          <a:p>
            <a:endParaRPr lang="ka-GE" sz="2400" dirty="0">
              <a:latin typeface="Calibri" charset="0"/>
              <a:ea typeface="Calibri" charset="0"/>
              <a:cs typeface="Calibri" panose="020F0502020204030204" pitchFamily="34" charset="0"/>
            </a:endParaRPr>
          </a:p>
          <a:p>
            <a:r>
              <a:rPr lang="en-US" sz="2400" i="1" dirty="0" smtClean="0">
                <a:solidFill>
                  <a:srgbClr val="FFC000"/>
                </a:solidFill>
                <a:latin typeface="Calibri" panose="020F0502020204030204" pitchFamily="34" charset="0"/>
                <a:ea typeface="Calibri" charset="0"/>
                <a:cs typeface="Calibri" panose="020F0502020204030204" pitchFamily="34" charset="0"/>
              </a:rPr>
              <a:t>It’s going to </a:t>
            </a:r>
            <a:r>
              <a:rPr lang="en-US" sz="2400" i="1" dirty="0" smtClean="0">
                <a:solidFill>
                  <a:srgbClr val="FFC000"/>
                </a:solidFill>
                <a:latin typeface="Calibri" panose="020F0502020204030204" pitchFamily="34" charset="0"/>
                <a:ea typeface="Calibri" charset="0"/>
                <a:cs typeface="Calibri" panose="020F0502020204030204" pitchFamily="34" charset="0"/>
              </a:rPr>
              <a:t>rain, </a:t>
            </a:r>
            <a:r>
              <a:rPr lang="en-US" sz="2400" i="1" dirty="0" smtClean="0">
                <a:solidFill>
                  <a:srgbClr val="FFC000"/>
                </a:solidFill>
                <a:latin typeface="Calibri" panose="020F0502020204030204" pitchFamily="34" charset="0"/>
                <a:ea typeface="Calibri" charset="0"/>
                <a:cs typeface="Calibri" panose="020F0502020204030204" pitchFamily="34" charset="0"/>
              </a:rPr>
              <a:t>I see lots of clouds in the sky.</a:t>
            </a:r>
            <a:endParaRPr lang="en-US" sz="2400" i="1" dirty="0">
              <a:solidFill>
                <a:srgbClr val="FFC000"/>
              </a:solidFill>
              <a:latin typeface="Calibri" panose="020F0502020204030204" pitchFamily="34" charset="0"/>
              <a:ea typeface="Calibri" charset="0"/>
              <a:cs typeface="Calibri" panose="020F0502020204030204" pitchFamily="34" charset="0"/>
            </a:endParaRPr>
          </a:p>
          <a:p>
            <a:endParaRPr lang="en-US" sz="2400" i="1" dirty="0">
              <a:solidFill>
                <a:srgbClr val="FFC000"/>
              </a:solidFill>
              <a:latin typeface="Calibri" panose="020F0502020204030204" pitchFamily="34" charset="0"/>
              <a:ea typeface="Calibri" charset="0"/>
              <a:cs typeface="Calibri" panose="020F0502020204030204" pitchFamily="34"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659460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746057"/>
            <a:ext cx="10335153" cy="3407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Calibri" charset="0"/>
                <a:ea typeface="Calibri" charset="0"/>
                <a:cs typeface="Calibri" panose="020F0502020204030204" pitchFamily="34" charset="0"/>
              </a:rPr>
              <a:t>We </a:t>
            </a:r>
            <a:r>
              <a:rPr lang="en-US" sz="2400" dirty="0" smtClean="0">
                <a:solidFill>
                  <a:schemeClr val="bg1"/>
                </a:solidFill>
                <a:latin typeface="Calibri" charset="0"/>
                <a:ea typeface="Calibri" charset="0"/>
                <a:cs typeface="Calibri" panose="020F0502020204030204" pitchFamily="34" charset="0"/>
              </a:rPr>
              <a:t>form negative and interrogative of </a:t>
            </a:r>
            <a:r>
              <a:rPr lang="en-US" sz="2400" i="1" dirty="0" smtClean="0">
                <a:solidFill>
                  <a:srgbClr val="FFC000"/>
                </a:solidFill>
                <a:latin typeface="Calibri" charset="0"/>
                <a:ea typeface="Calibri" charset="0"/>
                <a:cs typeface="Calibri" panose="020F0502020204030204" pitchFamily="34" charset="0"/>
              </a:rPr>
              <a:t>be going to </a:t>
            </a:r>
            <a:r>
              <a:rPr lang="en-US" sz="2400" dirty="0" smtClean="0">
                <a:solidFill>
                  <a:schemeClr val="bg1"/>
                </a:solidFill>
                <a:latin typeface="Calibri" charset="0"/>
                <a:ea typeface="Calibri" charset="0"/>
                <a:cs typeface="Calibri" panose="020F0502020204030204" pitchFamily="34" charset="0"/>
              </a:rPr>
              <a:t>like present continuous. </a:t>
            </a:r>
            <a:endParaRPr lang="en-US" sz="2400" i="1" dirty="0" smtClean="0">
              <a:solidFill>
                <a:schemeClr val="bg1"/>
              </a:solidFill>
              <a:latin typeface="Calibri" charset="0"/>
              <a:ea typeface="Calibri" charset="0"/>
              <a:cs typeface="Calibri" panose="020F0502020204030204" pitchFamily="34" charset="0"/>
            </a:endParaRPr>
          </a:p>
          <a:p>
            <a:endParaRPr lang="en-US" sz="2400" dirty="0">
              <a:latin typeface="Calibri" charset="0"/>
              <a:ea typeface="Calibri" charset="0"/>
              <a:cs typeface="Calibri" panose="020F0502020204030204" pitchFamily="34" charset="0"/>
            </a:endParaRPr>
          </a:p>
          <a:p>
            <a:endParaRPr lang="ka-GE" sz="2400" i="1" dirty="0">
              <a:solidFill>
                <a:srgbClr val="FFC000"/>
              </a:solidFill>
              <a:latin typeface="Calibri" charset="0"/>
              <a:ea typeface="Calibri" charset="0"/>
              <a:cs typeface="Calibri" panose="020F0502020204030204" pitchFamily="34" charset="0"/>
            </a:endParaRPr>
          </a:p>
          <a:p>
            <a:endParaRPr lang="ka-GE" sz="2400" dirty="0">
              <a:latin typeface="Calibri" charset="0"/>
              <a:ea typeface="Calibri" charset="0"/>
              <a:cs typeface="Calibri" panose="020F0502020204030204" pitchFamily="34" charset="0"/>
            </a:endParaRPr>
          </a:p>
          <a:p>
            <a:r>
              <a:rPr lang="en-US" sz="2400" i="1" dirty="0" smtClean="0">
                <a:solidFill>
                  <a:srgbClr val="FFC000"/>
                </a:solidFill>
                <a:latin typeface="Calibri" panose="020F0502020204030204" pitchFamily="34" charset="0"/>
                <a:ea typeface="Calibri" charset="0"/>
                <a:cs typeface="Calibri" panose="020F0502020204030204" pitchFamily="34" charset="0"/>
              </a:rPr>
              <a:t>I am not going to a party.</a:t>
            </a:r>
          </a:p>
          <a:p>
            <a:r>
              <a:rPr lang="en-US" sz="2400" i="1" dirty="0" smtClean="0">
                <a:solidFill>
                  <a:srgbClr val="FFC000"/>
                </a:solidFill>
                <a:latin typeface="Calibri" panose="020F0502020204030204" pitchFamily="34" charset="0"/>
                <a:ea typeface="Calibri" charset="0"/>
                <a:cs typeface="Calibri" panose="020F0502020204030204" pitchFamily="34" charset="0"/>
              </a:rPr>
              <a:t>Are you </a:t>
            </a:r>
            <a:r>
              <a:rPr lang="en-US" sz="2400" i="1" dirty="0" smtClean="0">
                <a:solidFill>
                  <a:srgbClr val="FFC000"/>
                </a:solidFill>
                <a:latin typeface="Calibri" panose="020F0502020204030204" pitchFamily="34" charset="0"/>
                <a:ea typeface="Calibri" charset="0"/>
                <a:cs typeface="Calibri" panose="020F0502020204030204" pitchFamily="34" charset="0"/>
              </a:rPr>
              <a:t>going </a:t>
            </a:r>
            <a:r>
              <a:rPr lang="en-US" sz="2400" i="1" smtClean="0">
                <a:solidFill>
                  <a:srgbClr val="FFC000"/>
                </a:solidFill>
                <a:latin typeface="Calibri" panose="020F0502020204030204" pitchFamily="34" charset="0"/>
                <a:ea typeface="Calibri" charset="0"/>
                <a:cs typeface="Calibri" panose="020F0502020204030204" pitchFamily="34" charset="0"/>
              </a:rPr>
              <a:t>to come </a:t>
            </a:r>
            <a:r>
              <a:rPr lang="en-US" sz="2400" i="1" dirty="0" smtClean="0">
                <a:solidFill>
                  <a:srgbClr val="FFC000"/>
                </a:solidFill>
                <a:latin typeface="Calibri" panose="020F0502020204030204" pitchFamily="34" charset="0"/>
                <a:ea typeface="Calibri" charset="0"/>
                <a:cs typeface="Calibri" panose="020F0502020204030204" pitchFamily="34" charset="0"/>
              </a:rPr>
              <a:t>to a party?</a:t>
            </a:r>
            <a:endParaRPr lang="en-US" sz="2400" i="1" dirty="0">
              <a:solidFill>
                <a:srgbClr val="FFC000"/>
              </a:solidFill>
              <a:latin typeface="Calibri" panose="020F0502020204030204" pitchFamily="34" charset="0"/>
              <a:ea typeface="Calibri" charset="0"/>
              <a:cs typeface="Calibri" panose="020F0502020204030204" pitchFamily="34"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434097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764645" y="2785432"/>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smtClean="0">
                <a:solidFill>
                  <a:schemeClr val="bg1"/>
                </a:solidFill>
                <a:latin typeface="Calibri" panose="020F0502020204030204" pitchFamily="34" charset="0"/>
                <a:cs typeface="Calibri" panose="020F0502020204030204" pitchFamily="34" charset="0"/>
              </a:rPr>
              <a:t>Scuba diving</a:t>
            </a:r>
            <a:r>
              <a:rPr lang="en-US" sz="3500" dirty="0">
                <a:solidFill>
                  <a:schemeClr val="bg1"/>
                </a:solidFill>
                <a:latin typeface="Calibri" panose="020F0502020204030204" pitchFamily="34" charset="0"/>
                <a:cs typeface="Calibri" panose="020F0502020204030204" pitchFamily="34" charset="0"/>
              </a:rPr>
              <a:t> </a:t>
            </a:r>
            <a:r>
              <a:rPr lang="mr-IN" sz="3500" dirty="0" smtClean="0">
                <a:solidFill>
                  <a:schemeClr val="bg1"/>
                </a:solidFill>
                <a:latin typeface="Calibri" panose="020F0502020204030204" pitchFamily="34" charset="0"/>
                <a:cs typeface="Calibri" panose="020F0502020204030204" pitchFamily="34" charset="0"/>
              </a:rPr>
              <a:t>……</a:t>
            </a:r>
            <a:r>
              <a:rPr lang="en-US" sz="3500" dirty="0" smtClean="0">
                <a:solidFill>
                  <a:schemeClr val="bg1"/>
                </a:solidFill>
                <a:latin typeface="Calibri" panose="020F0502020204030204" pitchFamily="34" charset="0"/>
                <a:cs typeface="Calibri" panose="020F0502020204030204" pitchFamily="34" charset="0"/>
              </a:rPr>
              <a:t>.. (be) one of the most popular sports. </a:t>
            </a:r>
          </a:p>
          <a:p>
            <a:endParaRPr lang="en-US" sz="3500" dirty="0">
              <a:solidFill>
                <a:schemeClr val="bg1"/>
              </a:solidFill>
              <a:latin typeface="Calibri" panose="020F0502020204030204" pitchFamily="34" charset="0"/>
              <a:cs typeface="Calibri" panose="020F0502020204030204" pitchFamily="34" charset="0"/>
            </a:endParaRPr>
          </a:p>
          <a:p>
            <a:r>
              <a:rPr lang="en-US" sz="3500" dirty="0" smtClean="0">
                <a:solidFill>
                  <a:schemeClr val="bg1"/>
                </a:solidFill>
                <a:latin typeface="Calibri" panose="020F0502020204030204" pitchFamily="34" charset="0"/>
                <a:cs typeface="Calibri" panose="020F0502020204030204" pitchFamily="34" charset="0"/>
              </a:rPr>
              <a:t>Scuba diving </a:t>
            </a:r>
            <a:r>
              <a:rPr lang="en-US" sz="3500" dirty="0" smtClean="0">
                <a:solidFill>
                  <a:schemeClr val="accent2"/>
                </a:solidFill>
                <a:latin typeface="Calibri" panose="020F0502020204030204" pitchFamily="34" charset="0"/>
                <a:cs typeface="Calibri" panose="020F0502020204030204" pitchFamily="34" charset="0"/>
              </a:rPr>
              <a:t>is going to be</a:t>
            </a:r>
            <a:r>
              <a:rPr lang="en-US" sz="3500" dirty="0">
                <a:solidFill>
                  <a:schemeClr val="bg1"/>
                </a:solidFill>
                <a:latin typeface="Calibri" panose="020F0502020204030204" pitchFamily="34" charset="0"/>
                <a:cs typeface="Calibri" panose="020F0502020204030204" pitchFamily="34" charset="0"/>
              </a:rPr>
              <a:t> one of the most popular </a:t>
            </a:r>
            <a:r>
              <a:rPr lang="en-US" sz="3500" dirty="0" smtClean="0">
                <a:solidFill>
                  <a:schemeClr val="bg1"/>
                </a:solidFill>
                <a:latin typeface="Calibri" panose="020F0502020204030204" pitchFamily="34" charset="0"/>
                <a:cs typeface="Calibri" panose="020F0502020204030204" pitchFamily="34" charset="0"/>
              </a:rPr>
              <a:t>sports.</a:t>
            </a:r>
            <a:endParaRPr lang="en-US" sz="35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042AC8F-C617-8540-A5BD-0D218871DB0D}"/>
              </a:ext>
            </a:extLst>
          </p:cNvPr>
          <p:cNvSpPr/>
          <p:nvPr/>
        </p:nvSpPr>
        <p:spPr>
          <a:xfrm>
            <a:off x="6379535" y="368491"/>
            <a:ext cx="5211489" cy="1120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10"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870492"/>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i="1" dirty="0">
              <a:solidFill>
                <a:schemeClr val="accent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5ABEEE5-079E-4A24-875A-9ACB1CDBBC87}"/>
              </a:ext>
            </a:extLst>
          </p:cNvPr>
          <p:cNvSpPr txBox="1"/>
          <p:nvPr/>
        </p:nvSpPr>
        <p:spPr>
          <a:xfrm>
            <a:off x="1041770" y="3586795"/>
            <a:ext cx="9639300" cy="1569660"/>
          </a:xfrm>
          <a:prstGeom prst="rect">
            <a:avLst/>
          </a:prstGeom>
          <a:noFill/>
        </p:spPr>
        <p:txBody>
          <a:bodyPr wrap="square" rtlCol="0">
            <a:spAutoFit/>
          </a:bodyPr>
          <a:lstStyle/>
          <a:p>
            <a:r>
              <a:rPr lang="en-US" sz="3200" dirty="0" smtClean="0">
                <a:solidFill>
                  <a:schemeClr val="bg1"/>
                </a:solidFill>
                <a:latin typeface="Calibri" panose="020F0502020204030204" pitchFamily="34" charset="0"/>
                <a:cs typeface="Calibri" panose="020F0502020204030204" pitchFamily="34" charset="0"/>
              </a:rPr>
              <a:t>The weather……………. (change) a lot in the future.</a:t>
            </a:r>
          </a:p>
          <a:p>
            <a:endParaRPr lang="en-US" sz="3200" dirty="0" smtClean="0">
              <a:solidFill>
                <a:schemeClr val="bg1"/>
              </a:solidFill>
              <a:latin typeface="Calibri" panose="020F0502020204030204" pitchFamily="34" charset="0"/>
              <a:cs typeface="Calibri" panose="020F0502020204030204" pitchFamily="34" charset="0"/>
            </a:endParaRPr>
          </a:p>
          <a:p>
            <a:r>
              <a:rPr lang="en-US" sz="3200" dirty="0" smtClean="0">
                <a:solidFill>
                  <a:schemeClr val="bg1"/>
                </a:solidFill>
                <a:latin typeface="Calibri" panose="020F0502020204030204" pitchFamily="34" charset="0"/>
                <a:cs typeface="Calibri" panose="020F0502020204030204" pitchFamily="34" charset="0"/>
              </a:rPr>
              <a:t>The weather </a:t>
            </a:r>
            <a:r>
              <a:rPr lang="en-US" sz="3200" dirty="0" smtClean="0">
                <a:solidFill>
                  <a:srgbClr val="FFC000"/>
                </a:solidFill>
                <a:latin typeface="Calibri" panose="020F0502020204030204" pitchFamily="34" charset="0"/>
                <a:cs typeface="Calibri" panose="020F0502020204030204" pitchFamily="34" charset="0"/>
              </a:rPr>
              <a:t>will change </a:t>
            </a:r>
            <a:r>
              <a:rPr lang="en-US" sz="3200" dirty="0" smtClean="0">
                <a:solidFill>
                  <a:schemeClr val="bg1"/>
                </a:solidFill>
                <a:latin typeface="Calibri" panose="020F0502020204030204" pitchFamily="34" charset="0"/>
                <a:cs typeface="Calibri" panose="020F0502020204030204" pitchFamily="34" charset="0"/>
              </a:rPr>
              <a:t>a lot in the future.</a:t>
            </a:r>
            <a:endParaRPr lang="en-US" sz="32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042AC8F-C617-8540-A5BD-0D218871DB0D}"/>
              </a:ext>
            </a:extLst>
          </p:cNvPr>
          <p:cNvSpPr/>
          <p:nvPr/>
        </p:nvSpPr>
        <p:spPr>
          <a:xfrm>
            <a:off x="6379535" y="368491"/>
            <a:ext cx="5211489" cy="1120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11"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3784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nodePh="1">
                                  <p:stCondLst>
                                    <p:cond delay="0"/>
                                  </p:stCondLst>
                                  <p:endCondLst>
                                    <p:cond evt="begin" delay="0">
                                      <p:tn val="17"/>
                                    </p:cond>
                                  </p:end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91438" y="477463"/>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870492"/>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i="1" dirty="0">
              <a:solidFill>
                <a:schemeClr val="accent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5ABEEE5-079E-4A24-875A-9ACB1CDBBC87}"/>
              </a:ext>
            </a:extLst>
          </p:cNvPr>
          <p:cNvSpPr txBox="1"/>
          <p:nvPr/>
        </p:nvSpPr>
        <p:spPr>
          <a:xfrm>
            <a:off x="1041770" y="3094352"/>
            <a:ext cx="9639300" cy="2554545"/>
          </a:xfrm>
          <a:prstGeom prst="rect">
            <a:avLst/>
          </a:prstGeom>
          <a:noFill/>
        </p:spPr>
        <p:txBody>
          <a:bodyPr wrap="square" rtlCol="0">
            <a:spAutoFit/>
          </a:bodyPr>
          <a:lstStyle/>
          <a:p>
            <a:r>
              <a:rPr lang="en-US" sz="3200" dirty="0" smtClean="0">
                <a:solidFill>
                  <a:schemeClr val="bg1"/>
                </a:solidFill>
                <a:latin typeface="Calibri" panose="020F0502020204030204" pitchFamily="34" charset="0"/>
                <a:cs typeface="Calibri" panose="020F0502020204030204" pitchFamily="34" charset="0"/>
              </a:rPr>
              <a:t>We need to go now it </a:t>
            </a:r>
            <a:r>
              <a:rPr lang="mr-IN" sz="3200" dirty="0" smtClean="0">
                <a:solidFill>
                  <a:schemeClr val="bg1"/>
                </a:solidFill>
                <a:latin typeface="Calibri" panose="020F0502020204030204" pitchFamily="34" charset="0"/>
                <a:cs typeface="Calibri" panose="020F0502020204030204" pitchFamily="34" charset="0"/>
              </a:rPr>
              <a:t>……</a:t>
            </a:r>
            <a:r>
              <a:rPr lang="en-US" sz="3200" dirty="0" smtClean="0">
                <a:solidFill>
                  <a:schemeClr val="bg1"/>
                </a:solidFill>
                <a:latin typeface="Calibri" panose="020F0502020204030204" pitchFamily="34" charset="0"/>
                <a:cs typeface="Calibri" panose="020F0502020204030204" pitchFamily="34" charset="0"/>
              </a:rPr>
              <a:t>. (snow) soon, roads might get closed. </a:t>
            </a: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We need to go now </a:t>
            </a:r>
            <a:r>
              <a:rPr lang="en-US" sz="3200" dirty="0" smtClean="0">
                <a:solidFill>
                  <a:schemeClr val="bg1"/>
                </a:solidFill>
                <a:latin typeface="Calibri" panose="020F0502020204030204" pitchFamily="34" charset="0"/>
                <a:cs typeface="Calibri" panose="020F0502020204030204" pitchFamily="34" charset="0"/>
              </a:rPr>
              <a:t>it</a:t>
            </a:r>
            <a:r>
              <a:rPr lang="en-US" sz="3200" dirty="0" smtClean="0">
                <a:solidFill>
                  <a:srgbClr val="FFC000"/>
                </a:solidFill>
                <a:latin typeface="Calibri" panose="020F0502020204030204" pitchFamily="34" charset="0"/>
                <a:cs typeface="Calibri" panose="020F0502020204030204" pitchFamily="34" charset="0"/>
              </a:rPr>
              <a:t>’s going to snow </a:t>
            </a:r>
            <a:r>
              <a:rPr lang="en-US" sz="3200" dirty="0">
                <a:solidFill>
                  <a:schemeClr val="bg1"/>
                </a:solidFill>
                <a:latin typeface="Calibri" panose="020F0502020204030204" pitchFamily="34" charset="0"/>
                <a:cs typeface="Calibri" panose="020F0502020204030204" pitchFamily="34" charset="0"/>
              </a:rPr>
              <a:t>soon, roads might get closed. </a:t>
            </a:r>
          </a:p>
        </p:txBody>
      </p:sp>
      <p:sp>
        <p:nvSpPr>
          <p:cNvPr id="6" name="Rectangle 5">
            <a:extLst>
              <a:ext uri="{FF2B5EF4-FFF2-40B4-BE49-F238E27FC236}">
                <a16:creationId xmlns:a16="http://schemas.microsoft.com/office/drawing/2014/main" id="{6042AC8F-C617-8540-A5BD-0D218871DB0D}"/>
              </a:ext>
            </a:extLst>
          </p:cNvPr>
          <p:cNvSpPr/>
          <p:nvPr/>
        </p:nvSpPr>
        <p:spPr>
          <a:xfrm>
            <a:off x="6379535" y="368491"/>
            <a:ext cx="5211489" cy="1120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11"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19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nodePh="1">
                                  <p:stCondLst>
                                    <p:cond delay="0"/>
                                  </p:stCondLst>
                                  <p:endCondLst>
                                    <p:cond evt="begin" delay="0">
                                      <p:tn val="15"/>
                                    </p:cond>
                                  </p:end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870492"/>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smtClean="0">
                <a:solidFill>
                  <a:schemeClr val="bg1"/>
                </a:solidFill>
                <a:latin typeface="Calibri" panose="020F0502020204030204" pitchFamily="34" charset="0"/>
                <a:cs typeface="Calibri" panose="020F0502020204030204" pitchFamily="34" charset="0"/>
              </a:rPr>
              <a:t>……… fashion……… (change) in next 10 years?</a:t>
            </a:r>
          </a:p>
          <a:p>
            <a:endParaRPr lang="en-US" sz="3500" dirty="0">
              <a:solidFill>
                <a:schemeClr val="bg1"/>
              </a:solidFill>
              <a:latin typeface="Calibri" panose="020F0502020204030204" pitchFamily="34" charset="0"/>
              <a:cs typeface="Calibri" panose="020F0502020204030204" pitchFamily="34" charset="0"/>
            </a:endParaRPr>
          </a:p>
          <a:p>
            <a:r>
              <a:rPr lang="en-US" sz="3500" dirty="0" smtClean="0">
                <a:solidFill>
                  <a:srgbClr val="FFC000"/>
                </a:solidFill>
                <a:latin typeface="Calibri" panose="020F0502020204030204" pitchFamily="34" charset="0"/>
                <a:cs typeface="Calibri" panose="020F0502020204030204" pitchFamily="34" charset="0"/>
              </a:rPr>
              <a:t>Will</a:t>
            </a:r>
            <a:r>
              <a:rPr lang="en-US" sz="3500" dirty="0" smtClean="0">
                <a:solidFill>
                  <a:schemeClr val="bg1"/>
                </a:solidFill>
                <a:latin typeface="Calibri" panose="020F0502020204030204" pitchFamily="34" charset="0"/>
                <a:cs typeface="Calibri" panose="020F0502020204030204" pitchFamily="34" charset="0"/>
              </a:rPr>
              <a:t> fashion </a:t>
            </a:r>
            <a:r>
              <a:rPr lang="en-US" sz="3500" dirty="0" smtClean="0">
                <a:solidFill>
                  <a:srgbClr val="FFC000"/>
                </a:solidFill>
                <a:latin typeface="Calibri" panose="020F0502020204030204" pitchFamily="34" charset="0"/>
                <a:cs typeface="Calibri" panose="020F0502020204030204" pitchFamily="34" charset="0"/>
              </a:rPr>
              <a:t>change</a:t>
            </a:r>
            <a:r>
              <a:rPr lang="en-US" sz="3500" dirty="0" smtClean="0">
                <a:solidFill>
                  <a:schemeClr val="bg1"/>
                </a:solidFill>
                <a:latin typeface="Calibri" panose="020F0502020204030204" pitchFamily="34" charset="0"/>
                <a:cs typeface="Calibri" panose="020F0502020204030204" pitchFamily="34" charset="0"/>
              </a:rPr>
              <a:t> in next 10 years?</a:t>
            </a:r>
            <a:endParaRPr lang="en-US" sz="35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042AC8F-C617-8540-A5BD-0D218871DB0D}"/>
              </a:ext>
            </a:extLst>
          </p:cNvPr>
          <p:cNvSpPr/>
          <p:nvPr/>
        </p:nvSpPr>
        <p:spPr>
          <a:xfrm>
            <a:off x="6379535" y="368491"/>
            <a:ext cx="5211489" cy="1120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10"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68110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870492"/>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smtClean="0">
                <a:solidFill>
                  <a:schemeClr val="bg1"/>
                </a:solidFill>
                <a:latin typeface="Calibri" panose="020F0502020204030204" pitchFamily="34" charset="0"/>
                <a:cs typeface="Calibri" panose="020F0502020204030204" pitchFamily="34" charset="0"/>
              </a:rPr>
              <a:t>I …………. (not write) all the reports next week.</a:t>
            </a:r>
          </a:p>
          <a:p>
            <a:endParaRPr lang="en-US" sz="3500" dirty="0">
              <a:solidFill>
                <a:schemeClr val="bg1"/>
              </a:solidFill>
              <a:latin typeface="Calibri" panose="020F0502020204030204" pitchFamily="34" charset="0"/>
              <a:cs typeface="Calibri" panose="020F0502020204030204" pitchFamily="34" charset="0"/>
            </a:endParaRPr>
          </a:p>
          <a:p>
            <a:r>
              <a:rPr lang="en-US" sz="3500" dirty="0" smtClean="0">
                <a:solidFill>
                  <a:schemeClr val="bg1"/>
                </a:solidFill>
                <a:latin typeface="Calibri" panose="020F0502020204030204" pitchFamily="34" charset="0"/>
                <a:cs typeface="Calibri" panose="020F0502020204030204" pitchFamily="34" charset="0"/>
              </a:rPr>
              <a:t>I </a:t>
            </a:r>
            <a:r>
              <a:rPr lang="en-US" sz="3500" dirty="0" smtClean="0">
                <a:solidFill>
                  <a:srgbClr val="FFC000"/>
                </a:solidFill>
                <a:latin typeface="Calibri" panose="020F0502020204030204" pitchFamily="34" charset="0"/>
                <a:cs typeface="Calibri" panose="020F0502020204030204" pitchFamily="34" charset="0"/>
              </a:rPr>
              <a:t>won’t write </a:t>
            </a:r>
            <a:r>
              <a:rPr lang="en-US" sz="3500" dirty="0" smtClean="0">
                <a:solidFill>
                  <a:schemeClr val="bg1"/>
                </a:solidFill>
                <a:latin typeface="Calibri" panose="020F0502020204030204" pitchFamily="34" charset="0"/>
                <a:cs typeface="Calibri" panose="020F0502020204030204" pitchFamily="34" charset="0"/>
              </a:rPr>
              <a:t>all the reports next week.  </a:t>
            </a:r>
            <a:endParaRPr lang="en-US" sz="35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042AC8F-C617-8540-A5BD-0D218871DB0D}"/>
              </a:ext>
            </a:extLst>
          </p:cNvPr>
          <p:cNvSpPr/>
          <p:nvPr/>
        </p:nvSpPr>
        <p:spPr>
          <a:xfrm>
            <a:off x="6379535" y="368491"/>
            <a:ext cx="5211489" cy="1120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10"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05370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6" name="Google Shape;106;g8d3272b2c0_0_301"/>
          <p:cNvSpPr txBox="1">
            <a:spLocks noGrp="1"/>
          </p:cNvSpPr>
          <p:nvPr>
            <p:ph type="title"/>
          </p:nvPr>
        </p:nvSpPr>
        <p:spPr>
          <a:xfrm>
            <a:off x="6779134" y="177105"/>
            <a:ext cx="5172022" cy="12345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smtClean="0">
                <a:solidFill>
                  <a:schemeClr val="bg1"/>
                </a:solidFill>
                <a:latin typeface="Calibri" panose="020F0502020204030204" pitchFamily="34" charset="0"/>
                <a:cs typeface="Calibri" panose="020F0502020204030204" pitchFamily="34" charset="0"/>
              </a:rPr>
              <a:t>Summary</a:t>
            </a:r>
            <a:br>
              <a:rPr lang="en-US" sz="3200" dirty="0" smtClean="0">
                <a:solidFill>
                  <a:schemeClr val="bg1"/>
                </a:solidFill>
                <a:latin typeface="Calibri" panose="020F0502020204030204" pitchFamily="34" charset="0"/>
                <a:cs typeface="Calibri" panose="020F0502020204030204" pitchFamily="34" charset="0"/>
              </a:rPr>
            </a:br>
            <a:r>
              <a:rPr lang="ka-GE" sz="3200" dirty="0" smtClean="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grpSp>
        <p:nvGrpSpPr>
          <p:cNvPr id="2" name="Google Shape;107;g8d3272b2c0_0_301"/>
          <p:cNvGrpSpPr/>
          <p:nvPr/>
        </p:nvGrpSpPr>
        <p:grpSpPr>
          <a:xfrm>
            <a:off x="321611" y="2354160"/>
            <a:ext cx="6364197" cy="3092028"/>
            <a:chOff x="-404278" y="239928"/>
            <a:chExt cx="7263134" cy="1558436"/>
          </a:xfrm>
        </p:grpSpPr>
        <p:sp>
          <p:nvSpPr>
            <p:cNvPr id="109" name="Google Shape;109;g8d3272b2c0_0_301"/>
            <p:cNvSpPr/>
            <p:nvPr/>
          </p:nvSpPr>
          <p:spPr>
            <a:xfrm>
              <a:off x="210108" y="277809"/>
              <a:ext cx="6648748"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1" y="299483"/>
              <a:ext cx="4660519"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6895304"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0" y="839704"/>
              <a:ext cx="6544346"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ka-GE"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Reading</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Comprehension</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5298" y="1394424"/>
              <a:ext cx="6773556" cy="36971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411828" y="1430948"/>
              <a:ext cx="3359721" cy="296667"/>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smtClean="0">
                  <a:solidFill>
                    <a:schemeClr val="lt1"/>
                  </a:solidFill>
                  <a:latin typeface="Calibri" panose="020F0502020204030204" pitchFamily="34" charset="0"/>
                  <a:ea typeface="Calibri"/>
                  <a:cs typeface="Calibri" panose="020F0502020204030204" pitchFamily="34" charset="0"/>
                  <a:sym typeface="Calibri"/>
                </a:rPr>
                <a:t>Grammar</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7019978" y="2327830"/>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T</a:t>
            </a:r>
            <a:r>
              <a:rPr lang="ka-GE" sz="4000" dirty="0" smtClean="0">
                <a:solidFill>
                  <a:schemeClr val="bg1"/>
                </a:solidFill>
                <a:latin typeface="Calibri" panose="020F0502020204030204" pitchFamily="34" charset="0"/>
                <a:ea typeface="Calibri"/>
                <a:cs typeface="Calibri" panose="020F0502020204030204" pitchFamily="34" charset="0"/>
                <a:sym typeface="Calibri"/>
              </a:rPr>
              <a:t>ourism</a:t>
            </a:r>
            <a:endParaRPr lang="en-US" sz="4000"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 </a:t>
            </a:r>
            <a:r>
              <a:rPr lang="ka-GE" sz="4000" dirty="0">
                <a:solidFill>
                  <a:schemeClr val="bg1"/>
                </a:solidFill>
                <a:latin typeface="Calibri" panose="020F0502020204030204" pitchFamily="34" charset="0"/>
                <a:ea typeface="Calibri"/>
                <a:cs typeface="Calibri" panose="020F0502020204030204" pitchFamily="34" charset="0"/>
                <a:sym typeface="Calibri"/>
              </a:rPr>
              <a:t>ტურიზმი</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1075873" y="2744615"/>
            <a:ext cx="10148205" cy="1481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b="1"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1155212" y="3084427"/>
            <a:ext cx="9989525" cy="114158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ka-GE" dirty="0" smtClean="0">
                <a:solidFill>
                  <a:schemeClr val="bg1"/>
                </a:solidFill>
                <a:latin typeface="Calibri" charset="0"/>
                <a:ea typeface="Calibri" charset="0"/>
                <a:cs typeface="Calibri" charset="0"/>
              </a:rPr>
              <a:t>Write </a:t>
            </a:r>
            <a:r>
              <a:rPr lang="ka-GE" dirty="0">
                <a:solidFill>
                  <a:schemeClr val="bg1"/>
                </a:solidFill>
                <a:latin typeface="Calibri" charset="0"/>
                <a:ea typeface="Calibri" charset="0"/>
                <a:cs typeface="Calibri" charset="0"/>
              </a:rPr>
              <a:t>a paragraph about your favourite</a:t>
            </a:r>
            <a:r>
              <a:rPr lang="en-US" dirty="0">
                <a:solidFill>
                  <a:schemeClr val="bg1"/>
                </a:solidFill>
                <a:latin typeface="Calibri" charset="0"/>
                <a:ea typeface="Calibri" charset="0"/>
                <a:cs typeface="Calibri" charset="0"/>
              </a:rPr>
              <a:t> </a:t>
            </a:r>
            <a:r>
              <a:rPr lang="ka-GE" dirty="0">
                <a:solidFill>
                  <a:schemeClr val="bg1"/>
                </a:solidFill>
                <a:latin typeface="Calibri" charset="0"/>
                <a:ea typeface="Calibri" charset="0"/>
                <a:cs typeface="Calibri" charset="0"/>
              </a:rPr>
              <a:t>travel destination. </a:t>
            </a:r>
            <a:endParaRPr lang="en-US"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3408" y="556124"/>
            <a:ext cx="4150670" cy="99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panose="020F0502020204030204" pitchFamily="34" charset="0"/>
                <a:cs typeface="Calibri" panose="020F0502020204030204" pitchFamily="34" charset="0"/>
              </a:rPr>
              <a:t>Homework </a:t>
            </a:r>
            <a:endParaRPr lang="en-US" sz="2400" dirty="0" smtClean="0">
              <a:solidFill>
                <a:schemeClr val="bg1"/>
              </a:solidFill>
              <a:latin typeface="Calibri" panose="020F0502020204030204" pitchFamily="34" charset="0"/>
              <a:cs typeface="Calibri" panose="020F0502020204030204" pitchFamily="34" charset="0"/>
            </a:endParaRPr>
          </a:p>
          <a:p>
            <a:pPr algn="ctr"/>
            <a:r>
              <a:rPr lang="ka-GE" sz="2400" dirty="0" smtClean="0">
                <a:solidFill>
                  <a:schemeClr val="bg1"/>
                </a:solidFill>
                <a:latin typeface="Calibri" panose="020F0502020204030204" pitchFamily="34" charset="0"/>
                <a:cs typeface="Calibri" panose="020F0502020204030204" pitchFamily="34" charset="0"/>
              </a:rPr>
              <a:t>საშინაო </a:t>
            </a:r>
            <a:r>
              <a:rPr lang="ka-GE" sz="2400" dirty="0">
                <a:solidFill>
                  <a:schemeClr val="bg1"/>
                </a:solidFill>
                <a:latin typeface="Calibri" panose="020F0502020204030204" pitchFamily="34" charset="0"/>
                <a:cs typeface="Calibri" panose="020F0502020204030204" pitchFamily="34" charset="0"/>
              </a:rPr>
              <a:t>დავალება</a:t>
            </a:r>
            <a:endParaRPr lang="en-US" sz="24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423293" y="881850"/>
            <a:ext cx="9829867" cy="5855344"/>
            <a:chOff x="-327350" y="-490315"/>
            <a:chExt cx="9581743" cy="6209900"/>
          </a:xfrm>
        </p:grpSpPr>
        <p:sp>
          <p:nvSpPr>
            <p:cNvPr id="148" name="Google Shape;148;g8d3272b2c0_0_186"/>
            <p:cNvSpPr/>
            <p:nvPr/>
          </p:nvSpPr>
          <p:spPr>
            <a:xfrm>
              <a:off x="3785481" y="2042466"/>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0" name="Google Shape;150;g8d3272b2c0_0_186"/>
            <p:cNvSpPr/>
            <p:nvPr/>
          </p:nvSpPr>
          <p:spPr>
            <a:xfrm rot="3727338" flipV="1">
              <a:off x="3567460" y="1239051"/>
              <a:ext cx="1308288" cy="52248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2832528" y="-490315"/>
              <a:ext cx="2363363" cy="159061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2400" b="1" dirty="0">
                  <a:solidFill>
                    <a:schemeClr val="bg1"/>
                  </a:solidFill>
                  <a:latin typeface="Calibri" charset="0"/>
                  <a:ea typeface="Calibri" charset="0"/>
                  <a:cs typeface="Calibri" charset="0"/>
                </a:rPr>
                <a:t>tour</a:t>
              </a:r>
            </a:p>
            <a:p>
              <a:pPr marL="0" lvl="0" indent="0" algn="ctr" rtl="0">
                <a:spcBef>
                  <a:spcPts val="0"/>
                </a:spcBef>
                <a:spcAft>
                  <a:spcPts val="0"/>
                </a:spcAft>
                <a:buNone/>
              </a:pPr>
              <a:r>
                <a:rPr lang="ka-GE" sz="2400" b="1" dirty="0">
                  <a:solidFill>
                    <a:schemeClr val="bg1"/>
                  </a:solidFill>
                  <a:latin typeface="Calibri" charset="0"/>
                  <a:ea typeface="Calibri" charset="0"/>
                  <a:cs typeface="Calibri" charset="0"/>
                </a:rPr>
                <a:t>(</a:t>
              </a:r>
              <a:r>
                <a:rPr lang="ka-GE" sz="2400" b="1" dirty="0" smtClean="0">
                  <a:solidFill>
                    <a:schemeClr val="bg1"/>
                  </a:solidFill>
                  <a:latin typeface="Calibri" charset="0"/>
                  <a:ea typeface="Calibri" charset="0"/>
                  <a:cs typeface="Calibri" charset="0"/>
                </a:rPr>
                <a:t>n</a:t>
              </a:r>
              <a:r>
                <a:rPr lang="en-US" sz="2400" b="1" dirty="0" smtClean="0">
                  <a:solidFill>
                    <a:schemeClr val="bg1"/>
                  </a:solidFill>
                  <a:latin typeface="Calibri" charset="0"/>
                  <a:ea typeface="Calibri" charset="0"/>
                  <a:cs typeface="Calibri" charset="0"/>
                </a:rPr>
                <a:t>.</a:t>
              </a:r>
              <a:r>
                <a:rPr lang="ka-GE" sz="2400" b="1" dirty="0" smtClean="0">
                  <a:solidFill>
                    <a:schemeClr val="bg1"/>
                  </a:solidFill>
                  <a:latin typeface="Calibri" charset="0"/>
                  <a:ea typeface="Calibri" charset="0"/>
                  <a:cs typeface="Calibri" charset="0"/>
                </a:rPr>
                <a:t>)</a:t>
              </a: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2400" b="1" dirty="0">
                  <a:solidFill>
                    <a:schemeClr val="bg1"/>
                  </a:solidFill>
                  <a:latin typeface="Calibri" charset="0"/>
                  <a:ea typeface="Calibri" charset="0"/>
                  <a:cs typeface="Calibri" charset="0"/>
                </a:rPr>
                <a:t>ტური</a:t>
              </a:r>
              <a:endParaRPr sz="2400" b="1" dirty="0">
                <a:solidFill>
                  <a:schemeClr val="bg1"/>
                </a:solidFill>
                <a:latin typeface="Calibri" charset="0"/>
                <a:ea typeface="Calibri" charset="0"/>
                <a:cs typeface="Calibri" charset="0"/>
              </a:endParaRPr>
            </a:p>
          </p:txBody>
        </p:sp>
        <p:sp>
          <p:nvSpPr>
            <p:cNvPr id="154" name="Google Shape;154;g8d3272b2c0_0_186"/>
            <p:cNvSpPr/>
            <p:nvPr/>
          </p:nvSpPr>
          <p:spPr>
            <a:xfrm rot="19133318">
              <a:off x="5133087" y="1720032"/>
              <a:ext cx="1551236" cy="5272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031616" y="199666"/>
              <a:ext cx="2971294" cy="234717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buClr>
                  <a:schemeClr val="dk1"/>
                </a:buClr>
                <a:buSzPts val="1100"/>
              </a:pPr>
              <a:r>
                <a:rPr lang="ka-GE" sz="2400" b="1" dirty="0">
                  <a:solidFill>
                    <a:srgbClr val="FFFFFF"/>
                  </a:solidFill>
                  <a:latin typeface="Calibri" charset="0"/>
                  <a:ea typeface="Calibri" charset="0"/>
                  <a:cs typeface="Calibri" charset="0"/>
                  <a:sym typeface="Calibri"/>
                </a:rPr>
                <a:t>trip</a:t>
              </a:r>
              <a:endParaRPr lang="en-US" sz="2400" b="1" dirty="0">
                <a:solidFill>
                  <a:srgbClr val="FFFFFF"/>
                </a:solidFill>
                <a:latin typeface="Calibri" charset="0"/>
                <a:ea typeface="Calibri" charset="0"/>
                <a:cs typeface="Calibri" charset="0"/>
                <a:sym typeface="Calibri"/>
              </a:endParaRPr>
            </a:p>
            <a:p>
              <a:pPr lvl="0" algn="ctr">
                <a:buClr>
                  <a:schemeClr val="dk1"/>
                </a:buClr>
                <a:buSzPts val="1100"/>
              </a:pPr>
              <a:r>
                <a:rPr lang="en-US" sz="2400" b="1" dirty="0">
                  <a:solidFill>
                    <a:srgbClr val="FFFFFF"/>
                  </a:solidFill>
                  <a:latin typeface="Calibri" charset="0"/>
                  <a:ea typeface="Calibri" charset="0"/>
                  <a:cs typeface="Calibri" charset="0"/>
                  <a:sym typeface="Calibri"/>
                </a:rPr>
                <a:t>(n.)</a:t>
              </a:r>
            </a:p>
            <a:p>
              <a:pPr lvl="0" algn="ctr">
                <a:buClr>
                  <a:schemeClr val="dk1"/>
                </a:buClr>
                <a:buSzPts val="1100"/>
              </a:pPr>
              <a:r>
                <a:rPr lang="ka-GE" sz="2400" b="1" dirty="0" smtClean="0">
                  <a:solidFill>
                    <a:srgbClr val="FFFFFF"/>
                  </a:solidFill>
                  <a:latin typeface="Calibri" charset="0"/>
                  <a:ea typeface="Calibri" charset="0"/>
                  <a:cs typeface="Calibri" charset="0"/>
                  <a:sym typeface="Calibri"/>
                </a:rPr>
                <a:t>მგზავრობა</a:t>
              </a:r>
              <a:endParaRPr lang="ka-GE" sz="2400" b="1" dirty="0">
                <a:solidFill>
                  <a:srgbClr val="FFFFFF"/>
                </a:solidFill>
                <a:latin typeface="Calibri" charset="0"/>
                <a:ea typeface="Calibri" charset="0"/>
                <a:cs typeface="Calibri" charset="0"/>
                <a:sym typeface="Calibri"/>
              </a:endParaRPr>
            </a:p>
            <a:p>
              <a:pPr marL="0" lvl="0" indent="0" algn="l" rtl="0">
                <a:spcBef>
                  <a:spcPts val="0"/>
                </a:spcBef>
                <a:spcAft>
                  <a:spcPts val="0"/>
                </a:spcAft>
                <a:buNone/>
              </a:pPr>
              <a:endParaRPr sz="2400" dirty="0">
                <a:latin typeface="Calibri" charset="0"/>
                <a:ea typeface="Calibri" charset="0"/>
                <a:cs typeface="Calibri" charset="0"/>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6760661" flipV="1">
              <a:off x="3484667" y="4032285"/>
              <a:ext cx="1138714" cy="7338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2947373" y="3955692"/>
              <a:ext cx="2627766" cy="176389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arrival</a:t>
              </a:r>
              <a:endParaRPr lang="en-US" sz="2400" b="1"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2400" b="1" dirty="0">
                  <a:solidFill>
                    <a:srgbClr val="FFFFFF"/>
                  </a:solidFill>
                  <a:latin typeface="Calibri" charset="0"/>
                  <a:ea typeface="Calibri" charset="0"/>
                  <a:cs typeface="Calibri" charset="0"/>
                  <a:sym typeface="Calibri"/>
                </a:rPr>
                <a:t>(</a:t>
              </a:r>
              <a:r>
                <a:rPr lang="ka-GE" sz="2400" b="1" dirty="0">
                  <a:solidFill>
                    <a:srgbClr val="FFFFFF"/>
                  </a:solidFill>
                  <a:latin typeface="Calibri" charset="0"/>
                  <a:ea typeface="Calibri" charset="0"/>
                  <a:cs typeface="Calibri" charset="0"/>
                  <a:sym typeface="Calibri"/>
                </a:rPr>
                <a:t>n</a:t>
              </a:r>
              <a:r>
                <a:rPr lang="en-US" sz="2400" b="1" dirty="0">
                  <a:solidFill>
                    <a:srgbClr val="FFFFFF"/>
                  </a:solidFill>
                  <a:latin typeface="Calibri" charset="0"/>
                  <a:ea typeface="Calibri" charset="0"/>
                  <a:cs typeface="Calibri" charset="0"/>
                  <a:sym typeface="Calibri"/>
                </a:rPr>
                <a:t>.)</a:t>
              </a:r>
            </a:p>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ჩამოსვლა</a:t>
              </a:r>
              <a:endParaRPr sz="2400" dirty="0">
                <a:latin typeface="Calibri" charset="0"/>
                <a:ea typeface="Calibri" charset="0"/>
                <a:cs typeface="Calibri" charset="0"/>
              </a:endParaRPr>
            </a:p>
          </p:txBody>
        </p:sp>
        <p:sp>
          <p:nvSpPr>
            <p:cNvPr id="170" name="Google Shape;170;g8d3272b2c0_0_186"/>
            <p:cNvSpPr/>
            <p:nvPr/>
          </p:nvSpPr>
          <p:spPr>
            <a:xfrm rot="9313922">
              <a:off x="1623360" y="3187878"/>
              <a:ext cx="2289549" cy="38744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327350" y="3216579"/>
              <a:ext cx="3430129" cy="163502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pPr>
              <a:endParaRPr lang="ka-GE" sz="2400" b="1" dirty="0">
                <a:solidFill>
                  <a:srgbClr val="FFFFFF"/>
                </a:solidFill>
                <a:latin typeface="Calibri" charset="0"/>
                <a:ea typeface="Calibri" charset="0"/>
                <a:cs typeface="Calibri" charset="0"/>
                <a:sym typeface="Calibri"/>
              </a:endParaRPr>
            </a:p>
            <a:p>
              <a:pPr lvl="0" algn="ctr">
                <a:lnSpc>
                  <a:spcPct val="90000"/>
                </a:lnSpc>
              </a:pPr>
              <a:r>
                <a:rPr lang="en-US" sz="2400" b="1" dirty="0">
                  <a:solidFill>
                    <a:srgbClr val="FFFFFF"/>
                  </a:solidFill>
                  <a:latin typeface="Calibri" charset="0"/>
                  <a:ea typeface="Calibri" charset="0"/>
                  <a:cs typeface="Calibri" charset="0"/>
                  <a:sym typeface="Calibri"/>
                </a:rPr>
                <a:t>check</a:t>
              </a:r>
              <a:r>
                <a:rPr lang="ka-GE" sz="2400" b="1" dirty="0">
                  <a:solidFill>
                    <a:srgbClr val="FFFFFF"/>
                  </a:solidFill>
                  <a:latin typeface="Calibri" charset="0"/>
                  <a:ea typeface="Calibri" charset="0"/>
                  <a:cs typeface="Calibri" charset="0"/>
                  <a:sym typeface="Calibri"/>
                </a:rPr>
                <a:t> in</a:t>
              </a:r>
              <a:endParaRPr lang="en-US" sz="2400" b="1" dirty="0">
                <a:solidFill>
                  <a:srgbClr val="FFFFFF"/>
                </a:solidFill>
                <a:latin typeface="Calibri" charset="0"/>
                <a:ea typeface="Calibri" charset="0"/>
                <a:cs typeface="Calibri" charset="0"/>
                <a:sym typeface="Calibri"/>
              </a:endParaRPr>
            </a:p>
            <a:p>
              <a:pPr lvl="0" algn="ctr">
                <a:lnSpc>
                  <a:spcPct val="90000"/>
                </a:lnSpc>
              </a:pPr>
              <a:r>
                <a:rPr lang="en-US" sz="2400" b="1" dirty="0" smtClean="0">
                  <a:solidFill>
                    <a:srgbClr val="FFFFFF"/>
                  </a:solidFill>
                  <a:latin typeface="Calibri" charset="0"/>
                  <a:ea typeface="Calibri" charset="0"/>
                  <a:cs typeface="Calibri" charset="0"/>
                  <a:sym typeface="Calibri"/>
                </a:rPr>
                <a:t>(v.)</a:t>
              </a:r>
              <a:endParaRPr lang="en-US" sz="2400" b="1" dirty="0">
                <a:solidFill>
                  <a:srgbClr val="FFFFFF"/>
                </a:solidFill>
                <a:latin typeface="Calibri" charset="0"/>
                <a:ea typeface="Calibri" charset="0"/>
                <a:cs typeface="Calibri" charset="0"/>
                <a:sym typeface="Calibri"/>
              </a:endParaRPr>
            </a:p>
            <a:p>
              <a:pPr lvl="0" algn="ctr">
                <a:lnSpc>
                  <a:spcPct val="90000"/>
                </a:lnSpc>
              </a:pPr>
              <a:r>
                <a:rPr lang="ka-GE" sz="2400" b="1" dirty="0">
                  <a:solidFill>
                    <a:srgbClr val="FFFFFF"/>
                  </a:solidFill>
                  <a:latin typeface="Calibri" charset="0"/>
                  <a:ea typeface="Calibri" charset="0"/>
                  <a:cs typeface="Calibri" charset="0"/>
                  <a:sym typeface="Calibri"/>
                </a:rPr>
                <a:t>რეგისტრაციის გავლა</a:t>
              </a:r>
            </a:p>
            <a:p>
              <a:pPr marL="0" lvl="0" indent="0" algn="l" rtl="0">
                <a:spcBef>
                  <a:spcPts val="0"/>
                </a:spcBef>
                <a:spcAft>
                  <a:spcPts val="0"/>
                </a:spcAft>
                <a:buNone/>
              </a:pPr>
              <a:endParaRPr sz="2400" dirty="0">
                <a:latin typeface="Calibri" charset="0"/>
                <a:ea typeface="Calibri" charset="0"/>
                <a:cs typeface="Calibri" charset="0"/>
              </a:endParaRPr>
            </a:p>
          </p:txBody>
        </p:sp>
        <p:sp>
          <p:nvSpPr>
            <p:cNvPr id="174" name="Google Shape;174;g8d3272b2c0_0_186"/>
            <p:cNvSpPr/>
            <p:nvPr/>
          </p:nvSpPr>
          <p:spPr>
            <a:xfrm rot="12278115" flipV="1">
              <a:off x="5455391" y="3344441"/>
              <a:ext cx="1591952" cy="233612"/>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6031616" y="3669594"/>
              <a:ext cx="3222777" cy="173190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departure</a:t>
              </a:r>
              <a:endParaRPr lang="en-US" sz="2400" b="1"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2400" b="1" dirty="0">
                  <a:solidFill>
                    <a:srgbClr val="FFFFFF"/>
                  </a:solidFill>
                  <a:latin typeface="Calibri" charset="0"/>
                  <a:ea typeface="Calibri" charset="0"/>
                  <a:cs typeface="Calibri" charset="0"/>
                  <a:sym typeface="Calibri"/>
                </a:rPr>
                <a:t>(n.)</a:t>
              </a:r>
            </a:p>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გამგზავრება</a:t>
              </a:r>
            </a:p>
            <a:p>
              <a:pPr marL="0" lvl="0" indent="0" algn="l" rtl="0">
                <a:spcBef>
                  <a:spcPts val="0"/>
                </a:spcBef>
                <a:spcAft>
                  <a:spcPts val="0"/>
                </a:spcAft>
                <a:buNone/>
              </a:pPr>
              <a:endParaRPr sz="2400" dirty="0">
                <a:latin typeface="Calibri" charset="0"/>
                <a:ea typeface="Calibri" charset="0"/>
                <a:cs typeface="Calibri"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8" name="Google Shape;170;g8d3272b2c0_0_186">
            <a:extLst>
              <a:ext uri="{FF2B5EF4-FFF2-40B4-BE49-F238E27FC236}">
                <a16:creationId xmlns:a16="http://schemas.microsoft.com/office/drawing/2014/main" id="{4D8F09CC-E644-E440-AA84-C056D975B3D2}"/>
              </a:ext>
            </a:extLst>
          </p:cNvPr>
          <p:cNvSpPr/>
          <p:nvPr/>
        </p:nvSpPr>
        <p:spPr>
          <a:xfrm rot="12051498">
            <a:off x="3400050" y="3056832"/>
            <a:ext cx="2415254" cy="37142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0" name="Google Shape;172;g8d3272b2c0_0_186">
            <a:extLst>
              <a:ext uri="{FF2B5EF4-FFF2-40B4-BE49-F238E27FC236}">
                <a16:creationId xmlns:a16="http://schemas.microsoft.com/office/drawing/2014/main" id="{F85459FC-14BD-0343-B875-70834CA5B985}"/>
              </a:ext>
            </a:extLst>
          </p:cNvPr>
          <p:cNvSpPr/>
          <p:nvPr/>
        </p:nvSpPr>
        <p:spPr>
          <a:xfrm>
            <a:off x="228600" y="1535444"/>
            <a:ext cx="4316425" cy="249471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lnSpc>
                <a:spcPct val="90000"/>
              </a:lnSpc>
              <a:spcBef>
                <a:spcPts val="630"/>
              </a:spcBef>
            </a:pPr>
            <a:endParaRPr lang="en-US" sz="2400" b="1"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2400" b="1" dirty="0">
                <a:solidFill>
                  <a:srgbClr val="FFFFFF"/>
                </a:solidFill>
                <a:latin typeface="Calibri" charset="0"/>
                <a:ea typeface="Calibri" charset="0"/>
                <a:cs typeface="Calibri" charset="0"/>
                <a:sym typeface="Calibri"/>
              </a:rPr>
              <a:t>layover</a:t>
            </a:r>
          </a:p>
          <a:p>
            <a:pPr lvl="0" algn="ctr">
              <a:lnSpc>
                <a:spcPct val="90000"/>
              </a:lnSpc>
              <a:spcBef>
                <a:spcPts val="630"/>
              </a:spcBef>
            </a:pPr>
            <a:r>
              <a:rPr lang="en-US" sz="2400" b="1" dirty="0">
                <a:solidFill>
                  <a:srgbClr val="FFFFFF"/>
                </a:solidFill>
                <a:latin typeface="Calibri" charset="0"/>
                <a:ea typeface="Calibri" charset="0"/>
                <a:cs typeface="Calibri" charset="0"/>
                <a:sym typeface="Calibri"/>
              </a:rPr>
              <a:t>(n.)</a:t>
            </a:r>
          </a:p>
          <a:p>
            <a:pPr lvl="0" algn="ctr">
              <a:lnSpc>
                <a:spcPct val="90000"/>
              </a:lnSpc>
              <a:spcBef>
                <a:spcPts val="630"/>
              </a:spcBef>
            </a:pPr>
            <a:r>
              <a:rPr lang="ka-GE" sz="2400" b="1" dirty="0">
                <a:solidFill>
                  <a:srgbClr val="FFFFFF"/>
                </a:solidFill>
                <a:latin typeface="Calibri" charset="0"/>
                <a:ea typeface="Calibri" charset="0"/>
                <a:cs typeface="Calibri" charset="0"/>
                <a:sym typeface="Calibri"/>
              </a:rPr>
              <a:t>მოგზაურობისას დროებითი გასაჩერებელი ადგილი</a:t>
            </a:r>
          </a:p>
          <a:p>
            <a:pPr lvl="0"/>
            <a:endParaRPr lang="ka-GE" sz="2400" dirty="0">
              <a:latin typeface="Calibri" charset="0"/>
              <a:ea typeface="Calibri" charset="0"/>
              <a:cs typeface="Calibri" charset="0"/>
            </a:endParaRPr>
          </a:p>
        </p:txBody>
      </p:sp>
      <p:pic>
        <p:nvPicPr>
          <p:cNvPr id="25"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341253" y="137832"/>
            <a:ext cx="2164081" cy="968991"/>
          </a:xfrm>
          <a:prstGeom prst="rect">
            <a:avLst/>
          </a:prstGeom>
          <a:noFill/>
          <a:ln>
            <a:noFill/>
          </a:ln>
        </p:spPr>
      </p:pic>
      <p:pic>
        <p:nvPicPr>
          <p:cNvPr id="26" name="Picture 25">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2505334" y="148464"/>
            <a:ext cx="2376972" cy="968991"/>
          </a:xfrm>
          <a:prstGeom prst="rect">
            <a:avLst/>
          </a:prstGeom>
        </p:spPr>
      </p:pic>
      <p:sp>
        <p:nvSpPr>
          <p:cNvPr id="27" name="Google Shape;138;p3"/>
          <p:cNvSpPr txBox="1">
            <a:spLocks noGrp="1"/>
          </p:cNvSpPr>
          <p:nvPr>
            <p:ph type="title"/>
          </p:nvPr>
        </p:nvSpPr>
        <p:spPr>
          <a:xfrm>
            <a:off x="7843285" y="84964"/>
            <a:ext cx="4130400" cy="1021859"/>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dirty="0" smtClean="0">
                <a:solidFill>
                  <a:schemeClr val="bg1"/>
                </a:solidFill>
                <a:latin typeface="Calibri" pitchFamily="34" charset="0"/>
              </a:rPr>
              <a:t>Vocabulary</a:t>
            </a:r>
            <a:r>
              <a:rPr lang="en-US" sz="3200" dirty="0">
                <a:solidFill>
                  <a:schemeClr val="bg1"/>
                </a:solidFill>
                <a:latin typeface="Calibri" pitchFamily="34" charset="0"/>
              </a:rPr>
              <a:t/>
            </a:r>
            <a:br>
              <a:rPr lang="en-US" sz="3200" dirty="0">
                <a:solidFill>
                  <a:schemeClr val="bg1"/>
                </a:solidFill>
                <a:latin typeface="Calibri" pitchFamily="34" charset="0"/>
              </a:rPr>
            </a:br>
            <a:r>
              <a:rPr lang="ka-GE" sz="3200" dirty="0" smtClean="0">
                <a:solidFill>
                  <a:schemeClr val="bg1"/>
                </a:solidFill>
                <a:latin typeface="Calibri Regular" charset="0"/>
              </a:rPr>
              <a:t>ლექსიკა</a:t>
            </a:r>
            <a:endParaRPr sz="3200" dirty="0">
              <a:solidFill>
                <a:schemeClr val="bg1"/>
              </a:solidFill>
              <a:latin typeface="Calibri" pitchFamily="34" charset="0"/>
            </a:endParaRPr>
          </a:p>
        </p:txBody>
      </p:sp>
    </p:spTree>
    <p:extLst>
      <p:ext uri="{BB962C8B-B14F-4D97-AF65-F5344CB8AC3E}">
        <p14:creationId xmlns:p14="http://schemas.microsoft.com/office/powerpoint/2010/main" val="21234097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1088967" y="1862051"/>
            <a:ext cx="10502058" cy="45665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Calibri" panose="020F0502020204030204" pitchFamily="34" charset="0"/>
                <a:cs typeface="Calibri" panose="020F0502020204030204" pitchFamily="34" charset="0"/>
              </a:rPr>
              <a:t>My </a:t>
            </a:r>
            <a:r>
              <a:rPr lang="en-US" sz="2400" dirty="0" err="1" smtClean="0">
                <a:latin typeface="Calibri" panose="020F0502020204030204" pitchFamily="34" charset="0"/>
                <a:cs typeface="Calibri" panose="020F0502020204030204" pitchFamily="34" charset="0"/>
              </a:rPr>
              <a:t>favourite</a:t>
            </a:r>
            <a:r>
              <a:rPr lang="en-US" sz="2400" dirty="0" smtClean="0">
                <a:latin typeface="Calibri" panose="020F0502020204030204" pitchFamily="34" charset="0"/>
                <a:cs typeface="Calibri" panose="020F0502020204030204" pitchFamily="34" charset="0"/>
              </a:rPr>
              <a:t> travel destination is Machu Picchu in Peru. This is my </a:t>
            </a:r>
            <a:r>
              <a:rPr lang="en-US" sz="2400" dirty="0" err="1" smtClean="0">
                <a:latin typeface="Calibri" panose="020F0502020204030204" pitchFamily="34" charset="0"/>
                <a:cs typeface="Calibri" panose="020F0502020204030204" pitchFamily="34" charset="0"/>
              </a:rPr>
              <a:t>favo</a:t>
            </a:r>
            <a:r>
              <a:rPr lang="en-US" sz="2400" dirty="0" err="1">
                <a:latin typeface="Calibri" panose="020F0502020204030204" pitchFamily="34" charset="0"/>
                <a:cs typeface="Calibri" panose="020F0502020204030204" pitchFamily="34" charset="0"/>
              </a:rPr>
              <a:t>u</a:t>
            </a:r>
            <a:r>
              <a:rPr lang="en-US" sz="2400" dirty="0" err="1" smtClean="0">
                <a:latin typeface="Calibri" panose="020F0502020204030204" pitchFamily="34" charset="0"/>
                <a:cs typeface="Calibri" panose="020F0502020204030204" pitchFamily="34" charset="0"/>
              </a:rPr>
              <a:t>rite</a:t>
            </a:r>
            <a:r>
              <a:rPr lang="en-US" sz="2400" dirty="0" smtClean="0">
                <a:latin typeface="Calibri" panose="020F0502020204030204" pitchFamily="34" charset="0"/>
                <a:cs typeface="Calibri" panose="020F0502020204030204" pitchFamily="34" charset="0"/>
              </a:rPr>
              <a:t> travel destination because I really want to see the ancient city. I think this would be really fascinating because of the history of Machu Picchu and how it was discovered less than one hundred years ago but is over five hundred years old! I also think llamas are very cute and I know that many of them live there. I am </a:t>
            </a:r>
            <a:r>
              <a:rPr lang="en-US" sz="2400" smtClean="0">
                <a:latin typeface="Calibri" panose="020F0502020204030204" pitchFamily="34" charset="0"/>
                <a:cs typeface="Calibri" panose="020F0502020204030204" pitchFamily="34" charset="0"/>
              </a:rPr>
              <a:t>going there </a:t>
            </a:r>
            <a:r>
              <a:rPr lang="en-US" sz="2400" dirty="0" smtClean="0">
                <a:latin typeface="Calibri" panose="020F0502020204030204" pitchFamily="34" charset="0"/>
                <a:cs typeface="Calibri" panose="020F0502020204030204" pitchFamily="34" charset="0"/>
              </a:rPr>
              <a:t>once I finish my studies and I am planning on going on a tour of all of South America. I also love mountains and I really want to see the Andes mountains. Who knows, maybe if I love it a lot, I might retire there. All in all, my </a:t>
            </a:r>
            <a:r>
              <a:rPr lang="en-US" sz="2400" dirty="0" err="1" smtClean="0">
                <a:latin typeface="Calibri" panose="020F0502020204030204" pitchFamily="34" charset="0"/>
                <a:cs typeface="Calibri" panose="020F0502020204030204" pitchFamily="34" charset="0"/>
              </a:rPr>
              <a:t>favourite</a:t>
            </a:r>
            <a:r>
              <a:rPr lang="en-US" sz="2400" dirty="0" smtClean="0">
                <a:latin typeface="Calibri" panose="020F0502020204030204" pitchFamily="34" charset="0"/>
                <a:cs typeface="Calibri" panose="020F0502020204030204" pitchFamily="34" charset="0"/>
              </a:rPr>
              <a:t> travel destination is Machu Picchu.</a:t>
            </a:r>
            <a:endParaRPr lang="en-US" sz="2400" dirty="0">
              <a:latin typeface="Calibri" panose="020F0502020204030204" pitchFamily="34" charset="0"/>
              <a:cs typeface="Calibri" panose="020F0502020204030204" pitchFamily="34" charset="0"/>
            </a:endParaRPr>
          </a:p>
        </p:txBody>
      </p:sp>
      <p:pic>
        <p:nvPicPr>
          <p:cNvPr id="5"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102135" y="528952"/>
            <a:ext cx="4150670" cy="99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panose="020F0502020204030204" pitchFamily="34" charset="0"/>
                <a:cs typeface="Calibri" panose="020F0502020204030204" pitchFamily="34" charset="0"/>
              </a:rPr>
              <a:t>Homework </a:t>
            </a:r>
            <a:endParaRPr lang="en-US" sz="2400" dirty="0" smtClean="0">
              <a:solidFill>
                <a:schemeClr val="bg1"/>
              </a:solidFill>
              <a:latin typeface="Calibri" panose="020F0502020204030204" pitchFamily="34" charset="0"/>
              <a:cs typeface="Calibri" panose="020F0502020204030204" pitchFamily="34" charset="0"/>
            </a:endParaRPr>
          </a:p>
          <a:p>
            <a:pPr algn="ctr"/>
            <a:r>
              <a:rPr lang="ka-GE" sz="2400" dirty="0" smtClean="0">
                <a:solidFill>
                  <a:schemeClr val="bg1"/>
                </a:solidFill>
                <a:latin typeface="Calibri" panose="020F0502020204030204" pitchFamily="34" charset="0"/>
                <a:cs typeface="Calibri" panose="020F0502020204030204" pitchFamily="34" charset="0"/>
              </a:rPr>
              <a:t>საშინაო </a:t>
            </a:r>
            <a:r>
              <a:rPr lang="ka-GE" sz="2400" dirty="0">
                <a:solidFill>
                  <a:schemeClr val="bg1"/>
                </a:solidFill>
                <a:latin typeface="Calibri" panose="020F0502020204030204" pitchFamily="34" charset="0"/>
                <a:cs typeface="Calibri" panose="020F0502020204030204" pitchFamily="34" charset="0"/>
              </a:rPr>
              <a:t>დავალება</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68018" y="156688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dirty="0">
              <a:solidFill>
                <a:schemeClr val="bg1"/>
              </a:solidFill>
              <a:latin typeface="Calibri" pitchFamily="34" charset="0"/>
            </a:endParaRPr>
          </a:p>
          <a:p>
            <a:pPr lvl="0" algn="ctr"/>
            <a:r>
              <a:rPr lang="ka-GE" sz="3600" dirty="0">
                <a:solidFill>
                  <a:schemeClr val="bg1"/>
                </a:solidFill>
                <a:latin typeface="Calibri" pitchFamily="34" charset="0"/>
              </a:rPr>
              <a:t>tour</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(n.)</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906537" y="4236334"/>
            <a:ext cx="2810108" cy="10047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ტური</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669438" y="346329"/>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669438" y="536436"/>
            <a:ext cx="2584555"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097999" y="5450879"/>
            <a:ext cx="4571439" cy="134662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600" i="1" strike="noStrike" cap="none" dirty="0">
                <a:solidFill>
                  <a:schemeClr val="bg1"/>
                </a:solidFill>
                <a:latin typeface="Calibri" charset="0"/>
                <a:ea typeface="Calibri" charset="0"/>
                <a:cs typeface="Calibri" charset="0"/>
                <a:sym typeface="Calibri"/>
              </a:rPr>
              <a:t>I went on</a:t>
            </a:r>
            <a:r>
              <a:rPr lang="en-US" sz="2600" i="1" dirty="0">
                <a:solidFill>
                  <a:schemeClr val="bg1"/>
                </a:solidFill>
                <a:latin typeface="Calibri" charset="0"/>
                <a:ea typeface="Calibri" charset="0"/>
                <a:cs typeface="Calibri" charset="0"/>
                <a:sym typeface="Calibri"/>
              </a:rPr>
              <a:t> a</a:t>
            </a:r>
            <a:r>
              <a:rPr lang="ka-GE" sz="2600" i="1" strike="noStrike" cap="none" dirty="0">
                <a:solidFill>
                  <a:schemeClr val="bg1"/>
                </a:solidFill>
                <a:latin typeface="Calibri" charset="0"/>
                <a:ea typeface="Calibri" charset="0"/>
                <a:cs typeface="Calibri" charset="0"/>
                <a:sym typeface="Calibri"/>
              </a:rPr>
              <a:t> </a:t>
            </a:r>
            <a:r>
              <a:rPr lang="ka-GE" sz="2600" i="1" u="sng" strike="noStrike" cap="none" dirty="0">
                <a:solidFill>
                  <a:srgbClr val="FFC000"/>
                </a:solidFill>
                <a:latin typeface="Calibri" charset="0"/>
                <a:ea typeface="Calibri" charset="0"/>
                <a:cs typeface="Calibri" charset="0"/>
                <a:sym typeface="Calibri"/>
              </a:rPr>
              <a:t>tour</a:t>
            </a:r>
            <a:r>
              <a:rPr lang="ka-GE" sz="2600" i="1" strike="noStrike" cap="none" dirty="0">
                <a:solidFill>
                  <a:schemeClr val="bg1"/>
                </a:solidFill>
                <a:latin typeface="Calibri" charset="0"/>
                <a:ea typeface="Calibri" charset="0"/>
                <a:cs typeface="Calibri" charset="0"/>
                <a:sym typeface="Calibri"/>
              </a:rPr>
              <a:t> </a:t>
            </a:r>
            <a:r>
              <a:rPr lang="en-US" sz="2600" i="1" dirty="0">
                <a:solidFill>
                  <a:schemeClr val="bg1"/>
                </a:solidFill>
                <a:latin typeface="Calibri" charset="0"/>
                <a:ea typeface="Calibri" charset="0"/>
                <a:cs typeface="Calibri" charset="0"/>
                <a:sym typeface="Calibri"/>
              </a:rPr>
              <a:t>of</a:t>
            </a:r>
            <a:r>
              <a:rPr lang="ka-GE" sz="2600" i="1" strike="noStrike" cap="none" dirty="0">
                <a:solidFill>
                  <a:schemeClr val="bg1"/>
                </a:solidFill>
                <a:latin typeface="Calibri" charset="0"/>
                <a:ea typeface="Calibri" charset="0"/>
                <a:cs typeface="Calibri" charset="0"/>
                <a:sym typeface="Calibri"/>
              </a:rPr>
              <a:t> Asia, it was amazing</a:t>
            </a:r>
            <a:r>
              <a:rPr lang="en-US" sz="2600" i="1" dirty="0">
                <a:solidFill>
                  <a:schemeClr val="bg1"/>
                </a:solidFill>
                <a:latin typeface="Calibri" charset="0"/>
                <a:ea typeface="Calibri" charset="0"/>
                <a:cs typeface="Calibri" charset="0"/>
                <a:sym typeface="Calibri"/>
              </a:rPr>
              <a:t>;</a:t>
            </a:r>
            <a:r>
              <a:rPr lang="ka-GE" sz="2600" i="1" strike="noStrike" cap="none" dirty="0">
                <a:solidFill>
                  <a:schemeClr val="bg1"/>
                </a:solidFill>
                <a:latin typeface="Calibri" charset="0"/>
                <a:ea typeface="Calibri" charset="0"/>
                <a:cs typeface="Calibri" charset="0"/>
                <a:sym typeface="Calibri"/>
              </a:rPr>
              <a:t> I saw many different cities.</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360566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20786" y="1525115"/>
            <a:ext cx="3107684"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dirty="0">
              <a:solidFill>
                <a:schemeClr val="bg1"/>
              </a:solidFill>
              <a:latin typeface="Calibri" pitchFamily="34" charset="0"/>
            </a:endParaRPr>
          </a:p>
          <a:p>
            <a:pPr lvl="0" algn="ctr"/>
            <a:r>
              <a:rPr lang="ka-GE" sz="3600" dirty="0">
                <a:solidFill>
                  <a:schemeClr val="bg1"/>
                </a:solidFill>
                <a:latin typeface="Calibri" pitchFamily="34" charset="0"/>
              </a:rPr>
              <a:t>trip</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(n.)</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687747" y="4305782"/>
            <a:ext cx="3655205"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Regular" charset="0"/>
                <a:ea typeface="Calibri"/>
                <a:cs typeface="Calibri"/>
                <a:sym typeface="Calibri"/>
              </a:rPr>
              <a:t>მგზავრობა</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706900" y="460431"/>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716367" y="650538"/>
            <a:ext cx="2575088"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687747" y="5450878"/>
            <a:ext cx="3655205" cy="119930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600" i="1" strike="noStrike" cap="none" dirty="0">
                <a:solidFill>
                  <a:schemeClr val="bg1"/>
                </a:solidFill>
                <a:latin typeface="Calibri" charset="0"/>
                <a:ea typeface="Calibri" charset="0"/>
                <a:cs typeface="Calibri" charset="0"/>
                <a:sym typeface="Calibri"/>
              </a:rPr>
              <a:t>I need to take a short </a:t>
            </a:r>
            <a:r>
              <a:rPr lang="ka-GE" sz="2600" i="1" u="sng" strike="noStrike" cap="none" dirty="0">
                <a:solidFill>
                  <a:srgbClr val="FFC000"/>
                </a:solidFill>
                <a:latin typeface="Calibri" charset="0"/>
                <a:ea typeface="Calibri" charset="0"/>
                <a:cs typeface="Calibri" charset="0"/>
                <a:sym typeface="Calibri"/>
              </a:rPr>
              <a:t>trip</a:t>
            </a:r>
            <a:r>
              <a:rPr lang="ka-GE" sz="2600" i="1" strike="noStrike" cap="none" dirty="0">
                <a:solidFill>
                  <a:schemeClr val="bg1"/>
                </a:solidFill>
                <a:latin typeface="Calibri" charset="0"/>
                <a:ea typeface="Calibri" charset="0"/>
                <a:cs typeface="Calibri" charset="0"/>
                <a:sym typeface="Calibri"/>
              </a:rPr>
              <a:t> to China. </a:t>
            </a:r>
            <a:endParaRPr sz="2600" i="1" strike="noStrike" cap="none" dirty="0">
              <a:solidFill>
                <a:schemeClr val="bg1"/>
              </a:solidFill>
              <a:latin typeface="Calibri" charset="0"/>
              <a:ea typeface="Calibri" charset="0"/>
              <a:cs typeface="Calibri" charset="0"/>
              <a:sym typeface="Calibri"/>
            </a:endParaRPr>
          </a:p>
        </p:txBody>
      </p:sp>
      <p:pic>
        <p:nvPicPr>
          <p:cNvPr id="10"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341253" y="137832"/>
            <a:ext cx="2164081" cy="968991"/>
          </a:xfrm>
          <a:prstGeom prst="rect">
            <a:avLst/>
          </a:prstGeom>
          <a:noFill/>
          <a:ln>
            <a:noFill/>
          </a:ln>
        </p:spPr>
      </p:pic>
      <p:pic>
        <p:nvPicPr>
          <p:cNvPr id="11" name="Picture 10">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2505334" y="148464"/>
            <a:ext cx="2376972" cy="968991"/>
          </a:xfrm>
          <a:prstGeom prst="rect">
            <a:avLst/>
          </a:prstGeom>
        </p:spPr>
      </p:pic>
    </p:spTree>
    <p:extLst>
      <p:ext uri="{BB962C8B-B14F-4D97-AF65-F5344CB8AC3E}">
        <p14:creationId xmlns:p14="http://schemas.microsoft.com/office/powerpoint/2010/main" val="3256568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647" y="2066517"/>
            <a:ext cx="4224792"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dirty="0">
              <a:solidFill>
                <a:schemeClr val="bg1"/>
              </a:solidFill>
              <a:latin typeface="Calibri" pitchFamily="34" charset="0"/>
            </a:endParaRPr>
          </a:p>
          <a:p>
            <a:pPr lvl="0" algn="ctr"/>
            <a:r>
              <a:rPr lang="en-US" sz="3600" dirty="0">
                <a:solidFill>
                  <a:schemeClr val="bg1"/>
                </a:solidFill>
                <a:latin typeface="Calibri" pitchFamily="34" charset="0"/>
              </a:rPr>
              <a:t>c</a:t>
            </a:r>
            <a:r>
              <a:rPr lang="ka-GE" sz="3600" dirty="0" smtClean="0">
                <a:solidFill>
                  <a:schemeClr val="bg1"/>
                </a:solidFill>
                <a:latin typeface="Calibri" pitchFamily="34" charset="0"/>
              </a:rPr>
              <a:t>heck </a:t>
            </a:r>
            <a:r>
              <a:rPr lang="ka-GE" sz="3600" dirty="0">
                <a:solidFill>
                  <a:schemeClr val="bg1"/>
                </a:solidFill>
                <a:latin typeface="Calibri" pitchFamily="34" charset="0"/>
              </a:rPr>
              <a:t>in</a:t>
            </a:r>
            <a:r>
              <a:rPr lang="en-US" sz="3600" dirty="0">
                <a:solidFill>
                  <a:schemeClr val="bg1"/>
                </a:solidFill>
                <a:latin typeface="Calibri" pitchFamily="34" charset="0"/>
              </a:rPr>
              <a:t> </a:t>
            </a:r>
          </a:p>
          <a:p>
            <a:pPr lvl="0" algn="ctr"/>
            <a:r>
              <a:rPr lang="en-US" sz="3600" dirty="0" smtClean="0">
                <a:solidFill>
                  <a:schemeClr val="bg1"/>
                </a:solidFill>
                <a:latin typeface="Calibri" pitchFamily="34" charset="0"/>
              </a:rPr>
              <a:t>(v.)</a:t>
            </a:r>
            <a:endParaRPr lang="en-US" sz="3600" dirty="0">
              <a:solidFill>
                <a:schemeClr val="bg1"/>
              </a:solidFill>
              <a:latin typeface="Calibri" pitchFamily="34" charset="0"/>
            </a:endParaRP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რეგისტრაციის გავლა</a:t>
            </a:r>
            <a:endParaRPr sz="35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526790" y="360193"/>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526790" y="559655"/>
            <a:ext cx="2584556"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210530"/>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800" i="1" dirty="0">
                <a:solidFill>
                  <a:schemeClr val="bg1"/>
                </a:solidFill>
                <a:latin typeface="Calibri" charset="0"/>
                <a:ea typeface="Calibri" charset="0"/>
                <a:cs typeface="Calibri" charset="0"/>
              </a:rPr>
              <a:t>We </a:t>
            </a:r>
            <a:r>
              <a:rPr lang="ka-GE" sz="2800" i="1" u="sng" dirty="0">
                <a:solidFill>
                  <a:srgbClr val="FFC000"/>
                </a:solidFill>
                <a:latin typeface="Calibri" charset="0"/>
                <a:ea typeface="Calibri" charset="0"/>
                <a:cs typeface="Calibri" charset="0"/>
              </a:rPr>
              <a:t>checked in</a:t>
            </a:r>
            <a:r>
              <a:rPr lang="ka-GE" sz="2800" i="1" dirty="0">
                <a:solidFill>
                  <a:srgbClr val="FFC000"/>
                </a:solidFill>
                <a:latin typeface="Calibri" charset="0"/>
                <a:ea typeface="Calibri" charset="0"/>
                <a:cs typeface="Calibri" charset="0"/>
              </a:rPr>
              <a:t> </a:t>
            </a:r>
            <a:r>
              <a:rPr lang="ka-GE" sz="2800" i="1" dirty="0">
                <a:solidFill>
                  <a:schemeClr val="bg1"/>
                </a:solidFill>
                <a:latin typeface="Calibri" charset="0"/>
                <a:ea typeface="Calibri" charset="0"/>
                <a:cs typeface="Calibri" charset="0"/>
              </a:rPr>
              <a:t>for the flight online</a:t>
            </a:r>
            <a:r>
              <a:rPr lang="en-US" sz="2800" i="1" dirty="0">
                <a:solidFill>
                  <a:schemeClr val="bg1"/>
                </a:solidFill>
                <a:latin typeface="Calibri" charset="0"/>
                <a:ea typeface="Calibri" charset="0"/>
                <a:cs typeface="Calibri" charset="0"/>
              </a:rPr>
              <a:t>.</a:t>
            </a:r>
            <a:r>
              <a:rPr lang="ka-GE" sz="2800" i="1" dirty="0">
                <a:solidFill>
                  <a:schemeClr val="bg1"/>
                </a:solidFill>
                <a:latin typeface="Calibri" charset="0"/>
                <a:ea typeface="Calibri" charset="0"/>
                <a:cs typeface="Calibri" charset="0"/>
              </a:rPr>
              <a:t> </a:t>
            </a:r>
          </a:p>
        </p:txBody>
      </p:sp>
      <p:pic>
        <p:nvPicPr>
          <p:cNvPr id="10"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341253" y="137832"/>
            <a:ext cx="2164081" cy="968991"/>
          </a:xfrm>
          <a:prstGeom prst="rect">
            <a:avLst/>
          </a:prstGeom>
          <a:noFill/>
          <a:ln>
            <a:noFill/>
          </a:ln>
        </p:spPr>
      </p:pic>
      <p:pic>
        <p:nvPicPr>
          <p:cNvPr id="11" name="Picture 10">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2505334" y="148464"/>
            <a:ext cx="2376972" cy="968991"/>
          </a:xfrm>
          <a:prstGeom prst="rect">
            <a:avLst/>
          </a:prstGeom>
        </p:spPr>
      </p:pic>
    </p:spTree>
    <p:extLst>
      <p:ext uri="{BB962C8B-B14F-4D97-AF65-F5344CB8AC3E}">
        <p14:creationId xmlns:p14="http://schemas.microsoft.com/office/powerpoint/2010/main" val="580801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77114"/>
            <a:ext cx="3236559" cy="2243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dirty="0">
              <a:solidFill>
                <a:schemeClr val="bg1"/>
              </a:solidFill>
              <a:latin typeface="Calibri" pitchFamily="34" charset="0"/>
            </a:endParaRPr>
          </a:p>
          <a:p>
            <a:pPr lvl="0" algn="ctr"/>
            <a:r>
              <a:rPr lang="ka-GE" sz="3600" dirty="0">
                <a:solidFill>
                  <a:schemeClr val="bg1"/>
                </a:solidFill>
                <a:latin typeface="Calibri" pitchFamily="34" charset="0"/>
              </a:rPr>
              <a:t>departure</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ka-GE" sz="3600" dirty="0">
                <a:solidFill>
                  <a:schemeClr val="bg1"/>
                </a:solidFill>
                <a:latin typeface="Calibri" pitchFamily="34" charset="0"/>
              </a:rPr>
              <a:t>n</a:t>
            </a:r>
            <a:r>
              <a:rPr lang="en-US" sz="3600" dirty="0">
                <a:solidFill>
                  <a:schemeClr val="bg1"/>
                </a:solidFill>
                <a:latin typeface="Calibri" pitchFamily="34" charset="0"/>
              </a:rPr>
              <a:t>.)</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496874" y="4190556"/>
            <a:ext cx="3714911"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გამგზავრება </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526790" y="42853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526790" y="618641"/>
            <a:ext cx="2584555"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10" name="Google Shape;190;g8d3272b2c0_0_231">
            <a:extLst>
              <a:ext uri="{FF2B5EF4-FFF2-40B4-BE49-F238E27FC236}">
                <a16:creationId xmlns:a16="http://schemas.microsoft.com/office/drawing/2014/main" id="{D1B5DCDD-794B-2846-8198-90595578A702}"/>
              </a:ext>
            </a:extLst>
          </p:cNvPr>
          <p:cNvSpPr/>
          <p:nvPr/>
        </p:nvSpPr>
        <p:spPr>
          <a:xfrm>
            <a:off x="4496874" y="5450879"/>
            <a:ext cx="3714912"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600" i="1" strike="noStrike" cap="none" dirty="0">
                <a:solidFill>
                  <a:schemeClr val="bg1"/>
                </a:solidFill>
                <a:latin typeface="Calibri" charset="0"/>
                <a:ea typeface="Calibri" charset="0"/>
                <a:cs typeface="Calibri" charset="0"/>
                <a:sym typeface="Calibri"/>
              </a:rPr>
              <a:t>We were ready for the </a:t>
            </a:r>
            <a:r>
              <a:rPr lang="ka-GE" sz="2600" i="1" u="sng" strike="noStrike" cap="none" dirty="0">
                <a:solidFill>
                  <a:srgbClr val="FFC000"/>
                </a:solidFill>
                <a:latin typeface="Calibri" charset="0"/>
                <a:ea typeface="Calibri" charset="0"/>
                <a:cs typeface="Calibri" charset="0"/>
                <a:sym typeface="Calibri"/>
              </a:rPr>
              <a:t>departure</a:t>
            </a:r>
            <a:r>
              <a:rPr lang="ka-GE" sz="2600" i="1" strike="noStrike" cap="none" dirty="0">
                <a:solidFill>
                  <a:schemeClr val="bg1"/>
                </a:solidFill>
                <a:latin typeface="Calibri" charset="0"/>
                <a:ea typeface="Calibri" charset="0"/>
                <a:cs typeface="Calibri" charset="0"/>
                <a:sym typeface="Calibri"/>
              </a:rPr>
              <a:t> but the plane did not take off. </a:t>
            </a:r>
            <a:endParaRPr sz="2600" i="1" strike="noStrike" cap="none" dirty="0">
              <a:solidFill>
                <a:schemeClr val="bg1"/>
              </a:solidFill>
              <a:latin typeface="Calibri" charset="0"/>
              <a:ea typeface="Calibri" charset="0"/>
              <a:cs typeface="Calibri" charset="0"/>
              <a:sym typeface="Calibri"/>
            </a:endParaRPr>
          </a:p>
        </p:txBody>
      </p:sp>
      <p:pic>
        <p:nvPicPr>
          <p:cNvPr id="11"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341253" y="137832"/>
            <a:ext cx="2164081" cy="968991"/>
          </a:xfrm>
          <a:prstGeom prst="rect">
            <a:avLst/>
          </a:prstGeom>
          <a:noFill/>
          <a:ln>
            <a:noFill/>
          </a:ln>
        </p:spPr>
      </p:pic>
      <p:pic>
        <p:nvPicPr>
          <p:cNvPr id="12" name="Picture 11">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2505334" y="148464"/>
            <a:ext cx="2376972" cy="968991"/>
          </a:xfrm>
          <a:prstGeom prst="rect">
            <a:avLst/>
          </a:prstGeom>
        </p:spPr>
      </p:pic>
    </p:spTree>
    <p:extLst>
      <p:ext uri="{BB962C8B-B14F-4D97-AF65-F5344CB8AC3E}">
        <p14:creationId xmlns:p14="http://schemas.microsoft.com/office/powerpoint/2010/main" val="2369745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3739</TotalTime>
  <Words>1669</Words>
  <Application>Microsoft Office PowerPoint</Application>
  <PresentationFormat>Widescreen</PresentationFormat>
  <Paragraphs>348</Paragraphs>
  <Slides>50</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Regular</vt:lpstr>
      <vt:lpstr>Sylfaen</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Vocabulary ლექსიკა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 ლექსიკა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vt:lpstr>
      <vt:lpstr>False</vt:lpstr>
      <vt:lpstr>True</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342</cp:revision>
  <dcterms:created xsi:type="dcterms:W3CDTF">2020-04-09T12:21:27Z</dcterms:created>
  <dcterms:modified xsi:type="dcterms:W3CDTF">2020-10-06T06:52:19Z</dcterms:modified>
</cp:coreProperties>
</file>