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8" r:id="rId14"/>
    <p:sldId id="317" r:id="rId15"/>
    <p:sldId id="319" r:id="rId16"/>
    <p:sldId id="320" r:id="rId17"/>
    <p:sldId id="321" r:id="rId18"/>
    <p:sldId id="323" r:id="rId19"/>
    <p:sldId id="325" r:id="rId20"/>
    <p:sldId id="326" r:id="rId21"/>
    <p:sldId id="327" r:id="rId22"/>
    <p:sldId id="328" r:id="rId23"/>
    <p:sldId id="362" r:id="rId24"/>
    <p:sldId id="330" r:id="rId25"/>
    <p:sldId id="331" r:id="rId26"/>
    <p:sldId id="332" r:id="rId27"/>
    <p:sldId id="333" r:id="rId28"/>
    <p:sldId id="363" r:id="rId29"/>
    <p:sldId id="366" r:id="rId30"/>
    <p:sldId id="334" r:id="rId31"/>
    <p:sldId id="335" r:id="rId32"/>
    <p:sldId id="336" r:id="rId33"/>
    <p:sldId id="337" r:id="rId34"/>
    <p:sldId id="361" r:id="rId35"/>
    <p:sldId id="338" r:id="rId36"/>
    <p:sldId id="339" r:id="rId37"/>
    <p:sldId id="367" r:id="rId38"/>
    <p:sldId id="341" r:id="rId39"/>
    <p:sldId id="343" r:id="rId40"/>
    <p:sldId id="347" r:id="rId41"/>
    <p:sldId id="352" r:id="rId42"/>
    <p:sldId id="353" r:id="rId43"/>
    <p:sldId id="354" r:id="rId44"/>
    <p:sldId id="355" r:id="rId45"/>
    <p:sldId id="365" r:id="rId46"/>
    <p:sldId id="359" r:id="rId47"/>
    <p:sldId id="369"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G5e0OGORt37GiMykU12SdWiOt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EAD5E8-2AEA-40A2-B1E4-1F4A7BFD2369}">
  <a:tblStyle styleId="{A8EAD5E8-2AEA-40A2-B1E4-1F4A7BFD236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94662"/>
  </p:normalViewPr>
  <p:slideViewPr>
    <p:cSldViewPr snapToGrid="0">
      <p:cViewPr varScale="1">
        <p:scale>
          <a:sx n="109" d="100"/>
          <a:sy n="109" d="100"/>
        </p:scale>
        <p:origin x="6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Regular" charset="0"/>
                <a:ea typeface="Calibri Regular"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Regular" charset="0"/>
                <a:ea typeface="Calibri Regular"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Regular" charset="0"/>
                <a:ea typeface="Calibri Regular"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buSzPts val="1200"/>
            </a:pPr>
            <a:fld id="{00000000-1234-1234-1234-123412341234}" type="slidenum">
              <a:rPr lang="en-US" sz="1200" smtClean="0">
                <a:solidFill>
                  <a:schemeClr val="dk1"/>
                </a:solidFill>
                <a:ea typeface="Calibri"/>
                <a:cs typeface="Calibri"/>
                <a:sym typeface="Calibri"/>
              </a:rPr>
              <a:pPr algn="r">
                <a:buSzPts val="1200"/>
              </a:pP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9484348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extLst>
      <p:ext uri="{BB962C8B-B14F-4D97-AF65-F5344CB8AC3E}">
        <p14:creationId xmlns:p14="http://schemas.microsoft.com/office/powerpoint/2010/main" val="118262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29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96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24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2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09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99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98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38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3653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0055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78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d3272b2c0_2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d3272b2c0_2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36" name="Google Shape;536;g8d3272b2c0_2_1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30977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d3272b2c0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d3272b2c0_2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57" name="Google Shape;557;g8d3272b2c0_2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07515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d3272b2c0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d3272b2c0_2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57" name="Google Shape;557;g8d3272b2c0_2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1595971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95326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79321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46495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98267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1988476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184294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675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extLst>
      <p:ext uri="{BB962C8B-B14F-4D97-AF65-F5344CB8AC3E}">
        <p14:creationId xmlns:p14="http://schemas.microsoft.com/office/powerpoint/2010/main" val="1287862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extLst>
      <p:ext uri="{BB962C8B-B14F-4D97-AF65-F5344CB8AC3E}">
        <p14:creationId xmlns:p14="http://schemas.microsoft.com/office/powerpoint/2010/main" val="142823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07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7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9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47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25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0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Regular" charset="0"/>
                <a:ea typeface="Calibri Regular"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0307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Regular" charset="0"/>
                <a:ea typeface="Calibri Regular"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Regular" charset="0"/>
                <a:ea typeface="Calibri Regular"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3044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36016" y="647517"/>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00097" y="647517"/>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526790" y="53643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615328" y="722309"/>
            <a:ext cx="2496018"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1" name="Google Shape;235;g8d3272b2c0_0_271"/>
          <p:cNvSpPr/>
          <p:nvPr/>
        </p:nvSpPr>
        <p:spPr>
          <a:xfrm>
            <a:off x="4692972" y="1930883"/>
            <a:ext cx="2757533" cy="182706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huge </a:t>
            </a:r>
            <a:r>
              <a:rPr lang="en-US" sz="3600" b="1" u="none" strike="noStrike" cap="none" dirty="0">
                <a:solidFill>
                  <a:srgbClr val="FFFFFF"/>
                </a:solidFill>
                <a:latin typeface="Calibri Regular" charset="0"/>
                <a:ea typeface="Merriweather"/>
                <a:cs typeface="Merriweather"/>
                <a:sym typeface="Merriweather"/>
              </a:rPr>
              <a:t>(adj.)</a:t>
            </a:r>
            <a:endParaRPr sz="3600" b="1" u="none" strike="noStrike" cap="none" dirty="0">
              <a:solidFill>
                <a:srgbClr val="FFFFFF"/>
              </a:solidFill>
              <a:latin typeface="Calibri Regular" charset="0"/>
              <a:ea typeface="Merriweather"/>
              <a:cs typeface="Merriweather"/>
              <a:sym typeface="Merriweather"/>
            </a:endParaRPr>
          </a:p>
        </p:txBody>
      </p:sp>
      <p:sp>
        <p:nvSpPr>
          <p:cNvPr id="12" name="Google Shape;236;g8d3272b2c0_0_271"/>
          <p:cNvSpPr/>
          <p:nvPr/>
        </p:nvSpPr>
        <p:spPr>
          <a:xfrm>
            <a:off x="4486586" y="3961929"/>
            <a:ext cx="3170307" cy="80270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3500" u="none" strike="noStrike" cap="none" dirty="0" err="1">
                <a:solidFill>
                  <a:srgbClr val="FFFFFF"/>
                </a:solidFill>
                <a:latin typeface="Calibri Regular" charset="0"/>
                <a:ea typeface="Merriweather"/>
                <a:cs typeface="Merriweather"/>
                <a:sym typeface="Merriweather"/>
              </a:rPr>
              <a:t>უზარმაზარი</a:t>
            </a:r>
            <a:endParaRPr sz="3500" u="none" strike="noStrike" cap="none" dirty="0">
              <a:solidFill>
                <a:srgbClr val="FFFFFF"/>
              </a:solidFill>
              <a:latin typeface="Calibri Regular" charset="0"/>
              <a:ea typeface="Merriweather"/>
              <a:cs typeface="Merriweather"/>
              <a:sym typeface="Merriweather"/>
            </a:endParaRPr>
          </a:p>
        </p:txBody>
      </p:sp>
      <p:sp>
        <p:nvSpPr>
          <p:cNvPr id="13" name="Google Shape;237;g8d3272b2c0_0_271"/>
          <p:cNvSpPr/>
          <p:nvPr/>
        </p:nvSpPr>
        <p:spPr>
          <a:xfrm>
            <a:off x="4231934" y="4968616"/>
            <a:ext cx="3679613" cy="103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2800" u="none" strike="noStrike" cap="none" dirty="0">
                <a:solidFill>
                  <a:srgbClr val="FFFFFF"/>
                </a:solidFill>
                <a:latin typeface="Calibri Regular" charset="0"/>
                <a:ea typeface="Merriweather"/>
                <a:cs typeface="Merriweather"/>
                <a:sym typeface="Merriweather"/>
              </a:rPr>
              <a:t>The program caused </a:t>
            </a:r>
            <a:r>
              <a:rPr lang="en-US" sz="2800" u="none" strike="noStrike" cap="none" dirty="0">
                <a:solidFill>
                  <a:srgbClr val="FFD966"/>
                </a:solidFill>
                <a:latin typeface="Calibri Regular" charset="0"/>
                <a:ea typeface="Merriweather"/>
                <a:cs typeface="Merriweather"/>
                <a:sym typeface="Merriweather"/>
              </a:rPr>
              <a:t>huge</a:t>
            </a:r>
            <a:r>
              <a:rPr lang="en-US" sz="2800" u="none" strike="noStrike" cap="none" dirty="0">
                <a:solidFill>
                  <a:srgbClr val="FFFFFF"/>
                </a:solidFill>
                <a:latin typeface="Calibri Regular" charset="0"/>
                <a:ea typeface="Merriweather"/>
                <a:cs typeface="Merriweather"/>
                <a:sym typeface="Merriweather"/>
              </a:rPr>
              <a:t> interest.</a:t>
            </a:r>
            <a:endParaRPr sz="1600" u="none" strike="noStrike" cap="none" dirty="0">
              <a:solidFill>
                <a:srgbClr val="FFFFFF"/>
              </a:solidFill>
              <a:latin typeface="Calibri Regular" charset="0"/>
              <a:ea typeface="Merriweather"/>
              <a:cs typeface="Merriweather"/>
              <a:sym typeface="Merriweather"/>
            </a:endParaRPr>
          </a:p>
        </p:txBody>
      </p:sp>
    </p:spTree>
    <p:extLst>
      <p:ext uri="{BB962C8B-B14F-4D97-AF65-F5344CB8AC3E}">
        <p14:creationId xmlns:p14="http://schemas.microsoft.com/office/powerpoint/2010/main" val="974799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823564" y="556124"/>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87645" y="575339"/>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342952" y="556124"/>
            <a:ext cx="2902222" cy="1476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476781" y="575339"/>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7" name="Google Shape;246;g8d3272b2c0_0_279"/>
          <p:cNvSpPr/>
          <p:nvPr/>
        </p:nvSpPr>
        <p:spPr>
          <a:xfrm>
            <a:off x="4628531" y="2173489"/>
            <a:ext cx="3042317" cy="164539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hilarious </a:t>
            </a:r>
            <a:r>
              <a:rPr lang="en-US" sz="3600" b="1" u="none" strike="noStrike" cap="none" dirty="0">
                <a:solidFill>
                  <a:srgbClr val="FFFFFF"/>
                </a:solidFill>
                <a:latin typeface="Calibri Regular" charset="0"/>
                <a:ea typeface="Merriweather"/>
                <a:cs typeface="Merriweather"/>
                <a:sym typeface="Merriweather"/>
              </a:rPr>
              <a:t>(adj.) </a:t>
            </a:r>
            <a:endParaRPr sz="3600" b="1" u="none" strike="noStrike" cap="none" dirty="0">
              <a:solidFill>
                <a:srgbClr val="FFFFFF"/>
              </a:solidFill>
              <a:latin typeface="Calibri Regular" charset="0"/>
              <a:ea typeface="Merriweather"/>
              <a:cs typeface="Merriweather"/>
              <a:sym typeface="Merriweather"/>
            </a:endParaRPr>
          </a:p>
        </p:txBody>
      </p:sp>
      <p:sp>
        <p:nvSpPr>
          <p:cNvPr id="18" name="Google Shape;247;g8d3272b2c0_0_279"/>
          <p:cNvSpPr/>
          <p:nvPr/>
        </p:nvSpPr>
        <p:spPr>
          <a:xfrm>
            <a:off x="3860104" y="3923780"/>
            <a:ext cx="4579173"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ka-GE" sz="3600" u="none" strike="noStrike" cap="none" dirty="0" smtClean="0">
                <a:solidFill>
                  <a:srgbClr val="FFFFFF"/>
                </a:solidFill>
                <a:latin typeface="Calibri Regular" charset="0"/>
                <a:ea typeface="Merriweather"/>
                <a:cs typeface="Merriweather"/>
                <a:sym typeface="Merriweather"/>
              </a:rPr>
              <a:t>ძალიან </a:t>
            </a:r>
            <a:r>
              <a:rPr lang="en-US" sz="3600" u="none" strike="noStrike" cap="none" dirty="0" err="1" smtClean="0">
                <a:solidFill>
                  <a:srgbClr val="FFFFFF"/>
                </a:solidFill>
                <a:latin typeface="Calibri Regular" charset="0"/>
                <a:ea typeface="Merriweather"/>
                <a:cs typeface="Merriweather"/>
                <a:sym typeface="Merriweather"/>
              </a:rPr>
              <a:t>სასაცილო</a:t>
            </a:r>
            <a:endParaRPr sz="2400" u="none" strike="noStrike" cap="none" dirty="0">
              <a:solidFill>
                <a:srgbClr val="FFFFFF"/>
              </a:solidFill>
              <a:latin typeface="Calibri Regular" charset="0"/>
              <a:ea typeface="Merriweather"/>
              <a:cs typeface="Merriweather"/>
              <a:sym typeface="Merriweather"/>
            </a:endParaRPr>
          </a:p>
        </p:txBody>
      </p:sp>
      <p:sp>
        <p:nvSpPr>
          <p:cNvPr id="19" name="Google Shape;248;g8d3272b2c0_0_279"/>
          <p:cNvSpPr/>
          <p:nvPr/>
        </p:nvSpPr>
        <p:spPr>
          <a:xfrm>
            <a:off x="3702716" y="5032375"/>
            <a:ext cx="4786495"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600" u="none" strike="noStrike" cap="none" dirty="0">
                <a:solidFill>
                  <a:srgbClr val="FFFFFF"/>
                </a:solidFill>
                <a:latin typeface="Calibri Regular" charset="0"/>
                <a:ea typeface="Merriweather"/>
                <a:cs typeface="Merriweather"/>
                <a:sym typeface="Merriweather"/>
              </a:rPr>
              <a:t>The show was </a:t>
            </a:r>
            <a:r>
              <a:rPr lang="en-US" sz="2600" u="none" strike="noStrike" cap="none" dirty="0">
                <a:solidFill>
                  <a:srgbClr val="FFD966"/>
                </a:solidFill>
                <a:latin typeface="Calibri Regular" charset="0"/>
                <a:ea typeface="Merriweather"/>
                <a:cs typeface="Merriweather"/>
                <a:sym typeface="Merriweather"/>
              </a:rPr>
              <a:t>hilarious</a:t>
            </a:r>
            <a:r>
              <a:rPr lang="en-US" sz="2600" u="none" strike="noStrike" cap="none" dirty="0">
                <a:solidFill>
                  <a:srgbClr val="FFFFFF"/>
                </a:solidFill>
                <a:latin typeface="Calibri Regular" charset="0"/>
                <a:ea typeface="Merriweather"/>
                <a:cs typeface="Merriweather"/>
                <a:sym typeface="Merriweather"/>
              </a:rPr>
              <a:t>, everybody laughed a lot.</a:t>
            </a:r>
            <a:endParaRPr sz="2600" u="none" strike="noStrike" cap="none" dirty="0">
              <a:solidFill>
                <a:srgbClr val="FFFFFF"/>
              </a:solidFill>
              <a:latin typeface="Calibri Regular" charset="0"/>
              <a:ea typeface="Merriweather"/>
              <a:cs typeface="Merriweather"/>
              <a:sym typeface="Merriweather"/>
            </a:endParaRPr>
          </a:p>
        </p:txBody>
      </p:sp>
    </p:spTree>
    <p:extLst>
      <p:ext uri="{BB962C8B-B14F-4D97-AF65-F5344CB8AC3E}">
        <p14:creationId xmlns:p14="http://schemas.microsoft.com/office/powerpoint/2010/main" val="344032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2" name="Rectangle 21">
            <a:extLst>
              <a:ext uri="{FF2B5EF4-FFF2-40B4-BE49-F238E27FC236}">
                <a16:creationId xmlns:a16="http://schemas.microsoft.com/office/drawing/2014/main" id="{7B248CA7-93A4-1A4B-AD8E-13329B2E3006}"/>
              </a:ext>
            </a:extLst>
          </p:cNvPr>
          <p:cNvSpPr/>
          <p:nvPr/>
        </p:nvSpPr>
        <p:spPr>
          <a:xfrm>
            <a:off x="1227225" y="2332997"/>
            <a:ext cx="1374355" cy="978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rPr>
              <a:t>c</a:t>
            </a:r>
            <a:r>
              <a:rPr lang="en-US" sz="2500" b="1" dirty="0" smtClean="0">
                <a:latin typeface="Calibri" panose="020F0502020204030204" pitchFamily="34" charset="0"/>
                <a:cs typeface="Calibri" panose="020F0502020204030204" pitchFamily="34" charset="0"/>
              </a:rPr>
              <a:t>atchy</a:t>
            </a:r>
            <a:endParaRPr lang="en-US" sz="2500" b="1"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C3F1E415-546D-2C48-A6C3-AC6D34F9BA7B}"/>
              </a:ext>
            </a:extLst>
          </p:cNvPr>
          <p:cNvSpPr/>
          <p:nvPr/>
        </p:nvSpPr>
        <p:spPr>
          <a:xfrm>
            <a:off x="2748506" y="2354725"/>
            <a:ext cx="1478461" cy="95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hilarious</a:t>
            </a:r>
            <a:endParaRPr lang="en-US" sz="2500" b="1"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F627E5A-4AF2-2946-8B8E-7F5BF220557A}"/>
              </a:ext>
            </a:extLst>
          </p:cNvPr>
          <p:cNvSpPr/>
          <p:nvPr/>
        </p:nvSpPr>
        <p:spPr>
          <a:xfrm>
            <a:off x="4404662" y="2354725"/>
            <a:ext cx="1478460" cy="95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500" b="1" dirty="0">
              <a:latin typeface="Calibri" panose="020F0502020204030204" pitchFamily="34" charset="0"/>
              <a:cs typeface="Calibri" panose="020F0502020204030204" pitchFamily="34" charset="0"/>
              <a:sym typeface="Merriweather"/>
            </a:endParaRPr>
          </a:p>
          <a:p>
            <a:pPr lvl="0" algn="ctr"/>
            <a:r>
              <a:rPr lang="en-US" sz="2500" b="1" dirty="0">
                <a:latin typeface="Calibri" panose="020F0502020204030204" pitchFamily="34" charset="0"/>
                <a:cs typeface="Calibri" panose="020F0502020204030204" pitchFamily="34" charset="0"/>
                <a:sym typeface="Merriweather"/>
              </a:rPr>
              <a:t>scary</a:t>
            </a:r>
            <a:endParaRPr lang="en-US" sz="2500" b="1" dirty="0">
              <a:latin typeface="Calibri" panose="020F0502020204030204" pitchFamily="34" charset="0"/>
              <a:cs typeface="Calibri" panose="020F0502020204030204" pitchFamily="34" charset="0"/>
            </a:endParaRPr>
          </a:p>
          <a:p>
            <a:pPr algn="ctr"/>
            <a:endParaRPr lang="en-US" sz="2500" b="1"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9B367E4F-EA24-D143-A51F-FA5040CB2782}"/>
              </a:ext>
            </a:extLst>
          </p:cNvPr>
          <p:cNvSpPr/>
          <p:nvPr/>
        </p:nvSpPr>
        <p:spPr>
          <a:xfrm>
            <a:off x="6110067" y="2334969"/>
            <a:ext cx="1829370" cy="95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impressive</a:t>
            </a:r>
            <a:endParaRPr lang="en-US" sz="2500" b="1"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D86E702E-104A-D647-B1CD-0A5C18F4C340}"/>
              </a:ext>
            </a:extLst>
          </p:cNvPr>
          <p:cNvSpPr/>
          <p:nvPr/>
        </p:nvSpPr>
        <p:spPr>
          <a:xfrm>
            <a:off x="8166382" y="2353748"/>
            <a:ext cx="1112011" cy="9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huge </a:t>
            </a:r>
            <a:endParaRPr lang="en-US" sz="2500" b="1"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D86E702E-104A-D647-B1CD-0A5C18F4C340}"/>
              </a:ext>
            </a:extLst>
          </p:cNvPr>
          <p:cNvSpPr/>
          <p:nvPr/>
        </p:nvSpPr>
        <p:spPr>
          <a:xfrm>
            <a:off x="9633783" y="2353748"/>
            <a:ext cx="1629609" cy="9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Calibri" panose="020F0502020204030204" pitchFamily="34" charset="0"/>
                <a:cs typeface="Calibri" panose="020F0502020204030204" pitchFamily="34" charset="0"/>
              </a:rPr>
              <a:t>c</a:t>
            </a:r>
            <a:r>
              <a:rPr lang="en-US" sz="2500" b="1" dirty="0" err="1" smtClean="0">
                <a:latin typeface="Calibri" panose="020F0502020204030204" pitchFamily="34" charset="0"/>
                <a:cs typeface="Calibri" panose="020F0502020204030204" pitchFamily="34" charset="0"/>
              </a:rPr>
              <a:t>olourful</a:t>
            </a:r>
            <a:endParaRPr lang="en-US" sz="2500" b="1"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97D84395-477B-5643-998F-5A55D6D879D4}"/>
              </a:ext>
            </a:extLst>
          </p:cNvPr>
          <p:cNvSpPr/>
          <p:nvPr/>
        </p:nvSpPr>
        <p:spPr>
          <a:xfrm>
            <a:off x="1942539" y="3936088"/>
            <a:ext cx="7623492" cy="1142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FA3800-D121-2841-834D-E3F36E1D0D8E}"/>
              </a:ext>
            </a:extLst>
          </p:cNvPr>
          <p:cNvSpPr/>
          <p:nvPr/>
        </p:nvSpPr>
        <p:spPr>
          <a:xfrm>
            <a:off x="2128449" y="4027104"/>
            <a:ext cx="6846739" cy="861774"/>
          </a:xfrm>
          <a:prstGeom prst="rect">
            <a:avLst/>
          </a:prstGeom>
        </p:spPr>
        <p:txBody>
          <a:bodyPr wrap="square">
            <a:spAutoFit/>
          </a:bodyPr>
          <a:lstStyle/>
          <a:p>
            <a:pPr marL="457200" lvl="0"/>
            <a:r>
              <a:rPr lang="en-US" sz="2500" b="1" dirty="0">
                <a:solidFill>
                  <a:schemeClr val="lt1"/>
                </a:solidFill>
                <a:latin typeface="Calibri" panose="020F0502020204030204" pitchFamily="34" charset="0"/>
                <a:ea typeface="+mn-ea"/>
                <a:cs typeface="Calibri" panose="020F0502020204030204" pitchFamily="34" charset="0"/>
                <a:sym typeface="Merriweather"/>
              </a:rPr>
              <a:t>Today’s news about the earthquake was very ………...</a:t>
            </a:r>
          </a:p>
        </p:txBody>
      </p:sp>
      <p:sp>
        <p:nvSpPr>
          <p:cNvPr id="14" name="Rectangle 13">
            <a:extLst>
              <a:ext uri="{FF2B5EF4-FFF2-40B4-BE49-F238E27FC236}">
                <a16:creationId xmlns:a16="http://schemas.microsoft.com/office/drawing/2014/main" id="{42C3A7D3-3AB1-954D-AA44-A1EE3BC3817C}"/>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12627C-00C8-1947-9E71-6E4A3476E6D1}"/>
              </a:ext>
            </a:extLst>
          </p:cNvPr>
          <p:cNvSpPr txBox="1"/>
          <p:nvPr/>
        </p:nvSpPr>
        <p:spPr>
          <a:xfrm>
            <a:off x="7124756" y="423643"/>
            <a:ext cx="476094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65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0 L 0.00196 0.46019 " pathEditMode="relative" rAng="0" ptsTypes="AA">
                                      <p:cBhvr>
                                        <p:cTn id="6" dur="2000" fill="hold"/>
                                        <p:tgtEl>
                                          <p:spTgt spid="25"/>
                                        </p:tgtEl>
                                        <p:attrNameLst>
                                          <p:attrName>ppt_x</p:attrName>
                                          <p:attrName>ppt_y</p:attrName>
                                        </p:attrNameLst>
                                      </p:cBhvr>
                                      <p:rCtr x="91" y="2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9" name="Rectangle 28">
            <a:extLst>
              <a:ext uri="{FF2B5EF4-FFF2-40B4-BE49-F238E27FC236}">
                <a16:creationId xmlns:a16="http://schemas.microsoft.com/office/drawing/2014/main" id="{7B248CA7-93A4-1A4B-AD8E-13329B2E3006}"/>
              </a:ext>
            </a:extLst>
          </p:cNvPr>
          <p:cNvSpPr/>
          <p:nvPr/>
        </p:nvSpPr>
        <p:spPr>
          <a:xfrm>
            <a:off x="1310551" y="2064474"/>
            <a:ext cx="1374355" cy="1076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catchy</a:t>
            </a:r>
            <a:endParaRPr lang="en-US" sz="2500" b="1"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C3F1E415-546D-2C48-A6C3-AC6D34F9BA7B}"/>
              </a:ext>
            </a:extLst>
          </p:cNvPr>
          <p:cNvSpPr/>
          <p:nvPr/>
        </p:nvSpPr>
        <p:spPr>
          <a:xfrm>
            <a:off x="3016847" y="2073329"/>
            <a:ext cx="1478461" cy="102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hilarious</a:t>
            </a:r>
            <a:endParaRPr lang="en-US" sz="25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9B367E4F-EA24-D143-A51F-FA5040CB2782}"/>
              </a:ext>
            </a:extLst>
          </p:cNvPr>
          <p:cNvSpPr/>
          <p:nvPr/>
        </p:nvSpPr>
        <p:spPr>
          <a:xfrm>
            <a:off x="4827249" y="2050940"/>
            <a:ext cx="1829370" cy="1051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impressive </a:t>
            </a:r>
            <a:endParaRPr lang="en-US" sz="2500" b="1"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D86E702E-104A-D647-B1CD-0A5C18F4C340}"/>
              </a:ext>
            </a:extLst>
          </p:cNvPr>
          <p:cNvSpPr/>
          <p:nvPr/>
        </p:nvSpPr>
        <p:spPr>
          <a:xfrm>
            <a:off x="7101404" y="2073330"/>
            <a:ext cx="1112011" cy="102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huge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8658200" y="2064475"/>
            <a:ext cx="1629609" cy="103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atin typeface="Calibri" panose="020F0502020204030204" pitchFamily="34" charset="0"/>
                <a:cs typeface="Calibri" panose="020F0502020204030204" pitchFamily="34" charset="0"/>
              </a:rPr>
              <a:t>colourful</a:t>
            </a:r>
            <a:endParaRPr lang="en-US" sz="2500" b="1"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97D84395-477B-5643-998F-5A55D6D879D4}"/>
              </a:ext>
            </a:extLst>
          </p:cNvPr>
          <p:cNvSpPr/>
          <p:nvPr/>
        </p:nvSpPr>
        <p:spPr>
          <a:xfrm>
            <a:off x="1900336" y="3668801"/>
            <a:ext cx="7320568" cy="103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8FA3800-D121-2841-834D-E3F36E1D0D8E}"/>
              </a:ext>
            </a:extLst>
          </p:cNvPr>
          <p:cNvSpPr/>
          <p:nvPr/>
        </p:nvSpPr>
        <p:spPr>
          <a:xfrm>
            <a:off x="2086246" y="3879349"/>
            <a:ext cx="7386759" cy="492443"/>
          </a:xfrm>
          <a:prstGeom prst="rect">
            <a:avLst/>
          </a:prstGeom>
        </p:spPr>
        <p:txBody>
          <a:bodyPr wrap="square">
            <a:spAutoFit/>
          </a:bodyPr>
          <a:lstStyle/>
          <a:p>
            <a:pPr marL="457200" lvl="0"/>
            <a:r>
              <a:rPr lang="en-US" sz="2600" b="1" dirty="0">
                <a:solidFill>
                  <a:schemeClr val="bg1"/>
                </a:solidFill>
                <a:latin typeface="Calibri" panose="020F0502020204030204" pitchFamily="34" charset="0"/>
                <a:ea typeface="Times New Roman"/>
                <a:cs typeface="Calibri" panose="020F0502020204030204" pitchFamily="34" charset="0"/>
                <a:sym typeface="Merriweather"/>
              </a:rPr>
              <a:t>Good adverts are always </a:t>
            </a:r>
            <a:r>
              <a:rPr lang="mr-IN" sz="2600" b="1" dirty="0">
                <a:solidFill>
                  <a:schemeClr val="bg1"/>
                </a:solidFill>
                <a:latin typeface="Calibri" panose="020F0502020204030204" pitchFamily="34" charset="0"/>
                <a:ea typeface="Times New Roman"/>
                <a:cs typeface="Calibri" panose="020F0502020204030204" pitchFamily="34" charset="0"/>
                <a:sym typeface="Merriweather"/>
              </a:rPr>
              <a:t>…………</a:t>
            </a:r>
            <a:r>
              <a:rPr lang="en-US" sz="2600" b="1" dirty="0">
                <a:solidFill>
                  <a:schemeClr val="bg1"/>
                </a:solidFill>
                <a:latin typeface="Calibri" panose="020F0502020204030204" pitchFamily="34" charset="0"/>
                <a:ea typeface="Times New Roman"/>
                <a:cs typeface="Calibri" panose="020F0502020204030204" pitchFamily="34" charset="0"/>
                <a:sym typeface="Merriweather"/>
              </a:rPr>
              <a:t>..</a:t>
            </a:r>
            <a:endParaRPr lang="en-US" sz="2800" dirty="0">
              <a:latin typeface="Calibri Regular" charset="0"/>
            </a:endParaRPr>
          </a:p>
        </p:txBody>
      </p:sp>
      <p:sp>
        <p:nvSpPr>
          <p:cNvPr id="13" name="Rectangle 12">
            <a:extLst>
              <a:ext uri="{FF2B5EF4-FFF2-40B4-BE49-F238E27FC236}">
                <a16:creationId xmlns:a16="http://schemas.microsoft.com/office/drawing/2014/main" id="{8E16525E-40B0-DF4D-B42E-2A91A2340238}"/>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57135E-C71E-6845-A516-0F47A3C236CE}"/>
              </a:ext>
            </a:extLst>
          </p:cNvPr>
          <p:cNvSpPr txBox="1"/>
          <p:nvPr/>
        </p:nvSpPr>
        <p:spPr>
          <a:xfrm>
            <a:off x="7258087" y="412204"/>
            <a:ext cx="4514814"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15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1.11111E-6 L 0.34414 0.45255 " pathEditMode="relative" rAng="0" ptsTypes="AA">
                                      <p:cBhvr>
                                        <p:cTn id="6" dur="2000" fill="hold"/>
                                        <p:tgtEl>
                                          <p:spTgt spid="29"/>
                                        </p:tgtEl>
                                        <p:attrNameLst>
                                          <p:attrName>ppt_x</p:attrName>
                                          <p:attrName>ppt_y</p:attrName>
                                        </p:attrNameLst>
                                      </p:cBhvr>
                                      <p:rCtr x="17201" y="2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900336" y="3668800"/>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086246" y="3879349"/>
            <a:ext cx="7386759" cy="1538883"/>
          </a:xfrm>
          <a:prstGeom prst="rect">
            <a:avLst/>
          </a:prstGeom>
        </p:spPr>
        <p:txBody>
          <a:bodyPr wrap="square">
            <a:spAutoFit/>
          </a:bodyPr>
          <a:lstStyle/>
          <a:p>
            <a:pPr marL="457200" lvl="0"/>
            <a:r>
              <a:rPr lang="en-US" sz="2500" b="1" dirty="0">
                <a:solidFill>
                  <a:schemeClr val="lt1"/>
                </a:solidFill>
                <a:latin typeface="Calibri" panose="020F0502020204030204" pitchFamily="34" charset="0"/>
                <a:ea typeface="+mn-ea"/>
                <a:cs typeface="Calibri" panose="020F0502020204030204" pitchFamily="34" charset="0"/>
                <a:sym typeface="Merriweather"/>
              </a:rPr>
              <a:t>Our project was a ………… success, everyone liked it. </a:t>
            </a:r>
          </a:p>
          <a:p>
            <a:pPr marL="457200" lvl="0"/>
            <a:endParaRPr lang="en-US" sz="4400" b="1" dirty="0"/>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1900336" y="2212297"/>
            <a:ext cx="1487543" cy="102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hilarious</a:t>
            </a:r>
            <a:endParaRPr lang="en-US" sz="25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9B367E4F-EA24-D143-A51F-FA5040CB2782}"/>
              </a:ext>
            </a:extLst>
          </p:cNvPr>
          <p:cNvSpPr/>
          <p:nvPr/>
        </p:nvSpPr>
        <p:spPr>
          <a:xfrm>
            <a:off x="3897440" y="2183504"/>
            <a:ext cx="1669814" cy="1051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impressive </a:t>
            </a:r>
            <a:endParaRPr lang="en-US" sz="2500" b="1"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D86E702E-104A-D647-B1CD-0A5C18F4C340}"/>
              </a:ext>
            </a:extLst>
          </p:cNvPr>
          <p:cNvSpPr/>
          <p:nvPr/>
        </p:nvSpPr>
        <p:spPr>
          <a:xfrm>
            <a:off x="6252268" y="2165728"/>
            <a:ext cx="1015022" cy="1069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huge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7776851" y="2137447"/>
            <a:ext cx="1487476" cy="109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atin typeface="Calibri" panose="020F0502020204030204" pitchFamily="34" charset="0"/>
                <a:cs typeface="Calibri" panose="020F0502020204030204" pitchFamily="34" charset="0"/>
              </a:rPr>
              <a:t>colourful</a:t>
            </a:r>
            <a:endParaRPr lang="en-US" sz="2500"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0CED78D-2D6F-DC48-B0EC-7FE97B517B3A}"/>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95C6BD-9623-F943-9E1B-58881CE91B7A}"/>
              </a:ext>
            </a:extLst>
          </p:cNvPr>
          <p:cNvSpPr txBox="1"/>
          <p:nvPr/>
        </p:nvSpPr>
        <p:spPr>
          <a:xfrm>
            <a:off x="7258086" y="412204"/>
            <a:ext cx="454998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1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3.33333E-6 L -0.28151 0.51991 " pathEditMode="relative" rAng="0" ptsTypes="AA">
                                      <p:cBhvr>
                                        <p:cTn id="6" dur="2000" fill="hold"/>
                                        <p:tgtEl>
                                          <p:spTgt spid="33"/>
                                        </p:tgtEl>
                                        <p:attrNameLst>
                                          <p:attrName>ppt_x</p:attrName>
                                          <p:attrName>ppt_y</p:attrName>
                                        </p:attrNameLst>
                                      </p:cBhvr>
                                      <p:rCtr x="-14076" y="25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305066" y="3670521"/>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086246" y="3879349"/>
            <a:ext cx="7386759" cy="1969770"/>
          </a:xfrm>
          <a:prstGeom prst="rect">
            <a:avLst/>
          </a:prstGeom>
        </p:spPr>
        <p:txBody>
          <a:bodyPr wrap="square">
            <a:spAutoFit/>
          </a:bodyPr>
          <a:lstStyle/>
          <a:p>
            <a:pPr marL="457200" lvl="0"/>
            <a:r>
              <a:rPr lang="en-US" sz="2500" b="1" dirty="0">
                <a:solidFill>
                  <a:schemeClr val="lt1"/>
                </a:solidFill>
                <a:latin typeface="Calibri" panose="020F0502020204030204" pitchFamily="34" charset="0"/>
                <a:ea typeface="+mn-ea"/>
                <a:cs typeface="Calibri" panose="020F0502020204030204" pitchFamily="34" charset="0"/>
                <a:sym typeface="Merriweather"/>
              </a:rPr>
              <a:t>The Prime Minister’s speech on TV was …..…………, she said many important things.</a:t>
            </a:r>
          </a:p>
          <a:p>
            <a:pPr marL="457200" lvl="0"/>
            <a:endParaRPr lang="en-US" sz="2800" b="1" dirty="0"/>
          </a:p>
          <a:p>
            <a:pPr marL="457200" lvl="0"/>
            <a:endParaRPr lang="en-US" sz="4400" b="1" dirty="0"/>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3308438" y="2136822"/>
            <a:ext cx="1478461" cy="1108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hilarious</a:t>
            </a:r>
            <a:endParaRPr lang="en-US" sz="25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9B367E4F-EA24-D143-A51F-FA5040CB2782}"/>
              </a:ext>
            </a:extLst>
          </p:cNvPr>
          <p:cNvSpPr/>
          <p:nvPr/>
        </p:nvSpPr>
        <p:spPr>
          <a:xfrm>
            <a:off x="5239154" y="2136822"/>
            <a:ext cx="1829370" cy="1051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impressive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7422305" y="2150578"/>
            <a:ext cx="1629609" cy="103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atin typeface="Calibri" panose="020F0502020204030204" pitchFamily="34" charset="0"/>
                <a:cs typeface="Calibri" panose="020F0502020204030204" pitchFamily="34" charset="0"/>
              </a:rPr>
              <a:t>colourful</a:t>
            </a:r>
            <a:endParaRPr lang="en-US" sz="2500"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82E0C03-BE36-A148-AB48-5621C8E701E2}"/>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0B53FB-C884-6B40-BFEF-DE1D6D3197E5}"/>
              </a:ext>
            </a:extLst>
          </p:cNvPr>
          <p:cNvSpPr txBox="1"/>
          <p:nvPr/>
        </p:nvSpPr>
        <p:spPr>
          <a:xfrm>
            <a:off x="7101660" y="431228"/>
            <a:ext cx="480569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81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0417 0.53194 " pathEditMode="relative" rAng="0" ptsTypes="AA">
                                      <p:cBhvr>
                                        <p:cTn id="6" dur="2000" fill="hold"/>
                                        <p:tgtEl>
                                          <p:spTgt spid="32"/>
                                        </p:tgtEl>
                                        <p:attrNameLst>
                                          <p:attrName>ppt_x</p:attrName>
                                          <p:attrName>ppt_y</p:attrName>
                                        </p:attrNameLst>
                                      </p:cBhvr>
                                      <p:rCtr x="-5208" y="2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86246" y="3668800"/>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086246" y="3879349"/>
            <a:ext cx="7386759" cy="861774"/>
          </a:xfrm>
          <a:prstGeom prst="rect">
            <a:avLst/>
          </a:prstGeom>
        </p:spPr>
        <p:txBody>
          <a:bodyPr wrap="square">
            <a:spAutoFit/>
          </a:bodyPr>
          <a:lstStyle/>
          <a:p>
            <a:pPr marL="457200" lvl="0"/>
            <a:r>
              <a:rPr lang="en-US" sz="2500" b="1" dirty="0">
                <a:solidFill>
                  <a:schemeClr val="lt1"/>
                </a:solidFill>
                <a:latin typeface="Calibri" panose="020F0502020204030204" pitchFamily="34" charset="0"/>
                <a:ea typeface="+mn-ea"/>
                <a:cs typeface="Calibri" panose="020F0502020204030204" pitchFamily="34" charset="0"/>
                <a:sym typeface="Merriweather"/>
              </a:rPr>
              <a:t>We laughed a lot at the cartoon, all the characters were …………….</a:t>
            </a:r>
            <a:endParaRPr lang="en-US" sz="2500" b="1" dirty="0">
              <a:solidFill>
                <a:schemeClr val="lt1"/>
              </a:solidFill>
              <a:latin typeface="Calibri" panose="020F0502020204030204" pitchFamily="34" charset="0"/>
              <a:ea typeface="+mn-ea"/>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4088303" y="2118178"/>
            <a:ext cx="1478461" cy="1005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rPr>
              <a:t>hilarious</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5880054" y="2118179"/>
            <a:ext cx="1629609" cy="1005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atin typeface="Calibri" panose="020F0502020204030204" pitchFamily="34" charset="0"/>
                <a:cs typeface="Calibri" panose="020F0502020204030204" pitchFamily="34" charset="0"/>
              </a:rPr>
              <a:t>colourful</a:t>
            </a:r>
            <a:endParaRPr lang="en-US" sz="25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B79B5FE-7314-314B-8E7D-74BEFD5C74E2}"/>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5B3BF7-D799-E640-9BD5-5374E95323FD}"/>
              </a:ext>
            </a:extLst>
          </p:cNvPr>
          <p:cNvSpPr txBox="1"/>
          <p:nvPr/>
        </p:nvSpPr>
        <p:spPr>
          <a:xfrm>
            <a:off x="7068524" y="412204"/>
            <a:ext cx="4713169" cy="1169551"/>
          </a:xfrm>
          <a:prstGeom prst="rect">
            <a:avLst/>
          </a:prstGeom>
          <a:noFill/>
        </p:spPr>
        <p:txBody>
          <a:bodyPr wrap="square" rtlCol="0">
            <a:spAutoFit/>
          </a:bodyPr>
          <a:lstStyle/>
          <a:p>
            <a:pPr algn="ctr"/>
            <a:r>
              <a:rPr lang="ka-GE" sz="3500" dirty="0" smtClean="0">
                <a:solidFill>
                  <a:schemeClr val="bg1"/>
                </a:solidFill>
                <a:latin typeface="Calibri" panose="020F0502020204030204" pitchFamily="34" charset="0"/>
                <a:cs typeface="Calibri" panose="020F0502020204030204" pitchFamily="34" charset="0"/>
              </a:rPr>
              <a:t> </a:t>
            </a:r>
            <a:r>
              <a:rPr lang="en-US" sz="3500" dirty="0" smtClean="0">
                <a:solidFill>
                  <a:schemeClr val="bg1"/>
                </a:solidFill>
                <a:latin typeface="Calibri" panose="020F0502020204030204" pitchFamily="34" charset="0"/>
                <a:cs typeface="Calibri" panose="020F0502020204030204" pitchFamily="34" charset="0"/>
              </a:rPr>
              <a:t>Vocabulary</a:t>
            </a:r>
            <a:r>
              <a:rPr lang="ka-GE" sz="3500" dirty="0" smtClean="0">
                <a:solidFill>
                  <a:schemeClr val="bg1"/>
                </a:solidFill>
                <a:latin typeface="Calibri" panose="020F0502020204030204" pitchFamily="34" charset="0"/>
                <a:cs typeface="Calibri" panose="020F0502020204030204" pitchFamily="34" charset="0"/>
              </a:rPr>
              <a:t> </a:t>
            </a:r>
            <a:r>
              <a:rPr lang="ka-GE" sz="3500" dirty="0">
                <a:solidFill>
                  <a:schemeClr val="bg1"/>
                </a:solidFill>
                <a:latin typeface="Calibri" panose="020F0502020204030204" pitchFamily="34" charset="0"/>
                <a:cs typeface="Calibri" panose="020F0502020204030204" pitchFamily="34" charset="0"/>
              </a:rPr>
              <a:t>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a:solidFill>
                  <a:schemeClr val="bg1"/>
                </a:solidFill>
                <a:latin typeface="Calibri" panose="020F0502020204030204" pitchFamily="34" charset="0"/>
                <a:cs typeface="Calibri" panose="020F0502020204030204" pitchFamily="34" charset="0"/>
              </a:rPr>
              <a:t> ლექსიკის 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81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48 0.04537 L 0.09076 0.4875 " pathEditMode="relative" rAng="0" ptsTypes="AA">
                                      <p:cBhvr>
                                        <p:cTn id="6" dur="2000" fill="hold"/>
                                        <p:tgtEl>
                                          <p:spTgt spid="30"/>
                                        </p:tgtEl>
                                        <p:attrNameLst>
                                          <p:attrName>ppt_x</p:attrName>
                                          <p:attrName>ppt_y</p:attrName>
                                        </p:attrNameLst>
                                      </p:cBhvr>
                                      <p:rCtr x="4414"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86246" y="3668800"/>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086246" y="3879349"/>
            <a:ext cx="7386759" cy="477054"/>
          </a:xfrm>
          <a:prstGeom prst="rect">
            <a:avLst/>
          </a:prstGeom>
        </p:spPr>
        <p:txBody>
          <a:bodyPr wrap="square">
            <a:spAutoFit/>
          </a:bodyPr>
          <a:lstStyle/>
          <a:p>
            <a:pPr marL="457200" lvl="0"/>
            <a:r>
              <a:rPr lang="en-US" sz="2500" b="1" dirty="0">
                <a:solidFill>
                  <a:schemeClr val="lt1"/>
                </a:solidFill>
                <a:latin typeface="Calibri" panose="020F0502020204030204" pitchFamily="34" charset="0"/>
                <a:ea typeface="+mn-ea"/>
                <a:cs typeface="Calibri" panose="020F0502020204030204" pitchFamily="34" charset="0"/>
                <a:sym typeface="Merriweather"/>
              </a:rPr>
              <a:t>Children love </a:t>
            </a:r>
            <a:r>
              <a:rPr lang="mr-IN" sz="2500" b="1" dirty="0">
                <a:solidFill>
                  <a:schemeClr val="lt1"/>
                </a:solidFill>
                <a:latin typeface="Calibri" panose="020F0502020204030204" pitchFamily="34" charset="0"/>
                <a:ea typeface="+mn-ea"/>
                <a:cs typeface="Calibri" panose="020F0502020204030204" pitchFamily="34" charset="0"/>
                <a:sym typeface="Merriweather"/>
              </a:rPr>
              <a:t>………</a:t>
            </a:r>
            <a:r>
              <a:rPr lang="en-US" sz="2500" b="1" dirty="0">
                <a:solidFill>
                  <a:schemeClr val="lt1"/>
                </a:solidFill>
                <a:latin typeface="Calibri" panose="020F0502020204030204" pitchFamily="34" charset="0"/>
                <a:ea typeface="+mn-ea"/>
                <a:cs typeface="Calibri" panose="020F0502020204030204" pitchFamily="34" charset="0"/>
                <a:sym typeface="Merriweather"/>
              </a:rPr>
              <a:t>.. animations. </a:t>
            </a:r>
            <a:endParaRPr lang="en-US" sz="2500" b="1" dirty="0">
              <a:solidFill>
                <a:schemeClr val="lt1"/>
              </a:solidFill>
              <a:latin typeface="Calibri" panose="020F0502020204030204" pitchFamily="34" charset="0"/>
              <a:ea typeface="+mn-ea"/>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4" name="Rectangle 33">
            <a:extLst>
              <a:ext uri="{FF2B5EF4-FFF2-40B4-BE49-F238E27FC236}">
                <a16:creationId xmlns:a16="http://schemas.microsoft.com/office/drawing/2014/main" id="{D86E702E-104A-D647-B1CD-0A5C18F4C340}"/>
              </a:ext>
            </a:extLst>
          </p:cNvPr>
          <p:cNvSpPr/>
          <p:nvPr/>
        </p:nvSpPr>
        <p:spPr>
          <a:xfrm>
            <a:off x="5172256" y="2033357"/>
            <a:ext cx="1629609" cy="876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atin typeface="Calibri" panose="020F0502020204030204" pitchFamily="34" charset="0"/>
                <a:cs typeface="Calibri" panose="020F0502020204030204" pitchFamily="34" charset="0"/>
              </a:rPr>
              <a:t>colourful</a:t>
            </a:r>
            <a:endParaRPr lang="en-US" sz="2500"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0DAF360-7B36-C64C-8CE9-7764C28CC04F}"/>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17C79C-079D-C740-9436-7A27BC18176B}"/>
              </a:ext>
            </a:extLst>
          </p:cNvPr>
          <p:cNvSpPr txBox="1"/>
          <p:nvPr/>
        </p:nvSpPr>
        <p:spPr>
          <a:xfrm>
            <a:off x="7168428" y="455843"/>
            <a:ext cx="4717274"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52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86 0.04561 L -0.02448 0.46227 " pathEditMode="relative" rAng="0" ptsTypes="AA">
                                      <p:cBhvr>
                                        <p:cTn id="6" dur="2000" fill="hold"/>
                                        <p:tgtEl>
                                          <p:spTgt spid="34"/>
                                        </p:tgtEl>
                                        <p:attrNameLst>
                                          <p:attrName>ppt_x</p:attrName>
                                          <p:attrName>ppt_y</p:attrName>
                                        </p:attrNameLst>
                                      </p:cBhvr>
                                      <p:rCtr x="-4023" y="2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40" name="Google Shape;357;g8d3272b2c0_0_426"/>
          <p:cNvGrpSpPr/>
          <p:nvPr/>
        </p:nvGrpSpPr>
        <p:grpSpPr>
          <a:xfrm>
            <a:off x="1229977" y="2332258"/>
            <a:ext cx="8896517" cy="4428465"/>
            <a:chOff x="329625" y="-921616"/>
            <a:chExt cx="11017148" cy="7020783"/>
          </a:xfrm>
        </p:grpSpPr>
        <p:sp>
          <p:nvSpPr>
            <p:cNvPr id="41" name="Google Shape;358;g8d3272b2c0_0_426"/>
            <p:cNvSpPr/>
            <p:nvPr/>
          </p:nvSpPr>
          <p:spPr>
            <a:xfrm>
              <a:off x="5242372" y="1786325"/>
              <a:ext cx="2466385" cy="172335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42" name="Google Shape;359;g8d3272b2c0_0_426"/>
            <p:cNvSpPr txBox="1"/>
            <p:nvPr/>
          </p:nvSpPr>
          <p:spPr>
            <a:xfrm>
              <a:off x="5519548" y="2132237"/>
              <a:ext cx="1830608"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u="none" strike="noStrike" cap="none" dirty="0">
                  <a:solidFill>
                    <a:srgbClr val="FFFFFF"/>
                  </a:solidFill>
                  <a:latin typeface="Calibri" charset="0"/>
                  <a:ea typeface="Calibri" charset="0"/>
                  <a:cs typeface="Calibri" charset="0"/>
                  <a:sym typeface="Calibri"/>
                </a:rPr>
                <a:t>Vocabulary</a:t>
              </a:r>
              <a:endParaRPr sz="2400" b="1" u="none" strike="noStrike" cap="none" dirty="0">
                <a:solidFill>
                  <a:srgbClr val="000000"/>
                </a:solidFill>
                <a:latin typeface="Calibri" charset="0"/>
                <a:ea typeface="Calibri" charset="0"/>
                <a:cs typeface="Calibri" charset="0"/>
              </a:endParaRPr>
            </a:p>
            <a:p>
              <a:pPr marL="0" marR="0" lvl="0" indent="0" algn="ctr" rtl="0">
                <a:lnSpc>
                  <a:spcPct val="90000"/>
                </a:lnSpc>
                <a:spcBef>
                  <a:spcPts val="595"/>
                </a:spcBef>
                <a:spcAft>
                  <a:spcPts val="0"/>
                </a:spcAft>
                <a:buClr>
                  <a:srgbClr val="000000"/>
                </a:buClr>
                <a:buSzPts val="1700"/>
                <a:buFont typeface="Arial"/>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u="none" strike="noStrike" cap="none" dirty="0">
                <a:solidFill>
                  <a:srgbClr val="000000"/>
                </a:solidFill>
                <a:latin typeface="Calibri" charset="0"/>
                <a:ea typeface="Calibri" charset="0"/>
                <a:cs typeface="Calibri" charset="0"/>
              </a:endParaRPr>
            </a:p>
          </p:txBody>
        </p:sp>
        <p:sp>
          <p:nvSpPr>
            <p:cNvPr id="43" name="Google Shape;360;g8d3272b2c0_0_426"/>
            <p:cNvSpPr/>
            <p:nvPr/>
          </p:nvSpPr>
          <p:spPr>
            <a:xfrm rot="1860318" flipH="1">
              <a:off x="3599055" y="714799"/>
              <a:ext cx="2088669" cy="176995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44" name="Google Shape;361;g8d3272b2c0_0_42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48" name="Google Shape;365;g8d3272b2c0_0_42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51" name="Google Shape;368;g8d3272b2c0_0_426"/>
            <p:cNvSpPr/>
            <p:nvPr/>
          </p:nvSpPr>
          <p:spPr>
            <a:xfrm rot="19088091" flipV="1">
              <a:off x="7320532" y="928404"/>
              <a:ext cx="1972262" cy="90433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52" name="Google Shape;369;g8d3272b2c0_0_426"/>
            <p:cNvSpPr txBox="1"/>
            <p:nvPr/>
          </p:nvSpPr>
          <p:spPr>
            <a:xfrm rot="21353987">
              <a:off x="6948517" y="2702799"/>
              <a:ext cx="83915" cy="839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53" name="Google Shape;370;g8d3272b2c0_0_426"/>
            <p:cNvSpPr/>
            <p:nvPr/>
          </p:nvSpPr>
          <p:spPr>
            <a:xfrm>
              <a:off x="8785662" y="-921616"/>
              <a:ext cx="2561111" cy="21483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54" name="Google Shape;371;g8d3272b2c0_0_426"/>
            <p:cNvSpPr txBox="1"/>
            <p:nvPr/>
          </p:nvSpPr>
          <p:spPr>
            <a:xfrm>
              <a:off x="9153088" y="-439047"/>
              <a:ext cx="1912621"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dirty="0" smtClean="0">
                  <a:solidFill>
                    <a:schemeClr val="lt1"/>
                  </a:solidFill>
                  <a:latin typeface="Calibri" charset="0"/>
                  <a:ea typeface="Calibri" charset="0"/>
                  <a:cs typeface="Calibri" charset="0"/>
                  <a:sym typeface="Calibri"/>
                </a:rPr>
                <a:t>anchor</a:t>
              </a:r>
              <a:endParaRPr sz="2400" b="1" dirty="0">
                <a:solidFill>
                  <a:schemeClr val="lt1"/>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a:solidFill>
                    <a:schemeClr val="lt1"/>
                  </a:solidFill>
                  <a:latin typeface="Calibri" charset="0"/>
                  <a:ea typeface="Calibri" charset="0"/>
                  <a:cs typeface="Calibri" charset="0"/>
                  <a:sym typeface="Calibri"/>
                </a:rPr>
                <a:t>(</a:t>
              </a:r>
              <a:r>
                <a:rPr lang="en-US" sz="2400" b="1" dirty="0" smtClean="0">
                  <a:solidFill>
                    <a:schemeClr val="lt1"/>
                  </a:solidFill>
                  <a:latin typeface="Calibri" charset="0"/>
                  <a:ea typeface="Calibri" charset="0"/>
                  <a:cs typeface="Calibri" charset="0"/>
                  <a:sym typeface="Calibri"/>
                </a:rPr>
                <a:t>n.)</a:t>
              </a:r>
              <a:endParaRPr sz="2400" b="1" dirty="0">
                <a:solidFill>
                  <a:schemeClr val="lt1"/>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err="1">
                  <a:solidFill>
                    <a:schemeClr val="lt1"/>
                  </a:solidFill>
                  <a:latin typeface="Calibri" charset="0"/>
                  <a:ea typeface="Calibri" charset="0"/>
                  <a:cs typeface="Calibri" charset="0"/>
                  <a:sym typeface="Calibri"/>
                </a:rPr>
                <a:t>წამყვანი</a:t>
              </a:r>
              <a:endParaRPr sz="2400" b="1" dirty="0">
                <a:solidFill>
                  <a:schemeClr val="lt1"/>
                </a:solidFill>
                <a:latin typeface="Calibri" charset="0"/>
                <a:ea typeface="Calibri" charset="0"/>
                <a:cs typeface="Calibri" charset="0"/>
                <a:sym typeface="Calibri"/>
              </a:endParaRPr>
            </a:p>
          </p:txBody>
        </p:sp>
        <p:sp>
          <p:nvSpPr>
            <p:cNvPr id="55" name="Google Shape;372;g8d3272b2c0_0_426"/>
            <p:cNvSpPr/>
            <p:nvPr/>
          </p:nvSpPr>
          <p:spPr>
            <a:xfrm rot="2111457" flipV="1">
              <a:off x="7182727" y="3766639"/>
              <a:ext cx="1570640" cy="5407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56" name="Google Shape;373;g8d3272b2c0_0_42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57" name="Google Shape;374;g8d3272b2c0_0_426"/>
            <p:cNvSpPr/>
            <p:nvPr/>
          </p:nvSpPr>
          <p:spPr>
            <a:xfrm>
              <a:off x="7968046" y="4110237"/>
              <a:ext cx="2861288" cy="181938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58" name="Google Shape;375;g8d3272b2c0_0_426"/>
            <p:cNvSpPr txBox="1"/>
            <p:nvPr/>
          </p:nvSpPr>
          <p:spPr>
            <a:xfrm>
              <a:off x="8261261" y="4419587"/>
              <a:ext cx="2374296" cy="929998"/>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400" b="1" dirty="0" smtClean="0">
                  <a:solidFill>
                    <a:schemeClr val="lt1"/>
                  </a:solidFill>
                  <a:latin typeface="Calibri" charset="0"/>
                  <a:ea typeface="Calibri" charset="0"/>
                  <a:cs typeface="Calibri" charset="0"/>
                  <a:sym typeface="Calibri"/>
                </a:rPr>
                <a:t>editor</a:t>
              </a:r>
              <a:endParaRPr sz="2400" b="1" dirty="0">
                <a:solidFill>
                  <a:schemeClr val="lt1"/>
                </a:solidFill>
                <a:latin typeface="Calibri" charset="0"/>
                <a:ea typeface="Calibri" charset="0"/>
                <a:cs typeface="Calibri" charset="0"/>
                <a:sym typeface="Calibri"/>
              </a:endParaRPr>
            </a:p>
            <a:p>
              <a:pPr marL="0" marR="0" lvl="0" indent="0" algn="ctr" rtl="0">
                <a:lnSpc>
                  <a:spcPct val="100000"/>
                </a:lnSpc>
                <a:spcBef>
                  <a:spcPts val="0"/>
                </a:spcBef>
                <a:spcAft>
                  <a:spcPts val="0"/>
                </a:spcAft>
                <a:buClr>
                  <a:srgbClr val="000000"/>
                </a:buClr>
                <a:buSzPts val="1100"/>
                <a:buFont typeface="Arial"/>
                <a:buNone/>
              </a:pPr>
              <a:r>
                <a:rPr lang="en-US" sz="2400" b="1" dirty="0">
                  <a:solidFill>
                    <a:schemeClr val="lt1"/>
                  </a:solidFill>
                  <a:latin typeface="Calibri" charset="0"/>
                  <a:ea typeface="Calibri" charset="0"/>
                  <a:cs typeface="Calibri" charset="0"/>
                  <a:sym typeface="Calibri"/>
                </a:rPr>
                <a:t>(</a:t>
              </a:r>
              <a:r>
                <a:rPr lang="en-US" sz="2400" b="1" dirty="0" smtClean="0">
                  <a:solidFill>
                    <a:schemeClr val="lt1"/>
                  </a:solidFill>
                  <a:latin typeface="Calibri" charset="0"/>
                  <a:ea typeface="Calibri" charset="0"/>
                  <a:cs typeface="Calibri" charset="0"/>
                  <a:sym typeface="Calibri"/>
                </a:rPr>
                <a:t>n.)</a:t>
              </a:r>
              <a:endParaRPr sz="2400" b="1" dirty="0">
                <a:solidFill>
                  <a:schemeClr val="lt1"/>
                </a:solidFill>
                <a:latin typeface="Calibri" charset="0"/>
                <a:ea typeface="Calibri" charset="0"/>
                <a:cs typeface="Calibri" charset="0"/>
                <a:sym typeface="Calibri"/>
              </a:endParaRPr>
            </a:p>
            <a:p>
              <a:pPr marL="0" marR="0" lvl="0" indent="0" algn="ctr" rtl="0">
                <a:lnSpc>
                  <a:spcPct val="100000"/>
                </a:lnSpc>
                <a:spcBef>
                  <a:spcPts val="0"/>
                </a:spcBef>
                <a:spcAft>
                  <a:spcPts val="0"/>
                </a:spcAft>
                <a:buClr>
                  <a:srgbClr val="000000"/>
                </a:buClr>
                <a:buSzPts val="1100"/>
                <a:buFont typeface="Arial"/>
                <a:buNone/>
              </a:pPr>
              <a:r>
                <a:rPr lang="en-US" sz="2400" b="1" dirty="0" err="1">
                  <a:solidFill>
                    <a:schemeClr val="lt1"/>
                  </a:solidFill>
                  <a:latin typeface="Calibri" charset="0"/>
                  <a:ea typeface="Calibri" charset="0"/>
                  <a:cs typeface="Calibri" charset="0"/>
                  <a:sym typeface="Calibri"/>
                </a:rPr>
                <a:t>რედაქტორი</a:t>
              </a:r>
              <a:endParaRPr sz="2400" b="1" dirty="0">
                <a:solidFill>
                  <a:schemeClr val="lt1"/>
                </a:solidFill>
                <a:latin typeface="Calibri" charset="0"/>
                <a:ea typeface="Calibri" charset="0"/>
                <a:cs typeface="Calibri" charset="0"/>
                <a:sym typeface="Calibri"/>
              </a:endParaRPr>
            </a:p>
          </p:txBody>
        </p:sp>
        <p:sp>
          <p:nvSpPr>
            <p:cNvPr id="59" name="Google Shape;376;g8d3272b2c0_0_426"/>
            <p:cNvSpPr/>
            <p:nvPr/>
          </p:nvSpPr>
          <p:spPr>
            <a:xfrm>
              <a:off x="329625" y="3315900"/>
              <a:ext cx="3884849" cy="27832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60" name="Google Shape;377;g8d3272b2c0_0_426"/>
            <p:cNvSpPr txBox="1"/>
            <p:nvPr/>
          </p:nvSpPr>
          <p:spPr>
            <a:xfrm>
              <a:off x="504891" y="4137355"/>
              <a:ext cx="3500616" cy="10746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dirty="0" err="1" smtClean="0">
                  <a:solidFill>
                    <a:schemeClr val="lt1"/>
                  </a:solidFill>
                  <a:latin typeface="Calibri" charset="0"/>
                  <a:ea typeface="Calibri" charset="0"/>
                  <a:cs typeface="Calibri" charset="0"/>
                  <a:sym typeface="Calibri"/>
                </a:rPr>
                <a:t>tabolid</a:t>
              </a:r>
              <a:r>
                <a:rPr lang="en-US" sz="2400" b="1" dirty="0" smtClean="0">
                  <a:solidFill>
                    <a:schemeClr val="lt1"/>
                  </a:solidFill>
                  <a:latin typeface="Calibri" charset="0"/>
                  <a:ea typeface="Calibri" charset="0"/>
                  <a:cs typeface="Calibri" charset="0"/>
                  <a:sym typeface="Calibri"/>
                </a:rPr>
                <a:t> </a:t>
              </a:r>
              <a:endParaRPr sz="2400" b="1" dirty="0">
                <a:solidFill>
                  <a:schemeClr val="lt1"/>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a:solidFill>
                    <a:schemeClr val="lt1"/>
                  </a:solidFill>
                  <a:latin typeface="Calibri" charset="0"/>
                  <a:ea typeface="Calibri" charset="0"/>
                  <a:cs typeface="Calibri" charset="0"/>
                  <a:sym typeface="Calibri"/>
                </a:rPr>
                <a:t>(</a:t>
              </a:r>
              <a:r>
                <a:rPr lang="en-US" sz="2400" b="1" dirty="0" smtClean="0">
                  <a:solidFill>
                    <a:schemeClr val="lt1"/>
                  </a:solidFill>
                  <a:latin typeface="Calibri" charset="0"/>
                  <a:ea typeface="Calibri" charset="0"/>
                  <a:cs typeface="Calibri" charset="0"/>
                  <a:sym typeface="Calibri"/>
                </a:rPr>
                <a:t>n.)</a:t>
              </a:r>
              <a:endParaRPr sz="2400" b="1" dirty="0">
                <a:solidFill>
                  <a:schemeClr val="lt1"/>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err="1">
                  <a:solidFill>
                    <a:schemeClr val="lt1"/>
                  </a:solidFill>
                  <a:latin typeface="Calibri" charset="0"/>
                  <a:ea typeface="Calibri" charset="0"/>
                  <a:cs typeface="Calibri" charset="0"/>
                  <a:sym typeface="Calibri"/>
                </a:rPr>
                <a:t>მცირე</a:t>
              </a:r>
              <a:r>
                <a:rPr lang="en-US" sz="2400" b="1" dirty="0">
                  <a:solidFill>
                    <a:schemeClr val="lt1"/>
                  </a:solidFill>
                  <a:latin typeface="Calibri" charset="0"/>
                  <a:ea typeface="Calibri" charset="0"/>
                  <a:cs typeface="Calibri" charset="0"/>
                  <a:sym typeface="Calibri"/>
                </a:rPr>
                <a:t> </a:t>
              </a:r>
              <a:r>
                <a:rPr lang="en-US" sz="2400" b="1" dirty="0" err="1">
                  <a:solidFill>
                    <a:schemeClr val="lt1"/>
                  </a:solidFill>
                  <a:latin typeface="Calibri" charset="0"/>
                  <a:ea typeface="Calibri" charset="0"/>
                  <a:cs typeface="Calibri" charset="0"/>
                  <a:sym typeface="Calibri"/>
                </a:rPr>
                <a:t>ფორმატიანი</a:t>
              </a:r>
              <a:r>
                <a:rPr lang="en-US" sz="2400" b="1" dirty="0">
                  <a:solidFill>
                    <a:schemeClr val="lt1"/>
                  </a:solidFill>
                  <a:latin typeface="Calibri" charset="0"/>
                  <a:ea typeface="Calibri" charset="0"/>
                  <a:cs typeface="Calibri" charset="0"/>
                  <a:sym typeface="Calibri"/>
                </a:rPr>
                <a:t> </a:t>
              </a:r>
              <a:r>
                <a:rPr lang="en-US" sz="2400" b="1" dirty="0" err="1">
                  <a:solidFill>
                    <a:schemeClr val="lt1"/>
                  </a:solidFill>
                  <a:latin typeface="Calibri" charset="0"/>
                  <a:ea typeface="Calibri" charset="0"/>
                  <a:cs typeface="Calibri" charset="0"/>
                  <a:sym typeface="Calibri"/>
                </a:rPr>
                <a:t>გაზეთი</a:t>
              </a:r>
              <a:endParaRPr sz="2400" b="1" dirty="0">
                <a:solidFill>
                  <a:schemeClr val="lt1"/>
                </a:solidFill>
                <a:latin typeface="Calibri" charset="0"/>
                <a:ea typeface="Calibri" charset="0"/>
                <a:cs typeface="Calibri" charset="0"/>
                <a:sym typeface="Calibri"/>
              </a:endParaRPr>
            </a:p>
          </p:txBody>
        </p:sp>
        <p:sp>
          <p:nvSpPr>
            <p:cNvPr id="61" name="Google Shape;378;g8d3272b2c0_0_42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62" name="Google Shape;379;g8d3272b2c0_0_42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63" name="Google Shape;380;g8d3272b2c0_0_42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64" name="Google Shape;372;g8d3272b2c0_0_426">
              <a:extLst>
                <a:ext uri="{FF2B5EF4-FFF2-40B4-BE49-F238E27FC236}">
                  <a16:creationId xmlns:a16="http://schemas.microsoft.com/office/drawing/2014/main" id="{E149413C-D6A4-364E-9B67-E90350FA0A89}"/>
                </a:ext>
              </a:extLst>
            </p:cNvPr>
            <p:cNvSpPr/>
            <p:nvPr/>
          </p:nvSpPr>
          <p:spPr>
            <a:xfrm rot="9258403" flipV="1">
              <a:off x="3928854" y="3599748"/>
              <a:ext cx="1697405" cy="13091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grpSp>
      <p:sp>
        <p:nvSpPr>
          <p:cNvPr id="29" name="Google Shape;362;g8d3272b2c0_0_426"/>
          <p:cNvSpPr/>
          <p:nvPr/>
        </p:nvSpPr>
        <p:spPr>
          <a:xfrm rot="81538">
            <a:off x="794053" y="1807994"/>
            <a:ext cx="3333299" cy="246511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0" name="Google Shape;363;g8d3272b2c0_0_426"/>
          <p:cNvSpPr txBox="1"/>
          <p:nvPr/>
        </p:nvSpPr>
        <p:spPr>
          <a:xfrm rot="81538">
            <a:off x="902326" y="2257200"/>
            <a:ext cx="3116753" cy="123869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dirty="0" smtClean="0">
                <a:solidFill>
                  <a:srgbClr val="FFFFFF"/>
                </a:solidFill>
                <a:latin typeface="Calibri" charset="0"/>
                <a:ea typeface="Calibri" charset="0"/>
                <a:cs typeface="Calibri" charset="0"/>
                <a:sym typeface="Calibri"/>
              </a:rPr>
              <a:t>prime </a:t>
            </a:r>
            <a:r>
              <a:rPr lang="en-US" sz="2400" b="1" dirty="0">
                <a:solidFill>
                  <a:srgbClr val="FFFFFF"/>
                </a:solidFill>
                <a:latin typeface="Calibri" charset="0"/>
                <a:ea typeface="Calibri" charset="0"/>
                <a:cs typeface="Calibri" charset="0"/>
                <a:sym typeface="Calibri"/>
              </a:rPr>
              <a:t>time</a:t>
            </a:r>
            <a:endParaRPr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n.)</a:t>
            </a:r>
            <a:endParaRPr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err="1">
                <a:solidFill>
                  <a:srgbClr val="FFFFFF"/>
                </a:solidFill>
                <a:latin typeface="Calibri" charset="0"/>
                <a:ea typeface="Calibri" charset="0"/>
                <a:cs typeface="Calibri" charset="0"/>
                <a:sym typeface="Calibri"/>
              </a:rPr>
              <a:t>საუკეთესო</a:t>
            </a:r>
            <a:r>
              <a:rPr lang="en-US" sz="2400" b="1" dirty="0">
                <a:solidFill>
                  <a:srgbClr val="FFFFFF"/>
                </a:solidFill>
                <a:latin typeface="Calibri" charset="0"/>
                <a:ea typeface="Calibri" charset="0"/>
                <a:cs typeface="Calibri" charset="0"/>
                <a:sym typeface="Calibri"/>
              </a:rPr>
              <a:t> </a:t>
            </a:r>
            <a:r>
              <a:rPr lang="en-US" sz="2400" b="1" dirty="0" err="1">
                <a:solidFill>
                  <a:srgbClr val="FFFFFF"/>
                </a:solidFill>
                <a:latin typeface="Calibri" charset="0"/>
                <a:ea typeface="Calibri" charset="0"/>
                <a:cs typeface="Calibri" charset="0"/>
                <a:sym typeface="Calibri"/>
              </a:rPr>
              <a:t>საეთერო</a:t>
            </a:r>
            <a:r>
              <a:rPr lang="en-US" sz="2400" b="1" dirty="0">
                <a:solidFill>
                  <a:srgbClr val="FFFFFF"/>
                </a:solidFill>
                <a:latin typeface="Calibri" charset="0"/>
                <a:ea typeface="Calibri" charset="0"/>
                <a:cs typeface="Calibri" charset="0"/>
                <a:sym typeface="Calibri"/>
              </a:rPr>
              <a:t> </a:t>
            </a:r>
            <a:r>
              <a:rPr lang="en-US" sz="2400" b="1" dirty="0" err="1">
                <a:solidFill>
                  <a:srgbClr val="FFFFFF"/>
                </a:solidFill>
                <a:latin typeface="Calibri" charset="0"/>
                <a:ea typeface="Calibri" charset="0"/>
                <a:cs typeface="Calibri" charset="0"/>
                <a:sym typeface="Calibri"/>
              </a:rPr>
              <a:t>დრო</a:t>
            </a:r>
            <a:endParaRPr sz="2400" b="1" dirty="0">
              <a:solidFill>
                <a:srgbClr val="FFFFFF"/>
              </a:solidFill>
              <a:latin typeface="Calibri" charset="0"/>
              <a:ea typeface="Calibri" charset="0"/>
              <a:cs typeface="Calibri" charset="0"/>
              <a:sym typeface="Calibri"/>
            </a:endParaRPr>
          </a:p>
        </p:txBody>
      </p:sp>
      <p:sp>
        <p:nvSpPr>
          <p:cNvPr id="31" name="Google Shape;362;g8d3272b2c0_0_426"/>
          <p:cNvSpPr/>
          <p:nvPr/>
        </p:nvSpPr>
        <p:spPr>
          <a:xfrm rot="81538">
            <a:off x="4675329" y="1135038"/>
            <a:ext cx="2645032" cy="175679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2" name="Google Shape;363;g8d3272b2c0_0_426"/>
          <p:cNvSpPr txBox="1"/>
          <p:nvPr/>
        </p:nvSpPr>
        <p:spPr>
          <a:xfrm>
            <a:off x="4920352" y="1132115"/>
            <a:ext cx="2154987" cy="123869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dirty="0" smtClean="0">
                <a:solidFill>
                  <a:srgbClr val="FFFFFF"/>
                </a:solidFill>
                <a:latin typeface="Calibri" charset="0"/>
                <a:ea typeface="Calibri" charset="0"/>
                <a:cs typeface="Calibri" charset="0"/>
                <a:sym typeface="Calibri"/>
              </a:rPr>
              <a:t>gossip</a:t>
            </a:r>
            <a:endParaRPr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en-US" sz="2400" b="1" dirty="0">
                <a:solidFill>
                  <a:srgbClr val="FFFFFF"/>
                </a:solidFill>
                <a:latin typeface="Calibri" charset="0"/>
                <a:ea typeface="Calibri" charset="0"/>
                <a:cs typeface="Calibri" charset="0"/>
                <a:sym typeface="Calibri"/>
              </a:rPr>
              <a:t>(</a:t>
            </a:r>
            <a:r>
              <a:rPr lang="en-US" sz="2400" b="1" dirty="0" smtClean="0">
                <a:solidFill>
                  <a:srgbClr val="FFFFFF"/>
                </a:solidFill>
                <a:latin typeface="Calibri" charset="0"/>
                <a:ea typeface="Calibri" charset="0"/>
                <a:cs typeface="Calibri" charset="0"/>
                <a:sym typeface="Calibri"/>
              </a:rPr>
              <a:t>n.)</a:t>
            </a:r>
            <a:endParaRPr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SzPts val="1800"/>
              <a:buFont typeface="Arial"/>
              <a:buNone/>
            </a:pPr>
            <a:r>
              <a:rPr lang="ka-GE" sz="2400" b="1" dirty="0">
                <a:solidFill>
                  <a:srgbClr val="FFFFFF"/>
                </a:solidFill>
                <a:latin typeface="Calibri" charset="0"/>
                <a:ea typeface="Calibri" charset="0"/>
                <a:cs typeface="Calibri" charset="0"/>
                <a:sym typeface="Calibri"/>
              </a:rPr>
              <a:t>ჭორი</a:t>
            </a:r>
            <a:endParaRPr sz="2400" b="1" dirty="0">
              <a:solidFill>
                <a:srgbClr val="FFFFFF"/>
              </a:solidFill>
              <a:latin typeface="Calibri" charset="0"/>
              <a:ea typeface="Calibri" charset="0"/>
              <a:cs typeface="Calibri" charset="0"/>
              <a:sym typeface="Calibri"/>
            </a:endParaRPr>
          </a:p>
        </p:txBody>
      </p:sp>
      <p:sp>
        <p:nvSpPr>
          <p:cNvPr id="33" name="Google Shape;360;g8d3272b2c0_0_426"/>
          <p:cNvSpPr/>
          <p:nvPr/>
        </p:nvSpPr>
        <p:spPr>
          <a:xfrm rot="5400000" flipH="1">
            <a:off x="5429811" y="2755173"/>
            <a:ext cx="1164637" cy="149633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pic>
        <p:nvPicPr>
          <p:cNvPr id="27"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432395" y="163125"/>
            <a:ext cx="2164081" cy="968991"/>
          </a:xfrm>
          <a:prstGeom prst="rect">
            <a:avLst/>
          </a:prstGeom>
          <a:noFill/>
          <a:ln>
            <a:noFill/>
          </a:ln>
        </p:spPr>
      </p:pic>
      <p:pic>
        <p:nvPicPr>
          <p:cNvPr id="28" name="Picture 27">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596476" y="163125"/>
            <a:ext cx="2376972" cy="968991"/>
          </a:xfrm>
          <a:prstGeom prst="rect">
            <a:avLst/>
          </a:prstGeom>
        </p:spPr>
      </p:pic>
      <p:sp>
        <p:nvSpPr>
          <p:cNvPr id="34" name="Rectangle 33">
            <a:extLst>
              <a:ext uri="{FF2B5EF4-FFF2-40B4-BE49-F238E27FC236}">
                <a16:creationId xmlns:a16="http://schemas.microsoft.com/office/drawing/2014/main" id="{748FA8E3-2CE3-3647-992D-018F0126A7B0}"/>
              </a:ext>
            </a:extLst>
          </p:cNvPr>
          <p:cNvSpPr/>
          <p:nvPr/>
        </p:nvSpPr>
        <p:spPr>
          <a:xfrm>
            <a:off x="9092425" y="177551"/>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Vocabulary</a:t>
            </a:r>
          </a:p>
          <a:p>
            <a:pPr algn="ctr"/>
            <a:r>
              <a:rPr lang="ka-GE" sz="3200" dirty="0" smtClean="0"/>
              <a:t>ლექსიკა</a:t>
            </a:r>
            <a:endParaRPr lang="en-US" sz="3200" dirty="0"/>
          </a:p>
        </p:txBody>
      </p:sp>
    </p:spTree>
    <p:extLst>
      <p:ext uri="{BB962C8B-B14F-4D97-AF65-F5344CB8AC3E}">
        <p14:creationId xmlns:p14="http://schemas.microsoft.com/office/powerpoint/2010/main" val="740636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898184" y="36869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985732" y="524262"/>
            <a:ext cx="249700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1" name="Google Shape;387;g8d3272b2c0_0_467"/>
          <p:cNvSpPr/>
          <p:nvPr/>
        </p:nvSpPr>
        <p:spPr>
          <a:xfrm>
            <a:off x="4783222" y="1918464"/>
            <a:ext cx="3559730" cy="22807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u="none" strike="noStrike" cap="none" dirty="0">
                <a:solidFill>
                  <a:srgbClr val="1D2A57"/>
                </a:solidFill>
                <a:latin typeface="Calibri Regular" charset="0"/>
                <a:ea typeface="Merriweather Light"/>
                <a:cs typeface="Merriweather Light"/>
                <a:sym typeface="Merriweather Light"/>
              </a:rPr>
              <a:t>  </a:t>
            </a:r>
            <a:r>
              <a:rPr lang="en-US" sz="3650" b="1" dirty="0">
                <a:solidFill>
                  <a:schemeClr val="lt1"/>
                </a:solidFill>
                <a:latin typeface="Calibri Regular" charset="0"/>
                <a:ea typeface="Merriweather Light"/>
                <a:cs typeface="Merriweather Light"/>
                <a:sym typeface="Merriweather"/>
              </a:rPr>
              <a:t>p</a:t>
            </a:r>
            <a:r>
              <a:rPr lang="en-US" sz="3650" b="1" u="none" strike="noStrike" cap="none" dirty="0" smtClean="0">
                <a:solidFill>
                  <a:schemeClr val="lt1"/>
                </a:solidFill>
                <a:latin typeface="Calibri Regular" charset="0"/>
                <a:ea typeface="Merriweather"/>
                <a:cs typeface="Merriweather"/>
                <a:sym typeface="Merriweather"/>
              </a:rPr>
              <a:t>rime </a:t>
            </a:r>
            <a:r>
              <a:rPr lang="en-US" sz="3650" b="1" u="none" strike="noStrike" cap="none" dirty="0">
                <a:solidFill>
                  <a:schemeClr val="lt1"/>
                </a:solidFill>
                <a:latin typeface="Calibri Regular" charset="0"/>
                <a:ea typeface="Merriweather"/>
                <a:cs typeface="Merriweather"/>
                <a:sym typeface="Merriweather"/>
              </a:rPr>
              <a:t>time </a:t>
            </a:r>
            <a:endParaRPr sz="3650" b="1" u="none" strike="noStrike" cap="none" dirty="0">
              <a:solidFill>
                <a:schemeClr val="lt1"/>
              </a:solidFill>
              <a:latin typeface="Calibri Regular" charset="0"/>
              <a:ea typeface="Merriweather"/>
              <a:cs typeface="Merriweather"/>
              <a:sym typeface="Merriweather"/>
            </a:endParaRPr>
          </a:p>
          <a:p>
            <a:pPr marL="0" marR="0" lvl="0" indent="0" algn="l" rtl="0">
              <a:lnSpc>
                <a:spcPct val="100000"/>
              </a:lnSpc>
              <a:spcBef>
                <a:spcPts val="0"/>
              </a:spcBef>
              <a:spcAft>
                <a:spcPts val="0"/>
              </a:spcAft>
              <a:buClr>
                <a:srgbClr val="000000"/>
              </a:buClr>
              <a:buSzPts val="1350"/>
              <a:buFont typeface="Arial"/>
              <a:buNone/>
            </a:pPr>
            <a:r>
              <a:rPr lang="en-US" sz="3650" b="1" dirty="0">
                <a:solidFill>
                  <a:schemeClr val="lt1"/>
                </a:solidFill>
                <a:latin typeface="Calibri Regular" charset="0"/>
                <a:ea typeface="Merriweather"/>
                <a:cs typeface="Merriweather"/>
                <a:sym typeface="Merriweather"/>
              </a:rPr>
              <a:t>      </a:t>
            </a:r>
            <a:r>
              <a:rPr lang="en-US" sz="3650" b="1" dirty="0" smtClean="0">
                <a:solidFill>
                  <a:schemeClr val="lt1"/>
                </a:solidFill>
                <a:latin typeface="Calibri Regular" charset="0"/>
                <a:ea typeface="Merriweather"/>
                <a:cs typeface="Merriweather"/>
                <a:sym typeface="Merriweather"/>
              </a:rPr>
              <a:t>(n.)</a:t>
            </a:r>
            <a:endParaRPr sz="3650" b="1" dirty="0">
              <a:solidFill>
                <a:schemeClr val="lt1"/>
              </a:solidFill>
              <a:latin typeface="Calibri Regular" charset="0"/>
              <a:ea typeface="Merriweather"/>
              <a:cs typeface="Merriweather"/>
              <a:sym typeface="Merriweather"/>
            </a:endParaRPr>
          </a:p>
        </p:txBody>
      </p:sp>
      <p:sp>
        <p:nvSpPr>
          <p:cNvPr id="12" name="Google Shape;388;g8d3272b2c0_0_467"/>
          <p:cNvSpPr/>
          <p:nvPr/>
        </p:nvSpPr>
        <p:spPr>
          <a:xfrm>
            <a:off x="3049447" y="4408975"/>
            <a:ext cx="6383949" cy="8655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50"/>
              <a:buFont typeface="Arial"/>
              <a:buNone/>
            </a:pPr>
            <a:r>
              <a:rPr lang="en-US" sz="3500" u="none" strike="noStrike" cap="none" dirty="0">
                <a:solidFill>
                  <a:schemeClr val="lt1"/>
                </a:solidFill>
                <a:latin typeface="Calibri Regular" charset="0"/>
                <a:ea typeface="Merriweather Light"/>
                <a:cs typeface="Merriweather Light"/>
                <a:sym typeface="Merriweather Light"/>
              </a:rPr>
              <a:t>  </a:t>
            </a:r>
            <a:r>
              <a:rPr lang="en-US" sz="3500" u="none" strike="noStrike" cap="none" dirty="0" err="1">
                <a:solidFill>
                  <a:schemeClr val="lt1"/>
                </a:solidFill>
                <a:latin typeface="Calibri Regular" charset="0"/>
                <a:ea typeface="Merriweather Light"/>
                <a:cs typeface="Merriweather Light"/>
                <a:sym typeface="Merriweather Light"/>
              </a:rPr>
              <a:t>საუკეთესო</a:t>
            </a:r>
            <a:r>
              <a:rPr lang="en-US" sz="3500" u="none" strike="noStrike" cap="none" dirty="0">
                <a:solidFill>
                  <a:schemeClr val="lt1"/>
                </a:solidFill>
                <a:latin typeface="Calibri Regular" charset="0"/>
                <a:ea typeface="Merriweather Light"/>
                <a:cs typeface="Merriweather Light"/>
                <a:sym typeface="Merriweather Light"/>
              </a:rPr>
              <a:t> </a:t>
            </a:r>
            <a:r>
              <a:rPr lang="en-US" sz="3500" u="none" strike="noStrike" cap="none" dirty="0" err="1">
                <a:solidFill>
                  <a:schemeClr val="lt1"/>
                </a:solidFill>
                <a:latin typeface="Calibri Regular" charset="0"/>
                <a:ea typeface="Merriweather Light"/>
                <a:cs typeface="Merriweather Light"/>
                <a:sym typeface="Merriweather Light"/>
              </a:rPr>
              <a:t>საეთერო</a:t>
            </a:r>
            <a:r>
              <a:rPr lang="en-US" sz="3500" u="none" strike="noStrike" cap="none" dirty="0">
                <a:solidFill>
                  <a:schemeClr val="lt1"/>
                </a:solidFill>
                <a:latin typeface="Calibri Regular" charset="0"/>
                <a:ea typeface="Merriweather Light"/>
                <a:cs typeface="Merriweather Light"/>
                <a:sym typeface="Merriweather Light"/>
              </a:rPr>
              <a:t> </a:t>
            </a:r>
            <a:r>
              <a:rPr lang="en-US" sz="3500" u="none" strike="noStrike" cap="none" dirty="0" err="1">
                <a:solidFill>
                  <a:schemeClr val="lt1"/>
                </a:solidFill>
                <a:latin typeface="Calibri Regular" charset="0"/>
                <a:ea typeface="Merriweather Light"/>
                <a:cs typeface="Merriweather Light"/>
                <a:sym typeface="Merriweather Light"/>
              </a:rPr>
              <a:t>დრო</a:t>
            </a:r>
            <a:endParaRPr sz="3500" u="none" strike="noStrike" cap="none" dirty="0">
              <a:solidFill>
                <a:schemeClr val="lt1"/>
              </a:solidFill>
              <a:latin typeface="Calibri Regular" charset="0"/>
              <a:ea typeface="Calibri"/>
              <a:cs typeface="Calibri"/>
              <a:sym typeface="Calibri"/>
            </a:endParaRPr>
          </a:p>
        </p:txBody>
      </p:sp>
      <p:sp>
        <p:nvSpPr>
          <p:cNvPr id="13" name="Google Shape;389;g8d3272b2c0_0_467"/>
          <p:cNvSpPr txBox="1"/>
          <p:nvPr/>
        </p:nvSpPr>
        <p:spPr>
          <a:xfrm>
            <a:off x="4072350" y="4841725"/>
            <a:ext cx="47490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Regular" charset="0"/>
              <a:ea typeface="Calibri"/>
              <a:cs typeface="Calibri"/>
              <a:sym typeface="Calibri"/>
            </a:endParaRPr>
          </a:p>
        </p:txBody>
      </p:sp>
      <p:sp>
        <p:nvSpPr>
          <p:cNvPr id="14" name="Google Shape;390;g8d3272b2c0_0_467"/>
          <p:cNvSpPr/>
          <p:nvPr/>
        </p:nvSpPr>
        <p:spPr>
          <a:xfrm>
            <a:off x="3049447" y="5605400"/>
            <a:ext cx="6383949" cy="8655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50"/>
              <a:buFont typeface="Arial"/>
              <a:buNone/>
            </a:pPr>
            <a:r>
              <a:rPr lang="en-US" sz="2050" u="none" strike="noStrike" cap="none" dirty="0">
                <a:solidFill>
                  <a:schemeClr val="lt1"/>
                </a:solidFill>
                <a:latin typeface="Calibri Regular" charset="0"/>
                <a:ea typeface="Merriweather Light"/>
                <a:cs typeface="Merriweather Light"/>
                <a:sym typeface="Merriweather Light"/>
              </a:rPr>
              <a:t>  </a:t>
            </a:r>
            <a:r>
              <a:rPr lang="en-US" sz="2400" dirty="0" smtClean="0">
                <a:solidFill>
                  <a:schemeClr val="lt1"/>
                </a:solidFill>
                <a:latin typeface="Calibri Regular" charset="0"/>
                <a:ea typeface="Merriweather"/>
                <a:cs typeface="Merriweather"/>
                <a:sym typeface="Merriweather"/>
              </a:rPr>
              <a:t>The </a:t>
            </a:r>
            <a:r>
              <a:rPr lang="en-US" sz="2400" dirty="0">
                <a:solidFill>
                  <a:schemeClr val="lt1"/>
                </a:solidFill>
                <a:latin typeface="Calibri Regular" charset="0"/>
                <a:ea typeface="Merriweather"/>
                <a:cs typeface="Merriweather"/>
                <a:sym typeface="Merriweather"/>
              </a:rPr>
              <a:t>interview will be broadcast during </a:t>
            </a:r>
            <a:r>
              <a:rPr lang="en-US" sz="2400" dirty="0">
                <a:solidFill>
                  <a:srgbClr val="FF9900"/>
                </a:solidFill>
                <a:latin typeface="Calibri Regular" charset="0"/>
                <a:ea typeface="Merriweather"/>
                <a:cs typeface="Merriweather"/>
                <a:sym typeface="Merriweather"/>
              </a:rPr>
              <a:t>prime time.</a:t>
            </a:r>
            <a:endParaRPr sz="2400" u="none" strike="noStrike" cap="none" dirty="0">
              <a:solidFill>
                <a:srgbClr val="FF9900"/>
              </a:solidFill>
              <a:latin typeface="Calibri Regular" charset="0"/>
              <a:ea typeface="Calibri"/>
              <a:cs typeface="Calibri"/>
              <a:sym typeface="Calibri"/>
            </a:endParaRPr>
          </a:p>
        </p:txBody>
      </p:sp>
    </p:spTree>
    <p:extLst>
      <p:ext uri="{BB962C8B-B14F-4D97-AF65-F5344CB8AC3E}">
        <p14:creationId xmlns:p14="http://schemas.microsoft.com/office/powerpoint/2010/main" val="259502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Regular" charset="0"/>
                <a:ea typeface="Calibri"/>
                <a:cs typeface="Calibri"/>
                <a:sym typeface="Calibri"/>
              </a:rPr>
              <a:t>Media | </a:t>
            </a:r>
            <a:r>
              <a:rPr lang="ka-GE" sz="6600" dirty="0">
                <a:solidFill>
                  <a:schemeClr val="bg1"/>
                </a:solidFill>
                <a:latin typeface="Calibri Regular" charset="0"/>
                <a:ea typeface="Calibri"/>
                <a:cs typeface="Calibri"/>
                <a:sym typeface="Calibri"/>
              </a:rPr>
              <a:t>მედია</a:t>
            </a:r>
            <a:endParaRPr sz="5400" u="none" strike="noStrike" cap="none" dirty="0">
              <a:solidFill>
                <a:schemeClr val="bg1"/>
              </a:solidFill>
              <a:latin typeface="Calibri Regular" charset="0"/>
              <a:ea typeface="Calibri"/>
              <a:cs typeface="Calibri"/>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1899138" y="4045527"/>
            <a:ext cx="85109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141929"/>
            <a:ext cx="12192000" cy="165576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endParaRPr lang="en-US" sz="3600" u="none" strike="noStrike" cap="none" dirty="0" smtClean="0">
              <a:solidFill>
                <a:schemeClr val="bg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dirty="0" smtClean="0">
                <a:solidFill>
                  <a:schemeClr val="bg1"/>
                </a:solidFill>
                <a:latin typeface="Calibri Regular" charset="0"/>
                <a:ea typeface="Calibri"/>
                <a:cs typeface="Calibri"/>
                <a:sym typeface="Calibri"/>
              </a:rPr>
              <a:t>English </a:t>
            </a:r>
            <a:r>
              <a:rPr lang="en-US" sz="3600" dirty="0">
                <a:solidFill>
                  <a:schemeClr val="bg1"/>
                </a:solidFill>
                <a:latin typeface="Calibri Regular" charset="0"/>
                <a:ea typeface="Calibri"/>
                <a:cs typeface="Calibri"/>
                <a:sym typeface="Calibri"/>
              </a:rPr>
              <a:t>f</a:t>
            </a:r>
            <a:r>
              <a:rPr lang="en-US" sz="3600" dirty="0" smtClean="0">
                <a:solidFill>
                  <a:schemeClr val="bg1"/>
                </a:solidFill>
                <a:latin typeface="Calibri Regular" charset="0"/>
                <a:ea typeface="Calibri"/>
                <a:cs typeface="Calibri"/>
                <a:sym typeface="Calibri"/>
              </a:rPr>
              <a:t>or </a:t>
            </a:r>
            <a:r>
              <a:rPr lang="en-US" sz="3600" dirty="0">
                <a:solidFill>
                  <a:schemeClr val="bg1"/>
                </a:solidFill>
                <a:latin typeface="Calibri Regular" charset="0"/>
                <a:ea typeface="Calibri"/>
                <a:cs typeface="Calibri"/>
                <a:sym typeface="Calibri"/>
              </a:rPr>
              <a:t>Specific Purposes | Level A2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173951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771854" y="41018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821350" y="600293"/>
            <a:ext cx="253505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3" name="Google Shape;389;g8d3272b2c0_0_467"/>
          <p:cNvSpPr txBox="1"/>
          <p:nvPr/>
        </p:nvSpPr>
        <p:spPr>
          <a:xfrm>
            <a:off x="4072350" y="4841725"/>
            <a:ext cx="47490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Regular" charset="0"/>
              <a:ea typeface="Calibri"/>
              <a:cs typeface="Calibri"/>
              <a:sym typeface="Calibri"/>
            </a:endParaRPr>
          </a:p>
        </p:txBody>
      </p:sp>
      <p:sp>
        <p:nvSpPr>
          <p:cNvPr id="15" name="Google Shape;408;g8d3272b2c0_0_485"/>
          <p:cNvSpPr/>
          <p:nvPr/>
        </p:nvSpPr>
        <p:spPr>
          <a:xfrm>
            <a:off x="5386765" y="1877002"/>
            <a:ext cx="2480443" cy="182706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dirty="0">
                <a:solidFill>
                  <a:schemeClr val="dk1"/>
                </a:solidFill>
                <a:latin typeface="Calibri Regular" charset="0"/>
                <a:ea typeface="Merriweather Light"/>
                <a:cs typeface="Merriweather Light"/>
                <a:sym typeface="Merriweather Light"/>
              </a:rPr>
              <a:t>   </a:t>
            </a:r>
            <a:r>
              <a:rPr lang="en-US" sz="3600" b="1" dirty="0" smtClean="0">
                <a:solidFill>
                  <a:schemeClr val="lt1"/>
                </a:solidFill>
                <a:latin typeface="Calibri Regular" charset="0"/>
                <a:ea typeface="Merriweather"/>
                <a:cs typeface="Merriweather"/>
                <a:sym typeface="Merriweather"/>
              </a:rPr>
              <a:t>anchor</a:t>
            </a:r>
            <a:endParaRPr sz="3600" b="1" dirty="0">
              <a:solidFill>
                <a:schemeClr val="lt1"/>
              </a:solidFill>
              <a:latin typeface="Calibri Regular" charset="0"/>
              <a:ea typeface="Merriweather"/>
              <a:cs typeface="Merriweather"/>
              <a:sym typeface="Merriweather"/>
            </a:endParaRPr>
          </a:p>
          <a:p>
            <a:pPr marL="0" marR="0" lvl="0" indent="0" algn="l" rtl="0">
              <a:lnSpc>
                <a:spcPct val="100000"/>
              </a:lnSpc>
              <a:spcBef>
                <a:spcPts val="0"/>
              </a:spcBef>
              <a:spcAft>
                <a:spcPts val="0"/>
              </a:spcAft>
              <a:buClr>
                <a:srgbClr val="000000"/>
              </a:buClr>
              <a:buSzPts val="1300"/>
              <a:buFont typeface="Arial"/>
              <a:buNone/>
            </a:pPr>
            <a:r>
              <a:rPr lang="en-US" sz="3600" b="1" dirty="0">
                <a:solidFill>
                  <a:schemeClr val="lt1"/>
                </a:solidFill>
                <a:latin typeface="Calibri Regular" charset="0"/>
                <a:ea typeface="Merriweather"/>
                <a:cs typeface="Merriweather"/>
                <a:sym typeface="Merriweather"/>
              </a:rPr>
              <a:t>  </a:t>
            </a:r>
            <a:r>
              <a:rPr lang="en-US" sz="3600" b="1" dirty="0" smtClean="0">
                <a:solidFill>
                  <a:schemeClr val="lt1"/>
                </a:solidFill>
                <a:latin typeface="Calibri Regular" charset="0"/>
                <a:ea typeface="Merriweather"/>
                <a:cs typeface="Merriweather"/>
                <a:sym typeface="Merriweather"/>
              </a:rPr>
              <a:t> (n.)</a:t>
            </a:r>
            <a:endParaRPr sz="3600" b="1" dirty="0">
              <a:solidFill>
                <a:schemeClr val="lt1"/>
              </a:solidFill>
              <a:latin typeface="Calibri Regular" charset="0"/>
              <a:ea typeface="Merriweather"/>
              <a:cs typeface="Merriweather"/>
              <a:sym typeface="Merriweather"/>
            </a:endParaRPr>
          </a:p>
        </p:txBody>
      </p:sp>
      <p:sp>
        <p:nvSpPr>
          <p:cNvPr id="16" name="Google Shape;409;g8d3272b2c0_0_485"/>
          <p:cNvSpPr/>
          <p:nvPr/>
        </p:nvSpPr>
        <p:spPr>
          <a:xfrm>
            <a:off x="3784209" y="3886739"/>
            <a:ext cx="5416062" cy="95498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0" algn="ctr" rtl="0">
              <a:lnSpc>
                <a:spcPct val="100000"/>
              </a:lnSpc>
              <a:spcBef>
                <a:spcPts val="0"/>
              </a:spcBef>
              <a:spcAft>
                <a:spcPts val="1200"/>
              </a:spcAft>
              <a:buClr>
                <a:srgbClr val="000000"/>
              </a:buClr>
              <a:buSzPts val="2800"/>
              <a:buFont typeface="Arial"/>
              <a:buNone/>
            </a:pPr>
            <a:r>
              <a:rPr lang="en-US" sz="3600" dirty="0" err="1">
                <a:solidFill>
                  <a:schemeClr val="lt1"/>
                </a:solidFill>
                <a:latin typeface="Calibri Regular" charset="0"/>
                <a:ea typeface="Calibri"/>
                <a:cs typeface="Calibri"/>
                <a:sym typeface="Calibri"/>
              </a:rPr>
              <a:t>წამყვანი</a:t>
            </a:r>
            <a:endParaRPr sz="3600" u="none" strike="noStrike" cap="none" dirty="0">
              <a:solidFill>
                <a:schemeClr val="lt1"/>
              </a:solidFill>
              <a:latin typeface="Calibri Regular" charset="0"/>
              <a:ea typeface="Calibri"/>
              <a:cs typeface="Calibri"/>
              <a:sym typeface="Calibri"/>
            </a:endParaRPr>
          </a:p>
        </p:txBody>
      </p:sp>
      <p:sp>
        <p:nvSpPr>
          <p:cNvPr id="17" name="Google Shape;410;g8d3272b2c0_0_485"/>
          <p:cNvSpPr/>
          <p:nvPr/>
        </p:nvSpPr>
        <p:spPr>
          <a:xfrm>
            <a:off x="3784209" y="5444197"/>
            <a:ext cx="5416062" cy="9957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0" algn="l" rtl="0">
              <a:lnSpc>
                <a:spcPct val="100000"/>
              </a:lnSpc>
              <a:spcBef>
                <a:spcPts val="0"/>
              </a:spcBef>
              <a:spcAft>
                <a:spcPts val="0"/>
              </a:spcAft>
              <a:buClr>
                <a:srgbClr val="000000"/>
              </a:buClr>
              <a:buSzPts val="2800"/>
              <a:buFont typeface="Arial"/>
              <a:buNone/>
            </a:pPr>
            <a:endParaRPr sz="3200" dirty="0">
              <a:solidFill>
                <a:schemeClr val="lt1"/>
              </a:solidFill>
              <a:latin typeface="Calibri Regular" charset="0"/>
              <a:ea typeface="Calibri"/>
              <a:cs typeface="Calibri"/>
              <a:sym typeface="Calibri"/>
            </a:endParaRPr>
          </a:p>
          <a:p>
            <a:pPr marL="457200" marR="0" lvl="0" indent="0" algn="l" rtl="0">
              <a:lnSpc>
                <a:spcPct val="100000"/>
              </a:lnSpc>
              <a:spcBef>
                <a:spcPts val="1200"/>
              </a:spcBef>
              <a:spcAft>
                <a:spcPts val="0"/>
              </a:spcAft>
              <a:buClr>
                <a:srgbClr val="000000"/>
              </a:buClr>
              <a:buSzPts val="2800"/>
              <a:buFont typeface="Arial"/>
              <a:buNone/>
            </a:pPr>
            <a:r>
              <a:rPr lang="en-US" sz="2800" dirty="0">
                <a:solidFill>
                  <a:schemeClr val="lt1"/>
                </a:solidFill>
                <a:latin typeface="Calibri Regular" charset="0"/>
                <a:ea typeface="Merriweather"/>
                <a:cs typeface="Merriweather"/>
                <a:sym typeface="Merriweather"/>
              </a:rPr>
              <a:t>The Minister gives interviews to the local </a:t>
            </a:r>
            <a:r>
              <a:rPr lang="en-US" sz="2800" dirty="0">
                <a:solidFill>
                  <a:srgbClr val="FF9900"/>
                </a:solidFill>
                <a:latin typeface="Calibri Regular" charset="0"/>
                <a:ea typeface="Merriweather"/>
                <a:cs typeface="Merriweather"/>
                <a:sym typeface="Merriweather"/>
              </a:rPr>
              <a:t>anchors. </a:t>
            </a:r>
            <a:endParaRPr sz="2800" dirty="0">
              <a:solidFill>
                <a:srgbClr val="FF9900"/>
              </a:solidFill>
              <a:latin typeface="Calibri Regular" charset="0"/>
              <a:ea typeface="Merriweather"/>
              <a:cs typeface="Merriweather"/>
              <a:sym typeface="Merriweather"/>
            </a:endParaRPr>
          </a:p>
          <a:p>
            <a:pPr marL="457200" marR="0" lvl="0" indent="0" algn="l" rtl="0">
              <a:lnSpc>
                <a:spcPct val="100000"/>
              </a:lnSpc>
              <a:spcBef>
                <a:spcPts val="1200"/>
              </a:spcBef>
              <a:spcAft>
                <a:spcPts val="1200"/>
              </a:spcAft>
              <a:buClr>
                <a:srgbClr val="000000"/>
              </a:buClr>
              <a:buSzPts val="2800"/>
              <a:buFont typeface="Arial"/>
              <a:buNone/>
            </a:pPr>
            <a:endParaRPr sz="3200" dirty="0">
              <a:solidFill>
                <a:schemeClr val="lt1"/>
              </a:solidFill>
              <a:latin typeface="Calibri Regular" charset="0"/>
              <a:ea typeface="Calibri"/>
              <a:cs typeface="Calibri"/>
              <a:sym typeface="Calibri"/>
            </a:endParaRPr>
          </a:p>
        </p:txBody>
      </p:sp>
    </p:spTree>
    <p:extLst>
      <p:ext uri="{BB962C8B-B14F-4D97-AF65-F5344CB8AC3E}">
        <p14:creationId xmlns:p14="http://schemas.microsoft.com/office/powerpoint/2010/main" val="982007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3" name="Google Shape;389;g8d3272b2c0_0_467"/>
          <p:cNvSpPr txBox="1"/>
          <p:nvPr/>
        </p:nvSpPr>
        <p:spPr>
          <a:xfrm>
            <a:off x="4072350" y="4841725"/>
            <a:ext cx="47490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Regular" charset="0"/>
              <a:ea typeface="Calibri"/>
              <a:cs typeface="Calibri"/>
              <a:sym typeface="Calibri"/>
            </a:endParaRPr>
          </a:p>
        </p:txBody>
      </p:sp>
      <p:sp>
        <p:nvSpPr>
          <p:cNvPr id="11" name="Google Shape;418;g8d3272b2c0_0_493"/>
          <p:cNvSpPr/>
          <p:nvPr/>
        </p:nvSpPr>
        <p:spPr>
          <a:xfrm>
            <a:off x="4743486" y="2105891"/>
            <a:ext cx="2790499" cy="180278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600" b="1" dirty="0" smtClean="0">
                <a:solidFill>
                  <a:schemeClr val="lt1"/>
                </a:solidFill>
                <a:latin typeface="Calibri Regular" charset="0"/>
              </a:rPr>
              <a:t>editor</a:t>
            </a:r>
            <a:endParaRPr sz="3600" b="1" dirty="0">
              <a:solidFill>
                <a:schemeClr val="lt1"/>
              </a:solidFill>
              <a:latin typeface="Calibri Regular" charset="0"/>
            </a:endParaRPr>
          </a:p>
          <a:p>
            <a:pPr marL="0" marR="0" lvl="0" indent="0" algn="ctr" rtl="0">
              <a:lnSpc>
                <a:spcPct val="100000"/>
              </a:lnSpc>
              <a:spcBef>
                <a:spcPts val="0"/>
              </a:spcBef>
              <a:spcAft>
                <a:spcPts val="0"/>
              </a:spcAft>
              <a:buClr>
                <a:srgbClr val="000000"/>
              </a:buClr>
              <a:buSzPts val="3400"/>
              <a:buFont typeface="Arial"/>
              <a:buNone/>
            </a:pPr>
            <a:r>
              <a:rPr lang="en-US" sz="3600" b="1" dirty="0">
                <a:solidFill>
                  <a:schemeClr val="lt1"/>
                </a:solidFill>
                <a:latin typeface="Calibri Regular" charset="0"/>
              </a:rPr>
              <a:t>(</a:t>
            </a:r>
            <a:r>
              <a:rPr lang="en-US" sz="3600" b="1" dirty="0" smtClean="0">
                <a:solidFill>
                  <a:schemeClr val="lt1"/>
                </a:solidFill>
                <a:latin typeface="Calibri Regular" charset="0"/>
              </a:rPr>
              <a:t>n.)</a:t>
            </a:r>
            <a:endParaRPr sz="3600" b="1" dirty="0">
              <a:solidFill>
                <a:schemeClr val="lt1"/>
              </a:solidFill>
              <a:latin typeface="Calibri Regular" charset="0"/>
            </a:endParaRPr>
          </a:p>
        </p:txBody>
      </p:sp>
      <p:sp>
        <p:nvSpPr>
          <p:cNvPr id="12" name="Google Shape;419;g8d3272b2c0_0_493"/>
          <p:cNvSpPr/>
          <p:nvPr/>
        </p:nvSpPr>
        <p:spPr>
          <a:xfrm>
            <a:off x="3781193" y="4165670"/>
            <a:ext cx="4722300" cy="97137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0" algn="l" rtl="0">
              <a:lnSpc>
                <a:spcPct val="100000"/>
              </a:lnSpc>
              <a:spcBef>
                <a:spcPts val="0"/>
              </a:spcBef>
              <a:spcAft>
                <a:spcPts val="1200"/>
              </a:spcAft>
              <a:buClr>
                <a:srgbClr val="000000"/>
              </a:buClr>
              <a:buSzPts val="3100"/>
              <a:buFont typeface="Arial"/>
              <a:buNone/>
            </a:pPr>
            <a:r>
              <a:rPr lang="en-US" sz="2000" dirty="0">
                <a:solidFill>
                  <a:schemeClr val="lt1"/>
                </a:solidFill>
                <a:latin typeface="Calibri Regular" charset="0"/>
                <a:ea typeface="Calibri"/>
                <a:cs typeface="Calibri"/>
                <a:sym typeface="Calibri"/>
              </a:rPr>
              <a:t>       </a:t>
            </a:r>
            <a:r>
              <a:rPr lang="en-US" sz="3600" dirty="0" err="1">
                <a:solidFill>
                  <a:schemeClr val="lt1"/>
                </a:solidFill>
                <a:latin typeface="Calibri Regular" charset="0"/>
                <a:ea typeface="Calibri"/>
                <a:cs typeface="Calibri"/>
                <a:sym typeface="Calibri"/>
              </a:rPr>
              <a:t>რედაქტორი</a:t>
            </a:r>
            <a:endParaRPr sz="2000" u="none" strike="noStrike" cap="none" dirty="0">
              <a:solidFill>
                <a:schemeClr val="lt1"/>
              </a:solidFill>
              <a:latin typeface="Calibri Regular" charset="0"/>
              <a:ea typeface="Calibri"/>
              <a:cs typeface="Calibri"/>
              <a:sym typeface="Calibri"/>
            </a:endParaRPr>
          </a:p>
        </p:txBody>
      </p:sp>
      <p:sp>
        <p:nvSpPr>
          <p:cNvPr id="14" name="Google Shape;420;g8d3272b2c0_0_493"/>
          <p:cNvSpPr/>
          <p:nvPr/>
        </p:nvSpPr>
        <p:spPr>
          <a:xfrm>
            <a:off x="3781193" y="5548121"/>
            <a:ext cx="4722300"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228600" algn="ctr" rtl="0">
              <a:spcBef>
                <a:spcPts val="0"/>
              </a:spcBef>
              <a:spcAft>
                <a:spcPts val="0"/>
              </a:spcAft>
              <a:buClr>
                <a:schemeClr val="dk1"/>
              </a:buClr>
              <a:buSzPts val="1100"/>
              <a:buFont typeface="Arial"/>
              <a:buNone/>
            </a:pPr>
            <a:r>
              <a:rPr lang="en-US" dirty="0">
                <a:solidFill>
                  <a:schemeClr val="dk1"/>
                </a:solidFill>
                <a:latin typeface="Calibri Regular" charset="0"/>
                <a:ea typeface="Merriweather"/>
                <a:cs typeface="Merriweather"/>
                <a:sym typeface="Merriweather"/>
              </a:rPr>
              <a:t> </a:t>
            </a:r>
            <a:r>
              <a:rPr lang="en-US" sz="2800" dirty="0">
                <a:solidFill>
                  <a:schemeClr val="lt1"/>
                </a:solidFill>
                <a:latin typeface="Calibri Regular" charset="0"/>
                <a:ea typeface="Merriweather"/>
                <a:cs typeface="Merriweather"/>
                <a:sym typeface="Merriweather"/>
              </a:rPr>
              <a:t>She is a senior  </a:t>
            </a:r>
            <a:r>
              <a:rPr lang="en-US" sz="2800" dirty="0">
                <a:solidFill>
                  <a:srgbClr val="FF9900"/>
                </a:solidFill>
                <a:latin typeface="Calibri Regular" charset="0"/>
                <a:ea typeface="Merriweather"/>
                <a:cs typeface="Merriweather"/>
                <a:sym typeface="Merriweather"/>
              </a:rPr>
              <a:t>editor</a:t>
            </a:r>
            <a:r>
              <a:rPr lang="en-US" sz="2800" dirty="0">
                <a:solidFill>
                  <a:schemeClr val="lt1"/>
                </a:solidFill>
                <a:latin typeface="Calibri Regular" charset="0"/>
                <a:ea typeface="Merriweather"/>
                <a:cs typeface="Merriweather"/>
                <a:sym typeface="Merriweather"/>
              </a:rPr>
              <a:t>  of the journal. </a:t>
            </a:r>
            <a:endParaRPr sz="2800" dirty="0">
              <a:solidFill>
                <a:schemeClr val="lt1"/>
              </a:solidFill>
              <a:latin typeface="Calibri Regular" charset="0"/>
              <a:ea typeface="Merriweather"/>
              <a:cs typeface="Merriweather"/>
              <a:sym typeface="Merriweather"/>
            </a:endParaRPr>
          </a:p>
        </p:txBody>
      </p:sp>
    </p:spTree>
    <p:extLst>
      <p:ext uri="{BB962C8B-B14F-4D97-AF65-F5344CB8AC3E}">
        <p14:creationId xmlns:p14="http://schemas.microsoft.com/office/powerpoint/2010/main" val="874062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342952" y="726545"/>
            <a:ext cx="241883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3" name="Google Shape;389;g8d3272b2c0_0_467"/>
          <p:cNvSpPr txBox="1"/>
          <p:nvPr/>
        </p:nvSpPr>
        <p:spPr>
          <a:xfrm>
            <a:off x="4072350" y="4841725"/>
            <a:ext cx="47490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Regular" charset="0"/>
              <a:ea typeface="Calibri"/>
              <a:cs typeface="Calibri"/>
              <a:sym typeface="Calibri"/>
            </a:endParaRPr>
          </a:p>
        </p:txBody>
      </p:sp>
      <p:sp>
        <p:nvSpPr>
          <p:cNvPr id="15" name="Google Shape;428;g8d3272b2c0_0_501"/>
          <p:cNvSpPr/>
          <p:nvPr/>
        </p:nvSpPr>
        <p:spPr>
          <a:xfrm>
            <a:off x="4858629" y="1929826"/>
            <a:ext cx="2588455" cy="189035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dirty="0">
                <a:solidFill>
                  <a:schemeClr val="lt1"/>
                </a:solidFill>
                <a:latin typeface="Calibri Regular" charset="0"/>
              </a:rPr>
              <a:t> </a:t>
            </a:r>
            <a:r>
              <a:rPr lang="en-US" sz="3600" b="1" dirty="0" smtClean="0">
                <a:solidFill>
                  <a:schemeClr val="lt1"/>
                </a:solidFill>
                <a:latin typeface="Calibri Regular" charset="0"/>
              </a:rPr>
              <a:t>tabloid</a:t>
            </a:r>
            <a:endParaRPr sz="3600" b="1" dirty="0">
              <a:solidFill>
                <a:schemeClr val="lt1"/>
              </a:solidFill>
              <a:latin typeface="Calibri Regular" charset="0"/>
            </a:endParaRPr>
          </a:p>
          <a:p>
            <a:pPr marL="0" marR="0" lvl="0" indent="0" algn="l" rtl="0">
              <a:lnSpc>
                <a:spcPct val="100000"/>
              </a:lnSpc>
              <a:spcBef>
                <a:spcPts val="0"/>
              </a:spcBef>
              <a:spcAft>
                <a:spcPts val="0"/>
              </a:spcAft>
              <a:buClr>
                <a:srgbClr val="000000"/>
              </a:buClr>
              <a:buSzPts val="2400"/>
              <a:buFont typeface="Arial"/>
              <a:buNone/>
            </a:pPr>
            <a:r>
              <a:rPr lang="en-US" sz="3600" b="1" dirty="0">
                <a:solidFill>
                  <a:schemeClr val="lt1"/>
                </a:solidFill>
                <a:latin typeface="Calibri Regular" charset="0"/>
              </a:rPr>
              <a:t>   </a:t>
            </a:r>
            <a:r>
              <a:rPr lang="en-US" sz="3600" b="1" dirty="0" smtClean="0">
                <a:solidFill>
                  <a:schemeClr val="lt1"/>
                </a:solidFill>
                <a:latin typeface="Calibri Regular" charset="0"/>
              </a:rPr>
              <a:t> (n.)</a:t>
            </a:r>
            <a:endParaRPr sz="3600" b="1" dirty="0">
              <a:solidFill>
                <a:schemeClr val="lt1"/>
              </a:solidFill>
              <a:latin typeface="Calibri Regular" charset="0"/>
            </a:endParaRPr>
          </a:p>
        </p:txBody>
      </p:sp>
      <p:sp>
        <p:nvSpPr>
          <p:cNvPr id="16" name="Google Shape;429;g8d3272b2c0_0_501"/>
          <p:cNvSpPr/>
          <p:nvPr/>
        </p:nvSpPr>
        <p:spPr>
          <a:xfrm>
            <a:off x="3781474" y="4055683"/>
            <a:ext cx="5039876" cy="129784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1200"/>
              </a:spcAft>
              <a:buClr>
                <a:srgbClr val="000000"/>
              </a:buClr>
              <a:buSzPts val="3000"/>
              <a:buFont typeface="Arial"/>
              <a:buNone/>
            </a:pPr>
            <a:r>
              <a:rPr lang="en-US" sz="3600" dirty="0" err="1">
                <a:solidFill>
                  <a:schemeClr val="lt1"/>
                </a:solidFill>
                <a:latin typeface="Calibri Regular" charset="0"/>
                <a:ea typeface="Calibri"/>
                <a:cs typeface="Calibri"/>
                <a:sym typeface="Calibri"/>
              </a:rPr>
              <a:t>მცირე</a:t>
            </a:r>
            <a:r>
              <a:rPr lang="en-US" sz="3600" dirty="0">
                <a:solidFill>
                  <a:schemeClr val="lt1"/>
                </a:solidFill>
                <a:latin typeface="Calibri Regular" charset="0"/>
                <a:ea typeface="Calibri"/>
                <a:cs typeface="Calibri"/>
                <a:sym typeface="Calibri"/>
              </a:rPr>
              <a:t> </a:t>
            </a:r>
            <a:r>
              <a:rPr lang="en-US" sz="3600" dirty="0" err="1">
                <a:solidFill>
                  <a:schemeClr val="lt1"/>
                </a:solidFill>
                <a:latin typeface="Calibri Regular" charset="0"/>
                <a:ea typeface="Calibri"/>
                <a:cs typeface="Calibri"/>
                <a:sym typeface="Calibri"/>
              </a:rPr>
              <a:t>ფორმატიანი</a:t>
            </a:r>
            <a:r>
              <a:rPr lang="en-US" sz="3600" dirty="0">
                <a:solidFill>
                  <a:schemeClr val="lt1"/>
                </a:solidFill>
                <a:latin typeface="Calibri Regular" charset="0"/>
                <a:ea typeface="Calibri"/>
                <a:cs typeface="Calibri"/>
                <a:sym typeface="Calibri"/>
              </a:rPr>
              <a:t> </a:t>
            </a:r>
            <a:r>
              <a:rPr lang="en-US" sz="3600" dirty="0" err="1">
                <a:solidFill>
                  <a:schemeClr val="lt1"/>
                </a:solidFill>
                <a:latin typeface="Calibri Regular" charset="0"/>
                <a:ea typeface="Calibri"/>
                <a:cs typeface="Calibri"/>
                <a:sym typeface="Calibri"/>
              </a:rPr>
              <a:t>გაზეთი</a:t>
            </a:r>
            <a:endParaRPr sz="3600" u="none" strike="noStrike" cap="none" dirty="0">
              <a:solidFill>
                <a:schemeClr val="lt1"/>
              </a:solidFill>
              <a:latin typeface="Calibri Regular" charset="0"/>
              <a:ea typeface="Calibri"/>
              <a:cs typeface="Calibri"/>
              <a:sym typeface="Calibri"/>
            </a:endParaRPr>
          </a:p>
        </p:txBody>
      </p:sp>
      <p:sp>
        <p:nvSpPr>
          <p:cNvPr id="17" name="Google Shape;430;g8d3272b2c0_0_501"/>
          <p:cNvSpPr/>
          <p:nvPr/>
        </p:nvSpPr>
        <p:spPr>
          <a:xfrm>
            <a:off x="3781474" y="5763390"/>
            <a:ext cx="5039875" cy="8457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0"/>
              </a:spcBef>
              <a:spcAft>
                <a:spcPts val="0"/>
              </a:spcAft>
              <a:buClr>
                <a:schemeClr val="dk1"/>
              </a:buClr>
              <a:buSzPts val="1100"/>
              <a:buFont typeface="Arial"/>
              <a:buNone/>
            </a:pPr>
            <a:r>
              <a:rPr lang="en-US" sz="2400" dirty="0">
                <a:solidFill>
                  <a:schemeClr val="lt1"/>
                </a:solidFill>
                <a:latin typeface="Calibri Regular" charset="0"/>
                <a:ea typeface="Merriweather"/>
                <a:cs typeface="Merriweather"/>
                <a:sym typeface="Merriweather"/>
              </a:rPr>
              <a:t>Gossips about celebrities appear in </a:t>
            </a:r>
            <a:r>
              <a:rPr lang="en-US" sz="2400" dirty="0">
                <a:solidFill>
                  <a:srgbClr val="FF9900"/>
                </a:solidFill>
                <a:latin typeface="Calibri Regular" charset="0"/>
                <a:ea typeface="Merriweather"/>
                <a:cs typeface="Merriweather"/>
                <a:sym typeface="Merriweather"/>
              </a:rPr>
              <a:t>tabloids. </a:t>
            </a:r>
            <a:endParaRPr sz="2400" u="none" strike="noStrike" cap="none" dirty="0">
              <a:solidFill>
                <a:srgbClr val="FF9900"/>
              </a:solidFill>
              <a:latin typeface="Calibri Regular" charset="0"/>
              <a:ea typeface="Calibri"/>
              <a:cs typeface="Calibri"/>
              <a:sym typeface="Calibri"/>
            </a:endParaRPr>
          </a:p>
        </p:txBody>
      </p:sp>
    </p:spTree>
    <p:extLst>
      <p:ext uri="{BB962C8B-B14F-4D97-AF65-F5344CB8AC3E}">
        <p14:creationId xmlns:p14="http://schemas.microsoft.com/office/powerpoint/2010/main" val="105620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342952" y="726545"/>
            <a:ext cx="242762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7" name="Google Shape;246;g8d3272b2c0_0_279"/>
          <p:cNvSpPr/>
          <p:nvPr/>
        </p:nvSpPr>
        <p:spPr>
          <a:xfrm>
            <a:off x="4756460" y="2161295"/>
            <a:ext cx="2952635" cy="164539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gossip</a:t>
            </a:r>
          </a:p>
          <a:p>
            <a:pPr marL="0" marR="0" lvl="0" indent="0" algn="ctr" rtl="0">
              <a:lnSpc>
                <a:spcPct val="90000"/>
              </a:lnSpc>
              <a:spcBef>
                <a:spcPts val="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 </a:t>
            </a:r>
            <a:r>
              <a:rPr lang="en-US" sz="3600" b="1" u="none" strike="noStrike" cap="none" dirty="0">
                <a:solidFill>
                  <a:srgbClr val="FFFFFF"/>
                </a:solidFill>
                <a:latin typeface="Calibri Regular" charset="0"/>
                <a:ea typeface="Merriweather"/>
                <a:cs typeface="Merriweather"/>
                <a:sym typeface="Merriweather"/>
              </a:rPr>
              <a:t>(</a:t>
            </a:r>
            <a:r>
              <a:rPr lang="en-US" sz="3600" b="1" u="none" strike="noStrike" cap="none" dirty="0" smtClean="0">
                <a:solidFill>
                  <a:srgbClr val="FFFFFF"/>
                </a:solidFill>
                <a:latin typeface="Calibri Regular" charset="0"/>
                <a:ea typeface="Merriweather"/>
                <a:cs typeface="Merriweather"/>
                <a:sym typeface="Merriweather"/>
              </a:rPr>
              <a:t>n.) </a:t>
            </a:r>
            <a:endParaRPr sz="3600" b="1" u="none" strike="noStrike" cap="none" dirty="0">
              <a:solidFill>
                <a:srgbClr val="FFFFFF"/>
              </a:solidFill>
              <a:latin typeface="Calibri Regular" charset="0"/>
              <a:ea typeface="Merriweather"/>
              <a:cs typeface="Merriweather"/>
              <a:sym typeface="Merriweather"/>
            </a:endParaRPr>
          </a:p>
        </p:txBody>
      </p:sp>
      <p:sp>
        <p:nvSpPr>
          <p:cNvPr id="18" name="Google Shape;247;g8d3272b2c0_0_279"/>
          <p:cNvSpPr/>
          <p:nvPr/>
        </p:nvSpPr>
        <p:spPr>
          <a:xfrm>
            <a:off x="3702716" y="3970132"/>
            <a:ext cx="4786495"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ka-GE" sz="3600" dirty="0">
                <a:solidFill>
                  <a:srgbClr val="FFFFFF"/>
                </a:solidFill>
                <a:latin typeface="Calibri Regular" charset="0"/>
                <a:ea typeface="Merriweather"/>
                <a:cs typeface="Merriweather"/>
                <a:sym typeface="Merriweather"/>
              </a:rPr>
              <a:t>ჭორი</a:t>
            </a:r>
            <a:endParaRPr sz="2400" u="none" strike="noStrike" cap="none" dirty="0">
              <a:solidFill>
                <a:srgbClr val="FFFFFF"/>
              </a:solidFill>
              <a:latin typeface="Calibri Regular" charset="0"/>
              <a:ea typeface="Merriweather"/>
              <a:cs typeface="Merriweather"/>
              <a:sym typeface="Merriweather"/>
            </a:endParaRPr>
          </a:p>
        </p:txBody>
      </p:sp>
      <p:sp>
        <p:nvSpPr>
          <p:cNvPr id="19" name="Google Shape;248;g8d3272b2c0_0_279"/>
          <p:cNvSpPr/>
          <p:nvPr/>
        </p:nvSpPr>
        <p:spPr>
          <a:xfrm>
            <a:off x="3702716" y="5032375"/>
            <a:ext cx="4786495"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600" u="none" strike="noStrike" cap="none" dirty="0">
                <a:solidFill>
                  <a:srgbClr val="FFFFFF"/>
                </a:solidFill>
                <a:latin typeface="Calibri Regular" charset="0"/>
                <a:ea typeface="Merriweather"/>
                <a:cs typeface="Merriweather"/>
                <a:sym typeface="Merriweather"/>
              </a:rPr>
              <a:t>People like to </a:t>
            </a:r>
            <a:r>
              <a:rPr lang="en-US" sz="2600" u="none" strike="noStrike" cap="none" dirty="0">
                <a:solidFill>
                  <a:srgbClr val="FFC000"/>
                </a:solidFill>
                <a:latin typeface="Calibri Regular" charset="0"/>
                <a:ea typeface="Merriweather"/>
                <a:cs typeface="Merriweather"/>
                <a:sym typeface="Merriweather"/>
              </a:rPr>
              <a:t>gossip</a:t>
            </a:r>
            <a:r>
              <a:rPr lang="en-US" sz="2600" u="none" strike="noStrike" cap="none" dirty="0">
                <a:solidFill>
                  <a:srgbClr val="FFFFFF"/>
                </a:solidFill>
                <a:latin typeface="Calibri Regular" charset="0"/>
                <a:ea typeface="Merriweather"/>
                <a:cs typeface="Merriweather"/>
                <a:sym typeface="Merriweather"/>
              </a:rPr>
              <a:t> about each other. </a:t>
            </a:r>
            <a:endParaRPr sz="2600" u="none" strike="noStrike" cap="none" dirty="0">
              <a:solidFill>
                <a:srgbClr val="FFFFFF"/>
              </a:solidFill>
              <a:latin typeface="Calibri Regular" charset="0"/>
              <a:ea typeface="Merriweather"/>
              <a:cs typeface="Merriweather"/>
              <a:sym typeface="Merriweather"/>
            </a:endParaRPr>
          </a:p>
        </p:txBody>
      </p:sp>
    </p:spTree>
    <p:extLst>
      <p:ext uri="{BB962C8B-B14F-4D97-AF65-F5344CB8AC3E}">
        <p14:creationId xmlns:p14="http://schemas.microsoft.com/office/powerpoint/2010/main" val="1127022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35434"/>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278991" y="4026261"/>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Calibri" panose="020F0502020204030204" pitchFamily="34" charset="0"/>
                <a:cs typeface="Calibri" panose="020F0502020204030204" pitchFamily="34" charset="0"/>
                <a:sym typeface="Merriweather"/>
              </a:rPr>
              <a:t>TV </a:t>
            </a:r>
            <a:r>
              <a:rPr lang="en-US" sz="2500" b="1" dirty="0">
                <a:latin typeface="Calibri" panose="020F0502020204030204" pitchFamily="34" charset="0"/>
                <a:cs typeface="Calibri" panose="020F0502020204030204" pitchFamily="34" charset="0"/>
                <a:sym typeface="Merriweather"/>
              </a:rPr>
              <a:t>commercials are very expensive during  …………….</a:t>
            </a:r>
            <a:endParaRPr lang="en-US" sz="25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1829370" y="2147506"/>
            <a:ext cx="1423495" cy="822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editor</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9F627E5A-4AF2-2946-8B8E-7F5BF220557A}"/>
              </a:ext>
            </a:extLst>
          </p:cNvPr>
          <p:cNvSpPr/>
          <p:nvPr/>
        </p:nvSpPr>
        <p:spPr>
          <a:xfrm>
            <a:off x="3658741" y="2142737"/>
            <a:ext cx="1478460" cy="827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a:latin typeface="Calibri" panose="020F0502020204030204" pitchFamily="34" charset="0"/>
                <a:cs typeface="Calibri" panose="020F0502020204030204" pitchFamily="34" charset="0"/>
                <a:sym typeface="Merriweather"/>
              </a:rPr>
              <a:t>anchor</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9B367E4F-EA24-D143-A51F-FA5040CB2782}"/>
              </a:ext>
            </a:extLst>
          </p:cNvPr>
          <p:cNvSpPr/>
          <p:nvPr/>
        </p:nvSpPr>
        <p:spPr>
          <a:xfrm>
            <a:off x="5408260" y="2142737"/>
            <a:ext cx="1829370" cy="827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Calibri" panose="020F0502020204030204" pitchFamily="34" charset="0"/>
                <a:cs typeface="Calibri" panose="020F0502020204030204" pitchFamily="34" charset="0"/>
                <a:sym typeface="Merriweather"/>
              </a:rPr>
              <a:t>prime</a:t>
            </a:r>
            <a:r>
              <a:rPr lang="en-US" sz="2800" dirty="0" smtClean="0">
                <a:solidFill>
                  <a:schemeClr val="dk1"/>
                </a:solidFill>
                <a:latin typeface="Calibri Regular" charset="0"/>
                <a:ea typeface="Merriweather"/>
                <a:cs typeface="Merriweather"/>
                <a:sym typeface="Merriweather"/>
              </a:rPr>
              <a:t> </a:t>
            </a:r>
            <a:r>
              <a:rPr lang="en-US" sz="2500" b="1" dirty="0">
                <a:latin typeface="Calibri" panose="020F0502020204030204" pitchFamily="34" charset="0"/>
                <a:cs typeface="Calibri" panose="020F0502020204030204" pitchFamily="34" charset="0"/>
                <a:sym typeface="Merriweather"/>
              </a:rPr>
              <a:t>time</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7508689" y="2126756"/>
            <a:ext cx="1629609" cy="84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tabloid</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86E702E-104A-D647-B1CD-0A5C18F4C340}"/>
              </a:ext>
            </a:extLst>
          </p:cNvPr>
          <p:cNvSpPr/>
          <p:nvPr/>
        </p:nvSpPr>
        <p:spPr>
          <a:xfrm>
            <a:off x="9544174" y="2126756"/>
            <a:ext cx="1629609" cy="84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Calibri" panose="020F0502020204030204" pitchFamily="34" charset="0"/>
                <a:cs typeface="Calibri" panose="020F0502020204030204" pitchFamily="34" charset="0"/>
                <a:sym typeface="Merriweather"/>
              </a:rPr>
              <a:t>gossip</a:t>
            </a:r>
            <a:endParaRPr lang="en-US" sz="2500" b="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0C8EC34D-A415-6A49-ABCE-4638A63641CF}"/>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6CBF391-5651-A948-82DE-762800B0975E}"/>
              </a:ext>
            </a:extLst>
          </p:cNvPr>
          <p:cNvSpPr txBox="1"/>
          <p:nvPr/>
        </p:nvSpPr>
        <p:spPr>
          <a:xfrm>
            <a:off x="7237630" y="455843"/>
            <a:ext cx="4648071"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27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0 L -0.10404 0.48472 " pathEditMode="relative" rAng="0" ptsTypes="AA">
                                      <p:cBhvr>
                                        <p:cTn id="6" dur="2000" fill="hold"/>
                                        <p:tgtEl>
                                          <p:spTgt spid="32"/>
                                        </p:tgtEl>
                                        <p:attrNameLst>
                                          <p:attrName>ppt_x</p:attrName>
                                          <p:attrName>ppt_y</p:attrName>
                                        </p:attrNameLst>
                                      </p:cBhvr>
                                      <p:rCtr x="-5208" y="2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770112" y="3571400"/>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US" sz="2500" b="1" dirty="0">
                <a:latin typeface="Calibri" panose="020F0502020204030204" pitchFamily="34" charset="0"/>
                <a:cs typeface="Calibri" panose="020F0502020204030204" pitchFamily="34" charset="0"/>
                <a:sym typeface="Merriweather"/>
              </a:rPr>
              <a:t>The …………. felt nervous as it was her first show. </a:t>
            </a:r>
            <a:endParaRPr lang="en-US" sz="25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2770112" y="2132523"/>
            <a:ext cx="147846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editor</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9F627E5A-4AF2-2946-8B8E-7F5BF220557A}"/>
              </a:ext>
            </a:extLst>
          </p:cNvPr>
          <p:cNvSpPr/>
          <p:nvPr/>
        </p:nvSpPr>
        <p:spPr>
          <a:xfrm>
            <a:off x="4390595" y="2126757"/>
            <a:ext cx="147846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a:latin typeface="Calibri" panose="020F0502020204030204" pitchFamily="34" charset="0"/>
                <a:cs typeface="Calibri" panose="020F0502020204030204" pitchFamily="34" charset="0"/>
                <a:sym typeface="Merriweather"/>
              </a:rPr>
              <a:t>anchor</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6133542" y="2126757"/>
            <a:ext cx="162960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tabloid</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86E702E-104A-D647-B1CD-0A5C18F4C340}"/>
              </a:ext>
            </a:extLst>
          </p:cNvPr>
          <p:cNvSpPr/>
          <p:nvPr/>
        </p:nvSpPr>
        <p:spPr>
          <a:xfrm>
            <a:off x="8091544" y="2126757"/>
            <a:ext cx="162960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Calibri" panose="020F0502020204030204" pitchFamily="34" charset="0"/>
                <a:cs typeface="Calibri" panose="020F0502020204030204" pitchFamily="34" charset="0"/>
                <a:sym typeface="Merriweather"/>
              </a:rPr>
              <a:t>gossip</a:t>
            </a:r>
            <a:endParaRPr lang="en-US" sz="2500"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E703D67-3649-B741-9AAE-34EC45FBCEB2}"/>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3A948F-730D-2640-A158-BA022F7F8386}"/>
              </a:ext>
            </a:extLst>
          </p:cNvPr>
          <p:cNvSpPr txBox="1"/>
          <p:nvPr/>
        </p:nvSpPr>
        <p:spPr>
          <a:xfrm>
            <a:off x="7078492" y="431228"/>
            <a:ext cx="4807210"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0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11111E-6 L 0.0793 0.47361 " pathEditMode="relative" rAng="0" ptsTypes="AA">
                                      <p:cBhvr>
                                        <p:cTn id="6" dur="2000" fill="hold"/>
                                        <p:tgtEl>
                                          <p:spTgt spid="31"/>
                                        </p:tgtEl>
                                        <p:attrNameLst>
                                          <p:attrName>ppt_x</p:attrName>
                                          <p:attrName>ppt_y</p:attrName>
                                        </p:attrNameLst>
                                      </p:cBhvr>
                                      <p:rCtr x="3828" y="2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86246" y="3668800"/>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US" sz="2500" b="1" dirty="0">
                <a:latin typeface="Calibri" panose="020F0502020204030204" pitchFamily="34" charset="0"/>
                <a:cs typeface="Calibri" panose="020F0502020204030204" pitchFamily="34" charset="0"/>
                <a:sym typeface="Merriweather"/>
              </a:rPr>
              <a:t>The …………. will make the final changes to the article. </a:t>
            </a:r>
            <a:endParaRPr lang="en-US" sz="25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0" name="Rectangle 29">
            <a:extLst>
              <a:ext uri="{FF2B5EF4-FFF2-40B4-BE49-F238E27FC236}">
                <a16:creationId xmlns:a16="http://schemas.microsoft.com/office/drawing/2014/main" id="{C3F1E415-546D-2C48-A6C3-AC6D34F9BA7B}"/>
              </a:ext>
            </a:extLst>
          </p:cNvPr>
          <p:cNvSpPr/>
          <p:nvPr/>
        </p:nvSpPr>
        <p:spPr>
          <a:xfrm>
            <a:off x="2770112" y="2132523"/>
            <a:ext cx="147846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editor</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86E702E-104A-D647-B1CD-0A5C18F4C340}"/>
              </a:ext>
            </a:extLst>
          </p:cNvPr>
          <p:cNvSpPr/>
          <p:nvPr/>
        </p:nvSpPr>
        <p:spPr>
          <a:xfrm>
            <a:off x="7036104" y="2100562"/>
            <a:ext cx="1629609" cy="66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tabloid</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86E702E-104A-D647-B1CD-0A5C18F4C340}"/>
              </a:ext>
            </a:extLst>
          </p:cNvPr>
          <p:cNvSpPr/>
          <p:nvPr/>
        </p:nvSpPr>
        <p:spPr>
          <a:xfrm>
            <a:off x="4827534" y="2132523"/>
            <a:ext cx="162960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Calibri" panose="020F0502020204030204" pitchFamily="34" charset="0"/>
                <a:cs typeface="Calibri" panose="020F0502020204030204" pitchFamily="34" charset="0"/>
                <a:sym typeface="Merriweather"/>
              </a:rPr>
              <a:t>gossip</a:t>
            </a:r>
            <a:endParaRPr lang="en-US" sz="25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847FBBF-80A2-6344-A065-DD59EAABD3DF}"/>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128724-2D5E-8243-AFD9-9BC1832E4914}"/>
              </a:ext>
            </a:extLst>
          </p:cNvPr>
          <p:cNvSpPr txBox="1"/>
          <p:nvPr/>
        </p:nvSpPr>
        <p:spPr>
          <a:xfrm>
            <a:off x="7144131" y="426121"/>
            <a:ext cx="480569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91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4.07407E-6 L 0.14141 0.45926 " pathEditMode="relative" rAng="0" ptsTypes="AA">
                                      <p:cBhvr>
                                        <p:cTn id="6" dur="2000" fill="hold"/>
                                        <p:tgtEl>
                                          <p:spTgt spid="30"/>
                                        </p:tgtEl>
                                        <p:attrNameLst>
                                          <p:attrName>ppt_x</p:attrName>
                                          <p:attrName>ppt_y</p:attrName>
                                        </p:attrNameLst>
                                      </p:cBhvr>
                                      <p:rCtr x="7070" y="2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450561" y="3540671"/>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US" sz="2500" b="1" dirty="0">
                <a:latin typeface="Calibri" panose="020F0502020204030204" pitchFamily="34" charset="0"/>
                <a:cs typeface="Calibri" panose="020F0502020204030204" pitchFamily="34" charset="0"/>
                <a:sym typeface="Merriweather"/>
              </a:rPr>
              <a:t>………. is often thought to be less serious than other newspapers.</a:t>
            </a:r>
            <a:endParaRPr lang="en-US" dirty="0">
              <a:latin typeface="Calibri Regular"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4" name="Rectangle 33">
            <a:extLst>
              <a:ext uri="{FF2B5EF4-FFF2-40B4-BE49-F238E27FC236}">
                <a16:creationId xmlns:a16="http://schemas.microsoft.com/office/drawing/2014/main" id="{D86E702E-104A-D647-B1CD-0A5C18F4C340}"/>
              </a:ext>
            </a:extLst>
          </p:cNvPr>
          <p:cNvSpPr/>
          <p:nvPr/>
        </p:nvSpPr>
        <p:spPr>
          <a:xfrm>
            <a:off x="5172256" y="2199826"/>
            <a:ext cx="1629609" cy="66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tabloid</a:t>
            </a:r>
            <a:r>
              <a:rPr lang="en-US" sz="2800" dirty="0">
                <a:solidFill>
                  <a:schemeClr val="dk1"/>
                </a:solidFill>
                <a:latin typeface="Calibri Regular" charset="0"/>
                <a:ea typeface="Merriweather"/>
                <a:cs typeface="Merriweather"/>
                <a:sym typeface="Merriweather"/>
              </a:rPr>
              <a:t> </a:t>
            </a:r>
            <a:endParaRPr lang="en-US" sz="2500"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86E702E-104A-D647-B1CD-0A5C18F4C340}"/>
              </a:ext>
            </a:extLst>
          </p:cNvPr>
          <p:cNvSpPr/>
          <p:nvPr/>
        </p:nvSpPr>
        <p:spPr>
          <a:xfrm>
            <a:off x="7293343" y="2199826"/>
            <a:ext cx="1629609" cy="66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Calibri" panose="020F0502020204030204" pitchFamily="34" charset="0"/>
                <a:cs typeface="Calibri" panose="020F0502020204030204" pitchFamily="34" charset="0"/>
                <a:sym typeface="Merriweather"/>
              </a:rPr>
              <a:t>gossip</a:t>
            </a:r>
            <a:endParaRPr lang="en-US" sz="2500"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0C9AAD6-D8E2-344C-AA39-BCC967630DDF}"/>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CA73C6-6D7A-9C46-ABF6-CBE05D8A0E71}"/>
              </a:ext>
            </a:extLst>
          </p:cNvPr>
          <p:cNvSpPr txBox="1"/>
          <p:nvPr/>
        </p:nvSpPr>
        <p:spPr>
          <a:xfrm>
            <a:off x="7168427" y="455843"/>
            <a:ext cx="480569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0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2.96296E-6 L -0.02175 0.46505 " pathEditMode="relative" rAng="0" ptsTypes="AA">
                                      <p:cBhvr>
                                        <p:cTn id="6" dur="2000" fill="hold"/>
                                        <p:tgtEl>
                                          <p:spTgt spid="34"/>
                                        </p:tgtEl>
                                        <p:attrNameLst>
                                          <p:attrName>ppt_x</p:attrName>
                                          <p:attrName>ppt_y</p:attrName>
                                        </p:attrNameLst>
                                      </p:cBhvr>
                                      <p:rCtr x="-1094" y="2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780345" y="3437118"/>
            <a:ext cx="7363990" cy="14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500" b="1" dirty="0">
                <a:latin typeface="Calibri" panose="020F0502020204030204" pitchFamily="34" charset="0"/>
                <a:cs typeface="Calibri" panose="020F0502020204030204" pitchFamily="34" charset="0"/>
              </a:rPr>
              <a:t>Bad </a:t>
            </a:r>
            <a:r>
              <a:rPr lang="mr-IN" sz="2500" b="1" dirty="0">
                <a:latin typeface="Calibri" panose="020F0502020204030204" pitchFamily="34" charset="0"/>
                <a:cs typeface="Calibri" panose="020F0502020204030204" pitchFamily="34" charset="0"/>
              </a:rPr>
              <a:t>…………</a:t>
            </a:r>
            <a:r>
              <a:rPr lang="en-US" sz="2500" b="1" dirty="0">
                <a:latin typeface="Calibri" panose="020F0502020204030204" pitchFamily="34" charset="0"/>
                <a:cs typeface="Calibri" panose="020F0502020204030204" pitchFamily="34" charset="0"/>
              </a:rPr>
              <a:t>.. can hurt your reputation.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4" name="Rectangle 33">
            <a:extLst>
              <a:ext uri="{FF2B5EF4-FFF2-40B4-BE49-F238E27FC236}">
                <a16:creationId xmlns:a16="http://schemas.microsoft.com/office/drawing/2014/main" id="{D86E702E-104A-D647-B1CD-0A5C18F4C340}"/>
              </a:ext>
            </a:extLst>
          </p:cNvPr>
          <p:cNvSpPr/>
          <p:nvPr/>
        </p:nvSpPr>
        <p:spPr>
          <a:xfrm>
            <a:off x="5172256" y="2199826"/>
            <a:ext cx="1629609" cy="66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Calibri" panose="020F0502020204030204" pitchFamily="34" charset="0"/>
                <a:cs typeface="Calibri" panose="020F0502020204030204" pitchFamily="34" charset="0"/>
                <a:sym typeface="Merriweather"/>
              </a:rPr>
              <a:t>gossip </a:t>
            </a:r>
            <a:endParaRPr lang="en-US" sz="2500"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BAD6165-B39F-5E40-AABF-1195177E407D}"/>
              </a:ext>
            </a:extLst>
          </p:cNvPr>
          <p:cNvSpPr/>
          <p:nvPr/>
        </p:nvSpPr>
        <p:spPr>
          <a:xfrm>
            <a:off x="7068524" y="393118"/>
            <a:ext cx="481717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A2912E-68D7-6D44-9F6C-7AA23A8A9A89}"/>
              </a:ext>
            </a:extLst>
          </p:cNvPr>
          <p:cNvSpPr txBox="1"/>
          <p:nvPr/>
        </p:nvSpPr>
        <p:spPr>
          <a:xfrm>
            <a:off x="7168427" y="393118"/>
            <a:ext cx="460447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r>
              <a:rPr lang="ka-GE" sz="3500" dirty="0">
                <a:solidFill>
                  <a:schemeClr val="bg1"/>
                </a:solidFill>
                <a:latin typeface="Calibri" panose="020F0502020204030204" pitchFamily="34" charset="0"/>
                <a:cs typeface="Calibri" panose="020F0502020204030204" pitchFamily="34" charset="0"/>
              </a:rPr>
              <a:t> Activity</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ლექსიკის </a:t>
            </a:r>
            <a:r>
              <a:rPr lang="ka-GE" sz="3500" dirty="0">
                <a:solidFill>
                  <a:schemeClr val="bg1"/>
                </a:solidFill>
                <a:latin typeface="Calibri" panose="020F0502020204030204" pitchFamily="34" charset="0"/>
                <a:cs typeface="Calibri" panose="020F0502020204030204" pitchFamily="34" charset="0"/>
              </a:rPr>
              <a:t>სავარჯიშო</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50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2.96296E-6 L -0.02175 0.46505 " pathEditMode="relative" rAng="0" ptsTypes="AA">
                                      <p:cBhvr>
                                        <p:cTn id="6" dur="2000" fill="hold"/>
                                        <p:tgtEl>
                                          <p:spTgt spid="34"/>
                                        </p:tgtEl>
                                        <p:attrNameLst>
                                          <p:attrName>ppt_x</p:attrName>
                                          <p:attrName>ppt_y</p:attrName>
                                        </p:attrNameLst>
                                      </p:cBhvr>
                                      <p:rCtr x="-1094" y="2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C987DE58-B647-6341-B264-0F0900D656FE}"/>
              </a:ext>
            </a:extLst>
          </p:cNvPr>
          <p:cNvSpPr/>
          <p:nvPr/>
        </p:nvSpPr>
        <p:spPr>
          <a:xfrm>
            <a:off x="3556985" y="2589936"/>
            <a:ext cx="5364275" cy="185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 </a:t>
            </a:r>
            <a:r>
              <a:rPr lang="en-US" sz="3000" b="1" dirty="0" smtClean="0">
                <a:latin typeface="Calibri" panose="020F0502020204030204" pitchFamily="34" charset="0"/>
                <a:cs typeface="Calibri" panose="020F0502020204030204" pitchFamily="34" charset="0"/>
              </a:rPr>
              <a:t>Comprehension</a:t>
            </a:r>
            <a:endParaRPr lang="ka-GE" sz="3000" b="1" dirty="0">
              <a:latin typeface="Calibri" panose="020F0502020204030204" pitchFamily="34" charset="0"/>
              <a:cs typeface="Calibri" panose="020F0502020204030204" pitchFamily="34" charset="0"/>
            </a:endParaRPr>
          </a:p>
          <a:p>
            <a:pPr algn="ctr"/>
            <a:r>
              <a:rPr lang="ka-GE" sz="3000" b="1" dirty="0" smtClean="0">
                <a:latin typeface="Calibri" panose="020F0502020204030204" pitchFamily="34" charset="0"/>
                <a:cs typeface="Calibri" panose="020F0502020204030204" pitchFamily="34" charset="0"/>
              </a:rPr>
              <a:t>წაკითხულის გააზრება</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924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7101191" y="198362"/>
            <a:ext cx="4805464"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Regular" charset="0"/>
              </a:rPr>
              <a:t>Agenda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Regular" charset="0"/>
              </a:rPr>
              <a:t>გაკვეთილის</a:t>
            </a:r>
            <a:r>
              <a:rPr lang="en-US" sz="3600" dirty="0">
                <a:solidFill>
                  <a:schemeClr val="bg1"/>
                </a:solidFill>
                <a:latin typeface="Calibri Regular" charset="0"/>
              </a:rPr>
              <a:t> </a:t>
            </a:r>
            <a:r>
              <a:rPr lang="en-US" sz="3600" dirty="0" err="1">
                <a:solidFill>
                  <a:schemeClr val="bg1"/>
                </a:solidFill>
                <a:latin typeface="Calibri Regular" charset="0"/>
              </a:rPr>
              <a:t>გეგმა</a:t>
            </a:r>
            <a:endParaRPr sz="3600" dirty="0">
              <a:solidFill>
                <a:schemeClr val="bg1"/>
              </a:solidFill>
              <a:latin typeface="Calibri Regular" charset="0"/>
              <a:sym typeface="Calibri"/>
            </a:endParaRPr>
          </a:p>
        </p:txBody>
      </p:sp>
      <p:grpSp>
        <p:nvGrpSpPr>
          <p:cNvPr id="107" name="Google Shape;107;g8d3272b2c0_0_301"/>
          <p:cNvGrpSpPr/>
          <p:nvPr/>
        </p:nvGrpSpPr>
        <p:grpSpPr>
          <a:xfrm>
            <a:off x="-4686105" y="257487"/>
            <a:ext cx="11307887" cy="7633251"/>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a:solidFill>
                    <a:schemeClr val="lt1"/>
                  </a:solidFill>
                  <a:latin typeface="Calibri Regular" charset="0"/>
                  <a:ea typeface="Calibri"/>
                  <a:cs typeface="Calibri"/>
                  <a:sym typeface="Calibri"/>
                </a:rPr>
                <a:t>Introduction - </a:t>
              </a:r>
              <a:r>
                <a:rPr lang="en-US" sz="1500" dirty="0" err="1">
                  <a:solidFill>
                    <a:schemeClr val="lt1"/>
                  </a:solidFill>
                  <a:latin typeface="Calibri Regular" charset="0"/>
                  <a:ea typeface="Calibri"/>
                  <a:cs typeface="Calibri"/>
                  <a:sym typeface="Calibri"/>
                </a:rPr>
                <a:t>შესავალი</a:t>
              </a:r>
              <a:r>
                <a:rPr lang="en-US" sz="1500" dirty="0">
                  <a:solidFill>
                    <a:schemeClr val="lt1"/>
                  </a:solidFill>
                  <a:latin typeface="Calibri Regular" charset="0"/>
                  <a:ea typeface="Calibri"/>
                  <a:cs typeface="Calibri"/>
                  <a:sym typeface="Calibri"/>
                </a:rPr>
                <a:t> </a:t>
              </a:r>
              <a:endParaRPr sz="1500" u="none" strike="noStrike" cap="none" dirty="0">
                <a:solidFill>
                  <a:schemeClr val="lt1"/>
                </a:solidFill>
                <a:latin typeface="Calibri Regular" charset="0"/>
                <a:ea typeface="Calibri"/>
                <a:cs typeface="Calibri"/>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a:solidFill>
                    <a:schemeClr val="lt1"/>
                  </a:solidFill>
                  <a:latin typeface="Calibri Regular" charset="0"/>
                  <a:ea typeface="Calibri"/>
                  <a:cs typeface="Calibri"/>
                  <a:sym typeface="Calibri"/>
                </a:rPr>
                <a:t>Vocabulary - </a:t>
              </a:r>
              <a:r>
                <a:rPr lang="en-US" sz="1500" dirty="0" err="1">
                  <a:solidFill>
                    <a:schemeClr val="lt1"/>
                  </a:solidFill>
                  <a:latin typeface="Calibri Regular" charset="0"/>
                  <a:ea typeface="Calibri"/>
                  <a:cs typeface="Calibri"/>
                  <a:sym typeface="Calibri"/>
                </a:rPr>
                <a:t>ლექსიკა</a:t>
              </a:r>
              <a:endParaRPr sz="1500" u="none" strike="noStrike" cap="none" dirty="0">
                <a:solidFill>
                  <a:schemeClr val="lt1"/>
                </a:solidFill>
                <a:latin typeface="Calibri Regular" charset="0"/>
                <a:ea typeface="Calibri"/>
                <a:cs typeface="Calibri"/>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a:solidFill>
                    <a:schemeClr val="lt1"/>
                  </a:solidFill>
                  <a:latin typeface="Calibri Regular" charset="0"/>
                  <a:ea typeface="Calibri"/>
                  <a:cs typeface="Calibri"/>
                  <a:sym typeface="Calibri"/>
                </a:rPr>
                <a:t>Reading </a:t>
              </a:r>
              <a:r>
                <a:rPr lang="en-US" sz="1500" dirty="0" smtClean="0">
                  <a:solidFill>
                    <a:schemeClr val="lt1"/>
                  </a:solidFill>
                  <a:latin typeface="Calibri Regular" charset="0"/>
                  <a:ea typeface="Calibri"/>
                  <a:cs typeface="Calibri"/>
                  <a:sym typeface="Calibri"/>
                </a:rPr>
                <a:t>Comprehension- </a:t>
              </a:r>
              <a:r>
                <a:rPr lang="ka-GE" sz="1500" dirty="0" smtClean="0">
                  <a:solidFill>
                    <a:schemeClr val="lt1"/>
                  </a:solidFill>
                  <a:latin typeface="Calibri Regular" charset="0"/>
                  <a:ea typeface="Calibri"/>
                  <a:cs typeface="Calibri"/>
                  <a:sym typeface="Calibri"/>
                </a:rPr>
                <a:t>წაკითხულის გააზრება</a:t>
              </a:r>
              <a:r>
                <a:rPr lang="en-US" sz="1500" dirty="0" smtClean="0">
                  <a:solidFill>
                    <a:schemeClr val="lt1"/>
                  </a:solidFill>
                  <a:latin typeface="Calibri Regular" charset="0"/>
                  <a:ea typeface="Calibri"/>
                  <a:cs typeface="Calibri"/>
                  <a:sym typeface="Calibri"/>
                </a:rPr>
                <a:t> </a:t>
              </a:r>
              <a:endParaRPr sz="1500" u="none" strike="noStrike" cap="none" dirty="0">
                <a:solidFill>
                  <a:schemeClr val="lt1"/>
                </a:solidFill>
                <a:latin typeface="Calibri Regular" charset="0"/>
                <a:ea typeface="Calibri"/>
                <a:cs typeface="Calibri"/>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a:solidFill>
                    <a:schemeClr val="lt1"/>
                  </a:solidFill>
                  <a:latin typeface="Calibri Regular" charset="0"/>
                  <a:ea typeface="Calibri"/>
                  <a:cs typeface="Calibri"/>
                  <a:sym typeface="Calibri"/>
                </a:rPr>
                <a:t>Grammar - </a:t>
              </a:r>
              <a:r>
                <a:rPr lang="ka-GE" sz="1500" u="none" strike="noStrike" cap="none" dirty="0">
                  <a:solidFill>
                    <a:schemeClr val="lt1"/>
                  </a:solidFill>
                  <a:latin typeface="Calibri Regular" charset="0"/>
                  <a:ea typeface="Calibri"/>
                  <a:cs typeface="Calibri"/>
                  <a:sym typeface="Calibri"/>
                </a:rPr>
                <a:t>გრამატიკა</a:t>
              </a:r>
              <a:endParaRPr sz="1500" u="none" strike="noStrike" cap="none" dirty="0">
                <a:solidFill>
                  <a:schemeClr val="lt1"/>
                </a:solidFill>
                <a:latin typeface="Calibri Regular" charset="0"/>
                <a:ea typeface="Calibri"/>
                <a:cs typeface="Calibri"/>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a:solidFill>
                    <a:schemeClr val="lt1"/>
                  </a:solidFill>
                  <a:latin typeface="Calibri Regular" charset="0"/>
                  <a:ea typeface="Calibri"/>
                  <a:cs typeface="Calibri"/>
                  <a:sym typeface="Calibri"/>
                </a:rPr>
                <a:t>Summary</a:t>
              </a:r>
              <a:r>
                <a:rPr lang="ka-GE" sz="1500" u="none" strike="noStrike" cap="none" dirty="0">
                  <a:solidFill>
                    <a:schemeClr val="lt1"/>
                  </a:solidFill>
                  <a:latin typeface="Calibri Regular" charset="0"/>
                  <a:ea typeface="Calibri"/>
                  <a:cs typeface="Calibri"/>
                  <a:sym typeface="Calibri"/>
                </a:rPr>
                <a:t> - შეჯამება</a:t>
              </a:r>
              <a:endParaRPr sz="1500" u="none" strike="noStrike" cap="none" dirty="0">
                <a:solidFill>
                  <a:schemeClr val="lt1"/>
                </a:solidFill>
                <a:latin typeface="Calibri Regular" charset="0"/>
                <a:ea typeface="Calibri"/>
                <a:cs typeface="Calibri"/>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27" name="Google Shape;127;g8d3272b2c0_0_301"/>
            <p:cNvSpPr/>
            <p:nvPr/>
          </p:nvSpPr>
          <p:spPr>
            <a:xfrm>
              <a:off x="512821" y="3148361"/>
              <a:ext cx="46164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sp>
          <p:nvSpPr>
            <p:cNvPr id="128" name="Google Shape;128;g8d3272b2c0_0_301"/>
            <p:cNvSpPr txBox="1"/>
            <p:nvPr/>
          </p:nvSpPr>
          <p:spPr>
            <a:xfrm>
              <a:off x="829804" y="3146771"/>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a:solidFill>
                    <a:schemeClr val="lt1"/>
                  </a:solidFill>
                  <a:latin typeface="Calibri Regular" charset="0"/>
                  <a:ea typeface="Calibri"/>
                  <a:cs typeface="Calibri"/>
                  <a:sym typeface="Calibri"/>
                </a:rPr>
                <a:t>Homework</a:t>
              </a:r>
              <a:r>
                <a:rPr lang="ka-GE" sz="1500" u="none" strike="noStrike" cap="none" dirty="0">
                  <a:solidFill>
                    <a:schemeClr val="lt1"/>
                  </a:solidFill>
                  <a:latin typeface="Calibri Regular" charset="0"/>
                  <a:ea typeface="Calibri"/>
                  <a:cs typeface="Calibri"/>
                  <a:sym typeface="Calibri"/>
                </a:rPr>
                <a:t> - საშინაო დავალება</a:t>
              </a:r>
              <a:r>
                <a:rPr lang="en-US" sz="1500" u="none" strike="noStrike" cap="none" dirty="0">
                  <a:solidFill>
                    <a:schemeClr val="lt1"/>
                  </a:solidFill>
                  <a:latin typeface="Calibri Regular" charset="0"/>
                  <a:ea typeface="Calibri"/>
                  <a:cs typeface="Calibri"/>
                  <a:sym typeface="Calibri"/>
                </a:rPr>
                <a:t> </a:t>
              </a:r>
              <a:endParaRPr sz="1500" u="none" strike="noStrike" cap="none" dirty="0">
                <a:solidFill>
                  <a:schemeClr val="lt1"/>
                </a:solidFill>
                <a:latin typeface="Calibri Regular" charset="0"/>
                <a:ea typeface="Calibri"/>
                <a:cs typeface="Calibri"/>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ndParaRPr>
            </a:p>
          </p:txBody>
        </p:sp>
      </p:grpSp>
      <p:sp>
        <p:nvSpPr>
          <p:cNvPr id="130" name="Google Shape;130;g8d3272b2c0_0_301"/>
          <p:cNvSpPr txBox="1"/>
          <p:nvPr/>
        </p:nvSpPr>
        <p:spPr>
          <a:xfrm>
            <a:off x="7204749" y="2012418"/>
            <a:ext cx="4598347" cy="2751600"/>
          </a:xfrm>
          <a:prstGeom prst="rect">
            <a:avLst/>
          </a:prstGeom>
          <a:noFill/>
          <a:ln>
            <a:noFill/>
          </a:ln>
        </p:spPr>
        <p:txBody>
          <a:bodyPr spcFirstLastPara="1" wrap="square" lIns="91425" tIns="91425" rIns="91425" bIns="91425" anchor="ctr" anchorCtr="0">
            <a:noAutofit/>
          </a:bodyPr>
          <a:lstStyle/>
          <a:p>
            <a:pPr lvl="0"/>
            <a:r>
              <a:rPr lang="en-US" sz="5000" dirty="0">
                <a:solidFill>
                  <a:schemeClr val="bg1"/>
                </a:solidFill>
                <a:latin typeface="Calibri Regular" charset="0"/>
                <a:ea typeface="Calibri"/>
                <a:cs typeface="Calibri"/>
                <a:sym typeface="Calibri"/>
              </a:rPr>
              <a:t>Media | </a:t>
            </a:r>
            <a:r>
              <a:rPr lang="ka-GE" sz="5400" dirty="0">
                <a:solidFill>
                  <a:schemeClr val="bg1"/>
                </a:solidFill>
                <a:latin typeface="Calibri Regular" charset="0"/>
                <a:ea typeface="Calibri"/>
                <a:cs typeface="Calibri"/>
                <a:sym typeface="Calibri"/>
              </a:rPr>
              <a:t>მედია</a:t>
            </a:r>
            <a:endParaRPr sz="5000" dirty="0">
              <a:solidFill>
                <a:schemeClr val="bg1"/>
              </a:solidFill>
              <a:latin typeface="Calibri Regular" charset="0"/>
              <a:ea typeface="Calibri"/>
              <a:cs typeface="Calibri"/>
              <a:sym typeface="Calibri"/>
            </a:endParaRPr>
          </a:p>
        </p:txBody>
      </p:sp>
      <p:pic>
        <p:nvPicPr>
          <p:cNvPr id="2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51635" y="257487"/>
            <a:ext cx="2164081" cy="968991"/>
          </a:xfrm>
          <a:prstGeom prst="rect">
            <a:avLst/>
          </a:prstGeom>
          <a:noFill/>
          <a:ln>
            <a:noFill/>
          </a:ln>
        </p:spPr>
      </p:pic>
      <p:pic>
        <p:nvPicPr>
          <p:cNvPr id="25" name="Picture 2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8511" y="257487"/>
            <a:ext cx="2376972" cy="968991"/>
          </a:xfrm>
          <a:prstGeom prst="rect">
            <a:avLst/>
          </a:prstGeom>
        </p:spPr>
      </p:pic>
    </p:spTree>
    <p:extLst>
      <p:ext uri="{BB962C8B-B14F-4D97-AF65-F5344CB8AC3E}">
        <p14:creationId xmlns:p14="http://schemas.microsoft.com/office/powerpoint/2010/main" val="1238661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1079950" y="1533905"/>
            <a:ext cx="9757842" cy="5049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Clr>
                <a:schemeClr val="bg1"/>
              </a:buClr>
              <a:buFont typeface="Arial"/>
              <a:buAutoNum type="arabicPeriod"/>
            </a:pPr>
            <a:r>
              <a:rPr lang="en-US" sz="3500" dirty="0">
                <a:latin typeface="Calibri" panose="020F0502020204030204" pitchFamily="34" charset="0"/>
                <a:cs typeface="Calibri" panose="020F0502020204030204" pitchFamily="34" charset="0"/>
              </a:rPr>
              <a:t>In today’s world it is almost impossible to escape from advertising. Media plays a role in everyone’s life. From seeing thousands of </a:t>
            </a:r>
            <a:r>
              <a:rPr lang="en-US" sz="3500" dirty="0">
                <a:solidFill>
                  <a:srgbClr val="FFC000"/>
                </a:solidFill>
                <a:latin typeface="Calibri" panose="020F0502020204030204" pitchFamily="34" charset="0"/>
                <a:cs typeface="Calibri" panose="020F0502020204030204" pitchFamily="34" charset="0"/>
              </a:rPr>
              <a:t>huge</a:t>
            </a:r>
            <a:r>
              <a:rPr lang="en-US" sz="3500" dirty="0">
                <a:latin typeface="Calibri" panose="020F0502020204030204" pitchFamily="34" charset="0"/>
                <a:cs typeface="Calibri" panose="020F0502020204030204" pitchFamily="34" charset="0"/>
              </a:rPr>
              <a:t>, </a:t>
            </a:r>
            <a:r>
              <a:rPr lang="en-US" sz="3500" dirty="0" err="1">
                <a:solidFill>
                  <a:srgbClr val="FFC000"/>
                </a:solidFill>
                <a:latin typeface="Calibri" panose="020F0502020204030204" pitchFamily="34" charset="0"/>
                <a:cs typeface="Calibri" panose="020F0502020204030204" pitchFamily="34" charset="0"/>
              </a:rPr>
              <a:t>colourful</a:t>
            </a:r>
            <a:r>
              <a:rPr lang="en-US" sz="3500" dirty="0">
                <a:solidFill>
                  <a:srgbClr val="FFC000"/>
                </a:solidFill>
                <a:latin typeface="Calibri" panose="020F0502020204030204" pitchFamily="34" charset="0"/>
                <a:cs typeface="Calibri" panose="020F0502020204030204" pitchFamily="34" charset="0"/>
              </a:rPr>
              <a:t> </a:t>
            </a:r>
            <a:r>
              <a:rPr lang="en-US" sz="3500" dirty="0">
                <a:latin typeface="Calibri" panose="020F0502020204030204" pitchFamily="34" charset="0"/>
                <a:cs typeface="Calibri" panose="020F0502020204030204" pitchFamily="34" charset="0"/>
              </a:rPr>
              <a:t>billboards about clothing or food, to looking at photos of celebrities taken by </a:t>
            </a:r>
            <a:r>
              <a:rPr lang="en-US" sz="3500" dirty="0" smtClean="0">
                <a:latin typeface="Calibri" panose="020F0502020204030204" pitchFamily="34" charset="0"/>
                <a:cs typeface="Calibri" panose="020F0502020204030204" pitchFamily="34" charset="0"/>
              </a:rPr>
              <a:t>paparazzi </a:t>
            </a:r>
            <a:r>
              <a:rPr lang="en-US" sz="3500" dirty="0">
                <a:latin typeface="Calibri" panose="020F0502020204030204" pitchFamily="34" charset="0"/>
                <a:cs typeface="Calibri" panose="020F0502020204030204" pitchFamily="34" charset="0"/>
              </a:rPr>
              <a:t>in small magazines called </a:t>
            </a:r>
            <a:r>
              <a:rPr lang="en-US" sz="3500" dirty="0">
                <a:solidFill>
                  <a:srgbClr val="FFC000"/>
                </a:solidFill>
                <a:latin typeface="Calibri" panose="020F0502020204030204" pitchFamily="34" charset="0"/>
                <a:cs typeface="Calibri" panose="020F0502020204030204" pitchFamily="34" charset="0"/>
              </a:rPr>
              <a:t>tabloids</a:t>
            </a:r>
            <a:r>
              <a:rPr lang="en-US" sz="3500" dirty="0">
                <a:latin typeface="Calibri" panose="020F0502020204030204" pitchFamily="34" charset="0"/>
                <a:cs typeface="Calibri" panose="020F0502020204030204" pitchFamily="34" charset="0"/>
              </a:rPr>
              <a:t>. These magazines have lots of gossip about famous people. </a:t>
            </a: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442123" y="244839"/>
            <a:ext cx="2164081" cy="968991"/>
          </a:xfrm>
          <a:prstGeom prst="rect">
            <a:avLst/>
          </a:prstGeom>
          <a:noFill/>
          <a:ln>
            <a:noFill/>
          </a:ln>
        </p:spPr>
      </p:pic>
      <p:pic>
        <p:nvPicPr>
          <p:cNvPr id="5" name="Picture 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606204" y="244839"/>
            <a:ext cx="2376972" cy="968991"/>
          </a:xfrm>
          <a:prstGeom prst="rect">
            <a:avLst/>
          </a:prstGeom>
        </p:spPr>
      </p:pic>
    </p:spTree>
    <p:extLst>
      <p:ext uri="{BB962C8B-B14F-4D97-AF65-F5344CB8AC3E}">
        <p14:creationId xmlns:p14="http://schemas.microsoft.com/office/powerpoint/2010/main" val="1985550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A6CCF4A-DD7B-412B-ADB1-7004BC600AD1}"/>
              </a:ext>
            </a:extLst>
          </p:cNvPr>
          <p:cNvSpPr/>
          <p:nvPr/>
        </p:nvSpPr>
        <p:spPr>
          <a:xfrm>
            <a:off x="1039385" y="1809344"/>
            <a:ext cx="9947563" cy="4828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2. But not all media is bad. Academic journals are a good source of knowledge, from politics, to science, to art, to society; these journals contain many different kinds of information. These articles are also checked by </a:t>
            </a:r>
            <a:r>
              <a:rPr lang="en-US" sz="3500" dirty="0">
                <a:solidFill>
                  <a:srgbClr val="FFC000"/>
                </a:solidFill>
                <a:latin typeface="Calibri" panose="020F0502020204030204" pitchFamily="34" charset="0"/>
                <a:cs typeface="Calibri" panose="020F0502020204030204" pitchFamily="34" charset="0"/>
              </a:rPr>
              <a:t>editors</a:t>
            </a:r>
            <a:r>
              <a:rPr lang="en-US" sz="3500" dirty="0">
                <a:latin typeface="Calibri" panose="020F0502020204030204" pitchFamily="34" charset="0"/>
                <a:cs typeface="Calibri" panose="020F0502020204030204" pitchFamily="34" charset="0"/>
              </a:rPr>
              <a:t>, which makes good quality and have very little adverts.</a:t>
            </a: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442123" y="244839"/>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606204" y="244839"/>
            <a:ext cx="2376972" cy="968991"/>
          </a:xfrm>
          <a:prstGeom prst="rect">
            <a:avLst/>
          </a:prstGeom>
        </p:spPr>
      </p:pic>
    </p:spTree>
    <p:extLst>
      <p:ext uri="{BB962C8B-B14F-4D97-AF65-F5344CB8AC3E}">
        <p14:creationId xmlns:p14="http://schemas.microsoft.com/office/powerpoint/2010/main" val="96492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633668A-C180-4A05-AB4F-6AAFDE5258A4}"/>
              </a:ext>
            </a:extLst>
          </p:cNvPr>
          <p:cNvSpPr/>
          <p:nvPr/>
        </p:nvSpPr>
        <p:spPr>
          <a:xfrm>
            <a:off x="1073484" y="2003898"/>
            <a:ext cx="9404974" cy="4634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3. The main way most people see adverts is on television. Most people watch television in the evening for the news or to relax after work. This time period is called </a:t>
            </a:r>
            <a:r>
              <a:rPr lang="en-US" sz="3500" dirty="0">
                <a:solidFill>
                  <a:srgbClr val="FFC000"/>
                </a:solidFill>
                <a:latin typeface="Calibri" panose="020F0502020204030204" pitchFamily="34" charset="0"/>
                <a:cs typeface="Calibri" panose="020F0502020204030204" pitchFamily="34" charset="0"/>
              </a:rPr>
              <a:t>prime time </a:t>
            </a:r>
            <a:r>
              <a:rPr lang="en-US" sz="3500" dirty="0">
                <a:latin typeface="Calibri" panose="020F0502020204030204" pitchFamily="34" charset="0"/>
                <a:cs typeface="Calibri" panose="020F0502020204030204" pitchFamily="34" charset="0"/>
              </a:rPr>
              <a:t>because it is when most people watch television. Also, during this time  you will see many commercials.</a:t>
            </a: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442123" y="244839"/>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606204" y="244839"/>
            <a:ext cx="2376972" cy="968991"/>
          </a:xfrm>
          <a:prstGeom prst="rect">
            <a:avLst/>
          </a:prstGeom>
        </p:spPr>
      </p:pic>
    </p:spTree>
    <p:extLst>
      <p:ext uri="{BB962C8B-B14F-4D97-AF65-F5344CB8AC3E}">
        <p14:creationId xmlns:p14="http://schemas.microsoft.com/office/powerpoint/2010/main" val="264857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2297FB1-89EA-4F97-905B-79C9AF72301F}"/>
              </a:ext>
            </a:extLst>
          </p:cNvPr>
          <p:cNvSpPr/>
          <p:nvPr/>
        </p:nvSpPr>
        <p:spPr>
          <a:xfrm>
            <a:off x="1257250" y="1789890"/>
            <a:ext cx="9310820" cy="4554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4. When you watch the news, the person who presents the stories in the broadcast is known as the </a:t>
            </a:r>
            <a:r>
              <a:rPr lang="en-US" sz="3500" dirty="0">
                <a:solidFill>
                  <a:srgbClr val="FFC000"/>
                </a:solidFill>
                <a:latin typeface="Calibri" panose="020F0502020204030204" pitchFamily="34" charset="0"/>
                <a:cs typeface="Calibri" panose="020F0502020204030204" pitchFamily="34" charset="0"/>
              </a:rPr>
              <a:t>anchor</a:t>
            </a:r>
            <a:r>
              <a:rPr lang="en-US" sz="3500" dirty="0">
                <a:latin typeface="Calibri" panose="020F0502020204030204" pitchFamily="34" charset="0"/>
                <a:cs typeface="Calibri" panose="020F0502020204030204" pitchFamily="34" charset="0"/>
              </a:rPr>
              <a:t>. Their job might look easy, but that is only because they are very experienced reporters. These people provide updates about what goes on in the world.</a:t>
            </a: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442123" y="244839"/>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606204" y="244839"/>
            <a:ext cx="2376972" cy="968991"/>
          </a:xfrm>
          <a:prstGeom prst="rect">
            <a:avLst/>
          </a:prstGeom>
        </p:spPr>
      </p:pic>
    </p:spTree>
    <p:extLst>
      <p:ext uri="{BB962C8B-B14F-4D97-AF65-F5344CB8AC3E}">
        <p14:creationId xmlns:p14="http://schemas.microsoft.com/office/powerpoint/2010/main" val="67059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51929940"/>
              </p:ext>
            </p:extLst>
          </p:nvPr>
        </p:nvGraphicFramePr>
        <p:xfrm>
          <a:off x="631551" y="2807619"/>
          <a:ext cx="10287000" cy="838025"/>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900" b="0" i="0" dirty="0">
                          <a:solidFill>
                            <a:schemeClr val="bg1"/>
                          </a:solidFill>
                          <a:latin typeface="Calibri" panose="020F0502020204030204" pitchFamily="34" charset="0"/>
                          <a:ea typeface="Times New Roman"/>
                          <a:cs typeface="Calibri" panose="020F0502020204030204" pitchFamily="34" charset="0"/>
                          <a:sym typeface="Times New Roman"/>
                        </a:rPr>
                        <a:t>Tabloids</a:t>
                      </a:r>
                      <a:r>
                        <a:rPr lang="en-US" sz="2900" b="0" i="0" baseline="0" dirty="0">
                          <a:solidFill>
                            <a:schemeClr val="bg1"/>
                          </a:solidFill>
                          <a:latin typeface="Calibri" panose="020F0502020204030204" pitchFamily="34" charset="0"/>
                          <a:ea typeface="Times New Roman"/>
                          <a:cs typeface="Calibri" panose="020F0502020204030204" pitchFamily="34" charset="0"/>
                          <a:sym typeface="Times New Roman"/>
                        </a:rPr>
                        <a:t> are high quality journals. </a:t>
                      </a:r>
                      <a:endParaRPr sz="31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35951540"/>
              </p:ext>
            </p:extLst>
          </p:nvPr>
        </p:nvGraphicFramePr>
        <p:xfrm>
          <a:off x="577303" y="4389665"/>
          <a:ext cx="10254820" cy="1188720"/>
        </p:xfrm>
        <a:graphic>
          <a:graphicData uri="http://schemas.openxmlformats.org/drawingml/2006/table">
            <a:tbl>
              <a:tblPr firstRow="1" bandRow="1"/>
              <a:tblGrid>
                <a:gridCol w="10254820">
                  <a:extLst>
                    <a:ext uri="{9D8B030D-6E8A-4147-A177-3AD203B41FA5}">
                      <a16:colId xmlns:a16="http://schemas.microsoft.com/office/drawing/2014/main" val="2862978725"/>
                    </a:ext>
                  </a:extLst>
                </a:gridCol>
              </a:tblGrid>
              <a:tr h="90186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rPr>
                        <a:t>These magazines have lots of gossip about famous people.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endParaRPr>
                    </a:p>
                    <a:p>
                      <a:endPar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7891975" y="2522281"/>
            <a:ext cx="2377440" cy="1325563"/>
          </a:xfrm>
        </p:spPr>
        <p:txBody>
          <a:bodyPr/>
          <a:lstStyle/>
          <a:p>
            <a:r>
              <a:rPr lang="ka-GE" dirty="0" err="1">
                <a:solidFill>
                  <a:srgbClr val="FFC000"/>
                </a:solidFill>
              </a:rPr>
              <a:t>Fals</a:t>
            </a:r>
            <a:r>
              <a:rPr lang="en-US" dirty="0">
                <a:solidFill>
                  <a:srgbClr val="FFC000"/>
                </a:solidFill>
              </a:rPr>
              <a:t>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 </a:t>
            </a:r>
            <a:r>
              <a:rPr lang="ka-GE" sz="3000" b="1" dirty="0">
                <a:latin typeface="Calibri" panose="020F0502020204030204" pitchFamily="34" charset="0"/>
                <a:cs typeface="Calibri" panose="020F0502020204030204" pitchFamily="34" charset="0"/>
              </a:rPr>
              <a:t>Activity</a:t>
            </a:r>
          </a:p>
          <a:p>
            <a:pPr algn="ctr"/>
            <a:r>
              <a:rPr lang="ka-GE" sz="3000" b="1" dirty="0">
                <a:latin typeface="Calibri" panose="020F0502020204030204" pitchFamily="34" charset="0"/>
                <a:cs typeface="Calibri" panose="020F0502020204030204" pitchFamily="34" charset="0"/>
              </a:rPr>
              <a:t>კითხვის სავარჯიშო</a:t>
            </a:r>
            <a:endParaRPr lang="en-US" sz="3000" b="1"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203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91101664"/>
              </p:ext>
            </p:extLst>
          </p:nvPr>
        </p:nvGraphicFramePr>
        <p:xfrm>
          <a:off x="631551" y="2807619"/>
          <a:ext cx="10287000" cy="838025"/>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900" b="0" i="0" dirty="0">
                          <a:solidFill>
                            <a:schemeClr val="bg1"/>
                          </a:solidFill>
                          <a:latin typeface="Calibri" panose="020F0502020204030204" pitchFamily="34" charset="0"/>
                          <a:ea typeface="Times New Roman"/>
                          <a:cs typeface="Calibri" panose="020F0502020204030204" pitchFamily="34" charset="0"/>
                          <a:sym typeface="Times New Roman"/>
                        </a:rPr>
                        <a:t>There are no commercials during prime time.</a:t>
                      </a:r>
                      <a:endParaRPr sz="31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44435556"/>
              </p:ext>
            </p:extLst>
          </p:nvPr>
        </p:nvGraphicFramePr>
        <p:xfrm>
          <a:off x="577303" y="4389665"/>
          <a:ext cx="10254820" cy="956058"/>
        </p:xfrm>
        <a:graphic>
          <a:graphicData uri="http://schemas.openxmlformats.org/drawingml/2006/table">
            <a:tbl>
              <a:tblPr firstRow="1" bandRow="1"/>
              <a:tblGrid>
                <a:gridCol w="10254820">
                  <a:extLst>
                    <a:ext uri="{9D8B030D-6E8A-4147-A177-3AD203B41FA5}">
                      <a16:colId xmlns:a16="http://schemas.microsoft.com/office/drawing/2014/main" val="2862978725"/>
                    </a:ext>
                  </a:extLst>
                </a:gridCol>
              </a:tblGrid>
              <a:tr h="95605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rPr>
                        <a:t>During this time  you will see many commercials.</a:t>
                      </a:r>
                    </a:p>
                    <a:p>
                      <a:endPar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7891975" y="2522281"/>
            <a:ext cx="2377440" cy="1325563"/>
          </a:xfrm>
        </p:spPr>
        <p:txBody>
          <a:bodyPr/>
          <a:lstStyle/>
          <a:p>
            <a:r>
              <a:rPr lang="ka-GE" dirty="0" err="1">
                <a:solidFill>
                  <a:srgbClr val="FFC000"/>
                </a:solidFill>
              </a:rPr>
              <a:t>Fals</a:t>
            </a:r>
            <a:r>
              <a:rPr lang="en-US" dirty="0">
                <a:solidFill>
                  <a:srgbClr val="FFC000"/>
                </a:solidFill>
              </a:rPr>
              <a:t>e</a:t>
            </a: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 </a:t>
            </a:r>
            <a:r>
              <a:rPr lang="ka-GE" sz="3000" b="1" dirty="0">
                <a:latin typeface="Calibri" panose="020F0502020204030204" pitchFamily="34" charset="0"/>
                <a:cs typeface="Calibri" panose="020F0502020204030204" pitchFamily="34" charset="0"/>
              </a:rPr>
              <a:t>Activity</a:t>
            </a:r>
          </a:p>
          <a:p>
            <a:pPr algn="ctr"/>
            <a:r>
              <a:rPr lang="ka-GE" sz="3000" b="1" dirty="0">
                <a:latin typeface="Calibri" panose="020F0502020204030204" pitchFamily="34" charset="0"/>
                <a:cs typeface="Calibri" panose="020F0502020204030204" pitchFamily="34" charset="0"/>
              </a:rPr>
              <a:t>კითხვის სავარჯიშო</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4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1" name="Rectangle 10">
            <a:extLst>
              <a:ext uri="{FF2B5EF4-FFF2-40B4-BE49-F238E27FC236}">
                <a16:creationId xmlns:a16="http://schemas.microsoft.com/office/drawing/2014/main" id="{D373D05D-EE5A-A541-ADBE-6F529C61B4E9}"/>
              </a:ext>
            </a:extLst>
          </p:cNvPr>
          <p:cNvSpPr/>
          <p:nvPr/>
        </p:nvSpPr>
        <p:spPr>
          <a:xfrm>
            <a:off x="650240" y="4206398"/>
            <a:ext cx="1049011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Google Shape;538;g8d3272b2c0_2_197"/>
          <p:cNvSpPr txBox="1">
            <a:spLocks noGrp="1"/>
          </p:cNvSpPr>
          <p:nvPr>
            <p:ph type="title"/>
          </p:nvPr>
        </p:nvSpPr>
        <p:spPr>
          <a:xfrm>
            <a:off x="6727341" y="2759225"/>
            <a:ext cx="147392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FFC000"/>
                </a:solidFill>
              </a:rPr>
              <a:t>T</a:t>
            </a:r>
            <a:r>
              <a:rPr lang="ka-GE" dirty="0">
                <a:solidFill>
                  <a:srgbClr val="FFC000"/>
                </a:solidFill>
              </a:rPr>
              <a:t>rue </a:t>
            </a:r>
            <a:endParaRPr dirty="0">
              <a:solidFill>
                <a:srgbClr val="FFC000"/>
              </a:solidFill>
            </a:endParaRPr>
          </a:p>
        </p:txBody>
      </p:sp>
      <p:graphicFrame>
        <p:nvGraphicFramePr>
          <p:cNvPr id="539" name="Google Shape;539;g8d3272b2c0_2_197"/>
          <p:cNvGraphicFramePr/>
          <p:nvPr>
            <p:extLst/>
          </p:nvPr>
        </p:nvGraphicFramePr>
        <p:xfrm>
          <a:off x="952500" y="3088050"/>
          <a:ext cx="9754150" cy="673578"/>
        </p:xfrm>
        <a:graphic>
          <a:graphicData uri="http://schemas.openxmlformats.org/drawingml/2006/table">
            <a:tbl>
              <a:tblPr>
                <a:noFill/>
              </a:tblPr>
              <a:tblGrid>
                <a:gridCol w="9754150">
                  <a:extLst>
                    <a:ext uri="{9D8B030D-6E8A-4147-A177-3AD203B41FA5}">
                      <a16:colId xmlns:a16="http://schemas.microsoft.com/office/drawing/2014/main" val="20000"/>
                    </a:ext>
                  </a:extLst>
                </a:gridCol>
              </a:tblGrid>
              <a:tr h="668050">
                <a:tc>
                  <a:txBody>
                    <a:bodyPr/>
                    <a:lstStyle/>
                    <a:p>
                      <a:pPr marL="0" marR="0" lvl="0" indent="0" algn="l" rtl="0">
                        <a:lnSpc>
                          <a:spcPct val="115000"/>
                        </a:lnSpc>
                        <a:spcBef>
                          <a:spcPts val="0"/>
                        </a:spcBef>
                        <a:spcAft>
                          <a:spcPts val="0"/>
                        </a:spcAft>
                        <a:buClr>
                          <a:srgbClr val="000000"/>
                        </a:buClr>
                        <a:buFont typeface="Arial"/>
                        <a:buNone/>
                      </a:pP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Social networks are </a:t>
                      </a:r>
                      <a:r>
                        <a:rPr lang="ka-GE" sz="2800" b="0" i="0" dirty="0">
                          <a:solidFill>
                            <a:schemeClr val="bg1"/>
                          </a:solidFill>
                          <a:latin typeface="Calibri" panose="020F0502020204030204" pitchFamily="34" charset="0"/>
                          <a:ea typeface="Times New Roman"/>
                          <a:cs typeface="Calibri" panose="020F0502020204030204" pitchFamily="34" charset="0"/>
                          <a:sym typeface="Times New Roman"/>
                        </a:rPr>
                        <a:t> </a:t>
                      </a: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used</a:t>
                      </a:r>
                      <a:r>
                        <a:rPr lang="ka-GE" sz="2800" b="0" i="0" dirty="0">
                          <a:solidFill>
                            <a:schemeClr val="bg1"/>
                          </a:solidFill>
                          <a:latin typeface="Calibri" panose="020F0502020204030204" pitchFamily="34" charset="0"/>
                          <a:ea typeface="Times New Roman"/>
                          <a:cs typeface="Calibri" panose="020F0502020204030204" pitchFamily="34" charset="0"/>
                          <a:sym typeface="Times New Roman"/>
                        </a:rPr>
                        <a:t> </a:t>
                      </a: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in business.</a:t>
                      </a:r>
                      <a:endParaRPr sz="4000" b="0" i="0"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BDB85C69-6D64-BA42-8300-36AFB260FF53}"/>
              </a:ext>
            </a:extLst>
          </p:cNvPr>
          <p:cNvGraphicFramePr>
            <a:graphicFrameLocks noGrp="1"/>
          </p:cNvGraphicFramePr>
          <p:nvPr>
            <p:extLst>
              <p:ext uri="{D42A27DB-BD31-4B8C-83A1-F6EECF244321}">
                <p14:modId xmlns:p14="http://schemas.microsoft.com/office/powerpoint/2010/main" val="832857011"/>
              </p:ext>
            </p:extLst>
          </p:nvPr>
        </p:nvGraphicFramePr>
        <p:xfrm>
          <a:off x="853352" y="4449805"/>
          <a:ext cx="10287000" cy="1353312"/>
        </p:xfrm>
        <a:graphic>
          <a:graphicData uri="http://schemas.openxmlformats.org/drawingml/2006/table">
            <a:tbl>
              <a:tblPr firstRow="1" bandRow="1"/>
              <a:tblGrid>
                <a:gridCol w="10287000">
                  <a:extLst>
                    <a:ext uri="{9D8B030D-6E8A-4147-A177-3AD203B41FA5}">
                      <a16:colId xmlns:a16="http://schemas.microsoft.com/office/drawing/2014/main" val="2862978725"/>
                    </a:ext>
                  </a:extLst>
                </a:gridCol>
              </a:tblGrid>
              <a:tr h="838887">
                <a:tc>
                  <a:txBody>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2400" b="0" i="1" u="none" strike="noStrike" cap="none" dirty="0">
                          <a:solidFill>
                            <a:schemeClr val="bg1"/>
                          </a:solidFill>
                          <a:latin typeface="Calibri" panose="020F0502020204030204" pitchFamily="34" charset="0"/>
                          <a:ea typeface="Times New Roman"/>
                          <a:cs typeface="Calibri" panose="020F0502020204030204" pitchFamily="34" charset="0"/>
                          <a:sym typeface="Arial"/>
                        </a:rPr>
                        <a:t>These articles are also checked by editors, which makes good quality and have very little adverts.</a:t>
                      </a:r>
                    </a:p>
                    <a:p>
                      <a:pPr marL="0" lvl="0" indent="0" algn="just" rtl="0">
                        <a:lnSpc>
                          <a:spcPct val="115000"/>
                        </a:lnSpc>
                        <a:spcBef>
                          <a:spcPts val="0"/>
                        </a:spcBef>
                        <a:spcAft>
                          <a:spcPts val="0"/>
                        </a:spcAft>
                        <a:buNone/>
                      </a:pPr>
                      <a:endParaRPr lang="en-US" sz="2400" b="0" i="1" dirty="0">
                        <a:solidFill>
                          <a:schemeClr val="bg1"/>
                        </a:solidFill>
                        <a:latin typeface="Calibri" panose="020F0502020204030204" pitchFamily="34"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pic>
        <p:nvPicPr>
          <p:cNvPr id="12" name="Google Shape;90;p1">
            <a:extLst>
              <a:ext uri="{FF2B5EF4-FFF2-40B4-BE49-F238E27FC236}">
                <a16:creationId xmlns:a16="http://schemas.microsoft.com/office/drawing/2014/main" id="{107BEF43-DCB3-2D43-86C1-0A76E871CDC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9110BCA8-D475-944F-9E14-DE67549073BD}"/>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TextBox 4"/>
          <p:cNvSpPr txBox="1"/>
          <p:nvPr/>
        </p:nvSpPr>
        <p:spPr>
          <a:xfrm>
            <a:off x="8201267" y="3291840"/>
            <a:ext cx="1632050" cy="307777"/>
          </a:xfrm>
          <a:prstGeom prst="rect">
            <a:avLst/>
          </a:prstGeom>
          <a:noFill/>
        </p:spPr>
        <p:txBody>
          <a:bodyPr wrap="square" rtlCol="0">
            <a:spAutoFit/>
          </a:bodyPr>
          <a:lstStyle/>
          <a:p>
            <a:r>
              <a:rPr lang="en-US" dirty="0"/>
              <a:t>True </a:t>
            </a:r>
          </a:p>
        </p:txBody>
      </p:sp>
      <p:sp>
        <p:nvSpPr>
          <p:cNvPr id="15" name="Rectangle 14">
            <a:extLst>
              <a:ext uri="{FF2B5EF4-FFF2-40B4-BE49-F238E27FC236}">
                <a16:creationId xmlns:a16="http://schemas.microsoft.com/office/drawing/2014/main" id="{C3297719-7BD2-E047-8438-904D3A7C872F}"/>
              </a:ext>
            </a:extLst>
          </p:cNvPr>
          <p:cNvSpPr/>
          <p:nvPr/>
        </p:nvSpPr>
        <p:spPr>
          <a:xfrm>
            <a:off x="660205" y="2745157"/>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6353" y="3073845"/>
            <a:ext cx="6691651" cy="553998"/>
          </a:xfrm>
          <a:prstGeom prst="rect">
            <a:avLst/>
          </a:prstGeom>
          <a:noFill/>
        </p:spPr>
        <p:txBody>
          <a:bodyPr wrap="square" rtlCol="0">
            <a:spAutoFit/>
          </a:bodyPr>
          <a:lstStyle/>
          <a:p>
            <a:r>
              <a:rPr lang="en-US" sz="3000" dirty="0">
                <a:solidFill>
                  <a:schemeClr val="bg1"/>
                </a:solidFill>
                <a:latin typeface="Calibri" panose="020F0502020204030204" pitchFamily="34" charset="0"/>
                <a:cs typeface="Calibri" panose="020F0502020204030204" pitchFamily="34" charset="0"/>
              </a:rPr>
              <a:t>Journals provide high-quality articles. </a:t>
            </a:r>
          </a:p>
        </p:txBody>
      </p:sp>
      <p:sp>
        <p:nvSpPr>
          <p:cNvPr id="9" name="TextBox 8"/>
          <p:cNvSpPr txBox="1"/>
          <p:nvPr/>
        </p:nvSpPr>
        <p:spPr>
          <a:xfrm>
            <a:off x="7327934" y="3073846"/>
            <a:ext cx="1830134" cy="646331"/>
          </a:xfrm>
          <a:prstGeom prst="rect">
            <a:avLst/>
          </a:prstGeom>
          <a:noFill/>
        </p:spPr>
        <p:txBody>
          <a:bodyPr wrap="square" rtlCol="0">
            <a:spAutoFit/>
          </a:bodyPr>
          <a:lstStyle/>
          <a:p>
            <a:r>
              <a:rPr lang="en-US" sz="3600" b="1" dirty="0">
                <a:solidFill>
                  <a:srgbClr val="FFC000"/>
                </a:solidFill>
                <a:latin typeface="Calibri" panose="020F0502020204030204" pitchFamily="34" charset="0"/>
                <a:cs typeface="Calibri" panose="020F0502020204030204" pitchFamily="34" charset="0"/>
              </a:rPr>
              <a:t>True</a:t>
            </a:r>
          </a:p>
        </p:txBody>
      </p:sp>
      <p:sp>
        <p:nvSpPr>
          <p:cNvPr id="16" name="Rectangle 15">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 </a:t>
            </a:r>
            <a:r>
              <a:rPr lang="ka-GE" sz="3000" b="1" dirty="0">
                <a:latin typeface="Calibri" panose="020F0502020204030204" pitchFamily="34" charset="0"/>
                <a:cs typeface="Calibri" panose="020F0502020204030204" pitchFamily="34" charset="0"/>
              </a:rPr>
              <a:t>Activity</a:t>
            </a:r>
          </a:p>
          <a:p>
            <a:pPr algn="ctr"/>
            <a:r>
              <a:rPr lang="ka-GE" sz="3000" b="1" dirty="0">
                <a:latin typeface="Calibri" panose="020F0502020204030204" pitchFamily="34" charset="0"/>
                <a:cs typeface="Calibri" panose="020F0502020204030204" pitchFamily="34" charset="0"/>
              </a:rPr>
              <a:t>კითხვის სავარჯიშო</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2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anim calcmode="lin" valueType="num">
                                      <p:cBhvr additive="base">
                                        <p:cTn id="7" dur="500"/>
                                        <p:tgtEl>
                                          <p:spTgt spid="539"/>
                                        </p:tgtEl>
                                        <p:attrNameLst>
                                          <p:attrName>ppt_y</p:attrName>
                                        </p:attrNameLst>
                                      </p:cBhvr>
                                      <p:tavLst>
                                        <p:tav tm="0">
                                          <p:val>
                                            <p:strVal val="#ppt_y+#ppt_h*1.125000"/>
                                          </p:val>
                                        </p:tav>
                                        <p:tav tm="100000">
                                          <p:val>
                                            <p:strVal val="#ppt_y"/>
                                          </p:val>
                                        </p:tav>
                                      </p:tavLst>
                                    </p:anim>
                                    <p:animEffect transition="in" filter="wipe(up)">
                                      <p:cBhvr>
                                        <p:cTn id="8" dur="500"/>
                                        <p:tgtEl>
                                          <p:spTgt spid="5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9" name="Rectangle 8">
            <a:extLst>
              <a:ext uri="{FF2B5EF4-FFF2-40B4-BE49-F238E27FC236}">
                <a16:creationId xmlns:a16="http://schemas.microsoft.com/office/drawing/2014/main" id="{732DFE85-DB55-E94F-8E07-EE1551E54ABE}"/>
              </a:ext>
            </a:extLst>
          </p:cNvPr>
          <p:cNvSpPr/>
          <p:nvPr/>
        </p:nvSpPr>
        <p:spPr>
          <a:xfrm>
            <a:off x="315551" y="2580116"/>
            <a:ext cx="9946049" cy="132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390469-F7B0-694C-8274-01F48036FFAD}"/>
              </a:ext>
            </a:extLst>
          </p:cNvPr>
          <p:cNvSpPr/>
          <p:nvPr/>
        </p:nvSpPr>
        <p:spPr>
          <a:xfrm>
            <a:off x="315550" y="4231687"/>
            <a:ext cx="11418517" cy="132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9" name="Google Shape;559;g8d3272b2c0_2_220"/>
          <p:cNvGraphicFramePr/>
          <p:nvPr>
            <p:extLst>
              <p:ext uri="{D42A27DB-BD31-4B8C-83A1-F6EECF244321}">
                <p14:modId xmlns:p14="http://schemas.microsoft.com/office/powerpoint/2010/main" val="1070501269"/>
              </p:ext>
            </p:extLst>
          </p:nvPr>
        </p:nvGraphicFramePr>
        <p:xfrm>
          <a:off x="399011" y="2812568"/>
          <a:ext cx="9953341" cy="1091233"/>
        </p:xfrm>
        <a:graphic>
          <a:graphicData uri="http://schemas.openxmlformats.org/drawingml/2006/table">
            <a:tbl>
              <a:tblPr>
                <a:noFill/>
              </a:tblPr>
              <a:tblGrid>
                <a:gridCol w="9953341">
                  <a:extLst>
                    <a:ext uri="{9D8B030D-6E8A-4147-A177-3AD203B41FA5}">
                      <a16:colId xmlns:a16="http://schemas.microsoft.com/office/drawing/2014/main" val="20000"/>
                    </a:ext>
                  </a:extLst>
                </a:gridCol>
              </a:tblGrid>
              <a:tr h="1091233">
                <a:tc>
                  <a:txBody>
                    <a:bodyPr/>
                    <a:lstStyle/>
                    <a:p>
                      <a:pPr marL="0" lvl="0" indent="0" algn="l" rtl="0">
                        <a:lnSpc>
                          <a:spcPct val="115000"/>
                        </a:lnSpc>
                        <a:spcBef>
                          <a:spcPts val="0"/>
                        </a:spcBef>
                        <a:spcAft>
                          <a:spcPts val="1200"/>
                        </a:spcAft>
                        <a:buNone/>
                      </a:pPr>
                      <a:r>
                        <a:rPr lang="en-US" sz="2700" b="0" i="0" dirty="0">
                          <a:solidFill>
                            <a:schemeClr val="bg1"/>
                          </a:solidFill>
                          <a:latin typeface="Calibri" panose="020F0502020204030204" pitchFamily="34" charset="0"/>
                          <a:ea typeface="Times New Roman"/>
                          <a:cs typeface="Calibri" panose="020F0502020204030204" pitchFamily="34" charset="0"/>
                          <a:sym typeface="Times New Roman"/>
                        </a:rPr>
                        <a:t>Anchors edit the</a:t>
                      </a:r>
                      <a:r>
                        <a:rPr lang="en-US" sz="2700" b="0" i="0" baseline="0" dirty="0">
                          <a:solidFill>
                            <a:schemeClr val="bg1"/>
                          </a:solidFill>
                          <a:latin typeface="Calibri" panose="020F0502020204030204" pitchFamily="34" charset="0"/>
                          <a:ea typeface="Times New Roman"/>
                          <a:cs typeface="Calibri" panose="020F0502020204030204" pitchFamily="34" charset="0"/>
                          <a:sym typeface="Times New Roman"/>
                        </a:rPr>
                        <a:t> article, which appear in newspapers.</a:t>
                      </a:r>
                      <a:endParaRPr lang="ka-GE" sz="2700" b="0" i="0"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60" name="Google Shape;560;g8d3272b2c0_2_220"/>
          <p:cNvSpPr txBox="1">
            <a:spLocks noGrp="1"/>
          </p:cNvSpPr>
          <p:nvPr>
            <p:ph type="title"/>
          </p:nvPr>
        </p:nvSpPr>
        <p:spPr>
          <a:xfrm>
            <a:off x="8319843" y="2345649"/>
            <a:ext cx="1473926"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ka-GE" dirty="0">
                <a:solidFill>
                  <a:srgbClr val="FFC000"/>
                </a:solidFill>
                <a:latin typeface="Calibri" panose="020F0502020204030204" pitchFamily="34" charset="0"/>
                <a:cs typeface="Calibri" panose="020F0502020204030204" pitchFamily="34" charset="0"/>
              </a:rPr>
              <a:t>False</a:t>
            </a:r>
            <a:endParaRPr dirty="0">
              <a:solidFill>
                <a:srgbClr val="FFC000"/>
              </a:solidFill>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015B80D-F98F-8B41-B9DE-2ACC8FD8C4D3}"/>
              </a:ext>
            </a:extLst>
          </p:cNvPr>
          <p:cNvGraphicFramePr>
            <a:graphicFrameLocks noGrp="1"/>
          </p:cNvGraphicFramePr>
          <p:nvPr>
            <p:extLst>
              <p:ext uri="{D42A27DB-BD31-4B8C-83A1-F6EECF244321}">
                <p14:modId xmlns:p14="http://schemas.microsoft.com/office/powerpoint/2010/main" val="1314301579"/>
              </p:ext>
            </p:extLst>
          </p:nvPr>
        </p:nvGraphicFramePr>
        <p:xfrm>
          <a:off x="399011" y="4436711"/>
          <a:ext cx="11335056" cy="932688"/>
        </p:xfrm>
        <a:graphic>
          <a:graphicData uri="http://schemas.openxmlformats.org/drawingml/2006/table">
            <a:tbl>
              <a:tblPr firstRow="1" bandRow="1"/>
              <a:tblGrid>
                <a:gridCol w="11335056">
                  <a:extLst>
                    <a:ext uri="{9D8B030D-6E8A-4147-A177-3AD203B41FA5}">
                      <a16:colId xmlns:a16="http://schemas.microsoft.com/office/drawing/2014/main" val="2862978725"/>
                    </a:ext>
                  </a:extLst>
                </a:gridCol>
              </a:tblGrid>
              <a:tr h="838887">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400" b="0" i="1" u="none" strike="noStrike" cap="none" baseline="0" dirty="0">
                          <a:solidFill>
                            <a:schemeClr val="bg1"/>
                          </a:solidFill>
                          <a:latin typeface="Calibri" panose="020F0502020204030204" pitchFamily="34" charset="0"/>
                          <a:ea typeface="+mn-ea"/>
                          <a:cs typeface="Calibri" panose="020F0502020204030204" pitchFamily="34" charset="0"/>
                          <a:sym typeface="Arial"/>
                        </a:rPr>
                        <a:t>When you watch the news, the person who presents the stories in the broadcast is known as the anchor.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pic>
        <p:nvPicPr>
          <p:cNvPr id="16" name="Google Shape;90;p1">
            <a:extLst>
              <a:ext uri="{FF2B5EF4-FFF2-40B4-BE49-F238E27FC236}">
                <a16:creationId xmlns:a16="http://schemas.microsoft.com/office/drawing/2014/main" id="{9AB70550-85DB-FB47-84E1-EE5D23843BC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55F67082-E758-E84A-B3F9-1772E84B9A4B}"/>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 </a:t>
            </a:r>
            <a:r>
              <a:rPr lang="ka-GE" sz="3000" b="1" dirty="0">
                <a:latin typeface="Calibri" panose="020F0502020204030204" pitchFamily="34" charset="0"/>
                <a:cs typeface="Calibri" panose="020F0502020204030204" pitchFamily="34" charset="0"/>
              </a:rPr>
              <a:t>Activity</a:t>
            </a:r>
          </a:p>
          <a:p>
            <a:pPr algn="ctr"/>
            <a:r>
              <a:rPr lang="ka-GE" sz="3000" b="1" dirty="0">
                <a:latin typeface="Calibri" panose="020F0502020204030204" pitchFamily="34" charset="0"/>
                <a:cs typeface="Calibri" panose="020F0502020204030204" pitchFamily="34" charset="0"/>
              </a:rPr>
              <a:t>კითხვის სავარჯიშო</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ppt_y</p:attrName>
                                        </p:attrNameLst>
                                      </p:cBhvr>
                                      <p:tavLst>
                                        <p:tav tm="0">
                                          <p:val>
                                            <p:strVal val="#ppt_y+#ppt_h*1.125000"/>
                                          </p:val>
                                        </p:tav>
                                        <p:tav tm="100000">
                                          <p:val>
                                            <p:strVal val="#ppt_y"/>
                                          </p:val>
                                        </p:tav>
                                      </p:tavLst>
                                    </p:anim>
                                    <p:animEffect transition="in" filter="wipe(up)">
                                      <p:cBhvr>
                                        <p:cTn id="8" dur="500"/>
                                        <p:tgtEl>
                                          <p:spTgt spid="5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60"/>
                                        </p:tgtEl>
                                        <p:attrNameLst>
                                          <p:attrName>style.visibility</p:attrName>
                                        </p:attrNameLst>
                                      </p:cBhvr>
                                      <p:to>
                                        <p:strVal val="visible"/>
                                      </p:to>
                                    </p:set>
                                    <p:anim calcmode="lin" valueType="num">
                                      <p:cBhvr additive="base">
                                        <p:cTn id="19" dur="500"/>
                                        <p:tgtEl>
                                          <p:spTgt spid="560"/>
                                        </p:tgtEl>
                                        <p:attrNameLst>
                                          <p:attrName>ppt_y</p:attrName>
                                        </p:attrNameLst>
                                      </p:cBhvr>
                                      <p:tavLst>
                                        <p:tav tm="0">
                                          <p:val>
                                            <p:strVal val="#ppt_y+#ppt_h*1.125000"/>
                                          </p:val>
                                        </p:tav>
                                        <p:tav tm="100000">
                                          <p:val>
                                            <p:strVal val="#ppt_y"/>
                                          </p:val>
                                        </p:tav>
                                      </p:tavLst>
                                    </p:anim>
                                    <p:animEffect transition="in" filter="wipe(up)">
                                      <p:cBhvr>
                                        <p:cTn id="20"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015B80D-F98F-8B41-B9DE-2ACC8FD8C4D3}"/>
              </a:ext>
            </a:extLst>
          </p:cNvPr>
          <p:cNvGraphicFramePr>
            <a:graphicFrameLocks noGrp="1"/>
          </p:cNvGraphicFramePr>
          <p:nvPr>
            <p:extLst>
              <p:ext uri="{D42A27DB-BD31-4B8C-83A1-F6EECF244321}">
                <p14:modId xmlns:p14="http://schemas.microsoft.com/office/powerpoint/2010/main" val="899571869"/>
              </p:ext>
            </p:extLst>
          </p:nvPr>
        </p:nvGraphicFramePr>
        <p:xfrm>
          <a:off x="450463" y="6575237"/>
          <a:ext cx="11601396" cy="838887"/>
        </p:xfrm>
        <a:graphic>
          <a:graphicData uri="http://schemas.openxmlformats.org/drawingml/2006/table">
            <a:tbl>
              <a:tblPr firstRow="1" bandRow="1"/>
              <a:tblGrid>
                <a:gridCol w="11601396">
                  <a:extLst>
                    <a:ext uri="{9D8B030D-6E8A-4147-A177-3AD203B41FA5}">
                      <a16:colId xmlns:a16="http://schemas.microsoft.com/office/drawing/2014/main" val="2862978725"/>
                    </a:ext>
                  </a:extLst>
                </a:gridCol>
              </a:tblGrid>
              <a:tr h="838887">
                <a:tc>
                  <a:txBody>
                    <a:bodyPr/>
                    <a:lstStyle/>
                    <a:p>
                      <a:pPr marL="0" lvl="0" indent="0" algn="l" rtl="0">
                        <a:lnSpc>
                          <a:spcPct val="115000"/>
                        </a:lnSpc>
                        <a:spcBef>
                          <a:spcPts val="0"/>
                        </a:spcBef>
                        <a:spcAft>
                          <a:spcPts val="0"/>
                        </a:spcAft>
                        <a:buNone/>
                      </a:pPr>
                      <a:endParaRPr lang="en-US" sz="2400" b="0" i="1" dirty="0">
                        <a:solidFill>
                          <a:schemeClr val="bg1"/>
                        </a:solidFill>
                        <a:latin typeface="Calibri" panose="020F0502020204030204" pitchFamily="34"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pic>
        <p:nvPicPr>
          <p:cNvPr id="16" name="Google Shape;90;p1">
            <a:extLst>
              <a:ext uri="{FF2B5EF4-FFF2-40B4-BE49-F238E27FC236}">
                <a16:creationId xmlns:a16="http://schemas.microsoft.com/office/drawing/2014/main" id="{9AB70550-85DB-FB47-84E1-EE5D23843BC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55F67082-E758-E84A-B3F9-1772E84B9A4B}"/>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9" name="Rectangle 18">
            <a:extLst>
              <a:ext uri="{FF2B5EF4-FFF2-40B4-BE49-F238E27FC236}">
                <a16:creationId xmlns:a16="http://schemas.microsoft.com/office/drawing/2014/main" id="{6042AC8F-C617-8540-A5BD-0D218871DB0D}"/>
              </a:ext>
            </a:extLst>
          </p:cNvPr>
          <p:cNvSpPr/>
          <p:nvPr/>
        </p:nvSpPr>
        <p:spPr>
          <a:xfrm>
            <a:off x="3639048" y="2492276"/>
            <a:ext cx="5128393" cy="2278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panose="020F0502020204030204" pitchFamily="34" charset="0"/>
                <a:cs typeface="Calibri" panose="020F0502020204030204" pitchFamily="34" charset="0"/>
              </a:rPr>
              <a:t>Grammar </a:t>
            </a:r>
            <a:endParaRPr lang="ka-GE" sz="3000" b="1" dirty="0" smtClean="0">
              <a:latin typeface="Calibri" panose="020F0502020204030204" pitchFamily="34" charset="0"/>
              <a:cs typeface="Calibri" panose="020F0502020204030204" pitchFamily="34" charset="0"/>
            </a:endParaRPr>
          </a:p>
          <a:p>
            <a:pPr algn="ctr"/>
            <a:r>
              <a:rPr lang="ka-GE" sz="3000" b="1" dirty="0" smtClean="0">
                <a:latin typeface="Calibri" panose="020F0502020204030204" pitchFamily="34" charset="0"/>
                <a:cs typeface="Calibri" panose="020F0502020204030204" pitchFamily="34" charset="0"/>
              </a:rPr>
              <a:t>გრამატიკა</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54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344383" y="464777"/>
            <a:ext cx="4048141" cy="1422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smtClean="0">
                <a:latin typeface="Calibri" panose="020F0502020204030204" pitchFamily="34" charset="0"/>
                <a:cs typeface="Calibri" panose="020F0502020204030204" pitchFamily="34" charset="0"/>
              </a:rPr>
              <a:t>Grammar</a:t>
            </a:r>
          </a:p>
          <a:p>
            <a:pPr algn="ctr"/>
            <a:r>
              <a:rPr lang="ka-GE" sz="3000" b="1" dirty="0" smtClean="0">
                <a:latin typeface="Calibri" panose="020F0502020204030204" pitchFamily="34" charset="0"/>
                <a:cs typeface="Calibri" panose="020F0502020204030204" pitchFamily="34" charset="0"/>
              </a:rPr>
              <a:t> გრამატიკა</a:t>
            </a:r>
            <a:endParaRPr lang="en-US" sz="3000" b="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945270" y="2346601"/>
            <a:ext cx="10447253" cy="367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2800" dirty="0">
              <a:solidFill>
                <a:srgbClr val="000000"/>
              </a:solidFill>
              <a:ea typeface="Merriweather"/>
              <a:cs typeface="Merriweather"/>
              <a:sym typeface="Merriweather"/>
            </a:endParaRPr>
          </a:p>
          <a:p>
            <a:pPr lvl="0" algn="just"/>
            <a:endParaRPr lang="en-US" sz="2800" dirty="0">
              <a:solidFill>
                <a:srgbClr val="000000"/>
              </a:solidFill>
              <a:ea typeface="Merriweather"/>
              <a:cs typeface="Merriweather"/>
              <a:sym typeface="Merriweather"/>
            </a:endParaRPr>
          </a:p>
          <a:p>
            <a:pPr lvl="0">
              <a:buSzPts val="1100"/>
            </a:pPr>
            <a:r>
              <a:rPr lang="en-US" sz="3500" i="1" dirty="0">
                <a:latin typeface="Calibri" panose="020F0502020204030204" pitchFamily="34" charset="0"/>
                <a:cs typeface="Calibri" panose="020F0502020204030204" pitchFamily="34" charset="0"/>
              </a:rPr>
              <a:t>There are </a:t>
            </a:r>
            <a:r>
              <a:rPr lang="en-US" sz="3500" i="1" dirty="0">
                <a:solidFill>
                  <a:srgbClr val="FFC000"/>
                </a:solidFill>
                <a:latin typeface="Calibri" panose="020F0502020204030204" pitchFamily="34" charset="0"/>
                <a:cs typeface="Calibri" panose="020F0502020204030204" pitchFamily="34" charset="0"/>
              </a:rPr>
              <a:t>thousands of huge</a:t>
            </a:r>
            <a:r>
              <a:rPr lang="en-US" sz="3500" i="1" dirty="0">
                <a:latin typeface="Calibri" panose="020F0502020204030204" pitchFamily="34" charset="0"/>
                <a:cs typeface="Calibri" panose="020F0502020204030204" pitchFamily="34" charset="0"/>
              </a:rPr>
              <a:t>, </a:t>
            </a:r>
            <a:r>
              <a:rPr lang="en-US" sz="3500" i="1" dirty="0" err="1">
                <a:solidFill>
                  <a:srgbClr val="FFC000"/>
                </a:solidFill>
                <a:latin typeface="Calibri" panose="020F0502020204030204" pitchFamily="34" charset="0"/>
                <a:cs typeface="Calibri" panose="020F0502020204030204" pitchFamily="34" charset="0"/>
              </a:rPr>
              <a:t>colourful</a:t>
            </a:r>
            <a:r>
              <a:rPr lang="en-US" sz="3500" i="1" dirty="0">
                <a:solidFill>
                  <a:srgbClr val="FFC000"/>
                </a:solidFill>
                <a:latin typeface="Calibri" panose="020F0502020204030204" pitchFamily="34" charset="0"/>
                <a:cs typeface="Calibri" panose="020F0502020204030204" pitchFamily="34" charset="0"/>
              </a:rPr>
              <a:t> </a:t>
            </a:r>
            <a:r>
              <a:rPr lang="en-US" sz="3500" i="1" dirty="0">
                <a:latin typeface="Calibri" panose="020F0502020204030204" pitchFamily="34" charset="0"/>
                <a:cs typeface="Calibri" panose="020F0502020204030204" pitchFamily="34" charset="0"/>
              </a:rPr>
              <a:t>billboards in New York City. </a:t>
            </a:r>
            <a:endParaRPr lang="en-US" sz="3500" i="1" dirty="0">
              <a:latin typeface="Calibri" panose="020F0502020204030204" pitchFamily="34" charset="0"/>
              <a:ea typeface="Times New Roman"/>
              <a:cs typeface="Calibri" panose="020F0502020204030204" pitchFamily="34" charset="0"/>
              <a:sym typeface="Times New Roman"/>
            </a:endParaRPr>
          </a:p>
          <a:p>
            <a:pPr algn="ctr"/>
            <a:endParaRPr lang="en-US" sz="3500" i="1" dirty="0">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757380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0E16A4AA-71E9-B34C-AAC8-D84F71CB1A1A}"/>
              </a:ext>
            </a:extLst>
          </p:cNvPr>
          <p:cNvSpPr/>
          <p:nvPr/>
        </p:nvSpPr>
        <p:spPr>
          <a:xfrm>
            <a:off x="164402" y="1634334"/>
            <a:ext cx="4304652" cy="227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a:lnSpc>
                <a:spcPct val="90000"/>
              </a:lnSpc>
              <a:spcBef>
                <a:spcPts val="1200"/>
              </a:spcBef>
              <a:buSzPts val="2800"/>
            </a:pPr>
            <a:r>
              <a:rPr lang="en-US" sz="3600" dirty="0">
                <a:latin typeface="Calibri" charset="0"/>
                <a:ea typeface="Calibri" charset="0"/>
                <a:cs typeface="Calibri" charset="0"/>
                <a:sym typeface="Merriweather"/>
              </a:rPr>
              <a:t>Look at the billboard, do you like it? Why? Why not?</a:t>
            </a:r>
            <a:endParaRPr lang="en-US" sz="3600" dirty="0">
              <a:latin typeface="Calibri" charset="0"/>
              <a:ea typeface="Calibri" charset="0"/>
              <a:cs typeface="Calibri" charset="0"/>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110284" y="202539"/>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274365" y="202538"/>
            <a:ext cx="2376972" cy="968991"/>
          </a:xfrm>
          <a:prstGeom prst="rect">
            <a:avLst/>
          </a:prstGeom>
        </p:spPr>
      </p:pic>
      <p:sp>
        <p:nvSpPr>
          <p:cNvPr id="10" name="Rectangle 9">
            <a:extLst>
              <a:ext uri="{FF2B5EF4-FFF2-40B4-BE49-F238E27FC236}">
                <a16:creationId xmlns:a16="http://schemas.microsoft.com/office/drawing/2014/main" id="{0E16A4AA-71E9-B34C-AAC8-D84F71CB1A1A}"/>
              </a:ext>
            </a:extLst>
          </p:cNvPr>
          <p:cNvSpPr/>
          <p:nvPr/>
        </p:nvSpPr>
        <p:spPr>
          <a:xfrm>
            <a:off x="126609" y="4510165"/>
            <a:ext cx="4342445" cy="20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a:lnSpc>
                <a:spcPct val="90000"/>
              </a:lnSpc>
              <a:spcBef>
                <a:spcPts val="1200"/>
              </a:spcBef>
              <a:buSzPts val="2800"/>
            </a:pPr>
            <a:r>
              <a:rPr lang="en-US" sz="3600" dirty="0">
                <a:latin typeface="Calibri" charset="0"/>
                <a:ea typeface="Calibri" charset="0"/>
                <a:cs typeface="Calibri" charset="0"/>
                <a:sym typeface="Merriweather"/>
              </a:rPr>
              <a:t>What do you think this billboard advertises? </a:t>
            </a:r>
            <a:endParaRPr lang="en-US" sz="3600" dirty="0">
              <a:latin typeface="Calibri" charset="0"/>
              <a:ea typeface="Calibri" charset="0"/>
              <a:cs typeface="Calibri" charset="0"/>
            </a:endParaRPr>
          </a:p>
        </p:txBody>
      </p:sp>
      <p:sp>
        <p:nvSpPr>
          <p:cNvPr id="11" name="Google Shape;138;p3"/>
          <p:cNvSpPr txBox="1">
            <a:spLocks noGrp="1"/>
          </p:cNvSpPr>
          <p:nvPr>
            <p:ph type="title"/>
          </p:nvPr>
        </p:nvSpPr>
        <p:spPr>
          <a:xfrm>
            <a:off x="7481163" y="202539"/>
            <a:ext cx="4130400" cy="968991"/>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charset="0"/>
                <a:ea typeface="Calibri" charset="0"/>
                <a:cs typeface="Calibri" charset="0"/>
              </a:rPr>
              <a:t>Introduction</a:t>
            </a:r>
            <a:br>
              <a:rPr lang="en-US" sz="3600" dirty="0">
                <a:solidFill>
                  <a:schemeClr val="bg1"/>
                </a:solidFill>
                <a:latin typeface="Calibri" charset="0"/>
                <a:ea typeface="Calibri" charset="0"/>
                <a:cs typeface="Calibri" charset="0"/>
              </a:rPr>
            </a:br>
            <a:r>
              <a:rPr lang="ka-GE" sz="3600" dirty="0">
                <a:solidFill>
                  <a:schemeClr val="bg1"/>
                </a:solidFill>
                <a:latin typeface="Calibri" charset="0"/>
                <a:ea typeface="Calibri" charset="0"/>
                <a:cs typeface="Calibri" charset="0"/>
              </a:rPr>
              <a:t>შესავალი</a:t>
            </a:r>
            <a:endParaRPr sz="3600" dirty="0">
              <a:solidFill>
                <a:schemeClr val="bg1"/>
              </a:solidFill>
              <a:latin typeface="Calibri" charset="0"/>
              <a:ea typeface="Calibri" charset="0"/>
              <a:cs typeface="Calibri"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240" t="1080" r="1877" b="50488"/>
          <a:stretch/>
        </p:blipFill>
        <p:spPr>
          <a:xfrm>
            <a:off x="5221872" y="1905826"/>
            <a:ext cx="6486968" cy="4007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92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45166" y="1439693"/>
            <a:ext cx="11760591" cy="485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solidFill>
                <a:schemeClr val="bg1"/>
              </a:solidFill>
              <a:latin typeface="Calibri" panose="020F0502020204030204" pitchFamily="34" charset="0"/>
              <a:ea typeface="Times New Roman"/>
              <a:cs typeface="Calibri" panose="020F0502020204030204" pitchFamily="34" charset="0"/>
              <a:sym typeface="Merriweather"/>
            </a:endParaRPr>
          </a:p>
          <a:p>
            <a:pPr lvl="0"/>
            <a:endParaRPr lang="en-US" sz="2800" dirty="0">
              <a:solidFill>
                <a:schemeClr val="bg1"/>
              </a:solidFill>
              <a:latin typeface="Calibri" panose="020F0502020204030204" pitchFamily="34" charset="0"/>
              <a:ea typeface="Times New Roman"/>
              <a:cs typeface="Calibri" panose="020F0502020204030204" pitchFamily="34" charset="0"/>
              <a:sym typeface="Merriweather"/>
            </a:endParaRPr>
          </a:p>
          <a:p>
            <a:pPr lvl="0"/>
            <a:endParaRPr lang="en-US" sz="2800" dirty="0">
              <a:solidFill>
                <a:schemeClr val="bg1"/>
              </a:solidFill>
              <a:latin typeface="Calibri" panose="020F0502020204030204" pitchFamily="34" charset="0"/>
              <a:ea typeface="Times New Roman"/>
              <a:cs typeface="Calibri" panose="020F0502020204030204" pitchFamily="34" charset="0"/>
              <a:sym typeface="Merriweather"/>
            </a:endParaRPr>
          </a:p>
          <a:p>
            <a:pPr lvl="0"/>
            <a:endParaRPr lang="ka-GE" sz="2400" dirty="0" smtClean="0">
              <a:solidFill>
                <a:schemeClr val="bg1"/>
              </a:solidFill>
              <a:latin typeface="Calibri" panose="020F0502020204030204" pitchFamily="34" charset="0"/>
              <a:ea typeface="Times New Roman"/>
              <a:cs typeface="Calibri" panose="020F0502020204030204" pitchFamily="34" charset="0"/>
              <a:sym typeface="Merriweather"/>
            </a:endParaRPr>
          </a:p>
          <a:p>
            <a:pPr lvl="0"/>
            <a:r>
              <a:rPr lang="en-US" sz="2400" dirty="0" smtClean="0">
                <a:solidFill>
                  <a:schemeClr val="bg1"/>
                </a:solidFill>
                <a:latin typeface="Calibri" panose="020F0502020204030204" pitchFamily="34" charset="0"/>
                <a:ea typeface="Times New Roman"/>
                <a:cs typeface="Calibri" panose="020F0502020204030204" pitchFamily="34" charset="0"/>
                <a:sym typeface="Merriweather"/>
              </a:rPr>
              <a:t>When </a:t>
            </a:r>
            <a:r>
              <a:rPr lang="en-US" sz="2400" dirty="0">
                <a:solidFill>
                  <a:schemeClr val="bg1"/>
                </a:solidFill>
                <a:latin typeface="Calibri" panose="020F0502020204030204" pitchFamily="34" charset="0"/>
                <a:ea typeface="Times New Roman"/>
                <a:cs typeface="Calibri" panose="020F0502020204030204" pitchFamily="34" charset="0"/>
                <a:sym typeface="Merriweather"/>
              </a:rPr>
              <a:t>we have two or more adjectives they should follow the fixed order. </a:t>
            </a:r>
          </a:p>
          <a:p>
            <a:pPr marL="457200" lvl="0" indent="-368300">
              <a:spcBef>
                <a:spcPts val="1200"/>
              </a:spcBef>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Quantity</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Opinion </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Size </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Physical quality</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Shape</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Age</a:t>
            </a:r>
          </a:p>
          <a:p>
            <a:pPr marL="457200" lvl="0" indent="-368300">
              <a:buClr>
                <a:schemeClr val="bg1"/>
              </a:buClr>
              <a:buSzPts val="2200"/>
              <a:buFont typeface="Merriweather"/>
              <a:buAutoNum type="arabicPeriod"/>
            </a:pPr>
            <a:r>
              <a:rPr lang="en-US" sz="2400" dirty="0" err="1">
                <a:solidFill>
                  <a:schemeClr val="bg1"/>
                </a:solidFill>
                <a:latin typeface="Calibri" panose="020F0502020204030204" pitchFamily="34" charset="0"/>
                <a:ea typeface="Times New Roman"/>
                <a:cs typeface="Calibri" panose="020F0502020204030204" pitchFamily="34" charset="0"/>
                <a:sym typeface="Merriweather"/>
              </a:rPr>
              <a:t>Colour</a:t>
            </a:r>
            <a:r>
              <a:rPr lang="en-US" sz="2400" dirty="0">
                <a:solidFill>
                  <a:schemeClr val="bg1"/>
                </a:solidFill>
                <a:latin typeface="Calibri" panose="020F0502020204030204" pitchFamily="34" charset="0"/>
                <a:ea typeface="Times New Roman"/>
                <a:cs typeface="Calibri" panose="020F0502020204030204" pitchFamily="34" charset="0"/>
                <a:sym typeface="Merriweather"/>
              </a:rPr>
              <a:t> </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Origin </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Material </a:t>
            </a:r>
          </a:p>
          <a:p>
            <a:pPr marL="457200" lvl="0" indent="-368300">
              <a:buClr>
                <a:schemeClr val="bg1"/>
              </a:buClr>
              <a:buSzPts val="2200"/>
              <a:buFont typeface="Merriweather"/>
              <a:buAutoNum type="arabicPeriod"/>
            </a:pPr>
            <a:r>
              <a:rPr lang="en-US" sz="2400" dirty="0">
                <a:solidFill>
                  <a:schemeClr val="bg1"/>
                </a:solidFill>
                <a:latin typeface="Calibri" panose="020F0502020204030204" pitchFamily="34" charset="0"/>
                <a:ea typeface="Times New Roman"/>
                <a:cs typeface="Calibri" panose="020F0502020204030204" pitchFamily="34" charset="0"/>
                <a:sym typeface="Merriweather"/>
              </a:rPr>
              <a:t>Type </a:t>
            </a:r>
          </a:p>
          <a:p>
            <a:pPr lvl="0"/>
            <a:endParaRPr lang="en-US" sz="2800" i="1" dirty="0">
              <a:solidFill>
                <a:schemeClr val="bg1"/>
              </a:solidFill>
              <a:latin typeface="Calibri" panose="020F0502020204030204" pitchFamily="34" charset="0"/>
              <a:ea typeface="Times New Roman"/>
              <a:cs typeface="Calibri" panose="020F0502020204030204" pitchFamily="34" charset="0"/>
              <a:sym typeface="Merriweather"/>
            </a:endParaRPr>
          </a:p>
          <a:p>
            <a:pPr lvl="0"/>
            <a:r>
              <a:rPr lang="en-US" sz="2800" i="1" dirty="0" smtClean="0">
                <a:solidFill>
                  <a:schemeClr val="bg1"/>
                </a:solidFill>
                <a:latin typeface="Calibri" panose="020F0502020204030204" pitchFamily="34" charset="0"/>
                <a:ea typeface="Times New Roman"/>
                <a:cs typeface="Calibri" panose="020F0502020204030204" pitchFamily="34" charset="0"/>
                <a:sym typeface="Merriweather"/>
              </a:rPr>
              <a:t>She </a:t>
            </a:r>
            <a:r>
              <a:rPr lang="en-US" sz="2800" i="1" dirty="0">
                <a:solidFill>
                  <a:schemeClr val="bg1"/>
                </a:solidFill>
                <a:latin typeface="Calibri" panose="020F0502020204030204" pitchFamily="34" charset="0"/>
                <a:ea typeface="Times New Roman"/>
                <a:cs typeface="Calibri" panose="020F0502020204030204" pitchFamily="34" charset="0"/>
                <a:sym typeface="Merriweather"/>
              </a:rPr>
              <a:t>is a </a:t>
            </a:r>
            <a:r>
              <a:rPr lang="en-US" sz="2800" i="1" dirty="0">
                <a:solidFill>
                  <a:schemeClr val="accent4">
                    <a:lumMod val="60000"/>
                    <a:lumOff val="40000"/>
                  </a:schemeClr>
                </a:solidFill>
                <a:latin typeface="Calibri" panose="020F0502020204030204" pitchFamily="34" charset="0"/>
                <a:ea typeface="Times New Roman"/>
                <a:cs typeface="Calibri" panose="020F0502020204030204" pitchFamily="34" charset="0"/>
                <a:sym typeface="Merriweather"/>
              </a:rPr>
              <a:t>brilliant, strong, young </a:t>
            </a:r>
            <a:r>
              <a:rPr lang="en-US" sz="2800" i="1" dirty="0">
                <a:solidFill>
                  <a:schemeClr val="bg1"/>
                </a:solidFill>
                <a:latin typeface="Calibri" panose="020F0502020204030204" pitchFamily="34" charset="0"/>
                <a:ea typeface="Times New Roman"/>
                <a:cs typeface="Calibri" panose="020F0502020204030204" pitchFamily="34" charset="0"/>
                <a:sym typeface="Merriweather"/>
              </a:rPr>
              <a:t>anchor. </a:t>
            </a:r>
          </a:p>
          <a:p>
            <a:pPr lvl="0">
              <a:buClr>
                <a:schemeClr val="dk1"/>
              </a:buClr>
              <a:buSzPts val="1100"/>
            </a:pPr>
            <a:endParaRPr lang="en-US" sz="1600" b="1" dirty="0">
              <a:ea typeface="Merriweather"/>
              <a:cs typeface="Merriweather"/>
              <a:sym typeface="Merriweather"/>
            </a:endParaRPr>
          </a:p>
          <a:p>
            <a:pPr lvl="0">
              <a:spcBef>
                <a:spcPts val="1200"/>
              </a:spcBef>
            </a:pPr>
            <a:endParaRPr lang="en-US" sz="2800" b="1" dirty="0"/>
          </a:p>
        </p:txBody>
      </p:sp>
      <p:pic>
        <p:nvPicPr>
          <p:cNvPr id="3"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145166" y="147561"/>
            <a:ext cx="2164081" cy="968991"/>
          </a:xfrm>
          <a:prstGeom prst="rect">
            <a:avLst/>
          </a:prstGeom>
          <a:noFill/>
          <a:ln>
            <a:noFill/>
          </a:ln>
        </p:spPr>
      </p:pic>
      <p:pic>
        <p:nvPicPr>
          <p:cNvPr id="4" name="Picture 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309247" y="147561"/>
            <a:ext cx="2376972" cy="968991"/>
          </a:xfrm>
          <a:prstGeom prst="rect">
            <a:avLst/>
          </a:prstGeom>
        </p:spPr>
      </p:pic>
      <p:sp>
        <p:nvSpPr>
          <p:cNvPr id="5" name="Rectangle 4">
            <a:extLst>
              <a:ext uri="{FF2B5EF4-FFF2-40B4-BE49-F238E27FC236}">
                <a16:creationId xmlns:a16="http://schemas.microsoft.com/office/drawing/2014/main" id="{6042AC8F-C617-8540-A5BD-0D218871DB0D}"/>
              </a:ext>
            </a:extLst>
          </p:cNvPr>
          <p:cNvSpPr/>
          <p:nvPr/>
        </p:nvSpPr>
        <p:spPr>
          <a:xfrm>
            <a:off x="8695629" y="116226"/>
            <a:ext cx="3192108" cy="1177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smtClean="0">
                <a:latin typeface="Calibri" panose="020F0502020204030204" pitchFamily="34" charset="0"/>
                <a:cs typeface="Calibri" panose="020F0502020204030204" pitchFamily="34" charset="0"/>
              </a:rPr>
              <a:t>Grammar</a:t>
            </a:r>
          </a:p>
          <a:p>
            <a:pPr algn="ctr"/>
            <a:r>
              <a:rPr lang="ka-GE" sz="3000" b="1" dirty="0" smtClean="0">
                <a:latin typeface="Calibri" panose="020F0502020204030204" pitchFamily="34" charset="0"/>
                <a:cs typeface="Calibri" panose="020F0502020204030204" pitchFamily="34" charset="0"/>
              </a:rPr>
              <a:t> გრამატიკა</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4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p:tgtEl>
                                          <p:spTgt spid="2">
                                            <p:txEl>
                                              <p:pRg st="10" end="1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p:tgtEl>
                                          <p:spTgt spid="2">
                                            <p:txEl>
                                              <p:pRg st="12" end="12"/>
                                            </p:txEl>
                                          </p:spTgt>
                                        </p:tgtEl>
                                        <p:attrNameLst>
                                          <p:attrName>ppt_y</p:attrName>
                                        </p:attrNameLst>
                                      </p:cBhvr>
                                      <p:tavLst>
                                        <p:tav tm="0">
                                          <p:val>
                                            <p:strVal val="#ppt_y+#ppt_h*1.125000"/>
                                          </p:val>
                                        </p:tav>
                                        <p:tav tm="100000">
                                          <p:val>
                                            <p:strVal val="#ppt_y"/>
                                          </p:val>
                                        </p:tav>
                                      </p:tavLst>
                                    </p:anim>
                                    <p:animEffect transition="in" filter="wipe(up)">
                                      <p:cBhvr>
                                        <p:cTn id="56" dur="500"/>
                                        <p:tgtEl>
                                          <p:spTgt spid="2">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p:tgtEl>
                                          <p:spTgt spid="2">
                                            <p:txEl>
                                              <p:pRg st="13" end="13"/>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p:tgtEl>
                                          <p:spTgt spid="2">
                                            <p:txEl>
                                              <p:pRg st="14" end="14"/>
                                            </p:txEl>
                                          </p:spTgt>
                                        </p:tgtEl>
                                        <p:attrNameLst>
                                          <p:attrName>ppt_y</p:attrName>
                                        </p:attrNameLst>
                                      </p:cBhvr>
                                      <p:tavLst>
                                        <p:tav tm="0">
                                          <p:val>
                                            <p:strVal val="#ppt_y+#ppt_h*1.125000"/>
                                          </p:val>
                                        </p:tav>
                                        <p:tav tm="100000">
                                          <p:val>
                                            <p:strVal val="#ppt_y"/>
                                          </p:val>
                                        </p:tav>
                                      </p:tavLst>
                                    </p:anim>
                                    <p:animEffect transition="in" filter="wipe(up)">
                                      <p:cBhvr>
                                        <p:cTn id="68" dur="500"/>
                                        <p:tgtEl>
                                          <p:spTgt spid="2">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2">
                                            <p:txEl>
                                              <p:pRg st="16" end="16"/>
                                            </p:txEl>
                                          </p:spTgt>
                                        </p:tgtEl>
                                        <p:attrNameLst>
                                          <p:attrName>style.visibility</p:attrName>
                                        </p:attrNameLst>
                                      </p:cBhvr>
                                      <p:to>
                                        <p:strVal val="visible"/>
                                      </p:to>
                                    </p:set>
                                    <p:anim calcmode="lin" valueType="num">
                                      <p:cBhvr additive="base">
                                        <p:cTn id="73" dur="500"/>
                                        <p:tgtEl>
                                          <p:spTgt spid="2">
                                            <p:txEl>
                                              <p:pRg st="16" end="16"/>
                                            </p:txEl>
                                          </p:spTgt>
                                        </p:tgtEl>
                                        <p:attrNameLst>
                                          <p:attrName>ppt_y</p:attrName>
                                        </p:attrNameLst>
                                      </p:cBhvr>
                                      <p:tavLst>
                                        <p:tav tm="0">
                                          <p:val>
                                            <p:strVal val="#ppt_y+#ppt_h*1.125000"/>
                                          </p:val>
                                        </p:tav>
                                        <p:tav tm="100000">
                                          <p:val>
                                            <p:strVal val="#ppt_y"/>
                                          </p:val>
                                        </p:tav>
                                      </p:tavLst>
                                    </p:anim>
                                    <p:animEffect transition="in" filter="wipe(up)">
                                      <p:cBhvr>
                                        <p:cTn id="7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EBCEA2AB-4EC0-894F-9C48-DF6E44FE0776}"/>
              </a:ext>
            </a:extLst>
          </p:cNvPr>
          <p:cNvSpPr/>
          <p:nvPr/>
        </p:nvSpPr>
        <p:spPr>
          <a:xfrm>
            <a:off x="300110" y="2255254"/>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000" dirty="0">
              <a:solidFill>
                <a:schemeClr val="bg1"/>
              </a:solidFill>
              <a:latin typeface="Calibri" panose="020F0502020204030204" pitchFamily="34" charset="0"/>
              <a:ea typeface="Times New Roman"/>
              <a:cs typeface="Calibri" panose="020F0502020204030204" pitchFamily="34" charset="0"/>
              <a:sym typeface="Merriweather"/>
            </a:endParaRPr>
          </a:p>
          <a:p>
            <a:pPr lvl="0">
              <a:spcBef>
                <a:spcPts val="1200"/>
              </a:spcBef>
            </a:pPr>
            <a:r>
              <a:rPr lang="en-US" sz="3200" dirty="0"/>
              <a:t>He has (</a:t>
            </a:r>
            <a:r>
              <a:rPr lang="en-US" sz="3200" dirty="0" err="1"/>
              <a:t>colourful</a:t>
            </a:r>
            <a:r>
              <a:rPr lang="en-US" sz="3200" dirty="0"/>
              <a:t>, old, interesting) magazines. </a:t>
            </a:r>
            <a:endParaRPr lang="en-US" sz="1800" b="1" dirty="0">
              <a:ea typeface="Merriweather"/>
              <a:cs typeface="Merriweather"/>
              <a:sym typeface="Merriweather"/>
            </a:endParaRPr>
          </a:p>
          <a:p>
            <a:pPr lvl="0">
              <a:spcBef>
                <a:spcPts val="1200"/>
              </a:spcBef>
            </a:pPr>
            <a:endParaRPr lang="en-US" sz="3200" b="1" dirty="0"/>
          </a:p>
        </p:txBody>
      </p:sp>
      <p:sp>
        <p:nvSpPr>
          <p:cNvPr id="5" name="Rectangle 4">
            <a:extLst>
              <a:ext uri="{FF2B5EF4-FFF2-40B4-BE49-F238E27FC236}">
                <a16:creationId xmlns:a16="http://schemas.microsoft.com/office/drawing/2014/main" id="{6042AC8F-C617-8540-A5BD-0D218871DB0D}"/>
              </a:ext>
            </a:extLst>
          </p:cNvPr>
          <p:cNvSpPr/>
          <p:nvPr/>
        </p:nvSpPr>
        <p:spPr>
          <a:xfrm>
            <a:off x="6653876" y="464777"/>
            <a:ext cx="5238012" cy="131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panose="020F0502020204030204" pitchFamily="34" charset="0"/>
                <a:cs typeface="Calibri" panose="020F0502020204030204" pitchFamily="34" charset="0"/>
              </a:rPr>
              <a:t>Grammar Activity</a:t>
            </a:r>
          </a:p>
          <a:p>
            <a:pPr algn="ctr"/>
            <a:r>
              <a:rPr lang="ka-GE" sz="3000" b="1" dirty="0">
                <a:latin typeface="Calibri" panose="020F0502020204030204" pitchFamily="34" charset="0"/>
                <a:cs typeface="Calibri" panose="020F0502020204030204" pitchFamily="34" charset="0"/>
              </a:rPr>
              <a:t>გრამატიკის დავალება</a:t>
            </a:r>
            <a:endParaRPr lang="en-US" sz="3000"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EBCEA2AB-4EC0-894F-9C48-DF6E44FE0776}"/>
              </a:ext>
            </a:extLst>
          </p:cNvPr>
          <p:cNvSpPr/>
          <p:nvPr/>
        </p:nvSpPr>
        <p:spPr>
          <a:xfrm>
            <a:off x="300109" y="4510508"/>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000" dirty="0">
              <a:solidFill>
                <a:schemeClr val="bg1"/>
              </a:solidFill>
              <a:latin typeface="Calibri" panose="020F0502020204030204" pitchFamily="34" charset="0"/>
              <a:ea typeface="Times New Roman"/>
              <a:cs typeface="Calibri" panose="020F0502020204030204" pitchFamily="34" charset="0"/>
              <a:sym typeface="Merriweather"/>
            </a:endParaRPr>
          </a:p>
          <a:p>
            <a:pPr lvl="0">
              <a:spcBef>
                <a:spcPts val="1200"/>
              </a:spcBef>
            </a:pPr>
            <a:r>
              <a:rPr lang="en-US" sz="3200" dirty="0"/>
              <a:t>He has interesting, old, </a:t>
            </a:r>
            <a:r>
              <a:rPr lang="en-US" sz="3200" dirty="0" err="1"/>
              <a:t>colourful</a:t>
            </a:r>
            <a:r>
              <a:rPr lang="en-US" sz="3200" dirty="0"/>
              <a:t> magazines. </a:t>
            </a:r>
            <a:endParaRPr lang="en-US" sz="1800" b="1" dirty="0">
              <a:ea typeface="Merriweather"/>
              <a:cs typeface="Merriweather"/>
              <a:sym typeface="Merriweather"/>
            </a:endParaRPr>
          </a:p>
          <a:p>
            <a:pPr lvl="0">
              <a:spcBef>
                <a:spcPts val="1200"/>
              </a:spcBef>
            </a:pPr>
            <a:endParaRPr lang="en-US" sz="3200" b="1" dirty="0"/>
          </a:p>
        </p:txBody>
      </p:sp>
      <p:pic>
        <p:nvPicPr>
          <p:cNvPr id="6"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466811" y="464777"/>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630893" y="464777"/>
            <a:ext cx="2376972" cy="968991"/>
          </a:xfrm>
          <a:prstGeom prst="rect">
            <a:avLst/>
          </a:prstGeom>
        </p:spPr>
      </p:pic>
    </p:spTree>
    <p:extLst>
      <p:ext uri="{BB962C8B-B14F-4D97-AF65-F5344CB8AC3E}">
        <p14:creationId xmlns:p14="http://schemas.microsoft.com/office/powerpoint/2010/main" val="503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EBCEA2AB-4EC0-894F-9C48-DF6E44FE0776}"/>
              </a:ext>
            </a:extLst>
          </p:cNvPr>
          <p:cNvSpPr/>
          <p:nvPr/>
        </p:nvSpPr>
        <p:spPr>
          <a:xfrm>
            <a:off x="422029" y="2255254"/>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anchor wore an (silk, amazing, short) dress. </a:t>
            </a:r>
            <a:endParaRPr lang="en-US" sz="3200" b="1" dirty="0"/>
          </a:p>
        </p:txBody>
      </p:sp>
      <p:sp>
        <p:nvSpPr>
          <p:cNvPr id="5" name="Rectangle 4">
            <a:extLst>
              <a:ext uri="{FF2B5EF4-FFF2-40B4-BE49-F238E27FC236}">
                <a16:creationId xmlns:a16="http://schemas.microsoft.com/office/drawing/2014/main" id="{6042AC8F-C617-8540-A5BD-0D218871DB0D}"/>
              </a:ext>
            </a:extLst>
          </p:cNvPr>
          <p:cNvSpPr/>
          <p:nvPr/>
        </p:nvSpPr>
        <p:spPr>
          <a:xfrm>
            <a:off x="6653876" y="464776"/>
            <a:ext cx="4723658" cy="136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panose="020F0502020204030204" pitchFamily="34" charset="0"/>
                <a:cs typeface="Calibri" panose="020F0502020204030204" pitchFamily="34" charset="0"/>
              </a:rPr>
              <a:t>Grammar Activity</a:t>
            </a:r>
          </a:p>
          <a:p>
            <a:pPr algn="ctr"/>
            <a:r>
              <a:rPr lang="ka-GE" sz="3000" b="1" dirty="0">
                <a:latin typeface="Calibri" panose="020F0502020204030204" pitchFamily="34" charset="0"/>
                <a:cs typeface="Calibri" panose="020F0502020204030204" pitchFamily="34" charset="0"/>
              </a:rPr>
              <a:t>გრამატიკის დავალება</a:t>
            </a:r>
            <a:endParaRPr lang="en-US" sz="30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BCEA2AB-4EC0-894F-9C48-DF6E44FE0776}"/>
              </a:ext>
            </a:extLst>
          </p:cNvPr>
          <p:cNvSpPr/>
          <p:nvPr/>
        </p:nvSpPr>
        <p:spPr>
          <a:xfrm>
            <a:off x="422029" y="4548959"/>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anchor wore </a:t>
            </a:r>
            <a:r>
              <a:rPr lang="en-US" sz="3200" dirty="0" smtClean="0"/>
              <a:t>an </a:t>
            </a:r>
            <a:r>
              <a:rPr lang="en-US" sz="3200" dirty="0"/>
              <a:t>amazing, short, silk dress. </a:t>
            </a:r>
            <a:endParaRPr lang="en-US" sz="3200" b="1" dirty="0"/>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607489" y="464776"/>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771571" y="464776"/>
            <a:ext cx="2376972" cy="968991"/>
          </a:xfrm>
          <a:prstGeom prst="rect">
            <a:avLst/>
          </a:prstGeom>
        </p:spPr>
      </p:pic>
    </p:spTree>
    <p:extLst>
      <p:ext uri="{BB962C8B-B14F-4D97-AF65-F5344CB8AC3E}">
        <p14:creationId xmlns:p14="http://schemas.microsoft.com/office/powerpoint/2010/main" val="19701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EBCEA2AB-4EC0-894F-9C48-DF6E44FE0776}"/>
              </a:ext>
            </a:extLst>
          </p:cNvPr>
          <p:cNvSpPr/>
          <p:nvPr/>
        </p:nvSpPr>
        <p:spPr>
          <a:xfrm>
            <a:off x="422028" y="2247677"/>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TV station has </a:t>
            </a:r>
            <a:r>
              <a:rPr lang="en-US" sz="3200" dirty="0" smtClean="0"/>
              <a:t>(new</a:t>
            </a:r>
            <a:r>
              <a:rPr lang="en-US" sz="3200" dirty="0"/>
              <a:t>, oval, two) studios.</a:t>
            </a:r>
            <a:endParaRPr lang="en-US" sz="3200" b="1" dirty="0"/>
          </a:p>
        </p:txBody>
      </p:sp>
      <p:sp>
        <p:nvSpPr>
          <p:cNvPr id="5" name="Rectangle 4">
            <a:extLst>
              <a:ext uri="{FF2B5EF4-FFF2-40B4-BE49-F238E27FC236}">
                <a16:creationId xmlns:a16="http://schemas.microsoft.com/office/drawing/2014/main" id="{6042AC8F-C617-8540-A5BD-0D218871DB0D}"/>
              </a:ext>
            </a:extLst>
          </p:cNvPr>
          <p:cNvSpPr/>
          <p:nvPr/>
        </p:nvSpPr>
        <p:spPr>
          <a:xfrm>
            <a:off x="6653875" y="464777"/>
            <a:ext cx="4948511" cy="1325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panose="020F0502020204030204" pitchFamily="34" charset="0"/>
                <a:cs typeface="Calibri" panose="020F0502020204030204" pitchFamily="34" charset="0"/>
              </a:rPr>
              <a:t>Grammar Activity</a:t>
            </a:r>
          </a:p>
          <a:p>
            <a:pPr algn="ctr"/>
            <a:r>
              <a:rPr lang="ka-GE" sz="3000" b="1" dirty="0">
                <a:latin typeface="Calibri" panose="020F0502020204030204" pitchFamily="34" charset="0"/>
                <a:cs typeface="Calibri" panose="020F0502020204030204" pitchFamily="34" charset="0"/>
              </a:rPr>
              <a:t>გრამატიკის დავალება</a:t>
            </a:r>
            <a:endParaRPr lang="en-US" sz="30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BCEA2AB-4EC0-894F-9C48-DF6E44FE0776}"/>
              </a:ext>
            </a:extLst>
          </p:cNvPr>
          <p:cNvSpPr/>
          <p:nvPr/>
        </p:nvSpPr>
        <p:spPr>
          <a:xfrm>
            <a:off x="422029" y="4575881"/>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TV station has </a:t>
            </a:r>
            <a:r>
              <a:rPr lang="en-US" sz="3200" dirty="0" smtClean="0"/>
              <a:t>two,</a:t>
            </a:r>
            <a:r>
              <a:rPr lang="ka-GE" sz="3200" dirty="0" smtClean="0"/>
              <a:t> </a:t>
            </a:r>
            <a:r>
              <a:rPr lang="en-US" sz="3200" dirty="0" smtClean="0"/>
              <a:t>oval</a:t>
            </a:r>
            <a:r>
              <a:rPr lang="en-US" sz="3200" dirty="0"/>
              <a:t>, new studios.</a:t>
            </a:r>
            <a:endParaRPr lang="en-US" sz="3200" b="1" dirty="0"/>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510773" y="464777"/>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674855" y="464777"/>
            <a:ext cx="2376972" cy="968991"/>
          </a:xfrm>
          <a:prstGeom prst="rect">
            <a:avLst/>
          </a:prstGeom>
        </p:spPr>
      </p:pic>
    </p:spTree>
    <p:extLst>
      <p:ext uri="{BB962C8B-B14F-4D97-AF65-F5344CB8AC3E}">
        <p14:creationId xmlns:p14="http://schemas.microsoft.com/office/powerpoint/2010/main" val="12818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EBCEA2AB-4EC0-894F-9C48-DF6E44FE0776}"/>
              </a:ext>
            </a:extLst>
          </p:cNvPr>
          <p:cNvSpPr/>
          <p:nvPr/>
        </p:nvSpPr>
        <p:spPr>
          <a:xfrm>
            <a:off x="422029" y="2255254"/>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media company has (modern, several, huge) buildings.</a:t>
            </a:r>
            <a:endParaRPr lang="en-US" sz="3200" b="1" dirty="0"/>
          </a:p>
        </p:txBody>
      </p:sp>
      <p:sp>
        <p:nvSpPr>
          <p:cNvPr id="5" name="Rectangle 4">
            <a:extLst>
              <a:ext uri="{FF2B5EF4-FFF2-40B4-BE49-F238E27FC236}">
                <a16:creationId xmlns:a16="http://schemas.microsoft.com/office/drawing/2014/main" id="{6042AC8F-C617-8540-A5BD-0D218871DB0D}"/>
              </a:ext>
            </a:extLst>
          </p:cNvPr>
          <p:cNvSpPr/>
          <p:nvPr/>
        </p:nvSpPr>
        <p:spPr>
          <a:xfrm>
            <a:off x="6780178" y="359565"/>
            <a:ext cx="4747257" cy="1364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panose="020F0502020204030204" pitchFamily="34" charset="0"/>
                <a:cs typeface="Calibri" panose="020F0502020204030204" pitchFamily="34" charset="0"/>
              </a:rPr>
              <a:t>Grammar Activity</a:t>
            </a:r>
          </a:p>
          <a:p>
            <a:pPr algn="ctr"/>
            <a:r>
              <a:rPr lang="ka-GE" sz="3000" b="1" dirty="0">
                <a:latin typeface="Calibri" panose="020F0502020204030204" pitchFamily="34" charset="0"/>
                <a:cs typeface="Calibri" panose="020F0502020204030204" pitchFamily="34" charset="0"/>
              </a:rPr>
              <a:t>გრამატიკის დავალება</a:t>
            </a:r>
            <a:endParaRPr lang="en-US" sz="30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BCEA2AB-4EC0-894F-9C48-DF6E44FE0776}"/>
              </a:ext>
            </a:extLst>
          </p:cNvPr>
          <p:cNvSpPr/>
          <p:nvPr/>
        </p:nvSpPr>
        <p:spPr>
          <a:xfrm>
            <a:off x="422029" y="4406840"/>
            <a:ext cx="11591779" cy="187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t>The media company has </a:t>
            </a:r>
            <a:r>
              <a:rPr lang="en-US" sz="3200" dirty="0" smtClean="0"/>
              <a:t>several,</a:t>
            </a:r>
            <a:r>
              <a:rPr lang="ka-GE" sz="3200" dirty="0" smtClean="0"/>
              <a:t> </a:t>
            </a:r>
            <a:r>
              <a:rPr lang="en-US" sz="3200" dirty="0" smtClean="0"/>
              <a:t>huge</a:t>
            </a:r>
            <a:r>
              <a:rPr lang="en-US" sz="3200" dirty="0"/>
              <a:t>, modern buildings.</a:t>
            </a:r>
            <a:endParaRPr lang="en-US" sz="3200" b="1" dirty="0"/>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422029" y="359565"/>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586111" y="359565"/>
            <a:ext cx="2376972" cy="968991"/>
          </a:xfrm>
          <a:prstGeom prst="rect">
            <a:avLst/>
          </a:prstGeom>
        </p:spPr>
      </p:pic>
    </p:spTree>
    <p:extLst>
      <p:ext uri="{BB962C8B-B14F-4D97-AF65-F5344CB8AC3E}">
        <p14:creationId xmlns:p14="http://schemas.microsoft.com/office/powerpoint/2010/main" val="1046060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6770451" y="310022"/>
            <a:ext cx="5223753"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Summary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ka-GE" sz="3600" dirty="0" smtClean="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225083" y="1911339"/>
            <a:ext cx="4808201" cy="3352380"/>
            <a:chOff x="-358003" y="149161"/>
            <a:chExt cx="5487357" cy="1689658"/>
          </a:xfrm>
        </p:grpSpPr>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r>
                <a:rPr lang="en-US" sz="2200" dirty="0" smtClean="0">
                  <a:solidFill>
                    <a:schemeClr val="lt1"/>
                  </a:solidFill>
                  <a:latin typeface="Calibri" panose="020F0502020204030204" pitchFamily="34" charset="0"/>
                  <a:ea typeface="Calibri"/>
                  <a:cs typeface="Calibri" panose="020F0502020204030204" pitchFamily="34" charset="0"/>
                  <a:sym typeface="Calibri"/>
                </a:rPr>
                <a:t>Connected </a:t>
              </a:r>
              <a:r>
                <a:rPr lang="en-US" sz="2200" dirty="0">
                  <a:solidFill>
                    <a:schemeClr val="lt1"/>
                  </a:solidFill>
                  <a:latin typeface="Calibri" panose="020F0502020204030204" pitchFamily="34" charset="0"/>
                  <a:ea typeface="Calibri"/>
                  <a:cs typeface="Calibri" panose="020F0502020204030204" pitchFamily="34" charset="0"/>
                  <a:sym typeface="Calibri"/>
                </a:rPr>
                <a:t>with Media</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358003" y="149161"/>
              <a:ext cx="913198"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a:t>
              </a:r>
              <a:r>
                <a:rPr lang="en-US" sz="2200" dirty="0">
                  <a:solidFill>
                    <a:schemeClr val="lt1"/>
                  </a:solidFill>
                  <a:latin typeface="Calibri" panose="020F0502020204030204" pitchFamily="34" charset="0"/>
                  <a:ea typeface="Calibri"/>
                  <a:cs typeface="Calibri" panose="020F0502020204030204" pitchFamily="34" charset="0"/>
                  <a:sym typeface="Calibri"/>
                </a:rPr>
                <a:t>Media</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152192" y="745371"/>
              <a:ext cx="1016325"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Order</a:t>
              </a:r>
              <a:r>
                <a:rPr lang="ka-GE"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of the Adjective</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58397" y="1342019"/>
              <a:ext cx="1054078"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108943" y="1911339"/>
            <a:ext cx="4089568"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Media| </a:t>
            </a:r>
            <a:r>
              <a:rPr lang="ka-GE" sz="4000" dirty="0">
                <a:solidFill>
                  <a:schemeClr val="bg1"/>
                </a:solidFill>
                <a:latin typeface="Calibri" panose="020F0502020204030204" pitchFamily="34" charset="0"/>
                <a:ea typeface="Calibri"/>
                <a:cs typeface="Calibri" panose="020F0502020204030204" pitchFamily="34" charset="0"/>
                <a:sym typeface="Calibri"/>
              </a:rPr>
              <a:t>მედია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405421" y="310022"/>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569503" y="310022"/>
            <a:ext cx="2376972" cy="968991"/>
          </a:xfrm>
          <a:prstGeom prst="rect">
            <a:avLst/>
          </a:prstGeom>
        </p:spPr>
      </p:pic>
    </p:spTree>
    <p:extLst>
      <p:ext uri="{BB962C8B-B14F-4D97-AF65-F5344CB8AC3E}">
        <p14:creationId xmlns:p14="http://schemas.microsoft.com/office/powerpoint/2010/main" val="1664257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387402" y="37051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Homework  </a:t>
            </a:r>
            <a:r>
              <a:rPr lang="ka-GE" sz="3000" dirty="0">
                <a:latin typeface="Calibri" panose="020F0502020204030204" pitchFamily="34" charset="0"/>
                <a:cs typeface="Calibri" panose="020F0502020204030204" pitchFamily="34" charset="0"/>
              </a:rPr>
              <a:t>                  საშინაო დავალება</a:t>
            </a:r>
            <a:endParaRPr lang="en-US" sz="3000" dirty="0">
              <a:latin typeface="Calibri" panose="020F0502020204030204" pitchFamily="34" charset="0"/>
              <a:cs typeface="Calibri" panose="020F0502020204030204" pitchFamily="34" charset="0"/>
            </a:endParaRPr>
          </a:p>
        </p:txBody>
      </p:sp>
      <p:sp>
        <p:nvSpPr>
          <p:cNvPr id="9" name="Title 8"/>
          <p:cNvSpPr>
            <a:spLocks noGrp="1"/>
          </p:cNvSpPr>
          <p:nvPr>
            <p:ph type="title"/>
          </p:nvPr>
        </p:nvSpPr>
        <p:spPr>
          <a:xfrm>
            <a:off x="1136485" y="2856800"/>
            <a:ext cx="10515600" cy="1325563"/>
          </a:xfrm>
        </p:spPr>
        <p:txBody>
          <a:bodyPr>
            <a:normAutofit/>
          </a:bodyPr>
          <a:lstStyle/>
          <a:p>
            <a:pPr marL="114300">
              <a:spcBef>
                <a:spcPts val="1000"/>
              </a:spcBef>
            </a:pPr>
            <a:r>
              <a:rPr lang="en-US" sz="2800" b="1" dirty="0" smtClean="0">
                <a:solidFill>
                  <a:schemeClr val="bg1"/>
                </a:solidFill>
                <a:latin typeface="Calibri" panose="020F0502020204030204" pitchFamily="34" charset="0"/>
                <a:cs typeface="Calibri" panose="020F0502020204030204" pitchFamily="34" charset="0"/>
              </a:rPr>
              <a:t>Describe </a:t>
            </a:r>
            <a:r>
              <a:rPr lang="en-US" sz="2800" b="1" dirty="0" smtClean="0">
                <a:solidFill>
                  <a:schemeClr val="bg1"/>
                </a:solidFill>
                <a:latin typeface="Calibri" panose="020F0502020204030204" pitchFamily="34" charset="0"/>
                <a:cs typeface="Calibri" panose="020F0502020204030204" pitchFamily="34" charset="0"/>
              </a:rPr>
              <a:t>the TV series you like the most, say why.</a:t>
            </a:r>
            <a:endParaRPr lang="en-US" sz="2800" b="1" dirty="0">
              <a:solidFill>
                <a:schemeClr val="bg1"/>
              </a:solidFill>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48165" y="519985"/>
            <a:ext cx="2164081" cy="968991"/>
          </a:xfrm>
          <a:prstGeom prst="rect">
            <a:avLst/>
          </a:prstGeom>
          <a:noFill/>
          <a:ln>
            <a:noFill/>
          </a:ln>
        </p:spPr>
      </p:pic>
      <p:pic>
        <p:nvPicPr>
          <p:cNvPr id="6" name="Picture 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12247" y="519985"/>
            <a:ext cx="2376972" cy="968991"/>
          </a:xfrm>
          <a:prstGeom prst="rect">
            <a:avLst/>
          </a:prstGeom>
        </p:spPr>
      </p:pic>
    </p:spTree>
    <p:extLst>
      <p:ext uri="{BB962C8B-B14F-4D97-AF65-F5344CB8AC3E}">
        <p14:creationId xmlns:p14="http://schemas.microsoft.com/office/powerpoint/2010/main" val="1587530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513450" y="201881"/>
            <a:ext cx="3958113" cy="99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Homework  </a:t>
            </a:r>
            <a:r>
              <a:rPr lang="ka-GE" sz="3000" dirty="0">
                <a:latin typeface="Calibri" panose="020F0502020204030204" pitchFamily="34" charset="0"/>
                <a:cs typeface="Calibri" panose="020F0502020204030204" pitchFamily="34" charset="0"/>
              </a:rPr>
              <a:t>                  საშინაო დავალება</a:t>
            </a:r>
            <a:endParaRPr lang="en-US" sz="3000" dirty="0">
              <a:latin typeface="Calibri" panose="020F0502020204030204" pitchFamily="34" charset="0"/>
              <a:cs typeface="Calibri" panose="020F0502020204030204" pitchFamily="34" charset="0"/>
            </a:endParaRPr>
          </a:p>
        </p:txBody>
      </p:sp>
      <p:sp>
        <p:nvSpPr>
          <p:cNvPr id="6" name="Rectangle 5"/>
          <p:cNvSpPr/>
          <p:nvPr/>
        </p:nvSpPr>
        <p:spPr>
          <a:xfrm>
            <a:off x="698959" y="1754807"/>
            <a:ext cx="10772604" cy="4209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Calibri" panose="020F0502020204030204" pitchFamily="34" charset="0"/>
                <a:cs typeface="Calibri" panose="020F0502020204030204" pitchFamily="34" charset="0"/>
              </a:rPr>
              <a:t>My </a:t>
            </a:r>
            <a:r>
              <a:rPr lang="en-US" sz="2800" dirty="0" err="1">
                <a:solidFill>
                  <a:schemeClr val="bg1"/>
                </a:solidFill>
                <a:latin typeface="Calibri" panose="020F0502020204030204" pitchFamily="34" charset="0"/>
                <a:cs typeface="Calibri" panose="020F0502020204030204" pitchFamily="34" charset="0"/>
              </a:rPr>
              <a:t>favourite</a:t>
            </a:r>
            <a:r>
              <a:rPr lang="en-US" sz="2800" dirty="0">
                <a:solidFill>
                  <a:schemeClr val="bg1"/>
                </a:solidFill>
                <a:latin typeface="Calibri" panose="020F0502020204030204" pitchFamily="34" charset="0"/>
                <a:cs typeface="Calibri" panose="020F0502020204030204" pitchFamily="34" charset="0"/>
              </a:rPr>
              <a:t> TV series is Friends. I like it because it is hilarious and interesting at the same time. It tells a story about six young, American friends who appear in a lot of funny situations. They also deal with different everyday problems and entertain the audience with their witty remarks. For me this sitcom is the best way to kill time and </a:t>
            </a:r>
            <a:r>
              <a:rPr lang="en-US" sz="2800" dirty="0" err="1" smtClean="0">
                <a:solidFill>
                  <a:schemeClr val="bg1"/>
                </a:solidFill>
                <a:latin typeface="Calibri" panose="020F0502020204030204" pitchFamily="34" charset="0"/>
                <a:cs typeface="Calibri" panose="020F0502020204030204" pitchFamily="34" charset="0"/>
              </a:rPr>
              <a:t>practise</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my English. The soundtrack of the show is very catchy and the plot is quite attention-grabbing as well. There are no scary moments in the show, that is why I really enjoy it. This sitcom has got a huge success all over the world.  </a:t>
            </a:r>
            <a:endParaRPr lang="en-US" sz="2800" dirty="0"/>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698959" y="201881"/>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863040" y="230601"/>
            <a:ext cx="2376972" cy="940271"/>
          </a:xfrm>
          <a:prstGeom prst="rect">
            <a:avLst/>
          </a:prstGeom>
        </p:spPr>
      </p:pic>
    </p:spTree>
    <p:extLst>
      <p:ext uri="{BB962C8B-B14F-4D97-AF65-F5344CB8AC3E}">
        <p14:creationId xmlns:p14="http://schemas.microsoft.com/office/powerpoint/2010/main" val="119310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11" name="Google Shape;143;g8d3272b2c0_0_186"/>
          <p:cNvGrpSpPr/>
          <p:nvPr/>
        </p:nvGrpSpPr>
        <p:grpSpPr>
          <a:xfrm>
            <a:off x="1027037" y="1877809"/>
            <a:ext cx="9447224" cy="4918329"/>
            <a:chOff x="-707451" y="-1496969"/>
            <a:chExt cx="12199160" cy="7322707"/>
          </a:xfrm>
        </p:grpSpPr>
        <p:sp>
          <p:nvSpPr>
            <p:cNvPr id="12" name="Google Shape;144;g8d3272b2c0_0_186"/>
            <p:cNvSpPr/>
            <p:nvPr/>
          </p:nvSpPr>
          <p:spPr>
            <a:xfrm>
              <a:off x="3719409" y="1754045"/>
              <a:ext cx="2901425" cy="194725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13" name="Google Shape;145;g8d3272b2c0_0_186"/>
            <p:cNvSpPr txBox="1"/>
            <p:nvPr/>
          </p:nvSpPr>
          <p:spPr>
            <a:xfrm>
              <a:off x="4165323" y="2143739"/>
              <a:ext cx="2158269" cy="1268328"/>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u="none" strike="noStrike" cap="none" dirty="0">
                  <a:solidFill>
                    <a:srgbClr val="FFFFFF"/>
                  </a:solidFill>
                  <a:latin typeface="Calibri" charset="0"/>
                  <a:ea typeface="Calibri" charset="0"/>
                  <a:cs typeface="Calibri" charset="0"/>
                  <a:sym typeface="Merriweather"/>
                </a:rPr>
                <a:t>Vocabulary</a:t>
              </a:r>
              <a:endParaRPr sz="2400" b="1" u="none" strike="noStrike" cap="none" dirty="0">
                <a:solidFill>
                  <a:srgbClr val="000000"/>
                </a:solidFill>
                <a:latin typeface="Calibri" charset="0"/>
                <a:ea typeface="Calibri" charset="0"/>
                <a:cs typeface="Calibri" charset="0"/>
                <a:sym typeface="Merriweather"/>
              </a:endParaRPr>
            </a:p>
            <a:p>
              <a:pPr marL="0" marR="0" lvl="0" indent="0" algn="ctr" rtl="0">
                <a:lnSpc>
                  <a:spcPct val="90000"/>
                </a:lnSpc>
                <a:spcBef>
                  <a:spcPts val="595"/>
                </a:spcBef>
                <a:spcAft>
                  <a:spcPts val="0"/>
                </a:spcAft>
                <a:buClr>
                  <a:srgbClr val="000000"/>
                </a:buClr>
                <a:buSzPts val="1700"/>
                <a:buFont typeface="Arial"/>
                <a:buNone/>
              </a:pPr>
              <a:r>
                <a:rPr lang="en-US" sz="2400" b="1" u="none" strike="noStrike" cap="none" dirty="0" err="1">
                  <a:solidFill>
                    <a:srgbClr val="FFFFFF"/>
                  </a:solidFill>
                  <a:latin typeface="Calibri" charset="0"/>
                  <a:ea typeface="Calibri" charset="0"/>
                  <a:cs typeface="Calibri" charset="0"/>
                  <a:sym typeface="Merriweather"/>
                </a:rPr>
                <a:t>ლექსიკა</a:t>
              </a:r>
              <a:endParaRPr sz="2400" b="1" u="none" strike="noStrike" cap="none" dirty="0">
                <a:solidFill>
                  <a:srgbClr val="000000"/>
                </a:solidFill>
                <a:latin typeface="Calibri" charset="0"/>
                <a:ea typeface="Calibri" charset="0"/>
                <a:cs typeface="Calibri" charset="0"/>
                <a:sym typeface="Merriweather"/>
              </a:endParaRPr>
            </a:p>
          </p:txBody>
        </p:sp>
        <p:sp>
          <p:nvSpPr>
            <p:cNvPr id="14" name="Google Shape;146;g8d3272b2c0_0_186"/>
            <p:cNvSpPr/>
            <p:nvPr/>
          </p:nvSpPr>
          <p:spPr>
            <a:xfrm rot="16924613">
              <a:off x="4631792" y="502211"/>
              <a:ext cx="1568512" cy="104887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15" name="Google Shape;147;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16" name="Google Shape;148;g8d3272b2c0_0_186"/>
            <p:cNvSpPr/>
            <p:nvPr/>
          </p:nvSpPr>
          <p:spPr>
            <a:xfrm>
              <a:off x="4299176" y="-1496969"/>
              <a:ext cx="3571217" cy="21985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17" name="Google Shape;149;g8d3272b2c0_0_186"/>
            <p:cNvSpPr txBox="1"/>
            <p:nvPr/>
          </p:nvSpPr>
          <p:spPr>
            <a:xfrm>
              <a:off x="4865169" y="-1016333"/>
              <a:ext cx="2454511" cy="92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smtClean="0">
                  <a:solidFill>
                    <a:srgbClr val="FFFFFF"/>
                  </a:solidFill>
                  <a:latin typeface="Calibri" charset="0"/>
                  <a:ea typeface="Calibri" charset="0"/>
                  <a:cs typeface="Calibri" charset="0"/>
                  <a:sym typeface="Merriweather"/>
                </a:rPr>
                <a:t>huge </a:t>
              </a:r>
              <a:r>
                <a:rPr lang="en-US" sz="2400" b="1" u="none" strike="noStrike" cap="none" dirty="0">
                  <a:solidFill>
                    <a:srgbClr val="FFFFFF"/>
                  </a:solidFill>
                  <a:latin typeface="Calibri" charset="0"/>
                  <a:ea typeface="Calibri" charset="0"/>
                  <a:cs typeface="Calibri" charset="0"/>
                  <a:sym typeface="Merriweather"/>
                </a:rPr>
                <a:t>(adj.) </a:t>
              </a:r>
              <a:r>
                <a:rPr lang="en-US" sz="2400" b="1" u="none" strike="noStrike" cap="none" dirty="0" err="1">
                  <a:solidFill>
                    <a:srgbClr val="FFFFFF"/>
                  </a:solidFill>
                  <a:latin typeface="Calibri" charset="0"/>
                  <a:ea typeface="Calibri" charset="0"/>
                  <a:cs typeface="Calibri" charset="0"/>
                  <a:sym typeface="Merriweather"/>
                </a:rPr>
                <a:t>უზარმაზარი</a:t>
              </a:r>
              <a:endParaRPr sz="2400" b="1" u="none" strike="noStrike" cap="none" dirty="0">
                <a:solidFill>
                  <a:srgbClr val="FFFFFF"/>
                </a:solidFill>
                <a:latin typeface="Calibri" charset="0"/>
                <a:ea typeface="Calibri" charset="0"/>
                <a:cs typeface="Calibri" charset="0"/>
                <a:sym typeface="Merriweather"/>
              </a:endParaRPr>
            </a:p>
          </p:txBody>
        </p:sp>
        <p:sp>
          <p:nvSpPr>
            <p:cNvPr id="18" name="Google Shape;150;g8d3272b2c0_0_186"/>
            <p:cNvSpPr/>
            <p:nvPr/>
          </p:nvSpPr>
          <p:spPr>
            <a:xfrm rot="20239066">
              <a:off x="6259343" y="1270877"/>
              <a:ext cx="1420489" cy="114675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19" name="Google Shape;151;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20" name="Google Shape;152;g8d3272b2c0_0_186"/>
            <p:cNvSpPr/>
            <p:nvPr/>
          </p:nvSpPr>
          <p:spPr>
            <a:xfrm>
              <a:off x="7665227" y="529498"/>
              <a:ext cx="3292951" cy="198603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21" name="Google Shape;153;g8d3272b2c0_0_186"/>
            <p:cNvSpPr txBox="1"/>
            <p:nvPr/>
          </p:nvSpPr>
          <p:spPr>
            <a:xfrm>
              <a:off x="7917187" y="942225"/>
              <a:ext cx="2877902"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b="1" u="none" strike="noStrike" cap="none" dirty="0" smtClean="0">
                  <a:solidFill>
                    <a:srgbClr val="FFFFFF"/>
                  </a:solidFill>
                  <a:latin typeface="Calibri" charset="0"/>
                  <a:ea typeface="Calibri" charset="0"/>
                  <a:cs typeface="Calibri" charset="0"/>
                  <a:sym typeface="Merriweather"/>
                </a:rPr>
                <a:t>impressive</a:t>
              </a:r>
              <a:endParaRPr sz="2400" b="1" dirty="0">
                <a:latin typeface="Calibri" charset="0"/>
                <a:ea typeface="Calibri" charset="0"/>
                <a:cs typeface="Calibri" charset="0"/>
              </a:endParaRPr>
            </a:p>
            <a:p>
              <a:pPr marL="0" marR="0" lvl="0" indent="0" algn="ctr" rtl="0">
                <a:lnSpc>
                  <a:spcPct val="100000"/>
                </a:lnSpc>
                <a:spcBef>
                  <a:spcPts val="0"/>
                </a:spcBef>
                <a:spcAft>
                  <a:spcPts val="0"/>
                </a:spcAft>
                <a:buClr>
                  <a:schemeClr val="dk1"/>
                </a:buClr>
                <a:buSzPts val="1100"/>
                <a:buFont typeface="Arial"/>
                <a:buNone/>
              </a:pPr>
              <a:r>
                <a:rPr lang="en-US" sz="2400" b="1" u="none" strike="noStrike" cap="none" dirty="0">
                  <a:solidFill>
                    <a:srgbClr val="FFFFFF"/>
                  </a:solidFill>
                  <a:latin typeface="Calibri" charset="0"/>
                  <a:ea typeface="Calibri" charset="0"/>
                  <a:cs typeface="Calibri" charset="0"/>
                  <a:sym typeface="Merriweather"/>
                </a:rPr>
                <a:t>(adj.)</a:t>
              </a:r>
              <a:endParaRPr sz="2400" b="1" dirty="0">
                <a:latin typeface="Calibri" charset="0"/>
                <a:ea typeface="Calibri" charset="0"/>
                <a:cs typeface="Calibri" charset="0"/>
              </a:endParaRPr>
            </a:p>
            <a:p>
              <a:pPr marL="0" marR="0" lvl="0" indent="0" algn="ctr" rtl="0">
                <a:lnSpc>
                  <a:spcPct val="100000"/>
                </a:lnSpc>
                <a:spcBef>
                  <a:spcPts val="0"/>
                </a:spcBef>
                <a:spcAft>
                  <a:spcPts val="0"/>
                </a:spcAft>
                <a:buClr>
                  <a:schemeClr val="dk1"/>
                </a:buClr>
                <a:buSzPts val="1100"/>
                <a:buFont typeface="Arial"/>
                <a:buNone/>
              </a:pPr>
              <a:r>
                <a:rPr lang="en-US" sz="2400" b="1" u="none" strike="noStrike" cap="none" dirty="0" err="1">
                  <a:solidFill>
                    <a:srgbClr val="FFFFFF"/>
                  </a:solidFill>
                  <a:latin typeface="Calibri" charset="0"/>
                  <a:ea typeface="Calibri" charset="0"/>
                  <a:cs typeface="Calibri" charset="0"/>
                  <a:sym typeface="Merriweather"/>
                </a:rPr>
                <a:t>შთამბეჭდავი</a:t>
              </a:r>
              <a:endParaRPr sz="2400" b="1" u="none" strike="noStrike" cap="none" dirty="0">
                <a:solidFill>
                  <a:srgbClr val="FFFFFF"/>
                </a:solidFill>
                <a:latin typeface="Calibri" charset="0"/>
                <a:ea typeface="Calibri" charset="0"/>
                <a:cs typeface="Calibri" charset="0"/>
                <a:sym typeface="Merriweather"/>
              </a:endParaRPr>
            </a:p>
          </p:txBody>
        </p:sp>
        <p:sp>
          <p:nvSpPr>
            <p:cNvPr id="22" name="Google Shape;154;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23" name="Google Shape;155;g8d3272b2c0_0_186"/>
            <p:cNvSpPr/>
            <p:nvPr/>
          </p:nvSpPr>
          <p:spPr>
            <a:xfrm rot="1431992" flipV="1">
              <a:off x="5535543" y="3629267"/>
              <a:ext cx="3098724" cy="70855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24" name="Google Shape;156;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25" name="Google Shape;157;g8d3272b2c0_0_186"/>
            <p:cNvSpPr/>
            <p:nvPr/>
          </p:nvSpPr>
          <p:spPr>
            <a:xfrm>
              <a:off x="8080276" y="3855006"/>
              <a:ext cx="3411433" cy="170194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26" name="Google Shape;158;g8d3272b2c0_0_186"/>
            <p:cNvSpPr txBox="1"/>
            <p:nvPr/>
          </p:nvSpPr>
          <p:spPr>
            <a:xfrm>
              <a:off x="8515323" y="4269526"/>
              <a:ext cx="2541338" cy="9300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400" b="1" u="none" strike="noStrike" cap="none" dirty="0" smtClean="0">
                  <a:solidFill>
                    <a:srgbClr val="FFFFFF"/>
                  </a:solidFill>
                  <a:latin typeface="Calibri" charset="0"/>
                  <a:ea typeface="Calibri" charset="0"/>
                  <a:cs typeface="Calibri" charset="0"/>
                  <a:sym typeface="Calibri"/>
                </a:rPr>
                <a:t>hilarious </a:t>
              </a:r>
              <a:r>
                <a:rPr lang="en-US" sz="2400" b="1" u="none" strike="noStrike" cap="none" dirty="0">
                  <a:solidFill>
                    <a:srgbClr val="FFFFFF"/>
                  </a:solidFill>
                  <a:latin typeface="Calibri" charset="0"/>
                  <a:ea typeface="Calibri" charset="0"/>
                  <a:cs typeface="Calibri" charset="0"/>
                  <a:sym typeface="Calibri"/>
                </a:rPr>
                <a:t>(adj.) </a:t>
              </a:r>
              <a:r>
                <a:rPr lang="ka-GE" sz="2400" b="1" u="none" strike="noStrike" cap="none" dirty="0" smtClean="0">
                  <a:solidFill>
                    <a:srgbClr val="FFFFFF"/>
                  </a:solidFill>
                  <a:latin typeface="Calibri" charset="0"/>
                  <a:ea typeface="Calibri" charset="0"/>
                  <a:cs typeface="Calibri" charset="0"/>
                  <a:sym typeface="Calibri"/>
                </a:rPr>
                <a:t>ძალიან </a:t>
              </a:r>
              <a:r>
                <a:rPr lang="en-US" sz="2400" b="1" u="none" strike="noStrike" cap="none" dirty="0" err="1" smtClean="0">
                  <a:solidFill>
                    <a:srgbClr val="FFFFFF"/>
                  </a:solidFill>
                  <a:latin typeface="Calibri" charset="0"/>
                  <a:ea typeface="Calibri" charset="0"/>
                  <a:cs typeface="Calibri" charset="0"/>
                  <a:sym typeface="Calibri"/>
                </a:rPr>
                <a:t>სასაცილო</a:t>
              </a:r>
              <a:endParaRPr sz="2400" b="1" u="none" strike="noStrike" cap="none" dirty="0">
                <a:solidFill>
                  <a:srgbClr val="FFFFFF"/>
                </a:solidFill>
                <a:latin typeface="Calibri" charset="0"/>
                <a:ea typeface="Calibri" charset="0"/>
                <a:cs typeface="Calibri" charset="0"/>
                <a:sym typeface="Calibri"/>
              </a:endParaRPr>
            </a:p>
          </p:txBody>
        </p:sp>
        <p:sp>
          <p:nvSpPr>
            <p:cNvPr id="27" name="Google Shape;159;g8d3272b2c0_0_186"/>
            <p:cNvSpPr/>
            <p:nvPr/>
          </p:nvSpPr>
          <p:spPr>
            <a:xfrm rot="5186587">
              <a:off x="4463318" y="3906282"/>
              <a:ext cx="571312" cy="5064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28" name="Google Shape;160;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29" name="Google Shape;161;g8d3272b2c0_0_186"/>
            <p:cNvSpPr/>
            <p:nvPr/>
          </p:nvSpPr>
          <p:spPr>
            <a:xfrm>
              <a:off x="3310700" y="4216930"/>
              <a:ext cx="3035553" cy="160880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0" name="Google Shape;162;g8d3272b2c0_0_186"/>
            <p:cNvSpPr txBox="1"/>
            <p:nvPr/>
          </p:nvSpPr>
          <p:spPr>
            <a:xfrm>
              <a:off x="3840728" y="4292736"/>
              <a:ext cx="1975500"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smtClean="0">
                  <a:solidFill>
                    <a:srgbClr val="FFFFFF"/>
                  </a:solidFill>
                  <a:latin typeface="Calibri" charset="0"/>
                  <a:ea typeface="Calibri" charset="0"/>
                  <a:cs typeface="Calibri" charset="0"/>
                  <a:sym typeface="Merriweather"/>
                </a:rPr>
                <a:t>scary </a:t>
              </a:r>
              <a:r>
                <a:rPr lang="en-US" sz="2400" b="1" u="none" strike="noStrike" cap="none" dirty="0">
                  <a:solidFill>
                    <a:srgbClr val="FFFFFF"/>
                  </a:solidFill>
                  <a:latin typeface="Calibri" charset="0"/>
                  <a:ea typeface="Calibri" charset="0"/>
                  <a:cs typeface="Calibri" charset="0"/>
                  <a:sym typeface="Merriweather"/>
                </a:rPr>
                <a:t>(adj.)</a:t>
              </a:r>
              <a:endParaRPr sz="2400" b="1" dirty="0">
                <a:latin typeface="Calibri" charset="0"/>
                <a:ea typeface="Calibri" charset="0"/>
                <a:cs typeface="Calibri" charset="0"/>
              </a:endParaRPr>
            </a:p>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err="1">
                  <a:solidFill>
                    <a:srgbClr val="FFFFFF"/>
                  </a:solidFill>
                  <a:latin typeface="Calibri" charset="0"/>
                  <a:ea typeface="Calibri" charset="0"/>
                  <a:cs typeface="Calibri" charset="0"/>
                  <a:sym typeface="Merriweather"/>
                </a:rPr>
                <a:t>საშიში</a:t>
              </a:r>
              <a:endParaRPr sz="2400" b="1" u="none" strike="noStrike" cap="none" dirty="0">
                <a:solidFill>
                  <a:srgbClr val="FFFFFF"/>
                </a:solidFill>
                <a:latin typeface="Calibri" charset="0"/>
                <a:ea typeface="Calibri" charset="0"/>
                <a:cs typeface="Calibri" charset="0"/>
                <a:sym typeface="Merriweather"/>
              </a:endParaRPr>
            </a:p>
          </p:txBody>
        </p:sp>
        <p:sp>
          <p:nvSpPr>
            <p:cNvPr id="31" name="Google Shape;164;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32" name="Google Shape;167;g8d3272b2c0_0_186"/>
            <p:cNvSpPr/>
            <p:nvPr/>
          </p:nvSpPr>
          <p:spPr>
            <a:xfrm rot="9885670" flipV="1">
              <a:off x="2071154" y="3023905"/>
              <a:ext cx="1706592" cy="58274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3" name="Google Shape;168;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34" name="Google Shape;169;g8d3272b2c0_0_186"/>
            <p:cNvSpPr/>
            <p:nvPr/>
          </p:nvSpPr>
          <p:spPr>
            <a:xfrm>
              <a:off x="-607672" y="2876913"/>
              <a:ext cx="2800021" cy="171831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5" name="Google Shape;170;g8d3272b2c0_0_186"/>
            <p:cNvSpPr txBox="1"/>
            <p:nvPr/>
          </p:nvSpPr>
          <p:spPr>
            <a:xfrm>
              <a:off x="-374644" y="3309130"/>
              <a:ext cx="2369648"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err="1" smtClean="0">
                  <a:solidFill>
                    <a:srgbClr val="FFFFFF"/>
                  </a:solidFill>
                  <a:latin typeface="Calibri" charset="0"/>
                  <a:ea typeface="Calibri" charset="0"/>
                  <a:cs typeface="Calibri" charset="0"/>
                  <a:sym typeface="Merriweather"/>
                </a:rPr>
                <a:t>colourful</a:t>
              </a:r>
              <a:r>
                <a:rPr lang="en-US" sz="2400" b="1" u="none" strike="noStrike" cap="none" dirty="0" smtClean="0">
                  <a:solidFill>
                    <a:srgbClr val="FFFFFF"/>
                  </a:solidFill>
                  <a:latin typeface="Calibri" charset="0"/>
                  <a:ea typeface="Calibri" charset="0"/>
                  <a:cs typeface="Calibri" charset="0"/>
                  <a:sym typeface="Merriweather"/>
                </a:rPr>
                <a:t> </a:t>
              </a:r>
              <a:r>
                <a:rPr lang="en-US" sz="2400" b="1" u="none" strike="noStrike" cap="none" dirty="0">
                  <a:solidFill>
                    <a:srgbClr val="FFFFFF"/>
                  </a:solidFill>
                  <a:latin typeface="Calibri" charset="0"/>
                  <a:ea typeface="Calibri" charset="0"/>
                  <a:cs typeface="Calibri" charset="0"/>
                  <a:sym typeface="Merriweather"/>
                </a:rPr>
                <a:t>(adj.) </a:t>
              </a:r>
              <a:r>
                <a:rPr lang="en-US" sz="2400" b="1" u="none" strike="noStrike" cap="none" dirty="0" err="1">
                  <a:solidFill>
                    <a:srgbClr val="FFFFFF"/>
                  </a:solidFill>
                  <a:latin typeface="Calibri" charset="0"/>
                  <a:ea typeface="Calibri" charset="0"/>
                  <a:cs typeface="Calibri" charset="0"/>
                  <a:sym typeface="Merriweather"/>
                </a:rPr>
                <a:t>ფერადი</a:t>
              </a:r>
              <a:endParaRPr sz="2400" b="1" u="none" strike="noStrike" cap="none" dirty="0">
                <a:solidFill>
                  <a:srgbClr val="FFFFFF"/>
                </a:solidFill>
                <a:latin typeface="Calibri" charset="0"/>
                <a:ea typeface="Calibri" charset="0"/>
                <a:cs typeface="Calibri" charset="0"/>
                <a:sym typeface="Merriweather"/>
              </a:endParaRPr>
            </a:p>
          </p:txBody>
        </p:sp>
        <p:sp>
          <p:nvSpPr>
            <p:cNvPr id="36" name="Google Shape;171;g8d3272b2c0_0_186"/>
            <p:cNvSpPr/>
            <p:nvPr/>
          </p:nvSpPr>
          <p:spPr>
            <a:xfrm rot="12881230" flipV="1">
              <a:off x="2288944" y="1719831"/>
              <a:ext cx="1709838" cy="13298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7" name="Google Shape;172;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2400" b="1" u="none" strike="noStrike" cap="none" dirty="0">
                <a:solidFill>
                  <a:srgbClr val="000000"/>
                </a:solidFill>
                <a:latin typeface="Calibri" charset="0"/>
                <a:ea typeface="Calibri" charset="0"/>
                <a:cs typeface="Calibri" charset="0"/>
                <a:sym typeface="Calibri"/>
              </a:endParaRPr>
            </a:p>
          </p:txBody>
        </p:sp>
        <p:sp>
          <p:nvSpPr>
            <p:cNvPr id="38" name="Google Shape;173;g8d3272b2c0_0_186"/>
            <p:cNvSpPr/>
            <p:nvPr/>
          </p:nvSpPr>
          <p:spPr>
            <a:xfrm>
              <a:off x="-707451" y="-701681"/>
              <a:ext cx="4187975" cy="28454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1" u="none" strike="noStrike" cap="none" dirty="0">
                <a:solidFill>
                  <a:srgbClr val="000000"/>
                </a:solidFill>
                <a:latin typeface="Calibri" charset="0"/>
                <a:ea typeface="Calibri" charset="0"/>
                <a:cs typeface="Calibri" charset="0"/>
                <a:sym typeface="Arial"/>
              </a:endParaRPr>
            </a:p>
          </p:txBody>
        </p:sp>
        <p:sp>
          <p:nvSpPr>
            <p:cNvPr id="39" name="Google Shape;174;g8d3272b2c0_0_186"/>
            <p:cNvSpPr txBox="1"/>
            <p:nvPr/>
          </p:nvSpPr>
          <p:spPr>
            <a:xfrm>
              <a:off x="-661477" y="-36952"/>
              <a:ext cx="4091059" cy="824101"/>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b="1" u="none" strike="noStrike" cap="none" dirty="0" smtClean="0">
                  <a:solidFill>
                    <a:srgbClr val="FFFFFF"/>
                  </a:solidFill>
                  <a:latin typeface="Calibri" charset="0"/>
                  <a:ea typeface="Calibri" charset="0"/>
                  <a:cs typeface="Calibri" charset="0"/>
                  <a:sym typeface="Merriweather"/>
                </a:rPr>
                <a:t>catchy </a:t>
              </a:r>
              <a:endParaRPr sz="2400" b="1" u="none" strike="noStrike" cap="none" dirty="0">
                <a:solidFill>
                  <a:srgbClr val="000000"/>
                </a:solidFill>
                <a:latin typeface="Calibri" charset="0"/>
                <a:ea typeface="Calibri" charset="0"/>
                <a:cs typeface="Calibri" charset="0"/>
                <a:sym typeface="Merriweather"/>
              </a:endParaRPr>
            </a:p>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a:solidFill>
                    <a:srgbClr val="FFFFFF"/>
                  </a:solidFill>
                  <a:latin typeface="Calibri" charset="0"/>
                  <a:ea typeface="Calibri" charset="0"/>
                  <a:cs typeface="Calibri" charset="0"/>
                  <a:sym typeface="Merriweather"/>
                </a:rPr>
                <a:t>(adj.)</a:t>
              </a:r>
              <a:endParaRPr sz="2400" b="1" u="none" strike="noStrike" cap="none" dirty="0">
                <a:solidFill>
                  <a:srgbClr val="FFFFFF"/>
                </a:solidFill>
                <a:latin typeface="Calibri" charset="0"/>
                <a:ea typeface="Calibri" charset="0"/>
                <a:cs typeface="Calibri" charset="0"/>
                <a:sym typeface="Merriweather"/>
              </a:endParaRPr>
            </a:p>
            <a:p>
              <a:pPr marL="0" marR="0" lvl="0" indent="0" algn="ctr" rtl="0">
                <a:lnSpc>
                  <a:spcPct val="90000"/>
                </a:lnSpc>
                <a:spcBef>
                  <a:spcPts val="630"/>
                </a:spcBef>
                <a:spcAft>
                  <a:spcPts val="0"/>
                </a:spcAft>
                <a:buClr>
                  <a:srgbClr val="000000"/>
                </a:buClr>
                <a:buSzPts val="1800"/>
                <a:buFont typeface="Arial"/>
                <a:buNone/>
              </a:pPr>
              <a:r>
                <a:rPr lang="en-US" sz="2400" b="1" u="none" strike="noStrike" cap="none" dirty="0" err="1">
                  <a:solidFill>
                    <a:srgbClr val="FFFFFF"/>
                  </a:solidFill>
                  <a:latin typeface="Calibri" charset="0"/>
                  <a:ea typeface="Calibri" charset="0"/>
                  <a:cs typeface="Calibri" charset="0"/>
                  <a:sym typeface="Merriweather"/>
                </a:rPr>
                <a:t>ადვილად</a:t>
              </a:r>
              <a:r>
                <a:rPr lang="en-US" sz="2400" b="1" u="none" strike="noStrike" cap="none" dirty="0">
                  <a:solidFill>
                    <a:srgbClr val="FFFFFF"/>
                  </a:solidFill>
                  <a:latin typeface="Calibri" charset="0"/>
                  <a:ea typeface="Calibri" charset="0"/>
                  <a:cs typeface="Calibri" charset="0"/>
                  <a:sym typeface="Merriweather"/>
                </a:rPr>
                <a:t> </a:t>
              </a:r>
              <a:r>
                <a:rPr lang="en-US" sz="2400" b="1" u="none" strike="noStrike" cap="none" dirty="0" err="1">
                  <a:solidFill>
                    <a:srgbClr val="FFFFFF"/>
                  </a:solidFill>
                  <a:latin typeface="Calibri" charset="0"/>
                  <a:ea typeface="Calibri" charset="0"/>
                  <a:cs typeface="Calibri" charset="0"/>
                  <a:sym typeface="Merriweather"/>
                </a:rPr>
                <a:t>დასამახსოვრებელი</a:t>
              </a:r>
              <a:endParaRPr sz="2400" b="1" u="none" strike="noStrike" cap="none" dirty="0">
                <a:solidFill>
                  <a:srgbClr val="FFFFFF"/>
                </a:solidFill>
                <a:latin typeface="Calibri" charset="0"/>
                <a:ea typeface="Calibri" charset="0"/>
                <a:cs typeface="Calibri" charset="0"/>
                <a:sym typeface="Merriweather"/>
              </a:endParaRPr>
            </a:p>
          </p:txBody>
        </p:sp>
      </p:grpSp>
      <p:pic>
        <p:nvPicPr>
          <p:cNvPr id="4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290931" y="198909"/>
            <a:ext cx="2164081" cy="968991"/>
          </a:xfrm>
          <a:prstGeom prst="rect">
            <a:avLst/>
          </a:prstGeom>
          <a:noFill/>
          <a:ln>
            <a:noFill/>
          </a:ln>
        </p:spPr>
      </p:pic>
      <p:pic>
        <p:nvPicPr>
          <p:cNvPr id="41" name="Picture 40">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455012" y="196584"/>
            <a:ext cx="2376972" cy="968991"/>
          </a:xfrm>
          <a:prstGeom prst="rect">
            <a:avLst/>
          </a:prstGeom>
        </p:spPr>
      </p:pic>
      <p:sp>
        <p:nvSpPr>
          <p:cNvPr id="42" name="Rectangle 41">
            <a:extLst>
              <a:ext uri="{FF2B5EF4-FFF2-40B4-BE49-F238E27FC236}">
                <a16:creationId xmlns:a16="http://schemas.microsoft.com/office/drawing/2014/main" id="{748FA8E3-2CE3-3647-992D-018F0126A7B0}"/>
              </a:ext>
            </a:extLst>
          </p:cNvPr>
          <p:cNvSpPr/>
          <p:nvPr/>
        </p:nvSpPr>
        <p:spPr>
          <a:xfrm>
            <a:off x="8685147" y="198909"/>
            <a:ext cx="275187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Vocabulary</a:t>
            </a:r>
          </a:p>
          <a:p>
            <a:pPr algn="ctr"/>
            <a:r>
              <a:rPr lang="ka-GE" sz="2800" dirty="0" smtClean="0"/>
              <a:t>ლექსიკა</a:t>
            </a:r>
            <a:endParaRPr lang="en-US" sz="2800" dirty="0"/>
          </a:p>
        </p:txBody>
      </p:sp>
    </p:spTree>
    <p:extLst>
      <p:ext uri="{BB962C8B-B14F-4D97-AF65-F5344CB8AC3E}">
        <p14:creationId xmlns:p14="http://schemas.microsoft.com/office/powerpoint/2010/main" val="88957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862475" y="712581"/>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026556" y="712581"/>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9013173" y="52858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921253" y="712581"/>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1" name="Google Shape;180;g8d3272b2c0_0_231"/>
          <p:cNvSpPr/>
          <p:nvPr/>
        </p:nvSpPr>
        <p:spPr>
          <a:xfrm>
            <a:off x="5008656" y="1904577"/>
            <a:ext cx="2720555" cy="158105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catchy </a:t>
            </a:r>
            <a:endParaRPr sz="3600" b="1" u="none" strike="noStrike" cap="none" dirty="0">
              <a:solidFill>
                <a:srgbClr val="000000"/>
              </a:solidFill>
              <a:latin typeface="Calibri Regular" charset="0"/>
              <a:ea typeface="Merriweather"/>
              <a:cs typeface="Merriweather"/>
              <a:sym typeface="Merriweather"/>
            </a:endParaRPr>
          </a:p>
          <a:p>
            <a:pPr marL="0" marR="0" lvl="0" indent="0" algn="ctr" rtl="0">
              <a:lnSpc>
                <a:spcPct val="90000"/>
              </a:lnSpc>
              <a:spcBef>
                <a:spcPts val="630"/>
              </a:spcBef>
              <a:spcAft>
                <a:spcPts val="0"/>
              </a:spcAft>
              <a:buNone/>
            </a:pPr>
            <a:r>
              <a:rPr lang="en-US" sz="3600" b="1" u="none" strike="noStrike" cap="none" dirty="0">
                <a:solidFill>
                  <a:srgbClr val="FFFFFF"/>
                </a:solidFill>
                <a:latin typeface="Calibri Regular" charset="0"/>
                <a:ea typeface="Merriweather"/>
                <a:cs typeface="Merriweather"/>
                <a:sym typeface="Merriweather"/>
              </a:rPr>
              <a:t>(adj.)</a:t>
            </a:r>
            <a:endParaRPr sz="3600" b="1" u="none" strike="noStrike" cap="none" dirty="0">
              <a:solidFill>
                <a:srgbClr val="FFFFFF"/>
              </a:solidFill>
              <a:latin typeface="Calibri Regular" charset="0"/>
              <a:ea typeface="Merriweather"/>
              <a:cs typeface="Merriweather"/>
              <a:sym typeface="Merriweather"/>
            </a:endParaRPr>
          </a:p>
        </p:txBody>
      </p:sp>
      <p:sp>
        <p:nvSpPr>
          <p:cNvPr id="12" name="Google Shape;181;g8d3272b2c0_0_231"/>
          <p:cNvSpPr/>
          <p:nvPr/>
        </p:nvSpPr>
        <p:spPr>
          <a:xfrm>
            <a:off x="3915656" y="3807507"/>
            <a:ext cx="4627298" cy="13488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3500" u="none" strike="noStrike" cap="none" dirty="0" err="1">
                <a:solidFill>
                  <a:srgbClr val="FFFFFF"/>
                </a:solidFill>
                <a:latin typeface="Calibri Regular" charset="0"/>
                <a:ea typeface="Merriweather"/>
                <a:cs typeface="Merriweather"/>
                <a:sym typeface="Merriweather"/>
              </a:rPr>
              <a:t>ადვილად</a:t>
            </a:r>
            <a:r>
              <a:rPr lang="en-US" sz="3500" u="none" strike="noStrike" cap="none" dirty="0">
                <a:solidFill>
                  <a:srgbClr val="FFFFFF"/>
                </a:solidFill>
                <a:latin typeface="Calibri Regular" charset="0"/>
                <a:ea typeface="Merriweather"/>
                <a:cs typeface="Merriweather"/>
                <a:sym typeface="Merriweather"/>
              </a:rPr>
              <a:t> </a:t>
            </a:r>
            <a:r>
              <a:rPr lang="en-US" sz="3500" u="none" strike="noStrike" cap="none" dirty="0" err="1">
                <a:solidFill>
                  <a:srgbClr val="FFFFFF"/>
                </a:solidFill>
                <a:latin typeface="Calibri Regular" charset="0"/>
                <a:ea typeface="Merriweather"/>
                <a:cs typeface="Merriweather"/>
                <a:sym typeface="Merriweather"/>
              </a:rPr>
              <a:t>დასამახსოვრებელი</a:t>
            </a:r>
            <a:endParaRPr sz="3500" u="none" strike="noStrike" cap="none" dirty="0">
              <a:solidFill>
                <a:srgbClr val="FFFFFF"/>
              </a:solidFill>
              <a:latin typeface="Calibri Regular" charset="0"/>
              <a:ea typeface="Merriweather"/>
              <a:cs typeface="Merriweather"/>
              <a:sym typeface="Merriweather"/>
            </a:endParaRPr>
          </a:p>
        </p:txBody>
      </p:sp>
      <p:sp>
        <p:nvSpPr>
          <p:cNvPr id="13" name="Google Shape;182;g8d3272b2c0_0_231"/>
          <p:cNvSpPr/>
          <p:nvPr/>
        </p:nvSpPr>
        <p:spPr>
          <a:xfrm>
            <a:off x="3776027" y="5679944"/>
            <a:ext cx="4906556" cy="97958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2600" u="none" strike="noStrike" cap="none" dirty="0">
                <a:solidFill>
                  <a:srgbClr val="FFFFFF"/>
                </a:solidFill>
                <a:latin typeface="Calibri Regular" charset="0"/>
                <a:ea typeface="Merriweather"/>
                <a:cs typeface="Merriweather"/>
                <a:sym typeface="Merriweather"/>
              </a:rPr>
              <a:t>Companies try to make </a:t>
            </a:r>
            <a:r>
              <a:rPr lang="en-US" sz="2600" u="sng" strike="noStrike" cap="none" dirty="0">
                <a:solidFill>
                  <a:srgbClr val="FFD966"/>
                </a:solidFill>
                <a:latin typeface="Calibri Regular" charset="0"/>
                <a:ea typeface="Merriweather"/>
                <a:cs typeface="Merriweather"/>
                <a:sym typeface="Merriweather"/>
              </a:rPr>
              <a:t>catchy</a:t>
            </a:r>
            <a:r>
              <a:rPr lang="en-US" sz="2600" u="none" strike="noStrike" cap="none" dirty="0">
                <a:solidFill>
                  <a:srgbClr val="FFFFFF"/>
                </a:solidFill>
                <a:latin typeface="Calibri Regular" charset="0"/>
                <a:ea typeface="Merriweather"/>
                <a:cs typeface="Merriweather"/>
                <a:sym typeface="Merriweather"/>
              </a:rPr>
              <a:t> advertisement.</a:t>
            </a:r>
            <a:endParaRPr sz="2600" u="none" strike="noStrike" cap="none" dirty="0">
              <a:solidFill>
                <a:srgbClr val="FFFFFF"/>
              </a:solidFill>
              <a:latin typeface="Calibri Regular" charset="0"/>
              <a:ea typeface="Merriweather"/>
              <a:cs typeface="Merriweather"/>
              <a:sym typeface="Merriweather"/>
            </a:endParaRPr>
          </a:p>
        </p:txBody>
      </p:sp>
    </p:spTree>
    <p:extLst>
      <p:ext uri="{BB962C8B-B14F-4D97-AF65-F5344CB8AC3E}">
        <p14:creationId xmlns:p14="http://schemas.microsoft.com/office/powerpoint/2010/main" val="33451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502619" y="509133"/>
            <a:ext cx="286164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595871" y="625057"/>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4" name="Google Shape;202;g8d3272b2c0_0_239"/>
          <p:cNvSpPr/>
          <p:nvPr/>
        </p:nvSpPr>
        <p:spPr>
          <a:xfrm>
            <a:off x="4804792" y="1883728"/>
            <a:ext cx="3044887" cy="182675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u="none" strike="noStrike" cap="none" dirty="0" err="1" smtClean="0">
                <a:solidFill>
                  <a:srgbClr val="FFFFFF"/>
                </a:solidFill>
                <a:latin typeface="Calibri Regular" charset="0"/>
                <a:ea typeface="Merriweather"/>
                <a:cs typeface="Merriweather"/>
                <a:sym typeface="Merriweather"/>
              </a:rPr>
              <a:t>colourful</a:t>
            </a:r>
            <a:r>
              <a:rPr lang="en-US" sz="3600" b="1" u="none" strike="noStrike" cap="none" dirty="0" smtClean="0">
                <a:solidFill>
                  <a:srgbClr val="FFFFFF"/>
                </a:solidFill>
                <a:latin typeface="Calibri Regular" charset="0"/>
                <a:ea typeface="Merriweather"/>
                <a:cs typeface="Merriweather"/>
                <a:sym typeface="Merriweather"/>
              </a:rPr>
              <a:t> </a:t>
            </a:r>
            <a:r>
              <a:rPr lang="en-US" sz="3600" b="1" u="none" strike="noStrike" cap="none" dirty="0">
                <a:solidFill>
                  <a:srgbClr val="FFFFFF"/>
                </a:solidFill>
                <a:latin typeface="Calibri Regular" charset="0"/>
                <a:ea typeface="Merriweather"/>
                <a:cs typeface="Merriweather"/>
                <a:sym typeface="Merriweather"/>
              </a:rPr>
              <a:t>(adj.)</a:t>
            </a:r>
            <a:endParaRPr sz="1100" b="1" u="none" strike="noStrike" cap="none" dirty="0">
              <a:solidFill>
                <a:srgbClr val="000000"/>
              </a:solidFill>
              <a:latin typeface="Calibri Regular" charset="0"/>
              <a:sym typeface="Arial"/>
            </a:endParaRPr>
          </a:p>
        </p:txBody>
      </p:sp>
      <p:sp>
        <p:nvSpPr>
          <p:cNvPr id="15" name="Google Shape;203;g8d3272b2c0_0_239"/>
          <p:cNvSpPr/>
          <p:nvPr/>
        </p:nvSpPr>
        <p:spPr>
          <a:xfrm>
            <a:off x="4504774" y="4030519"/>
            <a:ext cx="3644925" cy="63042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500" u="none" strike="noStrike" cap="none" dirty="0" err="1">
                <a:solidFill>
                  <a:srgbClr val="FFFFFF"/>
                </a:solidFill>
                <a:latin typeface="Calibri Regular" charset="0"/>
                <a:ea typeface="Merriweather"/>
                <a:cs typeface="Merriweather"/>
                <a:sym typeface="Merriweather"/>
              </a:rPr>
              <a:t>ფერადი</a:t>
            </a:r>
            <a:endParaRPr sz="3500" u="none" strike="noStrike" cap="none" dirty="0">
              <a:solidFill>
                <a:srgbClr val="FFFFFF"/>
              </a:solidFill>
              <a:latin typeface="Calibri Regular" charset="0"/>
              <a:ea typeface="Calibri"/>
              <a:cs typeface="Calibri"/>
              <a:sym typeface="Calibri"/>
            </a:endParaRPr>
          </a:p>
        </p:txBody>
      </p:sp>
      <p:sp>
        <p:nvSpPr>
          <p:cNvPr id="16" name="Google Shape;204;g8d3272b2c0_0_239"/>
          <p:cNvSpPr/>
          <p:nvPr/>
        </p:nvSpPr>
        <p:spPr>
          <a:xfrm>
            <a:off x="4504775" y="4968616"/>
            <a:ext cx="3770400"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u="none" strike="noStrike" cap="none" dirty="0" err="1">
                <a:solidFill>
                  <a:srgbClr val="FFD966"/>
                </a:solidFill>
                <a:latin typeface="Calibri Regular" charset="0"/>
                <a:ea typeface="Merriweather"/>
                <a:cs typeface="Merriweather"/>
                <a:sym typeface="Merriweather"/>
              </a:rPr>
              <a:t>Colourful</a:t>
            </a:r>
            <a:r>
              <a:rPr lang="en-US" sz="2400" u="none" strike="noStrike" cap="none" dirty="0">
                <a:solidFill>
                  <a:srgbClr val="FFD966"/>
                </a:solidFill>
                <a:latin typeface="Calibri Regular" charset="0"/>
                <a:ea typeface="Merriweather"/>
                <a:cs typeface="Merriweather"/>
                <a:sym typeface="Merriweather"/>
              </a:rPr>
              <a:t> </a:t>
            </a:r>
            <a:r>
              <a:rPr lang="en-US" sz="2400" u="none" strike="noStrike" cap="none" dirty="0">
                <a:solidFill>
                  <a:srgbClr val="FFFFFF"/>
                </a:solidFill>
                <a:latin typeface="Calibri Regular" charset="0"/>
                <a:ea typeface="Merriweather"/>
                <a:cs typeface="Merriweather"/>
                <a:sym typeface="Merriweather"/>
              </a:rPr>
              <a:t>ads are easy to remember.</a:t>
            </a:r>
            <a:endParaRPr sz="2400" u="none" strike="noStrike" cap="none" dirty="0">
              <a:solidFill>
                <a:srgbClr val="FFFFFF"/>
              </a:solidFill>
              <a:latin typeface="Calibri Regular" charset="0"/>
              <a:ea typeface="Calibri"/>
              <a:cs typeface="Calibri"/>
              <a:sym typeface="Calibri"/>
            </a:endParaRPr>
          </a:p>
        </p:txBody>
      </p:sp>
    </p:spTree>
    <p:extLst>
      <p:ext uri="{BB962C8B-B14F-4D97-AF65-F5344CB8AC3E}">
        <p14:creationId xmlns:p14="http://schemas.microsoft.com/office/powerpoint/2010/main" val="37359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501974" y="556124"/>
            <a:ext cx="281129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544875" y="702853"/>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1" name="Google Shape;213;g8d3272b2c0_0_255"/>
          <p:cNvSpPr/>
          <p:nvPr/>
        </p:nvSpPr>
        <p:spPr>
          <a:xfrm>
            <a:off x="4361804" y="1911479"/>
            <a:ext cx="3744936" cy="182706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impressive</a:t>
            </a:r>
            <a:endParaRPr b="1" dirty="0">
              <a:latin typeface="Calibri Regular" charset="0"/>
            </a:endParaRPr>
          </a:p>
          <a:p>
            <a:pPr marL="0" marR="0" lvl="0" indent="0" algn="ctr" rtl="0">
              <a:lnSpc>
                <a:spcPct val="100000"/>
              </a:lnSpc>
              <a:spcBef>
                <a:spcPts val="0"/>
              </a:spcBef>
              <a:spcAft>
                <a:spcPts val="0"/>
              </a:spcAft>
              <a:buNone/>
            </a:pPr>
            <a:r>
              <a:rPr lang="en-US" sz="3600" b="1" u="none" strike="noStrike" cap="none" dirty="0">
                <a:solidFill>
                  <a:srgbClr val="FFFFFF"/>
                </a:solidFill>
                <a:latin typeface="Calibri Regular" charset="0"/>
                <a:ea typeface="Merriweather"/>
                <a:cs typeface="Merriweather"/>
                <a:sym typeface="Merriweather"/>
              </a:rPr>
              <a:t>(adj.)</a:t>
            </a:r>
            <a:endParaRPr b="1" dirty="0">
              <a:latin typeface="Calibri Regular" charset="0"/>
            </a:endParaRPr>
          </a:p>
        </p:txBody>
      </p:sp>
      <p:sp>
        <p:nvSpPr>
          <p:cNvPr id="12" name="Google Shape;214;g8d3272b2c0_0_255"/>
          <p:cNvSpPr/>
          <p:nvPr/>
        </p:nvSpPr>
        <p:spPr>
          <a:xfrm>
            <a:off x="4504764" y="3955693"/>
            <a:ext cx="3459019" cy="11757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500" u="none" strike="noStrike" cap="none" dirty="0" err="1">
                <a:solidFill>
                  <a:srgbClr val="FFFFFF"/>
                </a:solidFill>
                <a:latin typeface="Calibri Regular" charset="0"/>
                <a:ea typeface="Merriweather"/>
                <a:cs typeface="Merriweather"/>
                <a:sym typeface="Merriweather"/>
              </a:rPr>
              <a:t>შთამბეჭდავი</a:t>
            </a:r>
            <a:endParaRPr sz="3500" u="none" strike="noStrike" cap="none" dirty="0">
              <a:solidFill>
                <a:srgbClr val="FFFFFF"/>
              </a:solidFill>
              <a:latin typeface="Calibri Regular" charset="0"/>
              <a:ea typeface="Calibri"/>
              <a:cs typeface="Calibri"/>
              <a:sym typeface="Calibri"/>
            </a:endParaRPr>
          </a:p>
        </p:txBody>
      </p:sp>
      <p:sp>
        <p:nvSpPr>
          <p:cNvPr id="13" name="Google Shape;215;g8d3272b2c0_0_255"/>
          <p:cNvSpPr/>
          <p:nvPr/>
        </p:nvSpPr>
        <p:spPr>
          <a:xfrm>
            <a:off x="4077044" y="5313325"/>
            <a:ext cx="4314457" cy="13628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u="none" strike="noStrike" cap="none" dirty="0">
                <a:solidFill>
                  <a:srgbClr val="FFFFFF"/>
                </a:solidFill>
                <a:latin typeface="Calibri Regular" charset="0"/>
                <a:ea typeface="Merriweather"/>
                <a:cs typeface="Merriweather"/>
                <a:sym typeface="Merriweather"/>
              </a:rPr>
              <a:t>The film was </a:t>
            </a:r>
            <a:r>
              <a:rPr lang="en-US" sz="2400" u="none" strike="noStrike" cap="none" dirty="0">
                <a:solidFill>
                  <a:srgbClr val="FFD966"/>
                </a:solidFill>
                <a:latin typeface="Calibri Regular" charset="0"/>
                <a:ea typeface="Merriweather"/>
                <a:cs typeface="Merriweather"/>
                <a:sym typeface="Merriweather"/>
              </a:rPr>
              <a:t>impressive</a:t>
            </a:r>
            <a:r>
              <a:rPr lang="en-US" sz="2400" u="none" strike="noStrike" cap="none" dirty="0">
                <a:solidFill>
                  <a:srgbClr val="FFFFFF"/>
                </a:solidFill>
                <a:latin typeface="Calibri Regular" charset="0"/>
                <a:ea typeface="Merriweather"/>
                <a:cs typeface="Merriweather"/>
                <a:sym typeface="Merriweather"/>
              </a:rPr>
              <a:t> because of its skillful actors. </a:t>
            </a:r>
            <a:endParaRPr sz="2400" u="none" strike="noStrike" cap="none" dirty="0">
              <a:solidFill>
                <a:srgbClr val="FFFFFF"/>
              </a:solidFill>
              <a:latin typeface="Calibri Regular" charset="0"/>
              <a:ea typeface="Calibri"/>
              <a:cs typeface="Calibri"/>
              <a:sym typeface="Calibri"/>
            </a:endParaRPr>
          </a:p>
        </p:txBody>
      </p:sp>
    </p:spTree>
    <p:extLst>
      <p:ext uri="{BB962C8B-B14F-4D97-AF65-F5344CB8AC3E}">
        <p14:creationId xmlns:p14="http://schemas.microsoft.com/office/powerpoint/2010/main" val="177626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55471" y="556124"/>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19552" y="556124"/>
            <a:ext cx="2376972" cy="968991"/>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8249700" y="556124"/>
            <a:ext cx="2937109"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8E047-1F90-4CB1-8264-047021299E60}"/>
              </a:ext>
            </a:extLst>
          </p:cNvPr>
          <p:cNvSpPr txBox="1"/>
          <p:nvPr/>
        </p:nvSpPr>
        <p:spPr>
          <a:xfrm>
            <a:off x="8342952" y="726545"/>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Sylfaen" panose="010A0502050306030303" pitchFamily="18"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4" name="Google Shape;224;g8d3272b2c0_0_263"/>
          <p:cNvSpPr/>
          <p:nvPr/>
        </p:nvSpPr>
        <p:spPr>
          <a:xfrm>
            <a:off x="4701712" y="1951731"/>
            <a:ext cx="2754165" cy="177142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630"/>
              </a:spcBef>
              <a:spcAft>
                <a:spcPts val="0"/>
              </a:spcAft>
              <a:buNone/>
            </a:pPr>
            <a:r>
              <a:rPr lang="en-US" sz="3600" b="1" u="none" strike="noStrike" cap="none" dirty="0" smtClean="0">
                <a:solidFill>
                  <a:srgbClr val="FFFFFF"/>
                </a:solidFill>
                <a:latin typeface="Calibri Regular" charset="0"/>
                <a:ea typeface="Merriweather"/>
                <a:cs typeface="Merriweather"/>
                <a:sym typeface="Merriweather"/>
              </a:rPr>
              <a:t>scary </a:t>
            </a:r>
            <a:r>
              <a:rPr lang="en-US" sz="3600" b="1" u="none" strike="noStrike" cap="none" dirty="0">
                <a:solidFill>
                  <a:srgbClr val="FFFFFF"/>
                </a:solidFill>
                <a:latin typeface="Calibri Regular" charset="0"/>
                <a:ea typeface="Merriweather"/>
                <a:cs typeface="Merriweather"/>
                <a:sym typeface="Merriweather"/>
              </a:rPr>
              <a:t>(adj.)</a:t>
            </a:r>
            <a:endParaRPr sz="3600" b="1" u="none" strike="noStrike" cap="none" dirty="0">
              <a:solidFill>
                <a:srgbClr val="FFFFFF"/>
              </a:solidFill>
              <a:latin typeface="Calibri Regular" charset="0"/>
              <a:ea typeface="Merriweather"/>
              <a:cs typeface="Merriweather"/>
              <a:sym typeface="Merriweather"/>
            </a:endParaRPr>
          </a:p>
        </p:txBody>
      </p:sp>
      <p:sp>
        <p:nvSpPr>
          <p:cNvPr id="15" name="Google Shape;225;g8d3272b2c0_0_263"/>
          <p:cNvSpPr/>
          <p:nvPr/>
        </p:nvSpPr>
        <p:spPr>
          <a:xfrm>
            <a:off x="4582152" y="3980561"/>
            <a:ext cx="3027623" cy="80426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6000" u="none" strike="noStrike" cap="none" dirty="0">
              <a:solidFill>
                <a:srgbClr val="FFFFFF"/>
              </a:solidFill>
              <a:latin typeface="Calibri Regular" charset="0"/>
              <a:ea typeface="Calibri"/>
              <a:cs typeface="Calibri"/>
              <a:sym typeface="Calibri"/>
            </a:endParaRPr>
          </a:p>
          <a:p>
            <a:pPr marL="0" marR="0" lvl="0" indent="0" algn="ctr" rtl="0">
              <a:lnSpc>
                <a:spcPct val="90000"/>
              </a:lnSpc>
              <a:spcBef>
                <a:spcPts val="630"/>
              </a:spcBef>
              <a:spcAft>
                <a:spcPts val="0"/>
              </a:spcAft>
              <a:buNone/>
            </a:pPr>
            <a:r>
              <a:rPr lang="en-US" sz="3600" u="none" strike="noStrike" cap="none" dirty="0" err="1">
                <a:solidFill>
                  <a:srgbClr val="FFFFFF"/>
                </a:solidFill>
                <a:latin typeface="Calibri Regular" charset="0"/>
                <a:ea typeface="Merriweather"/>
                <a:cs typeface="Merriweather"/>
                <a:sym typeface="Merriweather"/>
              </a:rPr>
              <a:t>საშიში</a:t>
            </a:r>
            <a:endParaRPr sz="6000" u="none" strike="noStrike" cap="none" dirty="0">
              <a:solidFill>
                <a:srgbClr val="FFFFFF"/>
              </a:solidFill>
              <a:latin typeface="Calibri Regular" charset="0"/>
              <a:ea typeface="Merriweather"/>
              <a:cs typeface="Merriweather"/>
              <a:sym typeface="Merriweather"/>
            </a:endParaRPr>
          </a:p>
          <a:p>
            <a:pPr marL="0" marR="0" lvl="0" indent="0" algn="ctr" rtl="0">
              <a:lnSpc>
                <a:spcPct val="100000"/>
              </a:lnSpc>
              <a:spcBef>
                <a:spcPts val="0"/>
              </a:spcBef>
              <a:spcAft>
                <a:spcPts val="0"/>
              </a:spcAft>
              <a:buClr>
                <a:srgbClr val="000000"/>
              </a:buClr>
              <a:buSzPts val="4000"/>
              <a:buFont typeface="Arial"/>
              <a:buNone/>
            </a:pPr>
            <a:endParaRPr sz="6000" u="none" strike="noStrike" cap="none" dirty="0">
              <a:solidFill>
                <a:srgbClr val="FFFFFF"/>
              </a:solidFill>
              <a:latin typeface="Calibri Regular" charset="0"/>
              <a:ea typeface="Calibri"/>
              <a:cs typeface="Calibri"/>
              <a:sym typeface="Calibri"/>
            </a:endParaRPr>
          </a:p>
        </p:txBody>
      </p:sp>
      <p:sp>
        <p:nvSpPr>
          <p:cNvPr id="16" name="Google Shape;226;g8d3272b2c0_0_263"/>
          <p:cNvSpPr/>
          <p:nvPr/>
        </p:nvSpPr>
        <p:spPr>
          <a:xfrm>
            <a:off x="3949147" y="5042225"/>
            <a:ext cx="4015409" cy="11346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u="none" strike="noStrike" cap="none" dirty="0">
              <a:solidFill>
                <a:srgbClr val="FFFFFF"/>
              </a:solidFill>
              <a:latin typeface="Calibri Regular" charset="0"/>
              <a:ea typeface="Calibri"/>
              <a:cs typeface="Calibri"/>
              <a:sym typeface="Calibri"/>
            </a:endParaRPr>
          </a:p>
          <a:p>
            <a:pPr marL="0" marR="0" lvl="0" indent="0" algn="ctr" rtl="0">
              <a:lnSpc>
                <a:spcPct val="90000"/>
              </a:lnSpc>
              <a:spcBef>
                <a:spcPts val="630"/>
              </a:spcBef>
              <a:spcAft>
                <a:spcPts val="0"/>
              </a:spcAft>
              <a:buNone/>
            </a:pPr>
            <a:r>
              <a:rPr lang="en-US" sz="2400" u="none" strike="noStrike" cap="none" dirty="0">
                <a:solidFill>
                  <a:srgbClr val="FFFFFF"/>
                </a:solidFill>
                <a:latin typeface="Calibri Regular" charset="0"/>
                <a:ea typeface="Merriweather"/>
                <a:cs typeface="Merriweather"/>
                <a:sym typeface="Merriweather"/>
              </a:rPr>
              <a:t>I don’t like </a:t>
            </a:r>
            <a:r>
              <a:rPr lang="en-US" sz="2400" u="none" strike="noStrike" cap="none" dirty="0">
                <a:solidFill>
                  <a:srgbClr val="FFD966"/>
                </a:solidFill>
                <a:latin typeface="Calibri Regular" charset="0"/>
                <a:ea typeface="Merriweather"/>
                <a:cs typeface="Merriweather"/>
                <a:sym typeface="Merriweather"/>
              </a:rPr>
              <a:t>scary</a:t>
            </a:r>
            <a:r>
              <a:rPr lang="en-US" sz="2400" u="none" strike="noStrike" cap="none" dirty="0">
                <a:solidFill>
                  <a:srgbClr val="FFFF00"/>
                </a:solidFill>
                <a:latin typeface="Calibri Regular" charset="0"/>
                <a:ea typeface="Merriweather"/>
                <a:cs typeface="Merriweather"/>
                <a:sym typeface="Merriweather"/>
              </a:rPr>
              <a:t> </a:t>
            </a:r>
            <a:r>
              <a:rPr lang="en-US" sz="2400" u="none" strike="noStrike" cap="none" dirty="0">
                <a:solidFill>
                  <a:srgbClr val="FFFFFF"/>
                </a:solidFill>
                <a:latin typeface="Calibri Regular" charset="0"/>
                <a:ea typeface="Merriweather"/>
                <a:cs typeface="Merriweather"/>
                <a:sym typeface="Merriweather"/>
              </a:rPr>
              <a:t>movies.</a:t>
            </a:r>
            <a:endParaRPr sz="4400" u="none" strike="noStrike" cap="none" dirty="0">
              <a:solidFill>
                <a:srgbClr val="FFFFFF"/>
              </a:solidFill>
              <a:latin typeface="Calibri Regular" charset="0"/>
              <a:ea typeface="Merriweather"/>
              <a:cs typeface="Merriweather"/>
              <a:sym typeface="Merriweather"/>
            </a:endParaRPr>
          </a:p>
          <a:p>
            <a:pPr marL="0" marR="0" lvl="0" indent="0" algn="ctr" rtl="0">
              <a:lnSpc>
                <a:spcPct val="100000"/>
              </a:lnSpc>
              <a:spcBef>
                <a:spcPts val="0"/>
              </a:spcBef>
              <a:spcAft>
                <a:spcPts val="0"/>
              </a:spcAft>
              <a:buClr>
                <a:srgbClr val="000000"/>
              </a:buClr>
              <a:buSzPts val="4000"/>
              <a:buFont typeface="Arial"/>
              <a:buNone/>
            </a:pPr>
            <a:endParaRPr sz="4000" u="none" strike="noStrike" cap="none" dirty="0">
              <a:solidFill>
                <a:srgbClr val="FFFFFF"/>
              </a:solidFill>
              <a:latin typeface="Calibri Regular" charset="0"/>
              <a:ea typeface="Calibri"/>
              <a:cs typeface="Calibri"/>
              <a:sym typeface="Calibri"/>
            </a:endParaRPr>
          </a:p>
        </p:txBody>
      </p:sp>
    </p:spTree>
    <p:extLst>
      <p:ext uri="{BB962C8B-B14F-4D97-AF65-F5344CB8AC3E}">
        <p14:creationId xmlns:p14="http://schemas.microsoft.com/office/powerpoint/2010/main" val="929660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1180</Words>
  <Application>Microsoft Office PowerPoint</Application>
  <PresentationFormat>Widescreen</PresentationFormat>
  <Paragraphs>282</Paragraphs>
  <Slides>47</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 </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Describe the TV series you like the most, say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99</cp:revision>
  <dcterms:created xsi:type="dcterms:W3CDTF">2020-04-09T12:21:27Z</dcterms:created>
  <dcterms:modified xsi:type="dcterms:W3CDTF">2020-09-16T05:44:55Z</dcterms:modified>
</cp:coreProperties>
</file>