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371" r:id="rId8"/>
    <p:sldId id="373" r:id="rId9"/>
    <p:sldId id="372" r:id="rId10"/>
    <p:sldId id="374" r:id="rId11"/>
    <p:sldId id="399" r:id="rId12"/>
    <p:sldId id="347" r:id="rId13"/>
    <p:sldId id="381" r:id="rId14"/>
    <p:sldId id="382" r:id="rId15"/>
    <p:sldId id="383" r:id="rId16"/>
    <p:sldId id="400" r:id="rId17"/>
    <p:sldId id="384" r:id="rId18"/>
    <p:sldId id="357" r:id="rId19"/>
    <p:sldId id="393" r:id="rId20"/>
    <p:sldId id="359" r:id="rId21"/>
    <p:sldId id="360" r:id="rId22"/>
    <p:sldId id="361" r:id="rId23"/>
    <p:sldId id="362" r:id="rId24"/>
    <p:sldId id="387" r:id="rId25"/>
    <p:sldId id="388" r:id="rId26"/>
    <p:sldId id="353" r:id="rId27"/>
    <p:sldId id="354" r:id="rId28"/>
    <p:sldId id="355" r:id="rId29"/>
    <p:sldId id="397" r:id="rId30"/>
    <p:sldId id="363" r:id="rId31"/>
    <p:sldId id="364" r:id="rId32"/>
    <p:sldId id="365" r:id="rId33"/>
    <p:sldId id="296" r:id="rId34"/>
    <p:sldId id="398" r:id="rId35"/>
    <p:sldId id="325" r:id="rId36"/>
    <p:sldId id="376" r:id="rId37"/>
    <p:sldId id="302" r:id="rId38"/>
    <p:sldId id="330" r:id="rId39"/>
    <p:sldId id="331" r:id="rId40"/>
    <p:sldId id="395" r:id="rId41"/>
    <p:sldId id="396" r:id="rId42"/>
    <p:sldId id="392" r:id="rId43"/>
    <p:sldId id="304" r:id="rId44"/>
    <p:sldId id="33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1" autoAdjust="0"/>
    <p:restoredTop sz="95865"/>
  </p:normalViewPr>
  <p:slideViewPr>
    <p:cSldViewPr snapToGrid="0">
      <p:cViewPr varScale="1">
        <p:scale>
          <a:sx n="112" d="100"/>
          <a:sy n="112" d="100"/>
        </p:scale>
        <p:origin x="70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9315425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333388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641816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9748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19504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100159" y="1638131"/>
            <a:ext cx="411914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loss of confidence</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503761"/>
            <a:ext cx="3661056" cy="64181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dirty="0">
                <a:solidFill>
                  <a:srgbClr val="FFFFFF"/>
                </a:solidFill>
                <a:latin typeface="Calibri" panose="020F0502020204030204" pitchFamily="34" charset="0"/>
                <a:ea typeface="Calibri"/>
                <a:cs typeface="Calibri" panose="020F0502020204030204" pitchFamily="34" charset="0"/>
                <a:sym typeface="Calibri"/>
              </a:rPr>
              <a:t>ნ</a:t>
            </a:r>
            <a:r>
              <a:rPr sz="2000" u="none" strike="noStrike" cap="none" dirty="0">
                <a:solidFill>
                  <a:srgbClr val="FFFFFF"/>
                </a:solidFill>
                <a:latin typeface="Calibri" panose="020F0502020204030204" pitchFamily="34" charset="0"/>
                <a:ea typeface="Calibri"/>
                <a:cs typeface="Calibri" panose="020F0502020204030204" pitchFamily="34" charset="0"/>
                <a:sym typeface="Calibri"/>
              </a:rPr>
              <a:t>დობის დაკარგვა</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Do you think the crisis will lead to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loss of confidence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in the bank?</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admission of liability</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dirty="0">
                <a:solidFill>
                  <a:srgbClr val="FFFFFF"/>
                </a:solidFill>
                <a:latin typeface="Calibri" panose="020F0502020204030204" pitchFamily="34" charset="0"/>
                <a:ea typeface="Calibri"/>
                <a:cs typeface="Calibri" panose="020F0502020204030204" pitchFamily="34" charset="0"/>
                <a:sym typeface="Calibri"/>
              </a:rPr>
              <a:t>პასუხისმგებლობის აღება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a:t>
            </a:r>
            <a:r>
              <a:rPr lang="en-US" sz="2400" i="1" u="none" strike="noStrike" cap="none">
                <a:solidFill>
                  <a:srgbClr val="FFFFFF"/>
                </a:solidFill>
                <a:latin typeface="Calibri" panose="020F0502020204030204" pitchFamily="34" charset="0"/>
                <a:ea typeface="Calibri"/>
                <a:cs typeface="Calibri" panose="020F0502020204030204" pitchFamily="34" charset="0"/>
                <a:sym typeface="Calibri"/>
              </a:rPr>
              <a:t>supplier </a:t>
            </a:r>
            <a:r>
              <a:rPr lang="en-US" sz="2400" i="1" u="none" strike="noStrike" cap="none">
                <a:solidFill>
                  <a:srgbClr val="FF0000"/>
                </a:solidFill>
                <a:latin typeface="Calibri" panose="020F0502020204030204" pitchFamily="34" charset="0"/>
                <a:ea typeface="Calibri"/>
                <a:cs typeface="Calibri" panose="020F0502020204030204" pitchFamily="34" charset="0"/>
                <a:sym typeface="Calibri"/>
              </a:rPr>
              <a:t>admitted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liability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for the late delivery.</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4133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84395-477B-5643-998F-5A55D6D879D4}"/>
              </a:ext>
            </a:extLst>
          </p:cNvPr>
          <p:cNvSpPr/>
          <p:nvPr/>
        </p:nvSpPr>
        <p:spPr>
          <a:xfrm>
            <a:off x="1212257" y="3625620"/>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management stated that a ……………………….was in place for dealing with such emergencies.</a:t>
            </a:r>
          </a:p>
        </p:txBody>
      </p:sp>
      <p:sp>
        <p:nvSpPr>
          <p:cNvPr id="17" name="Rectangle 16">
            <a:extLst>
              <a:ext uri="{FF2B5EF4-FFF2-40B4-BE49-F238E27FC236}">
                <a16:creationId xmlns:a16="http://schemas.microsoft.com/office/drawing/2014/main" id="{C3F1E415-546D-2C48-A6C3-AC6D34F9BA7B}"/>
              </a:ext>
            </a:extLst>
          </p:cNvPr>
          <p:cNvSpPr/>
          <p:nvPr/>
        </p:nvSpPr>
        <p:spPr>
          <a:xfrm>
            <a:off x="2281646" y="1804953"/>
            <a:ext cx="1744462"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action plan</a:t>
            </a:r>
          </a:p>
        </p:txBody>
      </p:sp>
      <p:sp>
        <p:nvSpPr>
          <p:cNvPr id="18" name="Rectangle 17">
            <a:extLst>
              <a:ext uri="{FF2B5EF4-FFF2-40B4-BE49-F238E27FC236}">
                <a16:creationId xmlns:a16="http://schemas.microsoft.com/office/drawing/2014/main" id="{9F627E5A-4AF2-2946-8B8E-7F5BF220557A}"/>
              </a:ext>
            </a:extLst>
          </p:cNvPr>
          <p:cNvSpPr/>
          <p:nvPr/>
        </p:nvSpPr>
        <p:spPr>
          <a:xfrm>
            <a:off x="4462476" y="1817236"/>
            <a:ext cx="1617743"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contingency plan</a:t>
            </a:r>
          </a:p>
        </p:txBody>
      </p:sp>
      <p:sp>
        <p:nvSpPr>
          <p:cNvPr id="19" name="Rectangle 18">
            <a:extLst>
              <a:ext uri="{FF2B5EF4-FFF2-40B4-BE49-F238E27FC236}">
                <a16:creationId xmlns:a16="http://schemas.microsoft.com/office/drawing/2014/main" id="{9B367E4F-EA24-D143-A51F-FA5040CB2782}"/>
              </a:ext>
            </a:extLst>
          </p:cNvPr>
          <p:cNvSpPr/>
          <p:nvPr/>
        </p:nvSpPr>
        <p:spPr>
          <a:xfrm>
            <a:off x="6516587" y="1785679"/>
            <a:ext cx="1617743"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damage limitation</a:t>
            </a:r>
          </a:p>
        </p:txBody>
      </p:sp>
      <p:sp>
        <p:nvSpPr>
          <p:cNvPr id="20" name="Rectangle 19">
            <a:extLst>
              <a:ext uri="{FF2B5EF4-FFF2-40B4-BE49-F238E27FC236}">
                <a16:creationId xmlns:a16="http://schemas.microsoft.com/office/drawing/2014/main" id="{D86E702E-104A-D647-B1CD-0A5C18F4C340}"/>
              </a:ext>
            </a:extLst>
          </p:cNvPr>
          <p:cNvSpPr/>
          <p:nvPr/>
        </p:nvSpPr>
        <p:spPr>
          <a:xfrm>
            <a:off x="8586689" y="1785679"/>
            <a:ext cx="1490086"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loss of confidence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400549"/>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400549"/>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57375" y="1773571"/>
            <a:ext cx="1744462"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anticipate</a:t>
            </a:r>
          </a:p>
        </p:txBody>
      </p:sp>
      <p:sp>
        <p:nvSpPr>
          <p:cNvPr id="3" name="Rectangle 2">
            <a:extLst>
              <a:ext uri="{FF2B5EF4-FFF2-40B4-BE49-F238E27FC236}">
                <a16:creationId xmlns:a16="http://schemas.microsoft.com/office/drawing/2014/main" id="{AEE74040-9F97-4F8F-88A7-B4ECFD0FE782}"/>
              </a:ext>
            </a:extLst>
          </p:cNvPr>
          <p:cNvSpPr/>
          <p:nvPr/>
        </p:nvSpPr>
        <p:spPr>
          <a:xfrm>
            <a:off x="10505621" y="1773570"/>
            <a:ext cx="1571348"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Admission of liability</a:t>
            </a:r>
          </a:p>
        </p:txBody>
      </p:sp>
      <p:sp>
        <p:nvSpPr>
          <p:cNvPr id="21" name="Rectangle 20">
            <a:extLst>
              <a:ext uri="{FF2B5EF4-FFF2-40B4-BE49-F238E27FC236}">
                <a16:creationId xmlns:a16="http://schemas.microsoft.com/office/drawing/2014/main" id="{748FA8E3-2CE3-3647-992D-018F0126A7B0}"/>
              </a:ext>
            </a:extLst>
          </p:cNvPr>
          <p:cNvSpPr/>
          <p:nvPr/>
        </p:nvSpPr>
        <p:spPr>
          <a:xfrm>
            <a:off x="9263674" y="205747"/>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2" name="TextBox 1">
            <a:extLst>
              <a:ext uri="{FF2B5EF4-FFF2-40B4-BE49-F238E27FC236}">
                <a16:creationId xmlns:a16="http://schemas.microsoft.com/office/drawing/2014/main" id="{B328E047-1F90-4CB1-8264-047021299E60}"/>
              </a:ext>
            </a:extLst>
          </p:cNvPr>
          <p:cNvSpPr txBox="1"/>
          <p:nvPr/>
        </p:nvSpPr>
        <p:spPr>
          <a:xfrm>
            <a:off x="9092580" y="320617"/>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22222E-6 L 0.08542 0.26666 " pathEditMode="relative" rAng="0" ptsTypes="AA">
                                      <p:cBhvr>
                                        <p:cTn id="6" dur="2000" fill="hold"/>
                                        <p:tgtEl>
                                          <p:spTgt spid="18"/>
                                        </p:tgtEl>
                                        <p:attrNameLst>
                                          <p:attrName>ppt_x</p:attrName>
                                          <p:attrName>ppt_y</p:attrName>
                                        </p:attrNameLst>
                                      </p:cBhvr>
                                      <p:rCtr x="4271" y="1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cs typeface="Calibri" panose="020F0502020204030204" pitchFamily="34" charset="0"/>
              </a:rPr>
              <a:t>Minimising</a:t>
            </a:r>
            <a:r>
              <a:rPr lang="en-US" sz="2400" b="1" dirty="0">
                <a:latin typeface="Calibri" panose="020F0502020204030204" pitchFamily="34" charset="0"/>
                <a:cs typeface="Calibri" panose="020F0502020204030204" pitchFamily="34" charset="0"/>
              </a:rPr>
              <a:t> the negative effects of  a crisis is known as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912352" y="2102741"/>
            <a:ext cx="1824374"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action plan</a:t>
            </a:r>
          </a:p>
        </p:txBody>
      </p:sp>
      <p:sp>
        <p:nvSpPr>
          <p:cNvPr id="18" name="Rectangle 17">
            <a:extLst>
              <a:ext uri="{FF2B5EF4-FFF2-40B4-BE49-F238E27FC236}">
                <a16:creationId xmlns:a16="http://schemas.microsoft.com/office/drawing/2014/main" id="{9F627E5A-4AF2-2946-8B8E-7F5BF220557A}"/>
              </a:ext>
            </a:extLst>
          </p:cNvPr>
          <p:cNvSpPr/>
          <p:nvPr/>
        </p:nvSpPr>
        <p:spPr>
          <a:xfrm>
            <a:off x="5287144" y="2102742"/>
            <a:ext cx="157416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damage limitation</a:t>
            </a:r>
          </a:p>
        </p:txBody>
      </p:sp>
      <p:sp>
        <p:nvSpPr>
          <p:cNvPr id="19" name="Rectangle 18">
            <a:extLst>
              <a:ext uri="{FF2B5EF4-FFF2-40B4-BE49-F238E27FC236}">
                <a16:creationId xmlns:a16="http://schemas.microsoft.com/office/drawing/2014/main" id="{9B367E4F-EA24-D143-A51F-FA5040CB2782}"/>
              </a:ext>
            </a:extLst>
          </p:cNvPr>
          <p:cNvSpPr/>
          <p:nvPr/>
        </p:nvSpPr>
        <p:spPr>
          <a:xfrm>
            <a:off x="7410033" y="2109784"/>
            <a:ext cx="171383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loss of confidence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37559" y="2103190"/>
            <a:ext cx="182437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anticipate</a:t>
            </a:r>
          </a:p>
        </p:txBody>
      </p:sp>
      <p:sp>
        <p:nvSpPr>
          <p:cNvPr id="3" name="Rectangle 2">
            <a:extLst>
              <a:ext uri="{FF2B5EF4-FFF2-40B4-BE49-F238E27FC236}">
                <a16:creationId xmlns:a16="http://schemas.microsoft.com/office/drawing/2014/main" id="{57CE4A7C-70D4-462D-B50E-448CE0DCC68E}"/>
              </a:ext>
            </a:extLst>
          </p:cNvPr>
          <p:cNvSpPr/>
          <p:nvPr/>
        </p:nvSpPr>
        <p:spPr>
          <a:xfrm>
            <a:off x="9534617" y="2109784"/>
            <a:ext cx="171383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admission of liability</a:t>
            </a:r>
          </a:p>
        </p:txBody>
      </p:sp>
      <p:sp>
        <p:nvSpPr>
          <p:cNvPr id="20" name="Rectangle 19">
            <a:extLst>
              <a:ext uri="{FF2B5EF4-FFF2-40B4-BE49-F238E27FC236}">
                <a16:creationId xmlns:a16="http://schemas.microsoft.com/office/drawing/2014/main" id="{748FA8E3-2CE3-3647-992D-018F0126A7B0}"/>
              </a:ext>
            </a:extLst>
          </p:cNvPr>
          <p:cNvSpPr/>
          <p:nvPr/>
        </p:nvSpPr>
        <p:spPr>
          <a:xfrm>
            <a:off x="9294962" y="276286"/>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1" name="TextBox 1">
            <a:extLst>
              <a:ext uri="{FF2B5EF4-FFF2-40B4-BE49-F238E27FC236}">
                <a16:creationId xmlns:a16="http://schemas.microsoft.com/office/drawing/2014/main" id="{B328E047-1F90-4CB1-8264-047021299E60}"/>
              </a:ext>
            </a:extLst>
          </p:cNvPr>
          <p:cNvSpPr txBox="1"/>
          <p:nvPr/>
        </p:nvSpPr>
        <p:spPr>
          <a:xfrm>
            <a:off x="9123868" y="391156"/>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22222E-6 L 0.28385 0.24028 " pathEditMode="relative" rAng="0" ptsTypes="AA">
                                      <p:cBhvr>
                                        <p:cTn id="6" dur="2000" fill="hold"/>
                                        <p:tgtEl>
                                          <p:spTgt spid="18"/>
                                        </p:tgtEl>
                                        <p:attrNameLst>
                                          <p:attrName>ppt_x</p:attrName>
                                          <p:attrName>ppt_y</p:attrName>
                                        </p:attrNameLst>
                                      </p:cBhvr>
                                      <p:rCtr x="14193" y="1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An acceptance of responsibility in a crisis is a(n)……………………..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1489527" y="2459882"/>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anticipate</a:t>
            </a:r>
          </a:p>
        </p:txBody>
      </p:sp>
      <p:sp>
        <p:nvSpPr>
          <p:cNvPr id="18" name="Rectangle 17">
            <a:extLst>
              <a:ext uri="{FF2B5EF4-FFF2-40B4-BE49-F238E27FC236}">
                <a16:creationId xmlns:a16="http://schemas.microsoft.com/office/drawing/2014/main" id="{9F627E5A-4AF2-2946-8B8E-7F5BF220557A}"/>
              </a:ext>
            </a:extLst>
          </p:cNvPr>
          <p:cNvSpPr/>
          <p:nvPr/>
        </p:nvSpPr>
        <p:spPr>
          <a:xfrm>
            <a:off x="4060910" y="2459881"/>
            <a:ext cx="182905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action plan</a:t>
            </a:r>
          </a:p>
        </p:txBody>
      </p:sp>
      <p:sp>
        <p:nvSpPr>
          <p:cNvPr id="19" name="Rectangle 18">
            <a:extLst>
              <a:ext uri="{FF2B5EF4-FFF2-40B4-BE49-F238E27FC236}">
                <a16:creationId xmlns:a16="http://schemas.microsoft.com/office/drawing/2014/main" id="{9B367E4F-EA24-D143-A51F-FA5040CB2782}"/>
              </a:ext>
            </a:extLst>
          </p:cNvPr>
          <p:cNvSpPr/>
          <p:nvPr/>
        </p:nvSpPr>
        <p:spPr>
          <a:xfrm>
            <a:off x="6562618" y="2459880"/>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loss of confidence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619F7BE9-E8B7-4C27-95B3-0AAA20D7D4A1}"/>
              </a:ext>
            </a:extLst>
          </p:cNvPr>
          <p:cNvSpPr/>
          <p:nvPr/>
        </p:nvSpPr>
        <p:spPr>
          <a:xfrm>
            <a:off x="9206144" y="2459880"/>
            <a:ext cx="18998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admission of liability</a:t>
            </a:r>
          </a:p>
        </p:txBody>
      </p:sp>
      <p:sp>
        <p:nvSpPr>
          <p:cNvPr id="14" name="Rectangle 13">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20"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11111E-6 L -0.06432 0.2787 " pathEditMode="relative" rAng="0" ptsTypes="AA">
                                      <p:cBhvr>
                                        <p:cTn id="6" dur="2000" fill="hold"/>
                                        <p:tgtEl>
                                          <p:spTgt spid="3"/>
                                        </p:tgtEl>
                                        <p:attrNameLst>
                                          <p:attrName>ppt_x</p:attrName>
                                          <p:attrName>ppt_y</p:attrName>
                                        </p:attrNameLst>
                                      </p:cBhvr>
                                      <p:rCtr x="-3216"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24702" y="4283972"/>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At this stage we can't really ………………………….what will happen.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112089" y="2544131"/>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anticipate</a:t>
            </a:r>
          </a:p>
        </p:txBody>
      </p:sp>
      <p:sp>
        <p:nvSpPr>
          <p:cNvPr id="18" name="Rectangle 17">
            <a:extLst>
              <a:ext uri="{FF2B5EF4-FFF2-40B4-BE49-F238E27FC236}">
                <a16:creationId xmlns:a16="http://schemas.microsoft.com/office/drawing/2014/main" id="{9F627E5A-4AF2-2946-8B8E-7F5BF220557A}"/>
              </a:ext>
            </a:extLst>
          </p:cNvPr>
          <p:cNvSpPr/>
          <p:nvPr/>
        </p:nvSpPr>
        <p:spPr>
          <a:xfrm>
            <a:off x="5021239" y="2544131"/>
            <a:ext cx="2149521"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action plan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5B12B903-2D15-4CA2-A1BA-A4AC11186E13}"/>
              </a:ext>
            </a:extLst>
          </p:cNvPr>
          <p:cNvSpPr/>
          <p:nvPr/>
        </p:nvSpPr>
        <p:spPr>
          <a:xfrm>
            <a:off x="8052046" y="2544131"/>
            <a:ext cx="2149521"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loss of confidence</a:t>
            </a:r>
          </a:p>
        </p:txBody>
      </p:sp>
      <p:sp>
        <p:nvSpPr>
          <p:cNvPr id="14" name="Rectangle 13">
            <a:extLst>
              <a:ext uri="{FF2B5EF4-FFF2-40B4-BE49-F238E27FC236}">
                <a16:creationId xmlns:a16="http://schemas.microsoft.com/office/drawing/2014/main" id="{748FA8E3-2CE3-3647-992D-018F0126A7B0}"/>
              </a:ext>
            </a:extLst>
          </p:cNvPr>
          <p:cNvSpPr/>
          <p:nvPr/>
        </p:nvSpPr>
        <p:spPr>
          <a:xfrm>
            <a:off x="9189156" y="350187"/>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9" name="TextBox 1">
            <a:extLst>
              <a:ext uri="{FF2B5EF4-FFF2-40B4-BE49-F238E27FC236}">
                <a16:creationId xmlns:a16="http://schemas.microsoft.com/office/drawing/2014/main" id="{B328E047-1F90-4CB1-8264-047021299E60}"/>
              </a:ext>
            </a:extLst>
          </p:cNvPr>
          <p:cNvSpPr txBox="1"/>
          <p:nvPr/>
        </p:nvSpPr>
        <p:spPr>
          <a:xfrm>
            <a:off x="9018062" y="465057"/>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1.11111E-6 L 0.29648 0.27662 " pathEditMode="relative" rAng="0" ptsTypes="AA">
                                      <p:cBhvr>
                                        <p:cTn id="6" dur="2000" fill="hold"/>
                                        <p:tgtEl>
                                          <p:spTgt spid="17"/>
                                        </p:tgtEl>
                                        <p:attrNameLst>
                                          <p:attrName>ppt_x</p:attrName>
                                          <p:attrName>ppt_y</p:attrName>
                                        </p:attrNameLst>
                                      </p:cBhvr>
                                      <p:rCtr x="14818" y="1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Following a crisis, a company may suffer a decline in loyalty from its customers,</a:t>
            </a:r>
          </a:p>
          <a:p>
            <a:pPr algn="ct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 or a(n) ………………………………in its product or service.</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369992" y="2763723"/>
            <a:ext cx="2149521"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loss of confidence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F9B7953D-8EF1-4466-9AB7-A861EFC897D1}"/>
              </a:ext>
            </a:extLst>
          </p:cNvPr>
          <p:cNvSpPr/>
          <p:nvPr/>
        </p:nvSpPr>
        <p:spPr>
          <a:xfrm>
            <a:off x="6267635" y="2763723"/>
            <a:ext cx="1953087"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action plan</a:t>
            </a:r>
          </a:p>
        </p:txBody>
      </p:sp>
      <p:sp>
        <p:nvSpPr>
          <p:cNvPr id="14" name="Rectangle 13">
            <a:extLst>
              <a:ext uri="{FF2B5EF4-FFF2-40B4-BE49-F238E27FC236}">
                <a16:creationId xmlns:a16="http://schemas.microsoft.com/office/drawing/2014/main" id="{748FA8E3-2CE3-3647-992D-018F0126A7B0}"/>
              </a:ext>
            </a:extLst>
          </p:cNvPr>
          <p:cNvSpPr/>
          <p:nvPr/>
        </p:nvSpPr>
        <p:spPr>
          <a:xfrm>
            <a:off x="9283160" y="393071"/>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8" name="TextBox 1">
            <a:extLst>
              <a:ext uri="{FF2B5EF4-FFF2-40B4-BE49-F238E27FC236}">
                <a16:creationId xmlns:a16="http://schemas.microsoft.com/office/drawing/2014/main" id="{B328E047-1F90-4CB1-8264-047021299E60}"/>
              </a:ext>
            </a:extLst>
          </p:cNvPr>
          <p:cNvSpPr txBox="1"/>
          <p:nvPr/>
        </p:nvSpPr>
        <p:spPr>
          <a:xfrm>
            <a:off x="9112066" y="507941"/>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46118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06289 0.28727 " pathEditMode="relative" rAng="0" ptsTypes="AA">
                                      <p:cBhvr>
                                        <p:cTn id="6" dur="2000" fill="hold"/>
                                        <p:tgtEl>
                                          <p:spTgt spid="17"/>
                                        </p:tgtEl>
                                        <p:attrNameLst>
                                          <p:attrName>ppt_x</p:attrName>
                                          <p:attrName>ppt_y</p:attrName>
                                        </p:attrNameLst>
                                      </p:cBhvr>
                                      <p:rCtr x="3138" y="1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These are the main recommendations in the 22-point …………………………for trade </a:t>
            </a:r>
            <a:r>
              <a:rPr lang="en-US" sz="2400" b="1" dirty="0" err="1">
                <a:latin typeface="Calibri" panose="020F0502020204030204" pitchFamily="34" charset="0"/>
                <a:cs typeface="Calibri" panose="020F0502020204030204" pitchFamily="34" charset="0"/>
              </a:rPr>
              <a:t>liberalisation</a:t>
            </a:r>
            <a:r>
              <a:rPr lang="en-US" sz="2400" b="1" dirty="0">
                <a:latin typeface="Calibri" panose="020F0502020204030204" pitchFamily="34" charset="0"/>
                <a:cs typeface="Calibri" panose="020F0502020204030204" pitchFamily="34" charset="0"/>
              </a:rPr>
              <a: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021239" y="2563048"/>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action plan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9223339" y="295990"/>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6" name="TextBox 1">
            <a:extLst>
              <a:ext uri="{FF2B5EF4-FFF2-40B4-BE49-F238E27FC236}">
                <a16:creationId xmlns:a16="http://schemas.microsoft.com/office/drawing/2014/main" id="{B328E047-1F90-4CB1-8264-047021299E60}"/>
              </a:ext>
            </a:extLst>
          </p:cNvPr>
          <p:cNvSpPr txBox="1"/>
          <p:nvPr/>
        </p:nvSpPr>
        <p:spPr>
          <a:xfrm>
            <a:off x="9052245" y="410860"/>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3893 -0.03079 L 0.13932 -0.03079 C 0.18438 -0.03079 0.23984 0.04629 0.23984 0.10903 L 0.23984 0.24907 " pathEditMode="relative" rAng="0" ptsTypes="AAAA">
                                      <p:cBhvr>
                                        <p:cTn id="6" dur="2000" fill="hold"/>
                                        <p:tgtEl>
                                          <p:spTgt spid="17"/>
                                        </p:tgtEl>
                                        <p:attrNameLst>
                                          <p:attrName>ppt_x</p:attrName>
                                          <p:attrName>ppt_y</p:attrName>
                                        </p:attrNameLst>
                                      </p:cBhvr>
                                      <p:rCtr x="10039" y="1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511759" y="291304"/>
            <a:ext cx="8064468" cy="6282115"/>
            <a:chOff x="127733" y="-670815"/>
            <a:chExt cx="7825518" cy="6553078"/>
          </a:xfrm>
        </p:grpSpPr>
        <p:sp>
          <p:nvSpPr>
            <p:cNvPr id="148" name="Google Shape;148;g8d3272b2c0_0_186"/>
            <p:cNvSpPr/>
            <p:nvPr/>
          </p:nvSpPr>
          <p:spPr>
            <a:xfrm>
              <a:off x="3785481" y="204246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itchFamily="34" charset="0"/>
                  <a:ea typeface="Calibri" charset="0"/>
                  <a:cs typeface="Calibri" charset="0"/>
                  <a:sym typeface="Calibri"/>
                </a:rPr>
                <a:t>Vocabulary</a:t>
              </a:r>
              <a:endParaRPr sz="2400" dirty="0">
                <a:latin typeface="Calibri" pitchFamily="34"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pitchFamily="34" charset="0"/>
                  <a:ea typeface="Calibri" charset="0"/>
                  <a:cs typeface="Calibri" charset="0"/>
                  <a:sym typeface="Calibri"/>
                </a:rPr>
                <a:t>ლექსიკა</a:t>
              </a:r>
              <a:endParaRPr sz="2400" dirty="0">
                <a:latin typeface="Calibri" pitchFamily="34" charset="0"/>
                <a:ea typeface="Calibri" charset="0"/>
                <a:cs typeface="Calibri" charset="0"/>
              </a:endParaRPr>
            </a:p>
          </p:txBody>
        </p:sp>
        <p:sp>
          <p:nvSpPr>
            <p:cNvPr id="150" name="Google Shape;150;g8d3272b2c0_0_186"/>
            <p:cNvSpPr/>
            <p:nvPr/>
          </p:nvSpPr>
          <p:spPr>
            <a:xfrm rot="3727338" flipV="1">
              <a:off x="3544996" y="1274191"/>
              <a:ext cx="1387797" cy="52248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481847" y="-670815"/>
              <a:ext cx="2618368" cy="1535761"/>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Calibri" charset="0"/>
                  <a:ea typeface="Calibri" charset="0"/>
                  <a:cs typeface="Calibri" charset="0"/>
                </a:rPr>
                <a:t>to scrap</a:t>
              </a:r>
              <a:endParaRPr lang="ka-GE" sz="2000"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dirty="0">
                  <a:solidFill>
                    <a:schemeClr val="bg1"/>
                  </a:solidFill>
                  <a:latin typeface="Calibri" charset="0"/>
                  <a:ea typeface="Calibri" charset="0"/>
                  <a:cs typeface="Calibri" charset="0"/>
                </a:rPr>
                <a:t>(v.</a:t>
              </a:r>
              <a:r>
                <a:rPr lang="ka-GE" sz="2000" dirty="0">
                  <a:solidFill>
                    <a:schemeClr val="bg1"/>
                  </a:solidFill>
                  <a:latin typeface="Calibri" charset="0"/>
                  <a:ea typeface="Calibri" charset="0"/>
                  <a:cs typeface="Calibri" charset="0"/>
                </a:rPr>
                <a:t>)</a:t>
              </a: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შეწყვეტა,   </a:t>
              </a:r>
              <a:r>
                <a:rPr lang="en-US" sz="1800" dirty="0">
                  <a:solidFill>
                    <a:schemeClr val="bg1"/>
                  </a:solidFill>
                  <a:latin typeface="Calibri" charset="0"/>
                  <a:ea typeface="Calibri" charset="0"/>
                  <a:cs typeface="Calibri" charset="0"/>
                </a:rPr>
                <a:t>    </a:t>
              </a:r>
            </a:p>
            <a:p>
              <a:pPr marL="0" lvl="0" indent="0" algn="ctr" rtl="0">
                <a:spcBef>
                  <a:spcPts val="0"/>
                </a:spcBef>
                <a:spcAft>
                  <a:spcPts val="0"/>
                </a:spcAft>
                <a:buNone/>
              </a:pPr>
              <a:r>
                <a:rPr lang="ka-GE" sz="1800" dirty="0">
                  <a:solidFill>
                    <a:schemeClr val="bg1"/>
                  </a:solidFill>
                  <a:latin typeface="Calibri" charset="0"/>
                  <a:ea typeface="Calibri" charset="0"/>
                  <a:cs typeface="Calibri" charset="0"/>
                </a:rPr>
                <a:t>გაუქმება</a:t>
              </a:r>
              <a:endParaRPr lang="en-US" sz="1800" dirty="0">
                <a:solidFill>
                  <a:schemeClr val="bg1"/>
                </a:solidFill>
                <a:latin typeface="Calibri" charset="0"/>
                <a:ea typeface="Calibri" charset="0"/>
                <a:cs typeface="Calibri" charset="0"/>
              </a:endParaRPr>
            </a:p>
          </p:txBody>
        </p:sp>
        <p:sp>
          <p:nvSpPr>
            <p:cNvPr id="154" name="Google Shape;154;g8d3272b2c0_0_186"/>
            <p:cNvSpPr/>
            <p:nvPr/>
          </p:nvSpPr>
          <p:spPr>
            <a:xfrm rot="-2466682">
              <a:off x="5095496" y="1773956"/>
              <a:ext cx="1626555" cy="24666"/>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a:off x="3430060" y="3813808"/>
              <a:ext cx="947363" cy="284818"/>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91400" y="3805696"/>
              <a:ext cx="2781797" cy="2076567"/>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964696" y="4229762"/>
              <a:ext cx="2035203"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dirty="0">
                  <a:solidFill>
                    <a:srgbClr val="FFFFFF"/>
                  </a:solidFill>
                  <a:latin typeface="Calibri" charset="0"/>
                  <a:ea typeface="Calibri" charset="0"/>
                  <a:cs typeface="Calibri" charset="0"/>
                  <a:sym typeface="Calibri"/>
                </a:rPr>
                <a:t>to furlough</a:t>
              </a:r>
            </a:p>
            <a:p>
              <a:pPr marL="0" marR="0" lvl="0" indent="0" algn="ctr" rtl="0">
                <a:lnSpc>
                  <a:spcPct val="90000"/>
                </a:lnSpc>
                <a:spcBef>
                  <a:spcPts val="630"/>
                </a:spcBef>
                <a:spcAft>
                  <a:spcPts val="0"/>
                </a:spcAft>
                <a:buNone/>
              </a:pPr>
              <a:r>
                <a:rPr lang="en-US" sz="2000" dirty="0">
                  <a:solidFill>
                    <a:srgbClr val="FFFFFF"/>
                  </a:solidFill>
                  <a:latin typeface="Calibri" charset="0"/>
                  <a:ea typeface="Calibri" charset="0"/>
                  <a:cs typeface="Calibri" charset="0"/>
                  <a:sym typeface="Calibri"/>
                </a:rPr>
                <a:t>(v.)</a:t>
              </a:r>
              <a:endParaRPr lang="ka-GE" sz="20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000" dirty="0">
                  <a:solidFill>
                    <a:srgbClr val="FFFFFF"/>
                  </a:solidFill>
                  <a:latin typeface="Calibri" charset="0"/>
                  <a:ea typeface="Calibri" charset="0"/>
                  <a:cs typeface="Calibri" charset="0"/>
                  <a:sym typeface="Calibri"/>
                </a:rPr>
                <a:t>შვებულებაში გაშვება</a:t>
              </a:r>
            </a:p>
          </p:txBody>
        </p:sp>
        <p:sp>
          <p:nvSpPr>
            <p:cNvPr id="170" name="Google Shape;170;g8d3272b2c0_0_186"/>
            <p:cNvSpPr/>
            <p:nvPr/>
          </p:nvSpPr>
          <p:spPr>
            <a:xfrm rot="11044894">
              <a:off x="1862394" y="2521210"/>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127733" y="541477"/>
              <a:ext cx="2527858" cy="225957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160440" y="1236192"/>
              <a:ext cx="2451976" cy="9078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dirty="0">
                  <a:solidFill>
                    <a:srgbClr val="FFFFFF"/>
                  </a:solidFill>
                  <a:latin typeface="Calibri" charset="0"/>
                  <a:ea typeface="Calibri" charset="0"/>
                  <a:cs typeface="Calibri" charset="0"/>
                  <a:sym typeface="Calibri"/>
                </a:rPr>
                <a:t>r</a:t>
              </a:r>
              <a:r>
                <a:rPr lang="en-US" sz="2000" u="none" strike="noStrike" cap="none" dirty="0">
                  <a:solidFill>
                    <a:srgbClr val="FFFFFF"/>
                  </a:solidFill>
                  <a:latin typeface="Calibri" charset="0"/>
                  <a:ea typeface="Calibri" charset="0"/>
                  <a:cs typeface="Calibri" charset="0"/>
                  <a:sym typeface="Calibri"/>
                </a:rPr>
                <a:t>edundant</a:t>
              </a:r>
            </a:p>
            <a:p>
              <a:pPr marL="0" marR="0" lvl="0" indent="0" algn="ctr" rtl="0">
                <a:lnSpc>
                  <a:spcPct val="90000"/>
                </a:lnSpc>
                <a:spcBef>
                  <a:spcPts val="0"/>
                </a:spcBef>
                <a:spcAft>
                  <a:spcPts val="0"/>
                </a:spcAft>
                <a:buNone/>
              </a:pPr>
              <a:r>
                <a:rPr lang="en-US" sz="2000" dirty="0">
                  <a:solidFill>
                    <a:srgbClr val="FFFFFF"/>
                  </a:solidFill>
                  <a:latin typeface="Calibri" charset="0"/>
                  <a:ea typeface="Calibri" charset="0"/>
                  <a:cs typeface="Calibri" charset="0"/>
                  <a:sym typeface="Calibri"/>
                </a:rPr>
                <a:t>(adj.)</a:t>
              </a:r>
              <a:endParaRPr lang="ka-GE" sz="2000"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1800" dirty="0">
                  <a:solidFill>
                    <a:srgbClr val="FFFFFF"/>
                  </a:solidFill>
                  <a:latin typeface="Calibri" charset="0"/>
                  <a:ea typeface="Calibri" charset="0"/>
                  <a:cs typeface="Calibri" charset="0"/>
                  <a:sym typeface="Calibri"/>
                </a:rPr>
                <a:t>სამუშაოდან დათხოვნილი, შემცირებული</a:t>
              </a:r>
            </a:p>
          </p:txBody>
        </p:sp>
        <p:sp>
          <p:nvSpPr>
            <p:cNvPr id="174" name="Google Shape;174;g8d3272b2c0_0_186"/>
            <p:cNvSpPr/>
            <p:nvPr/>
          </p:nvSpPr>
          <p:spPr>
            <a:xfrm rot="12278115">
              <a:off x="5423709" y="3317486"/>
              <a:ext cx="1653515" cy="2492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5300146" y="3947398"/>
              <a:ext cx="2394913" cy="1615537"/>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5041952" y="4281460"/>
              <a:ext cx="2911299" cy="63269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1900" dirty="0">
                  <a:solidFill>
                    <a:srgbClr val="FFFFFF"/>
                  </a:solidFill>
                  <a:latin typeface="Calibri" charset="0"/>
                  <a:ea typeface="Calibri" charset="0"/>
                  <a:cs typeface="Calibri" charset="0"/>
                  <a:sym typeface="Calibri"/>
                </a:rPr>
                <a:t>backer</a:t>
              </a:r>
            </a:p>
            <a:p>
              <a:pPr marL="0" marR="0" lvl="0" indent="0" algn="ctr" rtl="0">
                <a:lnSpc>
                  <a:spcPct val="90000"/>
                </a:lnSpc>
                <a:spcBef>
                  <a:spcPts val="630"/>
                </a:spcBef>
                <a:spcAft>
                  <a:spcPts val="0"/>
                </a:spcAft>
                <a:buNone/>
              </a:pPr>
              <a:r>
                <a:rPr lang="en-US" sz="1900" dirty="0">
                  <a:solidFill>
                    <a:srgbClr val="FFFFFF"/>
                  </a:solidFill>
                  <a:latin typeface="Calibri" charset="0"/>
                  <a:ea typeface="Calibri" charset="0"/>
                  <a:cs typeface="Calibri" charset="0"/>
                  <a:sym typeface="Calibri"/>
                </a:rPr>
                <a:t>(n.)</a:t>
              </a:r>
              <a:endParaRPr lang="ka-GE" sz="19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1900" dirty="0">
                  <a:solidFill>
                    <a:srgbClr val="FFFFFF"/>
                  </a:solidFill>
                  <a:latin typeface="Calibri" charset="0"/>
                  <a:ea typeface="Calibri" charset="0"/>
                  <a:cs typeface="Calibri" charset="0"/>
                  <a:sym typeface="Calibri"/>
                </a:rPr>
                <a:t>სპონსორი, დამფინანსებელი</a:t>
              </a: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568112" y="2021979"/>
            <a:ext cx="2441601" cy="1804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disruption</a:t>
            </a:r>
          </a:p>
          <a:p>
            <a:pPr algn="ctr"/>
            <a:r>
              <a:rPr lang="en-US" sz="2000" dirty="0">
                <a:latin typeface="Calibri" panose="020F0502020204030204" pitchFamily="34" charset="0"/>
                <a:cs typeface="Calibri" panose="020F0502020204030204" pitchFamily="34" charset="0"/>
              </a:rPr>
              <a:t>(n.)</a:t>
            </a:r>
            <a:endParaRPr lang="ka-GE" sz="2000" dirty="0">
              <a:latin typeface="Calibri" panose="020F0502020204030204" pitchFamily="34" charset="0"/>
              <a:cs typeface="Calibri" panose="020F0502020204030204" pitchFamily="34" charset="0"/>
            </a:endParaRPr>
          </a:p>
          <a:p>
            <a:pPr algn="ctr"/>
            <a:r>
              <a:rPr lang="ka-GE" sz="1800" dirty="0">
                <a:latin typeface="Calibri" panose="020F0502020204030204" pitchFamily="34" charset="0"/>
                <a:cs typeface="Calibri" panose="020F0502020204030204" pitchFamily="34" charset="0"/>
              </a:rPr>
              <a:t>ჩაშლა, რღვევა</a:t>
            </a:r>
          </a:p>
        </p:txBody>
      </p:sp>
      <p:cxnSp>
        <p:nvCxnSpPr>
          <p:cNvPr id="4" name="Straight Connector 3">
            <a:extLst>
              <a:ext uri="{FF2B5EF4-FFF2-40B4-BE49-F238E27FC236}">
                <a16:creationId xmlns:a16="http://schemas.microsoft.com/office/drawing/2014/main" id="{53F2663E-4617-4789-A064-F1C604AA3DFF}"/>
              </a:ext>
            </a:extLst>
          </p:cNvPr>
          <p:cNvCxnSpPr>
            <a:cxnSpLocks/>
            <a:stCxn id="148" idx="5"/>
          </p:cNvCxnSpPr>
          <p:nvPr/>
        </p:nvCxnSpPr>
        <p:spPr>
          <a:xfrm>
            <a:off x="6842110" y="4205455"/>
            <a:ext cx="600027" cy="574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2663E-4617-4789-A064-F1C604AA3DFF}"/>
              </a:ext>
            </a:extLst>
          </p:cNvPr>
          <p:cNvCxnSpPr>
            <a:cxnSpLocks/>
            <a:stCxn id="148" idx="6"/>
          </p:cNvCxnSpPr>
          <p:nvPr/>
        </p:nvCxnSpPr>
        <p:spPr>
          <a:xfrm flipV="1">
            <a:off x="7109919" y="3094245"/>
            <a:ext cx="1531251" cy="567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F2663E-4617-4789-A064-F1C604AA3DFF}"/>
              </a:ext>
            </a:extLst>
          </p:cNvPr>
          <p:cNvCxnSpPr>
            <a:cxnSpLocks/>
            <a:stCxn id="152" idx="4"/>
            <a:endCxn id="148" idx="0"/>
          </p:cNvCxnSpPr>
          <p:nvPr/>
        </p:nvCxnSpPr>
        <p:spPr>
          <a:xfrm flipH="1">
            <a:off x="6195557" y="1763563"/>
            <a:ext cx="121893" cy="1128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F2663E-4617-4789-A064-F1C604AA3DFF}"/>
              </a:ext>
            </a:extLst>
          </p:cNvPr>
          <p:cNvCxnSpPr>
            <a:cxnSpLocks/>
          </p:cNvCxnSpPr>
          <p:nvPr/>
        </p:nvCxnSpPr>
        <p:spPr>
          <a:xfrm>
            <a:off x="3941812" y="2722098"/>
            <a:ext cx="1438982" cy="74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F2663E-4617-4789-A064-F1C604AA3DFF}"/>
              </a:ext>
            </a:extLst>
          </p:cNvPr>
          <p:cNvCxnSpPr/>
          <p:nvPr/>
        </p:nvCxnSpPr>
        <p:spPr>
          <a:xfrm flipV="1">
            <a:off x="4502700" y="4078756"/>
            <a:ext cx="1134415" cy="10030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44863" y="1896096"/>
            <a:ext cx="3027748"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to scrap</a:t>
            </a:r>
          </a:p>
          <a:p>
            <a:pPr lvl="0" algn="ctr"/>
            <a:r>
              <a:rPr lang="en-US" sz="3600" dirty="0">
                <a:solidFill>
                  <a:schemeClr val="bg1"/>
                </a:solidFill>
                <a:latin typeface="Calibri" pitchFamily="34" charset="0"/>
              </a:rPr>
              <a:t>(v.)</a:t>
            </a:r>
            <a:endParaRPr lang="ka-GE" sz="3600"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შეწყვეტა, გაუქმება</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799643" y="5290186"/>
            <a:ext cx="4869796"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They're considering </a:t>
            </a:r>
            <a:r>
              <a:rPr lang="en-US" sz="2800" i="1" dirty="0">
                <a:solidFill>
                  <a:srgbClr val="FF0000"/>
                </a:solidFill>
                <a:latin typeface="Calibri" charset="0"/>
                <a:ea typeface="Calibri" charset="0"/>
                <a:cs typeface="Calibri" charset="0"/>
              </a:rPr>
              <a:t>scrapping</a:t>
            </a:r>
            <a:r>
              <a:rPr lang="en-US" sz="2800" i="1" dirty="0">
                <a:solidFill>
                  <a:schemeClr val="bg1"/>
                </a:solidFill>
                <a:latin typeface="Calibri" charset="0"/>
                <a:ea typeface="Calibri" charset="0"/>
                <a:cs typeface="Calibri" charset="0"/>
              </a:rPr>
              <a:t> the tax and raising the money in other ways.</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1"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a:solidFill>
                  <a:schemeClr val="bg1"/>
                </a:solidFill>
                <a:latin typeface="Calibri" panose="020F0502020204030204" pitchFamily="34" charset="0"/>
                <a:ea typeface="Calibri"/>
                <a:cs typeface="Calibri" panose="020F0502020204030204" pitchFamily="34" charset="0"/>
                <a:sym typeface="Calibri"/>
              </a:rPr>
              <a:t>Business|</a:t>
            </a:r>
            <a:r>
              <a:rPr lang="ka-GE" sz="6600" dirty="0">
                <a:solidFill>
                  <a:schemeClr val="bg1"/>
                </a:solidFill>
                <a:latin typeface="Sylfaen Regular" pitchFamily="18" charset="0"/>
                <a:ea typeface="Calibri"/>
                <a:cs typeface="Calibri" panose="020F0502020204030204" pitchFamily="34" charset="0"/>
                <a:sym typeface="Calibri"/>
              </a:rPr>
              <a:t>ბიზნესი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 Level B</a:t>
            </a:r>
            <a:r>
              <a:rPr lang="ka-GE" sz="3600" dirty="0">
                <a:solidFill>
                  <a:schemeClr val="bg1"/>
                </a:solidFill>
                <a:latin typeface="Calibri" panose="020F0502020204030204" pitchFamily="34" charset="0"/>
                <a:ea typeface="Calibri"/>
                <a:cs typeface="Calibri" panose="020F0502020204030204" pitchFamily="34" charset="0"/>
                <a:sym typeface="Calibri"/>
              </a:rPr>
              <a:t>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disruption</a:t>
            </a:r>
          </a:p>
          <a:p>
            <a:pPr lvl="0" algn="ctr"/>
            <a:r>
              <a:rPr lang="en-US" sz="3600" dirty="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ჩაშლა,</a:t>
            </a:r>
            <a:r>
              <a:rPr lang="en-US" sz="2400" u="none" strike="noStrike" cap="none" dirty="0">
                <a:solidFill>
                  <a:srgbClr val="FFFFFF"/>
                </a:solidFill>
                <a:latin typeface="Calibri Regular" charset="0"/>
                <a:ea typeface="Calibri"/>
                <a:cs typeface="Calibri"/>
                <a:sym typeface="Calibri"/>
              </a:rPr>
              <a:t> </a:t>
            </a:r>
            <a:r>
              <a:rPr lang="ka-GE" sz="2400" u="none" strike="noStrike" cap="none" dirty="0">
                <a:solidFill>
                  <a:srgbClr val="FFFFFF"/>
                </a:solidFill>
                <a:latin typeface="Calibri Regular" charset="0"/>
                <a:ea typeface="Calibri"/>
                <a:cs typeface="Calibri"/>
                <a:sym typeface="Calibri"/>
              </a:rPr>
              <a:t>რღვევა</a:t>
            </a:r>
            <a:r>
              <a:rPr sz="2400" u="none" strike="noStrike" cap="none" dirty="0">
                <a:solidFill>
                  <a:srgbClr val="FFFFFF"/>
                </a:solidFill>
                <a:latin typeface="Calibri Regular" charset="0"/>
                <a:ea typeface="Calibri"/>
                <a:cs typeface="Calibri"/>
                <a:sym typeface="Calibri"/>
              </a:rPr>
              <a:t>  </a:t>
            </a: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687747" y="5450879"/>
            <a:ext cx="365520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A crisis would cause a tremendous </a:t>
            </a:r>
            <a:r>
              <a:rPr lang="en-US" sz="2400" i="1" strike="noStrike" cap="none" dirty="0">
                <a:solidFill>
                  <a:srgbClr val="FF0000"/>
                </a:solidFill>
                <a:latin typeface="Calibri" charset="0"/>
                <a:ea typeface="Calibri" charset="0"/>
                <a:cs typeface="Calibri" charset="0"/>
                <a:sym typeface="Calibri"/>
              </a:rPr>
              <a:t>disruption</a:t>
            </a:r>
            <a:r>
              <a:rPr lang="en-US" sz="2400" i="1" strike="noStrike" cap="none" dirty="0">
                <a:solidFill>
                  <a:schemeClr val="bg1"/>
                </a:solidFill>
                <a:latin typeface="Calibri" charset="0"/>
                <a:ea typeface="Calibri" charset="0"/>
                <a:cs typeface="Calibri" charset="0"/>
                <a:sym typeface="Calibri"/>
              </a:rPr>
              <a:t> to our work </a:t>
            </a:r>
            <a:r>
              <a:rPr lang="en-US" sz="2400" i="1" strike="noStrike" cap="none" dirty="0" smtClean="0">
                <a:solidFill>
                  <a:schemeClr val="bg1"/>
                </a:solidFill>
                <a:latin typeface="Calibri" charset="0"/>
                <a:ea typeface="Calibri" charset="0"/>
                <a:cs typeface="Calibri" charset="0"/>
                <a:sym typeface="Calibri"/>
              </a:rPr>
              <a:t>schedule. </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1"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backer</a:t>
            </a:r>
          </a:p>
          <a:p>
            <a:pPr lvl="0" algn="ctr"/>
            <a:r>
              <a:rPr lang="en-US" sz="3600" dirty="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4496874" y="4190556"/>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სპონსორი, დამფინანსებელი</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4" y="5450879"/>
            <a:ext cx="371491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We need financial </a:t>
            </a:r>
            <a:r>
              <a:rPr lang="en-US" sz="2600" i="1" strike="noStrike" cap="none" dirty="0">
                <a:solidFill>
                  <a:srgbClr val="FF0000"/>
                </a:solidFill>
                <a:latin typeface="Calibri" charset="0"/>
                <a:ea typeface="Calibri" charset="0"/>
                <a:cs typeface="Calibri" charset="0"/>
                <a:sym typeface="Calibri"/>
              </a:rPr>
              <a:t>backers</a:t>
            </a:r>
            <a:r>
              <a:rPr lang="en-US" sz="2600" i="1" strike="noStrike" cap="none" dirty="0">
                <a:solidFill>
                  <a:schemeClr val="bg1"/>
                </a:solidFill>
                <a:latin typeface="Calibri" charset="0"/>
                <a:ea typeface="Calibri" charset="0"/>
                <a:cs typeface="Calibri" charset="0"/>
                <a:sym typeface="Calibri"/>
              </a:rPr>
              <a:t> for the project.</a:t>
            </a:r>
            <a:endParaRPr sz="26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43021" y="1758962"/>
            <a:ext cx="3497801"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to furlough</a:t>
            </a:r>
          </a:p>
          <a:p>
            <a:pPr lvl="0" algn="ctr"/>
            <a:r>
              <a:rPr lang="en-US" sz="3600" dirty="0">
                <a:solidFill>
                  <a:schemeClr val="bg1"/>
                </a:solidFill>
                <a:latin typeface="Calibri" pitchFamily="34" charset="0"/>
              </a:rPr>
              <a:t>(v.)</a:t>
            </a:r>
            <a:endParaRPr lang="ka-GE" sz="3600" dirty="0">
              <a:solidFill>
                <a:schemeClr val="bg1"/>
              </a:solidFill>
              <a:latin typeface="Calibri" pitchFamily="34" charset="0"/>
            </a:endParaRPr>
          </a:p>
        </p:txBody>
      </p:sp>
      <p:sp>
        <p:nvSpPr>
          <p:cNvPr id="190" name="Google Shape;190;g8d3272b2c0_0_231"/>
          <p:cNvSpPr/>
          <p:nvPr/>
        </p:nvSpPr>
        <p:spPr>
          <a:xfrm>
            <a:off x="3585832" y="4194945"/>
            <a:ext cx="5709677"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შვებულება</a:t>
            </a:r>
            <a:r>
              <a:rPr lang="ka-GE" sz="2400" dirty="0">
                <a:solidFill>
                  <a:srgbClr val="FFFFFF"/>
                </a:solidFill>
                <a:latin typeface="Calibri Regular" charset="0"/>
                <a:ea typeface="Calibri"/>
                <a:cs typeface="Calibri"/>
                <a:sym typeface="Calibri"/>
              </a:rPr>
              <a:t>ში</a:t>
            </a:r>
            <a:r>
              <a:rPr lang="en-US" sz="2400" dirty="0">
                <a:solidFill>
                  <a:srgbClr val="FFFFFF"/>
                </a:solidFill>
                <a:latin typeface="Calibri Regular" charset="0"/>
                <a:ea typeface="Calibri"/>
                <a:cs typeface="Calibri"/>
                <a:sym typeface="Calibri"/>
              </a:rPr>
              <a:t> </a:t>
            </a:r>
            <a:r>
              <a:rPr lang="ka-GE" sz="2400" dirty="0">
                <a:solidFill>
                  <a:srgbClr val="FFFFFF"/>
                </a:solidFill>
                <a:latin typeface="Calibri Regular" charset="0"/>
                <a:ea typeface="Calibri"/>
                <a:cs typeface="Calibri"/>
                <a:sym typeface="Calibri"/>
              </a:rPr>
              <a:t>გაშვება</a:t>
            </a:r>
            <a:endParaRPr lang="en-US"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After safety concerns, the company </a:t>
            </a:r>
            <a:r>
              <a:rPr lang="en-US" sz="2600" i="1" strike="noStrike" cap="none" dirty="0">
                <a:solidFill>
                  <a:srgbClr val="FF0000"/>
                </a:solidFill>
                <a:latin typeface="Calibri" charset="0"/>
                <a:ea typeface="Calibri" charset="0"/>
                <a:cs typeface="Calibri" charset="0"/>
                <a:sym typeface="Calibri"/>
              </a:rPr>
              <a:t>furloughed</a:t>
            </a:r>
            <a:r>
              <a:rPr lang="en-US" sz="2600" i="1" strike="noStrike" cap="none" dirty="0">
                <a:solidFill>
                  <a:schemeClr val="bg1"/>
                </a:solidFill>
                <a:latin typeface="Calibri" charset="0"/>
                <a:ea typeface="Calibri" charset="0"/>
                <a:cs typeface="Calibri" charset="0"/>
                <a:sym typeface="Calibri"/>
              </a:rPr>
              <a:t> all 4,000 of its employees.</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1"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51899" y="1896096"/>
            <a:ext cx="3320712"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redundant</a:t>
            </a:r>
          </a:p>
          <a:p>
            <a:pPr lvl="0" algn="ctr"/>
            <a:r>
              <a:rPr lang="en-US" sz="3600" dirty="0">
                <a:solidFill>
                  <a:schemeClr val="bg1"/>
                </a:solidFill>
                <a:latin typeface="Calibri" pitchFamily="34" charset="0"/>
              </a:rPr>
              <a:t>(adj.)</a:t>
            </a:r>
            <a:endParaRPr lang="ka-GE" sz="3600" dirty="0">
              <a:solidFill>
                <a:schemeClr val="bg1"/>
              </a:solidFill>
              <a:latin typeface="Calibri" pitchFamily="34" charset="0"/>
            </a:endParaRPr>
          </a:p>
        </p:txBody>
      </p:sp>
      <p:sp>
        <p:nvSpPr>
          <p:cNvPr id="190" name="Google Shape;190;g8d3272b2c0_0_231"/>
          <p:cNvSpPr/>
          <p:nvPr/>
        </p:nvSpPr>
        <p:spPr>
          <a:xfrm>
            <a:off x="4170938" y="418075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სამუშაოდან დათხოვნილი, შემცირებული</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170938" y="5169084"/>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To keep the company alive, half the workforce is being made </a:t>
            </a:r>
            <a:r>
              <a:rPr lang="en-US" sz="2800" i="1" dirty="0">
                <a:solidFill>
                  <a:srgbClr val="FF0000"/>
                </a:solidFill>
                <a:latin typeface="Calibri" charset="0"/>
                <a:ea typeface="Calibri" charset="0"/>
                <a:cs typeface="Calibri" charset="0"/>
              </a:rPr>
              <a:t>redundant.</a:t>
            </a:r>
            <a:endParaRPr lang="ka-GE" sz="2800" i="1" dirty="0">
              <a:solidFill>
                <a:srgbClr val="FF0000"/>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1"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342035"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2966184" y="3095890"/>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7323512" y="270648"/>
            <a:ext cx="4492637" cy="1254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7323512" y="460755"/>
            <a:ext cx="4492637"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Reading Comprehension</a:t>
            </a:r>
          </a:p>
          <a:p>
            <a:pPr algn="ctr"/>
            <a:r>
              <a:rPr lang="ka-GE" sz="28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48FA8E3-2CE3-3647-992D-018F0126A7B0}"/>
              </a:ext>
            </a:extLst>
          </p:cNvPr>
          <p:cNvSpPr/>
          <p:nvPr/>
        </p:nvSpPr>
        <p:spPr>
          <a:xfrm>
            <a:off x="3575338" y="2670251"/>
            <a:ext cx="4773093" cy="1403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Which businesses have been most vulnerable to the </a:t>
            </a:r>
            <a:r>
              <a:rPr lang="en-US" sz="2800" dirty="0" smtClean="0">
                <a:solidFill>
                  <a:schemeClr val="bg1"/>
                </a:solidFill>
              </a:rPr>
              <a:t>COVID-19 </a:t>
            </a:r>
            <a:r>
              <a:rPr lang="en-US" sz="2800" dirty="0">
                <a:solidFill>
                  <a:schemeClr val="bg1"/>
                </a:solidFill>
              </a:rPr>
              <a:t>crisis?</a:t>
            </a:r>
          </a:p>
        </p:txBody>
      </p:sp>
      <p:sp>
        <p:nvSpPr>
          <p:cNvPr id="14" name="Rectangle 13">
            <a:extLst>
              <a:ext uri="{FF2B5EF4-FFF2-40B4-BE49-F238E27FC236}">
                <a16:creationId xmlns:a16="http://schemas.microsoft.com/office/drawing/2014/main" id="{748FA8E3-2CE3-3647-992D-018F0126A7B0}"/>
              </a:ext>
            </a:extLst>
          </p:cNvPr>
          <p:cNvSpPr/>
          <p:nvPr/>
        </p:nvSpPr>
        <p:spPr>
          <a:xfrm>
            <a:off x="3575338" y="4333319"/>
            <a:ext cx="4773093" cy="1254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Will the </a:t>
            </a:r>
            <a:r>
              <a:rPr lang="en-US" sz="2800" dirty="0" smtClean="0">
                <a:solidFill>
                  <a:schemeClr val="bg1"/>
                </a:solidFill>
              </a:rPr>
              <a:t>COVID-19 </a:t>
            </a:r>
            <a:r>
              <a:rPr lang="en-US" sz="2800" dirty="0">
                <a:solidFill>
                  <a:schemeClr val="bg1"/>
                </a:solidFill>
              </a:rPr>
              <a:t>crisis reshape businesses? </a:t>
            </a: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1686757"/>
            <a:ext cx="11011401" cy="4894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From </a:t>
            </a:r>
            <a:r>
              <a:rPr lang="en-US" sz="2400" dirty="0">
                <a:latin typeface="Calibri" panose="020F0502020204030204" pitchFamily="34" charset="0"/>
                <a:cs typeface="Calibri" panose="020F0502020204030204" pitchFamily="34" charset="0"/>
              </a:rPr>
              <a:t>Switzerland’s Watches &amp; Wonders to Chile’s Air and Space show, from South Africa’s Travel Indaba to the East China Import and Export Commodity Fair, trade shows worldwide have been scrapped or postponed.</a:t>
            </a:r>
          </a:p>
          <a:p>
            <a:pPr algn="just"/>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losses to </a:t>
            </a:r>
            <a:r>
              <a:rPr lang="en-US" sz="2400" dirty="0" err="1">
                <a:latin typeface="Calibri" panose="020F0502020204030204" pitchFamily="34" charset="0"/>
                <a:cs typeface="Calibri" panose="020F0502020204030204" pitchFamily="34" charset="0"/>
              </a:rPr>
              <a:t>organisers</a:t>
            </a:r>
            <a:r>
              <a:rPr lang="en-US" sz="2400" dirty="0">
                <a:latin typeface="Calibri" panose="020F0502020204030204" pitchFamily="34" charset="0"/>
                <a:cs typeface="Calibri" panose="020F0502020204030204" pitchFamily="34" charset="0"/>
              </a:rPr>
              <a:t> and venues will be vast and the disruption to exhibitors’ plans extensive. Trade shows have been places where buyers, whether of passenger jets or hotel shampoo bottles, could compare wares, and sellers could smooth-talk their potential customers in one noisy and exhausting place.</a:t>
            </a:r>
          </a:p>
          <a:p>
            <a:pPr algn="just"/>
            <a:r>
              <a:rPr lang="en-US" sz="2400" dirty="0" smtClean="0">
                <a:latin typeface="Calibri" panose="020F0502020204030204" pitchFamily="34" charset="0"/>
                <a:cs typeface="Calibri" panose="020F0502020204030204" pitchFamily="34" charset="0"/>
              </a:rPr>
              <a:t>COVID-19 </a:t>
            </a:r>
            <a:r>
              <a:rPr lang="en-US" sz="2400" dirty="0">
                <a:latin typeface="Calibri" panose="020F0502020204030204" pitchFamily="34" charset="0"/>
                <a:cs typeface="Calibri" panose="020F0502020204030204" pitchFamily="34" charset="0"/>
              </a:rPr>
              <a:t>has shut the exhibitions down. If and when it returns, will it be in a much changed or diminished form? Just as people have discovered that they can conduct their meetings from their living-rooms, will buyers and sellers conclude that they too can do their business remotely?</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68320" y="1804953"/>
            <a:ext cx="11011401" cy="4649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Hugh </a:t>
            </a:r>
            <a:r>
              <a:rPr lang="en-US" sz="2400" dirty="0">
                <a:latin typeface="Calibri" panose="020F0502020204030204" pitchFamily="34" charset="0"/>
                <a:cs typeface="Calibri" panose="020F0502020204030204" pitchFamily="34" charset="0"/>
              </a:rPr>
              <a:t>Jones, chief executive of Reed Exhibitions, believes that striking up business relationships will always require face-to-face contact. But that doesn’t mean this crisis will not reshape the industry.</a:t>
            </a:r>
          </a:p>
          <a:p>
            <a:pPr algn="just"/>
            <a:r>
              <a:rPr lang="en-US" sz="2400" dirty="0" smtClean="0">
                <a:latin typeface="Calibri" panose="020F0502020204030204" pitchFamily="34" charset="0"/>
                <a:cs typeface="Calibri" panose="020F0502020204030204" pitchFamily="34" charset="0"/>
              </a:rPr>
              <a:t>As </a:t>
            </a:r>
            <a:r>
              <a:rPr lang="en-US" sz="2400" dirty="0">
                <a:latin typeface="Calibri" panose="020F0502020204030204" pitchFamily="34" charset="0"/>
                <a:cs typeface="Calibri" panose="020F0502020204030204" pitchFamily="34" charset="0"/>
              </a:rPr>
              <a:t>part of the </a:t>
            </a:r>
            <a:r>
              <a:rPr lang="en-US" sz="2400" dirty="0" err="1">
                <a:latin typeface="Calibri" panose="020F0502020204030204" pitchFamily="34" charset="0"/>
                <a:cs typeface="Calibri" panose="020F0502020204030204" pitchFamily="34" charset="0"/>
              </a:rPr>
              <a:t>Relx</a:t>
            </a:r>
            <a:r>
              <a:rPr lang="en-US" sz="2400" dirty="0">
                <a:latin typeface="Calibri" panose="020F0502020204030204" pitchFamily="34" charset="0"/>
                <a:cs typeface="Calibri" panose="020F0502020204030204" pitchFamily="34" charset="0"/>
              </a:rPr>
              <a:t> business information and analytics group, Reed Exhibitions has a more powerful backer than many of the smaller trade-show companies. Exhibitions account for just 16 per cent of </a:t>
            </a:r>
            <a:r>
              <a:rPr lang="en-US" sz="2400" dirty="0" err="1">
                <a:latin typeface="Calibri" panose="020F0502020204030204" pitchFamily="34" charset="0"/>
                <a:cs typeface="Calibri" panose="020F0502020204030204" pitchFamily="34" charset="0"/>
              </a:rPr>
              <a:t>Relx’s</a:t>
            </a:r>
            <a:r>
              <a:rPr lang="en-US" sz="2400" dirty="0">
                <a:latin typeface="Calibri" panose="020F0502020204030204" pitchFamily="34" charset="0"/>
                <a:cs typeface="Calibri" panose="020F0502020204030204" pitchFamily="34" charset="0"/>
              </a:rPr>
              <a:t> revenues, and Jones has not had to furlough or make any of his 4,500 staff redundant. They are continuing to </a:t>
            </a:r>
            <a:r>
              <a:rPr lang="en-US" sz="2400" dirty="0" err="1">
                <a:latin typeface="Calibri" panose="020F0502020204030204" pitchFamily="34" charset="0"/>
                <a:cs typeface="Calibri" panose="020F0502020204030204" pitchFamily="34" charset="0"/>
              </a:rPr>
              <a:t>organise</a:t>
            </a:r>
            <a:r>
              <a:rPr lang="en-US" sz="2400" dirty="0">
                <a:latin typeface="Calibri" panose="020F0502020204030204" pitchFamily="34" charset="0"/>
                <a:cs typeface="Calibri" panose="020F0502020204030204" pitchFamily="34" charset="0"/>
              </a:rPr>
              <a:t> conferences that have been postponed, optimistically, until after 2021.</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892441" y="1633491"/>
            <a:ext cx="10304804" cy="4948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bg1"/>
                </a:solidFill>
                <a:latin typeface="Calibri" panose="020F0502020204030204" pitchFamily="34" charset="0"/>
                <a:cs typeface="Calibri" panose="020F0502020204030204" pitchFamily="34" charset="0"/>
              </a:rPr>
              <a:t>Smaller </a:t>
            </a:r>
            <a:r>
              <a:rPr lang="en-US" sz="2400" dirty="0">
                <a:solidFill>
                  <a:schemeClr val="bg1"/>
                </a:solidFill>
                <a:latin typeface="Calibri" panose="020F0502020204030204" pitchFamily="34" charset="0"/>
                <a:cs typeface="Calibri" panose="020F0502020204030204" pitchFamily="34" charset="0"/>
              </a:rPr>
              <a:t>exhibition </a:t>
            </a:r>
            <a:r>
              <a:rPr lang="en-US" sz="2400" dirty="0" err="1">
                <a:solidFill>
                  <a:schemeClr val="bg1"/>
                </a:solidFill>
                <a:latin typeface="Calibri" panose="020F0502020204030204" pitchFamily="34" charset="0"/>
                <a:cs typeface="Calibri" panose="020F0502020204030204" pitchFamily="34" charset="0"/>
              </a:rPr>
              <a:t>organisers</a:t>
            </a:r>
            <a:r>
              <a:rPr lang="en-US" sz="2400" dirty="0">
                <a:solidFill>
                  <a:schemeClr val="bg1"/>
                </a:solidFill>
                <a:latin typeface="Calibri" panose="020F0502020204030204" pitchFamily="34" charset="0"/>
                <a:cs typeface="Calibri" panose="020F0502020204030204" pitchFamily="34" charset="0"/>
              </a:rPr>
              <a:t> will not be so lucky. Even a company as large as Reed Exhibitions wasn’t fully insured against this year’s disaster.  He won’t speculate on what sort of industry consolidation will follow the crisis, saying only that his “heart goes out” to the smaller companies. But it seems likely that a post-coronavirus exhibitions industry will have fewer, bigger players. What sort of trade shows will they provide? Some have already gone digital, going ahead with video content streamed online instead. But that’s hard to do with a fasteners and fixtures fair or a metals show, where visitors need to see up close what they might be buying. Last year, only 4 per cent of Reed Exhibitions’ revenues came from online presentations — though Jones says the company is also making efforts to use digital advances to improve real-world conferences.</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90299" y="1733931"/>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bg1"/>
                </a:solidFill>
                <a:latin typeface="Calibri" panose="020F0502020204030204" pitchFamily="34" charset="0"/>
                <a:cs typeface="Calibri" panose="020F0502020204030204" pitchFamily="34" charset="0"/>
              </a:rPr>
              <a:t>It </a:t>
            </a:r>
            <a:r>
              <a:rPr lang="en-US" sz="2400" dirty="0">
                <a:solidFill>
                  <a:schemeClr val="bg1"/>
                </a:solidFill>
                <a:latin typeface="Calibri" panose="020F0502020204030204" pitchFamily="34" charset="0"/>
                <a:cs typeface="Calibri" panose="020F0502020204030204" pitchFamily="34" charset="0"/>
              </a:rPr>
              <a:t>has already been trialed and started using matchmaking technology that can tell visitors where to find an exhibitor they may be interested in, and what time they will be ready to have a meeting. Based on a visitor’s meetings in previous years, it can also suggest who they may want to catch up with this time.</a:t>
            </a:r>
          </a:p>
          <a:p>
            <a:pPr algn="just"/>
            <a:r>
              <a:rPr lang="en-US" sz="2400" dirty="0" smtClean="0">
                <a:solidFill>
                  <a:schemeClr val="bg1"/>
                </a:solidFill>
                <a:latin typeface="Calibri" panose="020F0502020204030204" pitchFamily="34" charset="0"/>
                <a:cs typeface="Calibri" panose="020F0502020204030204" pitchFamily="34" charset="0"/>
              </a:rPr>
              <a:t>But </a:t>
            </a:r>
            <a:r>
              <a:rPr lang="en-US" sz="2400" dirty="0">
                <a:solidFill>
                  <a:schemeClr val="bg1"/>
                </a:solidFill>
                <a:latin typeface="Calibri" panose="020F0502020204030204" pitchFamily="34" charset="0"/>
                <a:cs typeface="Calibri" panose="020F0502020204030204" pitchFamily="34" charset="0"/>
              </a:rPr>
              <a:t>using that technology implies that people will be ready to meet face-to-face once more. What if the </a:t>
            </a:r>
            <a:r>
              <a:rPr lang="en-US" sz="2400" dirty="0" smtClean="0">
                <a:solidFill>
                  <a:schemeClr val="bg1"/>
                </a:solidFill>
                <a:latin typeface="Calibri" panose="020F0502020204030204" pitchFamily="34" charset="0"/>
                <a:cs typeface="Calibri" panose="020F0502020204030204" pitchFamily="34" charset="0"/>
              </a:rPr>
              <a:t>COVID-19 </a:t>
            </a:r>
            <a:r>
              <a:rPr lang="en-US" sz="2400" dirty="0">
                <a:solidFill>
                  <a:schemeClr val="bg1"/>
                </a:solidFill>
                <a:latin typeface="Calibri" panose="020F0502020204030204" pitchFamily="34" charset="0"/>
                <a:cs typeface="Calibri" panose="020F0502020204030204" pitchFamily="34" charset="0"/>
              </a:rPr>
              <a:t>crisis extends beyond 2020? What if it drags on for several years?</a:t>
            </a:r>
          </a:p>
        </p:txBody>
      </p:sp>
    </p:spTree>
    <p:extLst>
      <p:ext uri="{BB962C8B-B14F-4D97-AF65-F5344CB8AC3E}">
        <p14:creationId xmlns:p14="http://schemas.microsoft.com/office/powerpoint/2010/main" val="423871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014026" y="99369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a:t>
              </a:r>
              <a:r>
                <a:rPr lang="ka-GE" sz="1500" b="1" dirty="0">
                  <a:solidFill>
                    <a:schemeClr val="lt1"/>
                  </a:solidFill>
                  <a:latin typeface="Calibri" panose="020F0502020204030204" pitchFamily="34" charset="0"/>
                  <a:ea typeface="Calibri"/>
                  <a:cs typeface="Calibri" panose="020F0502020204030204" pitchFamily="34" charset="0"/>
                  <a:sym typeface="Calibri"/>
                </a:rPr>
                <a:t> </a:t>
              </a:r>
              <a:r>
                <a:rPr lang="en-US" sz="1500" b="1" dirty="0">
                  <a:solidFill>
                    <a:schemeClr val="lt1"/>
                  </a:solidFill>
                  <a:latin typeface="Calibri" panose="020F0502020204030204" pitchFamily="34" charset="0"/>
                  <a:ea typeface="Calibri"/>
                  <a:cs typeface="Calibri" panose="020F0502020204030204" pitchFamily="34" charset="0"/>
                  <a:sym typeface="Calibri"/>
                </a:rPr>
                <a:t>Comprehension-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746444" y="3131366"/>
              <a:ext cx="36572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4" name="Rectangle 23">
            <a:extLst>
              <a:ext uri="{FF2B5EF4-FFF2-40B4-BE49-F238E27FC236}">
                <a16:creationId xmlns:a16="http://schemas.microsoft.com/office/drawing/2014/main" id="{6AD9A7B7-2E7A-4C45-8448-1D4A0B159BF3}"/>
              </a:ext>
            </a:extLst>
          </p:cNvPr>
          <p:cNvSpPr/>
          <p:nvPr/>
        </p:nvSpPr>
        <p:spPr>
          <a:xfrm>
            <a:off x="7184061" y="329572"/>
            <a:ext cx="4047186"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Agenda  </a:t>
            </a:r>
            <a:r>
              <a:rPr lang="en-US" sz="3200" dirty="0">
                <a:solidFill>
                  <a:schemeClr val="bg1"/>
                </a:solidFill>
                <a:latin typeface="Calibri Regular" charset="0"/>
              </a:rPr>
              <a:t>                      </a:t>
            </a:r>
          </a:p>
          <a:p>
            <a:pPr lvl="0" algn="ctr">
              <a:lnSpc>
                <a:spcPct val="90000"/>
              </a:lnSpc>
              <a:buClr>
                <a:schemeClr val="dk1"/>
              </a:buClr>
              <a:buSzPts val="3500"/>
            </a:pPr>
            <a:r>
              <a:rPr lang="ka-GE" sz="3200" dirty="0">
                <a:solidFill>
                  <a:schemeClr val="bg1"/>
                </a:solidFill>
                <a:latin typeface="Calibri" panose="020F0502020204030204" pitchFamily="34" charset="0"/>
                <a:cs typeface="Calibri" panose="020F0502020204030204" pitchFamily="34" charset="0"/>
              </a:rPr>
              <a:t>გაკვეთილის გეგმა</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2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6" name="Picture 25">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09869766"/>
              </p:ext>
            </p:extLst>
          </p:nvPr>
        </p:nvGraphicFramePr>
        <p:xfrm>
          <a:off x="795319" y="2602909"/>
          <a:ext cx="8064429" cy="1164306"/>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As a result of the coronavirus, trade shows around the world have been cancelled or postponed.</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908651115"/>
              </p:ext>
            </p:extLst>
          </p:nvPr>
        </p:nvGraphicFramePr>
        <p:xfrm>
          <a:off x="577303" y="4169150"/>
          <a:ext cx="10395496" cy="1465097"/>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1465097">
                <a:tc>
                  <a:txBody>
                    <a:bodyPr/>
                    <a:lstStyle/>
                    <a:p>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Trade shows worldwide have been scrapped or postponed.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998720" y="2522282"/>
            <a:ext cx="1645605" cy="1281470"/>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315565534"/>
              </p:ext>
            </p:extLst>
          </p:nvPr>
        </p:nvGraphicFramePr>
        <p:xfrm>
          <a:off x="699281" y="2628439"/>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 chief executive of Reed Exhibitions feels sorry for smaller trade show companies.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192116315"/>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4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He </a:t>
                      </a:r>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won’t be drawn on what sort of industry consolidation will follow the crisis, saying only that his “heart goes out” to the smaller companies.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658905" y="2522282"/>
            <a:ext cx="1313893" cy="1275264"/>
          </a:xfrm>
        </p:spPr>
        <p:txBody>
          <a:bodyPr>
            <a:normAutofit fontScale="90000"/>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42758" y="2606185"/>
            <a:ext cx="10430041" cy="1237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905808927"/>
              </p:ext>
            </p:extLst>
          </p:nvPr>
        </p:nvGraphicFramePr>
        <p:xfrm>
          <a:off x="652786" y="2754933"/>
          <a:ext cx="9139284" cy="751747"/>
        </p:xfrm>
        <a:graphic>
          <a:graphicData uri="http://schemas.openxmlformats.org/drawingml/2006/table">
            <a:tbl>
              <a:tblPr>
                <a:noFill/>
                <a:tableStyleId>{B46CFEF4-99AF-46A8-A051-738FFB79779B}</a:tableStyleId>
              </a:tblPr>
              <a:tblGrid>
                <a:gridCol w="9139284">
                  <a:extLst>
                    <a:ext uri="{9D8B030D-6E8A-4147-A177-3AD203B41FA5}">
                      <a16:colId xmlns:a16="http://schemas.microsoft.com/office/drawing/2014/main" val="20000"/>
                    </a:ext>
                  </a:extLst>
                </a:gridCol>
              </a:tblGrid>
              <a:tr h="751747">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All trade shows can be done effectively online.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876769584"/>
              </p:ext>
            </p:extLst>
          </p:nvPr>
        </p:nvGraphicFramePr>
        <p:xfrm>
          <a:off x="577302" y="4483509"/>
          <a:ext cx="10395497" cy="93952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But that’s hard to do with a fasteners and fixtures fair or a metals show, where visitors need to see up close what they might be buying.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605639" y="2606185"/>
            <a:ext cx="1367160" cy="1237379"/>
          </a:xfrm>
        </p:spPr>
        <p:txBody>
          <a:bodyPr>
            <a:normAutofit fontScale="90000"/>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568171" y="3467100"/>
            <a:ext cx="10582182" cy="2072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bri" panose="020F0502020204030204" pitchFamily="34" charset="0"/>
                <a:cs typeface="Calibri" panose="020F0502020204030204" pitchFamily="34" charset="0"/>
              </a:rPr>
              <a:t>The companies </a:t>
            </a:r>
            <a:r>
              <a:rPr lang="en-US" sz="3500" dirty="0">
                <a:solidFill>
                  <a:srgbClr val="FFC000"/>
                </a:solidFill>
                <a:latin typeface="Calibri" panose="020F0502020204030204" pitchFamily="34" charset="0"/>
                <a:cs typeface="Calibri" panose="020F0502020204030204" pitchFamily="34" charset="0"/>
              </a:rPr>
              <a:t>have been trying </a:t>
            </a:r>
            <a:r>
              <a:rPr lang="en-US" sz="3500" dirty="0">
                <a:solidFill>
                  <a:schemeClr val="bg1"/>
                </a:solidFill>
                <a:latin typeface="Calibri" panose="020F0502020204030204" pitchFamily="34" charset="0"/>
                <a:cs typeface="Calibri" panose="020F0502020204030204" pitchFamily="34" charset="0"/>
              </a:rPr>
              <a:t>to handle the crisis.</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219417"/>
            <a:ext cx="10335153" cy="4076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7821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Rounded Corners 7">
            <a:extLst>
              <a:ext uri="{FF2B5EF4-FFF2-40B4-BE49-F238E27FC236}">
                <a16:creationId xmlns:a16="http://schemas.microsoft.com/office/drawing/2014/main" id="{682F5EE0-7AB1-4BC7-82B8-888AE7D4D90A}"/>
              </a:ext>
            </a:extLst>
          </p:cNvPr>
          <p:cNvSpPr/>
          <p:nvPr/>
        </p:nvSpPr>
        <p:spPr>
          <a:xfrm>
            <a:off x="1535837" y="2361460"/>
            <a:ext cx="2831977" cy="807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Present Perfect Continuous</a:t>
            </a:r>
          </a:p>
        </p:txBody>
      </p:sp>
      <p:sp>
        <p:nvSpPr>
          <p:cNvPr id="11" name="Rectangle: Rounded Corners 10">
            <a:extLst>
              <a:ext uri="{FF2B5EF4-FFF2-40B4-BE49-F238E27FC236}">
                <a16:creationId xmlns:a16="http://schemas.microsoft.com/office/drawing/2014/main" id="{209EE567-4DEA-406E-9C1A-37D518F573B7}"/>
              </a:ext>
            </a:extLst>
          </p:cNvPr>
          <p:cNvSpPr/>
          <p:nvPr/>
        </p:nvSpPr>
        <p:spPr>
          <a:xfrm>
            <a:off x="1873188" y="3455401"/>
            <a:ext cx="4527612" cy="255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a:t>
            </a:r>
          </a:p>
          <a:p>
            <a:pPr algn="ctr"/>
            <a:r>
              <a:rPr lang="en-US" sz="2000" dirty="0"/>
              <a:t>Actions continuing up to present moment</a:t>
            </a:r>
          </a:p>
          <a:p>
            <a:pPr algn="ctr"/>
            <a:r>
              <a:rPr lang="en-US" sz="2000" dirty="0"/>
              <a:t>Actions stopping just before the present moment</a:t>
            </a:r>
          </a:p>
        </p:txBody>
      </p:sp>
      <p:pic>
        <p:nvPicPr>
          <p:cNvPr id="12" name="Picture 11">
            <a:extLst>
              <a:ext uri="{FF2B5EF4-FFF2-40B4-BE49-F238E27FC236}">
                <a16:creationId xmlns:a16="http://schemas.microsoft.com/office/drawing/2014/main" id="{CBA1973B-9364-44C2-A294-A19D1C986B47}"/>
              </a:ext>
            </a:extLst>
          </p:cNvPr>
          <p:cNvPicPr>
            <a:picLocks noChangeAspect="1"/>
          </p:cNvPicPr>
          <p:nvPr/>
        </p:nvPicPr>
        <p:blipFill>
          <a:blip r:embed="rId5"/>
          <a:stretch>
            <a:fillRect/>
          </a:stretch>
        </p:blipFill>
        <p:spPr>
          <a:xfrm>
            <a:off x="7115868" y="3429000"/>
            <a:ext cx="3589538" cy="2394751"/>
          </a:xfrm>
          <a:prstGeom prst="rect">
            <a:avLst/>
          </a:prstGeom>
        </p:spPr>
      </p:pic>
    </p:spTree>
    <p:extLst>
      <p:ext uri="{BB962C8B-B14F-4D97-AF65-F5344CB8AC3E}">
        <p14:creationId xmlns:p14="http://schemas.microsoft.com/office/powerpoint/2010/main" val="1538524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7" name="Rectangle 6">
            <a:extLst>
              <a:ext uri="{FF2B5EF4-FFF2-40B4-BE49-F238E27FC236}">
                <a16:creationId xmlns:a16="http://schemas.microsoft.com/office/drawing/2014/main" id="{6042AC8F-C617-8540-A5BD-0D218871DB0D}"/>
              </a:ext>
            </a:extLst>
          </p:cNvPr>
          <p:cNvSpPr/>
          <p:nvPr/>
        </p:nvSpPr>
        <p:spPr>
          <a:xfrm>
            <a:off x="7647709" y="176179"/>
            <a:ext cx="3905768" cy="110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444422" y="314332"/>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608504" y="314332"/>
            <a:ext cx="2376972" cy="968991"/>
          </a:xfrm>
          <a:prstGeom prst="rect">
            <a:avLst/>
          </a:prstGeom>
        </p:spPr>
      </p:pic>
      <p:sp>
        <p:nvSpPr>
          <p:cNvPr id="8" name="Rectangle: Rounded Corners 7">
            <a:extLst>
              <a:ext uri="{FF2B5EF4-FFF2-40B4-BE49-F238E27FC236}">
                <a16:creationId xmlns:a16="http://schemas.microsoft.com/office/drawing/2014/main" id="{811DA467-56FF-4A84-A999-93160145577F}"/>
              </a:ext>
            </a:extLst>
          </p:cNvPr>
          <p:cNvSpPr/>
          <p:nvPr/>
        </p:nvSpPr>
        <p:spPr>
          <a:xfrm>
            <a:off x="3293616" y="2379216"/>
            <a:ext cx="5868139" cy="3231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Form </a:t>
            </a:r>
          </a:p>
          <a:p>
            <a:pPr algn="ctr"/>
            <a:endParaRPr lang="en-US" sz="2000" dirty="0"/>
          </a:p>
          <a:p>
            <a:pPr algn="ctr"/>
            <a:r>
              <a:rPr lang="en-US" sz="2000" dirty="0"/>
              <a:t>Statement: I/you/we/they</a:t>
            </a:r>
            <a:r>
              <a:rPr lang="ka-GE" sz="2000" dirty="0"/>
              <a:t> </a:t>
            </a:r>
            <a:r>
              <a:rPr lang="en-US" sz="2000" dirty="0"/>
              <a:t>have been working…</a:t>
            </a:r>
          </a:p>
          <a:p>
            <a:pPr algn="ctr"/>
            <a:r>
              <a:rPr lang="en-US" sz="2000" dirty="0"/>
              <a:t> He/she</a:t>
            </a:r>
            <a:r>
              <a:rPr lang="ka-GE" sz="2000" dirty="0"/>
              <a:t>/</a:t>
            </a:r>
            <a:r>
              <a:rPr lang="en-US" sz="2000" dirty="0"/>
              <a:t>it has been working…</a:t>
            </a:r>
          </a:p>
          <a:p>
            <a:pPr algn="ctr"/>
            <a:r>
              <a:rPr lang="en-US" sz="2000" dirty="0"/>
              <a:t>Negative: I/you/we/they haven’t been working…</a:t>
            </a:r>
          </a:p>
          <a:p>
            <a:pPr algn="ctr"/>
            <a:r>
              <a:rPr lang="en-US" sz="2000" dirty="0"/>
              <a:t>He/she/it hasn’t been working…</a:t>
            </a:r>
          </a:p>
          <a:p>
            <a:pPr algn="ctr"/>
            <a:r>
              <a:rPr lang="en-US" sz="2000" dirty="0"/>
              <a:t>Question: Have I/you/we/they been working..?</a:t>
            </a:r>
          </a:p>
          <a:p>
            <a:pPr algn="ctr"/>
            <a:r>
              <a:rPr lang="en-US" sz="2000" dirty="0"/>
              <a:t>Has he/she/it been working…?</a:t>
            </a:r>
          </a:p>
        </p:txBody>
      </p:sp>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7" name="Rectangle 6">
            <a:extLst>
              <a:ext uri="{FF2B5EF4-FFF2-40B4-BE49-F238E27FC236}">
                <a16:creationId xmlns:a16="http://schemas.microsoft.com/office/drawing/2014/main" id="{6042AC8F-C617-8540-A5BD-0D218871DB0D}"/>
              </a:ext>
            </a:extLst>
          </p:cNvPr>
          <p:cNvSpPr/>
          <p:nvPr/>
        </p:nvSpPr>
        <p:spPr>
          <a:xfrm>
            <a:off x="714496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BDB07D3F-4A80-4A4C-BE6F-C2E26497D908}"/>
              </a:ext>
            </a:extLst>
          </p:cNvPr>
          <p:cNvSpPr/>
          <p:nvPr/>
        </p:nvSpPr>
        <p:spPr>
          <a:xfrm>
            <a:off x="2991775" y="3027285"/>
            <a:ext cx="6312023" cy="2618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Example</a:t>
            </a:r>
          </a:p>
          <a:p>
            <a:pPr algn="ctr"/>
            <a:endParaRPr lang="en-US" sz="2000" dirty="0"/>
          </a:p>
          <a:p>
            <a:pPr algn="ctr"/>
            <a:r>
              <a:rPr lang="en-US" sz="2000" dirty="0"/>
              <a:t>We have been working for hours. Can’t we have a break soon?</a:t>
            </a:r>
          </a:p>
          <a:p>
            <a:pPr algn="ctr"/>
            <a:r>
              <a:rPr lang="en-US" sz="2000" dirty="0"/>
              <a:t>I am tired because I have been working since morning.</a:t>
            </a:r>
          </a:p>
        </p:txBody>
      </p:sp>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476870"/>
            <a:ext cx="10944859" cy="3911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i="1" dirty="0">
              <a:solidFill>
                <a:schemeClr val="accent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616931" y="546823"/>
            <a:ext cx="4974094"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a:solidFill>
                  <a:schemeClr val="bg1"/>
                </a:solidFill>
                <a:latin typeface="Calibri" panose="020F0502020204030204" pitchFamily="34" charset="0"/>
                <a:cs typeface="Calibri" panose="020F0502020204030204" pitchFamily="34" charset="0"/>
              </a:rPr>
              <a:t>გრამატიკის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Rounded Corners 9">
            <a:extLst>
              <a:ext uri="{FF2B5EF4-FFF2-40B4-BE49-F238E27FC236}">
                <a16:creationId xmlns:a16="http://schemas.microsoft.com/office/drawing/2014/main" id="{507F25F0-7D34-45F3-894F-39ABCABB5424}"/>
              </a:ext>
            </a:extLst>
          </p:cNvPr>
          <p:cNvSpPr/>
          <p:nvPr/>
        </p:nvSpPr>
        <p:spPr>
          <a:xfrm>
            <a:off x="783549" y="2760180"/>
            <a:ext cx="1748900"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Stative verbs</a:t>
            </a:r>
          </a:p>
        </p:txBody>
      </p:sp>
      <p:sp>
        <p:nvSpPr>
          <p:cNvPr id="11" name="Rectangle: Rounded Corners 10">
            <a:extLst>
              <a:ext uri="{FF2B5EF4-FFF2-40B4-BE49-F238E27FC236}">
                <a16:creationId xmlns:a16="http://schemas.microsoft.com/office/drawing/2014/main" id="{E465D536-7A10-424E-B195-914E6AC3F83A}"/>
              </a:ext>
            </a:extLst>
          </p:cNvPr>
          <p:cNvSpPr/>
          <p:nvPr/>
        </p:nvSpPr>
        <p:spPr>
          <a:xfrm>
            <a:off x="3604334" y="2520596"/>
            <a:ext cx="6790621" cy="6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Stative verbs are not normally used in continuous tenses because they don’t describe actions</a:t>
            </a:r>
          </a:p>
        </p:txBody>
      </p:sp>
      <p:graphicFrame>
        <p:nvGraphicFramePr>
          <p:cNvPr id="12" name="Table 12">
            <a:extLst>
              <a:ext uri="{FF2B5EF4-FFF2-40B4-BE49-F238E27FC236}">
                <a16:creationId xmlns:a16="http://schemas.microsoft.com/office/drawing/2014/main" id="{4A57852C-4ECE-4B55-B87B-43F44F61B2E5}"/>
              </a:ext>
            </a:extLst>
          </p:cNvPr>
          <p:cNvGraphicFramePr>
            <a:graphicFrameLocks noGrp="1"/>
          </p:cNvGraphicFramePr>
          <p:nvPr>
            <p:extLst>
              <p:ext uri="{D42A27DB-BD31-4B8C-83A1-F6EECF244321}">
                <p14:modId xmlns:p14="http://schemas.microsoft.com/office/powerpoint/2010/main" val="1574664716"/>
              </p:ext>
            </p:extLst>
          </p:nvPr>
        </p:nvGraphicFramePr>
        <p:xfrm>
          <a:off x="2760954" y="3195963"/>
          <a:ext cx="8380522" cy="3151386"/>
        </p:xfrm>
        <a:graphic>
          <a:graphicData uri="http://schemas.openxmlformats.org/drawingml/2006/table">
            <a:tbl>
              <a:tblPr firstRow="1" bandRow="1">
                <a:tableStyleId>{B46CFEF4-99AF-46A8-A051-738FFB79779B}</a:tableStyleId>
              </a:tblPr>
              <a:tblGrid>
                <a:gridCol w="4190261">
                  <a:extLst>
                    <a:ext uri="{9D8B030D-6E8A-4147-A177-3AD203B41FA5}">
                      <a16:colId xmlns:a16="http://schemas.microsoft.com/office/drawing/2014/main" val="3716278928"/>
                    </a:ext>
                  </a:extLst>
                </a:gridCol>
                <a:gridCol w="4190261">
                  <a:extLst>
                    <a:ext uri="{9D8B030D-6E8A-4147-A177-3AD203B41FA5}">
                      <a16:colId xmlns:a16="http://schemas.microsoft.com/office/drawing/2014/main" val="1113372374"/>
                    </a:ext>
                  </a:extLst>
                </a:gridCol>
              </a:tblGrid>
              <a:tr h="553448">
                <a:tc>
                  <a:txBody>
                    <a:bodyPr/>
                    <a:lstStyle/>
                    <a:p>
                      <a:pPr algn="ctr"/>
                      <a:r>
                        <a:rPr lang="en-US" dirty="0">
                          <a:solidFill>
                            <a:schemeClr val="bg1"/>
                          </a:solidFill>
                        </a:rPr>
                        <a:t>Use</a:t>
                      </a:r>
                    </a:p>
                    <a:p>
                      <a:pPr algn="ctr"/>
                      <a:r>
                        <a:rPr lang="en-US" dirty="0">
                          <a:solidFill>
                            <a:schemeClr val="bg1"/>
                          </a:solidFill>
                        </a:rPr>
                        <a:t>Stative verbs often refer to:</a:t>
                      </a:r>
                    </a:p>
                  </a:txBody>
                  <a:tcPr/>
                </a:tc>
                <a:tc>
                  <a:txBody>
                    <a:bodyPr/>
                    <a:lstStyle/>
                    <a:p>
                      <a:pPr algn="ctr"/>
                      <a:r>
                        <a:rPr lang="en-US" dirty="0">
                          <a:solidFill>
                            <a:schemeClr val="bg1"/>
                          </a:solidFill>
                        </a:rPr>
                        <a:t>Example</a:t>
                      </a:r>
                    </a:p>
                  </a:txBody>
                  <a:tcPr/>
                </a:tc>
                <a:extLst>
                  <a:ext uri="{0D108BD9-81ED-4DB2-BD59-A6C34878D82A}">
                    <a16:rowId xmlns:a16="http://schemas.microsoft.com/office/drawing/2014/main" val="3253442419"/>
                  </a:ext>
                </a:extLst>
              </a:tr>
              <a:tr h="553448">
                <a:tc>
                  <a:txBody>
                    <a:bodyPr/>
                    <a:lstStyle/>
                    <a:p>
                      <a:r>
                        <a:rPr lang="en-US" dirty="0">
                          <a:solidFill>
                            <a:schemeClr val="bg1"/>
                          </a:solidFill>
                        </a:rPr>
                        <a:t>thinking</a:t>
                      </a:r>
                    </a:p>
                  </a:txBody>
                  <a:tcPr/>
                </a:tc>
                <a:tc>
                  <a:txBody>
                    <a:bodyPr/>
                    <a:lstStyle/>
                    <a:p>
                      <a:r>
                        <a:rPr lang="en-US" dirty="0">
                          <a:solidFill>
                            <a:schemeClr val="bg1"/>
                          </a:solidFill>
                        </a:rPr>
                        <a:t>believe, imagine, know, mean, think, understand</a:t>
                      </a:r>
                    </a:p>
                  </a:txBody>
                  <a:tcPr/>
                </a:tc>
                <a:extLst>
                  <a:ext uri="{0D108BD9-81ED-4DB2-BD59-A6C34878D82A}">
                    <a16:rowId xmlns:a16="http://schemas.microsoft.com/office/drawing/2014/main" val="3400330633"/>
                  </a:ext>
                </a:extLst>
              </a:tr>
              <a:tr h="408898">
                <a:tc>
                  <a:txBody>
                    <a:bodyPr/>
                    <a:lstStyle/>
                    <a:p>
                      <a:r>
                        <a:rPr lang="en-US" dirty="0">
                          <a:solidFill>
                            <a:schemeClr val="bg1"/>
                          </a:solidFill>
                        </a:rPr>
                        <a:t>existence</a:t>
                      </a:r>
                    </a:p>
                  </a:txBody>
                  <a:tcPr/>
                </a:tc>
                <a:tc>
                  <a:txBody>
                    <a:bodyPr/>
                    <a:lstStyle/>
                    <a:p>
                      <a:r>
                        <a:rPr lang="en-US" dirty="0">
                          <a:solidFill>
                            <a:schemeClr val="bg1"/>
                          </a:solidFill>
                        </a:rPr>
                        <a:t>be, exist</a:t>
                      </a:r>
                    </a:p>
                  </a:txBody>
                  <a:tcPr/>
                </a:tc>
                <a:extLst>
                  <a:ext uri="{0D108BD9-81ED-4DB2-BD59-A6C34878D82A}">
                    <a16:rowId xmlns:a16="http://schemas.microsoft.com/office/drawing/2014/main" val="2807980990"/>
                  </a:ext>
                </a:extLst>
              </a:tr>
              <a:tr h="408898">
                <a:tc>
                  <a:txBody>
                    <a:bodyPr/>
                    <a:lstStyle/>
                    <a:p>
                      <a:r>
                        <a:rPr lang="en-US" dirty="0">
                          <a:solidFill>
                            <a:schemeClr val="bg1"/>
                          </a:solidFill>
                        </a:rPr>
                        <a:t>emotions</a:t>
                      </a:r>
                    </a:p>
                  </a:txBody>
                  <a:tcPr/>
                </a:tc>
                <a:tc>
                  <a:txBody>
                    <a:bodyPr/>
                    <a:lstStyle/>
                    <a:p>
                      <a:r>
                        <a:rPr lang="en-US" dirty="0">
                          <a:solidFill>
                            <a:schemeClr val="bg1"/>
                          </a:solidFill>
                        </a:rPr>
                        <a:t>hate, like, love, need, prefer, satisfy, want</a:t>
                      </a:r>
                    </a:p>
                  </a:txBody>
                  <a:tcPr/>
                </a:tc>
                <a:extLst>
                  <a:ext uri="{0D108BD9-81ED-4DB2-BD59-A6C34878D82A}">
                    <a16:rowId xmlns:a16="http://schemas.microsoft.com/office/drawing/2014/main" val="369531619"/>
                  </a:ext>
                </a:extLst>
              </a:tr>
              <a:tr h="408898">
                <a:tc>
                  <a:txBody>
                    <a:bodyPr/>
                    <a:lstStyle/>
                    <a:p>
                      <a:r>
                        <a:rPr lang="en-US" dirty="0">
                          <a:solidFill>
                            <a:schemeClr val="bg1"/>
                          </a:solidFill>
                        </a:rPr>
                        <a:t>the human senses</a:t>
                      </a:r>
                    </a:p>
                  </a:txBody>
                  <a:tcPr/>
                </a:tc>
                <a:tc>
                  <a:txBody>
                    <a:bodyPr/>
                    <a:lstStyle/>
                    <a:p>
                      <a:r>
                        <a:rPr lang="en-US" dirty="0">
                          <a:solidFill>
                            <a:schemeClr val="bg1"/>
                          </a:solidFill>
                        </a:rPr>
                        <a:t>hear, see, smell, sound, taste</a:t>
                      </a:r>
                    </a:p>
                  </a:txBody>
                  <a:tcPr/>
                </a:tc>
                <a:extLst>
                  <a:ext uri="{0D108BD9-81ED-4DB2-BD59-A6C34878D82A}">
                    <a16:rowId xmlns:a16="http://schemas.microsoft.com/office/drawing/2014/main" val="3916074132"/>
                  </a:ext>
                </a:extLst>
              </a:tr>
              <a:tr h="408898">
                <a:tc>
                  <a:txBody>
                    <a:bodyPr/>
                    <a:lstStyle/>
                    <a:p>
                      <a:r>
                        <a:rPr lang="en-US" dirty="0">
                          <a:solidFill>
                            <a:schemeClr val="bg1"/>
                          </a:solidFill>
                        </a:rPr>
                        <a:t>appearance</a:t>
                      </a:r>
                    </a:p>
                  </a:txBody>
                  <a:tcPr/>
                </a:tc>
                <a:tc>
                  <a:txBody>
                    <a:bodyPr/>
                    <a:lstStyle/>
                    <a:p>
                      <a:r>
                        <a:rPr lang="en-US" dirty="0">
                          <a:solidFill>
                            <a:schemeClr val="bg1"/>
                          </a:solidFill>
                        </a:rPr>
                        <a:t>appear, look, resemble, seem</a:t>
                      </a:r>
                    </a:p>
                  </a:txBody>
                  <a:tcPr/>
                </a:tc>
                <a:extLst>
                  <a:ext uri="{0D108BD9-81ED-4DB2-BD59-A6C34878D82A}">
                    <a16:rowId xmlns:a16="http://schemas.microsoft.com/office/drawing/2014/main" val="4145818988"/>
                  </a:ext>
                </a:extLst>
              </a:tr>
              <a:tr h="408898">
                <a:tc>
                  <a:txBody>
                    <a:bodyPr/>
                    <a:lstStyle/>
                    <a:p>
                      <a:r>
                        <a:rPr lang="en-US" dirty="0">
                          <a:solidFill>
                            <a:schemeClr val="bg1"/>
                          </a:solidFill>
                        </a:rPr>
                        <a:t>p</a:t>
                      </a:r>
                      <a:r>
                        <a:rPr lang="en-US" dirty="0" smtClean="0">
                          <a:solidFill>
                            <a:schemeClr val="bg1"/>
                          </a:solidFill>
                        </a:rPr>
                        <a:t>ossession </a:t>
                      </a:r>
                      <a:r>
                        <a:rPr lang="en-US" dirty="0">
                          <a:solidFill>
                            <a:schemeClr val="bg1"/>
                          </a:solidFill>
                        </a:rPr>
                        <a:t>and relationships between things</a:t>
                      </a:r>
                    </a:p>
                  </a:txBody>
                  <a:tcPr/>
                </a:tc>
                <a:tc>
                  <a:txBody>
                    <a:bodyPr/>
                    <a:lstStyle/>
                    <a:p>
                      <a:r>
                        <a:rPr lang="en-US" dirty="0">
                          <a:solidFill>
                            <a:schemeClr val="bg1"/>
                          </a:solidFill>
                        </a:rPr>
                        <a:t>belong to, consist of, have, include, involve, own</a:t>
                      </a:r>
                    </a:p>
                  </a:txBody>
                  <a:tcPr/>
                </a:tc>
                <a:extLst>
                  <a:ext uri="{0D108BD9-81ED-4DB2-BD59-A6C34878D82A}">
                    <a16:rowId xmlns:a16="http://schemas.microsoft.com/office/drawing/2014/main" val="139517405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How long ___________________ (you / know) Simon?</a:t>
            </a: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How long have </a:t>
            </a:r>
            <a:r>
              <a:rPr lang="en-US" sz="2800" i="1" dirty="0" smtClean="0">
                <a:solidFill>
                  <a:schemeClr val="bg1"/>
                </a:solidFill>
                <a:latin typeface="Calibri" panose="020F0502020204030204" pitchFamily="34" charset="0"/>
                <a:cs typeface="Calibri" panose="020F0502020204030204" pitchFamily="34" charset="0"/>
              </a:rPr>
              <a:t>you known </a:t>
            </a:r>
            <a:r>
              <a:rPr lang="en-US" sz="2800" i="1" dirty="0">
                <a:solidFill>
                  <a:schemeClr val="bg1"/>
                </a:solidFill>
                <a:latin typeface="Calibri" panose="020F0502020204030204" pitchFamily="34" charset="0"/>
                <a:cs typeface="Calibri" panose="020F0502020204030204" pitchFamily="34" charset="0"/>
              </a:rPr>
              <a:t>Simon? </a:t>
            </a:r>
          </a:p>
        </p:txBody>
      </p:sp>
      <p:sp>
        <p:nvSpPr>
          <p:cNvPr id="10" name="Rectangle 9">
            <a:extLst>
              <a:ext uri="{FF2B5EF4-FFF2-40B4-BE49-F238E27FC236}">
                <a16:creationId xmlns:a16="http://schemas.microsoft.com/office/drawing/2014/main" id="{6042AC8F-C617-8540-A5BD-0D218871DB0D}"/>
              </a:ext>
            </a:extLst>
          </p:cNvPr>
          <p:cNvSpPr/>
          <p:nvPr/>
        </p:nvSpPr>
        <p:spPr>
          <a:xfrm>
            <a:off x="6517179" y="223970"/>
            <a:ext cx="521516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2793159"/>
            <a:ext cx="10944859" cy="3289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i="1" dirty="0">
                <a:solidFill>
                  <a:schemeClr val="bg1"/>
                </a:solidFill>
                <a:latin typeface="Calibri" panose="020F0502020204030204" pitchFamily="34" charset="0"/>
                <a:cs typeface="Calibri" panose="020F0502020204030204" pitchFamily="34" charset="0"/>
              </a:rPr>
              <a:t>I ___________________ (wait) for three hours already !</a:t>
            </a:r>
          </a:p>
          <a:p>
            <a:endParaRPr lang="en-US" sz="3500" i="1" dirty="0">
              <a:solidFill>
                <a:schemeClr val="bg1"/>
              </a:solidFill>
              <a:latin typeface="Calibri" panose="020F0502020204030204" pitchFamily="34" charset="0"/>
              <a:cs typeface="Calibri" panose="020F0502020204030204" pitchFamily="34" charset="0"/>
            </a:endParaRPr>
          </a:p>
          <a:p>
            <a:r>
              <a:rPr lang="en-US" sz="3500" i="1" dirty="0">
                <a:solidFill>
                  <a:schemeClr val="bg1"/>
                </a:solidFill>
                <a:latin typeface="Calibri" panose="020F0502020204030204" pitchFamily="34" charset="0"/>
                <a:cs typeface="Calibri" panose="020F0502020204030204" pitchFamily="34" charset="0"/>
              </a:rPr>
              <a:t> I’ve been waiting for three hours already ! </a:t>
            </a:r>
          </a:p>
        </p:txBody>
      </p:sp>
      <p:sp>
        <p:nvSpPr>
          <p:cNvPr id="11" name="Rectangle 10">
            <a:extLst>
              <a:ext uri="{FF2B5EF4-FFF2-40B4-BE49-F238E27FC236}">
                <a16:creationId xmlns:a16="http://schemas.microsoft.com/office/drawing/2014/main" id="{6042AC8F-C617-8540-A5BD-0D218871DB0D}"/>
              </a:ext>
            </a:extLst>
          </p:cNvPr>
          <p:cNvSpPr/>
          <p:nvPr/>
        </p:nvSpPr>
        <p:spPr>
          <a:xfrm>
            <a:off x="6633557" y="379217"/>
            <a:ext cx="505722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549751" y="2413372"/>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just">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sort of crises do business managers have to face?</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 name="Rectangle 1">
            <a:extLst>
              <a:ext uri="{FF2B5EF4-FFF2-40B4-BE49-F238E27FC236}">
                <a16:creationId xmlns:a16="http://schemas.microsoft.com/office/drawing/2014/main" id="{F0CABC84-C1D3-48EB-9893-A38EE19A2569}"/>
              </a:ext>
            </a:extLst>
          </p:cNvPr>
          <p:cNvSpPr/>
          <p:nvPr/>
        </p:nvSpPr>
        <p:spPr>
          <a:xfrm>
            <a:off x="549751" y="4058575"/>
            <a:ext cx="5992523" cy="2082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latin typeface="Calibri" panose="020F0502020204030204" pitchFamily="34" charset="0"/>
                <a:cs typeface="Calibri" panose="020F0502020204030204" pitchFamily="34" charset="0"/>
              </a:rPr>
              <a:t>Can you think of any examples of a recent business crisis? </a:t>
            </a:r>
          </a:p>
          <a:p>
            <a:pPr algn="just"/>
            <a:r>
              <a:rPr lang="en-US" sz="3200" dirty="0">
                <a:latin typeface="Calibri" panose="020F0502020204030204" pitchFamily="34" charset="0"/>
                <a:cs typeface="Calibri" panose="020F0502020204030204" pitchFamily="34" charset="0"/>
              </a:rPr>
              <a:t>Which do you think has been the worst in recent years?</a:t>
            </a:r>
          </a:p>
        </p:txBody>
      </p:sp>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sp>
        <p:nvSpPr>
          <p:cNvPr id="9" name="Rectangle 8">
            <a:extLst>
              <a:ext uri="{FF2B5EF4-FFF2-40B4-BE49-F238E27FC236}">
                <a16:creationId xmlns:a16="http://schemas.microsoft.com/office/drawing/2014/main" id="{6AD9A7B7-2E7A-4C45-8448-1D4A0B159BF3}"/>
              </a:ext>
            </a:extLst>
          </p:cNvPr>
          <p:cNvSpPr/>
          <p:nvPr/>
        </p:nvSpPr>
        <p:spPr>
          <a:xfrm>
            <a:off x="8451656" y="562805"/>
            <a:ext cx="2531501"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Regular" charset="0"/>
              </a:rPr>
              <a:t>Introduction</a:t>
            </a:r>
            <a:br>
              <a:rPr lang="en-US" sz="3200" dirty="0">
                <a:solidFill>
                  <a:schemeClr val="bg1"/>
                </a:solidFill>
                <a:latin typeface="Calibri Regular" charset="0"/>
              </a:rPr>
            </a:br>
            <a:r>
              <a:rPr lang="ka-GE" sz="3200" dirty="0">
                <a:solidFill>
                  <a:schemeClr val="bg1"/>
                </a:solidFill>
                <a:latin typeface="Calibri Regular" charset="0"/>
              </a:rPr>
              <a:t>შესავალი</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3" name="Picture 2">
            <a:extLst>
              <a:ext uri="{FF2B5EF4-FFF2-40B4-BE49-F238E27FC236}">
                <a16:creationId xmlns:a16="http://schemas.microsoft.com/office/drawing/2014/main" id="{716ECC4C-9290-441E-9480-C505CDCA2E95}"/>
              </a:ext>
            </a:extLst>
          </p:cNvPr>
          <p:cNvPicPr>
            <a:picLocks noChangeAspect="1"/>
          </p:cNvPicPr>
          <p:nvPr/>
        </p:nvPicPr>
        <p:blipFill>
          <a:blip r:embed="rId5"/>
          <a:stretch>
            <a:fillRect/>
          </a:stretch>
        </p:blipFill>
        <p:spPr>
          <a:xfrm>
            <a:off x="7119891" y="2885216"/>
            <a:ext cx="4793941" cy="2346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56442"/>
            <a:ext cx="10944859" cy="2521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Iona is exhausted these days. She ___________________ (work) too hard  recently. </a:t>
            </a: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Iona is exhausted these days. She has been working too hard recently. </a:t>
            </a:r>
          </a:p>
        </p:txBody>
      </p:sp>
      <p:sp>
        <p:nvSpPr>
          <p:cNvPr id="11" name="Rectangle 10">
            <a:extLst>
              <a:ext uri="{FF2B5EF4-FFF2-40B4-BE49-F238E27FC236}">
                <a16:creationId xmlns:a16="http://schemas.microsoft.com/office/drawing/2014/main" id="{6042AC8F-C617-8540-A5BD-0D218871DB0D}"/>
              </a:ext>
            </a:extLst>
          </p:cNvPr>
          <p:cNvSpPr/>
          <p:nvPr/>
        </p:nvSpPr>
        <p:spPr>
          <a:xfrm>
            <a:off x="6907876" y="379217"/>
            <a:ext cx="491133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56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How long ___________________ (you / be) a lawyer?</a:t>
            </a: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How long have you been a lawyer?</a:t>
            </a:r>
          </a:p>
        </p:txBody>
      </p:sp>
      <p:sp>
        <p:nvSpPr>
          <p:cNvPr id="11" name="Rectangle 10">
            <a:extLst>
              <a:ext uri="{FF2B5EF4-FFF2-40B4-BE49-F238E27FC236}">
                <a16:creationId xmlns:a16="http://schemas.microsoft.com/office/drawing/2014/main" id="{6042AC8F-C617-8540-A5BD-0D218871DB0D}"/>
              </a:ext>
            </a:extLst>
          </p:cNvPr>
          <p:cNvSpPr/>
          <p:nvPr/>
        </p:nvSpPr>
        <p:spPr>
          <a:xfrm>
            <a:off x="6708371" y="379217"/>
            <a:ext cx="5007345"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470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53462"/>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963824" cy="397500"/>
            </a:xfrm>
            <a:prstGeom prst="rect">
              <a:avLst/>
            </a:prstGeom>
            <a:noFill/>
            <a:ln>
              <a:noFill/>
            </a:ln>
          </p:spPr>
          <p:txBody>
            <a:bodyPr spcFirstLastPara="1" wrap="square" lIns="315525" tIns="38100" rIns="38100" bIns="38100" anchor="ctr" anchorCtr="0">
              <a:noAutofit/>
            </a:bodyPr>
            <a:lstStyle/>
            <a:p>
              <a:pPr lvl="0">
                <a:lnSpc>
                  <a:spcPct val="90000"/>
                </a:lnSpc>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a:t>
              </a:r>
              <a:r>
                <a:rPr lang="en-US" sz="2400" dirty="0" smtClean="0">
                  <a:solidFill>
                    <a:schemeClr val="lt1"/>
                  </a:solidFill>
                  <a:latin typeface="Calibri" panose="020F0502020204030204" pitchFamily="34" charset="0"/>
                  <a:ea typeface="Calibri"/>
                  <a:cs typeface="Calibri" panose="020F0502020204030204" pitchFamily="34" charset="0"/>
                  <a:sym typeface="Calibri"/>
                </a:rPr>
                <a:t>Present Perfect Continuous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14"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7" name="Rectangle 16">
            <a:extLst>
              <a:ext uri="{FF2B5EF4-FFF2-40B4-BE49-F238E27FC236}">
                <a16:creationId xmlns:a16="http://schemas.microsoft.com/office/drawing/2014/main" id="{AD0E387F-F56A-0545-BA44-601E3311587C}"/>
              </a:ext>
            </a:extLst>
          </p:cNvPr>
          <p:cNvSpPr/>
          <p:nvPr/>
        </p:nvSpPr>
        <p:spPr>
          <a:xfrm>
            <a:off x="6957291" y="329009"/>
            <a:ext cx="4638964"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3200" dirty="0">
                <a:solidFill>
                  <a:schemeClr val="bg1"/>
                </a:solidFill>
                <a:latin typeface="Calibri" panose="020F0502020204030204" pitchFamily="34" charset="0"/>
                <a:cs typeface="Calibri" panose="020F0502020204030204" pitchFamily="34" charset="0"/>
              </a:rPr>
              <a:t>Summary                     </a:t>
            </a:r>
          </a:p>
          <a:p>
            <a:pPr lvl="0" algn="ctr">
              <a:lnSpc>
                <a:spcPct val="90000"/>
              </a:lnSpc>
              <a:buClr>
                <a:schemeClr val="dk1"/>
              </a:buClr>
              <a:buSzPts val="3500"/>
            </a:pPr>
            <a:r>
              <a:rPr lang="ka-GE" sz="3200" dirty="0">
                <a:solidFill>
                  <a:schemeClr val="bg1"/>
                </a:solidFill>
                <a:latin typeface="Calibri" panose="020F0502020204030204" pitchFamily="34" charset="0"/>
                <a:cs typeface="Calibri" panose="020F0502020204030204" pitchFamily="34" charset="0"/>
              </a:rPr>
              <a:t>გაკვეთილის შეჯამება</a:t>
            </a:r>
            <a:endParaRPr lang="en-US" sz="3500" dirty="0">
              <a:solidFill>
                <a:schemeClr val="bg1"/>
              </a:solidFill>
              <a:latin typeface="Calibri" panose="020F0502020204030204" pitchFamily="34" charset="0"/>
              <a:cs typeface="Calibri" panose="020F0502020204030204" pitchFamily="34" charset="0"/>
            </a:endParaRPr>
          </a:p>
        </p:txBody>
      </p:sp>
      <p:sp>
        <p:nvSpPr>
          <p:cNvPr id="130" name="Google Shape;130;g8d3272b2c0_0_301"/>
          <p:cNvSpPr txBox="1"/>
          <p:nvPr/>
        </p:nvSpPr>
        <p:spPr>
          <a:xfrm>
            <a:off x="7058825" y="3113630"/>
            <a:ext cx="4113067" cy="1428469"/>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Business</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ბიზნესი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864885" y="2769552"/>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864885" y="2792620"/>
            <a:ext cx="10148205" cy="123935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solidFill>
                  <a:schemeClr val="bg1"/>
                </a:solidFill>
                <a:latin typeface="Calibri" charset="0"/>
                <a:ea typeface="Calibri" charset="0"/>
                <a:cs typeface="Calibri" charset="0"/>
              </a:rPr>
              <a:t>Write a paragraph describing the best example of crisis management.</a:t>
            </a:r>
          </a:p>
        </p:txBody>
      </p:sp>
      <p:sp>
        <p:nvSpPr>
          <p:cNvPr id="7" name="Rectangle 6">
            <a:extLst>
              <a:ext uri="{FF2B5EF4-FFF2-40B4-BE49-F238E27FC236}">
                <a16:creationId xmlns:a16="http://schemas.microsoft.com/office/drawing/2014/main" id="{6042AC8F-C617-8540-A5BD-0D218871DB0D}"/>
              </a:ext>
            </a:extLst>
          </p:cNvPr>
          <p:cNvSpPr/>
          <p:nvPr/>
        </p:nvSpPr>
        <p:spPr>
          <a:xfrm>
            <a:off x="7915701" y="385704"/>
            <a:ext cx="3506828" cy="1333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a16="http://schemas.microsoft.com/office/drawing/2014/main" id="{EAEA74FF-EFCD-B542-B6A5-DC86F21740F1}"/>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746207-8803-1149-ABAF-C30B4ACCC417}"/>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270288" y="1967897"/>
            <a:ext cx="9679098" cy="43794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itchFamily="34" charset="0"/>
                <a:cs typeface="Calibri" panose="020F0502020204030204" pitchFamily="34" charset="0"/>
              </a:rPr>
              <a:t>Effective crisis management occurs when an </a:t>
            </a:r>
            <a:r>
              <a:rPr lang="en-US" sz="2800" dirty="0" err="1">
                <a:latin typeface="Calibri" pitchFamily="34" charset="0"/>
                <a:cs typeface="Calibri" panose="020F0502020204030204" pitchFamily="34" charset="0"/>
              </a:rPr>
              <a:t>organisation</a:t>
            </a:r>
            <a:r>
              <a:rPr lang="en-US" sz="2800" dirty="0">
                <a:latin typeface="Calibri" pitchFamily="34" charset="0"/>
                <a:cs typeface="Calibri" panose="020F0502020204030204" pitchFamily="34" charset="0"/>
              </a:rPr>
              <a:t> employs skillful planning and a proactive response to avert a crisis entirely, limit its severity and duration, or turn it into an opportunity. These examples feature </a:t>
            </a:r>
            <a:r>
              <a:rPr lang="en-US" sz="2800" dirty="0" err="1">
                <a:latin typeface="Calibri" pitchFamily="34" charset="0"/>
                <a:cs typeface="Calibri" panose="020F0502020204030204" pitchFamily="34" charset="0"/>
              </a:rPr>
              <a:t>organisations</a:t>
            </a:r>
            <a:r>
              <a:rPr lang="en-US" sz="2800" dirty="0">
                <a:latin typeface="Calibri" pitchFamily="34" charset="0"/>
                <a:cs typeface="Calibri" panose="020F0502020204030204" pitchFamily="34" charset="0"/>
              </a:rPr>
              <a:t> that responded with transparency and agility. Fast and decisive action, as well as honesty and integrity is important when you are dealing with a crisis moment in the public space.</a:t>
            </a: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600500" y="88823"/>
            <a:ext cx="10700773" cy="6768619"/>
            <a:chOff x="-226140" y="-897284"/>
            <a:chExt cx="10056160" cy="6723761"/>
          </a:xfrm>
        </p:grpSpPr>
        <p:sp>
          <p:nvSpPr>
            <p:cNvPr id="148" name="Google Shape;148;g8d3272b2c0_0_186"/>
            <p:cNvSpPr/>
            <p:nvPr/>
          </p:nvSpPr>
          <p:spPr>
            <a:xfrm>
              <a:off x="3804155" y="183371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816996" y="2097234"/>
              <a:ext cx="1714238" cy="1140927"/>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2836738" y="-897284"/>
              <a:ext cx="3196166" cy="1975003"/>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dirty="0">
                  <a:solidFill>
                    <a:schemeClr val="bg1"/>
                  </a:solidFill>
                  <a:latin typeface="Calibri" panose="020F0502020204030204" pitchFamily="34" charset="0"/>
                </a:rPr>
                <a:t>a</a:t>
              </a:r>
              <a:r>
                <a:rPr lang="en-US" sz="2200" dirty="0">
                  <a:solidFill>
                    <a:schemeClr val="bg1"/>
                  </a:solidFill>
                  <a:latin typeface="Calibri" panose="020F0502020204030204" pitchFamily="34" charset="0"/>
                  <a:cs typeface="Calibri" panose="020F0502020204030204" pitchFamily="34" charset="0"/>
                </a:rPr>
                <a:t>ction plan</a:t>
              </a:r>
              <a:endParaRPr lang="ka-GE" sz="2200" dirty="0">
                <a:solidFill>
                  <a:schemeClr val="bg1"/>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US" sz="2200" dirty="0">
                  <a:solidFill>
                    <a:schemeClr val="bg1"/>
                  </a:solidFill>
                  <a:latin typeface="Calibri" panose="020F0502020204030204" pitchFamily="34" charset="0"/>
                  <a:cs typeface="Calibri" panose="020F0502020204030204" pitchFamily="34" charset="0"/>
                </a:rPr>
                <a:t>(n.)</a:t>
              </a:r>
              <a:endParaRPr lang="ka-GE" sz="2200" dirty="0">
                <a:solidFill>
                  <a:schemeClr val="bg1"/>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ka-GE" sz="2200" dirty="0">
                  <a:solidFill>
                    <a:schemeClr val="bg1"/>
                  </a:solidFill>
                  <a:latin typeface="Calibri" panose="020F0502020204030204" pitchFamily="34" charset="0"/>
                  <a:cs typeface="Calibri" panose="020F0502020204030204" pitchFamily="34" charset="0"/>
                </a:rPr>
                <a:t>სამოქმედო გეგმა</a:t>
              </a:r>
              <a:endParaRPr sz="2200" dirty="0">
                <a:solidFill>
                  <a:schemeClr val="bg1"/>
                </a:solidFill>
                <a:latin typeface="Calibri" panose="020F0502020204030204" pitchFamily="34" charset="0"/>
                <a:cs typeface="Calibri" panose="020F0502020204030204" pitchFamily="34"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7324829" y="2042466"/>
              <a:ext cx="2505191" cy="2144015"/>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7" name="Google Shape;157;g8d3272b2c0_0_186"/>
            <p:cNvSpPr txBox="1"/>
            <p:nvPr/>
          </p:nvSpPr>
          <p:spPr>
            <a:xfrm>
              <a:off x="7660297" y="2777598"/>
              <a:ext cx="2014944" cy="80890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200" dirty="0">
                  <a:solidFill>
                    <a:srgbClr val="FFFFFF"/>
                  </a:solidFill>
                  <a:latin typeface="Calibri" panose="020F0502020204030204" pitchFamily="34" charset="0"/>
                  <a:ea typeface="Calibri"/>
                  <a:cs typeface="Calibri" panose="020F0502020204030204" pitchFamily="34" charset="0"/>
                  <a:sym typeface="Calibri"/>
                </a:rPr>
                <a:t>damage limitation</a:t>
              </a:r>
            </a:p>
            <a:p>
              <a:pPr marL="0" lvl="0" indent="0" algn="ctr" rtl="0">
                <a:spcBef>
                  <a:spcPts val="0"/>
                </a:spcBef>
                <a:spcAft>
                  <a:spcPts val="0"/>
                </a:spcAft>
                <a:buClr>
                  <a:schemeClr val="dk1"/>
                </a:buClr>
                <a:buSzPts val="1100"/>
                <a:buFont typeface="Arial"/>
                <a:buNone/>
              </a:pPr>
              <a:r>
                <a:rPr lang="en-US" sz="2200" dirty="0">
                  <a:solidFill>
                    <a:srgbClr val="FFFFFF"/>
                  </a:solidFill>
                  <a:latin typeface="Calibri" panose="020F0502020204030204" pitchFamily="34" charset="0"/>
                  <a:ea typeface="Calibri"/>
                  <a:cs typeface="Calibri" panose="020F0502020204030204" pitchFamily="34" charset="0"/>
                  <a:sym typeface="Calibri"/>
                </a:rPr>
                <a:t>(n.)</a:t>
              </a:r>
              <a:endParaRPr lang="ka-GE" sz="22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200" dirty="0">
                  <a:solidFill>
                    <a:srgbClr val="FFFFFF"/>
                  </a:solidFill>
                  <a:latin typeface="Calibri" panose="020F0502020204030204" pitchFamily="34" charset="0"/>
                  <a:ea typeface="Calibri"/>
                  <a:cs typeface="Calibri" panose="020F0502020204030204" pitchFamily="34" charset="0"/>
                  <a:sym typeface="Calibri"/>
                </a:rPr>
                <a:t>ზარალის, ზიანის შემცირება</a:t>
              </a:r>
              <a:endParaRPr sz="22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3406512" y="3841553"/>
              <a:ext cx="3111998" cy="198492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3873121" y="4186481"/>
              <a:ext cx="2405690" cy="130767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200" dirty="0">
                  <a:solidFill>
                    <a:srgbClr val="FFFFFF"/>
                  </a:solidFill>
                  <a:latin typeface="Calibri" panose="020F0502020204030204" pitchFamily="34" charset="0"/>
                  <a:ea typeface="Calibri"/>
                  <a:cs typeface="Calibri" panose="020F0502020204030204" pitchFamily="34" charset="0"/>
                  <a:sym typeface="Calibri"/>
                </a:rPr>
                <a:t>loss of confidence </a:t>
              </a:r>
            </a:p>
            <a:p>
              <a:pPr marL="0" marR="0" lvl="0" indent="0" algn="ctr" rtl="0">
                <a:lnSpc>
                  <a:spcPct val="90000"/>
                </a:lnSpc>
                <a:spcBef>
                  <a:spcPts val="630"/>
                </a:spcBef>
                <a:spcAft>
                  <a:spcPts val="0"/>
                </a:spcAft>
                <a:buNone/>
              </a:pPr>
              <a:r>
                <a:rPr lang="en-US" sz="2200" dirty="0">
                  <a:solidFill>
                    <a:srgbClr val="FFFFFF"/>
                  </a:solidFill>
                  <a:latin typeface="Calibri" panose="020F0502020204030204" pitchFamily="34" charset="0"/>
                  <a:ea typeface="Calibri"/>
                  <a:cs typeface="Calibri" panose="020F0502020204030204" pitchFamily="34" charset="0"/>
                  <a:sym typeface="Calibri"/>
                </a:rPr>
                <a:t>(n.)</a:t>
              </a:r>
              <a:endParaRPr lang="ka-GE" sz="22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200" dirty="0">
                  <a:solidFill>
                    <a:srgbClr val="FFFFFF"/>
                  </a:solidFill>
                  <a:latin typeface="Calibri" panose="020F0502020204030204" pitchFamily="34" charset="0"/>
                  <a:ea typeface="Calibri"/>
                  <a:cs typeface="Calibri" panose="020F0502020204030204" pitchFamily="34" charset="0"/>
                  <a:sym typeface="Calibri"/>
                </a:rPr>
                <a:t>ნდობის დაკარგვა</a:t>
              </a:r>
            </a:p>
          </p:txBody>
        </p:sp>
        <p:sp>
          <p:nvSpPr>
            <p:cNvPr id="170"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2" name="Google Shape;172;g8d3272b2c0_0_186"/>
            <p:cNvSpPr/>
            <p:nvPr/>
          </p:nvSpPr>
          <p:spPr>
            <a:xfrm>
              <a:off x="-226140" y="2721300"/>
              <a:ext cx="3632651" cy="1922217"/>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dirty="0">
                  <a:solidFill>
                    <a:schemeClr val="bg1"/>
                  </a:solidFill>
                  <a:latin typeface="Calibri" panose="020F0502020204030204" pitchFamily="34" charset="0"/>
                  <a:cs typeface="Calibri" panose="020F0502020204030204" pitchFamily="34" charset="0"/>
                </a:rPr>
                <a:t>admission of liability                         </a:t>
              </a:r>
              <a:r>
                <a:rPr lang="ka-GE" sz="2200" dirty="0">
                  <a:solidFill>
                    <a:schemeClr val="bg1"/>
                  </a:solidFill>
                  <a:latin typeface="Calibri" panose="020F0502020204030204" pitchFamily="34" charset="0"/>
                  <a:cs typeface="Calibri" panose="020F0502020204030204" pitchFamily="34" charset="0"/>
                </a:rPr>
                <a:t> </a:t>
              </a:r>
              <a:r>
                <a:rPr lang="en-US" sz="2200" dirty="0">
                  <a:solidFill>
                    <a:schemeClr val="bg1"/>
                  </a:solidFill>
                  <a:latin typeface="Calibri" panose="020F0502020204030204" pitchFamily="34" charset="0"/>
                  <a:cs typeface="Calibri" panose="020F0502020204030204" pitchFamily="34" charset="0"/>
                </a:rPr>
                <a:t>(n.)</a:t>
              </a:r>
            </a:p>
            <a:p>
              <a:pPr marL="0" lvl="0" indent="0" algn="ctr" rtl="0">
                <a:spcBef>
                  <a:spcPts val="0"/>
                </a:spcBef>
                <a:spcAft>
                  <a:spcPts val="0"/>
                </a:spcAft>
                <a:buNone/>
              </a:pPr>
              <a:r>
                <a:rPr lang="ka-GE" sz="2200" dirty="0">
                  <a:solidFill>
                    <a:schemeClr val="bg1"/>
                  </a:solidFill>
                  <a:latin typeface="Calibri" panose="020F0502020204030204" pitchFamily="34" charset="0"/>
                  <a:cs typeface="Calibri" panose="020F0502020204030204" pitchFamily="34" charset="0"/>
                </a:rPr>
                <a:t>პასუხისმგებლობის აღება</a:t>
              </a: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8" name="Google Shape;178;g8d3272b2c0_0_186"/>
            <p:cNvSpPr/>
            <p:nvPr/>
          </p:nvSpPr>
          <p:spPr>
            <a:xfrm rot="-8718770">
              <a:off x="2181777" y="1798872"/>
              <a:ext cx="2041661" cy="2479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473782" y="172243"/>
              <a:ext cx="2460588" cy="2096156"/>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dirty="0">
                  <a:solidFill>
                    <a:schemeClr val="bg1"/>
                  </a:solidFill>
                  <a:latin typeface="Calibri" panose="020F0502020204030204" pitchFamily="34" charset="0"/>
                  <a:cs typeface="Calibri" panose="020F0502020204030204" pitchFamily="34" charset="0"/>
                </a:rPr>
                <a:t>to anticipate</a:t>
              </a:r>
            </a:p>
            <a:p>
              <a:pPr marL="0" lvl="0" indent="0" algn="ctr" rtl="0">
                <a:spcBef>
                  <a:spcPts val="0"/>
                </a:spcBef>
                <a:spcAft>
                  <a:spcPts val="0"/>
                </a:spcAft>
                <a:buNone/>
              </a:pPr>
              <a:r>
                <a:rPr lang="en-US" sz="2200" dirty="0">
                  <a:solidFill>
                    <a:schemeClr val="bg1"/>
                  </a:solidFill>
                  <a:latin typeface="Calibri" panose="020F0502020204030204" pitchFamily="34" charset="0"/>
                  <a:cs typeface="Calibri" panose="020F0502020204030204" pitchFamily="34" charset="0"/>
                </a:rPr>
                <a:t>(v.)</a:t>
              </a:r>
            </a:p>
            <a:p>
              <a:pPr marL="0" lvl="0" indent="0" algn="ctr" rtl="0">
                <a:spcBef>
                  <a:spcPts val="0"/>
                </a:spcBef>
                <a:spcAft>
                  <a:spcPts val="0"/>
                </a:spcAft>
                <a:buNone/>
              </a:pPr>
              <a:r>
                <a:rPr lang="ka-GE" sz="2200" dirty="0">
                  <a:solidFill>
                    <a:schemeClr val="bg1"/>
                  </a:solidFill>
                  <a:latin typeface="Calibri" panose="020F0502020204030204" pitchFamily="34" charset="0"/>
                  <a:cs typeface="Calibri" panose="020F0502020204030204" pitchFamily="34" charset="0"/>
                </a:rPr>
                <a:t>წინასწარ განჭვრეტა</a:t>
              </a:r>
              <a:endParaRPr lang="en-US" sz="2200" dirty="0">
                <a:solidFill>
                  <a:schemeClr val="bg1"/>
                </a:solidFill>
                <a:latin typeface="Calibri" panose="020F0502020204030204" pitchFamily="34" charset="0"/>
                <a:cs typeface="Calibri" panose="020F0502020204030204" pitchFamily="34" charset="0"/>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5833287" y="2838043"/>
            <a:ext cx="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5A52FD-7E06-4697-8EF9-CB741C6CB568}"/>
              </a:ext>
            </a:extLst>
          </p:cNvPr>
          <p:cNvCxnSpPr>
            <a:cxnSpLocks/>
            <a:stCxn id="148" idx="6"/>
          </p:cNvCxnSpPr>
          <p:nvPr/>
        </p:nvCxnSpPr>
        <p:spPr>
          <a:xfrm flipV="1">
            <a:off x="6777431" y="3613712"/>
            <a:ext cx="1255820" cy="3203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EFEFD1-011D-428F-BAF8-0CB92112E763}"/>
              </a:ext>
            </a:extLst>
          </p:cNvPr>
          <p:cNvCxnSpPr>
            <a:cxnSpLocks/>
            <a:stCxn id="152" idx="4"/>
          </p:cNvCxnSpPr>
          <p:nvPr/>
        </p:nvCxnSpPr>
        <p:spPr>
          <a:xfrm>
            <a:off x="5560234" y="2077002"/>
            <a:ext cx="291482" cy="91388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43F571-B4BF-4BB5-9A9B-16746047EECD}"/>
              </a:ext>
            </a:extLst>
          </p:cNvPr>
          <p:cNvCxnSpPr>
            <a:cxnSpLocks/>
            <a:stCxn id="168" idx="0"/>
          </p:cNvCxnSpPr>
          <p:nvPr/>
        </p:nvCxnSpPr>
        <p:spPr>
          <a:xfrm flipH="1" flipV="1">
            <a:off x="5688506" y="4565407"/>
            <a:ext cx="433245" cy="2938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1AB0AA-2552-43C2-9A14-83D255EAE2EC}"/>
              </a:ext>
            </a:extLst>
          </p:cNvPr>
          <p:cNvCxnSpPr/>
          <p:nvPr/>
        </p:nvCxnSpPr>
        <p:spPr>
          <a:xfrm flipV="1">
            <a:off x="6643010" y="2479210"/>
            <a:ext cx="940843" cy="79697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E7606E2-4734-4845-A0B7-5E5716F16EBF}"/>
              </a:ext>
            </a:extLst>
          </p:cNvPr>
          <p:cNvSpPr/>
          <p:nvPr/>
        </p:nvSpPr>
        <p:spPr>
          <a:xfrm>
            <a:off x="7401413" y="1215403"/>
            <a:ext cx="3445299" cy="17338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libri" panose="020F0502020204030204" pitchFamily="34" charset="0"/>
                <a:cs typeface="Calibri" panose="020F0502020204030204" pitchFamily="34" charset="0"/>
              </a:rPr>
              <a:t>contingency plan</a:t>
            </a:r>
          </a:p>
          <a:p>
            <a:pPr algn="ctr"/>
            <a:r>
              <a:rPr lang="en-US" sz="2200" dirty="0">
                <a:latin typeface="Calibri" panose="020F0502020204030204" pitchFamily="34" charset="0"/>
                <a:cs typeface="Calibri" panose="020F0502020204030204" pitchFamily="34" charset="0"/>
              </a:rPr>
              <a:t>(n.)</a:t>
            </a:r>
            <a:endParaRPr lang="ka-GE" sz="2200" dirty="0">
              <a:latin typeface="Calibri" panose="020F0502020204030204" pitchFamily="34" charset="0"/>
              <a:cs typeface="Calibri" panose="020F0502020204030204" pitchFamily="34" charset="0"/>
            </a:endParaRPr>
          </a:p>
          <a:p>
            <a:pPr algn="ctr"/>
            <a:r>
              <a:rPr lang="ka-GE" sz="2200" dirty="0">
                <a:latin typeface="Calibri" panose="020F0502020204030204" pitchFamily="34" charset="0"/>
                <a:cs typeface="Calibri" panose="020F0502020204030204" pitchFamily="34" charset="0"/>
              </a:rPr>
              <a:t>სათადარიგო გეგმა</a:t>
            </a:r>
            <a:endParaRPr lang="en-US" sz="2200" dirty="0">
              <a:latin typeface="Calibri" panose="020F0502020204030204" pitchFamily="34" charset="0"/>
              <a:cs typeface="Calibri" panose="020F0502020204030204" pitchFamily="34" charset="0"/>
            </a:endParaRPr>
          </a:p>
        </p:txBody>
      </p:sp>
      <p:cxnSp>
        <p:nvCxnSpPr>
          <p:cNvPr id="8" name="Straight Connector 7"/>
          <p:cNvCxnSpPr>
            <a:stCxn id="152" idx="4"/>
          </p:cNvCxnSpPr>
          <p:nvPr/>
        </p:nvCxnSpPr>
        <p:spPr>
          <a:xfrm>
            <a:off x="5560234" y="2077002"/>
            <a:ext cx="258224" cy="971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35057" y="2543695"/>
            <a:ext cx="1007771" cy="732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48" idx="6"/>
          </p:cNvCxnSpPr>
          <p:nvPr/>
        </p:nvCxnSpPr>
        <p:spPr>
          <a:xfrm flipH="1" flipV="1">
            <a:off x="6777431" y="3645746"/>
            <a:ext cx="2086912"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49" idx="2"/>
          </p:cNvCxnSpPr>
          <p:nvPr/>
        </p:nvCxnSpPr>
        <p:spPr>
          <a:xfrm flipH="1" flipV="1">
            <a:off x="5814868" y="4251858"/>
            <a:ext cx="148702" cy="867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019160" y="4088166"/>
            <a:ext cx="1161193" cy="333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029868" y="2667254"/>
            <a:ext cx="1150485" cy="70582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to anticipate</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(v.)</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წინასწარ განჭვრეტა</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managers should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anticipate</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the </a:t>
            </a:r>
            <a:r>
              <a:rPr lang="en-US" sz="2400" i="1" dirty="0">
                <a:solidFill>
                  <a:srgbClr val="FFFFFF"/>
                </a:solidFill>
                <a:latin typeface="Calibri" panose="020F0502020204030204" pitchFamily="34" charset="0"/>
                <a:ea typeface="Calibri"/>
                <a:cs typeface="Calibri" panose="020F0502020204030204" pitchFamily="34" charset="0"/>
                <a:sym typeface="Calibri"/>
              </a:rPr>
              <a:t>possible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risks.</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action plan</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a:solidFill>
                  <a:srgbClr val="FFFFFF"/>
                </a:solidFill>
                <a:latin typeface="Calibri" panose="020F0502020204030204" pitchFamily="34" charset="0"/>
                <a:ea typeface="Calibri"/>
                <a:cs typeface="Calibri" panose="020F0502020204030204" pitchFamily="34" charset="0"/>
                <a:sym typeface="Calibri"/>
              </a:rPr>
              <a:t>სამოქმედო გეგმა</a:t>
            </a:r>
            <a:endPar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0968" y="5100092"/>
            <a:ext cx="5146718" cy="140724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Do not rely on an individual to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implement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an action plan</a:t>
            </a:r>
            <a:r>
              <a:rPr lang="en-US" sz="2400" i="1" dirty="0">
                <a:solidFill>
                  <a:srgbClr val="FFFFFF"/>
                </a:solidFill>
                <a:latin typeface="Calibri" panose="020F0502020204030204" pitchFamily="34" charset="0"/>
                <a:ea typeface="Calibri"/>
                <a:cs typeface="Calibri" panose="020F0502020204030204" pitchFamily="34" charset="0"/>
                <a:sym typeface="Calibri"/>
              </a:rPr>
              <a:t>;</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he or she may be sick or absent on the day the crisis occurs.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contingency plan</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89768" cy="64476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a:solidFill>
                  <a:srgbClr val="FFFFFF"/>
                </a:solidFill>
                <a:latin typeface="Calibri" panose="020F0502020204030204" pitchFamily="34" charset="0"/>
                <a:ea typeface="Calibri"/>
                <a:cs typeface="Calibri" panose="020F0502020204030204" pitchFamily="34" charset="0"/>
                <a:sym typeface="Calibri"/>
              </a:rPr>
              <a:t>სათადარიგო გეგმა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company did not have a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contingency plan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for dealing with the crisis.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33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damage limitation</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71074" cy="83732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ზარალის, ზიანის შემცირება</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announcement was an attempt at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damage limitation</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197702" y="556124"/>
            <a:ext cx="2483894" cy="13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2" name="TextBox 1">
            <a:extLst>
              <a:ext uri="{FF2B5EF4-FFF2-40B4-BE49-F238E27FC236}">
                <a16:creationId xmlns:a16="http://schemas.microsoft.com/office/drawing/2014/main" id="{B328E047-1F90-4CB1-8264-047021299E60}"/>
              </a:ext>
            </a:extLst>
          </p:cNvPr>
          <p:cNvSpPr txBox="1"/>
          <p:nvPr/>
        </p:nvSpPr>
        <p:spPr>
          <a:xfrm>
            <a:off x="9026608" y="670994"/>
            <a:ext cx="2764172"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5388</TotalTime>
  <Words>1621</Words>
  <Application>Microsoft Office PowerPoint</Application>
  <PresentationFormat>Widescreen</PresentationFormat>
  <Paragraphs>299</Paragraphs>
  <Slides>44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Regular</vt:lpstr>
      <vt:lpstr>Sylfaen</vt:lpstr>
      <vt:lpstr>Sylfaen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383</cp:revision>
  <dcterms:created xsi:type="dcterms:W3CDTF">2020-04-09T12:21:27Z</dcterms:created>
  <dcterms:modified xsi:type="dcterms:W3CDTF">2021-02-02T08:44:50Z</dcterms:modified>
</cp:coreProperties>
</file>