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4" r:id="rId3"/>
    <p:sldId id="285" r:id="rId4"/>
    <p:sldId id="295" r:id="rId5"/>
    <p:sldId id="291" r:id="rId6"/>
    <p:sldId id="296" r:id="rId7"/>
    <p:sldId id="290" r:id="rId8"/>
    <p:sldId id="298" r:id="rId9"/>
    <p:sldId id="299" r:id="rId10"/>
    <p:sldId id="300" r:id="rId11"/>
    <p:sldId id="302" r:id="rId12"/>
    <p:sldId id="303" r:id="rId13"/>
    <p:sldId id="292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0066FF"/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2" autoAdjust="0"/>
    <p:restoredTop sz="93182"/>
  </p:normalViewPr>
  <p:slideViewPr>
    <p:cSldViewPr snapToGrid="0">
      <p:cViewPr varScale="1">
        <p:scale>
          <a:sx n="107" d="100"/>
          <a:sy n="107" d="100"/>
        </p:scale>
        <p:origin x="96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თემის</a:t>
            </a:r>
            <a:r>
              <a:rPr lang="ka-GE" baseline="0" dirty="0"/>
              <a:t> გაცნობა.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 gives a flashcard of a</a:t>
            </a:r>
            <a:r>
              <a:rPr lang="en-US" baseline="0" dirty="0"/>
              <a:t> letter. T2 says the letter and sound.</a:t>
            </a:r>
            <a:r>
              <a:rPr lang="ka-GE" baseline="0" dirty="0"/>
              <a:t> დაფაზე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დაფაზე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დაფაზე</a:t>
            </a:r>
            <a:r>
              <a:rPr lang="ka-GE" baseline="0" dirty="0"/>
              <a:t> ან ეკრანზე. აქტივობის გაკეთებამდე ხდება სიტყვების და ასოების გამეორება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დაფაზე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90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ინსტრუქციის</a:t>
            </a:r>
            <a:r>
              <a:rPr lang="ka-GE" baseline="0" dirty="0"/>
              <a:t> დროს მასწავლებელიც ჩანს. შემდეგ ახლო ხედი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7.jp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5.jpg"/><Relationship Id="rId4" Type="http://schemas.openxmlformats.org/officeDocument/2006/relationships/image" Target="../media/image27.jp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jp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5.jpg"/><Relationship Id="rId4" Type="http://schemas.openxmlformats.org/officeDocument/2006/relationships/image" Target="../media/image13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5.jpg"/><Relationship Id="rId4" Type="http://schemas.openxmlformats.org/officeDocument/2006/relationships/image" Target="../media/image17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5.jpg"/><Relationship Id="rId5" Type="http://schemas.openxmlformats.org/officeDocument/2006/relationships/image" Target="../media/image23.jpeg"/><Relationship Id="rId10" Type="http://schemas.openxmlformats.org/officeDocument/2006/relationships/image" Target="../media/image3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5193E472-D403-C942-855D-F1A5EC7CD7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D8041450-7874-B04C-BD3F-0B6D414F0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8029C-AD71-7A4F-B247-2A170EE33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9FB7E-156F-E14D-ABEF-D7019777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ka-GE" sz="50000" dirty="0">
                <a:solidFill>
                  <a:srgbClr val="FFFF00"/>
                </a:solidFill>
              </a:rPr>
              <a:t>8</a:t>
            </a:r>
            <a:endParaRPr lang="en-US" sz="5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9BC9B-8C49-444F-9DD8-5CFFF54C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ka-GE" sz="50000" dirty="0">
                <a:solidFill>
                  <a:srgbClr val="00FF00"/>
                </a:solidFill>
              </a:rPr>
              <a:t>9</a:t>
            </a:r>
            <a:endParaRPr lang="en-US" sz="50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9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B5FB6-FE9B-8448-B89F-73118D08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ka-GE" sz="50000" dirty="0">
                <a:solidFill>
                  <a:srgbClr val="FF0066"/>
                </a:solidFill>
              </a:rPr>
              <a:t>10</a:t>
            </a:r>
            <a:endParaRPr lang="en-US" sz="50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9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494038A-642D-7A41-A972-0B7A83DD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6AF74-5F3F-B842-AF94-8484041517F5}"/>
              </a:ext>
            </a:extLst>
          </p:cNvPr>
          <p:cNvSpPr/>
          <p:nvPr/>
        </p:nvSpPr>
        <p:spPr>
          <a:xfrm>
            <a:off x="1216660" y="1825625"/>
            <a:ext cx="9345323" cy="559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25625"/>
            <a:ext cx="101371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Colour</a:t>
            </a:r>
            <a:r>
              <a:rPr lang="en-US" dirty="0">
                <a:solidFill>
                  <a:schemeClr val="bg1"/>
                </a:solidFill>
              </a:rPr>
              <a:t> and say - </a:t>
            </a:r>
            <a:r>
              <a:rPr lang="ka-GE" dirty="0">
                <a:solidFill>
                  <a:schemeClr val="bg1"/>
                </a:solidFill>
              </a:rPr>
              <a:t>გააფერადეთ და გამოთქვით ეს სიტყვები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1" t="12027" r="19853" b="11241"/>
          <a:stretch/>
        </p:blipFill>
        <p:spPr>
          <a:xfrm>
            <a:off x="1324238" y="2859740"/>
            <a:ext cx="2064891" cy="2232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6" y="2854917"/>
            <a:ext cx="1404434" cy="2232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51" y="2859740"/>
            <a:ext cx="1688845" cy="22322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26F1C6-196E-8846-9B55-6C515D524D2C}"/>
              </a:ext>
            </a:extLst>
          </p:cNvPr>
          <p:cNvSpPr/>
          <p:nvPr/>
        </p:nvSpPr>
        <p:spPr>
          <a:xfrm>
            <a:off x="6787075" y="248830"/>
            <a:ext cx="4566725" cy="122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75" y="2859740"/>
            <a:ext cx="1991820" cy="2232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49" y="2854103"/>
            <a:ext cx="2232212" cy="223221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080064" y="-503497"/>
            <a:ext cx="6111936" cy="195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Homework</a:t>
            </a: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საშინაო დავალება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628613C4-C27B-714E-B980-C03E6245BB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4586" y="32834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133C81-1E3C-054E-8910-F56287010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667" y="34867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CC8E07-7946-6F40-AE25-25D7B576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93" y="535709"/>
            <a:ext cx="7226113" cy="7226113"/>
          </a:xfrm>
          <a:prstGeom prst="rect">
            <a:avLst/>
          </a:prstGeom>
        </p:spPr>
      </p:pic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64FC29F7-2B2E-FA4B-A728-02A7621707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:a16="http://schemas.microsoft.com/office/drawing/2014/main" id="{1080D5BA-030F-3445-8A09-A7298CABD58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19F4AB-2999-774B-92C1-EF0A7DAAF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"/>
            <a:ext cx="12194558" cy="6856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A486B-E71E-AA49-9F4B-142F17A9C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b="1" i="1" dirty="0">
                <a:solidFill>
                  <a:srgbClr val="FF0000"/>
                </a:solidFill>
              </a:rPr>
              <a:t>A</a:t>
            </a:r>
            <a:r>
              <a:rPr lang="en-US" sz="12000" b="1" i="1" dirty="0">
                <a:solidFill>
                  <a:srgbClr val="00B050"/>
                </a:solidFill>
              </a:rPr>
              <a:t>B</a:t>
            </a:r>
            <a:r>
              <a:rPr lang="en-US" sz="12000" b="1" i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B510D3-2907-994D-B6FC-FC5AFF18D27E}"/>
              </a:ext>
            </a:extLst>
          </p:cNvPr>
          <p:cNvSpPr/>
          <p:nvPr/>
        </p:nvSpPr>
        <p:spPr>
          <a:xfrm>
            <a:off x="3808071" y="4490977"/>
            <a:ext cx="4444678" cy="141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28875" y="4035857"/>
            <a:ext cx="12220876" cy="167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Young Learners</a:t>
            </a: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დაწყებითი კლასები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DEA43405-C429-DF45-846A-8DE73FBE36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826" y="5441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93504-8DE1-7E4D-93B2-940A31623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907" y="56444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3CFC04-313F-E04F-B94F-3FAD79F8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25625"/>
            <a:ext cx="101371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>
                <a:solidFill>
                  <a:srgbClr val="0066FF"/>
                </a:solidFill>
              </a:rPr>
              <a:t>Aa    Bb    Cc    </a:t>
            </a:r>
            <a:r>
              <a:rPr lang="en-US" sz="8800" b="1" dirty="0" err="1">
                <a:solidFill>
                  <a:srgbClr val="0066FF"/>
                </a:solidFill>
              </a:rPr>
              <a:t>Dd</a:t>
            </a:r>
            <a:r>
              <a:rPr lang="en-US" sz="8800" b="1" dirty="0">
                <a:solidFill>
                  <a:srgbClr val="0066FF"/>
                </a:solidFill>
              </a:rPr>
              <a:t>    </a:t>
            </a:r>
            <a:r>
              <a:rPr lang="en-US" sz="8800" b="1" dirty="0" err="1">
                <a:solidFill>
                  <a:srgbClr val="0066FF"/>
                </a:solidFill>
              </a:rPr>
              <a:t>Ee</a:t>
            </a:r>
            <a:endParaRPr lang="en-US" sz="8800" b="1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US" sz="8800" b="1" dirty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sz="8800" b="1" dirty="0" err="1">
                <a:solidFill>
                  <a:srgbClr val="0066FF"/>
                </a:solidFill>
              </a:rPr>
              <a:t>Ff</a:t>
            </a:r>
            <a:r>
              <a:rPr lang="en-US" sz="8800" b="1" dirty="0">
                <a:solidFill>
                  <a:srgbClr val="0066FF"/>
                </a:solidFill>
              </a:rPr>
              <a:t>     Gg     </a:t>
            </a:r>
            <a:r>
              <a:rPr lang="en-US" sz="8800" b="1" dirty="0" err="1">
                <a:solidFill>
                  <a:srgbClr val="0066FF"/>
                </a:solidFill>
              </a:rPr>
              <a:t>Hh</a:t>
            </a:r>
            <a:r>
              <a:rPr lang="en-US" sz="8800" b="1" dirty="0">
                <a:solidFill>
                  <a:srgbClr val="0066FF"/>
                </a:solidFill>
              </a:rPr>
              <a:t>    Ii      </a:t>
            </a:r>
            <a:r>
              <a:rPr lang="en-US" sz="8800" b="1" dirty="0" err="1">
                <a:solidFill>
                  <a:srgbClr val="0066FF"/>
                </a:solidFill>
              </a:rPr>
              <a:t>Jj</a:t>
            </a:r>
            <a:endParaRPr lang="en-US" sz="8800" b="1" dirty="0">
              <a:solidFill>
                <a:srgbClr val="0066FF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373C28CA-563C-CE44-8BBB-F6444B6150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826" y="5441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501F3E-0A14-4D4C-892D-49B4E4772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907" y="56444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4FA51A-E75B-904C-9A2F-A1D5B9B1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25625"/>
            <a:ext cx="101371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err="1">
                <a:solidFill>
                  <a:srgbClr val="0066FF"/>
                </a:solidFill>
              </a:rPr>
              <a:t>Kk</a:t>
            </a:r>
            <a:r>
              <a:rPr lang="en-US" sz="8800" dirty="0">
                <a:solidFill>
                  <a:srgbClr val="0066FF"/>
                </a:solidFill>
              </a:rPr>
              <a:t> </a:t>
            </a:r>
            <a:r>
              <a:rPr lang="en-US" sz="8800" dirty="0">
                <a:solidFill>
                  <a:srgbClr val="3399FF"/>
                </a:solidFill>
              </a:rPr>
              <a:t>       </a:t>
            </a:r>
            <a:r>
              <a:rPr lang="ka-GE" sz="8800" dirty="0">
                <a:solidFill>
                  <a:srgbClr val="3399FF"/>
                </a:solidFill>
              </a:rPr>
              <a:t> </a:t>
            </a:r>
            <a:r>
              <a:rPr lang="en-US" sz="8800" dirty="0" err="1">
                <a:solidFill>
                  <a:srgbClr val="0066FF"/>
                </a:solidFill>
              </a:rPr>
              <a:t>Ll</a:t>
            </a:r>
            <a:r>
              <a:rPr lang="en-US" sz="8800" dirty="0">
                <a:solidFill>
                  <a:srgbClr val="3399FF"/>
                </a:solidFill>
              </a:rPr>
              <a:t>          </a:t>
            </a:r>
            <a:r>
              <a:rPr lang="en-US" sz="8800" dirty="0">
                <a:solidFill>
                  <a:srgbClr val="0066FF"/>
                </a:solidFill>
              </a:rPr>
              <a:t>Mm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3399FF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3399FF"/>
                </a:solidFill>
              </a:rPr>
              <a:t>    </a:t>
            </a:r>
            <a:r>
              <a:rPr lang="en-US" sz="8800" dirty="0" err="1">
                <a:solidFill>
                  <a:srgbClr val="0066FF"/>
                </a:solidFill>
              </a:rPr>
              <a:t>Nn</a:t>
            </a:r>
            <a:r>
              <a:rPr lang="en-US" sz="8800" dirty="0">
                <a:solidFill>
                  <a:srgbClr val="3399FF"/>
                </a:solidFill>
              </a:rPr>
              <a:t>            </a:t>
            </a:r>
            <a:r>
              <a:rPr lang="en-US" sz="8800" dirty="0" err="1">
                <a:solidFill>
                  <a:srgbClr val="0066FF"/>
                </a:solidFill>
              </a:rPr>
              <a:t>Oo</a:t>
            </a:r>
            <a:r>
              <a:rPr lang="en-US" sz="8800" dirty="0">
                <a:solidFill>
                  <a:srgbClr val="3399FF"/>
                </a:solidFill>
              </a:rPr>
              <a:t>   </a:t>
            </a:r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24" name="Rectangle 23"/>
          <p:cNvSpPr/>
          <p:nvPr/>
        </p:nvSpPr>
        <p:spPr>
          <a:xfrm>
            <a:off x="3697173" y="5554865"/>
            <a:ext cx="195639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nest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ბუდე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artoon-boy-playing-kite_119631-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77" y="1553916"/>
            <a:ext cx="1931131" cy="193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55778" y="3213337"/>
            <a:ext cx="2242308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kite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ფრანი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7282" t="28363" r="13420" b="17213"/>
          <a:stretch/>
        </p:blipFill>
        <p:spPr>
          <a:xfrm>
            <a:off x="5847388" y="1553916"/>
            <a:ext cx="2033934" cy="212527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07189" y="3185360"/>
            <a:ext cx="2660036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lion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ლომი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431829_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74" y="3882514"/>
            <a:ext cx="2089893" cy="20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ute-mouse-cartoon-presenting_160606-84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672" y="1548725"/>
            <a:ext cx="1471128" cy="18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9681837" y="3185360"/>
            <a:ext cx="185473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mouse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თაგვი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raw-an-Octopus-Step-16-Version-2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16161" r="15751" b="17859"/>
          <a:stretch/>
        </p:blipFill>
        <p:spPr bwMode="auto">
          <a:xfrm>
            <a:off x="8297691" y="3968594"/>
            <a:ext cx="2042718" cy="16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134076" y="5535523"/>
            <a:ext cx="2362474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octopus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რვაფეხა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A270C2CE-3062-8F45-9412-AD6DEFDAC56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4586" y="32834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F0D335-6222-E747-B4B4-A0083D2BC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667" y="34867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0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4C5B26-1150-8347-B245-83F56EA7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38E59-F727-D848-ADC5-95CF4D17883B}"/>
              </a:ext>
            </a:extLst>
          </p:cNvPr>
          <p:cNvSpPr/>
          <p:nvPr/>
        </p:nvSpPr>
        <p:spPr>
          <a:xfrm>
            <a:off x="7752522" y="262082"/>
            <a:ext cx="2802021" cy="114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31E32-8244-B040-AA3C-2D20201E8B50}"/>
              </a:ext>
            </a:extLst>
          </p:cNvPr>
          <p:cNvSpPr/>
          <p:nvPr/>
        </p:nvSpPr>
        <p:spPr>
          <a:xfrm>
            <a:off x="1262617" y="1749334"/>
            <a:ext cx="10266774" cy="738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2617" y="1802342"/>
            <a:ext cx="10515600" cy="54142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Match the pictures with the small letters - </a:t>
            </a:r>
            <a:r>
              <a:rPr lang="ka-GE" sz="5100" dirty="0">
                <a:solidFill>
                  <a:schemeClr val="bg1"/>
                </a:solidFill>
              </a:rPr>
              <a:t>დააკავშირეთ სურათები პატარა ასოებთან</a:t>
            </a:r>
          </a:p>
          <a:p>
            <a:pPr marL="0" indent="0">
              <a:buNone/>
            </a:pPr>
            <a:r>
              <a:rPr lang="ka-GE" sz="9600" b="1" dirty="0">
                <a:solidFill>
                  <a:srgbClr val="0066FF"/>
                </a:solidFill>
              </a:rPr>
              <a:t>    </a:t>
            </a:r>
            <a:r>
              <a:rPr lang="en-US" sz="9600" b="1" dirty="0">
                <a:solidFill>
                  <a:srgbClr val="0066FF"/>
                </a:solidFill>
              </a:rPr>
              <a:t> </a:t>
            </a:r>
            <a:r>
              <a:rPr lang="ka-GE" sz="9600" b="1" dirty="0">
                <a:solidFill>
                  <a:srgbClr val="0066FF"/>
                </a:solidFill>
              </a:rPr>
              <a:t/>
            </a:r>
            <a:br>
              <a:rPr lang="ka-GE" sz="9600" b="1" dirty="0">
                <a:solidFill>
                  <a:srgbClr val="0066FF"/>
                </a:solidFill>
              </a:rPr>
            </a:br>
            <a:r>
              <a:rPr lang="ka-GE" sz="9600" b="1" dirty="0">
                <a:solidFill>
                  <a:srgbClr val="0066FF"/>
                </a:solidFill>
              </a:rPr>
              <a:t/>
            </a:r>
            <a:br>
              <a:rPr lang="ka-GE" sz="9600" b="1" dirty="0">
                <a:solidFill>
                  <a:srgbClr val="0066FF"/>
                </a:solidFill>
              </a:rPr>
            </a:br>
            <a:r>
              <a:rPr lang="ka-GE" sz="9600" b="1" dirty="0">
                <a:solidFill>
                  <a:srgbClr val="0066FF"/>
                </a:solidFill>
              </a:rPr>
              <a:t> </a:t>
            </a:r>
            <a:br>
              <a:rPr lang="ka-GE" sz="9600" b="1" dirty="0">
                <a:solidFill>
                  <a:srgbClr val="0066FF"/>
                </a:solidFill>
              </a:rPr>
            </a:br>
            <a:r>
              <a:rPr lang="ka-GE" sz="9600" b="1" dirty="0">
                <a:solidFill>
                  <a:srgbClr val="0066FF"/>
                </a:solidFill>
              </a:rPr>
              <a:t/>
            </a:r>
            <a:br>
              <a:rPr lang="ka-GE" sz="9600" b="1" dirty="0">
                <a:solidFill>
                  <a:srgbClr val="0066FF"/>
                </a:solidFill>
              </a:rPr>
            </a:br>
            <a:r>
              <a:rPr lang="ka-GE" sz="9600" b="1" dirty="0">
                <a:solidFill>
                  <a:srgbClr val="0066FF"/>
                </a:solidFill>
              </a:rPr>
              <a:t/>
            </a:r>
            <a:br>
              <a:rPr lang="ka-GE" sz="9600" b="1" dirty="0">
                <a:solidFill>
                  <a:srgbClr val="0066FF"/>
                </a:solidFill>
              </a:rPr>
            </a:br>
            <a:r>
              <a:rPr lang="en-US" sz="12600" b="1" dirty="0">
                <a:solidFill>
                  <a:srgbClr val="0066FF"/>
                </a:solidFill>
              </a:rPr>
              <a:t>l  </a:t>
            </a:r>
            <a:r>
              <a:rPr lang="ka-GE" sz="12600" b="1" dirty="0">
                <a:solidFill>
                  <a:srgbClr val="0066FF"/>
                </a:solidFill>
              </a:rPr>
              <a:t>     </a:t>
            </a:r>
            <a:r>
              <a:rPr lang="en-US" sz="12600" b="1" dirty="0">
                <a:solidFill>
                  <a:srgbClr val="0066FF"/>
                </a:solidFill>
              </a:rPr>
              <a:t>  m    </a:t>
            </a:r>
            <a:r>
              <a:rPr lang="ka-GE" sz="12600" b="1" dirty="0">
                <a:solidFill>
                  <a:srgbClr val="0066FF"/>
                </a:solidFill>
              </a:rPr>
              <a:t>     </a:t>
            </a:r>
            <a:r>
              <a:rPr lang="en-US" sz="12600" b="1" dirty="0">
                <a:solidFill>
                  <a:srgbClr val="0066FF"/>
                </a:solidFill>
              </a:rPr>
              <a:t>n   </a:t>
            </a:r>
            <a:r>
              <a:rPr lang="ka-GE" sz="12600" b="1" dirty="0">
                <a:solidFill>
                  <a:srgbClr val="0066FF"/>
                </a:solidFill>
              </a:rPr>
              <a:t>   </a:t>
            </a:r>
            <a:r>
              <a:rPr lang="en-US" sz="12600" b="1" dirty="0">
                <a:solidFill>
                  <a:srgbClr val="0066FF"/>
                </a:solidFill>
              </a:rPr>
              <a:t> </a:t>
            </a:r>
            <a:r>
              <a:rPr lang="ka-GE" sz="12600" b="1" dirty="0">
                <a:solidFill>
                  <a:srgbClr val="0066FF"/>
                </a:solidFill>
              </a:rPr>
              <a:t>  </a:t>
            </a:r>
            <a:r>
              <a:rPr lang="en-US" sz="12600" b="1" dirty="0">
                <a:solidFill>
                  <a:srgbClr val="0066FF"/>
                </a:solidFill>
              </a:rPr>
              <a:t>k   </a:t>
            </a:r>
            <a:r>
              <a:rPr lang="ka-GE" sz="12600" b="1" dirty="0">
                <a:solidFill>
                  <a:srgbClr val="0066FF"/>
                </a:solidFill>
              </a:rPr>
              <a:t>     </a:t>
            </a:r>
            <a:r>
              <a:rPr lang="en-US" sz="12600" b="1" dirty="0">
                <a:solidFill>
                  <a:srgbClr val="0066FF"/>
                </a:solidFill>
              </a:rPr>
              <a:t>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140288" y="-326715"/>
            <a:ext cx="6067648" cy="167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Matching </a:t>
            </a: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დაკავშირება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1" name="Picture 2" descr="cartoon-boy-playing-kite_119631-276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27" y="2562051"/>
            <a:ext cx="1943182" cy="16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7282" t="28363" r="13420" b="17213"/>
          <a:stretch/>
        </p:blipFill>
        <p:spPr>
          <a:xfrm>
            <a:off x="7584542" y="2564649"/>
            <a:ext cx="1853245" cy="1692778"/>
          </a:xfrm>
          <a:prstGeom prst="rect">
            <a:avLst/>
          </a:prstGeom>
        </p:spPr>
      </p:pic>
      <p:pic>
        <p:nvPicPr>
          <p:cNvPr id="14" name="Picture 5" descr="cute-mouse-cartoon-presenting_160606-84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2" y="2540782"/>
            <a:ext cx="1731828" cy="16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raw-an-Octopus-Step-16-Version-2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16161" r="15751" b="17859"/>
          <a:stretch/>
        </p:blipFill>
        <p:spPr bwMode="auto">
          <a:xfrm>
            <a:off x="5101492" y="2581421"/>
            <a:ext cx="2104687" cy="16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4124" t="26179" r="57105" b="25634"/>
          <a:stretch/>
        </p:blipFill>
        <p:spPr>
          <a:xfrm>
            <a:off x="9816150" y="2589516"/>
            <a:ext cx="1809077" cy="164228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6906978" y="4325017"/>
            <a:ext cx="3647565" cy="13868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43688" y="4354051"/>
            <a:ext cx="1418858" cy="11537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87897" y="4300326"/>
            <a:ext cx="3848668" cy="12354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184670" y="4257426"/>
            <a:ext cx="4038832" cy="130136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47446" y="4372576"/>
            <a:ext cx="6569612" cy="10660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F67791D3-900D-5B40-BCAE-2DA3FC72A87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4586" y="32834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CFC555-069C-CA4D-881A-EA4D1ABA64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667" y="34867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1E27EC1-082B-A945-A298-7B7511C04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825625"/>
            <a:ext cx="101371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rgbClr val="0066FF"/>
                </a:solidFill>
              </a:rPr>
              <a:t>Pp </a:t>
            </a:r>
            <a:r>
              <a:rPr lang="en-US" sz="8800" dirty="0">
                <a:solidFill>
                  <a:srgbClr val="3399FF"/>
                </a:solidFill>
              </a:rPr>
              <a:t>       </a:t>
            </a:r>
            <a:r>
              <a:rPr lang="en-US" sz="8800" dirty="0" err="1">
                <a:solidFill>
                  <a:srgbClr val="0066FF"/>
                </a:solidFill>
              </a:rPr>
              <a:t>Qq</a:t>
            </a:r>
            <a:r>
              <a:rPr lang="en-US" sz="8800" dirty="0">
                <a:solidFill>
                  <a:srgbClr val="3399FF"/>
                </a:solidFill>
              </a:rPr>
              <a:t>           </a:t>
            </a:r>
            <a:r>
              <a:rPr lang="en-US" sz="8800" dirty="0">
                <a:solidFill>
                  <a:srgbClr val="0066FF"/>
                </a:solidFill>
              </a:rPr>
              <a:t>Rr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3399FF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3399FF"/>
                </a:solidFill>
              </a:rPr>
              <a:t>      </a:t>
            </a:r>
            <a:r>
              <a:rPr lang="en-US" sz="8800" dirty="0" err="1">
                <a:solidFill>
                  <a:srgbClr val="0066FF"/>
                </a:solidFill>
              </a:rPr>
              <a:t>Ss</a:t>
            </a:r>
            <a:r>
              <a:rPr lang="en-US" sz="8800" dirty="0">
                <a:solidFill>
                  <a:srgbClr val="3399FF"/>
                </a:solidFill>
              </a:rPr>
              <a:t>           </a:t>
            </a:r>
            <a:r>
              <a:rPr lang="en-US" sz="8800" dirty="0">
                <a:solidFill>
                  <a:srgbClr val="0066FF"/>
                </a:solidFill>
              </a:rPr>
              <a:t>Tt</a:t>
            </a:r>
            <a:r>
              <a:rPr lang="en-US" sz="8800" dirty="0">
                <a:solidFill>
                  <a:srgbClr val="3399FF"/>
                </a:solidFill>
              </a:rPr>
              <a:t>   </a:t>
            </a:r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22" name="Rectangle 21"/>
          <p:cNvSpPr/>
          <p:nvPr/>
        </p:nvSpPr>
        <p:spPr>
          <a:xfrm>
            <a:off x="5984906" y="3185360"/>
            <a:ext cx="1970734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quince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კომში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81837" y="3185360"/>
            <a:ext cx="185473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rabbit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კურდღელი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adorable-standing-macaw-waving-cartoon_74769-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6206" r="14543" b="2025"/>
          <a:stretch/>
        </p:blipFill>
        <p:spPr bwMode="auto">
          <a:xfrm>
            <a:off x="2684809" y="1556100"/>
            <a:ext cx="1421501" cy="20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38000" y="3222500"/>
            <a:ext cx="1847850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parrot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თუთიყუში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ab645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12" y="1556100"/>
            <a:ext cx="1503322" cy="16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dfea3271b1ff32dfbf8e3bad4f76659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1559132"/>
            <a:ext cx="1419225" cy="162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artoon-sunflower-pictures-148436-779460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3258" r="17843" b="5508"/>
          <a:stretch/>
        </p:blipFill>
        <p:spPr bwMode="auto">
          <a:xfrm>
            <a:off x="4232208" y="4003378"/>
            <a:ext cx="1378332" cy="172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047969" y="5554865"/>
            <a:ext cx="1762282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sunflower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მზესუმზირა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train-cute-cartoon_119631-2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4553" r="1420" b="4553"/>
          <a:stretch/>
        </p:blipFill>
        <p:spPr bwMode="auto">
          <a:xfrm>
            <a:off x="7803148" y="4006017"/>
            <a:ext cx="2598252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656246" y="5553250"/>
            <a:ext cx="2892055" cy="6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ka-GE" sz="2000" b="1" dirty="0">
                <a:solidFill>
                  <a:schemeClr val="bg1"/>
                </a:solidFill>
              </a:rPr>
              <a:t>მატარებელი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4D984C43-1EED-874D-AC9D-01D34BFEAC1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4586" y="32834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9AF140-CC1F-AA45-BF1C-58929A6FB7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667" y="34867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5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8803609-AAF3-5444-A3E8-B3AC8750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6660" y="1624048"/>
            <a:ext cx="101371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Write the missing small letters. </a:t>
            </a:r>
            <a:r>
              <a:rPr lang="ka-GE" dirty="0">
                <a:solidFill>
                  <a:schemeClr val="bg1"/>
                </a:solidFill>
              </a:rPr>
              <a:t>დაწერეთ გამოტოვებული პატარა ასოები.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b="1" dirty="0"/>
              <a:t>                              </a:t>
            </a:r>
            <a:r>
              <a:rPr lang="en-US" b="1" dirty="0"/>
              <a:t>___</a:t>
            </a:r>
            <a:r>
              <a:rPr lang="en-US" dirty="0" err="1"/>
              <a:t>uince</a:t>
            </a: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                  </a:t>
            </a:r>
            <a:r>
              <a:rPr lang="en-US" sz="3200" dirty="0">
                <a:solidFill>
                  <a:schemeClr val="bg1"/>
                </a:solidFill>
              </a:rPr>
              <a:t>__ rain                                     __</a:t>
            </a:r>
            <a:r>
              <a:rPr lang="en-US" sz="3200" dirty="0" err="1">
                <a:solidFill>
                  <a:schemeClr val="bg1"/>
                </a:solidFill>
              </a:rPr>
              <a:t>abbit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__ </a:t>
            </a:r>
            <a:r>
              <a:rPr lang="en-US" sz="3200" dirty="0" err="1">
                <a:solidFill>
                  <a:schemeClr val="bg1"/>
                </a:solidFill>
              </a:rPr>
              <a:t>arrot</a:t>
            </a:r>
            <a:r>
              <a:rPr lang="en-US" sz="3200" dirty="0">
                <a:solidFill>
                  <a:schemeClr val="bg1"/>
                </a:solidFill>
              </a:rPr>
              <a:t>                                   __ </a:t>
            </a:r>
            <a:r>
              <a:rPr lang="en-US" sz="3200" dirty="0" err="1">
                <a:solidFill>
                  <a:schemeClr val="bg1"/>
                </a:solidFill>
              </a:rPr>
              <a:t>unflower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cab645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40" y="2209852"/>
            <a:ext cx="1284318" cy="13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ain-cute-cartoon_119631-219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4553" r="1420" b="4553"/>
          <a:stretch/>
        </p:blipFill>
        <p:spPr bwMode="auto">
          <a:xfrm>
            <a:off x="4275895" y="3942061"/>
            <a:ext cx="1609825" cy="9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4dfea3271b1ff32dfbf8e3bad4f76659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45" y="3860635"/>
            <a:ext cx="1010995" cy="10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artoon-sunflower-pictures-148436-7794609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3258" r="17843" b="5508"/>
          <a:stretch/>
        </p:blipFill>
        <p:spPr bwMode="auto">
          <a:xfrm>
            <a:off x="9663746" y="5049656"/>
            <a:ext cx="1010995" cy="10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ECE311-2CF8-9B4B-B3C6-A09439EAE184}"/>
              </a:ext>
            </a:extLst>
          </p:cNvPr>
          <p:cNvSpPr/>
          <p:nvPr/>
        </p:nvSpPr>
        <p:spPr>
          <a:xfrm>
            <a:off x="6751410" y="277890"/>
            <a:ext cx="4764729" cy="113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adorable-standing-macaw-waving-cartoon_74769-46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6206" r="14543" b="2025"/>
          <a:stretch/>
        </p:blipFill>
        <p:spPr bwMode="auto">
          <a:xfrm>
            <a:off x="4626859" y="4985998"/>
            <a:ext cx="907896" cy="11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6140288" y="-326715"/>
            <a:ext cx="6067648" cy="167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Missing Letters</a:t>
            </a: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გამოტოვებული ასოები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8117282" y="2165305"/>
            <a:ext cx="2557458" cy="142961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             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47918" t="43646" r="45614" b="47777"/>
          <a:stretch/>
        </p:blipFill>
        <p:spPr>
          <a:xfrm>
            <a:off x="3903441" y="2625569"/>
            <a:ext cx="1446835" cy="86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2993" y="2995343"/>
            <a:ext cx="50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26273" y="2549661"/>
            <a:ext cx="49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75366" y="2534058"/>
            <a:ext cx="70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6056" y="2987542"/>
            <a:ext cx="59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05846" y="3488375"/>
            <a:ext cx="464234" cy="37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Google Shape;90;p1">
            <a:extLst>
              <a:ext uri="{FF2B5EF4-FFF2-40B4-BE49-F238E27FC236}">
                <a16:creationId xmlns:a16="http://schemas.microsoft.com/office/drawing/2014/main" id="{06110187-5AFA-5A43-8FEB-B8D0180F19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4586" y="32834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CBF5AD-739B-DD47-86C5-4903205DF4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8667" y="34867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3985 0.06667 C 0.04883 0.08079 0.05404 0.10185 0.05404 0.12384 C 0.05404 0.14884 0.04883 0.16875 0.03985 0.18287 C 0.02657 0.20509 -0.45169 0.22338 -0.46497 0.245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L 0.03971 0.06644 C 0.04869 0.08056 0.05403 0.10139 0.05403 0.12361 C 0.05403 0.14838 0.04869 0.16829 0.03971 0.18264 C 0.00052 0.19398 -0.12943 0.18357 -0.16732 0.18588 C -0.20534 0.18796 -0.17084 0.17708 -0.17201 0.17801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-0.00695 L 0.03086 0.05949 C 0.03958 0.07338 0.04505 0.09514 0.04505 0.11713 C 0.04505 0.14213 0.03958 0.16203 0.03086 0.17592 C -0.07305 0.22222 -0.45859 0.35602 -0.56146 0.39328 C -0.66406 0.43009 -0.55352 0.39213 -0.55469 0.39282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9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76 0.05324 L -0.02279 0.12014 C -0.0138 0.13426 -0.00873 0.15532 -0.00873 0.17731 C -0.00873 0.20231 -0.0138 0.22222 -0.02279 0.23634 C -0.0362 0.25856 -0.09557 0.30139 -0.10886 0.3238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56A80-F56F-FF4B-ACB3-0DD0AAF4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ka-GE" sz="50000" dirty="0">
                <a:solidFill>
                  <a:srgbClr val="FF0000"/>
                </a:solidFill>
              </a:rPr>
              <a:t>6</a:t>
            </a:r>
            <a:endParaRPr lang="en-US" sz="5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D9F9D-5AC3-D549-9C8A-3D4900CB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</p:spPr>
        <p:txBody>
          <a:bodyPr>
            <a:noAutofit/>
          </a:bodyPr>
          <a:lstStyle/>
          <a:p>
            <a:pPr algn="ctr"/>
            <a:r>
              <a:rPr lang="ka-GE" sz="50000" dirty="0">
                <a:solidFill>
                  <a:srgbClr val="7030A0"/>
                </a:solidFill>
              </a:rPr>
              <a:t>7</a:t>
            </a:r>
            <a:endParaRPr lang="en-US" sz="5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164</Words>
  <Application>Microsoft Office PowerPoint</Application>
  <PresentationFormat>Widescreen</PresentationFormat>
  <Paragraphs>82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</vt:lpstr>
      <vt:lpstr>7</vt:lpstr>
      <vt:lpstr>8</vt:lpstr>
      <vt:lpstr>9</vt:lpstr>
      <vt:lpstr>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193</cp:revision>
  <dcterms:created xsi:type="dcterms:W3CDTF">2020-04-09T12:21:27Z</dcterms:created>
  <dcterms:modified xsi:type="dcterms:W3CDTF">2020-09-28T05:17:28Z</dcterms:modified>
</cp:coreProperties>
</file>