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9"/>
  </p:notesMasterIdLst>
  <p:sldIdLst>
    <p:sldId id="256" r:id="rId2"/>
    <p:sldId id="257" r:id="rId3"/>
    <p:sldId id="258" r:id="rId4"/>
    <p:sldId id="259" r:id="rId5"/>
    <p:sldId id="260" r:id="rId6"/>
    <p:sldId id="261" r:id="rId7"/>
    <p:sldId id="371" r:id="rId8"/>
    <p:sldId id="372" r:id="rId9"/>
    <p:sldId id="373" r:id="rId10"/>
    <p:sldId id="374" r:id="rId11"/>
    <p:sldId id="375" r:id="rId12"/>
    <p:sldId id="347" r:id="rId13"/>
    <p:sldId id="381" r:id="rId14"/>
    <p:sldId id="382" r:id="rId15"/>
    <p:sldId id="383" r:id="rId16"/>
    <p:sldId id="384" r:id="rId17"/>
    <p:sldId id="385" r:id="rId18"/>
    <p:sldId id="357" r:id="rId19"/>
    <p:sldId id="358" r:id="rId20"/>
    <p:sldId id="359" r:id="rId21"/>
    <p:sldId id="360" r:id="rId22"/>
    <p:sldId id="361" r:id="rId23"/>
    <p:sldId id="362" r:id="rId24"/>
    <p:sldId id="387" r:id="rId25"/>
    <p:sldId id="388" r:id="rId26"/>
    <p:sldId id="353" r:id="rId27"/>
    <p:sldId id="354" r:id="rId28"/>
    <p:sldId id="355" r:id="rId29"/>
    <p:sldId id="356" r:id="rId30"/>
    <p:sldId id="363" r:id="rId31"/>
    <p:sldId id="364" r:id="rId32"/>
    <p:sldId id="365" r:id="rId33"/>
    <p:sldId id="366" r:id="rId34"/>
    <p:sldId id="296" r:id="rId35"/>
    <p:sldId id="393" r:id="rId36"/>
    <p:sldId id="394" r:id="rId37"/>
    <p:sldId id="395" r:id="rId38"/>
    <p:sldId id="397" r:id="rId39"/>
    <p:sldId id="398" r:id="rId40"/>
    <p:sldId id="399" r:id="rId41"/>
    <p:sldId id="400" r:id="rId42"/>
    <p:sldId id="401" r:id="rId43"/>
    <p:sldId id="402" r:id="rId44"/>
    <p:sldId id="403" r:id="rId45"/>
    <p:sldId id="404" r:id="rId46"/>
    <p:sldId id="405" r:id="rId47"/>
    <p:sldId id="406" r:id="rId4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7" roundtripDataSignature="AMtx7mi04+w5nQ4tCbZznQyhmJX9mJzj9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CFEF4-99AF-46A8-A051-738FFB79779B}">
  <a:tblStyle styleId="{B46CFEF4-99AF-46A8-A051-738FFB79779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9331022-4FDA-4916-96CC-4CBCEC6AEFC1}"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358" autoAdjust="0"/>
    <p:restoredTop sz="95865"/>
  </p:normalViewPr>
  <p:slideViewPr>
    <p:cSldViewPr snapToGrid="0">
      <p:cViewPr varScale="1">
        <p:scale>
          <a:sx n="106" d="100"/>
          <a:sy n="106" d="100"/>
        </p:scale>
        <p:origin x="144" y="2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68"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67" Type="http://customschemas.google.com/relationships/presentationmetadata" Target="metadata"/><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69"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b="0" i="0">
                <a:latin typeface="Sylfaen Regular" pitchFamily="18" charset="0"/>
              </a:defRPr>
            </a:lvl1pPr>
          </a:lstStyle>
          <a:p>
            <a:pPr algn="r"/>
            <a:fld id="{00000000-1234-1234-1234-123412341234}" type="slidenum">
              <a:rPr lang="en-US" sz="1200" smtClean="0">
                <a:solidFill>
                  <a:schemeClr val="dk1"/>
                </a:solidFill>
                <a:ea typeface="Calibri"/>
                <a:cs typeface="Calibri"/>
                <a:sym typeface="Calibri"/>
              </a:rPr>
              <a:pPr algn="r"/>
              <a:t>‹#›</a:t>
            </a:fld>
            <a:endParaRPr lang="en-US" sz="1200" dirty="0">
              <a:solidFill>
                <a:schemeClr val="dk1"/>
              </a:solidFill>
              <a:ea typeface="Calibri"/>
              <a:cs typeface="Calibri"/>
              <a:sym typeface="Calibri"/>
            </a:endParaRPr>
          </a:p>
        </p:txBody>
      </p:sp>
    </p:spTree>
    <p:extLst>
      <p:ext uri="{BB962C8B-B14F-4D97-AF65-F5344CB8AC3E}">
        <p14:creationId xmlns:p14="http://schemas.microsoft.com/office/powerpoint/2010/main" val="355153663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1</a:t>
            </a:fld>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10</a:t>
            </a:fld>
            <a:endParaRPr dirty="0"/>
          </a:p>
        </p:txBody>
      </p:sp>
    </p:spTree>
    <p:extLst>
      <p:ext uri="{BB962C8B-B14F-4D97-AF65-F5344CB8AC3E}">
        <p14:creationId xmlns:p14="http://schemas.microsoft.com/office/powerpoint/2010/main" val="560744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11</a:t>
            </a:fld>
            <a:endParaRPr dirty="0"/>
          </a:p>
        </p:txBody>
      </p:sp>
    </p:spTree>
    <p:extLst>
      <p:ext uri="{BB962C8B-B14F-4D97-AF65-F5344CB8AC3E}">
        <p14:creationId xmlns:p14="http://schemas.microsoft.com/office/powerpoint/2010/main" val="3127780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18</a:t>
            </a:fld>
            <a:endParaRPr dirty="0"/>
          </a:p>
        </p:txBody>
      </p:sp>
    </p:spTree>
    <p:extLst>
      <p:ext uri="{BB962C8B-B14F-4D97-AF65-F5344CB8AC3E}">
        <p14:creationId xmlns:p14="http://schemas.microsoft.com/office/powerpoint/2010/main" val="1493687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19</a:t>
            </a:fld>
            <a:endParaRPr dirty="0"/>
          </a:p>
        </p:txBody>
      </p:sp>
    </p:spTree>
    <p:extLst>
      <p:ext uri="{BB962C8B-B14F-4D97-AF65-F5344CB8AC3E}">
        <p14:creationId xmlns:p14="http://schemas.microsoft.com/office/powerpoint/2010/main" val="369550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20</a:t>
            </a:fld>
            <a:endParaRPr dirty="0"/>
          </a:p>
        </p:txBody>
      </p:sp>
    </p:spTree>
    <p:extLst>
      <p:ext uri="{BB962C8B-B14F-4D97-AF65-F5344CB8AC3E}">
        <p14:creationId xmlns:p14="http://schemas.microsoft.com/office/powerpoint/2010/main" val="2582007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21</a:t>
            </a:fld>
            <a:endParaRPr dirty="0"/>
          </a:p>
        </p:txBody>
      </p:sp>
    </p:spTree>
    <p:extLst>
      <p:ext uri="{BB962C8B-B14F-4D97-AF65-F5344CB8AC3E}">
        <p14:creationId xmlns:p14="http://schemas.microsoft.com/office/powerpoint/2010/main" val="8247074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22</a:t>
            </a:fld>
            <a:endParaRPr dirty="0"/>
          </a:p>
        </p:txBody>
      </p:sp>
    </p:spTree>
    <p:extLst>
      <p:ext uri="{BB962C8B-B14F-4D97-AF65-F5344CB8AC3E}">
        <p14:creationId xmlns:p14="http://schemas.microsoft.com/office/powerpoint/2010/main" val="9028064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23</a:t>
            </a:fld>
            <a:endParaRPr dirty="0"/>
          </a:p>
        </p:txBody>
      </p:sp>
    </p:spTree>
    <p:extLst>
      <p:ext uri="{BB962C8B-B14F-4D97-AF65-F5344CB8AC3E}">
        <p14:creationId xmlns:p14="http://schemas.microsoft.com/office/powerpoint/2010/main" val="1327705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24</a:t>
            </a:fld>
            <a:endParaRPr dirty="0"/>
          </a:p>
        </p:txBody>
      </p:sp>
    </p:spTree>
    <p:extLst>
      <p:ext uri="{BB962C8B-B14F-4D97-AF65-F5344CB8AC3E}">
        <p14:creationId xmlns:p14="http://schemas.microsoft.com/office/powerpoint/2010/main" val="1025757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25</a:t>
            </a:fld>
            <a:endParaRPr dirty="0"/>
          </a:p>
        </p:txBody>
      </p:sp>
    </p:spTree>
    <p:extLst>
      <p:ext uri="{BB962C8B-B14F-4D97-AF65-F5344CB8AC3E}">
        <p14:creationId xmlns:p14="http://schemas.microsoft.com/office/powerpoint/2010/main" val="1584468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30</a:t>
            </a:fld>
            <a:endParaRPr dirty="0"/>
          </a:p>
        </p:txBody>
      </p:sp>
    </p:spTree>
    <p:extLst>
      <p:ext uri="{BB962C8B-B14F-4D97-AF65-F5344CB8AC3E}">
        <p14:creationId xmlns:p14="http://schemas.microsoft.com/office/powerpoint/2010/main" val="17768356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31</a:t>
            </a:fld>
            <a:endParaRPr dirty="0"/>
          </a:p>
        </p:txBody>
      </p:sp>
    </p:spTree>
    <p:extLst>
      <p:ext uri="{BB962C8B-B14F-4D97-AF65-F5344CB8AC3E}">
        <p14:creationId xmlns:p14="http://schemas.microsoft.com/office/powerpoint/2010/main" val="1436472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32</a:t>
            </a:fld>
            <a:endParaRPr dirty="0"/>
          </a:p>
        </p:txBody>
      </p:sp>
    </p:spTree>
    <p:extLst>
      <p:ext uri="{BB962C8B-B14F-4D97-AF65-F5344CB8AC3E}">
        <p14:creationId xmlns:p14="http://schemas.microsoft.com/office/powerpoint/2010/main" val="21367268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8d3272b2c0_2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8d3272b2c0_2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29" name="Google Shape;529;g8d3272b2c0_2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33</a:t>
            </a:fld>
            <a:endParaRPr dirty="0"/>
          </a:p>
        </p:txBody>
      </p:sp>
    </p:spTree>
    <p:extLst>
      <p:ext uri="{BB962C8B-B14F-4D97-AF65-F5344CB8AC3E}">
        <p14:creationId xmlns:p14="http://schemas.microsoft.com/office/powerpoint/2010/main" val="17832376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34</a:t>
            </a:fld>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35</a:t>
            </a:fld>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36</a:t>
            </a:fld>
            <a:endParaRPr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37</a:t>
            </a:fld>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38</a:t>
            </a:fld>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39</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d3272b2c0_0_3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02" name="Google Shape;102;g8d3272b2c0_0_3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40</a:t>
            </a:fld>
            <a:endParaRPr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41</a:t>
            </a:fld>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42</a:t>
            </a:fld>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43</a:t>
            </a:fld>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44</a:t>
            </a:fld>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45</a:t>
            </a:fld>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46</a:t>
            </a:fld>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g8d3272b2c0_1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3" name="Google Shape;563;g8d3272b2c0_1_10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564" name="Google Shape;564;g8d3272b2c0_1_10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47</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33" name="Google Shape;13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8d3272b2c0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8d3272b2c0_0_18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43" name="Google Shape;143;g8d3272b2c0_0_18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7</a:t>
            </a:fld>
            <a:endParaRPr dirty="0"/>
          </a:p>
        </p:txBody>
      </p:sp>
    </p:spTree>
    <p:extLst>
      <p:ext uri="{BB962C8B-B14F-4D97-AF65-F5344CB8AC3E}">
        <p14:creationId xmlns:p14="http://schemas.microsoft.com/office/powerpoint/2010/main" val="243791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8</a:t>
            </a:fld>
            <a:endParaRPr dirty="0"/>
          </a:p>
        </p:txBody>
      </p:sp>
    </p:spTree>
    <p:extLst>
      <p:ext uri="{BB962C8B-B14F-4D97-AF65-F5344CB8AC3E}">
        <p14:creationId xmlns:p14="http://schemas.microsoft.com/office/powerpoint/2010/main" val="19504356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8d3272b2c0_0_2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8d3272b2c0_0_2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Sylfaen Regular" pitchFamily="18" charset="0"/>
            </a:endParaRPr>
          </a:p>
        </p:txBody>
      </p:sp>
      <p:sp>
        <p:nvSpPr>
          <p:cNvPr id="185" name="Google Shape;185;g8d3272b2c0_0_2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pPr marL="0" lvl="0" indent="0" algn="r" rtl="0">
                <a:spcBef>
                  <a:spcPts val="0"/>
                </a:spcBef>
                <a:spcAft>
                  <a:spcPts val="0"/>
                </a:spcAft>
                <a:buClr>
                  <a:srgbClr val="000000"/>
                </a:buClr>
                <a:buFont typeface="Arial"/>
                <a:buNone/>
              </a:pPr>
              <a:t>9</a:t>
            </a:fld>
            <a:endParaRPr dirty="0"/>
          </a:p>
        </p:txBody>
      </p:sp>
    </p:spTree>
    <p:extLst>
      <p:ext uri="{BB962C8B-B14F-4D97-AF65-F5344CB8AC3E}">
        <p14:creationId xmlns:p14="http://schemas.microsoft.com/office/powerpoint/2010/main" val="974869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5"/>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5"/>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b="0" i="0">
                <a:latin typeface="Sylfaen Regular" pitchFamily="18" charset="0"/>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18" name="Google Shape;18;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19" name="Google Shape;19;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0" name="Google Shape;2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4" name="Google Shape;74;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75" name="Google Shape;75;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6" name="Google Shape;7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7" name="Google Shape;77;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80" name="Google Shape;80;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81" name="Google Shape;8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2" name="Google Shape;8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83" name="Google Shape;8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24" name="Google Shape;24;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5" name="Google Shape;25;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26" name="Google Shape;2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b="0" i="0">
                <a:solidFill>
                  <a:srgbClr val="888888"/>
                </a:solidFill>
                <a:latin typeface="Sylfaen Regular" pitchFamily="18" charset="0"/>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dirty="0"/>
          </a:p>
        </p:txBody>
      </p:sp>
      <p:sp>
        <p:nvSpPr>
          <p:cNvPr id="30" name="Google Shape;30;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1" name="Google Shape;31;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2" name="Google Shape;32;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6" name="Google Shape;36;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37" name="Google Shape;3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8" name="Google Shape;3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39" name="Google Shape;3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3" name="Google Shape;43;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4" name="Google Shape;44;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0" i="0">
                <a:latin typeface="Sylfaen Regular" pitchFamily="18" charset="0"/>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dirty="0"/>
          </a:p>
        </p:txBody>
      </p:sp>
      <p:sp>
        <p:nvSpPr>
          <p:cNvPr id="45" name="Google Shape;45;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b="0" i="0">
                <a:latin typeface="Sylfaen Regular" pitchFamily="18" charset="0"/>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dirty="0"/>
          </a:p>
        </p:txBody>
      </p:sp>
      <p:sp>
        <p:nvSpPr>
          <p:cNvPr id="46" name="Google Shape;4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7" name="Google Shape;4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48" name="Google Shape;4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2" name="Google Shape;52;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3" name="Google Shape;53;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6" name="Google Shape;5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57" name="Google Shape;5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0" name="Google Shape;60;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b="0" i="0">
                <a:latin typeface="Sylfaen Regular" pitchFamily="18" charset="0"/>
              </a:defRPr>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dirty="0"/>
          </a:p>
        </p:txBody>
      </p:sp>
      <p:sp>
        <p:nvSpPr>
          <p:cNvPr id="61" name="Google Shape;61;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2" name="Google Shape;6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3" name="Google Shape;6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64" name="Google Shape;6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b="0" i="0">
                <a:latin typeface="Sylfaen Regular" pitchFamily="18"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7" name="Google Shape;67;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Sylfaen Regular" pitchFamily="18" charset="0"/>
                <a:ea typeface="Sylfaen Regular" pitchFamily="18" charset="0"/>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8" name="Google Shape;68;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b="0" i="0">
                <a:latin typeface="Sylfaen Regular" pitchFamily="18" charset="0"/>
              </a:defRPr>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dirty="0"/>
          </a:p>
        </p:txBody>
      </p:sp>
      <p:sp>
        <p:nvSpPr>
          <p:cNvPr id="69" name="Google Shape;69;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0" name="Google Shape;70;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dirty="0"/>
          </a:p>
        </p:txBody>
      </p:sp>
      <p:sp>
        <p:nvSpPr>
          <p:cNvPr id="71" name="Google Shape;71;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Shape 9"/>
        <p:cNvGrpSpPr/>
        <p:nvPr/>
      </p:nvGrpSpPr>
      <p:grpSpPr>
        <a:xfrm>
          <a:off x="0" y="0"/>
          <a:ext cx="0" cy="0"/>
          <a:chOff x="0" y="0"/>
          <a:chExt cx="0" cy="0"/>
        </a:xfrm>
      </p:grpSpPr>
      <p:sp>
        <p:nvSpPr>
          <p:cNvPr id="10" name="Google Shape;10;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11" name="Google Shape;11;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12" name="Google Shape;12;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3" name="Google Shape;13;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Sylfaen Regular" pitchFamily="18" charset="0"/>
                <a:ea typeface="Sylfaen Regular" pitchFamily="18"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en-US" dirty="0"/>
          </a:p>
        </p:txBody>
      </p:sp>
      <p:sp>
        <p:nvSpPr>
          <p:cNvPr id="14" name="Google Shape;14;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Sylfaen Regular" pitchFamily="18" charset="0"/>
                <a:ea typeface="Sylfaen Regular" pitchFamily="18" charset="0"/>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Sylfaen Regular" pitchFamily="18" charset="0"/>
          <a:ea typeface="Sylfaen Regular" pitchFamily="18"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p:cNvPicPr preferRelativeResize="0"/>
          <p:nvPr/>
        </p:nvPicPr>
        <p:blipFill rotWithShape="1">
          <a:blip r:embed="rId3">
            <a:alphaModFix/>
          </a:blip>
          <a:srcRect/>
          <a:stretch/>
        </p:blipFill>
        <p:spPr>
          <a:xfrm>
            <a:off x="0" y="0"/>
            <a:ext cx="12192000" cy="6858000"/>
          </a:xfrm>
          <a:prstGeom prst="rect">
            <a:avLst/>
          </a:prstGeom>
          <a:noFill/>
          <a:ln>
            <a:no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b</a:t>
            </a:r>
            <a:r>
              <a:rPr lang="en-US" sz="2800" b="1" dirty="0" smtClean="0">
                <a:solidFill>
                  <a:schemeClr val="bg1"/>
                </a:solidFill>
                <a:latin typeface="Calibri" panose="020F0502020204030204" pitchFamily="34" charset="0"/>
                <a:cs typeface="Calibri" panose="020F0502020204030204" pitchFamily="34" charset="0"/>
              </a:rPr>
              <a:t>alance </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smtClean="0">
                <a:solidFill>
                  <a:srgbClr val="FFFFFF"/>
                </a:solidFill>
                <a:latin typeface="Calibri" panose="020F0502020204030204" pitchFamily="34" charset="0"/>
                <a:ea typeface="Calibri"/>
                <a:cs typeface="Calibri" panose="020F0502020204030204" pitchFamily="34" charset="0"/>
                <a:sym typeface="Calibri"/>
              </a:rPr>
              <a:t>წონასწორობა</a:t>
            </a: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55564"/>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dirty="0" smtClean="0">
                <a:solidFill>
                  <a:srgbClr val="FFFFFF"/>
                </a:solidFill>
                <a:latin typeface="Calibri" panose="020F0502020204030204" pitchFamily="34" charset="0"/>
                <a:ea typeface="Calibri"/>
                <a:cs typeface="Calibri" panose="020F0502020204030204" pitchFamily="34" charset="0"/>
                <a:sym typeface="Calibri"/>
              </a:rPr>
              <a:t> Having bad </a:t>
            </a:r>
            <a:r>
              <a:rPr lang="en-US" sz="2400" i="1" u="sng" dirty="0" smtClean="0">
                <a:solidFill>
                  <a:srgbClr val="FFC000"/>
                </a:solidFill>
                <a:latin typeface="Calibri" panose="020F0502020204030204" pitchFamily="34" charset="0"/>
                <a:ea typeface="Calibri"/>
                <a:cs typeface="Calibri" panose="020F0502020204030204" pitchFamily="34" charset="0"/>
                <a:sym typeface="Calibri"/>
              </a:rPr>
              <a:t>balance</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 can be caused by ear infections.</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908678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99788"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immunity</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smtClean="0">
                <a:solidFill>
                  <a:srgbClr val="FFFFFF"/>
                </a:solidFill>
                <a:latin typeface="Calibri" panose="020F0502020204030204" pitchFamily="34" charset="0"/>
                <a:ea typeface="Calibri"/>
                <a:cs typeface="Calibri" panose="020F0502020204030204" pitchFamily="34" charset="0"/>
                <a:sym typeface="Calibri"/>
              </a:rPr>
              <a:t>იმუნიტეტი</a:t>
            </a: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55564"/>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dirty="0" smtClean="0">
                <a:solidFill>
                  <a:srgbClr val="FFFFFF"/>
                </a:solidFill>
                <a:latin typeface="Calibri" panose="020F0502020204030204" pitchFamily="34" charset="0"/>
                <a:ea typeface="Calibri"/>
                <a:cs typeface="Calibri" panose="020F0502020204030204" pitchFamily="34" charset="0"/>
                <a:sym typeface="Calibri"/>
              </a:rPr>
              <a:t> Certain diseases can destroy your </a:t>
            </a:r>
            <a:r>
              <a:rPr lang="en-US" sz="2400" i="1" u="sng" dirty="0" smtClean="0">
                <a:solidFill>
                  <a:srgbClr val="FFC000"/>
                </a:solidFill>
                <a:latin typeface="Calibri" panose="020F0502020204030204" pitchFamily="34" charset="0"/>
                <a:ea typeface="Calibri"/>
                <a:cs typeface="Calibri" panose="020F0502020204030204" pitchFamily="34" charset="0"/>
                <a:sym typeface="Calibri"/>
              </a:rPr>
              <a:t>immunity</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761035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871551" y="3467702"/>
            <a:ext cx="9419744" cy="1828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anose="020F0502020204030204" pitchFamily="34" charset="0"/>
                <a:cs typeface="Calibri" panose="020F0502020204030204" pitchFamily="34" charset="0"/>
              </a:rPr>
              <a:t>A condition in which someone is too fat in a way that is dangerous for health.</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3" name="Rectangle 2">
            <a:extLst>
              <a:ext uri="{FF2B5EF4-FFF2-40B4-BE49-F238E27FC236}">
                <a16:creationId xmlns:a16="http://schemas.microsoft.com/office/drawing/2014/main" id="{7B248CA7-93A4-1A4B-AD8E-13329B2E3006}"/>
              </a:ext>
            </a:extLst>
          </p:cNvPr>
          <p:cNvSpPr/>
          <p:nvPr/>
        </p:nvSpPr>
        <p:spPr>
          <a:xfrm>
            <a:off x="10419878" y="2053806"/>
            <a:ext cx="1460290"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i</a:t>
            </a:r>
            <a:r>
              <a:rPr lang="en-US" sz="2500" dirty="0" smtClean="0">
                <a:latin typeface="Calibri" panose="020F0502020204030204" pitchFamily="34" charset="0"/>
                <a:cs typeface="Calibri" panose="020F0502020204030204" pitchFamily="34" charset="0"/>
              </a:rPr>
              <a:t>mmunity</a:t>
            </a:r>
            <a:endParaRPr lang="en-US" sz="2500"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C3F1E415-546D-2C48-A6C3-AC6D34F9BA7B}"/>
              </a:ext>
            </a:extLst>
          </p:cNvPr>
          <p:cNvSpPr/>
          <p:nvPr/>
        </p:nvSpPr>
        <p:spPr>
          <a:xfrm>
            <a:off x="2678013" y="2082121"/>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h</a:t>
            </a:r>
            <a:r>
              <a:rPr lang="en-US" sz="2500" dirty="0" smtClean="0">
                <a:latin typeface="Calibri" panose="020F0502020204030204" pitchFamily="34" charset="0"/>
                <a:cs typeface="Calibri" panose="020F0502020204030204" pitchFamily="34" charset="0"/>
              </a:rPr>
              <a:t>eart </a:t>
            </a:r>
            <a:r>
              <a:rPr lang="en-US" sz="2500" dirty="0">
                <a:latin typeface="Calibri" panose="020F0502020204030204" pitchFamily="34" charset="0"/>
                <a:cs typeface="Calibri" panose="020F0502020204030204" pitchFamily="34" charset="0"/>
              </a:rPr>
              <a:t>d</a:t>
            </a:r>
            <a:r>
              <a:rPr lang="en-US" sz="2500" dirty="0" smtClean="0">
                <a:latin typeface="Calibri" panose="020F0502020204030204" pitchFamily="34" charset="0"/>
                <a:cs typeface="Calibri" panose="020F0502020204030204" pitchFamily="34" charset="0"/>
              </a:rPr>
              <a:t>isease </a:t>
            </a:r>
            <a:endParaRPr lang="en-US" sz="2500"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9F627E5A-4AF2-2946-8B8E-7F5BF220557A}"/>
              </a:ext>
            </a:extLst>
          </p:cNvPr>
          <p:cNvSpPr/>
          <p:nvPr/>
        </p:nvSpPr>
        <p:spPr>
          <a:xfrm>
            <a:off x="4939399" y="2079273"/>
            <a:ext cx="1354885"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latin typeface="Calibri" panose="020F0502020204030204" pitchFamily="34" charset="0"/>
                <a:cs typeface="Calibri" panose="020F0502020204030204" pitchFamily="34" charset="0"/>
              </a:rPr>
              <a:t>balance</a:t>
            </a:r>
            <a:endParaRPr lang="en-US" sz="2500"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B367E4F-EA24-D143-A51F-FA5040CB2782}"/>
              </a:ext>
            </a:extLst>
          </p:cNvPr>
          <p:cNvSpPr/>
          <p:nvPr/>
        </p:nvSpPr>
        <p:spPr>
          <a:xfrm>
            <a:off x="6442994" y="2079273"/>
            <a:ext cx="213643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latin typeface="Calibri" panose="020F0502020204030204" pitchFamily="34" charset="0"/>
                <a:cs typeface="Calibri" panose="020F0502020204030204" pitchFamily="34" charset="0"/>
              </a:rPr>
              <a:t>concentration</a:t>
            </a:r>
            <a:endParaRPr lang="en-US" sz="2500" dirty="0">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D86E702E-104A-D647-B1CD-0A5C18F4C340}"/>
              </a:ext>
            </a:extLst>
          </p:cNvPr>
          <p:cNvSpPr/>
          <p:nvPr/>
        </p:nvSpPr>
        <p:spPr>
          <a:xfrm>
            <a:off x="8765087" y="2072779"/>
            <a:ext cx="1496845" cy="6501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latin typeface="Calibri" panose="020F0502020204030204" pitchFamily="34" charset="0"/>
                <a:cs typeface="Calibri" panose="020F0502020204030204" pitchFamily="34" charset="0"/>
              </a:rPr>
              <a:t>obesity</a:t>
            </a:r>
            <a:endParaRPr lang="en-US" sz="2500"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286480" y="2071282"/>
            <a:ext cx="2269540"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smtClean="0">
                <a:latin typeface="Calibri" panose="020F0502020204030204" pitchFamily="34" charset="0"/>
                <a:cs typeface="Calibri" panose="020F0502020204030204" pitchFamily="34" charset="0"/>
              </a:rPr>
              <a:t>blood pressure </a:t>
            </a:r>
            <a:endParaRPr lang="en-US" sz="250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748FA8E3-2CE3-3647-992D-018F0126A7B0}"/>
              </a:ext>
            </a:extLst>
          </p:cNvPr>
          <p:cNvSpPr/>
          <p:nvPr/>
        </p:nvSpPr>
        <p:spPr>
          <a:xfrm>
            <a:off x="8862255" y="217801"/>
            <a:ext cx="2429040"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914321" y="315305"/>
            <a:ext cx="2324907" cy="1107996"/>
          </a:xfrm>
          <a:prstGeom prst="rect">
            <a:avLst/>
          </a:prstGeom>
          <a:noFill/>
        </p:spPr>
        <p:txBody>
          <a:bodyPr wrap="square" rtlCol="0">
            <a:spAutoFit/>
          </a:bodyPr>
          <a:lstStyle/>
          <a:p>
            <a:pPr algn="ctr"/>
            <a:r>
              <a:rPr lang="en-US" sz="3300" dirty="0" smtClean="0">
                <a:solidFill>
                  <a:schemeClr val="bg1"/>
                </a:solidFill>
                <a:latin typeface="Calibri Regular" charset="0"/>
              </a:rPr>
              <a:t>Vocabulary</a:t>
            </a:r>
          </a:p>
          <a:p>
            <a:pPr algn="ctr"/>
            <a:r>
              <a:rPr lang="ka-GE" sz="3300" dirty="0" smtClean="0">
                <a:solidFill>
                  <a:schemeClr val="bg1"/>
                </a:solidFill>
                <a:latin typeface="Calibri Regular" charset="0"/>
              </a:rPr>
              <a:t>ლექსიკა</a:t>
            </a:r>
            <a:endParaRPr lang="en-US" sz="3300" dirty="0">
              <a:solidFill>
                <a:schemeClr val="bg1"/>
              </a:solidFill>
              <a:latin typeface="Calibri Regular" charset="0"/>
            </a:endParaRPr>
          </a:p>
        </p:txBody>
      </p:sp>
    </p:spTree>
    <p:extLst>
      <p:ext uri="{BB962C8B-B14F-4D97-AF65-F5344CB8AC3E}">
        <p14:creationId xmlns:p14="http://schemas.microsoft.com/office/powerpoint/2010/main" val="721579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513 0.06875 L -0.26628 0.51944 " pathEditMode="relative" rAng="0" ptsTypes="AA">
                                      <p:cBhvr>
                                        <p:cTn id="6" dur="2000" fill="hold"/>
                                        <p:tgtEl>
                                          <p:spTgt spid="20"/>
                                        </p:tgtEl>
                                        <p:attrNameLst>
                                          <p:attrName>ppt_x</p:attrName>
                                          <p:attrName>ppt_y</p:attrName>
                                        </p:attrNameLst>
                                      </p:cBhvr>
                                      <p:rCtr x="-12057" y="225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223056" y="3683555"/>
            <a:ext cx="9800383" cy="109489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anose="020F0502020204030204" pitchFamily="34" charset="0"/>
                <a:cs typeface="Calibri" panose="020F0502020204030204" pitchFamily="34" charset="0"/>
              </a:rPr>
              <a:t>The pressure at which blood flows from your heart around your body</a:t>
            </a:r>
            <a:r>
              <a:rPr lang="en-US" sz="2400" b="1" smtClean="0">
                <a:latin typeface="Calibri" panose="020F0502020204030204" pitchFamily="34" charset="0"/>
                <a:cs typeface="Calibri" panose="020F0502020204030204" pitchFamily="34" charset="0"/>
              </a:rPr>
              <a:t>. </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3" name="Rectangle 2">
            <a:extLst>
              <a:ext uri="{FF2B5EF4-FFF2-40B4-BE49-F238E27FC236}">
                <a16:creationId xmlns:a16="http://schemas.microsoft.com/office/drawing/2014/main" id="{7B248CA7-93A4-1A4B-AD8E-13329B2E3006}"/>
              </a:ext>
            </a:extLst>
          </p:cNvPr>
          <p:cNvSpPr/>
          <p:nvPr/>
        </p:nvSpPr>
        <p:spPr>
          <a:xfrm>
            <a:off x="9563149" y="2053509"/>
            <a:ext cx="1460290"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i</a:t>
            </a:r>
            <a:r>
              <a:rPr lang="en-US" sz="2500" dirty="0" smtClean="0">
                <a:latin typeface="Calibri" panose="020F0502020204030204" pitchFamily="34" charset="0"/>
                <a:cs typeface="Calibri" panose="020F0502020204030204" pitchFamily="34" charset="0"/>
              </a:rPr>
              <a:t>mmunity</a:t>
            </a:r>
            <a:endParaRPr lang="en-US" sz="2500"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C3F1E415-546D-2C48-A6C3-AC6D34F9BA7B}"/>
              </a:ext>
            </a:extLst>
          </p:cNvPr>
          <p:cNvSpPr/>
          <p:nvPr/>
        </p:nvSpPr>
        <p:spPr>
          <a:xfrm>
            <a:off x="2922180" y="2098892"/>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h</a:t>
            </a:r>
            <a:r>
              <a:rPr lang="en-US" sz="2500" dirty="0" smtClean="0">
                <a:latin typeface="Calibri" panose="020F0502020204030204" pitchFamily="34" charset="0"/>
                <a:cs typeface="Calibri" panose="020F0502020204030204" pitchFamily="34" charset="0"/>
              </a:rPr>
              <a:t>eart </a:t>
            </a:r>
            <a:r>
              <a:rPr lang="en-US" sz="2500" dirty="0">
                <a:latin typeface="Calibri" panose="020F0502020204030204" pitchFamily="34" charset="0"/>
                <a:cs typeface="Calibri" panose="020F0502020204030204" pitchFamily="34" charset="0"/>
              </a:rPr>
              <a:t>d</a:t>
            </a:r>
            <a:r>
              <a:rPr lang="en-US" sz="2500" dirty="0" smtClean="0">
                <a:latin typeface="Calibri" panose="020F0502020204030204" pitchFamily="34" charset="0"/>
                <a:cs typeface="Calibri" panose="020F0502020204030204" pitchFamily="34" charset="0"/>
              </a:rPr>
              <a:t>isease </a:t>
            </a:r>
            <a:endParaRPr lang="en-US" sz="2500"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9F627E5A-4AF2-2946-8B8E-7F5BF220557A}"/>
              </a:ext>
            </a:extLst>
          </p:cNvPr>
          <p:cNvSpPr/>
          <p:nvPr/>
        </p:nvSpPr>
        <p:spPr>
          <a:xfrm>
            <a:off x="5364759" y="2077197"/>
            <a:ext cx="1354885"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latin typeface="Calibri" panose="020F0502020204030204" pitchFamily="34" charset="0"/>
                <a:cs typeface="Calibri" panose="020F0502020204030204" pitchFamily="34" charset="0"/>
              </a:rPr>
              <a:t>balance</a:t>
            </a:r>
            <a:endParaRPr lang="en-US" sz="2500"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B367E4F-EA24-D143-A51F-FA5040CB2782}"/>
              </a:ext>
            </a:extLst>
          </p:cNvPr>
          <p:cNvSpPr/>
          <p:nvPr/>
        </p:nvSpPr>
        <p:spPr>
          <a:xfrm>
            <a:off x="7039556" y="2080233"/>
            <a:ext cx="213643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latin typeface="Calibri" panose="020F0502020204030204" pitchFamily="34" charset="0"/>
                <a:cs typeface="Calibri" panose="020F0502020204030204" pitchFamily="34" charset="0"/>
              </a:rPr>
              <a:t>concentration</a:t>
            </a:r>
            <a:endParaRPr lang="en-US" sz="2500"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4" name="Rectangle 13">
            <a:extLst>
              <a:ext uri="{FF2B5EF4-FFF2-40B4-BE49-F238E27FC236}">
                <a16:creationId xmlns:a16="http://schemas.microsoft.com/office/drawing/2014/main" id="{C3F1E415-546D-2C48-A6C3-AC6D34F9BA7B}"/>
              </a:ext>
            </a:extLst>
          </p:cNvPr>
          <p:cNvSpPr/>
          <p:nvPr/>
        </p:nvSpPr>
        <p:spPr>
          <a:xfrm>
            <a:off x="517388" y="2103726"/>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latin typeface="Calibri" panose="020F0502020204030204" pitchFamily="34" charset="0"/>
                <a:cs typeface="Calibri" panose="020F0502020204030204" pitchFamily="34" charset="0"/>
              </a:rPr>
              <a:t>blood pressure </a:t>
            </a:r>
            <a:endParaRPr lang="en-US" sz="2500" dirty="0">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748FA8E3-2CE3-3647-992D-018F0126A7B0}"/>
              </a:ext>
            </a:extLst>
          </p:cNvPr>
          <p:cNvSpPr/>
          <p:nvPr/>
        </p:nvSpPr>
        <p:spPr>
          <a:xfrm>
            <a:off x="8862255" y="217801"/>
            <a:ext cx="2429040"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B328E047-1F90-4CB1-8264-047021299E60}"/>
              </a:ext>
            </a:extLst>
          </p:cNvPr>
          <p:cNvSpPr txBox="1"/>
          <p:nvPr/>
        </p:nvSpPr>
        <p:spPr>
          <a:xfrm>
            <a:off x="8966388" y="365131"/>
            <a:ext cx="2324907" cy="1107996"/>
          </a:xfrm>
          <a:prstGeom prst="rect">
            <a:avLst/>
          </a:prstGeom>
          <a:noFill/>
        </p:spPr>
        <p:txBody>
          <a:bodyPr wrap="square" rtlCol="0">
            <a:spAutoFit/>
          </a:bodyPr>
          <a:lstStyle/>
          <a:p>
            <a:pPr algn="ctr"/>
            <a:r>
              <a:rPr lang="en-US" sz="3300" dirty="0">
                <a:solidFill>
                  <a:schemeClr val="bg1"/>
                </a:solidFill>
                <a:latin typeface="Calibri Regular" charset="0"/>
              </a:rPr>
              <a:t>Vocabulary</a:t>
            </a:r>
          </a:p>
          <a:p>
            <a:pPr algn="ctr"/>
            <a:r>
              <a:rPr lang="ka-GE" sz="3300" dirty="0">
                <a:solidFill>
                  <a:schemeClr val="bg1"/>
                </a:solidFill>
                <a:latin typeface="Calibri Regular" charset="0"/>
              </a:rPr>
              <a:t>ლექსიკა</a:t>
            </a:r>
            <a:endParaRPr lang="en-US" sz="3300" dirty="0">
              <a:solidFill>
                <a:schemeClr val="bg1"/>
              </a:solidFill>
              <a:latin typeface="Calibri Regular" charset="0"/>
            </a:endParaRPr>
          </a:p>
        </p:txBody>
      </p:sp>
    </p:spTree>
    <p:extLst>
      <p:ext uri="{BB962C8B-B14F-4D97-AF65-F5344CB8AC3E}">
        <p14:creationId xmlns:p14="http://schemas.microsoft.com/office/powerpoint/2010/main" val="1384718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1112 0.07639 L 0.43906 0.51158 " pathEditMode="relative" rAng="0" ptsTypes="AA">
                                      <p:cBhvr>
                                        <p:cTn id="6" dur="2000" fill="hold"/>
                                        <p:tgtEl>
                                          <p:spTgt spid="14"/>
                                        </p:tgtEl>
                                        <p:attrNameLst>
                                          <p:attrName>ppt_x</p:attrName>
                                          <p:attrName>ppt_y</p:attrName>
                                        </p:attrNameLst>
                                      </p:cBhvr>
                                      <p:rCtr x="16393" y="2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134319" y="3732543"/>
            <a:ext cx="10156976" cy="1222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anose="020F0502020204030204" pitchFamily="34" charset="0"/>
                <a:cs typeface="Calibri" panose="020F0502020204030204" pitchFamily="34" charset="0"/>
              </a:rPr>
              <a:t>The protection that someone’s body gives them against a particular disease. </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3" name="Rectangle 2">
            <a:extLst>
              <a:ext uri="{FF2B5EF4-FFF2-40B4-BE49-F238E27FC236}">
                <a16:creationId xmlns:a16="http://schemas.microsoft.com/office/drawing/2014/main" id="{7B248CA7-93A4-1A4B-AD8E-13329B2E3006}"/>
              </a:ext>
            </a:extLst>
          </p:cNvPr>
          <p:cNvSpPr/>
          <p:nvPr/>
        </p:nvSpPr>
        <p:spPr>
          <a:xfrm>
            <a:off x="8862255" y="2077691"/>
            <a:ext cx="1460290" cy="669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i</a:t>
            </a:r>
            <a:r>
              <a:rPr lang="en-US" sz="2500" dirty="0" smtClean="0">
                <a:latin typeface="Calibri" panose="020F0502020204030204" pitchFamily="34" charset="0"/>
                <a:cs typeface="Calibri" panose="020F0502020204030204" pitchFamily="34" charset="0"/>
              </a:rPr>
              <a:t>mmunity</a:t>
            </a:r>
            <a:endParaRPr lang="en-US" sz="2500" dirty="0">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C3F1E415-546D-2C48-A6C3-AC6D34F9BA7B}"/>
              </a:ext>
            </a:extLst>
          </p:cNvPr>
          <p:cNvSpPr/>
          <p:nvPr/>
        </p:nvSpPr>
        <p:spPr>
          <a:xfrm>
            <a:off x="2209079" y="2095168"/>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h</a:t>
            </a:r>
            <a:r>
              <a:rPr lang="en-US" sz="2500" dirty="0" smtClean="0">
                <a:latin typeface="Calibri" panose="020F0502020204030204" pitchFamily="34" charset="0"/>
                <a:cs typeface="Calibri" panose="020F0502020204030204" pitchFamily="34" charset="0"/>
              </a:rPr>
              <a:t>eart </a:t>
            </a:r>
            <a:r>
              <a:rPr lang="en-US" sz="2500" dirty="0">
                <a:latin typeface="Calibri" panose="020F0502020204030204" pitchFamily="34" charset="0"/>
                <a:cs typeface="Calibri" panose="020F0502020204030204" pitchFamily="34" charset="0"/>
              </a:rPr>
              <a:t>d</a:t>
            </a:r>
            <a:r>
              <a:rPr lang="en-US" sz="2500" dirty="0" smtClean="0">
                <a:latin typeface="Calibri" panose="020F0502020204030204" pitchFamily="34" charset="0"/>
                <a:cs typeface="Calibri" panose="020F0502020204030204" pitchFamily="34" charset="0"/>
              </a:rPr>
              <a:t>isease </a:t>
            </a:r>
            <a:endParaRPr lang="en-US" sz="2500"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9F627E5A-4AF2-2946-8B8E-7F5BF220557A}"/>
              </a:ext>
            </a:extLst>
          </p:cNvPr>
          <p:cNvSpPr/>
          <p:nvPr/>
        </p:nvSpPr>
        <p:spPr>
          <a:xfrm>
            <a:off x="4729186" y="2095168"/>
            <a:ext cx="1354885"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latin typeface="Calibri" panose="020F0502020204030204" pitchFamily="34" charset="0"/>
                <a:cs typeface="Calibri" panose="020F0502020204030204" pitchFamily="34" charset="0"/>
              </a:rPr>
              <a:t>balance</a:t>
            </a:r>
            <a:endParaRPr lang="en-US" sz="2500"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B367E4F-EA24-D143-A51F-FA5040CB2782}"/>
              </a:ext>
            </a:extLst>
          </p:cNvPr>
          <p:cNvSpPr/>
          <p:nvPr/>
        </p:nvSpPr>
        <p:spPr>
          <a:xfrm>
            <a:off x="6485671" y="2095168"/>
            <a:ext cx="213643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latin typeface="Calibri" panose="020F0502020204030204" pitchFamily="34" charset="0"/>
                <a:cs typeface="Calibri" panose="020F0502020204030204" pitchFamily="34" charset="0"/>
              </a:rPr>
              <a:t>concentration</a:t>
            </a:r>
            <a:endParaRPr lang="en-US" sz="2500"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5" name="Rectangle 14">
            <a:extLst>
              <a:ext uri="{FF2B5EF4-FFF2-40B4-BE49-F238E27FC236}">
                <a16:creationId xmlns:a16="http://schemas.microsoft.com/office/drawing/2014/main" id="{748FA8E3-2CE3-3647-992D-018F0126A7B0}"/>
              </a:ext>
            </a:extLst>
          </p:cNvPr>
          <p:cNvSpPr/>
          <p:nvPr/>
        </p:nvSpPr>
        <p:spPr>
          <a:xfrm>
            <a:off x="8862255" y="217801"/>
            <a:ext cx="2429040"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966388" y="365131"/>
            <a:ext cx="2324907" cy="1107996"/>
          </a:xfrm>
          <a:prstGeom prst="rect">
            <a:avLst/>
          </a:prstGeom>
          <a:noFill/>
        </p:spPr>
        <p:txBody>
          <a:bodyPr wrap="square" rtlCol="0">
            <a:spAutoFit/>
          </a:bodyPr>
          <a:lstStyle/>
          <a:p>
            <a:pPr algn="ctr"/>
            <a:r>
              <a:rPr lang="en-US" sz="3300" dirty="0">
                <a:solidFill>
                  <a:schemeClr val="bg1"/>
                </a:solidFill>
                <a:latin typeface="Calibri Regular" charset="0"/>
              </a:rPr>
              <a:t>Vocabulary</a:t>
            </a:r>
          </a:p>
          <a:p>
            <a:pPr algn="ctr"/>
            <a:r>
              <a:rPr lang="ka-GE" sz="3300" dirty="0">
                <a:solidFill>
                  <a:schemeClr val="bg1"/>
                </a:solidFill>
                <a:latin typeface="Calibri Regular" charset="0"/>
              </a:rPr>
              <a:t>ლექსიკა</a:t>
            </a:r>
            <a:endParaRPr lang="en-US" sz="3300" dirty="0">
              <a:solidFill>
                <a:schemeClr val="bg1"/>
              </a:solidFill>
              <a:latin typeface="Calibri Regular" charset="0"/>
            </a:endParaRPr>
          </a:p>
        </p:txBody>
      </p:sp>
    </p:spTree>
    <p:extLst>
      <p:ext uri="{BB962C8B-B14F-4D97-AF65-F5344CB8AC3E}">
        <p14:creationId xmlns:p14="http://schemas.microsoft.com/office/powerpoint/2010/main" val="697975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669 0.06482 L -0.39596 0.51644 " pathEditMode="relative" rAng="0" ptsTypes="AA">
                                      <p:cBhvr>
                                        <p:cTn id="6" dur="2000" fill="hold"/>
                                        <p:tgtEl>
                                          <p:spTgt spid="3"/>
                                        </p:tgtEl>
                                        <p:attrNameLst>
                                          <p:attrName>ppt_x</p:attrName>
                                          <p:attrName>ppt_y</p:attrName>
                                        </p:attrNameLst>
                                      </p:cBhvr>
                                      <p:rCtr x="-18464" y="225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368520" y="3857526"/>
            <a:ext cx="9286444" cy="9495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anose="020F0502020204030204" pitchFamily="34" charset="0"/>
                <a:cs typeface="Calibri" panose="020F0502020204030204" pitchFamily="34" charset="0"/>
              </a:rPr>
              <a:t>The ability to remain steady in an upright position. </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2564287" y="2156963"/>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h</a:t>
            </a:r>
            <a:r>
              <a:rPr lang="en-US" sz="2500" dirty="0" smtClean="0">
                <a:latin typeface="Calibri" panose="020F0502020204030204" pitchFamily="34" charset="0"/>
                <a:cs typeface="Calibri" panose="020F0502020204030204" pitchFamily="34" charset="0"/>
              </a:rPr>
              <a:t>eart </a:t>
            </a:r>
            <a:r>
              <a:rPr lang="en-US" sz="2500" dirty="0">
                <a:latin typeface="Calibri" panose="020F0502020204030204" pitchFamily="34" charset="0"/>
                <a:cs typeface="Calibri" panose="020F0502020204030204" pitchFamily="34" charset="0"/>
              </a:rPr>
              <a:t>d</a:t>
            </a:r>
            <a:r>
              <a:rPr lang="en-US" sz="2500" dirty="0" smtClean="0">
                <a:latin typeface="Calibri" panose="020F0502020204030204" pitchFamily="34" charset="0"/>
                <a:cs typeface="Calibri" panose="020F0502020204030204" pitchFamily="34" charset="0"/>
              </a:rPr>
              <a:t>isease </a:t>
            </a:r>
            <a:endParaRPr lang="en-US" sz="2500" dirty="0">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9F627E5A-4AF2-2946-8B8E-7F5BF220557A}"/>
              </a:ext>
            </a:extLst>
          </p:cNvPr>
          <p:cNvSpPr/>
          <p:nvPr/>
        </p:nvSpPr>
        <p:spPr>
          <a:xfrm>
            <a:off x="5244686" y="2156963"/>
            <a:ext cx="1354885"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latin typeface="Calibri" panose="020F0502020204030204" pitchFamily="34" charset="0"/>
                <a:cs typeface="Calibri" panose="020F0502020204030204" pitchFamily="34" charset="0"/>
              </a:rPr>
              <a:t>balance</a:t>
            </a:r>
            <a:endParaRPr lang="en-US" sz="2500"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B367E4F-EA24-D143-A51F-FA5040CB2782}"/>
              </a:ext>
            </a:extLst>
          </p:cNvPr>
          <p:cNvSpPr/>
          <p:nvPr/>
        </p:nvSpPr>
        <p:spPr>
          <a:xfrm>
            <a:off x="7096087" y="2156963"/>
            <a:ext cx="213643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latin typeface="Calibri" panose="020F0502020204030204" pitchFamily="34" charset="0"/>
                <a:cs typeface="Calibri" panose="020F0502020204030204" pitchFamily="34" charset="0"/>
              </a:rPr>
              <a:t>concentration</a:t>
            </a:r>
            <a:endParaRPr lang="en-US" sz="2500"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5" name="Rectangle 14">
            <a:extLst>
              <a:ext uri="{FF2B5EF4-FFF2-40B4-BE49-F238E27FC236}">
                <a16:creationId xmlns:a16="http://schemas.microsoft.com/office/drawing/2014/main" id="{748FA8E3-2CE3-3647-992D-018F0126A7B0}"/>
              </a:ext>
            </a:extLst>
          </p:cNvPr>
          <p:cNvSpPr/>
          <p:nvPr/>
        </p:nvSpPr>
        <p:spPr>
          <a:xfrm>
            <a:off x="8862255" y="217801"/>
            <a:ext cx="2429040"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966388" y="365131"/>
            <a:ext cx="2324907" cy="1107996"/>
          </a:xfrm>
          <a:prstGeom prst="rect">
            <a:avLst/>
          </a:prstGeom>
          <a:noFill/>
        </p:spPr>
        <p:txBody>
          <a:bodyPr wrap="square" rtlCol="0">
            <a:spAutoFit/>
          </a:bodyPr>
          <a:lstStyle/>
          <a:p>
            <a:pPr algn="ctr"/>
            <a:r>
              <a:rPr lang="en-US" sz="3300" dirty="0">
                <a:solidFill>
                  <a:schemeClr val="bg1"/>
                </a:solidFill>
                <a:latin typeface="Calibri Regular" charset="0"/>
              </a:rPr>
              <a:t>Vocabulary</a:t>
            </a:r>
          </a:p>
          <a:p>
            <a:pPr algn="ctr"/>
            <a:r>
              <a:rPr lang="ka-GE" sz="3300" dirty="0">
                <a:solidFill>
                  <a:schemeClr val="bg1"/>
                </a:solidFill>
                <a:latin typeface="Calibri Regular" charset="0"/>
              </a:rPr>
              <a:t>ლექსიკა</a:t>
            </a:r>
            <a:endParaRPr lang="en-US" sz="3300" dirty="0">
              <a:solidFill>
                <a:schemeClr val="bg1"/>
              </a:solidFill>
              <a:latin typeface="Calibri Regular" charset="0"/>
            </a:endParaRPr>
          </a:p>
        </p:txBody>
      </p:sp>
    </p:spTree>
    <p:extLst>
      <p:ext uri="{BB962C8B-B14F-4D97-AF65-F5344CB8AC3E}">
        <p14:creationId xmlns:p14="http://schemas.microsoft.com/office/powerpoint/2010/main" val="1892789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846 0.04769 L 0.00221 0.42871 " pathEditMode="relative" rAng="0" ptsTypes="AA">
                                      <p:cBhvr>
                                        <p:cTn id="6" dur="2000" fill="hold"/>
                                        <p:tgtEl>
                                          <p:spTgt spid="18"/>
                                        </p:tgtEl>
                                        <p:attrNameLst>
                                          <p:attrName>ppt_x</p:attrName>
                                          <p:attrName>ppt_y</p:attrName>
                                        </p:attrNameLst>
                                      </p:cBhvr>
                                      <p:rCtr x="-313" y="1905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368520" y="3922414"/>
            <a:ext cx="9419744" cy="13263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anose="020F0502020204030204" pitchFamily="34" charset="0"/>
                <a:cs typeface="Calibri" panose="020F0502020204030204" pitchFamily="34" charset="0"/>
              </a:rPr>
              <a:t>The process of giving all your attention to something</a:t>
            </a:r>
            <a:r>
              <a:rPr lang="ka-GE" sz="2400" b="1" dirty="0" smtClean="0">
                <a:latin typeface="Calibri" panose="020F0502020204030204" pitchFamily="34" charset="0"/>
                <a:cs typeface="Calibri" panose="020F0502020204030204" pitchFamily="34" charset="0"/>
              </a:rPr>
              <a:t>.</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3752773" y="2462301"/>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h</a:t>
            </a:r>
            <a:r>
              <a:rPr lang="en-US" sz="2500" dirty="0" smtClean="0">
                <a:latin typeface="Calibri" panose="020F0502020204030204" pitchFamily="34" charset="0"/>
                <a:cs typeface="Calibri" panose="020F0502020204030204" pitchFamily="34" charset="0"/>
              </a:rPr>
              <a:t>eart </a:t>
            </a:r>
            <a:r>
              <a:rPr lang="en-US" sz="2500" dirty="0">
                <a:latin typeface="Calibri" panose="020F0502020204030204" pitchFamily="34" charset="0"/>
                <a:cs typeface="Calibri" panose="020F0502020204030204" pitchFamily="34" charset="0"/>
              </a:rPr>
              <a:t>d</a:t>
            </a:r>
            <a:r>
              <a:rPr lang="en-US" sz="2500" dirty="0" smtClean="0">
                <a:latin typeface="Calibri" panose="020F0502020204030204" pitchFamily="34" charset="0"/>
                <a:cs typeface="Calibri" panose="020F0502020204030204" pitchFamily="34" charset="0"/>
              </a:rPr>
              <a:t>isease </a:t>
            </a:r>
            <a:endParaRPr lang="en-US" sz="2500" dirty="0">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9B367E4F-EA24-D143-A51F-FA5040CB2782}"/>
              </a:ext>
            </a:extLst>
          </p:cNvPr>
          <p:cNvSpPr/>
          <p:nvPr/>
        </p:nvSpPr>
        <p:spPr>
          <a:xfrm>
            <a:off x="6322921" y="2462301"/>
            <a:ext cx="2136438"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latin typeface="Calibri" panose="020F0502020204030204" pitchFamily="34" charset="0"/>
                <a:cs typeface="Calibri" panose="020F0502020204030204" pitchFamily="34" charset="0"/>
              </a:rPr>
              <a:t>concentration</a:t>
            </a:r>
            <a:endParaRPr lang="en-US" sz="2500"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5" name="Rectangle 14">
            <a:extLst>
              <a:ext uri="{FF2B5EF4-FFF2-40B4-BE49-F238E27FC236}">
                <a16:creationId xmlns:a16="http://schemas.microsoft.com/office/drawing/2014/main" id="{748FA8E3-2CE3-3647-992D-018F0126A7B0}"/>
              </a:ext>
            </a:extLst>
          </p:cNvPr>
          <p:cNvSpPr/>
          <p:nvPr/>
        </p:nvSpPr>
        <p:spPr>
          <a:xfrm>
            <a:off x="8862255" y="217801"/>
            <a:ext cx="2429040"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966388" y="365131"/>
            <a:ext cx="2324907" cy="1107996"/>
          </a:xfrm>
          <a:prstGeom prst="rect">
            <a:avLst/>
          </a:prstGeom>
          <a:noFill/>
        </p:spPr>
        <p:txBody>
          <a:bodyPr wrap="square" rtlCol="0">
            <a:spAutoFit/>
          </a:bodyPr>
          <a:lstStyle/>
          <a:p>
            <a:pPr algn="ctr"/>
            <a:r>
              <a:rPr lang="en-US" sz="3300" dirty="0">
                <a:solidFill>
                  <a:schemeClr val="bg1"/>
                </a:solidFill>
                <a:latin typeface="Calibri Regular" charset="0"/>
              </a:rPr>
              <a:t>Vocabulary</a:t>
            </a:r>
          </a:p>
          <a:p>
            <a:pPr algn="ctr"/>
            <a:r>
              <a:rPr lang="ka-GE" sz="3300" dirty="0">
                <a:solidFill>
                  <a:schemeClr val="bg1"/>
                </a:solidFill>
                <a:latin typeface="Calibri Regular" charset="0"/>
              </a:rPr>
              <a:t>ლექსიკა</a:t>
            </a:r>
            <a:endParaRPr lang="en-US" sz="3300" dirty="0">
              <a:solidFill>
                <a:schemeClr val="bg1"/>
              </a:solidFill>
              <a:latin typeface="Calibri Regular" charset="0"/>
            </a:endParaRPr>
          </a:p>
        </p:txBody>
      </p:sp>
    </p:spTree>
    <p:extLst>
      <p:ext uri="{BB962C8B-B14F-4D97-AF65-F5344CB8AC3E}">
        <p14:creationId xmlns:p14="http://schemas.microsoft.com/office/powerpoint/2010/main" val="38597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1185 0.04769 L -0.08125 0.5044 " pathEditMode="relative" rAng="0" ptsTypes="AA">
                                      <p:cBhvr>
                                        <p:cTn id="6" dur="2000" fill="hold"/>
                                        <p:tgtEl>
                                          <p:spTgt spid="19"/>
                                        </p:tgtEl>
                                        <p:attrNameLst>
                                          <p:attrName>ppt_x</p:attrName>
                                          <p:attrName>ppt_y</p:attrName>
                                        </p:attrNameLst>
                                      </p:cBhvr>
                                      <p:rCtr x="-4661" y="2282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sp>
        <p:nvSpPr>
          <p:cNvPr id="2" name="Rectangle 1">
            <a:extLst>
              <a:ext uri="{FF2B5EF4-FFF2-40B4-BE49-F238E27FC236}">
                <a16:creationId xmlns:a16="http://schemas.microsoft.com/office/drawing/2014/main" id="{97D84395-477B-5643-998F-5A55D6D879D4}"/>
              </a:ext>
            </a:extLst>
          </p:cNvPr>
          <p:cNvSpPr/>
          <p:nvPr/>
        </p:nvSpPr>
        <p:spPr>
          <a:xfrm>
            <a:off x="1483623" y="3894003"/>
            <a:ext cx="9419744" cy="12916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Calibri" panose="020F0502020204030204" pitchFamily="34" charset="0"/>
                <a:cs typeface="Calibri" panose="020F0502020204030204" pitchFamily="34" charset="0"/>
              </a:rPr>
              <a:t>A serious medical condition affecting your heart. </a:t>
            </a:r>
            <a:endParaRPr lang="en-US" sz="2400" b="1" dirty="0">
              <a:latin typeface="Calibri" panose="020F0502020204030204" pitchFamily="34" charset="0"/>
              <a:cs typeface="Calibri" panose="020F0502020204030204" pitchFamily="34" charset="0"/>
            </a:endParaRPr>
          </a:p>
        </p:txBody>
      </p:sp>
      <p:pic>
        <p:nvPicPr>
          <p:cNvPr id="11"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sp>
        <p:nvSpPr>
          <p:cNvPr id="17" name="Rectangle 16">
            <a:extLst>
              <a:ext uri="{FF2B5EF4-FFF2-40B4-BE49-F238E27FC236}">
                <a16:creationId xmlns:a16="http://schemas.microsoft.com/office/drawing/2014/main" id="{C3F1E415-546D-2C48-A6C3-AC6D34F9BA7B}"/>
              </a:ext>
            </a:extLst>
          </p:cNvPr>
          <p:cNvSpPr/>
          <p:nvPr/>
        </p:nvSpPr>
        <p:spPr>
          <a:xfrm>
            <a:off x="5039312" y="2438832"/>
            <a:ext cx="2149521" cy="6341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a:latin typeface="Calibri" panose="020F0502020204030204" pitchFamily="34" charset="0"/>
                <a:cs typeface="Calibri" panose="020F0502020204030204" pitchFamily="34" charset="0"/>
              </a:rPr>
              <a:t>h</a:t>
            </a:r>
            <a:r>
              <a:rPr lang="en-US" sz="2500" dirty="0" smtClean="0">
                <a:latin typeface="Calibri" panose="020F0502020204030204" pitchFamily="34" charset="0"/>
                <a:cs typeface="Calibri" panose="020F0502020204030204" pitchFamily="34" charset="0"/>
              </a:rPr>
              <a:t>eart </a:t>
            </a:r>
            <a:r>
              <a:rPr lang="en-US" sz="2500" dirty="0">
                <a:latin typeface="Calibri" panose="020F0502020204030204" pitchFamily="34" charset="0"/>
                <a:cs typeface="Calibri" panose="020F0502020204030204" pitchFamily="34" charset="0"/>
              </a:rPr>
              <a:t>d</a:t>
            </a:r>
            <a:r>
              <a:rPr lang="en-US" sz="2500" dirty="0" smtClean="0">
                <a:latin typeface="Calibri" panose="020F0502020204030204" pitchFamily="34" charset="0"/>
                <a:cs typeface="Calibri" panose="020F0502020204030204" pitchFamily="34" charset="0"/>
              </a:rPr>
              <a:t>isease </a:t>
            </a:r>
            <a:endParaRPr lang="en-US" sz="2500" dirty="0">
              <a:latin typeface="Calibri" panose="020F0502020204030204" pitchFamily="34" charset="0"/>
              <a:cs typeface="Calibri" panose="020F0502020204030204" pitchFamily="34" charset="0"/>
            </a:endParaRPr>
          </a:p>
        </p:txBody>
      </p:sp>
      <p:pic>
        <p:nvPicPr>
          <p:cNvPr id="12"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3" name="Picture 12">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5" name="Rectangle 14">
            <a:extLst>
              <a:ext uri="{FF2B5EF4-FFF2-40B4-BE49-F238E27FC236}">
                <a16:creationId xmlns:a16="http://schemas.microsoft.com/office/drawing/2014/main" id="{748FA8E3-2CE3-3647-992D-018F0126A7B0}"/>
              </a:ext>
            </a:extLst>
          </p:cNvPr>
          <p:cNvSpPr/>
          <p:nvPr/>
        </p:nvSpPr>
        <p:spPr>
          <a:xfrm>
            <a:off x="8862255" y="217801"/>
            <a:ext cx="2429040" cy="14026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B328E047-1F90-4CB1-8264-047021299E60}"/>
              </a:ext>
            </a:extLst>
          </p:cNvPr>
          <p:cNvSpPr txBox="1"/>
          <p:nvPr/>
        </p:nvSpPr>
        <p:spPr>
          <a:xfrm>
            <a:off x="8966388" y="365131"/>
            <a:ext cx="2324907" cy="1107996"/>
          </a:xfrm>
          <a:prstGeom prst="rect">
            <a:avLst/>
          </a:prstGeom>
          <a:noFill/>
        </p:spPr>
        <p:txBody>
          <a:bodyPr wrap="square" rtlCol="0">
            <a:spAutoFit/>
          </a:bodyPr>
          <a:lstStyle/>
          <a:p>
            <a:pPr algn="ctr"/>
            <a:r>
              <a:rPr lang="en-US" sz="3300" dirty="0">
                <a:solidFill>
                  <a:schemeClr val="bg1"/>
                </a:solidFill>
                <a:latin typeface="Calibri Regular" charset="0"/>
              </a:rPr>
              <a:t>Vocabulary</a:t>
            </a:r>
          </a:p>
          <a:p>
            <a:pPr algn="ctr"/>
            <a:r>
              <a:rPr lang="ka-GE" sz="3300" dirty="0">
                <a:solidFill>
                  <a:schemeClr val="bg1"/>
                </a:solidFill>
                <a:latin typeface="Calibri Regular" charset="0"/>
              </a:rPr>
              <a:t>ლექსიკა</a:t>
            </a:r>
            <a:endParaRPr lang="en-US" sz="3300" dirty="0">
              <a:solidFill>
                <a:schemeClr val="bg1"/>
              </a:solidFill>
              <a:latin typeface="Calibri Regular" charset="0"/>
            </a:endParaRPr>
          </a:p>
        </p:txBody>
      </p:sp>
    </p:spTree>
    <p:extLst>
      <p:ext uri="{BB962C8B-B14F-4D97-AF65-F5344CB8AC3E}">
        <p14:creationId xmlns:p14="http://schemas.microsoft.com/office/powerpoint/2010/main" val="39300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28 0.05857 L 0.00521 0.46736 " pathEditMode="relative" rAng="0" ptsTypes="AA">
                                      <p:cBhvr>
                                        <p:cTn id="6" dur="2000" fill="hold"/>
                                        <p:tgtEl>
                                          <p:spTgt spid="17"/>
                                        </p:tgtEl>
                                        <p:attrNameLst>
                                          <p:attrName>ppt_x</p:attrName>
                                          <p:attrName>ppt_y</p:attrName>
                                        </p:attrNameLst>
                                      </p:cBhvr>
                                      <p:rCtr x="-1146" y="204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1936865" y="1379913"/>
            <a:ext cx="8895896" cy="5127438"/>
            <a:chOff x="-615571" y="-636942"/>
            <a:chExt cx="9899895" cy="6398104"/>
          </a:xfrm>
        </p:grpSpPr>
        <p:sp>
          <p:nvSpPr>
            <p:cNvPr id="148" name="Google Shape;148;g8d3272b2c0_0_186"/>
            <p:cNvSpPr/>
            <p:nvPr/>
          </p:nvSpPr>
          <p:spPr>
            <a:xfrm>
              <a:off x="3785481" y="2042467"/>
              <a:ext cx="1945072" cy="1604700"/>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49" name="Google Shape;149;g8d3272b2c0_0_186"/>
            <p:cNvSpPr txBox="1"/>
            <p:nvPr/>
          </p:nvSpPr>
          <p:spPr>
            <a:xfrm>
              <a:off x="3977318" y="2277465"/>
              <a:ext cx="1651473"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charset="0"/>
                  <a:ea typeface="Calibri" charset="0"/>
                  <a:cs typeface="Calibri" charset="0"/>
                  <a:sym typeface="Calibri"/>
                </a:rPr>
                <a:t>Vocabulary</a:t>
              </a:r>
              <a:endParaRPr sz="2400" b="1" dirty="0">
                <a:latin typeface="Calibri" charset="0"/>
                <a:ea typeface="Calibri" charset="0"/>
                <a:cs typeface="Calibri" charset="0"/>
              </a:endParaRPr>
            </a:p>
            <a:p>
              <a:pPr marL="0" marR="0" lvl="0" indent="0" algn="ctr" rtl="0">
                <a:lnSpc>
                  <a:spcPct val="90000"/>
                </a:lnSpc>
                <a:spcBef>
                  <a:spcPts val="595"/>
                </a:spcBef>
                <a:spcAft>
                  <a:spcPts val="0"/>
                </a:spcAft>
                <a:buNone/>
              </a:pPr>
              <a:r>
                <a:rPr lang="en-US" sz="2400" b="1" u="none" strike="noStrike" cap="none" dirty="0" err="1">
                  <a:solidFill>
                    <a:srgbClr val="FFFFFF"/>
                  </a:solidFill>
                  <a:latin typeface="Calibri" charset="0"/>
                  <a:ea typeface="Calibri" charset="0"/>
                  <a:cs typeface="Calibri" charset="0"/>
                  <a:sym typeface="Calibri"/>
                </a:rPr>
                <a:t>ლექსიკა</a:t>
              </a:r>
              <a:endParaRPr sz="2400" b="1" dirty="0">
                <a:latin typeface="Calibri" charset="0"/>
                <a:ea typeface="Calibri" charset="0"/>
                <a:cs typeface="Calibri" charset="0"/>
              </a:endParaRPr>
            </a:p>
          </p:txBody>
        </p:sp>
        <p:sp>
          <p:nvSpPr>
            <p:cNvPr id="150" name="Google Shape;150;g8d3272b2c0_0_186"/>
            <p:cNvSpPr/>
            <p:nvPr/>
          </p:nvSpPr>
          <p:spPr>
            <a:xfrm rot="3727338" flipV="1">
              <a:off x="3578651" y="1221542"/>
              <a:ext cx="1268674" cy="522489"/>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2" name="Google Shape;152;g8d3272b2c0_0_186"/>
            <p:cNvSpPr/>
            <p:nvPr/>
          </p:nvSpPr>
          <p:spPr>
            <a:xfrm>
              <a:off x="2218809" y="-636942"/>
              <a:ext cx="2407986" cy="1613243"/>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3" name="Google Shape;153;g8d3272b2c0_0_186"/>
            <p:cNvSpPr txBox="1"/>
            <p:nvPr/>
          </p:nvSpPr>
          <p:spPr>
            <a:xfrm>
              <a:off x="2566478" y="-487750"/>
              <a:ext cx="1782796" cy="110821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400" b="1" dirty="0">
                  <a:solidFill>
                    <a:srgbClr val="FFFFFF"/>
                  </a:solidFill>
                  <a:latin typeface="Calibri" charset="0"/>
                  <a:ea typeface="Calibri" charset="0"/>
                  <a:cs typeface="Calibri" charset="0"/>
                  <a:sym typeface="Calibri"/>
                </a:rPr>
                <a:t>e</a:t>
              </a:r>
              <a:r>
                <a:rPr lang="en-US" sz="2400" b="1" dirty="0" smtClean="0">
                  <a:solidFill>
                    <a:srgbClr val="FFFFFF"/>
                  </a:solidFill>
                  <a:latin typeface="Calibri" charset="0"/>
                  <a:ea typeface="Calibri" charset="0"/>
                  <a:cs typeface="Calibri" charset="0"/>
                  <a:sym typeface="Calibri"/>
                </a:rPr>
                <a:t>qually </a:t>
              </a: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en-US" sz="2400" b="1" dirty="0" smtClean="0">
                  <a:solidFill>
                    <a:srgbClr val="FFFFFF"/>
                  </a:solidFill>
                  <a:latin typeface="Calibri" charset="0"/>
                  <a:ea typeface="Calibri" charset="0"/>
                  <a:cs typeface="Calibri" charset="0"/>
                  <a:sym typeface="Calibri"/>
                </a:rPr>
                <a:t>(adv.)</a:t>
              </a: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Clr>
                  <a:srgbClr val="000000"/>
                </a:buClr>
                <a:buFont typeface="Arial"/>
                <a:buNone/>
              </a:pPr>
              <a:r>
                <a:rPr lang="ka-GE" sz="2400" b="1" dirty="0" smtClean="0">
                  <a:solidFill>
                    <a:srgbClr val="FFFFFF"/>
                  </a:solidFill>
                  <a:latin typeface="Calibri" charset="0"/>
                  <a:ea typeface="Calibri" charset="0"/>
                  <a:cs typeface="Calibri" charset="0"/>
                  <a:sym typeface="Calibri"/>
                </a:rPr>
                <a:t>თანაბრად</a:t>
              </a:r>
              <a:endParaRPr sz="2400" b="1" dirty="0">
                <a:solidFill>
                  <a:srgbClr val="FFFFFF"/>
                </a:solidFill>
                <a:latin typeface="Calibri" charset="0"/>
                <a:ea typeface="Calibri" charset="0"/>
                <a:cs typeface="Calibri" charset="0"/>
                <a:sym typeface="Calibri"/>
              </a:endParaRPr>
            </a:p>
          </p:txBody>
        </p:sp>
        <p:sp>
          <p:nvSpPr>
            <p:cNvPr id="154" name="Google Shape;154;g8d3272b2c0_0_186"/>
            <p:cNvSpPr/>
            <p:nvPr/>
          </p:nvSpPr>
          <p:spPr>
            <a:xfrm rot="19133318">
              <a:off x="5148805" y="1723720"/>
              <a:ext cx="1555723" cy="53412"/>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56" name="Google Shape;156;g8d3272b2c0_0_186"/>
            <p:cNvSpPr/>
            <p:nvPr/>
          </p:nvSpPr>
          <p:spPr>
            <a:xfrm>
              <a:off x="5546907" y="-439322"/>
              <a:ext cx="3482854" cy="2298746"/>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57" name="Google Shape;157;g8d3272b2c0_0_186"/>
            <p:cNvSpPr txBox="1"/>
            <p:nvPr/>
          </p:nvSpPr>
          <p:spPr>
            <a:xfrm>
              <a:off x="5979423" y="103949"/>
              <a:ext cx="2740489" cy="1172704"/>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400" b="1" dirty="0">
                  <a:solidFill>
                    <a:srgbClr val="FFFFFF"/>
                  </a:solidFill>
                  <a:latin typeface="Calibri" charset="0"/>
                  <a:ea typeface="Calibri" charset="0"/>
                  <a:cs typeface="Calibri" charset="0"/>
                  <a:sym typeface="Calibri"/>
                </a:rPr>
                <a:t> </a:t>
              </a:r>
              <a:r>
                <a:rPr lang="en-US" sz="2400" b="1" dirty="0" smtClean="0">
                  <a:solidFill>
                    <a:srgbClr val="FFFFFF"/>
                  </a:solidFill>
                  <a:latin typeface="Calibri" charset="0"/>
                  <a:ea typeface="Calibri" charset="0"/>
                  <a:cs typeface="Calibri" charset="0"/>
                  <a:sym typeface="Calibri"/>
                </a:rPr>
                <a:t>mood swing </a:t>
              </a:r>
            </a:p>
            <a:p>
              <a:pPr marL="0" lvl="0" indent="0" algn="ctr" rtl="0">
                <a:spcBef>
                  <a:spcPts val="0"/>
                </a:spcBef>
                <a:spcAft>
                  <a:spcPts val="0"/>
                </a:spcAft>
                <a:buClr>
                  <a:schemeClr val="dk1"/>
                </a:buClr>
                <a:buSzPts val="1100"/>
                <a:buFont typeface="Arial"/>
                <a:buNone/>
              </a:pPr>
              <a:r>
                <a:rPr lang="en-US" sz="2400" b="1" dirty="0" smtClean="0">
                  <a:solidFill>
                    <a:srgbClr val="FFFFFF"/>
                  </a:solidFill>
                  <a:latin typeface="Calibri" charset="0"/>
                  <a:ea typeface="Calibri" charset="0"/>
                  <a:cs typeface="Calibri" charset="0"/>
                  <a:sym typeface="Calibri"/>
                </a:rPr>
                <a:t>(n.)</a:t>
              </a:r>
              <a:endParaRPr lang="ka-GE" sz="2400" b="1" dirty="0">
                <a:solidFill>
                  <a:srgbClr val="FFFFFF"/>
                </a:solidFill>
                <a:latin typeface="Calibri" charset="0"/>
                <a:ea typeface="Calibri" charset="0"/>
                <a:cs typeface="Calibri" charset="0"/>
                <a:sym typeface="Calibri"/>
              </a:endParaRPr>
            </a:p>
            <a:p>
              <a:pPr marL="0" lvl="0" indent="0" algn="ctr" rtl="0">
                <a:spcBef>
                  <a:spcPts val="0"/>
                </a:spcBef>
                <a:spcAft>
                  <a:spcPts val="0"/>
                </a:spcAft>
                <a:buClr>
                  <a:schemeClr val="dk1"/>
                </a:buClr>
                <a:buSzPts val="1100"/>
                <a:buFont typeface="Arial"/>
                <a:buNone/>
              </a:pPr>
              <a:r>
                <a:rPr lang="ka-GE" sz="2400" b="1" dirty="0" smtClean="0">
                  <a:solidFill>
                    <a:srgbClr val="FFFFFF"/>
                  </a:solidFill>
                  <a:latin typeface="Calibri" charset="0"/>
                  <a:ea typeface="Calibri" charset="0"/>
                  <a:cs typeface="Calibri" charset="0"/>
                  <a:sym typeface="Calibri"/>
                </a:rPr>
                <a:t>ხასიათის სწრაფი ცვლილება</a:t>
              </a:r>
              <a:endParaRPr sz="2400" b="1" dirty="0">
                <a:solidFill>
                  <a:srgbClr val="FFFFFF"/>
                </a:solidFill>
                <a:latin typeface="Calibri" charset="0"/>
                <a:ea typeface="Calibri" charset="0"/>
                <a:cs typeface="Calibri"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6" name="Google Shape;166;g8d3272b2c0_0_186"/>
            <p:cNvSpPr/>
            <p:nvPr/>
          </p:nvSpPr>
          <p:spPr>
            <a:xfrm rot="6760661" flipV="1">
              <a:off x="3484667" y="4032285"/>
              <a:ext cx="1138714" cy="73388"/>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68" name="Google Shape;168;g8d3272b2c0_0_186"/>
            <p:cNvSpPr/>
            <p:nvPr/>
          </p:nvSpPr>
          <p:spPr>
            <a:xfrm>
              <a:off x="2229352" y="3882167"/>
              <a:ext cx="2832951" cy="187899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69" name="Google Shape;169;g8d3272b2c0_0_186"/>
            <p:cNvSpPr txBox="1"/>
            <p:nvPr/>
          </p:nvSpPr>
          <p:spPr>
            <a:xfrm>
              <a:off x="2220968" y="4157076"/>
              <a:ext cx="2781796" cy="10881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400" b="1" dirty="0">
                  <a:solidFill>
                    <a:srgbClr val="FFFFFF"/>
                  </a:solidFill>
                  <a:latin typeface="Calibri" charset="0"/>
                  <a:ea typeface="Calibri" charset="0"/>
                  <a:cs typeface="Calibri" charset="0"/>
                  <a:sym typeface="Calibri"/>
                </a:rPr>
                <a:t>c</a:t>
              </a:r>
              <a:r>
                <a:rPr lang="en-US" sz="2400" b="1" dirty="0" smtClean="0">
                  <a:solidFill>
                    <a:srgbClr val="FFFFFF"/>
                  </a:solidFill>
                  <a:latin typeface="Calibri" charset="0"/>
                  <a:ea typeface="Calibri" charset="0"/>
                  <a:cs typeface="Calibri" charset="0"/>
                  <a:sym typeface="Calibri"/>
                </a:rPr>
                <a:t>onstantly</a:t>
              </a:r>
              <a:endParaRPr lang="en-US"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en-US" sz="2400" b="1" dirty="0" smtClean="0">
                  <a:solidFill>
                    <a:srgbClr val="FFFFFF"/>
                  </a:solidFill>
                  <a:latin typeface="Calibri" charset="0"/>
                  <a:ea typeface="Calibri" charset="0"/>
                  <a:cs typeface="Calibri" charset="0"/>
                  <a:sym typeface="Calibri"/>
                </a:rPr>
                <a:t>(adv.)</a:t>
              </a:r>
            </a:p>
            <a:p>
              <a:pPr marL="0" marR="0" lvl="0" indent="0" algn="ctr" rtl="0">
                <a:lnSpc>
                  <a:spcPct val="90000"/>
                </a:lnSpc>
                <a:spcBef>
                  <a:spcPts val="630"/>
                </a:spcBef>
                <a:spcAft>
                  <a:spcPts val="0"/>
                </a:spcAft>
                <a:buNone/>
              </a:pPr>
              <a:r>
                <a:rPr lang="ka-GE" sz="2400" b="1" dirty="0" smtClean="0">
                  <a:solidFill>
                    <a:srgbClr val="FFFFFF"/>
                  </a:solidFill>
                  <a:latin typeface="Calibri" charset="0"/>
                  <a:ea typeface="Calibri" charset="0"/>
                  <a:cs typeface="Calibri" charset="0"/>
                  <a:sym typeface="Calibri"/>
                </a:rPr>
                <a:t>გამუდმებით</a:t>
              </a:r>
              <a:endParaRPr lang="ka-GE" sz="2400" b="1" dirty="0">
                <a:solidFill>
                  <a:srgbClr val="FFFFFF"/>
                </a:solidFill>
                <a:latin typeface="Calibri" charset="0"/>
                <a:ea typeface="Calibri" charset="0"/>
                <a:cs typeface="Calibri" charset="0"/>
                <a:sym typeface="Calibri"/>
              </a:endParaRPr>
            </a:p>
          </p:txBody>
        </p:sp>
        <p:sp>
          <p:nvSpPr>
            <p:cNvPr id="170" name="Google Shape;170;g8d3272b2c0_0_186"/>
            <p:cNvSpPr/>
            <p:nvPr/>
          </p:nvSpPr>
          <p:spPr>
            <a:xfrm rot="11044894">
              <a:off x="1862394" y="2521210"/>
              <a:ext cx="1947465" cy="60164"/>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2" name="Google Shape;172;g8d3272b2c0_0_186"/>
            <p:cNvSpPr/>
            <p:nvPr/>
          </p:nvSpPr>
          <p:spPr>
            <a:xfrm>
              <a:off x="-615571" y="1239183"/>
              <a:ext cx="3053252" cy="207656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3" name="Google Shape;173;g8d3272b2c0_0_186"/>
            <p:cNvSpPr txBox="1"/>
            <p:nvPr/>
          </p:nvSpPr>
          <p:spPr>
            <a:xfrm>
              <a:off x="-268994" y="1776028"/>
              <a:ext cx="2451976" cy="90780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2400" b="1" dirty="0">
                  <a:solidFill>
                    <a:srgbClr val="FFFFFF"/>
                  </a:solidFill>
                  <a:latin typeface="Calibri" charset="0"/>
                  <a:ea typeface="Calibri" charset="0"/>
                  <a:cs typeface="Calibri" charset="0"/>
                  <a:sym typeface="Calibri"/>
                </a:rPr>
                <a:t>p</a:t>
              </a:r>
              <a:r>
                <a:rPr lang="en-US" sz="2400" b="1" dirty="0" smtClean="0">
                  <a:solidFill>
                    <a:srgbClr val="FFFFFF"/>
                  </a:solidFill>
                  <a:latin typeface="Calibri" charset="0"/>
                  <a:ea typeface="Calibri" charset="0"/>
                  <a:cs typeface="Calibri" charset="0"/>
                  <a:sym typeface="Calibri"/>
                </a:rPr>
                <a:t>rone</a:t>
              </a:r>
              <a:endParaRPr lang="en-US" sz="2400" b="1" u="none" strike="noStrike" cap="none" dirty="0">
                <a:solidFill>
                  <a:srgbClr val="FFFFFF"/>
                </a:solidFill>
                <a:latin typeface="Calibri" charset="0"/>
                <a:ea typeface="Calibri" charset="0"/>
                <a:cs typeface="Calibri" charset="0"/>
                <a:sym typeface="Calibri"/>
              </a:endParaRPr>
            </a:p>
            <a:p>
              <a:pPr marL="0" marR="0" lvl="0" indent="0" algn="ctr" rtl="0">
                <a:lnSpc>
                  <a:spcPct val="90000"/>
                </a:lnSpc>
                <a:spcBef>
                  <a:spcPts val="0"/>
                </a:spcBef>
                <a:spcAft>
                  <a:spcPts val="0"/>
                </a:spcAft>
                <a:buNone/>
              </a:pPr>
              <a:r>
                <a:rPr lang="en-US" sz="2400" b="1" dirty="0" smtClean="0">
                  <a:solidFill>
                    <a:srgbClr val="FFFFFF"/>
                  </a:solidFill>
                  <a:latin typeface="Calibri" charset="0"/>
                  <a:ea typeface="Calibri" charset="0"/>
                  <a:cs typeface="Calibri" charset="0"/>
                  <a:sym typeface="Calibri"/>
                </a:rPr>
                <a:t>(adj.</a:t>
              </a:r>
              <a:r>
                <a:rPr lang="ka-GE" sz="2400" b="1" dirty="0">
                  <a:solidFill>
                    <a:srgbClr val="FFFFFF"/>
                  </a:solidFill>
                  <a:latin typeface="Calibri" charset="0"/>
                  <a:ea typeface="Calibri" charset="0"/>
                  <a:cs typeface="Calibri" charset="0"/>
                  <a:sym typeface="Calibri"/>
                </a:rPr>
                <a:t>)</a:t>
              </a:r>
            </a:p>
            <a:p>
              <a:pPr marL="0" marR="0" lvl="0" indent="0" algn="ctr" rtl="0">
                <a:lnSpc>
                  <a:spcPct val="90000"/>
                </a:lnSpc>
                <a:spcBef>
                  <a:spcPts val="0"/>
                </a:spcBef>
                <a:spcAft>
                  <a:spcPts val="0"/>
                </a:spcAft>
                <a:buNone/>
              </a:pPr>
              <a:r>
                <a:rPr lang="ka-GE" sz="2400" b="1" dirty="0" smtClean="0">
                  <a:solidFill>
                    <a:srgbClr val="FFFFFF"/>
                  </a:solidFill>
                  <a:latin typeface="Calibri" charset="0"/>
                  <a:ea typeface="Calibri" charset="0"/>
                  <a:cs typeface="Calibri" charset="0"/>
                  <a:sym typeface="Calibri"/>
                </a:rPr>
                <a:t>რაიმესადმი მიდრეკილების  მქონე </a:t>
              </a:r>
              <a:endParaRPr sz="2400" b="1" u="none" strike="noStrike" cap="none" dirty="0">
                <a:solidFill>
                  <a:srgbClr val="FFFFFF"/>
                </a:solidFill>
                <a:latin typeface="Calibri" charset="0"/>
                <a:ea typeface="Calibri" charset="0"/>
                <a:cs typeface="Calibri" charset="0"/>
                <a:sym typeface="Calibri"/>
              </a:endParaRPr>
            </a:p>
          </p:txBody>
        </p:sp>
        <p:sp>
          <p:nvSpPr>
            <p:cNvPr id="174" name="Google Shape;174;g8d3272b2c0_0_186"/>
            <p:cNvSpPr/>
            <p:nvPr/>
          </p:nvSpPr>
          <p:spPr>
            <a:xfrm rot="12278115">
              <a:off x="5465526" y="3304540"/>
              <a:ext cx="1614327" cy="47691"/>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sp>
          <p:nvSpPr>
            <p:cNvPr id="176" name="Google Shape;176;g8d3272b2c0_0_186"/>
            <p:cNvSpPr/>
            <p:nvPr/>
          </p:nvSpPr>
          <p:spPr>
            <a:xfrm>
              <a:off x="6452109" y="3528431"/>
              <a:ext cx="2832215" cy="186120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Calibri" charset="0"/>
                <a:ea typeface="Calibri" charset="0"/>
                <a:cs typeface="Calibri" charset="0"/>
              </a:endParaRPr>
            </a:p>
          </p:txBody>
        </p:sp>
        <p:sp>
          <p:nvSpPr>
            <p:cNvPr id="177" name="Google Shape;177;g8d3272b2c0_0_186"/>
            <p:cNvSpPr txBox="1"/>
            <p:nvPr/>
          </p:nvSpPr>
          <p:spPr>
            <a:xfrm>
              <a:off x="6686566" y="3853450"/>
              <a:ext cx="2441621" cy="907799"/>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400" b="1" dirty="0">
                  <a:solidFill>
                    <a:srgbClr val="FFFFFF"/>
                  </a:solidFill>
                  <a:latin typeface="Calibri" charset="0"/>
                  <a:ea typeface="Calibri" charset="0"/>
                  <a:cs typeface="Calibri" charset="0"/>
                  <a:sym typeface="Calibri"/>
                </a:rPr>
                <a:t>w</a:t>
              </a:r>
              <a:r>
                <a:rPr lang="en-US" sz="2400" b="1" dirty="0" smtClean="0">
                  <a:solidFill>
                    <a:srgbClr val="FFFFFF"/>
                  </a:solidFill>
                  <a:latin typeface="Calibri" charset="0"/>
                  <a:ea typeface="Calibri" charset="0"/>
                  <a:cs typeface="Calibri" charset="0"/>
                  <a:sym typeface="Calibri"/>
                </a:rPr>
                <a:t>eight </a:t>
              </a:r>
              <a:r>
                <a:rPr lang="en-US" sz="2400" b="1" dirty="0">
                  <a:solidFill>
                    <a:srgbClr val="FFFFFF"/>
                  </a:solidFill>
                  <a:latin typeface="Calibri" charset="0"/>
                  <a:ea typeface="Calibri" charset="0"/>
                  <a:cs typeface="Calibri" charset="0"/>
                  <a:sym typeface="Calibri"/>
                </a:rPr>
                <a:t>g</a:t>
              </a:r>
              <a:r>
                <a:rPr lang="en-US" sz="2400" b="1" dirty="0" smtClean="0">
                  <a:solidFill>
                    <a:srgbClr val="FFFFFF"/>
                  </a:solidFill>
                  <a:latin typeface="Calibri" charset="0"/>
                  <a:ea typeface="Calibri" charset="0"/>
                  <a:cs typeface="Calibri" charset="0"/>
                  <a:sym typeface="Calibri"/>
                </a:rPr>
                <a:t>ain</a:t>
              </a:r>
            </a:p>
            <a:p>
              <a:pPr marL="0" marR="0" lvl="0" indent="0" algn="ctr" rtl="0">
                <a:lnSpc>
                  <a:spcPct val="90000"/>
                </a:lnSpc>
                <a:spcBef>
                  <a:spcPts val="630"/>
                </a:spcBef>
                <a:spcAft>
                  <a:spcPts val="0"/>
                </a:spcAft>
                <a:buNone/>
              </a:pPr>
              <a:r>
                <a:rPr lang="en-US" sz="2400" b="1" dirty="0" smtClean="0">
                  <a:solidFill>
                    <a:srgbClr val="FFFFFF"/>
                  </a:solidFill>
                  <a:latin typeface="Calibri" charset="0"/>
                  <a:ea typeface="Calibri" charset="0"/>
                  <a:cs typeface="Calibri" charset="0"/>
                  <a:sym typeface="Calibri"/>
                </a:rPr>
                <a:t>(n.)</a:t>
              </a:r>
              <a:endParaRPr lang="ka-GE" sz="2400" b="1" dirty="0">
                <a:solidFill>
                  <a:srgbClr val="FFFFFF"/>
                </a:solidFill>
                <a:latin typeface="Calibri" charset="0"/>
                <a:ea typeface="Calibri" charset="0"/>
                <a:cs typeface="Calibri" charset="0"/>
                <a:sym typeface="Calibri"/>
              </a:endParaRPr>
            </a:p>
            <a:p>
              <a:pPr marL="0" marR="0" lvl="0" indent="0" algn="ctr" rtl="0">
                <a:lnSpc>
                  <a:spcPct val="90000"/>
                </a:lnSpc>
                <a:spcBef>
                  <a:spcPts val="630"/>
                </a:spcBef>
                <a:spcAft>
                  <a:spcPts val="0"/>
                </a:spcAft>
                <a:buNone/>
              </a:pPr>
              <a:r>
                <a:rPr lang="ka-GE" sz="2400" b="1" dirty="0" smtClean="0">
                  <a:solidFill>
                    <a:srgbClr val="FFFFFF"/>
                  </a:solidFill>
                  <a:latin typeface="Calibri" charset="0"/>
                  <a:ea typeface="Calibri" charset="0"/>
                  <a:cs typeface="Calibri" charset="0"/>
                  <a:sym typeface="Calibri"/>
                </a:rPr>
                <a:t>წონის მატება</a:t>
              </a:r>
              <a:endParaRPr sz="2400" b="1" dirty="0">
                <a:solidFill>
                  <a:srgbClr val="FFFFFF"/>
                </a:solidFill>
                <a:latin typeface="Calibri" charset="0"/>
                <a:ea typeface="Calibri" charset="0"/>
                <a:cs typeface="Calibri" charset="0"/>
                <a:sym typeface="Calibri"/>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Calibri" charset="0"/>
                <a:ea typeface="Calibri" charset="0"/>
                <a:cs typeface="Calibri" charset="0"/>
                <a:sym typeface="Calibri"/>
              </a:endParaRPr>
            </a:p>
          </p:txBody>
        </p:sp>
      </p:grpSp>
      <p:pic>
        <p:nvPicPr>
          <p:cNvPr id="28" name="Google Shape;90;p1">
            <a:extLst>
              <a:ext uri="{FF2B5EF4-FFF2-40B4-BE49-F238E27FC236}">
                <a16:creationId xmlns:a16="http://schemas.microsoft.com/office/drawing/2014/main" id="{C0F02F15-F1A3-BE4E-8F9E-010F27EC343E}"/>
              </a:ext>
            </a:extLst>
          </p:cNvPr>
          <p:cNvPicPr preferRelativeResize="0"/>
          <p:nvPr/>
        </p:nvPicPr>
        <p:blipFill rotWithShape="1">
          <a:blip r:embed="rId3">
            <a:alphaModFix/>
          </a:blip>
          <a:srcRect/>
          <a:stretch/>
        </p:blipFill>
        <p:spPr>
          <a:xfrm>
            <a:off x="344669" y="221179"/>
            <a:ext cx="2164081" cy="968991"/>
          </a:xfrm>
          <a:prstGeom prst="rect">
            <a:avLst/>
          </a:prstGeom>
          <a:noFill/>
          <a:ln>
            <a:noFill/>
          </a:ln>
        </p:spPr>
      </p:pic>
      <p:pic>
        <p:nvPicPr>
          <p:cNvPr id="29" name="Picture 28">
            <a:extLst>
              <a:ext uri="{FF2B5EF4-FFF2-40B4-BE49-F238E27FC236}">
                <a16:creationId xmlns:a16="http://schemas.microsoft.com/office/drawing/2014/main" id="{CBFB4AD6-5147-B841-97E3-D3DBF2870DA4}"/>
              </a:ext>
            </a:extLst>
          </p:cNvPr>
          <p:cNvPicPr>
            <a:picLocks noChangeAspect="1"/>
          </p:cNvPicPr>
          <p:nvPr/>
        </p:nvPicPr>
        <p:blipFill>
          <a:blip r:embed="rId4"/>
          <a:stretch>
            <a:fillRect/>
          </a:stretch>
        </p:blipFill>
        <p:spPr>
          <a:xfrm>
            <a:off x="2508751" y="221179"/>
            <a:ext cx="2376972" cy="968991"/>
          </a:xfrm>
          <a:prstGeom prst="rect">
            <a:avLst/>
          </a:prstGeom>
        </p:spPr>
      </p:pic>
      <p:sp>
        <p:nvSpPr>
          <p:cNvPr id="30" name="Rectangle 29">
            <a:extLst>
              <a:ext uri="{FF2B5EF4-FFF2-40B4-BE49-F238E27FC236}">
                <a16:creationId xmlns:a16="http://schemas.microsoft.com/office/drawing/2014/main" id="{748FA8E3-2CE3-3647-992D-018F0126A7B0}"/>
              </a:ext>
            </a:extLst>
          </p:cNvPr>
          <p:cNvSpPr/>
          <p:nvPr/>
        </p:nvSpPr>
        <p:spPr>
          <a:xfrm>
            <a:off x="9560268" y="103051"/>
            <a:ext cx="2429040" cy="12380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328E047-1F90-4CB1-8264-047021299E60}"/>
              </a:ext>
            </a:extLst>
          </p:cNvPr>
          <p:cNvSpPr txBox="1"/>
          <p:nvPr/>
        </p:nvSpPr>
        <p:spPr>
          <a:xfrm>
            <a:off x="9664401" y="151676"/>
            <a:ext cx="2324907" cy="1107996"/>
          </a:xfrm>
          <a:prstGeom prst="rect">
            <a:avLst/>
          </a:prstGeom>
          <a:noFill/>
        </p:spPr>
        <p:txBody>
          <a:bodyPr wrap="square" rtlCol="0">
            <a:spAutoFit/>
          </a:bodyPr>
          <a:lstStyle/>
          <a:p>
            <a:pPr algn="ctr"/>
            <a:r>
              <a:rPr lang="en-US" sz="3300" dirty="0">
                <a:solidFill>
                  <a:schemeClr val="bg1"/>
                </a:solidFill>
                <a:latin typeface="Calibri Regular" charset="0"/>
              </a:rPr>
              <a:t>Vocabulary</a:t>
            </a:r>
          </a:p>
          <a:p>
            <a:pPr algn="ctr"/>
            <a:r>
              <a:rPr lang="ka-GE" sz="3300" dirty="0">
                <a:solidFill>
                  <a:schemeClr val="bg1"/>
                </a:solidFill>
                <a:latin typeface="Calibri Regular" charset="0"/>
              </a:rPr>
              <a:t>ლექსიკა</a:t>
            </a:r>
            <a:endParaRPr lang="en-US" sz="3300" dirty="0">
              <a:solidFill>
                <a:schemeClr val="bg1"/>
              </a:solidFill>
              <a:latin typeface="Calibri Regular" charset="0"/>
            </a:endParaRPr>
          </a:p>
        </p:txBody>
      </p:sp>
    </p:spTree>
    <p:extLst>
      <p:ext uri="{BB962C8B-B14F-4D97-AF65-F5344CB8AC3E}">
        <p14:creationId xmlns:p14="http://schemas.microsoft.com/office/powerpoint/2010/main" val="17402316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305993" y="1566882"/>
            <a:ext cx="3793426"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ka-GE" sz="3600" b="1" dirty="0" smtClean="0">
              <a:solidFill>
                <a:schemeClr val="bg1"/>
              </a:solidFill>
              <a:latin typeface="Calibri" pitchFamily="34" charset="0"/>
            </a:endParaRPr>
          </a:p>
          <a:p>
            <a:pPr lvl="0" algn="ctr"/>
            <a:r>
              <a:rPr lang="en-US" sz="3600" b="1" dirty="0" smtClean="0">
                <a:solidFill>
                  <a:schemeClr val="bg1"/>
                </a:solidFill>
                <a:latin typeface="Calibri" pitchFamily="34" charset="0"/>
              </a:rPr>
              <a:t>mood swings</a:t>
            </a:r>
          </a:p>
          <a:p>
            <a:pPr lvl="0" algn="ctr"/>
            <a:r>
              <a:rPr lang="en-US" sz="3600" b="1" dirty="0" smtClean="0">
                <a:solidFill>
                  <a:schemeClr val="bg1"/>
                </a:solidFill>
                <a:latin typeface="Calibri" pitchFamily="34" charset="0"/>
              </a:rPr>
              <a:t>(</a:t>
            </a:r>
            <a:r>
              <a:rPr lang="en-US" sz="3600" b="1" dirty="0">
                <a:solidFill>
                  <a:schemeClr val="bg1"/>
                </a:solidFill>
                <a:latin typeface="Calibri" pitchFamily="34" charset="0"/>
              </a:rPr>
              <a:t>n</a:t>
            </a:r>
            <a:r>
              <a:rPr lang="en-US" sz="3600" b="1" dirty="0" smtClean="0">
                <a:solidFill>
                  <a:schemeClr val="bg1"/>
                </a:solidFill>
                <a:latin typeface="Calibri" pitchFamily="34" charset="0"/>
              </a:rPr>
              <a:t>.)</a:t>
            </a:r>
          </a:p>
          <a:p>
            <a:pPr marL="0" marR="0" lvl="0" indent="0" algn="ctr" rtl="0">
              <a:spcBef>
                <a:spcPts val="0"/>
              </a:spcBef>
              <a:spcAft>
                <a:spcPts val="0"/>
              </a:spcAft>
              <a:buNone/>
            </a:pPr>
            <a:endParaRPr sz="3600" dirty="0">
              <a:latin typeface="Calibri Regular" charset="0"/>
            </a:endParaRPr>
          </a:p>
        </p:txBody>
      </p:sp>
      <p:sp>
        <p:nvSpPr>
          <p:cNvPr id="190" name="Google Shape;190;g8d3272b2c0_0_231"/>
          <p:cNvSpPr/>
          <p:nvPr/>
        </p:nvSpPr>
        <p:spPr>
          <a:xfrm>
            <a:off x="4098000" y="4236334"/>
            <a:ext cx="4571438" cy="100475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smtClean="0">
                <a:solidFill>
                  <a:srgbClr val="FFFFFF"/>
                </a:solidFill>
                <a:latin typeface="Calibri Regular" charset="0"/>
                <a:ea typeface="Calibri"/>
                <a:cs typeface="Calibri"/>
                <a:sym typeface="Calibri"/>
              </a:rPr>
              <a:t>ხასიათის სწრაფი ცვლილება</a:t>
            </a:r>
            <a:endParaRPr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434870" y="346329"/>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342950" y="556124"/>
            <a:ext cx="276839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4097999" y="5450879"/>
            <a:ext cx="4571439"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smtClean="0">
                <a:solidFill>
                  <a:schemeClr val="bg1"/>
                </a:solidFill>
                <a:latin typeface="Calibri" charset="0"/>
                <a:ea typeface="Calibri" charset="0"/>
                <a:cs typeface="Calibri" charset="0"/>
                <a:sym typeface="Calibri"/>
              </a:rPr>
              <a:t>Poor diet can lead to </a:t>
            </a:r>
            <a:r>
              <a:rPr lang="en-US" sz="2600" i="1" u="sng" strike="noStrike" cap="none" dirty="0" smtClean="0">
                <a:solidFill>
                  <a:srgbClr val="FFC000"/>
                </a:solidFill>
                <a:latin typeface="Calibri" charset="0"/>
                <a:ea typeface="Calibri" charset="0"/>
                <a:cs typeface="Calibri" charset="0"/>
                <a:sym typeface="Calibri"/>
              </a:rPr>
              <a:t>mood swings</a:t>
            </a:r>
            <a:r>
              <a:rPr lang="en-US" sz="2600" i="1" strike="noStrike" cap="none" dirty="0" smtClean="0">
                <a:solidFill>
                  <a:schemeClr val="bg1"/>
                </a:solidFill>
                <a:latin typeface="Calibri" charset="0"/>
                <a:ea typeface="Calibri" charset="0"/>
                <a:cs typeface="Calibri" charset="0"/>
                <a:sym typeface="Calibri"/>
              </a:rPr>
              <a:t>. </a:t>
            </a:r>
            <a:endParaRPr sz="2600" i="1" strike="noStrike" cap="none" dirty="0">
              <a:solidFill>
                <a:schemeClr val="bg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1240443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7" name="Google Shape;97;p2"/>
          <p:cNvSpPr txBox="1"/>
          <p:nvPr/>
        </p:nvSpPr>
        <p:spPr>
          <a:xfrm>
            <a:off x="0" y="1932868"/>
            <a:ext cx="12207936" cy="2418122"/>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chemeClr val="dk1"/>
              </a:buClr>
              <a:buSzPts val="6600"/>
              <a:buFont typeface="Calibri"/>
              <a:buNone/>
            </a:pPr>
            <a:r>
              <a:rPr lang="en-US" sz="6600" dirty="0" smtClean="0">
                <a:solidFill>
                  <a:schemeClr val="bg1"/>
                </a:solidFill>
                <a:latin typeface="Calibri" panose="020F0502020204030204" pitchFamily="34" charset="0"/>
                <a:ea typeface="Calibri"/>
                <a:cs typeface="Calibri" panose="020F0502020204030204" pitchFamily="34" charset="0"/>
                <a:sym typeface="Calibri"/>
              </a:rPr>
              <a:t>Medicine</a:t>
            </a:r>
            <a:r>
              <a:rPr lang="en-US" sz="6600" dirty="0" smtClean="0">
                <a:solidFill>
                  <a:schemeClr val="bg1"/>
                </a:solidFill>
                <a:latin typeface="Sylfaen Regular" pitchFamily="18" charset="0"/>
                <a:ea typeface="Calibri"/>
                <a:cs typeface="Calibri"/>
                <a:sym typeface="Calibri"/>
              </a:rPr>
              <a:t>| </a:t>
            </a:r>
            <a:r>
              <a:rPr lang="ka-GE" sz="6600" dirty="0" smtClean="0">
                <a:solidFill>
                  <a:schemeClr val="bg1"/>
                </a:solidFill>
                <a:latin typeface="Calibri" panose="020F0502020204030204" pitchFamily="34" charset="0"/>
                <a:ea typeface="Calibri"/>
                <a:cs typeface="Calibri" panose="020F0502020204030204" pitchFamily="34" charset="0"/>
                <a:sym typeface="Calibri"/>
              </a:rPr>
              <a:t>მედიცინა</a:t>
            </a:r>
            <a:endParaRPr sz="54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sp>
        <p:nvSpPr>
          <p:cNvPr id="2" name="Rectangle 1">
            <a:extLst>
              <a:ext uri="{FF2B5EF4-FFF2-40B4-BE49-F238E27FC236}">
                <a16:creationId xmlns:a16="http://schemas.microsoft.com/office/drawing/2014/main" id="{0E16A4AA-71E9-B34C-AAC8-D84F71CB1A1A}"/>
              </a:ext>
            </a:extLst>
          </p:cNvPr>
          <p:cNvSpPr/>
          <p:nvPr/>
        </p:nvSpPr>
        <p:spPr>
          <a:xfrm>
            <a:off x="2061247" y="4045527"/>
            <a:ext cx="81634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Google Shape;98;p2"/>
          <p:cNvSpPr txBox="1"/>
          <p:nvPr/>
        </p:nvSpPr>
        <p:spPr>
          <a:xfrm>
            <a:off x="0" y="3523109"/>
            <a:ext cx="12192000" cy="1655762"/>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4400"/>
              <a:buFont typeface="Arial"/>
              <a:buNone/>
            </a:pPr>
            <a:endParaRPr sz="4400" u="none" strike="noStrike" cap="none" dirty="0">
              <a:solidFill>
                <a:schemeClr val="dk1"/>
              </a:solidFill>
              <a:latin typeface="Sylfaen Regular" pitchFamily="18" charset="0"/>
              <a:ea typeface="Calibri"/>
              <a:cs typeface="Calibri"/>
              <a:sym typeface="Calibri"/>
            </a:endParaRPr>
          </a:p>
          <a:p>
            <a:pPr lvl="0" algn="ctr">
              <a:lnSpc>
                <a:spcPct val="90000"/>
              </a:lnSpc>
              <a:spcBef>
                <a:spcPts val="1000"/>
              </a:spcBef>
              <a:buClr>
                <a:schemeClr val="dk1"/>
              </a:buClr>
              <a:buSzPts val="3600"/>
            </a:pPr>
            <a:r>
              <a:rPr lang="en-US" sz="3600" u="none" strike="noStrike" cap="none"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English for Specific Purposes </a:t>
            </a:r>
            <a:r>
              <a:rPr lang="en-US" sz="3600" dirty="0">
                <a:solidFill>
                  <a:schemeClr val="bg1"/>
                </a:solidFill>
                <a:latin typeface="Sylfaen Regular" pitchFamily="18" charset="0"/>
                <a:ea typeface="Calibri"/>
                <a:cs typeface="Calibri"/>
                <a:sym typeface="Calibri"/>
              </a:rPr>
              <a:t>| </a:t>
            </a:r>
            <a:r>
              <a:rPr lang="en-US" sz="3600" dirty="0">
                <a:solidFill>
                  <a:schemeClr val="bg1"/>
                </a:solidFill>
                <a:latin typeface="Calibri" panose="020F0502020204030204" pitchFamily="34" charset="0"/>
                <a:ea typeface="Calibri"/>
                <a:cs typeface="Calibri" panose="020F0502020204030204" pitchFamily="34" charset="0"/>
                <a:sym typeface="Calibri"/>
              </a:rPr>
              <a:t>Level A2</a:t>
            </a:r>
            <a:endParaRPr sz="3600" u="none" strike="noStrike" cap="none" dirty="0">
              <a:solidFill>
                <a:schemeClr val="bg1"/>
              </a:solidFill>
              <a:latin typeface="Calibri" panose="020F0502020204030204" pitchFamily="34" charset="0"/>
              <a:ea typeface="Calibri"/>
              <a:cs typeface="Calibri" panose="020F0502020204030204" pitchFamily="34" charset="0"/>
              <a:sym typeface="Calibri"/>
            </a:endParaRPr>
          </a:p>
        </p:txBody>
      </p:sp>
      <p:pic>
        <p:nvPicPr>
          <p:cNvPr id="7" name="Google Shape;90;p1">
            <a:extLst>
              <a:ext uri="{FF2B5EF4-FFF2-40B4-BE49-F238E27FC236}">
                <a16:creationId xmlns:a16="http://schemas.microsoft.com/office/drawing/2014/main" id="{B3777C88-76AA-3242-8985-AD7899327453}"/>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7E98D3A2-DB0F-424E-8C42-C2DFC8EC764D}"/>
              </a:ext>
            </a:extLst>
          </p:cNvPr>
          <p:cNvPicPr>
            <a:picLocks noChangeAspect="1"/>
          </p:cNvPicPr>
          <p:nvPr/>
        </p:nvPicPr>
        <p:blipFill>
          <a:blip r:embed="rId4"/>
          <a:stretch>
            <a:fillRect/>
          </a:stretch>
        </p:blipFill>
        <p:spPr>
          <a:xfrm>
            <a:off x="3143289" y="725338"/>
            <a:ext cx="2376972" cy="968991"/>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920786" y="1525115"/>
            <a:ext cx="3107684"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ka-GE" sz="3600" b="1" dirty="0" smtClean="0">
              <a:solidFill>
                <a:schemeClr val="bg1"/>
              </a:solidFill>
              <a:latin typeface="Calibri" pitchFamily="34" charset="0"/>
            </a:endParaRPr>
          </a:p>
          <a:p>
            <a:pPr lvl="0" algn="ctr"/>
            <a:r>
              <a:rPr lang="en-US" sz="3600" b="1" dirty="0" smtClean="0">
                <a:solidFill>
                  <a:schemeClr val="bg1"/>
                </a:solidFill>
                <a:latin typeface="Calibri" pitchFamily="34" charset="0"/>
              </a:rPr>
              <a:t>weight gain</a:t>
            </a:r>
          </a:p>
          <a:p>
            <a:pPr lvl="0" algn="ctr"/>
            <a:r>
              <a:rPr lang="en-US" sz="3600" b="1" dirty="0" smtClean="0">
                <a:solidFill>
                  <a:schemeClr val="bg1"/>
                </a:solidFill>
                <a:latin typeface="Calibri" pitchFamily="34" charset="0"/>
              </a:rPr>
              <a:t>(n.)</a:t>
            </a:r>
          </a:p>
          <a:p>
            <a:pPr marL="0" marR="0" lvl="0" indent="0" algn="ctr" rtl="0">
              <a:spcBef>
                <a:spcPts val="0"/>
              </a:spcBef>
              <a:spcAft>
                <a:spcPts val="0"/>
              </a:spcAft>
              <a:buNone/>
            </a:pPr>
            <a:endParaRPr sz="3600" dirty="0">
              <a:latin typeface="Calibri Regular" charset="0"/>
            </a:endParaRPr>
          </a:p>
        </p:txBody>
      </p:sp>
      <p:sp>
        <p:nvSpPr>
          <p:cNvPr id="190" name="Google Shape;190;g8d3272b2c0_0_231"/>
          <p:cNvSpPr/>
          <p:nvPr/>
        </p:nvSpPr>
        <p:spPr>
          <a:xfrm>
            <a:off x="4687747" y="4305782"/>
            <a:ext cx="3655205" cy="75053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smtClean="0">
                <a:solidFill>
                  <a:srgbClr val="FFFFFF"/>
                </a:solidFill>
                <a:latin typeface="Calibri Regular" charset="0"/>
                <a:ea typeface="Calibri"/>
                <a:cs typeface="Calibri"/>
                <a:sym typeface="Calibri"/>
              </a:rPr>
              <a:t>წონის მატება </a:t>
            </a:r>
            <a:endParaRPr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342952" y="312249"/>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342952" y="455843"/>
            <a:ext cx="276839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687747" y="5450879"/>
            <a:ext cx="3655205" cy="10125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u="sng" dirty="0" smtClean="0">
                <a:solidFill>
                  <a:srgbClr val="FFC000"/>
                </a:solidFill>
                <a:latin typeface="Calibri" charset="0"/>
                <a:ea typeface="Calibri" charset="0"/>
                <a:cs typeface="Calibri" charset="0"/>
                <a:sym typeface="Calibri"/>
              </a:rPr>
              <a:t>Weight gain </a:t>
            </a:r>
            <a:r>
              <a:rPr lang="en-US" sz="2600" i="1" dirty="0" smtClean="0">
                <a:solidFill>
                  <a:schemeClr val="bg1"/>
                </a:solidFill>
                <a:latin typeface="Calibri" charset="0"/>
                <a:ea typeface="Calibri" charset="0"/>
                <a:cs typeface="Calibri" charset="0"/>
                <a:sym typeface="Calibri"/>
              </a:rPr>
              <a:t>is often caused by poor diet.</a:t>
            </a:r>
            <a:endParaRPr sz="26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2829857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827534" y="1777114"/>
            <a:ext cx="3236559" cy="2243228"/>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ka-GE" sz="3600" b="1" dirty="0" smtClean="0">
              <a:solidFill>
                <a:schemeClr val="bg1"/>
              </a:solidFill>
              <a:latin typeface="Calibri" pitchFamily="34" charset="0"/>
            </a:endParaRPr>
          </a:p>
          <a:p>
            <a:pPr lvl="0" algn="ctr"/>
            <a:r>
              <a:rPr lang="en-US" sz="3600" b="1" dirty="0" smtClean="0">
                <a:solidFill>
                  <a:schemeClr val="bg1"/>
                </a:solidFill>
                <a:latin typeface="Calibri" pitchFamily="34" charset="0"/>
              </a:rPr>
              <a:t>constantly</a:t>
            </a:r>
          </a:p>
          <a:p>
            <a:pPr lvl="0" algn="ctr"/>
            <a:r>
              <a:rPr lang="en-US" sz="3600" b="1" dirty="0" smtClean="0">
                <a:solidFill>
                  <a:schemeClr val="bg1"/>
                </a:solidFill>
                <a:latin typeface="Calibri" pitchFamily="34" charset="0"/>
              </a:rPr>
              <a:t>(adv.)</a:t>
            </a:r>
          </a:p>
          <a:p>
            <a:pPr marL="0" marR="0" lvl="0" indent="0" algn="ctr" rtl="0">
              <a:spcBef>
                <a:spcPts val="0"/>
              </a:spcBef>
              <a:spcAft>
                <a:spcPts val="0"/>
              </a:spcAft>
              <a:buNone/>
            </a:pPr>
            <a:endParaRPr sz="3600" dirty="0">
              <a:latin typeface="Calibri Regular" charset="0"/>
            </a:endParaRPr>
          </a:p>
        </p:txBody>
      </p:sp>
      <p:sp>
        <p:nvSpPr>
          <p:cNvPr id="190" name="Google Shape;190;g8d3272b2c0_0_231"/>
          <p:cNvSpPr/>
          <p:nvPr/>
        </p:nvSpPr>
        <p:spPr>
          <a:xfrm>
            <a:off x="4496874" y="4190556"/>
            <a:ext cx="3714911" cy="843131"/>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smtClean="0">
                <a:solidFill>
                  <a:srgbClr val="FFFFFF"/>
                </a:solidFill>
                <a:latin typeface="Calibri Regular" charset="0"/>
                <a:ea typeface="Calibri"/>
                <a:cs typeface="Calibri"/>
                <a:sym typeface="Calibri"/>
              </a:rPr>
              <a:t>გამუდმებით</a:t>
            </a:r>
            <a:endParaRPr sz="24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648711"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802923" y="455842"/>
            <a:ext cx="243034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a:extLst>
              <a:ext uri="{FF2B5EF4-FFF2-40B4-BE49-F238E27FC236}">
                <a16:creationId xmlns:a16="http://schemas.microsoft.com/office/drawing/2014/main" id="{D1B5DCDD-794B-2846-8198-90595578A702}"/>
              </a:ext>
            </a:extLst>
          </p:cNvPr>
          <p:cNvSpPr/>
          <p:nvPr/>
        </p:nvSpPr>
        <p:spPr>
          <a:xfrm>
            <a:off x="4496874" y="5450879"/>
            <a:ext cx="3714912" cy="1164958"/>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smtClean="0">
                <a:solidFill>
                  <a:schemeClr val="bg1"/>
                </a:solidFill>
                <a:latin typeface="Calibri" charset="0"/>
                <a:ea typeface="Calibri" charset="0"/>
                <a:cs typeface="Calibri" charset="0"/>
                <a:sym typeface="Calibri"/>
              </a:rPr>
              <a:t>If you are </a:t>
            </a:r>
            <a:r>
              <a:rPr lang="en-US" sz="2600" i="1" u="sng" strike="noStrike" cap="none" dirty="0" smtClean="0">
                <a:solidFill>
                  <a:srgbClr val="FFC000"/>
                </a:solidFill>
                <a:latin typeface="Calibri" charset="0"/>
                <a:ea typeface="Calibri" charset="0"/>
                <a:cs typeface="Calibri" charset="0"/>
                <a:sym typeface="Calibri"/>
              </a:rPr>
              <a:t>constantly</a:t>
            </a:r>
            <a:r>
              <a:rPr lang="en-US" sz="2600" i="1" strike="noStrike" cap="none" dirty="0" smtClean="0">
                <a:solidFill>
                  <a:schemeClr val="bg1"/>
                </a:solidFill>
                <a:latin typeface="Calibri" charset="0"/>
                <a:ea typeface="Calibri" charset="0"/>
                <a:cs typeface="Calibri" charset="0"/>
                <a:sym typeface="Calibri"/>
              </a:rPr>
              <a:t> sick, then you should see a doctor.</a:t>
            </a:r>
            <a:endParaRPr sz="2600" i="1" strike="noStrike" cap="none" dirty="0">
              <a:solidFill>
                <a:schemeClr val="bg1"/>
              </a:solidFill>
              <a:latin typeface="Calibri" charset="0"/>
              <a:ea typeface="Calibri" charset="0"/>
              <a:cs typeface="Calibri" charset="0"/>
              <a:sym typeface="Calibri"/>
            </a:endParaRPr>
          </a:p>
        </p:txBody>
      </p:sp>
    </p:spTree>
    <p:extLst>
      <p:ext uri="{BB962C8B-B14F-4D97-AF65-F5344CB8AC3E}">
        <p14:creationId xmlns:p14="http://schemas.microsoft.com/office/powerpoint/2010/main" val="339089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827534" y="1758962"/>
            <a:ext cx="3063489" cy="2091055"/>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ka-GE" sz="3600" b="1" dirty="0" smtClean="0">
              <a:solidFill>
                <a:schemeClr val="bg1"/>
              </a:solidFill>
              <a:latin typeface="Calibri" pitchFamily="34" charset="0"/>
            </a:endParaRPr>
          </a:p>
          <a:p>
            <a:pPr lvl="0" algn="ctr"/>
            <a:r>
              <a:rPr lang="en-US" sz="3600" b="1" dirty="0" smtClean="0">
                <a:solidFill>
                  <a:schemeClr val="bg1"/>
                </a:solidFill>
                <a:latin typeface="Calibri" pitchFamily="34" charset="0"/>
              </a:rPr>
              <a:t>prone</a:t>
            </a:r>
          </a:p>
          <a:p>
            <a:pPr lvl="0" algn="ctr"/>
            <a:r>
              <a:rPr lang="en-US" sz="3600" b="1" dirty="0" smtClean="0">
                <a:solidFill>
                  <a:schemeClr val="bg1"/>
                </a:solidFill>
                <a:latin typeface="Calibri" pitchFamily="34" charset="0"/>
              </a:rPr>
              <a:t>(adj.)</a:t>
            </a:r>
          </a:p>
          <a:p>
            <a:pPr marL="0" marR="0" lvl="0" indent="0" algn="ctr" rtl="0">
              <a:spcBef>
                <a:spcPts val="0"/>
              </a:spcBef>
              <a:spcAft>
                <a:spcPts val="0"/>
              </a:spcAft>
              <a:buNone/>
            </a:pPr>
            <a:endParaRPr sz="3600" dirty="0">
              <a:latin typeface="Calibri Regular" charset="0"/>
            </a:endParaRPr>
          </a:p>
        </p:txBody>
      </p:sp>
      <p:sp>
        <p:nvSpPr>
          <p:cNvPr id="190" name="Google Shape;190;g8d3272b2c0_0_231"/>
          <p:cNvSpPr/>
          <p:nvPr/>
        </p:nvSpPr>
        <p:spPr>
          <a:xfrm>
            <a:off x="3585832" y="4194945"/>
            <a:ext cx="5709677" cy="911006"/>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smtClean="0">
                <a:solidFill>
                  <a:srgbClr val="FFFFFF"/>
                </a:solidFill>
                <a:latin typeface="Calibri Regular" charset="0"/>
                <a:ea typeface="Calibri"/>
                <a:cs typeface="Calibri"/>
                <a:sym typeface="Calibri"/>
              </a:rPr>
              <a:t>რაიმესადმი მიდრეკილების მქონე</a:t>
            </a:r>
            <a:endParaRPr lang="en-US" sz="2400" u="none" strike="noStrike" cap="none" dirty="0" smtClean="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821886" y="345500"/>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821886" y="535607"/>
            <a:ext cx="2768393" cy="1169551"/>
          </a:xfrm>
          <a:prstGeom prst="rect">
            <a:avLst/>
          </a:prstGeom>
          <a:noFill/>
        </p:spPr>
        <p:txBody>
          <a:bodyPr wrap="square" rtlCol="0">
            <a:spAutoFit/>
          </a:bodyPr>
          <a:lstStyle/>
          <a:p>
            <a:pPr algn="ctr"/>
            <a:r>
              <a:rPr lang="en-US" sz="3500" dirty="0">
                <a:solidFill>
                  <a:schemeClr val="bg1"/>
                </a:solidFill>
                <a:latin typeface="Calibri" panose="020F0502020204030204" pitchFamily="34" charset="0"/>
                <a:cs typeface="Calibri" panose="020F0502020204030204" pitchFamily="34" charset="0"/>
              </a:rPr>
              <a:t>Vocabulary</a:t>
            </a:r>
          </a:p>
          <a:p>
            <a:pPr algn="ctr"/>
            <a:r>
              <a:rPr lang="ka-GE" sz="3500" dirty="0">
                <a:solidFill>
                  <a:schemeClr val="bg1"/>
                </a:solidFill>
                <a:latin typeface="Calibri" panose="020F0502020204030204" pitchFamily="34" charset="0"/>
                <a:cs typeface="Calibri" panose="020F0502020204030204" pitchFamily="34" charset="0"/>
              </a:rPr>
              <a:t>ლექსიკა</a:t>
            </a:r>
            <a:endParaRPr lang="en-US" sz="3500"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3585832" y="5450879"/>
            <a:ext cx="5642835" cy="1220854"/>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n-US" sz="2600" i="1" strike="noStrike" cap="none" dirty="0" smtClean="0">
                <a:solidFill>
                  <a:schemeClr val="bg1"/>
                </a:solidFill>
                <a:latin typeface="Calibri" charset="0"/>
                <a:ea typeface="Calibri" charset="0"/>
                <a:cs typeface="Calibri" charset="0"/>
                <a:sym typeface="Calibri"/>
              </a:rPr>
              <a:t>People who smoke are </a:t>
            </a:r>
            <a:r>
              <a:rPr lang="en-US" sz="2600" i="1" u="sng" strike="noStrike" cap="none" dirty="0" smtClean="0">
                <a:solidFill>
                  <a:srgbClr val="FFC000"/>
                </a:solidFill>
                <a:latin typeface="Calibri" charset="0"/>
                <a:ea typeface="Calibri" charset="0"/>
                <a:cs typeface="Calibri" charset="0"/>
                <a:sym typeface="Calibri"/>
              </a:rPr>
              <a:t>prone</a:t>
            </a:r>
            <a:r>
              <a:rPr lang="en-US" sz="2600" i="1" strike="noStrike" cap="none" dirty="0" smtClean="0">
                <a:solidFill>
                  <a:schemeClr val="bg1"/>
                </a:solidFill>
                <a:latin typeface="Calibri" charset="0"/>
                <a:ea typeface="Calibri" charset="0"/>
                <a:cs typeface="Calibri" charset="0"/>
                <a:sym typeface="Calibri"/>
              </a:rPr>
              <a:t> to having heart and lung problems.</a:t>
            </a:r>
            <a:endParaRPr sz="2600" i="1" strike="noStrike" cap="none" dirty="0">
              <a:solidFill>
                <a:schemeClr val="bg1"/>
              </a:solidFill>
              <a:latin typeface="Calibri" charset="0"/>
              <a:ea typeface="Calibri" charset="0"/>
              <a:cs typeface="Calibri" charset="0"/>
              <a:sym typeface="Calibri"/>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8571561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5180465" y="1896096"/>
            <a:ext cx="2792145" cy="1943087"/>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lvl="0" algn="ctr"/>
            <a:endParaRPr lang="ka-GE" sz="3600" b="1" dirty="0" smtClean="0">
              <a:solidFill>
                <a:schemeClr val="bg1"/>
              </a:solidFill>
              <a:latin typeface="Calibri" pitchFamily="34" charset="0"/>
            </a:endParaRPr>
          </a:p>
          <a:p>
            <a:pPr lvl="0" algn="ctr"/>
            <a:r>
              <a:rPr lang="en-US" sz="3600" b="1" dirty="0" smtClean="0">
                <a:solidFill>
                  <a:schemeClr val="bg1"/>
                </a:solidFill>
                <a:latin typeface="Calibri" pitchFamily="34" charset="0"/>
              </a:rPr>
              <a:t>equally </a:t>
            </a:r>
          </a:p>
          <a:p>
            <a:pPr lvl="0" algn="ctr"/>
            <a:r>
              <a:rPr lang="en-US" sz="3600" b="1" dirty="0" smtClean="0">
                <a:solidFill>
                  <a:schemeClr val="bg1"/>
                </a:solidFill>
                <a:latin typeface="Calibri" pitchFamily="34" charset="0"/>
              </a:rPr>
              <a:t>(adv.)</a:t>
            </a:r>
          </a:p>
          <a:p>
            <a:pPr marL="0" marR="0" lvl="0" indent="0" algn="ctr" rtl="0">
              <a:spcBef>
                <a:spcPts val="0"/>
              </a:spcBef>
              <a:spcAft>
                <a:spcPts val="0"/>
              </a:spcAft>
              <a:buNone/>
            </a:pPr>
            <a:endParaRPr sz="3600" dirty="0">
              <a:latin typeface="Calibri Regular" charset="0"/>
            </a:endParaRPr>
          </a:p>
        </p:txBody>
      </p:sp>
      <p:sp>
        <p:nvSpPr>
          <p:cNvPr id="190" name="Google Shape;190;g8d3272b2c0_0_231"/>
          <p:cNvSpPr/>
          <p:nvPr/>
        </p:nvSpPr>
        <p:spPr>
          <a:xfrm>
            <a:off x="4386805" y="4219763"/>
            <a:ext cx="4282634" cy="819982"/>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u="none" strike="noStrike" cap="none" dirty="0" smtClean="0">
                <a:solidFill>
                  <a:srgbClr val="FFFFFF"/>
                </a:solidFill>
                <a:latin typeface="Calibri Regular" charset="0"/>
                <a:ea typeface="Calibri"/>
                <a:cs typeface="Calibri"/>
                <a:sym typeface="Calibri"/>
              </a:rPr>
              <a:t>თანაბრად</a:t>
            </a:r>
            <a:endParaRPr sz="3500" u="none" strike="noStrike" cap="none" dirty="0">
              <a:solidFill>
                <a:srgbClr val="FFFFFF"/>
              </a:solidFill>
              <a:latin typeface="Calibri Regular" charset="0"/>
              <a:ea typeface="Calibri"/>
              <a:cs typeface="Calibri"/>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8814966" y="345500"/>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8723046" y="556124"/>
            <a:ext cx="2768393" cy="1169551"/>
          </a:xfrm>
          <a:prstGeom prst="rect">
            <a:avLst/>
          </a:prstGeom>
          <a:noFill/>
        </p:spPr>
        <p:txBody>
          <a:bodyPr wrap="square" rtlCol="0">
            <a:spAutoFit/>
          </a:bodyPr>
          <a:lstStyle/>
          <a:p>
            <a:pPr algn="ctr"/>
            <a:r>
              <a:rPr lang="en-US" sz="3500" b="1" dirty="0">
                <a:solidFill>
                  <a:schemeClr val="bg1"/>
                </a:solidFill>
                <a:latin typeface="Calibri" panose="020F0502020204030204" pitchFamily="34" charset="0"/>
                <a:cs typeface="Calibri" panose="020F0502020204030204" pitchFamily="34" charset="0"/>
              </a:rPr>
              <a:t>Vocabulary</a:t>
            </a:r>
          </a:p>
          <a:p>
            <a:pPr algn="ctr"/>
            <a:r>
              <a:rPr lang="ka-GE" sz="3500" b="1" dirty="0">
                <a:solidFill>
                  <a:schemeClr val="bg1"/>
                </a:solidFill>
                <a:latin typeface="Calibri" panose="020F0502020204030204" pitchFamily="34" charset="0"/>
                <a:cs typeface="Calibri" panose="020F0502020204030204" pitchFamily="34" charset="0"/>
              </a:rPr>
              <a:t>ლექსიკა</a:t>
            </a:r>
            <a:endParaRPr lang="en-US" sz="3500" b="1" dirty="0">
              <a:solidFill>
                <a:schemeClr val="bg1"/>
              </a:solidFill>
              <a:latin typeface="Calibri" panose="020F0502020204030204" pitchFamily="34" charset="0"/>
              <a:cs typeface="Calibri" panose="020F0502020204030204" pitchFamily="34" charset="0"/>
            </a:endParaRPr>
          </a:p>
        </p:txBody>
      </p:sp>
      <p:sp>
        <p:nvSpPr>
          <p:cNvPr id="7" name="Google Shape;190;g8d3272b2c0_0_231">
            <a:extLst>
              <a:ext uri="{FF2B5EF4-FFF2-40B4-BE49-F238E27FC236}">
                <a16:creationId xmlns:a16="http://schemas.microsoft.com/office/drawing/2014/main" id="{D1B5DCDD-794B-2846-8198-90595578A702}"/>
              </a:ext>
            </a:extLst>
          </p:cNvPr>
          <p:cNvSpPr/>
          <p:nvPr/>
        </p:nvSpPr>
        <p:spPr>
          <a:xfrm>
            <a:off x="4386805" y="5210530"/>
            <a:ext cx="4282634" cy="1325737"/>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algn="ctr"/>
            <a:r>
              <a:rPr lang="en-US" sz="2800" i="1" dirty="0" smtClean="0">
                <a:solidFill>
                  <a:schemeClr val="bg1"/>
                </a:solidFill>
                <a:latin typeface="Calibri" charset="0"/>
                <a:ea typeface="Calibri" charset="0"/>
                <a:cs typeface="Calibri" charset="0"/>
              </a:rPr>
              <a:t>Men and women are </a:t>
            </a:r>
            <a:r>
              <a:rPr lang="en-US" sz="2800" i="1" u="sng" dirty="0" smtClean="0">
                <a:solidFill>
                  <a:srgbClr val="FFC000"/>
                </a:solidFill>
                <a:latin typeface="Calibri" charset="0"/>
                <a:ea typeface="Calibri" charset="0"/>
                <a:cs typeface="Calibri" charset="0"/>
              </a:rPr>
              <a:t>equally</a:t>
            </a:r>
            <a:r>
              <a:rPr lang="en-US" sz="2800" i="1" dirty="0" smtClean="0">
                <a:solidFill>
                  <a:schemeClr val="bg1"/>
                </a:solidFill>
                <a:latin typeface="Calibri" charset="0"/>
                <a:ea typeface="Calibri" charset="0"/>
                <a:cs typeface="Calibri" charset="0"/>
              </a:rPr>
              <a:t> affected by lack of sleep.</a:t>
            </a:r>
            <a:endParaRPr lang="ka-GE" sz="2800" i="1" dirty="0" smtClean="0">
              <a:solidFill>
                <a:schemeClr val="bg1"/>
              </a:solidFill>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38991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id="{748FA8E3-2CE3-3647-992D-018F0126A7B0}"/>
              </a:ext>
            </a:extLst>
          </p:cNvPr>
          <p:cNvSpPr/>
          <p:nvPr/>
        </p:nvSpPr>
        <p:spPr>
          <a:xfrm>
            <a:off x="3865736" y="2822656"/>
            <a:ext cx="4968588"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3556388" y="3012763"/>
            <a:ext cx="5720289" cy="1169551"/>
          </a:xfrm>
          <a:prstGeom prst="rect">
            <a:avLst/>
          </a:prstGeom>
          <a:noFill/>
        </p:spPr>
        <p:txBody>
          <a:bodyPr wrap="square" rtlCol="0">
            <a:spAutoFit/>
          </a:bodyPr>
          <a:lstStyle/>
          <a:p>
            <a:pPr algn="ctr"/>
            <a:r>
              <a:rPr lang="en-US" sz="3500" dirty="0" smtClean="0">
                <a:solidFill>
                  <a:schemeClr val="bg1"/>
                </a:solidFill>
                <a:latin typeface="Calibri" panose="020F0502020204030204" pitchFamily="34" charset="0"/>
                <a:cs typeface="Calibri" panose="020F0502020204030204" pitchFamily="34" charset="0"/>
              </a:rPr>
              <a:t>Reading Comprehension</a:t>
            </a:r>
            <a:endParaRPr lang="en-US" sz="3500" dirty="0">
              <a:solidFill>
                <a:schemeClr val="bg1"/>
              </a:solidFill>
              <a:latin typeface="Calibri" panose="020F0502020204030204" pitchFamily="34" charset="0"/>
              <a:cs typeface="Calibri" panose="020F0502020204030204" pitchFamily="34" charset="0"/>
            </a:endParaRPr>
          </a:p>
          <a:p>
            <a:pPr algn="ctr"/>
            <a:r>
              <a:rPr lang="ka-GE" sz="3500" dirty="0" smtClean="0">
                <a:solidFill>
                  <a:schemeClr val="bg1"/>
                </a:solidFill>
                <a:latin typeface="Calibri" panose="020F0502020204030204" pitchFamily="34" charset="0"/>
                <a:cs typeface="Calibri" panose="020F0502020204030204" pitchFamily="34" charset="0"/>
              </a:rPr>
              <a:t>წაკითხულის გააზრება</a:t>
            </a:r>
            <a:endParaRPr lang="en-US" sz="35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1516256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3" name="Rectangle 2">
            <a:extLst>
              <a:ext uri="{FF2B5EF4-FFF2-40B4-BE49-F238E27FC236}">
                <a16:creationId xmlns:a16="http://schemas.microsoft.com/office/drawing/2014/main" id="{748FA8E3-2CE3-3647-992D-018F0126A7B0}"/>
              </a:ext>
            </a:extLst>
          </p:cNvPr>
          <p:cNvSpPr/>
          <p:nvPr/>
        </p:nvSpPr>
        <p:spPr>
          <a:xfrm>
            <a:off x="6476303" y="556124"/>
            <a:ext cx="4671064" cy="9689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6476303" y="556124"/>
            <a:ext cx="4809796" cy="954107"/>
          </a:xfrm>
          <a:prstGeom prst="rect">
            <a:avLst/>
          </a:prstGeom>
          <a:noFill/>
        </p:spPr>
        <p:txBody>
          <a:bodyPr wrap="square" rtlCol="0">
            <a:spAutoFit/>
          </a:bodyPr>
          <a:lstStyle/>
          <a:p>
            <a:pPr algn="ctr"/>
            <a:r>
              <a:rPr lang="en-US" sz="2800" dirty="0" smtClean="0">
                <a:solidFill>
                  <a:schemeClr val="bg1"/>
                </a:solidFill>
                <a:latin typeface="Calibri" panose="020F0502020204030204" pitchFamily="34" charset="0"/>
                <a:cs typeface="Calibri" panose="020F0502020204030204" pitchFamily="34" charset="0"/>
              </a:rPr>
              <a:t>Reading Comprehension </a:t>
            </a:r>
          </a:p>
          <a:p>
            <a:pPr algn="ctr"/>
            <a:r>
              <a:rPr lang="ka-GE" sz="2800" dirty="0" smtClean="0">
                <a:solidFill>
                  <a:schemeClr val="bg1"/>
                </a:solidFill>
                <a:latin typeface="Calibri" panose="020F0502020204030204" pitchFamily="34" charset="0"/>
                <a:cs typeface="Calibri" panose="020F0502020204030204" pitchFamily="34" charset="0"/>
              </a:rPr>
              <a:t>წაკითხულის გააზრება</a:t>
            </a:r>
            <a:endParaRPr lang="en-US" sz="2800" dirty="0">
              <a:solidFill>
                <a:schemeClr val="bg1"/>
              </a:solidFill>
              <a:latin typeface="Calibri" panose="020F0502020204030204" pitchFamily="34" charset="0"/>
              <a:cs typeface="Calibri" panose="020F0502020204030204" pitchFamily="34"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pic>
        <p:nvPicPr>
          <p:cNvPr id="4" name="Picture 3"/>
          <p:cNvPicPr>
            <a:picLocks noChangeAspect="1"/>
          </p:cNvPicPr>
          <p:nvPr/>
        </p:nvPicPr>
        <p:blipFill rotWithShape="1">
          <a:blip r:embed="rId5"/>
          <a:srcRect t="16372" r="2547" b="26413"/>
          <a:stretch/>
        </p:blipFill>
        <p:spPr>
          <a:xfrm>
            <a:off x="3549859" y="2233913"/>
            <a:ext cx="4892208" cy="31020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31994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546378" y="2071868"/>
            <a:ext cx="11011401" cy="35081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latin typeface="Calibri" panose="020F0502020204030204" pitchFamily="34" charset="0"/>
                <a:cs typeface="Calibri" panose="020F0502020204030204" pitchFamily="34" charset="0"/>
              </a:rPr>
              <a:t>One of the biggest health problems in modern society today is lack of sleep, or what is commonly known as </a:t>
            </a:r>
            <a:r>
              <a:rPr lang="en-US" sz="3200" dirty="0">
                <a:latin typeface="Calibri" panose="020F0502020204030204" pitchFamily="34" charset="0"/>
                <a:cs typeface="Calibri" panose="020F0502020204030204" pitchFamily="34" charset="0"/>
              </a:rPr>
              <a:t>s</a:t>
            </a:r>
            <a:r>
              <a:rPr lang="en-US" sz="3200" dirty="0" smtClean="0">
                <a:latin typeface="Calibri" panose="020F0502020204030204" pitchFamily="34" charset="0"/>
                <a:cs typeface="Calibri" panose="020F0502020204030204" pitchFamily="34" charset="0"/>
              </a:rPr>
              <a:t>leep </a:t>
            </a:r>
            <a:r>
              <a:rPr lang="en-US" sz="3200" dirty="0">
                <a:latin typeface="Calibri" panose="020F0502020204030204" pitchFamily="34" charset="0"/>
                <a:cs typeface="Calibri" panose="020F0502020204030204" pitchFamily="34" charset="0"/>
              </a:rPr>
              <a:t>d</a:t>
            </a:r>
            <a:r>
              <a:rPr lang="en-US" sz="3200" dirty="0" smtClean="0">
                <a:latin typeface="Calibri" panose="020F0502020204030204" pitchFamily="34" charset="0"/>
                <a:cs typeface="Calibri" panose="020F0502020204030204" pitchFamily="34" charset="0"/>
              </a:rPr>
              <a:t>eprivation. While many people know that diet and exercise are important, they often forget that getting enough sleep is </a:t>
            </a:r>
            <a:r>
              <a:rPr lang="en-US" sz="3200" dirty="0" smtClean="0">
                <a:solidFill>
                  <a:srgbClr val="FFC000"/>
                </a:solidFill>
                <a:latin typeface="Calibri" panose="020F0502020204030204" pitchFamily="34" charset="0"/>
                <a:cs typeface="Calibri" panose="020F0502020204030204" pitchFamily="34" charset="0"/>
              </a:rPr>
              <a:t>equally</a:t>
            </a:r>
            <a:r>
              <a:rPr lang="en-US" sz="3200" dirty="0" smtClean="0">
                <a:latin typeface="Calibri" panose="020F0502020204030204" pitchFamily="34" charset="0"/>
                <a:cs typeface="Calibri" panose="020F0502020204030204" pitchFamily="34" charset="0"/>
              </a:rPr>
              <a:t> important. Not getting enough sleep can lead to personal health problems, but lack of sleep can also affect society.</a:t>
            </a:r>
          </a:p>
        </p:txBody>
      </p:sp>
    </p:spTree>
    <p:extLst>
      <p:ext uri="{BB962C8B-B14F-4D97-AF65-F5344CB8AC3E}">
        <p14:creationId xmlns:p14="http://schemas.microsoft.com/office/powerpoint/2010/main" val="728577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546377" y="2115360"/>
            <a:ext cx="11011401" cy="36361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smtClean="0">
                <a:latin typeface="Calibri" panose="020F0502020204030204" pitchFamily="34" charset="0"/>
                <a:cs typeface="Calibri" panose="020F0502020204030204" pitchFamily="34" charset="0"/>
              </a:rPr>
              <a:t>Not getting enough sleep can lead to many health problems. Some of these problems only affect personality and not health; these include </a:t>
            </a:r>
            <a:r>
              <a:rPr lang="en-US" sz="3200" dirty="0" smtClean="0">
                <a:solidFill>
                  <a:srgbClr val="FFC000"/>
                </a:solidFill>
                <a:latin typeface="Calibri" panose="020F0502020204030204" pitchFamily="34" charset="0"/>
                <a:cs typeface="Calibri" panose="020F0502020204030204" pitchFamily="34" charset="0"/>
              </a:rPr>
              <a:t>mood swings</a:t>
            </a:r>
            <a:r>
              <a:rPr lang="en-US" sz="3200" dirty="0" smtClean="0">
                <a:latin typeface="Calibri" panose="020F0502020204030204" pitchFamily="34" charset="0"/>
                <a:cs typeface="Calibri" panose="020F0502020204030204" pitchFamily="34" charset="0"/>
              </a:rPr>
              <a:t> and lack of concentration and/or balance. But others are quite serious, such as high blood pressure, </a:t>
            </a:r>
            <a:r>
              <a:rPr lang="en-US" sz="3200" dirty="0" smtClean="0">
                <a:solidFill>
                  <a:srgbClr val="FFC000"/>
                </a:solidFill>
                <a:latin typeface="Calibri" panose="020F0502020204030204" pitchFamily="34" charset="0"/>
                <a:cs typeface="Calibri" panose="020F0502020204030204" pitchFamily="34" charset="0"/>
              </a:rPr>
              <a:t>weight gain </a:t>
            </a:r>
            <a:r>
              <a:rPr lang="en-US" sz="3200" dirty="0" smtClean="0">
                <a:latin typeface="Calibri" panose="020F0502020204030204" pitchFamily="34" charset="0"/>
                <a:cs typeface="Calibri" panose="020F0502020204030204" pitchFamily="34" charset="0"/>
              </a:rPr>
              <a:t>(which can result in obesity), higher risk of heart disease, high risk of diabetes, and a weaker immune system.</a:t>
            </a:r>
          </a:p>
        </p:txBody>
      </p:sp>
    </p:spTree>
    <p:extLst>
      <p:ext uri="{BB962C8B-B14F-4D97-AF65-F5344CB8AC3E}">
        <p14:creationId xmlns:p14="http://schemas.microsoft.com/office/powerpoint/2010/main" val="7335136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416428" y="2008153"/>
            <a:ext cx="11011401" cy="416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smtClean="0">
                <a:solidFill>
                  <a:schemeClr val="bg1"/>
                </a:solidFill>
                <a:latin typeface="Calibri" panose="020F0502020204030204" pitchFamily="34" charset="0"/>
                <a:cs typeface="Calibri" panose="020F0502020204030204" pitchFamily="34" charset="0"/>
              </a:rPr>
              <a:t>As if personal health problems weren’t scary enough, the greater implications of a sleep deprived society are much scarier. Would you want to have a doctor who only slept three hours the night before to perform surgery? What about getting on a plane with a pilot who didn’t go to sleep the night before because of work? By </a:t>
            </a:r>
            <a:r>
              <a:rPr lang="en-US" sz="2800" dirty="0" smtClean="0">
                <a:solidFill>
                  <a:srgbClr val="FFC000"/>
                </a:solidFill>
                <a:latin typeface="Calibri" panose="020F0502020204030204" pitchFamily="34" charset="0"/>
                <a:cs typeface="Calibri" panose="020F0502020204030204" pitchFamily="34" charset="0"/>
              </a:rPr>
              <a:t>constantly</a:t>
            </a:r>
            <a:r>
              <a:rPr lang="en-US" sz="2800" dirty="0" smtClean="0">
                <a:solidFill>
                  <a:schemeClr val="bg1"/>
                </a:solidFill>
                <a:latin typeface="Calibri" panose="020F0502020204030204" pitchFamily="34" charset="0"/>
                <a:cs typeface="Calibri" panose="020F0502020204030204" pitchFamily="34" charset="0"/>
              </a:rPr>
              <a:t> pushing our society to being more 24/7, people become more </a:t>
            </a:r>
            <a:r>
              <a:rPr lang="en-US" sz="2800" dirty="0" smtClean="0">
                <a:solidFill>
                  <a:srgbClr val="FFC000"/>
                </a:solidFill>
                <a:latin typeface="Calibri" panose="020F0502020204030204" pitchFamily="34" charset="0"/>
                <a:cs typeface="Calibri" panose="020F0502020204030204" pitchFamily="34" charset="0"/>
              </a:rPr>
              <a:t>prone</a:t>
            </a:r>
            <a:r>
              <a:rPr lang="en-US" sz="2800" dirty="0" smtClean="0">
                <a:solidFill>
                  <a:schemeClr val="bg1"/>
                </a:solidFill>
                <a:latin typeface="Calibri" panose="020F0502020204030204" pitchFamily="34" charset="0"/>
                <a:cs typeface="Calibri" panose="020F0502020204030204" pitchFamily="34" charset="0"/>
              </a:rPr>
              <a:t> to mistakes and accidents. Imagine if the president of the country had to make an important decision after working all night? The problems that arise when we all lose sleep are endless.</a:t>
            </a:r>
          </a:p>
        </p:txBody>
      </p:sp>
    </p:spTree>
    <p:extLst>
      <p:ext uri="{BB962C8B-B14F-4D97-AF65-F5344CB8AC3E}">
        <p14:creationId xmlns:p14="http://schemas.microsoft.com/office/powerpoint/2010/main" val="14339907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259;g8d3272b2c0_0_406">
            <a:extLst>
              <a:ext uri="{FF2B5EF4-FFF2-40B4-BE49-F238E27FC236}">
                <a16:creationId xmlns:a16="http://schemas.microsoft.com/office/drawing/2014/main" id="{1DAC6726-0665-CE42-843C-081700985CF1}"/>
              </a:ext>
            </a:extLst>
          </p:cNvPr>
          <p:cNvSpPr txBox="1">
            <a:spLocks/>
          </p:cNvSpPr>
          <p:nvPr/>
        </p:nvSpPr>
        <p:spPr>
          <a:xfrm>
            <a:off x="286479" y="276286"/>
            <a:ext cx="11271300" cy="8508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lang="en-US" sz="4800" dirty="0">
              <a:latin typeface="Sylfaen Regular" pitchFamily="18" charset="0"/>
            </a:endParaRPr>
          </a:p>
        </p:txBody>
      </p:sp>
      <p:pic>
        <p:nvPicPr>
          <p:cNvPr id="9" name="Google Shape;90;p1">
            <a:extLst>
              <a:ext uri="{FF2B5EF4-FFF2-40B4-BE49-F238E27FC236}">
                <a16:creationId xmlns:a16="http://schemas.microsoft.com/office/drawing/2014/main" id="{C0F02F15-F1A3-BE4E-8F9E-010F27EC343E}"/>
              </a:ext>
            </a:extLst>
          </p:cNvPr>
          <p:cNvPicPr preferRelativeResize="0"/>
          <p:nvPr/>
        </p:nvPicPr>
        <p:blipFill rotWithShape="1">
          <a:blip r:embed="rId2">
            <a:alphaModFix/>
          </a:blip>
          <a:srcRect/>
          <a:stretch/>
        </p:blipFill>
        <p:spPr>
          <a:xfrm>
            <a:off x="286480" y="556124"/>
            <a:ext cx="2164081" cy="968991"/>
          </a:xfrm>
          <a:prstGeom prst="rect">
            <a:avLst/>
          </a:prstGeom>
          <a:noFill/>
          <a:ln>
            <a:noFill/>
          </a:ln>
        </p:spPr>
      </p:pic>
      <p:pic>
        <p:nvPicPr>
          <p:cNvPr id="10" name="Picture 9">
            <a:extLst>
              <a:ext uri="{FF2B5EF4-FFF2-40B4-BE49-F238E27FC236}">
                <a16:creationId xmlns:a16="http://schemas.microsoft.com/office/drawing/2014/main" id="{CBFB4AD6-5147-B841-97E3-D3DBF2870DA4}"/>
              </a:ext>
            </a:extLst>
          </p:cNvPr>
          <p:cNvPicPr>
            <a:picLocks noChangeAspect="1"/>
          </p:cNvPicPr>
          <p:nvPr/>
        </p:nvPicPr>
        <p:blipFill>
          <a:blip r:embed="rId3"/>
          <a:stretch>
            <a:fillRect/>
          </a:stretch>
        </p:blipFill>
        <p:spPr>
          <a:xfrm>
            <a:off x="2450562" y="556124"/>
            <a:ext cx="2376972" cy="968991"/>
          </a:xfrm>
          <a:prstGeom prst="rect">
            <a:avLst/>
          </a:prstGeom>
        </p:spPr>
      </p:pic>
      <p:sp>
        <p:nvSpPr>
          <p:cNvPr id="11" name="Rectangle: Rounded Corners 3">
            <a:extLst>
              <a:ext uri="{FF2B5EF4-FFF2-40B4-BE49-F238E27FC236}">
                <a16:creationId xmlns:a16="http://schemas.microsoft.com/office/drawing/2014/main" id="{897F9B12-969A-408D-9A80-DB3D56BB645E}"/>
              </a:ext>
            </a:extLst>
          </p:cNvPr>
          <p:cNvSpPr/>
          <p:nvPr/>
        </p:nvSpPr>
        <p:spPr>
          <a:xfrm>
            <a:off x="390651" y="1804953"/>
            <a:ext cx="11395979" cy="43146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a:latin typeface="Calibri" panose="020F0502020204030204" pitchFamily="34" charset="0"/>
                <a:cs typeface="Calibri" panose="020F0502020204030204" pitchFamily="34" charset="0"/>
              </a:rPr>
              <a:t>T</a:t>
            </a:r>
            <a:r>
              <a:rPr lang="en-US" sz="2800" dirty="0" smtClean="0">
                <a:latin typeface="Calibri" panose="020F0502020204030204" pitchFamily="34" charset="0"/>
                <a:cs typeface="Calibri" panose="020F0502020204030204" pitchFamily="34" charset="0"/>
              </a:rPr>
              <a:t>here is no need to worry though. There are many things you can do to ensure you get a good night’s rest. The first thing you can do is try to make getting good sleep every night a priority. Listen to your body; if you are tired all the time, you probably need more sleep. The next thing you can do is develop a more structured routine. Another thing you can do (if you have time) is try to take a nap, preferably after lunch. Another tip is to always make sure your bedroom is never too hot. And lastly, don’t use your bedroom for work or for watching TV. If you do all these things, then you won’t need to worry about not getting enough sleep.</a:t>
            </a:r>
          </a:p>
        </p:txBody>
      </p:sp>
    </p:spTree>
    <p:extLst>
      <p:ext uri="{BB962C8B-B14F-4D97-AF65-F5344CB8AC3E}">
        <p14:creationId xmlns:p14="http://schemas.microsoft.com/office/powerpoint/2010/main" val="18053262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grpSp>
        <p:nvGrpSpPr>
          <p:cNvPr id="107" name="Google Shape;107;g8d3272b2c0_0_301"/>
          <p:cNvGrpSpPr/>
          <p:nvPr/>
        </p:nvGrpSpPr>
        <p:grpSpPr>
          <a:xfrm>
            <a:off x="-4860846" y="821266"/>
            <a:ext cx="10804715" cy="7633251"/>
            <a:chOff x="-4943656" y="-757771"/>
            <a:chExt cx="10082305" cy="5889900"/>
          </a:xfrm>
        </p:grpSpPr>
        <p:sp>
          <p:nvSpPr>
            <p:cNvPr id="108" name="Google Shape;108;g8d3272b2c0_0_301"/>
            <p:cNvSpPr/>
            <p:nvPr/>
          </p:nvSpPr>
          <p:spPr>
            <a:xfrm>
              <a:off x="-4943656" y="-757771"/>
              <a:ext cx="5889900" cy="5889900"/>
            </a:xfrm>
            <a:prstGeom prst="blockArc">
              <a:avLst>
                <a:gd name="adj1" fmla="val 18900000"/>
                <a:gd name="adj2" fmla="val 2173954"/>
                <a:gd name="adj3" fmla="val 0"/>
              </a:avLst>
            </a:pr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09" name="Google Shape;109;g8d3272b2c0_0_301"/>
            <p:cNvSpPr/>
            <p:nvPr/>
          </p:nvSpPr>
          <p:spPr>
            <a:xfrm>
              <a:off x="306853" y="198853"/>
              <a:ext cx="482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0" name="Google Shape;110;g8d3272b2c0_0_301"/>
            <p:cNvSpPr txBox="1"/>
            <p:nvPr/>
          </p:nvSpPr>
          <p:spPr>
            <a:xfrm>
              <a:off x="306853" y="198853"/>
              <a:ext cx="482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Introduction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შესავალი</a:t>
              </a:r>
              <a:r>
                <a:rPr lang="en-US" sz="1500" b="1"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1" name="Google Shape;111;g8d3272b2c0_0_301"/>
            <p:cNvSpPr/>
            <p:nvPr/>
          </p:nvSpPr>
          <p:spPr>
            <a:xfrm>
              <a:off x="58396" y="149161"/>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2" name="Google Shape;112;g8d3272b2c0_0_301"/>
            <p:cNvSpPr/>
            <p:nvPr/>
          </p:nvSpPr>
          <p:spPr>
            <a:xfrm>
              <a:off x="666854" y="795501"/>
              <a:ext cx="44625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3" name="Google Shape;113;g8d3272b2c0_0_301"/>
            <p:cNvSpPr txBox="1"/>
            <p:nvPr/>
          </p:nvSpPr>
          <p:spPr>
            <a:xfrm>
              <a:off x="666854" y="795501"/>
              <a:ext cx="44625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a:solidFill>
                    <a:schemeClr val="lt1"/>
                  </a:solidFill>
                  <a:latin typeface="Calibri" panose="020F0502020204030204" pitchFamily="34" charset="0"/>
                  <a:ea typeface="Calibri"/>
                  <a:cs typeface="Calibri" panose="020F0502020204030204" pitchFamily="34" charset="0"/>
                  <a:sym typeface="Calibri"/>
                </a:rPr>
                <a:t>Vocabulary - </a:t>
              </a:r>
              <a:r>
                <a:rPr lang="en-US" sz="1500" b="1" dirty="0" err="1">
                  <a:solidFill>
                    <a:schemeClr val="lt1"/>
                  </a:solidFill>
                  <a:latin typeface="Calibri" panose="020F0502020204030204" pitchFamily="34" charset="0"/>
                  <a:ea typeface="Calibri"/>
                  <a:cs typeface="Calibri" panose="020F0502020204030204" pitchFamily="34" charset="0"/>
                  <a:sym typeface="Calibri"/>
                </a:rPr>
                <a:t>ლექსიკა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4" name="Google Shape;114;g8d3272b2c0_0_301"/>
            <p:cNvSpPr/>
            <p:nvPr/>
          </p:nvSpPr>
          <p:spPr>
            <a:xfrm>
              <a:off x="418397" y="74580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5" name="Google Shape;115;g8d3272b2c0_0_301"/>
            <p:cNvSpPr/>
            <p:nvPr/>
          </p:nvSpPr>
          <p:spPr>
            <a:xfrm>
              <a:off x="864133" y="1391711"/>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6" name="Google Shape;116;g8d3272b2c0_0_301"/>
            <p:cNvSpPr txBox="1"/>
            <p:nvPr/>
          </p:nvSpPr>
          <p:spPr>
            <a:xfrm>
              <a:off x="864133" y="1391711"/>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dirty="0" smtClean="0">
                  <a:solidFill>
                    <a:schemeClr val="lt1"/>
                  </a:solidFill>
                  <a:latin typeface="Calibri" panose="020F0502020204030204" pitchFamily="34" charset="0"/>
                  <a:ea typeface="Calibri"/>
                  <a:cs typeface="Calibri" panose="020F0502020204030204" pitchFamily="34" charset="0"/>
                  <a:sym typeface="Calibri"/>
                </a:rPr>
                <a:t>Reading Comprehension </a:t>
              </a:r>
              <a:r>
                <a:rPr lang="en-US" sz="1500" b="1" dirty="0">
                  <a:solidFill>
                    <a:schemeClr val="lt1"/>
                  </a:solidFill>
                  <a:latin typeface="Calibri" panose="020F0502020204030204" pitchFamily="34" charset="0"/>
                  <a:ea typeface="Calibri"/>
                  <a:cs typeface="Calibri" panose="020F0502020204030204" pitchFamily="34" charset="0"/>
                  <a:sym typeface="Calibri"/>
                </a:rPr>
                <a:t>- </a:t>
              </a:r>
              <a:r>
                <a:rPr lang="ka-GE" sz="1500" b="1" dirty="0" smtClean="0">
                  <a:solidFill>
                    <a:schemeClr val="lt1"/>
                  </a:solidFill>
                  <a:latin typeface="Calibri" panose="020F0502020204030204" pitchFamily="34" charset="0"/>
                  <a:ea typeface="Calibri"/>
                  <a:cs typeface="Calibri" panose="020F0502020204030204" pitchFamily="34" charset="0"/>
                  <a:sym typeface="Calibri"/>
                </a:rPr>
                <a:t>წაკითხულის გააზრება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17" name="Google Shape;117;g8d3272b2c0_0_301"/>
            <p:cNvSpPr/>
            <p:nvPr/>
          </p:nvSpPr>
          <p:spPr>
            <a:xfrm>
              <a:off x="615675" y="1342019"/>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8" name="Google Shape;118;g8d3272b2c0_0_301"/>
            <p:cNvSpPr/>
            <p:nvPr/>
          </p:nvSpPr>
          <p:spPr>
            <a:xfrm>
              <a:off x="927122" y="1988359"/>
              <a:ext cx="4202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19" name="Google Shape;119;g8d3272b2c0_0_301"/>
            <p:cNvSpPr txBox="1"/>
            <p:nvPr/>
          </p:nvSpPr>
          <p:spPr>
            <a:xfrm>
              <a:off x="927122" y="1988359"/>
              <a:ext cx="4202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Grammar - </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გრამატიკა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0" name="Google Shape;120;g8d3272b2c0_0_301"/>
            <p:cNvSpPr/>
            <p:nvPr/>
          </p:nvSpPr>
          <p:spPr>
            <a:xfrm>
              <a:off x="678664" y="1938667"/>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1" name="Google Shape;121;g8d3272b2c0_0_301"/>
            <p:cNvSpPr/>
            <p:nvPr/>
          </p:nvSpPr>
          <p:spPr>
            <a:xfrm>
              <a:off x="864133" y="2585006"/>
              <a:ext cx="426510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2" name="Google Shape;122;g8d3272b2c0_0_301"/>
            <p:cNvSpPr txBox="1"/>
            <p:nvPr/>
          </p:nvSpPr>
          <p:spPr>
            <a:xfrm>
              <a:off x="864133" y="2585006"/>
              <a:ext cx="4265100"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Summary</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შეჯამება</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3" name="Google Shape;123;g8d3272b2c0_0_301"/>
            <p:cNvSpPr/>
            <p:nvPr/>
          </p:nvSpPr>
          <p:spPr>
            <a:xfrm>
              <a:off x="607509" y="2525396"/>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7" name="Google Shape;127;g8d3272b2c0_0_301"/>
            <p:cNvSpPr/>
            <p:nvPr/>
          </p:nvSpPr>
          <p:spPr>
            <a:xfrm>
              <a:off x="657559" y="3159069"/>
              <a:ext cx="4481090"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28" name="Google Shape;128;g8d3272b2c0_0_301"/>
            <p:cNvSpPr txBox="1"/>
            <p:nvPr/>
          </p:nvSpPr>
          <p:spPr>
            <a:xfrm>
              <a:off x="698681" y="3134206"/>
              <a:ext cx="3776597"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Homework</a:t>
              </a:r>
              <a:r>
                <a:rPr lang="ka-GE" sz="1500" b="1" u="none" strike="noStrike" cap="none" dirty="0">
                  <a:solidFill>
                    <a:schemeClr val="lt1"/>
                  </a:solidFill>
                  <a:latin typeface="Calibri" panose="020F0502020204030204" pitchFamily="34" charset="0"/>
                  <a:ea typeface="Calibri"/>
                  <a:cs typeface="Calibri" panose="020F0502020204030204" pitchFamily="34" charset="0"/>
                  <a:sym typeface="Calibri"/>
                </a:rPr>
                <a:t>- საშინაო დავალება</a:t>
              </a:r>
              <a:r>
                <a:rPr lang="en-US" sz="1500" b="1" u="none" strike="noStrike" cap="none" dirty="0">
                  <a:solidFill>
                    <a:schemeClr val="lt1"/>
                  </a:solidFill>
                  <a:latin typeface="Calibri" panose="020F0502020204030204" pitchFamily="34" charset="0"/>
                  <a:ea typeface="Calibri"/>
                  <a:cs typeface="Calibri" panose="020F0502020204030204" pitchFamily="34" charset="0"/>
                  <a:sym typeface="Calibri"/>
                </a:rPr>
                <a:t> </a:t>
              </a:r>
              <a:endParaRPr sz="1500" b="1"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29" name="Google Shape;129;g8d3272b2c0_0_301"/>
            <p:cNvSpPr/>
            <p:nvPr/>
          </p:nvSpPr>
          <p:spPr>
            <a:xfrm>
              <a:off x="425985" y="3053040"/>
              <a:ext cx="496800" cy="4968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130" name="Google Shape;130;g8d3272b2c0_0_301"/>
          <p:cNvSpPr txBox="1"/>
          <p:nvPr/>
        </p:nvSpPr>
        <p:spPr>
          <a:xfrm>
            <a:off x="6767520" y="2440680"/>
            <a:ext cx="5283921" cy="2751600"/>
          </a:xfrm>
          <a:prstGeom prst="rect">
            <a:avLst/>
          </a:prstGeom>
          <a:noFill/>
          <a:ln>
            <a:noFill/>
          </a:ln>
        </p:spPr>
        <p:txBody>
          <a:bodyPr spcFirstLastPara="1" wrap="square" lIns="91425" tIns="91425" rIns="91425" bIns="91425" anchor="ctr" anchorCtr="0">
            <a:noAutofit/>
          </a:bodyPr>
          <a:lstStyle/>
          <a:p>
            <a:pPr lvl="0" algn="ctr"/>
            <a:r>
              <a:rPr lang="en-US" sz="4000" dirty="0" smtClean="0">
                <a:solidFill>
                  <a:schemeClr val="bg1"/>
                </a:solidFill>
                <a:latin typeface="Calibri" panose="020F0502020204030204" pitchFamily="34" charset="0"/>
                <a:ea typeface="Calibri"/>
                <a:cs typeface="Calibri" panose="020F0502020204030204" pitchFamily="34" charset="0"/>
                <a:sym typeface="Calibri"/>
              </a:rPr>
              <a:t>Sleeping Habits</a:t>
            </a:r>
          </a:p>
          <a:p>
            <a:pPr lvl="0" algn="ctr"/>
            <a:r>
              <a:rPr lang="ka-GE" sz="4000" dirty="0" smtClean="0">
                <a:solidFill>
                  <a:schemeClr val="bg1"/>
                </a:solidFill>
                <a:latin typeface="Calibri" panose="020F0502020204030204" pitchFamily="34" charset="0"/>
                <a:ea typeface="Calibri"/>
                <a:cs typeface="Calibri" panose="020F0502020204030204" pitchFamily="34" charset="0"/>
                <a:sym typeface="Calibri"/>
              </a:rPr>
              <a:t>ძილთან დაკავშირებული ჩვევები</a:t>
            </a:r>
          </a:p>
        </p:txBody>
      </p:sp>
      <p:sp>
        <p:nvSpPr>
          <p:cNvPr id="24" name="Rectangle 23">
            <a:extLst>
              <a:ext uri="{FF2B5EF4-FFF2-40B4-BE49-F238E27FC236}">
                <a16:creationId xmlns:a16="http://schemas.microsoft.com/office/drawing/2014/main" id="{748FA8E3-2CE3-3647-992D-018F0126A7B0}"/>
              </a:ext>
            </a:extLst>
          </p:cNvPr>
          <p:cNvSpPr/>
          <p:nvPr/>
        </p:nvSpPr>
        <p:spPr>
          <a:xfrm>
            <a:off x="7278255" y="467728"/>
            <a:ext cx="4262455" cy="1029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Google Shape;106;g8d3272b2c0_0_301"/>
          <p:cNvSpPr txBox="1">
            <a:spLocks noGrp="1"/>
          </p:cNvSpPr>
          <p:nvPr>
            <p:ph type="title"/>
          </p:nvPr>
        </p:nvSpPr>
        <p:spPr>
          <a:xfrm>
            <a:off x="6215100" y="365263"/>
            <a:ext cx="6586500"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Agenda  </a:t>
            </a:r>
            <a:r>
              <a:rPr lang="en-US" sz="3600" dirty="0">
                <a:solidFill>
                  <a:schemeClr val="bg1"/>
                </a:solidFill>
                <a:latin typeface="Calibri Regular" charset="0"/>
              </a:rPr>
              <a:t>                      </a:t>
            </a:r>
            <a:endParaRPr sz="3600" dirty="0">
              <a:solidFill>
                <a:schemeClr val="bg1"/>
              </a:solidFill>
              <a:latin typeface="Calibri Regular" charset="0"/>
            </a:endParaRPr>
          </a:p>
          <a:p>
            <a:pPr marL="0" lvl="0" indent="0" algn="ctr" rtl="0">
              <a:lnSpc>
                <a:spcPct val="90000"/>
              </a:lnSpc>
              <a:spcBef>
                <a:spcPts val="0"/>
              </a:spcBef>
              <a:spcAft>
                <a:spcPts val="0"/>
              </a:spcAft>
              <a:buClr>
                <a:schemeClr val="dk1"/>
              </a:buClr>
              <a:buSzPts val="3500"/>
              <a:buFont typeface="Calibri"/>
              <a:buNone/>
            </a:pPr>
            <a:r>
              <a:rPr lang="en-US" sz="3600" dirty="0" err="1">
                <a:solidFill>
                  <a:schemeClr val="bg1"/>
                </a:solidFill>
                <a:latin typeface="Calibri" panose="020F0502020204030204" pitchFamily="34" charset="0"/>
                <a:cs typeface="Calibri" panose="020F0502020204030204" pitchFamily="34" charset="0"/>
              </a:rPr>
              <a:t>გაკვეთილის</a:t>
            </a:r>
            <a:r>
              <a:rPr lang="en-US" sz="3600" dirty="0">
                <a:solidFill>
                  <a:schemeClr val="bg1"/>
                </a:solidFill>
                <a:latin typeface="Calibri" panose="020F0502020204030204" pitchFamily="34" charset="0"/>
                <a:cs typeface="Calibri" panose="020F0502020204030204" pitchFamily="34" charset="0"/>
              </a:rPr>
              <a:t> </a:t>
            </a:r>
            <a:r>
              <a:rPr lang="en-US" sz="3600" dirty="0" err="1">
                <a:solidFill>
                  <a:schemeClr val="bg1"/>
                </a:solidFill>
                <a:latin typeface="Calibri" panose="020F0502020204030204" pitchFamily="34" charset="0"/>
                <a:cs typeface="Calibri" panose="020F0502020204030204" pitchFamily="34" charset="0"/>
              </a:rPr>
              <a:t>გეგმა</a:t>
            </a:r>
            <a:endParaRPr sz="3600" dirty="0">
              <a:solidFill>
                <a:schemeClr val="bg1"/>
              </a:solidFill>
              <a:latin typeface="Calibri" panose="020F0502020204030204" pitchFamily="34" charset="0"/>
              <a:cs typeface="Calibri" panose="020F0502020204030204" pitchFamily="34" charset="0"/>
              <a:sym typeface="Calibri"/>
            </a:endParaRPr>
          </a:p>
        </p:txBody>
      </p:sp>
      <p:pic>
        <p:nvPicPr>
          <p:cNvPr id="25"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893537" y="522952"/>
            <a:ext cx="2164081" cy="968991"/>
          </a:xfrm>
          <a:prstGeom prst="rect">
            <a:avLst/>
          </a:prstGeom>
          <a:noFill/>
          <a:ln>
            <a:noFill/>
          </a:ln>
        </p:spPr>
      </p:pic>
      <p:pic>
        <p:nvPicPr>
          <p:cNvPr id="26" name="Picture 25">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3057619" y="522952"/>
            <a:ext cx="2376972" cy="968991"/>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77303" y="4169150"/>
            <a:ext cx="10469387"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55384988"/>
              </p:ext>
            </p:extLst>
          </p:nvPr>
        </p:nvGraphicFramePr>
        <p:xfrm>
          <a:off x="699280" y="2805863"/>
          <a:ext cx="8064429" cy="838025"/>
        </p:xfrm>
        <a:graphic>
          <a:graphicData uri="http://schemas.openxmlformats.org/drawingml/2006/table">
            <a:tbl>
              <a:tblPr>
                <a:noFill/>
                <a:tableStyleId>{B46CFEF4-99AF-46A8-A051-738FFB79779B}</a:tableStyleId>
              </a:tblPr>
              <a:tblGrid>
                <a:gridCol w="8064429">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smtClean="0">
                          <a:solidFill>
                            <a:schemeClr val="bg1"/>
                          </a:solidFill>
                          <a:latin typeface="Calibri" panose="020F0502020204030204" pitchFamily="34" charset="0"/>
                          <a:cs typeface="Calibri" panose="020F0502020204030204" pitchFamily="34" charset="0"/>
                        </a:rPr>
                        <a:t>Diet and exercise</a:t>
                      </a:r>
                      <a:r>
                        <a:rPr lang="en-US" sz="2800" b="0" i="0" baseline="0" dirty="0" smtClean="0">
                          <a:solidFill>
                            <a:schemeClr val="bg1"/>
                          </a:solidFill>
                          <a:latin typeface="Calibri" panose="020F0502020204030204" pitchFamily="34" charset="0"/>
                          <a:cs typeface="Calibri" panose="020F0502020204030204" pitchFamily="34" charset="0"/>
                        </a:rPr>
                        <a:t> are more important than sleep.</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699408223"/>
              </p:ext>
            </p:extLst>
          </p:nvPr>
        </p:nvGraphicFramePr>
        <p:xfrm>
          <a:off x="577302" y="4478155"/>
          <a:ext cx="11025417" cy="518160"/>
        </p:xfrm>
        <a:graphic>
          <a:graphicData uri="http://schemas.openxmlformats.org/drawingml/2006/table">
            <a:tbl>
              <a:tblPr firstRow="1" bandRow="1">
                <a:tableStyleId>{B46CFEF4-99AF-46A8-A051-738FFB79779B}</a:tableStyleId>
              </a:tblPr>
              <a:tblGrid>
                <a:gridCol w="11025417">
                  <a:extLst>
                    <a:ext uri="{9D8B030D-6E8A-4147-A177-3AD203B41FA5}">
                      <a16:colId xmlns:a16="http://schemas.microsoft.com/office/drawing/2014/main" val="2862978725"/>
                    </a:ext>
                  </a:extLst>
                </a:gridCol>
              </a:tblGrid>
              <a:tr h="466904">
                <a:tc>
                  <a:txBody>
                    <a:bodyPr/>
                    <a:lstStyle/>
                    <a:p>
                      <a:r>
                        <a:rPr lang="en-US" sz="2800" b="0" i="1" u="none" strike="noStrike" cap="none" dirty="0" smtClean="0">
                          <a:solidFill>
                            <a:schemeClr val="bg1"/>
                          </a:solidFill>
                          <a:latin typeface="Calibri" panose="020F0502020204030204" pitchFamily="34" charset="0"/>
                          <a:ea typeface="Arial"/>
                          <a:cs typeface="Calibri" panose="020F0502020204030204" pitchFamily="34" charset="0"/>
                          <a:sym typeface="Arial"/>
                        </a:rPr>
                        <a:t>People often forget that getting enough sleep is equally important.</a:t>
                      </a:r>
                      <a:endParaRPr lang="en-US" sz="2800" b="0" i="1" u="none" strike="noStrike" cap="none" dirty="0">
                        <a:solidFill>
                          <a:schemeClr val="bg1"/>
                        </a:solidFill>
                        <a:latin typeface="Calibri" panose="020F0502020204030204" pitchFamily="34" charset="0"/>
                        <a:ea typeface="Arial"/>
                        <a:cs typeface="Calibri" panose="020F0502020204030204" pitchFamily="34" charset="0"/>
                        <a:sym typeface="Aria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8455242" y="2566372"/>
            <a:ext cx="1755303" cy="1237379"/>
          </a:xfrm>
        </p:spPr>
        <p:txBody>
          <a:bodyPr>
            <a:normAutofit/>
          </a:bodyPr>
          <a:lstStyle/>
          <a:p>
            <a:r>
              <a:rPr lang="en-US" b="1" dirty="0" smtClean="0">
                <a:solidFill>
                  <a:srgbClr val="FFC000"/>
                </a:solidFill>
              </a:rPr>
              <a:t>False</a:t>
            </a:r>
            <a:endParaRPr lang="en-US" b="1" dirty="0">
              <a:solidFill>
                <a:srgbClr val="FFC000"/>
              </a:solidFill>
            </a:endParaRP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a:t>
            </a:r>
            <a:r>
              <a:rPr lang="ka-GE" sz="3000" dirty="0" smtClean="0">
                <a:latin typeface="Calibri" panose="020F0502020204030204" pitchFamily="34" charset="0"/>
                <a:cs typeface="Calibri" panose="020F0502020204030204" pitchFamily="34" charset="0"/>
              </a:rPr>
              <a:t>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1840933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1"/>
            <a:ext cx="10430041" cy="1085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1892432950"/>
              </p:ext>
            </p:extLst>
          </p:nvPr>
        </p:nvGraphicFramePr>
        <p:xfrm>
          <a:off x="699281" y="2805863"/>
          <a:ext cx="9119968" cy="838025"/>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smtClean="0">
                          <a:solidFill>
                            <a:schemeClr val="bg1"/>
                          </a:solidFill>
                          <a:latin typeface="Calibri" panose="020F0502020204030204" pitchFamily="34" charset="0"/>
                          <a:cs typeface="Calibri" panose="020F0502020204030204" pitchFamily="34" charset="0"/>
                        </a:rPr>
                        <a:t>Sleep deprivation affects only personality</a:t>
                      </a:r>
                      <a:r>
                        <a:rPr lang="en-US" sz="2800" b="0" i="0" baseline="0" dirty="0" smtClean="0">
                          <a:solidFill>
                            <a:schemeClr val="bg1"/>
                          </a:solidFill>
                          <a:latin typeface="Calibri" panose="020F0502020204030204" pitchFamily="34" charset="0"/>
                          <a:cs typeface="Calibri" panose="020F0502020204030204" pitchFamily="34" charset="0"/>
                        </a:rPr>
                        <a:t> not health.</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576765289"/>
              </p:ext>
            </p:extLst>
          </p:nvPr>
        </p:nvGraphicFramePr>
        <p:xfrm>
          <a:off x="646544" y="4225524"/>
          <a:ext cx="10308981" cy="973009"/>
        </p:xfrm>
        <a:graphic>
          <a:graphicData uri="http://schemas.openxmlformats.org/drawingml/2006/table">
            <a:tbl>
              <a:tblPr firstRow="1" bandRow="1">
                <a:tableStyleId>{B46CFEF4-99AF-46A8-A051-738FFB79779B}</a:tableStyleId>
              </a:tblPr>
              <a:tblGrid>
                <a:gridCol w="10308981">
                  <a:extLst>
                    <a:ext uri="{9D8B030D-6E8A-4147-A177-3AD203B41FA5}">
                      <a16:colId xmlns:a16="http://schemas.microsoft.com/office/drawing/2014/main" val="2862978725"/>
                    </a:ext>
                  </a:extLst>
                </a:gridCol>
              </a:tblGrid>
              <a:tr h="973009">
                <a:tc>
                  <a:txBody>
                    <a:bodyPr/>
                    <a:lstStyle/>
                    <a:p>
                      <a:r>
                        <a:rPr lang="en-US" sz="2400" i="1" baseline="0" dirty="0" smtClean="0">
                          <a:solidFill>
                            <a:schemeClr val="bg1"/>
                          </a:solidFill>
                          <a:latin typeface="Calibri" panose="020F0502020204030204" pitchFamily="34" charset="0"/>
                          <a:cs typeface="Calibri" panose="020F0502020204030204" pitchFamily="34" charset="0"/>
                        </a:rPr>
                        <a:t>Diseases</a:t>
                      </a:r>
                      <a:r>
                        <a:rPr lang="en-US" sz="2400" i="1" dirty="0" smtClean="0">
                          <a:solidFill>
                            <a:schemeClr val="bg1"/>
                          </a:solidFill>
                          <a:latin typeface="Calibri" panose="020F0502020204030204" pitchFamily="34" charset="0"/>
                          <a:cs typeface="Calibri" panose="020F0502020204030204" pitchFamily="34" charset="0"/>
                        </a:rPr>
                        <a:t> are quite serious, such as high blood pressure, weight gain</a:t>
                      </a:r>
                      <a:r>
                        <a:rPr lang="en-US" sz="2400" i="1" baseline="0" dirty="0" smtClean="0">
                          <a:solidFill>
                            <a:schemeClr val="bg1"/>
                          </a:solidFill>
                          <a:latin typeface="Calibri" panose="020F0502020204030204" pitchFamily="34" charset="0"/>
                          <a:cs typeface="Calibri" panose="020F0502020204030204" pitchFamily="34" charset="0"/>
                        </a:rPr>
                        <a:t> </a:t>
                      </a:r>
                      <a:r>
                        <a:rPr lang="en-US" sz="2400" i="1" dirty="0" smtClean="0">
                          <a:solidFill>
                            <a:schemeClr val="bg1"/>
                          </a:solidFill>
                          <a:latin typeface="Calibri" panose="020F0502020204030204" pitchFamily="34" charset="0"/>
                          <a:cs typeface="Calibri" panose="020F0502020204030204" pitchFamily="34" charset="0"/>
                        </a:rPr>
                        <a:t>higher risk of heart disease, high risk of diabetes, and a weaker immune system.</a:t>
                      </a:r>
                      <a:endParaRPr lang="en-US" sz="2400" b="0" i="1" u="none" strike="noStrike" cap="none" dirty="0">
                        <a:solidFill>
                          <a:schemeClr val="bg1"/>
                        </a:solidFill>
                        <a:latin typeface="Calibri" panose="020F0502020204030204" pitchFamily="34" charset="0"/>
                        <a:ea typeface="Arial"/>
                        <a:cs typeface="Calibri" panose="020F0502020204030204" pitchFamily="34" charset="0"/>
                        <a:sym typeface="Aria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8640721" y="2560166"/>
            <a:ext cx="1755303" cy="1237379"/>
          </a:xfrm>
        </p:spPr>
        <p:txBody>
          <a:bodyPr>
            <a:normAutofit/>
          </a:bodyPr>
          <a:lstStyle/>
          <a:p>
            <a:r>
              <a:rPr lang="en-US" b="1" dirty="0" smtClean="0">
                <a:solidFill>
                  <a:srgbClr val="FFC000"/>
                </a:solidFill>
              </a:rPr>
              <a:t>False</a:t>
            </a:r>
            <a:endParaRPr lang="en-US" b="1" dirty="0">
              <a:solidFill>
                <a:srgbClr val="FFC000"/>
              </a:solidFill>
            </a:endParaRP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a:t>
            </a:r>
            <a:r>
              <a:rPr lang="ka-GE" sz="3000" dirty="0" smtClean="0">
                <a:latin typeface="Calibri" panose="020F0502020204030204" pitchFamily="34" charset="0"/>
                <a:cs typeface="Calibri" panose="020F0502020204030204" pitchFamily="34" charset="0"/>
              </a:rPr>
              <a:t>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20324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0"/>
            <a:ext cx="10430041"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1590875222"/>
              </p:ext>
            </p:extLst>
          </p:nvPr>
        </p:nvGraphicFramePr>
        <p:xfrm>
          <a:off x="699281" y="2805863"/>
          <a:ext cx="9119968" cy="838025"/>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smtClean="0">
                          <a:solidFill>
                            <a:schemeClr val="bg1"/>
                          </a:solidFill>
                          <a:latin typeface="Calibri" panose="020F0502020204030204" pitchFamily="34" charset="0"/>
                          <a:cs typeface="Calibri" panose="020F0502020204030204" pitchFamily="34" charset="0"/>
                        </a:rPr>
                        <a:t>Sleep deprivation makes you</a:t>
                      </a:r>
                      <a:r>
                        <a:rPr lang="en-US" sz="2800" b="0" i="0" baseline="0" dirty="0" smtClean="0">
                          <a:solidFill>
                            <a:schemeClr val="bg1"/>
                          </a:solidFill>
                          <a:latin typeface="Calibri" panose="020F0502020204030204" pitchFamily="34" charset="0"/>
                          <a:cs typeface="Calibri" panose="020F0502020204030204" pitchFamily="34" charset="0"/>
                        </a:rPr>
                        <a:t> more prone to mistakes. </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424682643"/>
              </p:ext>
            </p:extLst>
          </p:nvPr>
        </p:nvGraphicFramePr>
        <p:xfrm>
          <a:off x="577302" y="4483509"/>
          <a:ext cx="10395497" cy="939525"/>
        </p:xfrm>
        <a:graphic>
          <a:graphicData uri="http://schemas.openxmlformats.org/drawingml/2006/table">
            <a:tbl>
              <a:tblPr firstRow="1" bandRow="1">
                <a:tableStyleId>{B46CFEF4-99AF-46A8-A051-738FFB79779B}</a:tableStyleId>
              </a:tblPr>
              <a:tblGrid>
                <a:gridCol w="10395497">
                  <a:extLst>
                    <a:ext uri="{9D8B030D-6E8A-4147-A177-3AD203B41FA5}">
                      <a16:colId xmlns:a16="http://schemas.microsoft.com/office/drawing/2014/main" val="2862978725"/>
                    </a:ext>
                  </a:extLst>
                </a:gridCol>
              </a:tblGrid>
              <a:tr h="939525">
                <a:tc>
                  <a:txBody>
                    <a:bodyPr/>
                    <a:lstStyle/>
                    <a:p>
                      <a:r>
                        <a:rPr lang="en-US" sz="2400" i="1" dirty="0" smtClean="0">
                          <a:solidFill>
                            <a:schemeClr val="bg1"/>
                          </a:solidFill>
                          <a:latin typeface="Calibri" panose="020F0502020204030204" pitchFamily="34" charset="0"/>
                          <a:cs typeface="Calibri" panose="020F0502020204030204" pitchFamily="34" charset="0"/>
                        </a:rPr>
                        <a:t>By constantly pushing our society to being more 24/7, people become more prone to mistakes and accidents. </a:t>
                      </a:r>
                      <a:endParaRPr lang="en-US" sz="2400" b="0" i="1" u="none" strike="noStrike" cap="none" dirty="0">
                        <a:solidFill>
                          <a:schemeClr val="bg1"/>
                        </a:solidFill>
                        <a:latin typeface="Calibri" panose="020F0502020204030204" pitchFamily="34" charset="0"/>
                        <a:ea typeface="Arial"/>
                        <a:cs typeface="Calibri" panose="020F0502020204030204" pitchFamily="34" charset="0"/>
                        <a:sym typeface="Aria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8760793" y="2522281"/>
            <a:ext cx="1755303" cy="1237379"/>
          </a:xfrm>
        </p:spPr>
        <p:txBody>
          <a:bodyPr>
            <a:normAutofit/>
          </a:bodyPr>
          <a:lstStyle/>
          <a:p>
            <a:r>
              <a:rPr lang="en-US" b="1" dirty="0" smtClean="0">
                <a:solidFill>
                  <a:srgbClr val="FFC000"/>
                </a:solidFill>
              </a:rPr>
              <a:t>True</a:t>
            </a:r>
            <a:endParaRPr lang="en-US" b="1" dirty="0">
              <a:solidFill>
                <a:srgbClr val="FFC000"/>
              </a:solidFill>
            </a:endParaRP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a:t>
            </a:r>
            <a:r>
              <a:rPr lang="ka-GE" sz="3000" dirty="0" smtClean="0">
                <a:latin typeface="Calibri" panose="020F0502020204030204" pitchFamily="34" charset="0"/>
                <a:cs typeface="Calibri" panose="020F0502020204030204" pitchFamily="34" charset="0"/>
              </a:rPr>
              <a:t>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56641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11" name="Rectangle 10">
            <a:extLst>
              <a:ext uri="{FF2B5EF4-FFF2-40B4-BE49-F238E27FC236}">
                <a16:creationId xmlns:a16="http://schemas.microsoft.com/office/drawing/2014/main" id="{AFCE9FF2-C1CD-3B46-8DA3-F837CD71F165}"/>
              </a:ext>
            </a:extLst>
          </p:cNvPr>
          <p:cNvSpPr/>
          <p:nvPr/>
        </p:nvSpPr>
        <p:spPr>
          <a:xfrm>
            <a:off x="542758" y="4169151"/>
            <a:ext cx="10430041" cy="12435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3297719-7BD2-E047-8438-904D3A7C872F}"/>
              </a:ext>
            </a:extLst>
          </p:cNvPr>
          <p:cNvSpPr/>
          <p:nvPr/>
        </p:nvSpPr>
        <p:spPr>
          <a:xfrm>
            <a:off x="577303" y="2522281"/>
            <a:ext cx="10395496" cy="13255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32" name="Google Shape;532;g8d3272b2c0_2_186"/>
          <p:cNvGraphicFramePr/>
          <p:nvPr>
            <p:extLst>
              <p:ext uri="{D42A27DB-BD31-4B8C-83A1-F6EECF244321}">
                <p14:modId xmlns:p14="http://schemas.microsoft.com/office/powerpoint/2010/main" val="453104509"/>
              </p:ext>
            </p:extLst>
          </p:nvPr>
        </p:nvGraphicFramePr>
        <p:xfrm>
          <a:off x="699281" y="2805863"/>
          <a:ext cx="9119968" cy="838025"/>
        </p:xfrm>
        <a:graphic>
          <a:graphicData uri="http://schemas.openxmlformats.org/drawingml/2006/table">
            <a:tbl>
              <a:tblPr>
                <a:noFill/>
                <a:tableStyleId>{B46CFEF4-99AF-46A8-A051-738FFB79779B}</a:tableStyleId>
              </a:tblPr>
              <a:tblGrid>
                <a:gridCol w="9119968">
                  <a:extLst>
                    <a:ext uri="{9D8B030D-6E8A-4147-A177-3AD203B41FA5}">
                      <a16:colId xmlns:a16="http://schemas.microsoft.com/office/drawing/2014/main" val="20000"/>
                    </a:ext>
                  </a:extLst>
                </a:gridCol>
              </a:tblGrid>
              <a:tr h="838025">
                <a:tc>
                  <a:txBody>
                    <a:bodyPr/>
                    <a:lstStyle/>
                    <a:p>
                      <a:pPr marL="0" lvl="0" indent="0" algn="l" rtl="0">
                        <a:lnSpc>
                          <a:spcPct val="115000"/>
                        </a:lnSpc>
                        <a:spcBef>
                          <a:spcPts val="0"/>
                        </a:spcBef>
                        <a:spcAft>
                          <a:spcPts val="0"/>
                        </a:spcAft>
                        <a:buNone/>
                      </a:pPr>
                      <a:r>
                        <a:rPr lang="en-US" sz="2800" b="0" i="0" dirty="0" smtClean="0">
                          <a:solidFill>
                            <a:schemeClr val="bg1"/>
                          </a:solidFill>
                          <a:latin typeface="Calibri" panose="020F0502020204030204" pitchFamily="34" charset="0"/>
                          <a:cs typeface="Calibri" panose="020F0502020204030204" pitchFamily="34" charset="0"/>
                        </a:rPr>
                        <a:t>In</a:t>
                      </a:r>
                      <a:r>
                        <a:rPr lang="en-US" sz="2800" b="0" i="0" baseline="0" dirty="0" smtClean="0">
                          <a:solidFill>
                            <a:schemeClr val="bg1"/>
                          </a:solidFill>
                          <a:latin typeface="Calibri" panose="020F0502020204030204" pitchFamily="34" charset="0"/>
                          <a:cs typeface="Calibri" panose="020F0502020204030204" pitchFamily="34" charset="0"/>
                        </a:rPr>
                        <a:t> order to sleep better make your bedroom warmer. </a:t>
                      </a:r>
                      <a:endParaRPr sz="2800" b="0" i="0" dirty="0">
                        <a:solidFill>
                          <a:schemeClr val="bg1"/>
                        </a:solidFill>
                        <a:latin typeface="Calibri" panose="020F0502020204030204" pitchFamily="34" charset="0"/>
                        <a:cs typeface="Calibri" panose="020F0502020204030204" pitchFamily="34" charset="0"/>
                      </a:endParaRPr>
                    </a:p>
                  </a:txBody>
                  <a:tcPr marL="91425" marR="91425" marT="91425" marB="91425">
                    <a:lnL w="38100" cap="flat" cmpd="sng">
                      <a:noFill/>
                      <a:prstDash val="solid"/>
                      <a:round/>
                      <a:headEnd type="none" w="sm" len="sm"/>
                      <a:tailEnd type="none" w="sm" len="sm"/>
                    </a:lnL>
                    <a:lnR w="38100" cap="flat" cmpd="sng">
                      <a:noFill/>
                      <a:prstDash val="solid"/>
                      <a:round/>
                      <a:headEnd type="none" w="sm" len="sm"/>
                      <a:tailEnd type="none" w="sm" len="sm"/>
                    </a:lnR>
                    <a:lnT w="38100" cap="flat" cmpd="sng">
                      <a:noFill/>
                      <a:prstDash val="solid"/>
                      <a:round/>
                      <a:headEnd type="none" w="sm" len="sm"/>
                      <a:tailEnd type="none" w="sm" len="sm"/>
                    </a:lnT>
                    <a:lnB w="38100" cap="flat" cmpd="sng" algn="ctr">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4" name="Table 3">
            <a:extLst>
              <a:ext uri="{FF2B5EF4-FFF2-40B4-BE49-F238E27FC236}">
                <a16:creationId xmlns:a16="http://schemas.microsoft.com/office/drawing/2014/main" id="{D4C80389-CBF2-884A-AAE1-E30DBEC2944A}"/>
              </a:ext>
            </a:extLst>
          </p:cNvPr>
          <p:cNvGraphicFramePr>
            <a:graphicFrameLocks noGrp="1"/>
          </p:cNvGraphicFramePr>
          <p:nvPr>
            <p:extLst>
              <p:ext uri="{D42A27DB-BD31-4B8C-83A1-F6EECF244321}">
                <p14:modId xmlns:p14="http://schemas.microsoft.com/office/powerpoint/2010/main" val="825888650"/>
              </p:ext>
            </p:extLst>
          </p:nvPr>
        </p:nvGraphicFramePr>
        <p:xfrm>
          <a:off x="577302" y="4478155"/>
          <a:ext cx="9972165" cy="466904"/>
        </p:xfrm>
        <a:graphic>
          <a:graphicData uri="http://schemas.openxmlformats.org/drawingml/2006/table">
            <a:tbl>
              <a:tblPr firstRow="1" bandRow="1">
                <a:tableStyleId>{B46CFEF4-99AF-46A8-A051-738FFB79779B}</a:tableStyleId>
              </a:tblPr>
              <a:tblGrid>
                <a:gridCol w="9972165">
                  <a:extLst>
                    <a:ext uri="{9D8B030D-6E8A-4147-A177-3AD203B41FA5}">
                      <a16:colId xmlns:a16="http://schemas.microsoft.com/office/drawing/2014/main" val="2862978725"/>
                    </a:ext>
                  </a:extLst>
                </a:gridCol>
              </a:tblGrid>
              <a:tr h="466904">
                <a:tc>
                  <a:txBody>
                    <a:bodyPr/>
                    <a:lstStyle/>
                    <a:p>
                      <a:pPr algn="just"/>
                      <a:r>
                        <a:rPr lang="en-US" sz="2400" i="1" dirty="0" smtClean="0">
                          <a:solidFill>
                            <a:schemeClr val="bg1"/>
                          </a:solidFill>
                          <a:latin typeface="Calibri" panose="020F0502020204030204" pitchFamily="34" charset="0"/>
                          <a:cs typeface="Calibri" panose="020F0502020204030204" pitchFamily="34" charset="0"/>
                        </a:rPr>
                        <a:t>Another tip is to always make sure your bedroom is never too hot.</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4563234"/>
                  </a:ext>
                </a:extLst>
              </a:tr>
            </a:tbl>
          </a:graphicData>
        </a:graphic>
      </p:graphicFrame>
      <p:sp>
        <p:nvSpPr>
          <p:cNvPr id="9" name="Title 8">
            <a:extLst>
              <a:ext uri="{FF2B5EF4-FFF2-40B4-BE49-F238E27FC236}">
                <a16:creationId xmlns:a16="http://schemas.microsoft.com/office/drawing/2014/main" id="{CA01B1FE-2E92-0B43-B977-A140F9C168E2}"/>
              </a:ext>
            </a:extLst>
          </p:cNvPr>
          <p:cNvSpPr>
            <a:spLocks noGrp="1"/>
          </p:cNvSpPr>
          <p:nvPr>
            <p:ph type="title"/>
          </p:nvPr>
        </p:nvSpPr>
        <p:spPr>
          <a:xfrm>
            <a:off x="8833492" y="2522281"/>
            <a:ext cx="1755303" cy="1237379"/>
          </a:xfrm>
        </p:spPr>
        <p:txBody>
          <a:bodyPr>
            <a:normAutofit/>
          </a:bodyPr>
          <a:lstStyle/>
          <a:p>
            <a:r>
              <a:rPr lang="en-US" b="1" dirty="0" smtClean="0">
                <a:solidFill>
                  <a:srgbClr val="FFC000"/>
                </a:solidFill>
              </a:rPr>
              <a:t>False</a:t>
            </a:r>
            <a:endParaRPr lang="en-US" b="1" dirty="0">
              <a:solidFill>
                <a:srgbClr val="FFC000"/>
              </a:solidFill>
            </a:endParaRPr>
          </a:p>
        </p:txBody>
      </p:sp>
      <p:sp>
        <p:nvSpPr>
          <p:cNvPr id="12" name="Rectangle 11">
            <a:extLst>
              <a:ext uri="{FF2B5EF4-FFF2-40B4-BE49-F238E27FC236}">
                <a16:creationId xmlns:a16="http://schemas.microsoft.com/office/drawing/2014/main" id="{C987DE58-B647-6341-B264-0F0900D656FE}"/>
              </a:ext>
            </a:extLst>
          </p:cNvPr>
          <p:cNvSpPr/>
          <p:nvPr/>
        </p:nvSpPr>
        <p:spPr>
          <a:xfrm>
            <a:off x="7008407" y="421425"/>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Calibri" panose="020F0502020204030204" pitchFamily="34" charset="0"/>
                <a:cs typeface="Calibri" panose="020F0502020204030204" pitchFamily="34" charset="0"/>
              </a:rPr>
              <a:t>Reading</a:t>
            </a:r>
            <a:r>
              <a:rPr lang="ka-GE" sz="3000" dirty="0">
                <a:latin typeface="Calibri" panose="020F0502020204030204" pitchFamily="34" charset="0"/>
                <a:cs typeface="Calibri" panose="020F0502020204030204" pitchFamily="34" charset="0"/>
              </a:rPr>
              <a:t> Activity</a:t>
            </a:r>
          </a:p>
          <a:p>
            <a:pPr algn="ctr"/>
            <a:r>
              <a:rPr lang="ka-GE" sz="3000" dirty="0">
                <a:latin typeface="Calibri" panose="020F0502020204030204" pitchFamily="34" charset="0"/>
                <a:cs typeface="Calibri" panose="020F0502020204030204" pitchFamily="34" charset="0"/>
              </a:rPr>
              <a:t>კითხვის </a:t>
            </a:r>
            <a:r>
              <a:rPr lang="ka-GE" sz="3000" dirty="0" smtClean="0">
                <a:latin typeface="Calibri" panose="020F0502020204030204" pitchFamily="34" charset="0"/>
                <a:cs typeface="Calibri" panose="020F0502020204030204" pitchFamily="34" charset="0"/>
              </a:rPr>
              <a:t>დავალება </a:t>
            </a:r>
            <a:endParaRPr lang="en-US" sz="3000" dirty="0">
              <a:latin typeface="Calibri" panose="020F0502020204030204" pitchFamily="34" charset="0"/>
              <a:cs typeface="Calibri" panose="020F0502020204030204" pitchFamily="34" charset="0"/>
            </a:endParaRPr>
          </a:p>
        </p:txBody>
      </p:sp>
      <p:pic>
        <p:nvPicPr>
          <p:cNvPr id="13" name="Google Shape;90;p1">
            <a:extLst>
              <a:ext uri="{FF2B5EF4-FFF2-40B4-BE49-F238E27FC236}">
                <a16:creationId xmlns:a16="http://schemas.microsoft.com/office/drawing/2014/main" id="{EAEA74FF-EFCD-B542-B6A5-DC86F21740F1}"/>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14" name="Picture 13">
            <a:extLst>
              <a:ext uri="{FF2B5EF4-FFF2-40B4-BE49-F238E27FC236}">
                <a16:creationId xmlns:a16="http://schemas.microsoft.com/office/drawing/2014/main" id="{8A746207-8803-1149-ABAF-C30B4ACCC417}"/>
              </a:ext>
            </a:extLst>
          </p:cNvPr>
          <p:cNvPicPr>
            <a:picLocks noChangeAspect="1"/>
          </p:cNvPicPr>
          <p:nvPr/>
        </p:nvPicPr>
        <p:blipFill>
          <a:blip r:embed="rId4"/>
          <a:stretch>
            <a:fillRect/>
          </a:stretch>
        </p:blipFill>
        <p:spPr>
          <a:xfrm>
            <a:off x="2450562" y="556124"/>
            <a:ext cx="2376972" cy="968991"/>
          </a:xfrm>
          <a:prstGeom prst="rect">
            <a:avLst/>
          </a:prstGeom>
        </p:spPr>
      </p:pic>
    </p:spTree>
    <p:extLst>
      <p:ext uri="{BB962C8B-B14F-4D97-AF65-F5344CB8AC3E}">
        <p14:creationId xmlns:p14="http://schemas.microsoft.com/office/powerpoint/2010/main" val="78769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32"/>
                                        </p:tgtEl>
                                        <p:attrNameLst>
                                          <p:attrName>style.visibility</p:attrName>
                                        </p:attrNameLst>
                                      </p:cBhvr>
                                      <p:to>
                                        <p:strVal val="visible"/>
                                      </p:to>
                                    </p:set>
                                    <p:anim calcmode="lin" valueType="num">
                                      <p:cBhvr additive="base">
                                        <p:cTn id="7" dur="500"/>
                                        <p:tgtEl>
                                          <p:spTgt spid="532"/>
                                        </p:tgtEl>
                                        <p:attrNameLst>
                                          <p:attrName>ppt_y</p:attrName>
                                        </p:attrNameLst>
                                      </p:cBhvr>
                                      <p:tavLst>
                                        <p:tav tm="0">
                                          <p:val>
                                            <p:strVal val="#ppt_y+#ppt_h*1.125000"/>
                                          </p:val>
                                        </p:tav>
                                        <p:tav tm="100000">
                                          <p:val>
                                            <p:strVal val="#ppt_y"/>
                                          </p:val>
                                        </p:tav>
                                      </p:tavLst>
                                    </p:anim>
                                    <p:animEffect transition="in" filter="wipe(up)">
                                      <p:cBhvr>
                                        <p:cTn id="8" dur="500"/>
                                        <p:tgtEl>
                                          <p:spTgt spid="5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smtClean="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sp>
        <p:nvSpPr>
          <p:cNvPr id="2" name="Rectangle 1">
            <a:extLst>
              <a:ext uri="{FF2B5EF4-FFF2-40B4-BE49-F238E27FC236}">
                <a16:creationId xmlns:a16="http://schemas.microsoft.com/office/drawing/2014/main" id="{AD0E387F-F56A-0545-BA44-601E3311587C}"/>
              </a:ext>
            </a:extLst>
          </p:cNvPr>
          <p:cNvSpPr/>
          <p:nvPr/>
        </p:nvSpPr>
        <p:spPr>
          <a:xfrm>
            <a:off x="1191774" y="2741950"/>
            <a:ext cx="9812430" cy="21102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Calibri" panose="020F0502020204030204" pitchFamily="34" charset="0"/>
                <a:cs typeface="Calibri" panose="020F0502020204030204" pitchFamily="34" charset="0"/>
              </a:rPr>
              <a:t>Would you want to have a doctor who only </a:t>
            </a:r>
            <a:r>
              <a:rPr lang="en-US" sz="3600" dirty="0">
                <a:solidFill>
                  <a:srgbClr val="FFC000"/>
                </a:solidFill>
                <a:latin typeface="Calibri" panose="020F0502020204030204" pitchFamily="34" charset="0"/>
                <a:cs typeface="Calibri" panose="020F0502020204030204" pitchFamily="34" charset="0"/>
              </a:rPr>
              <a:t>slept</a:t>
            </a:r>
            <a:r>
              <a:rPr lang="en-US" sz="3600" dirty="0">
                <a:solidFill>
                  <a:schemeClr val="bg1"/>
                </a:solidFill>
                <a:latin typeface="Calibri" panose="020F0502020204030204" pitchFamily="34" charset="0"/>
                <a:cs typeface="Calibri" panose="020F0502020204030204" pitchFamily="34" charset="0"/>
              </a:rPr>
              <a:t> three hours the </a:t>
            </a:r>
            <a:r>
              <a:rPr lang="en-US" sz="3600" dirty="0">
                <a:solidFill>
                  <a:srgbClr val="FFC000"/>
                </a:solidFill>
                <a:latin typeface="Calibri" panose="020F0502020204030204" pitchFamily="34" charset="0"/>
                <a:cs typeface="Calibri" panose="020F0502020204030204" pitchFamily="34" charset="0"/>
              </a:rPr>
              <a:t>night before </a:t>
            </a:r>
            <a:r>
              <a:rPr lang="en-US" sz="3600" dirty="0">
                <a:solidFill>
                  <a:schemeClr val="bg1"/>
                </a:solidFill>
                <a:latin typeface="Calibri" panose="020F0502020204030204" pitchFamily="34" charset="0"/>
                <a:cs typeface="Calibri" panose="020F0502020204030204" pitchFamily="34" charset="0"/>
              </a:rPr>
              <a:t>to perform surgery?</a:t>
            </a:r>
            <a:endParaRPr lang="en-US" sz="3500" dirty="0">
              <a:solidFill>
                <a:schemeClr val="bg1"/>
              </a:solidFill>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smtClean="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5">
            <a:extLst>
              <a:ext uri="{FF2B5EF4-FFF2-40B4-BE49-F238E27FC236}">
                <a16:creationId xmlns:a16="http://schemas.microsoft.com/office/drawing/2014/main" id="{EBCEA2AB-4EC0-894F-9C48-DF6E44FE0776}"/>
              </a:ext>
            </a:extLst>
          </p:cNvPr>
          <p:cNvSpPr/>
          <p:nvPr/>
        </p:nvSpPr>
        <p:spPr>
          <a:xfrm>
            <a:off x="669051" y="2291772"/>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charset="0"/>
                <a:ea typeface="Calibri" charset="0"/>
                <a:cs typeface="Calibri" charset="0"/>
              </a:rPr>
              <a:t>We use the </a:t>
            </a:r>
            <a:r>
              <a:rPr lang="en-US" sz="2800" dirty="0" smtClean="0">
                <a:latin typeface="Calibri" charset="0"/>
                <a:ea typeface="Calibri" charset="0"/>
                <a:cs typeface="Calibri" charset="0"/>
              </a:rPr>
              <a:t>past simple to talk about:</a:t>
            </a:r>
          </a:p>
          <a:p>
            <a:endParaRPr lang="en-US" sz="2500" dirty="0">
              <a:latin typeface="Calibri" charset="0"/>
              <a:ea typeface="Calibri" charset="0"/>
              <a:cs typeface="Calibri" charset="0"/>
            </a:endParaRPr>
          </a:p>
          <a:p>
            <a:pPr marL="342900" indent="-342900">
              <a:buClr>
                <a:schemeClr val="bg1"/>
              </a:buClr>
              <a:buFont typeface="Arial" charset="0"/>
              <a:buChar char="•"/>
            </a:pPr>
            <a:r>
              <a:rPr lang="en-US" sz="2500" dirty="0" smtClean="0">
                <a:latin typeface="Calibri" charset="0"/>
                <a:ea typeface="Calibri" charset="0"/>
                <a:cs typeface="Calibri" charset="0"/>
              </a:rPr>
              <a:t>activities or things </a:t>
            </a:r>
            <a:r>
              <a:rPr lang="en-US" sz="2500" dirty="0" smtClean="0">
                <a:latin typeface="Calibri" charset="0"/>
                <a:ea typeface="Calibri" charset="0"/>
                <a:cs typeface="Calibri" charset="0"/>
              </a:rPr>
              <a:t>that </a:t>
            </a:r>
            <a:r>
              <a:rPr lang="en-US" sz="2500" dirty="0" smtClean="0">
                <a:latin typeface="Calibri" charset="0"/>
                <a:ea typeface="Calibri" charset="0"/>
                <a:cs typeface="Calibri" charset="0"/>
              </a:rPr>
              <a:t>happened once in the past.</a:t>
            </a:r>
          </a:p>
          <a:p>
            <a:pPr marL="342900" indent="-342900">
              <a:buClr>
                <a:schemeClr val="bg1"/>
              </a:buClr>
              <a:buFont typeface="Arial" charset="0"/>
              <a:buChar char="•"/>
            </a:pPr>
            <a:endParaRPr lang="en-US" sz="2500" dirty="0" smtClean="0">
              <a:latin typeface="Calibri" charset="0"/>
              <a:ea typeface="Calibri" charset="0"/>
              <a:cs typeface="Calibri" charset="0"/>
            </a:endParaRPr>
          </a:p>
          <a:p>
            <a:pPr>
              <a:buClr>
                <a:schemeClr val="bg1"/>
              </a:buClr>
            </a:pPr>
            <a:r>
              <a:rPr lang="en-US" sz="2500" dirty="0" smtClean="0">
                <a:latin typeface="Calibri" charset="0"/>
                <a:ea typeface="Calibri" charset="0"/>
                <a:cs typeface="Calibri" charset="0"/>
              </a:rPr>
              <a:t> </a:t>
            </a:r>
            <a:endParaRPr lang="en-US" sz="2500" dirty="0">
              <a:latin typeface="Calibri" charset="0"/>
              <a:ea typeface="Calibri" charset="0"/>
              <a:cs typeface="Calibri" charset="0"/>
            </a:endParaRPr>
          </a:p>
          <a:p>
            <a:r>
              <a:rPr lang="en-US" sz="2500" i="1" dirty="0" smtClean="0">
                <a:solidFill>
                  <a:srgbClr val="FFC000"/>
                </a:solidFill>
                <a:latin typeface="Calibri" charset="0"/>
                <a:ea typeface="Calibri" charset="0"/>
                <a:cs typeface="Calibri" charset="0"/>
              </a:rPr>
              <a:t>I had a surgery in 2013.</a:t>
            </a:r>
            <a:endParaRPr lang="en-US" sz="2500" i="1" dirty="0">
              <a:solidFill>
                <a:srgbClr val="FFC000"/>
              </a:solidFill>
              <a:latin typeface="Calibri" charset="0"/>
              <a:ea typeface="Calibri" charset="0"/>
              <a:cs typeface="Calibri" charset="0"/>
            </a:endParaRPr>
          </a:p>
        </p:txBody>
      </p:sp>
    </p:spTree>
    <p:extLst>
      <p:ext uri="{BB962C8B-B14F-4D97-AF65-F5344CB8AC3E}">
        <p14:creationId xmlns:p14="http://schemas.microsoft.com/office/powerpoint/2010/main" val="4172102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smtClean="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7" name="Rectangle 6">
            <a:extLst>
              <a:ext uri="{FF2B5EF4-FFF2-40B4-BE49-F238E27FC236}">
                <a16:creationId xmlns:a16="http://schemas.microsoft.com/office/drawing/2014/main" id="{EBCEA2AB-4EC0-894F-9C48-DF6E44FE0776}"/>
              </a:ext>
            </a:extLst>
          </p:cNvPr>
          <p:cNvSpPr/>
          <p:nvPr/>
        </p:nvSpPr>
        <p:spPr>
          <a:xfrm>
            <a:off x="669051" y="2510070"/>
            <a:ext cx="10335153" cy="3506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charset="0"/>
                <a:ea typeface="Calibri" charset="0"/>
                <a:cs typeface="Calibri" charset="0"/>
              </a:rPr>
              <a:t>We use the </a:t>
            </a:r>
            <a:r>
              <a:rPr lang="en-US" sz="2800" dirty="0" smtClean="0">
                <a:latin typeface="Calibri" charset="0"/>
                <a:ea typeface="Calibri" charset="0"/>
                <a:cs typeface="Calibri" charset="0"/>
              </a:rPr>
              <a:t>past simple to talk about:</a:t>
            </a:r>
          </a:p>
          <a:p>
            <a:endParaRPr lang="en-US" sz="2500" dirty="0">
              <a:latin typeface="Calibri" charset="0"/>
              <a:ea typeface="Calibri" charset="0"/>
              <a:cs typeface="Calibri" charset="0"/>
            </a:endParaRPr>
          </a:p>
          <a:p>
            <a:pPr marL="342900" indent="-342900">
              <a:buClr>
                <a:schemeClr val="bg1"/>
              </a:buClr>
              <a:buFont typeface="Arial" charset="0"/>
              <a:buChar char="•"/>
            </a:pPr>
            <a:r>
              <a:rPr lang="en-US" sz="2500" dirty="0" smtClean="0">
                <a:latin typeface="Calibri" charset="0"/>
                <a:ea typeface="Calibri" charset="0"/>
                <a:cs typeface="Calibri" charset="0"/>
              </a:rPr>
              <a:t>things </a:t>
            </a:r>
            <a:r>
              <a:rPr lang="en-US" sz="2500" dirty="0" smtClean="0">
                <a:latin typeface="Calibri" charset="0"/>
                <a:ea typeface="Calibri" charset="0"/>
                <a:cs typeface="Calibri" charset="0"/>
              </a:rPr>
              <a:t>that happened several times in the past. </a:t>
            </a:r>
            <a:endParaRPr lang="en-US" sz="2500" dirty="0">
              <a:latin typeface="Calibri" charset="0"/>
              <a:ea typeface="Calibri" charset="0"/>
              <a:cs typeface="Calibri" charset="0"/>
            </a:endParaRPr>
          </a:p>
          <a:p>
            <a:endParaRPr lang="en-US" sz="2500" i="1" dirty="0">
              <a:solidFill>
                <a:srgbClr val="FFC000"/>
              </a:solidFill>
              <a:latin typeface="Calibri" charset="0"/>
              <a:ea typeface="Calibri" charset="0"/>
              <a:cs typeface="Calibri" charset="0"/>
            </a:endParaRPr>
          </a:p>
          <a:p>
            <a:r>
              <a:rPr lang="en-US" sz="2500" i="1" dirty="0" smtClean="0">
                <a:solidFill>
                  <a:srgbClr val="FFC000"/>
                </a:solidFill>
                <a:latin typeface="Calibri" charset="0"/>
                <a:ea typeface="Calibri" charset="0"/>
                <a:cs typeface="Calibri" charset="0"/>
              </a:rPr>
              <a:t>I </a:t>
            </a:r>
            <a:r>
              <a:rPr lang="en-US" sz="2500" i="1" dirty="0" smtClean="0">
                <a:solidFill>
                  <a:srgbClr val="FFC000"/>
                </a:solidFill>
                <a:latin typeface="Calibri" charset="0"/>
                <a:ea typeface="Calibri" charset="0"/>
                <a:cs typeface="Calibri" charset="0"/>
              </a:rPr>
              <a:t>ate </a:t>
            </a:r>
            <a:r>
              <a:rPr lang="en-US" sz="2500" i="1" dirty="0" smtClean="0">
                <a:solidFill>
                  <a:srgbClr val="FFC000"/>
                </a:solidFill>
                <a:latin typeface="Calibri" charset="0"/>
                <a:ea typeface="Calibri" charset="0"/>
                <a:cs typeface="Calibri" charset="0"/>
              </a:rPr>
              <a:t>lunch everyday this week. </a:t>
            </a:r>
            <a:endParaRPr lang="en-US" sz="2500" dirty="0">
              <a:latin typeface="Calibri" charset="0"/>
              <a:ea typeface="Calibri" charset="0"/>
              <a:cs typeface="Calibri" charset="0"/>
            </a:endParaRPr>
          </a:p>
        </p:txBody>
      </p:sp>
    </p:spTree>
    <p:extLst>
      <p:ext uri="{BB962C8B-B14F-4D97-AF65-F5344CB8AC3E}">
        <p14:creationId xmlns:p14="http://schemas.microsoft.com/office/powerpoint/2010/main" val="20819519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smtClean="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5" name="Rectangle 4">
            <a:extLst>
              <a:ext uri="{FF2B5EF4-FFF2-40B4-BE49-F238E27FC236}">
                <a16:creationId xmlns:a16="http://schemas.microsoft.com/office/drawing/2014/main" id="{EBCEA2AB-4EC0-894F-9C48-DF6E44FE0776}"/>
              </a:ext>
            </a:extLst>
          </p:cNvPr>
          <p:cNvSpPr/>
          <p:nvPr/>
        </p:nvSpPr>
        <p:spPr>
          <a:xfrm>
            <a:off x="669051" y="2486891"/>
            <a:ext cx="10335153" cy="38195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latin typeface="Calibri" charset="0"/>
                <a:ea typeface="Calibri" charset="0"/>
                <a:cs typeface="Calibri" charset="0"/>
              </a:rPr>
              <a:t>We use the </a:t>
            </a:r>
            <a:r>
              <a:rPr lang="en-US" sz="2800" dirty="0" smtClean="0">
                <a:latin typeface="Calibri" charset="0"/>
                <a:ea typeface="Calibri" charset="0"/>
                <a:cs typeface="Calibri" charset="0"/>
              </a:rPr>
              <a:t>past simple to talk about:</a:t>
            </a:r>
          </a:p>
          <a:p>
            <a:endParaRPr lang="en-US" sz="2500" dirty="0">
              <a:latin typeface="Calibri" charset="0"/>
              <a:ea typeface="Calibri" charset="0"/>
              <a:cs typeface="Calibri" charset="0"/>
            </a:endParaRPr>
          </a:p>
          <a:p>
            <a:pPr marL="342900" indent="-342900">
              <a:buClr>
                <a:schemeClr val="bg1"/>
              </a:buClr>
              <a:buFont typeface="Arial" charset="0"/>
              <a:buChar char="•"/>
            </a:pPr>
            <a:r>
              <a:rPr lang="en-US" sz="2500" dirty="0" smtClean="0">
                <a:latin typeface="Calibri" charset="0"/>
                <a:ea typeface="Calibri" charset="0"/>
                <a:cs typeface="Calibri" charset="0"/>
              </a:rPr>
              <a:t>things </a:t>
            </a:r>
            <a:r>
              <a:rPr lang="en-US" sz="2500" dirty="0" smtClean="0">
                <a:latin typeface="Calibri" charset="0"/>
                <a:ea typeface="Calibri" charset="0"/>
                <a:cs typeface="Calibri" charset="0"/>
              </a:rPr>
              <a:t>that </a:t>
            </a:r>
            <a:r>
              <a:rPr lang="en-US" sz="2500" dirty="0" smtClean="0">
                <a:latin typeface="Calibri" charset="0"/>
                <a:ea typeface="Calibri" charset="0"/>
                <a:cs typeface="Calibri" charset="0"/>
              </a:rPr>
              <a:t>were </a:t>
            </a:r>
            <a:r>
              <a:rPr lang="en-US" sz="2500" dirty="0" smtClean="0">
                <a:latin typeface="Calibri" charset="0"/>
                <a:ea typeface="Calibri" charset="0"/>
                <a:cs typeface="Calibri" charset="0"/>
              </a:rPr>
              <a:t>true </a:t>
            </a:r>
            <a:r>
              <a:rPr lang="en-US" sz="2500" dirty="0" smtClean="0">
                <a:latin typeface="Calibri" charset="0"/>
                <a:ea typeface="Calibri" charset="0"/>
                <a:cs typeface="Calibri" charset="0"/>
              </a:rPr>
              <a:t>in </a:t>
            </a:r>
            <a:r>
              <a:rPr lang="en-US" sz="2500" dirty="0" smtClean="0">
                <a:latin typeface="Calibri" charset="0"/>
                <a:ea typeface="Calibri" charset="0"/>
                <a:cs typeface="Calibri" charset="0"/>
              </a:rPr>
              <a:t>the past. </a:t>
            </a:r>
            <a:endParaRPr lang="en-US" sz="2500" dirty="0">
              <a:latin typeface="Calibri" charset="0"/>
              <a:ea typeface="Calibri" charset="0"/>
              <a:cs typeface="Calibri" charset="0"/>
            </a:endParaRPr>
          </a:p>
          <a:p>
            <a:endParaRPr lang="en-US" sz="2500" i="1" dirty="0">
              <a:solidFill>
                <a:srgbClr val="FFC000"/>
              </a:solidFill>
              <a:latin typeface="Calibri" charset="0"/>
              <a:ea typeface="Calibri" charset="0"/>
              <a:cs typeface="Calibri" charset="0"/>
            </a:endParaRPr>
          </a:p>
          <a:p>
            <a:r>
              <a:rPr lang="en-US" sz="2500" i="1" dirty="0" smtClean="0">
                <a:solidFill>
                  <a:srgbClr val="FFC000"/>
                </a:solidFill>
                <a:latin typeface="Calibri" charset="0"/>
                <a:ea typeface="Calibri" charset="0"/>
                <a:cs typeface="Calibri" charset="0"/>
              </a:rPr>
              <a:t>I lived in London three years ago. </a:t>
            </a:r>
            <a:endParaRPr lang="en-US" sz="2500" dirty="0">
              <a:latin typeface="Calibri" charset="0"/>
              <a:ea typeface="Calibri" charset="0"/>
              <a:cs typeface="Calibri" charset="0"/>
            </a:endParaRPr>
          </a:p>
        </p:txBody>
      </p:sp>
    </p:spTree>
    <p:extLst>
      <p:ext uri="{BB962C8B-B14F-4D97-AF65-F5344CB8AC3E}">
        <p14:creationId xmlns:p14="http://schemas.microsoft.com/office/powerpoint/2010/main" val="34288469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smtClean="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5" name="Rectangle 4">
            <a:extLst>
              <a:ext uri="{FF2B5EF4-FFF2-40B4-BE49-F238E27FC236}">
                <a16:creationId xmlns:a16="http://schemas.microsoft.com/office/drawing/2014/main" id="{EBCEA2AB-4EC0-894F-9C48-DF6E44FE0776}"/>
              </a:ext>
            </a:extLst>
          </p:cNvPr>
          <p:cNvSpPr/>
          <p:nvPr/>
        </p:nvSpPr>
        <p:spPr>
          <a:xfrm>
            <a:off x="669051" y="2400987"/>
            <a:ext cx="10335153" cy="39926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atin typeface="Calibri" charset="0"/>
                <a:ea typeface="Calibri" charset="0"/>
                <a:cs typeface="Calibri" charset="0"/>
              </a:rPr>
              <a:t>In English verbs are divided into two groups - regular and irregular.</a:t>
            </a:r>
          </a:p>
          <a:p>
            <a:r>
              <a:rPr lang="en-US" sz="2800" dirty="0">
                <a:latin typeface="Calibri" charset="0"/>
                <a:ea typeface="Calibri" charset="0"/>
                <a:cs typeface="Calibri" charset="0"/>
              </a:rPr>
              <a:t>To form past simple you need to add </a:t>
            </a:r>
            <a:r>
              <a:rPr lang="en-US" sz="2800" i="1" dirty="0" smtClean="0">
                <a:solidFill>
                  <a:srgbClr val="FFC000"/>
                </a:solidFill>
                <a:latin typeface="Calibri" charset="0"/>
                <a:ea typeface="Calibri" charset="0"/>
                <a:cs typeface="Calibri" charset="0"/>
              </a:rPr>
              <a:t>- </a:t>
            </a:r>
            <a:r>
              <a:rPr lang="en-US" sz="2800" i="1" dirty="0" err="1" smtClean="0">
                <a:solidFill>
                  <a:srgbClr val="FFC000"/>
                </a:solidFill>
                <a:latin typeface="Calibri" charset="0"/>
                <a:ea typeface="Calibri" charset="0"/>
                <a:cs typeface="Calibri" charset="0"/>
              </a:rPr>
              <a:t>ed</a:t>
            </a:r>
            <a:r>
              <a:rPr lang="en-US" sz="2800" i="1" dirty="0" smtClean="0">
                <a:solidFill>
                  <a:srgbClr val="FFC000"/>
                </a:solidFill>
                <a:latin typeface="Calibri" charset="0"/>
                <a:ea typeface="Calibri" charset="0"/>
                <a:cs typeface="Calibri" charset="0"/>
              </a:rPr>
              <a:t> </a:t>
            </a:r>
            <a:r>
              <a:rPr lang="en-US" sz="2800" dirty="0" smtClean="0">
                <a:latin typeface="Calibri" charset="0"/>
                <a:ea typeface="Calibri" charset="0"/>
                <a:cs typeface="Calibri" charset="0"/>
              </a:rPr>
              <a:t>ending </a:t>
            </a:r>
            <a:r>
              <a:rPr lang="en-US" sz="2800" dirty="0">
                <a:latin typeface="Calibri" charset="0"/>
                <a:ea typeface="Calibri" charset="0"/>
                <a:cs typeface="Calibri" charset="0"/>
              </a:rPr>
              <a:t>to regular verbs. </a:t>
            </a:r>
          </a:p>
          <a:p>
            <a:endParaRPr lang="en-US" sz="2500" dirty="0">
              <a:latin typeface="Calibri" charset="0"/>
              <a:ea typeface="Calibri" charset="0"/>
              <a:cs typeface="Calibri" charset="0"/>
            </a:endParaRPr>
          </a:p>
          <a:p>
            <a:r>
              <a:rPr lang="en-US" sz="2500" i="1" dirty="0">
                <a:solidFill>
                  <a:srgbClr val="FFC000"/>
                </a:solidFill>
                <a:latin typeface="Calibri" charset="0"/>
                <a:ea typeface="Calibri" charset="0"/>
                <a:cs typeface="Calibri" charset="0"/>
              </a:rPr>
              <a:t>Yesterday, I </a:t>
            </a:r>
            <a:r>
              <a:rPr lang="en-US" sz="2500" b="1" i="1" u="sng" dirty="0">
                <a:solidFill>
                  <a:srgbClr val="FFC000"/>
                </a:solidFill>
                <a:latin typeface="Calibri" charset="0"/>
                <a:ea typeface="Calibri" charset="0"/>
                <a:cs typeface="Calibri" charset="0"/>
              </a:rPr>
              <a:t>visited</a:t>
            </a:r>
            <a:r>
              <a:rPr lang="en-US" sz="2500" i="1" dirty="0">
                <a:solidFill>
                  <a:srgbClr val="FFC000"/>
                </a:solidFill>
                <a:latin typeface="Calibri" charset="0"/>
                <a:ea typeface="Calibri" charset="0"/>
                <a:cs typeface="Calibri" charset="0"/>
              </a:rPr>
              <a:t> the dentist office.</a:t>
            </a:r>
          </a:p>
          <a:p>
            <a:endParaRPr lang="en-US" sz="2500" i="1" dirty="0">
              <a:solidFill>
                <a:srgbClr val="FFC000"/>
              </a:solidFill>
              <a:latin typeface="Calibri" charset="0"/>
              <a:ea typeface="Calibri" charset="0"/>
              <a:cs typeface="Calibri" charset="0"/>
            </a:endParaRPr>
          </a:p>
          <a:p>
            <a:r>
              <a:rPr lang="en-US" sz="2500" b="1" i="1" dirty="0">
                <a:solidFill>
                  <a:srgbClr val="FFC000"/>
                </a:solidFill>
                <a:latin typeface="Calibri" charset="0"/>
                <a:ea typeface="Calibri" charset="0"/>
                <a:cs typeface="Calibri" charset="0"/>
              </a:rPr>
              <a:t>Visit –&gt; visited - regular </a:t>
            </a:r>
            <a:r>
              <a:rPr lang="en-US" sz="2500" i="1" dirty="0">
                <a:solidFill>
                  <a:srgbClr val="FFC000"/>
                </a:solidFill>
                <a:latin typeface="Calibri" charset="0"/>
                <a:ea typeface="Calibri" charset="0"/>
                <a:cs typeface="Calibri" charset="0"/>
              </a:rPr>
              <a:t> </a:t>
            </a:r>
            <a:r>
              <a:rPr lang="en-US" sz="2500" b="1" i="1" dirty="0">
                <a:solidFill>
                  <a:srgbClr val="FFC000"/>
                </a:solidFill>
                <a:latin typeface="Calibri" charset="0"/>
                <a:ea typeface="Calibri" charset="0"/>
                <a:cs typeface="Calibri" charset="0"/>
              </a:rPr>
              <a:t>  </a:t>
            </a:r>
          </a:p>
          <a:p>
            <a:endParaRPr lang="en-US" sz="2500" i="1" dirty="0">
              <a:solidFill>
                <a:srgbClr val="FFC000"/>
              </a:solidFill>
              <a:latin typeface="Calibri" charset="0"/>
              <a:ea typeface="Calibri" charset="0"/>
              <a:cs typeface="Calibri" charset="0"/>
            </a:endParaRPr>
          </a:p>
          <a:p>
            <a:endParaRPr lang="en-US" sz="2500" b="1" i="1" dirty="0">
              <a:solidFill>
                <a:srgbClr val="FFC000"/>
              </a:solidFill>
              <a:latin typeface="Calibri" charset="0"/>
              <a:ea typeface="Calibri" charset="0"/>
              <a:cs typeface="Calibri" charset="0"/>
            </a:endParaRPr>
          </a:p>
        </p:txBody>
      </p:sp>
    </p:spTree>
    <p:extLst>
      <p:ext uri="{BB962C8B-B14F-4D97-AF65-F5344CB8AC3E}">
        <p14:creationId xmlns:p14="http://schemas.microsoft.com/office/powerpoint/2010/main" val="14776081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smtClean="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5" name="Rectangle 4">
            <a:extLst>
              <a:ext uri="{FF2B5EF4-FFF2-40B4-BE49-F238E27FC236}">
                <a16:creationId xmlns:a16="http://schemas.microsoft.com/office/drawing/2014/main" id="{EBCEA2AB-4EC0-894F-9C48-DF6E44FE0776}"/>
              </a:ext>
            </a:extLst>
          </p:cNvPr>
          <p:cNvSpPr/>
          <p:nvPr/>
        </p:nvSpPr>
        <p:spPr>
          <a:xfrm>
            <a:off x="669051" y="2789965"/>
            <a:ext cx="10335153" cy="2696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atin typeface="Calibri" charset="0"/>
                <a:ea typeface="Calibri" charset="0"/>
                <a:cs typeface="Calibri" charset="0"/>
              </a:rPr>
              <a:t>The irregular verbs change their form in the past simple. </a:t>
            </a:r>
            <a:endParaRPr lang="en-US" sz="2800" dirty="0">
              <a:latin typeface="Calibri" charset="0"/>
              <a:ea typeface="Calibri" charset="0"/>
              <a:cs typeface="Calibri" charset="0"/>
            </a:endParaRPr>
          </a:p>
          <a:p>
            <a:endParaRPr lang="en-US" sz="2500" i="1" dirty="0" smtClean="0">
              <a:solidFill>
                <a:srgbClr val="FFC000"/>
              </a:solidFill>
              <a:latin typeface="Calibri" charset="0"/>
              <a:ea typeface="Calibri" charset="0"/>
              <a:cs typeface="Calibri" charset="0"/>
            </a:endParaRPr>
          </a:p>
          <a:p>
            <a:r>
              <a:rPr lang="en-US" sz="2500" i="1" dirty="0" smtClean="0">
                <a:solidFill>
                  <a:srgbClr val="FFC000"/>
                </a:solidFill>
                <a:latin typeface="Calibri" charset="0"/>
                <a:ea typeface="Calibri" charset="0"/>
                <a:cs typeface="Calibri" charset="0"/>
              </a:rPr>
              <a:t>Yesterday, I </a:t>
            </a:r>
            <a:r>
              <a:rPr lang="en-US" sz="2500" b="1" i="1" u="sng" dirty="0" smtClean="0">
                <a:solidFill>
                  <a:srgbClr val="FFC000"/>
                </a:solidFill>
                <a:latin typeface="Calibri" charset="0"/>
                <a:ea typeface="Calibri" charset="0"/>
                <a:cs typeface="Calibri" charset="0"/>
              </a:rPr>
              <a:t>went</a:t>
            </a:r>
            <a:r>
              <a:rPr lang="en-US" sz="2500" i="1" dirty="0" smtClean="0">
                <a:solidFill>
                  <a:srgbClr val="FFC000"/>
                </a:solidFill>
                <a:latin typeface="Calibri" charset="0"/>
                <a:ea typeface="Calibri" charset="0"/>
                <a:cs typeface="Calibri" charset="0"/>
              </a:rPr>
              <a:t> to the dentist office.</a:t>
            </a:r>
          </a:p>
          <a:p>
            <a:endParaRPr lang="en-US" sz="2500" i="1" dirty="0" smtClean="0">
              <a:solidFill>
                <a:srgbClr val="FFC000"/>
              </a:solidFill>
              <a:latin typeface="Calibri" charset="0"/>
              <a:ea typeface="Calibri" charset="0"/>
              <a:cs typeface="Calibri" charset="0"/>
            </a:endParaRPr>
          </a:p>
          <a:p>
            <a:r>
              <a:rPr lang="en-US" sz="2500" b="1" i="1" dirty="0" smtClean="0">
                <a:solidFill>
                  <a:srgbClr val="FFC000"/>
                </a:solidFill>
                <a:latin typeface="Calibri" charset="0"/>
                <a:ea typeface="Calibri" charset="0"/>
                <a:cs typeface="Calibri" charset="0"/>
              </a:rPr>
              <a:t>Go -&gt; went – irregular</a:t>
            </a:r>
            <a:endParaRPr lang="en-US" sz="2500" b="1" i="1" dirty="0">
              <a:solidFill>
                <a:srgbClr val="FFC000"/>
              </a:solidFill>
              <a:latin typeface="Calibri" charset="0"/>
              <a:ea typeface="Calibri" charset="0"/>
              <a:cs typeface="Calibri" charset="0"/>
            </a:endParaRPr>
          </a:p>
        </p:txBody>
      </p:sp>
    </p:spTree>
    <p:extLst>
      <p:ext uri="{BB962C8B-B14F-4D97-AF65-F5344CB8AC3E}">
        <p14:creationId xmlns:p14="http://schemas.microsoft.com/office/powerpoint/2010/main" val="34915599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0" name="Rectangle 9">
            <a:extLst>
              <a:ext uri="{FF2B5EF4-FFF2-40B4-BE49-F238E27FC236}">
                <a16:creationId xmlns:a16="http://schemas.microsoft.com/office/drawing/2014/main" id="{748FA8E3-2CE3-3647-992D-018F0126A7B0}"/>
              </a:ext>
            </a:extLst>
          </p:cNvPr>
          <p:cNvSpPr/>
          <p:nvPr/>
        </p:nvSpPr>
        <p:spPr>
          <a:xfrm>
            <a:off x="8127999" y="559083"/>
            <a:ext cx="3828095" cy="10295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Google Shape;138;p3"/>
          <p:cNvSpPr txBox="1">
            <a:spLocks noGrp="1"/>
          </p:cNvSpPr>
          <p:nvPr>
            <p:ph type="title"/>
          </p:nvPr>
        </p:nvSpPr>
        <p:spPr>
          <a:xfrm>
            <a:off x="7976846" y="620840"/>
            <a:ext cx="4130400" cy="90605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sz="3600" dirty="0" smtClean="0">
                <a:solidFill>
                  <a:schemeClr val="bg1"/>
                </a:solidFill>
                <a:latin typeface="Calibri" pitchFamily="34" charset="0"/>
                <a:cs typeface="Calibri" pitchFamily="34" charset="0"/>
              </a:rPr>
              <a:t>Introduction</a:t>
            </a:r>
            <a:r>
              <a:rPr lang="en-US" sz="3600" dirty="0">
                <a:solidFill>
                  <a:schemeClr val="bg1"/>
                </a:solidFill>
                <a:latin typeface="Calibri Regular" charset="0"/>
              </a:rPr>
              <a:t/>
            </a:r>
            <a:br>
              <a:rPr lang="en-US" sz="3600" dirty="0">
                <a:solidFill>
                  <a:schemeClr val="bg1"/>
                </a:solidFill>
                <a:latin typeface="Calibri Regular" charset="0"/>
              </a:rPr>
            </a:br>
            <a:r>
              <a:rPr lang="ka-GE" sz="3600" dirty="0">
                <a:solidFill>
                  <a:schemeClr val="bg1"/>
                </a:solidFill>
                <a:latin typeface="Calibri Regular" charset="0"/>
              </a:rPr>
              <a:t>შესავალი</a:t>
            </a:r>
            <a:endParaRPr sz="3600" dirty="0">
              <a:solidFill>
                <a:schemeClr val="bg1"/>
              </a:solidFill>
              <a:latin typeface="Calibri Regular" charset="0"/>
            </a:endParaRPr>
          </a:p>
        </p:txBody>
      </p:sp>
      <p:sp>
        <p:nvSpPr>
          <p:cNvPr id="4" name="Rectangle 3">
            <a:extLst>
              <a:ext uri="{FF2B5EF4-FFF2-40B4-BE49-F238E27FC236}">
                <a16:creationId xmlns:a16="http://schemas.microsoft.com/office/drawing/2014/main" id="{6AD9A7B7-2E7A-4C45-8448-1D4A0B159BF3}"/>
              </a:ext>
            </a:extLst>
          </p:cNvPr>
          <p:cNvSpPr/>
          <p:nvPr/>
        </p:nvSpPr>
        <p:spPr>
          <a:xfrm>
            <a:off x="979207" y="2122425"/>
            <a:ext cx="5992523" cy="12940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4450" lvl="0">
              <a:lnSpc>
                <a:spcPct val="115000"/>
              </a:lnSpc>
              <a:buClr>
                <a:srgbClr val="1C4587"/>
              </a:buClr>
              <a:buSzPts val="2900"/>
            </a:pPr>
            <a:r>
              <a:rPr lang="en-US" sz="3200" dirty="0" smtClean="0">
                <a:solidFill>
                  <a:schemeClr val="bg1"/>
                </a:solidFill>
                <a:latin typeface="Calibri" panose="020F0502020204030204" pitchFamily="34" charset="0"/>
                <a:ea typeface="Times New Roman"/>
                <a:cs typeface="Calibri" panose="020F0502020204030204" pitchFamily="34" charset="0"/>
                <a:sym typeface="Times New Roman"/>
              </a:rPr>
              <a:t>Have you ever stayed up all night?</a:t>
            </a:r>
            <a:endParaRPr lang="en-US" sz="3200" dirty="0">
              <a:solidFill>
                <a:schemeClr val="bg1"/>
              </a:solidFill>
              <a:latin typeface="Calibri" panose="020F0502020204030204" pitchFamily="34" charset="0"/>
              <a:ea typeface="Times New Roman"/>
              <a:cs typeface="Calibri" panose="020F0502020204030204" pitchFamily="34" charset="0"/>
              <a:sym typeface="Times New Roman"/>
            </a:endParaRPr>
          </a:p>
        </p:txBody>
      </p:sp>
      <p:pic>
        <p:nvPicPr>
          <p:cNvPr id="7"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979207" y="725338"/>
            <a:ext cx="2164081" cy="968991"/>
          </a:xfrm>
          <a:prstGeom prst="rect">
            <a:avLst/>
          </a:prstGeom>
          <a:noFill/>
          <a:ln>
            <a:noFill/>
          </a:ln>
        </p:spPr>
      </p:pic>
      <p:pic>
        <p:nvPicPr>
          <p:cNvPr id="8" name="Picture 7">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3143289" y="725338"/>
            <a:ext cx="2376972" cy="968991"/>
          </a:xfrm>
          <a:prstGeom prst="rect">
            <a:avLst/>
          </a:prstGeom>
        </p:spPr>
      </p:pic>
      <p:pic>
        <p:nvPicPr>
          <p:cNvPr id="3" name="Picture 2">
            <a:extLst>
              <a:ext uri="{FF2B5EF4-FFF2-40B4-BE49-F238E27FC236}">
                <a16:creationId xmlns:a16="http://schemas.microsoft.com/office/drawing/2014/main" id="{295788E0-7697-6D4F-B132-F0C37041BB81}"/>
              </a:ext>
            </a:extLst>
          </p:cNvPr>
          <p:cNvPicPr>
            <a:picLocks noChangeAspect="1"/>
          </p:cNvPicPr>
          <p:nvPr/>
        </p:nvPicPr>
        <p:blipFill>
          <a:blip r:embed="rId5"/>
          <a:stretch>
            <a:fillRect/>
          </a:stretch>
        </p:blipFill>
        <p:spPr>
          <a:xfrm>
            <a:off x="7581477" y="2288680"/>
            <a:ext cx="4254544" cy="4254544"/>
          </a:xfrm>
          <a:prstGeom prst="rect">
            <a:avLst/>
          </a:prstGeom>
        </p:spPr>
      </p:pic>
      <p:sp>
        <p:nvSpPr>
          <p:cNvPr id="6" name="TextBox 5">
            <a:extLst>
              <a:ext uri="{FF2B5EF4-FFF2-40B4-BE49-F238E27FC236}">
                <a16:creationId xmlns:a16="http://schemas.microsoft.com/office/drawing/2014/main" id="{2761470F-F0D4-41E1-878C-578680A9750F}"/>
              </a:ext>
            </a:extLst>
          </p:cNvPr>
          <p:cNvSpPr txBox="1"/>
          <p:nvPr/>
        </p:nvSpPr>
        <p:spPr>
          <a:xfrm>
            <a:off x="979207" y="3634175"/>
            <a:ext cx="5992524" cy="1415772"/>
          </a:xfrm>
          <a:prstGeom prst="rect">
            <a:avLst/>
          </a:prstGeom>
          <a:solidFill>
            <a:schemeClr val="accent1"/>
          </a:solidFill>
          <a:ln>
            <a:solidFill>
              <a:schemeClr val="bg2">
                <a:lumMod val="75000"/>
              </a:schemeClr>
            </a:solidFill>
          </a:ln>
        </p:spPr>
        <p:txBody>
          <a:bodyPr wrap="square" rtlCol="0">
            <a:spAutoFit/>
          </a:bodyPr>
          <a:lstStyle/>
          <a:p>
            <a:r>
              <a:rPr lang="en-US" sz="3200" dirty="0" smtClean="0">
                <a:solidFill>
                  <a:schemeClr val="bg1"/>
                </a:solidFill>
                <a:latin typeface="Calibri" panose="020F0502020204030204" pitchFamily="34" charset="0"/>
                <a:cs typeface="Calibri" panose="020F0502020204030204" pitchFamily="34" charset="0"/>
              </a:rPr>
              <a:t>Do you have problems getting to sleep? What do you do?</a:t>
            </a:r>
            <a:endParaRPr lang="en-US" sz="3200" dirty="0">
              <a:solidFill>
                <a:schemeClr val="bg1"/>
              </a:solidFill>
              <a:latin typeface="Calibri" panose="020F0502020204030204" pitchFamily="34" charset="0"/>
              <a:cs typeface="Calibri" panose="020F0502020204030204" pitchFamily="34" charset="0"/>
            </a:endParaRPr>
          </a:p>
          <a:p>
            <a:endParaRPr lang="en-US" sz="1100" dirty="0"/>
          </a:p>
          <a:p>
            <a:endParaRPr lang="en-US" sz="1100" dirty="0"/>
          </a:p>
        </p:txBody>
      </p:sp>
      <p:sp>
        <p:nvSpPr>
          <p:cNvPr id="9" name="TextBox 8">
            <a:extLst>
              <a:ext uri="{FF2B5EF4-FFF2-40B4-BE49-F238E27FC236}">
                <a16:creationId xmlns:a16="http://schemas.microsoft.com/office/drawing/2014/main" id="{2761470F-F0D4-41E1-878C-578680A9750F}"/>
              </a:ext>
            </a:extLst>
          </p:cNvPr>
          <p:cNvSpPr txBox="1"/>
          <p:nvPr/>
        </p:nvSpPr>
        <p:spPr>
          <a:xfrm>
            <a:off x="979206" y="5316535"/>
            <a:ext cx="5992524" cy="1415772"/>
          </a:xfrm>
          <a:prstGeom prst="rect">
            <a:avLst/>
          </a:prstGeom>
          <a:solidFill>
            <a:schemeClr val="accent1"/>
          </a:solidFill>
          <a:ln>
            <a:solidFill>
              <a:schemeClr val="bg2">
                <a:lumMod val="75000"/>
              </a:schemeClr>
            </a:solidFill>
          </a:ln>
        </p:spPr>
        <p:txBody>
          <a:bodyPr wrap="square" rtlCol="0">
            <a:spAutoFit/>
          </a:bodyPr>
          <a:lstStyle/>
          <a:p>
            <a:r>
              <a:rPr lang="en-US" sz="3200" dirty="0" smtClean="0">
                <a:solidFill>
                  <a:schemeClr val="bg1"/>
                </a:solidFill>
                <a:latin typeface="Calibri" panose="020F0502020204030204" pitchFamily="34" charset="0"/>
                <a:cs typeface="Calibri" panose="020F0502020204030204" pitchFamily="34" charset="0"/>
              </a:rPr>
              <a:t>Have you overslept and missed something important?</a:t>
            </a:r>
            <a:endParaRPr lang="en-US" sz="3200" dirty="0">
              <a:solidFill>
                <a:schemeClr val="bg1"/>
              </a:solidFill>
              <a:latin typeface="Calibri" panose="020F0502020204030204" pitchFamily="34" charset="0"/>
              <a:cs typeface="Calibri" panose="020F0502020204030204" pitchFamily="34" charset="0"/>
            </a:endParaRPr>
          </a:p>
          <a:p>
            <a:endParaRPr lang="en-US" sz="1100" dirty="0"/>
          </a:p>
          <a:p>
            <a:endParaRPr lang="en-US" sz="11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smtClean="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5" name="Rectangle 4">
            <a:extLst>
              <a:ext uri="{FF2B5EF4-FFF2-40B4-BE49-F238E27FC236}">
                <a16:creationId xmlns:a16="http://schemas.microsoft.com/office/drawing/2014/main" id="{EBCEA2AB-4EC0-894F-9C48-DF6E44FE0776}"/>
              </a:ext>
            </a:extLst>
          </p:cNvPr>
          <p:cNvSpPr/>
          <p:nvPr/>
        </p:nvSpPr>
        <p:spPr>
          <a:xfrm>
            <a:off x="669051" y="2734900"/>
            <a:ext cx="10335153" cy="24763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atin typeface="Calibri" charset="0"/>
                <a:ea typeface="Calibri" charset="0"/>
                <a:cs typeface="Calibri" charset="0"/>
              </a:rPr>
              <a:t>We use </a:t>
            </a:r>
            <a:r>
              <a:rPr lang="en-US" sz="2800" i="1" dirty="0" smtClean="0">
                <a:solidFill>
                  <a:srgbClr val="FFC000"/>
                </a:solidFill>
                <a:latin typeface="Calibri" charset="0"/>
                <a:ea typeface="Calibri" charset="0"/>
                <a:cs typeface="Calibri" charset="0"/>
              </a:rPr>
              <a:t>did</a:t>
            </a:r>
            <a:r>
              <a:rPr lang="en-US" sz="2800" dirty="0" smtClean="0">
                <a:latin typeface="Calibri" charset="0"/>
                <a:ea typeface="Calibri" charset="0"/>
                <a:cs typeface="Calibri" charset="0"/>
              </a:rPr>
              <a:t> to make questions in the past simple.</a:t>
            </a:r>
          </a:p>
          <a:p>
            <a:endParaRPr lang="en-US" sz="2500" dirty="0" smtClean="0">
              <a:latin typeface="Calibri" charset="0"/>
              <a:ea typeface="Calibri" charset="0"/>
              <a:cs typeface="Calibri" charset="0"/>
            </a:endParaRPr>
          </a:p>
          <a:p>
            <a:endParaRPr lang="en-US" sz="2500" i="1" dirty="0" smtClean="0">
              <a:solidFill>
                <a:srgbClr val="FFC000"/>
              </a:solidFill>
              <a:latin typeface="Calibri" charset="0"/>
              <a:ea typeface="Calibri" charset="0"/>
              <a:cs typeface="Calibri" charset="0"/>
            </a:endParaRPr>
          </a:p>
          <a:p>
            <a:r>
              <a:rPr lang="en-US" sz="2500" i="1" dirty="0" smtClean="0">
                <a:solidFill>
                  <a:srgbClr val="FFC000"/>
                </a:solidFill>
                <a:latin typeface="Calibri" charset="0"/>
                <a:ea typeface="Calibri" charset="0"/>
                <a:cs typeface="Calibri" charset="0"/>
              </a:rPr>
              <a:t>Did you sleep eight hours last night?</a:t>
            </a:r>
            <a:endParaRPr lang="en-US" sz="2500" dirty="0">
              <a:latin typeface="Calibri" charset="0"/>
              <a:ea typeface="Calibri" charset="0"/>
              <a:cs typeface="Calibri" charset="0"/>
            </a:endParaRPr>
          </a:p>
        </p:txBody>
      </p:sp>
    </p:spTree>
    <p:extLst>
      <p:ext uri="{BB962C8B-B14F-4D97-AF65-F5344CB8AC3E}">
        <p14:creationId xmlns:p14="http://schemas.microsoft.com/office/powerpoint/2010/main" val="114661236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sp>
        <p:nvSpPr>
          <p:cNvPr id="4" name="Rectangle 3">
            <a:extLst>
              <a:ext uri="{FF2B5EF4-FFF2-40B4-BE49-F238E27FC236}">
                <a16:creationId xmlns:a16="http://schemas.microsoft.com/office/drawing/2014/main" id="{6042AC8F-C617-8540-A5BD-0D218871DB0D}"/>
              </a:ext>
            </a:extLst>
          </p:cNvPr>
          <p:cNvSpPr/>
          <p:nvPr/>
        </p:nvSpPr>
        <p:spPr>
          <a:xfrm>
            <a:off x="6653876" y="464777"/>
            <a:ext cx="4350328" cy="1325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3000" dirty="0">
                <a:latin typeface="Calibri" charset="0"/>
                <a:ea typeface="Calibri" charset="0"/>
                <a:cs typeface="Calibri" charset="0"/>
              </a:rPr>
              <a:t>Grammar</a:t>
            </a:r>
          </a:p>
          <a:p>
            <a:pPr algn="ctr"/>
            <a:r>
              <a:rPr lang="ka-GE" sz="3000" dirty="0" smtClean="0">
                <a:latin typeface="Calibri" charset="0"/>
                <a:ea typeface="Calibri" charset="0"/>
                <a:cs typeface="Calibri" charset="0"/>
              </a:rPr>
              <a:t>გრამატიკა</a:t>
            </a:r>
            <a:endParaRPr lang="en-US" sz="3000" dirty="0">
              <a:latin typeface="Calibri" charset="0"/>
              <a:ea typeface="Calibri" charset="0"/>
              <a:cs typeface="Calibri" charset="0"/>
            </a:endParaRPr>
          </a:p>
        </p:txBody>
      </p:sp>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5" name="Rectangle 4">
            <a:extLst>
              <a:ext uri="{FF2B5EF4-FFF2-40B4-BE49-F238E27FC236}">
                <a16:creationId xmlns:a16="http://schemas.microsoft.com/office/drawing/2014/main" id="{EBCEA2AB-4EC0-894F-9C48-DF6E44FE0776}"/>
              </a:ext>
            </a:extLst>
          </p:cNvPr>
          <p:cNvSpPr/>
          <p:nvPr/>
        </p:nvSpPr>
        <p:spPr>
          <a:xfrm>
            <a:off x="669050" y="2966744"/>
            <a:ext cx="10335153" cy="28120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latin typeface="Calibri" charset="0"/>
                <a:ea typeface="Calibri" charset="0"/>
                <a:cs typeface="Calibri" charset="0"/>
              </a:rPr>
              <a:t>We use </a:t>
            </a:r>
            <a:r>
              <a:rPr lang="en-US" sz="2800" i="1" dirty="0" smtClean="0">
                <a:solidFill>
                  <a:srgbClr val="FFC000"/>
                </a:solidFill>
                <a:latin typeface="Calibri" charset="0"/>
                <a:ea typeface="Calibri" charset="0"/>
                <a:cs typeface="Calibri" charset="0"/>
              </a:rPr>
              <a:t>did not /didn’t</a:t>
            </a:r>
            <a:r>
              <a:rPr lang="en-US" sz="2800" dirty="0" smtClean="0">
                <a:latin typeface="Calibri" charset="0"/>
                <a:ea typeface="Calibri" charset="0"/>
                <a:cs typeface="Calibri" charset="0"/>
              </a:rPr>
              <a:t> to make negatives with the past simple.</a:t>
            </a:r>
          </a:p>
          <a:p>
            <a:endParaRPr lang="en-US" sz="2500" dirty="0">
              <a:latin typeface="Calibri" charset="0"/>
              <a:ea typeface="Calibri" charset="0"/>
              <a:cs typeface="Calibri" charset="0"/>
            </a:endParaRPr>
          </a:p>
          <a:p>
            <a:endParaRPr lang="en-US" sz="2500" i="1" dirty="0">
              <a:solidFill>
                <a:srgbClr val="FFC000"/>
              </a:solidFill>
              <a:latin typeface="Calibri" charset="0"/>
              <a:ea typeface="Calibri" charset="0"/>
              <a:cs typeface="Calibri" charset="0"/>
            </a:endParaRPr>
          </a:p>
          <a:p>
            <a:r>
              <a:rPr lang="en-US" sz="2500" i="1" dirty="0" smtClean="0">
                <a:solidFill>
                  <a:srgbClr val="FFC000"/>
                </a:solidFill>
                <a:latin typeface="Calibri" charset="0"/>
                <a:ea typeface="Calibri" charset="0"/>
                <a:cs typeface="Calibri" charset="0"/>
              </a:rPr>
              <a:t>I did not study for the exam. </a:t>
            </a:r>
            <a:endParaRPr lang="en-US" sz="2500" dirty="0">
              <a:latin typeface="Calibri" charset="0"/>
              <a:ea typeface="Calibri" charset="0"/>
              <a:cs typeface="Calibri" charset="0"/>
            </a:endParaRPr>
          </a:p>
        </p:txBody>
      </p:sp>
    </p:spTree>
    <p:extLst>
      <p:ext uri="{BB962C8B-B14F-4D97-AF65-F5344CB8AC3E}">
        <p14:creationId xmlns:p14="http://schemas.microsoft.com/office/powerpoint/2010/main" val="1923019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5905401" y="454460"/>
            <a:ext cx="5870351"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bg1"/>
              </a:solidFill>
              <a:latin typeface="Calibri" panose="020F0502020204030204" pitchFamily="34" charset="0"/>
              <a:cs typeface="Calibri" panose="020F0502020204030204" pitchFamily="34" charset="0"/>
            </a:endParaRPr>
          </a:p>
          <a:p>
            <a:pPr algn="ctr"/>
            <a:r>
              <a:rPr lang="en-US" sz="3200" dirty="0" smtClean="0">
                <a:solidFill>
                  <a:schemeClr val="bg1"/>
                </a:solidFill>
                <a:latin typeface="Calibri" panose="020F0502020204030204" pitchFamily="34" charset="0"/>
                <a:cs typeface="Calibri" panose="020F0502020204030204" pitchFamily="34" charset="0"/>
              </a:rPr>
              <a:t>Grammar </a:t>
            </a:r>
            <a:r>
              <a:rPr lang="en-US" sz="3200" dirty="0">
                <a:solidFill>
                  <a:schemeClr val="bg1"/>
                </a:solidFill>
                <a:latin typeface="Calibri" panose="020F0502020204030204" pitchFamily="34" charset="0"/>
                <a:cs typeface="Calibri" panose="020F0502020204030204" pitchFamily="34" charset="0"/>
              </a:rPr>
              <a:t>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
        <p:nvSpPr>
          <p:cNvPr id="7" name="Rectangle: Rounded Corners 5">
            <a:extLst>
              <a:ext uri="{FF2B5EF4-FFF2-40B4-BE49-F238E27FC236}">
                <a16:creationId xmlns:a16="http://schemas.microsoft.com/office/drawing/2014/main" id="{C633668A-C180-4A05-AB4F-6AAFDE5258A4}"/>
              </a:ext>
            </a:extLst>
          </p:cNvPr>
          <p:cNvSpPr/>
          <p:nvPr/>
        </p:nvSpPr>
        <p:spPr>
          <a:xfrm>
            <a:off x="830893" y="2605795"/>
            <a:ext cx="10944859" cy="3002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smtClean="0">
                <a:solidFill>
                  <a:schemeClr val="bg1"/>
                </a:solidFill>
                <a:latin typeface="Calibri" panose="020F0502020204030204" pitchFamily="34" charset="0"/>
                <a:cs typeface="Calibri" panose="020F0502020204030204" pitchFamily="34" charset="0"/>
              </a:rPr>
              <a:t>I (visit) Paris last year.</a:t>
            </a:r>
          </a:p>
          <a:p>
            <a:endParaRPr lang="en-US" sz="4000" i="1" dirty="0">
              <a:solidFill>
                <a:schemeClr val="accent2"/>
              </a:solidFill>
              <a:latin typeface="Calibri" panose="020F0502020204030204" pitchFamily="34" charset="0"/>
              <a:cs typeface="Calibri" panose="020F0502020204030204" pitchFamily="34" charset="0"/>
            </a:endParaRPr>
          </a:p>
          <a:p>
            <a:r>
              <a:rPr lang="en-US" sz="4000" dirty="0" smtClean="0">
                <a:solidFill>
                  <a:schemeClr val="accent2"/>
                </a:solidFill>
                <a:latin typeface="Calibri" panose="020F0502020204030204" pitchFamily="34" charset="0"/>
                <a:cs typeface="Calibri" panose="020F0502020204030204" pitchFamily="34" charset="0"/>
              </a:rPr>
              <a:t>I </a:t>
            </a:r>
            <a:r>
              <a:rPr lang="en-US" sz="4000" dirty="0" smtClean="0">
                <a:solidFill>
                  <a:schemeClr val="accent2"/>
                </a:solidFill>
                <a:latin typeface="Calibri" panose="020F0502020204030204" pitchFamily="34" charset="0"/>
                <a:cs typeface="Calibri" panose="020F0502020204030204" pitchFamily="34" charset="0"/>
              </a:rPr>
              <a:t>visited Paris last year</a:t>
            </a:r>
            <a:r>
              <a:rPr lang="en-US" sz="3500" dirty="0" smtClean="0">
                <a:solidFill>
                  <a:schemeClr val="accent2"/>
                </a:solidFill>
                <a:latin typeface="Calibri" panose="020F0502020204030204" pitchFamily="34" charset="0"/>
                <a:cs typeface="Calibri" panose="020F0502020204030204" pitchFamily="34" charset="0"/>
              </a:rPr>
              <a:t>. </a:t>
            </a:r>
            <a:endParaRPr lang="en-US" sz="3500"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4722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5905401" y="454460"/>
            <a:ext cx="5870351"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bg1"/>
              </a:solidFill>
              <a:latin typeface="Calibri" panose="020F0502020204030204" pitchFamily="34" charset="0"/>
              <a:cs typeface="Calibri" panose="020F0502020204030204" pitchFamily="34" charset="0"/>
            </a:endParaRPr>
          </a:p>
          <a:p>
            <a:pPr algn="ctr"/>
            <a:r>
              <a:rPr lang="en-US" sz="3200" dirty="0" smtClean="0">
                <a:solidFill>
                  <a:schemeClr val="bg1"/>
                </a:solidFill>
                <a:latin typeface="Calibri" panose="020F0502020204030204" pitchFamily="34" charset="0"/>
                <a:cs typeface="Calibri" panose="020F0502020204030204" pitchFamily="34" charset="0"/>
              </a:rPr>
              <a:t>Grammar </a:t>
            </a:r>
            <a:r>
              <a:rPr lang="en-US" sz="3200" dirty="0">
                <a:solidFill>
                  <a:schemeClr val="bg1"/>
                </a:solidFill>
                <a:latin typeface="Calibri" panose="020F0502020204030204" pitchFamily="34" charset="0"/>
                <a:cs typeface="Calibri" panose="020F0502020204030204" pitchFamily="34" charset="0"/>
              </a:rPr>
              <a:t>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
        <p:nvSpPr>
          <p:cNvPr id="10" name="Rectangle: Rounded Corners 5">
            <a:extLst>
              <a:ext uri="{FF2B5EF4-FFF2-40B4-BE49-F238E27FC236}">
                <a16:creationId xmlns:a16="http://schemas.microsoft.com/office/drawing/2014/main" id="{C633668A-C180-4A05-AB4F-6AAFDE5258A4}"/>
              </a:ext>
            </a:extLst>
          </p:cNvPr>
          <p:cNvSpPr/>
          <p:nvPr/>
        </p:nvSpPr>
        <p:spPr>
          <a:xfrm>
            <a:off x="830893" y="2617865"/>
            <a:ext cx="10944859" cy="310758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5ABEEE5-079E-4A24-875A-9ACB1CDBBC87}"/>
              </a:ext>
            </a:extLst>
          </p:cNvPr>
          <p:cNvSpPr txBox="1"/>
          <p:nvPr/>
        </p:nvSpPr>
        <p:spPr>
          <a:xfrm>
            <a:off x="1152525" y="3148954"/>
            <a:ext cx="9639300" cy="584775"/>
          </a:xfrm>
          <a:prstGeom prst="rect">
            <a:avLst/>
          </a:prstGeom>
          <a:noFill/>
        </p:spPr>
        <p:txBody>
          <a:bodyPr wrap="square" rtlCol="0">
            <a:spAutoFit/>
          </a:bodyPr>
          <a:lstStyle/>
          <a:p>
            <a:r>
              <a:rPr lang="en-US" sz="3200" dirty="0" smtClean="0">
                <a:solidFill>
                  <a:schemeClr val="bg1"/>
                </a:solidFill>
                <a:latin typeface="Calibri" panose="020F0502020204030204" pitchFamily="34" charset="0"/>
                <a:cs typeface="Calibri" panose="020F0502020204030204" pitchFamily="34" charset="0"/>
              </a:rPr>
              <a:t>(see) you the movie yesterday?</a:t>
            </a:r>
            <a:endParaRPr lang="en-US" sz="3200" dirty="0">
              <a:solidFill>
                <a:schemeClr val="bg1"/>
              </a:solidFill>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C3A0B8F0-ED81-4886-BAD3-624878320317}"/>
              </a:ext>
            </a:extLst>
          </p:cNvPr>
          <p:cNvSpPr txBox="1"/>
          <p:nvPr/>
        </p:nvSpPr>
        <p:spPr>
          <a:xfrm>
            <a:off x="1152525" y="4150892"/>
            <a:ext cx="9353550" cy="1077218"/>
          </a:xfrm>
          <a:prstGeom prst="rect">
            <a:avLst/>
          </a:prstGeom>
          <a:noFill/>
        </p:spPr>
        <p:txBody>
          <a:bodyPr wrap="square" rtlCol="0">
            <a:spAutoFit/>
          </a:bodyPr>
          <a:lstStyle/>
          <a:p>
            <a:r>
              <a:rPr lang="en-US" sz="3200" dirty="0" smtClean="0">
                <a:solidFill>
                  <a:schemeClr val="accent2"/>
                </a:solidFill>
                <a:latin typeface="Calibri" panose="020F0502020204030204" pitchFamily="34" charset="0"/>
                <a:cs typeface="Calibri" panose="020F0502020204030204" pitchFamily="34" charset="0"/>
              </a:rPr>
              <a:t> Did you see the movie yesterday?</a:t>
            </a:r>
            <a:endParaRPr lang="en-US" sz="3200" dirty="0">
              <a:solidFill>
                <a:schemeClr val="accent2"/>
              </a:solidFill>
              <a:latin typeface="Calibri" panose="020F0502020204030204" pitchFamily="34" charset="0"/>
              <a:cs typeface="Calibri" panose="020F0502020204030204" pitchFamily="34" charset="0"/>
            </a:endParaRPr>
          </a:p>
          <a:p>
            <a:endParaRPr lang="en-US" sz="32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047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1000"/>
                                        <p:tgtEl>
                                          <p:spTgt spid="12">
                                            <p:txEl>
                                              <p:pRg st="0" end="0"/>
                                            </p:txEl>
                                          </p:spTgt>
                                        </p:tgtEl>
                                      </p:cBhvr>
                                    </p:animEffect>
                                    <p:anim calcmode="lin" valueType="num">
                                      <p:cBhvr>
                                        <p:cTn id="15"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5905401" y="454460"/>
            <a:ext cx="5870351"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smtClean="0">
              <a:solidFill>
                <a:schemeClr val="bg1"/>
              </a:solidFill>
              <a:latin typeface="Calibri" panose="020F0502020204030204" pitchFamily="34" charset="0"/>
              <a:cs typeface="Calibri" panose="020F0502020204030204" pitchFamily="34" charset="0"/>
            </a:endParaRPr>
          </a:p>
          <a:p>
            <a:pPr algn="ctr"/>
            <a:r>
              <a:rPr lang="en-US" sz="3200" dirty="0" smtClean="0">
                <a:solidFill>
                  <a:schemeClr val="bg1"/>
                </a:solidFill>
                <a:latin typeface="Calibri" panose="020F0502020204030204" pitchFamily="34" charset="0"/>
                <a:cs typeface="Calibri" panose="020F0502020204030204" pitchFamily="34" charset="0"/>
              </a:rPr>
              <a:t>Grammar </a:t>
            </a:r>
            <a:r>
              <a:rPr lang="en-US" sz="3200" dirty="0">
                <a:solidFill>
                  <a:schemeClr val="bg1"/>
                </a:solidFill>
                <a:latin typeface="Calibri" panose="020F0502020204030204" pitchFamily="34" charset="0"/>
                <a:cs typeface="Calibri" panose="020F0502020204030204" pitchFamily="34" charset="0"/>
              </a:rPr>
              <a:t>Activity</a:t>
            </a:r>
          </a:p>
          <a:p>
            <a:pPr algn="ctr"/>
            <a:r>
              <a:rPr lang="ka-GE" sz="3200" dirty="0">
                <a:solidFill>
                  <a:schemeClr val="bg1"/>
                </a:solidFill>
                <a:latin typeface="Calibri" panose="020F0502020204030204" pitchFamily="34" charset="0"/>
                <a:cs typeface="Calibri" panose="020F0502020204030204" pitchFamily="34" charset="0"/>
              </a:rPr>
              <a:t>გრამატიკული დავალება</a:t>
            </a:r>
            <a:endParaRPr lang="en-US" sz="3200" dirty="0">
              <a:solidFill>
                <a:schemeClr val="bg1"/>
              </a:solidFill>
              <a:latin typeface="Calibri" panose="020F0502020204030204" pitchFamily="34" charset="0"/>
              <a:cs typeface="Calibri" panose="020F0502020204030204" pitchFamily="34" charset="0"/>
            </a:endParaRPr>
          </a:p>
          <a:p>
            <a:pPr algn="ctr"/>
            <a:endParaRPr lang="en-US" sz="3000" dirty="0">
              <a:latin typeface="Calibri" charset="0"/>
              <a:ea typeface="Calibri" charset="0"/>
              <a:cs typeface="Calibri" charset="0"/>
            </a:endParaRPr>
          </a:p>
        </p:txBody>
      </p:sp>
      <p:sp>
        <p:nvSpPr>
          <p:cNvPr id="13" name="Rectangle: Rounded Corners 5">
            <a:extLst>
              <a:ext uri="{FF2B5EF4-FFF2-40B4-BE49-F238E27FC236}">
                <a16:creationId xmlns:a16="http://schemas.microsoft.com/office/drawing/2014/main" id="{C633668A-C180-4A05-AB4F-6AAFDE5258A4}"/>
              </a:ext>
            </a:extLst>
          </p:cNvPr>
          <p:cNvSpPr/>
          <p:nvPr/>
        </p:nvSpPr>
        <p:spPr>
          <a:xfrm>
            <a:off x="830893" y="3014562"/>
            <a:ext cx="10944859" cy="28105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500" dirty="0">
              <a:latin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F5ABEEE5-079E-4A24-875A-9ACB1CDBBC87}"/>
              </a:ext>
            </a:extLst>
          </p:cNvPr>
          <p:cNvSpPr txBox="1"/>
          <p:nvPr/>
        </p:nvSpPr>
        <p:spPr>
          <a:xfrm>
            <a:off x="1207480" y="3628819"/>
            <a:ext cx="9639300" cy="584775"/>
          </a:xfrm>
          <a:prstGeom prst="rect">
            <a:avLst/>
          </a:prstGeom>
          <a:noFill/>
        </p:spPr>
        <p:txBody>
          <a:bodyPr wrap="square" rtlCol="0">
            <a:spAutoFit/>
          </a:bodyPr>
          <a:lstStyle/>
          <a:p>
            <a:r>
              <a:rPr lang="en-US" sz="3200" dirty="0" smtClean="0">
                <a:solidFill>
                  <a:schemeClr val="bg1"/>
                </a:solidFill>
                <a:latin typeface="Calibri" panose="020F0502020204030204" pitchFamily="34" charset="0"/>
                <a:cs typeface="Calibri" panose="020F0502020204030204" pitchFamily="34" charset="0"/>
              </a:rPr>
              <a:t>I (sleep/not) well last night, I am very tired.</a:t>
            </a:r>
          </a:p>
        </p:txBody>
      </p:sp>
      <p:sp>
        <p:nvSpPr>
          <p:cNvPr id="15" name="TextBox 14">
            <a:extLst>
              <a:ext uri="{FF2B5EF4-FFF2-40B4-BE49-F238E27FC236}">
                <a16:creationId xmlns:a16="http://schemas.microsoft.com/office/drawing/2014/main" id="{C3A0B8F0-ED81-4886-BAD3-624878320317}"/>
              </a:ext>
            </a:extLst>
          </p:cNvPr>
          <p:cNvSpPr txBox="1"/>
          <p:nvPr/>
        </p:nvSpPr>
        <p:spPr>
          <a:xfrm>
            <a:off x="1207480" y="4656813"/>
            <a:ext cx="9353550" cy="584775"/>
          </a:xfrm>
          <a:prstGeom prst="rect">
            <a:avLst/>
          </a:prstGeom>
          <a:noFill/>
        </p:spPr>
        <p:txBody>
          <a:bodyPr wrap="square" rtlCol="0">
            <a:spAutoFit/>
          </a:bodyPr>
          <a:lstStyle/>
          <a:p>
            <a:r>
              <a:rPr lang="en-US" sz="3200" i="1" dirty="0" smtClean="0">
                <a:solidFill>
                  <a:schemeClr val="accent2"/>
                </a:solidFill>
                <a:latin typeface="Calibri" panose="020F0502020204030204" pitchFamily="34" charset="0"/>
                <a:cs typeface="Calibri" panose="020F0502020204030204" pitchFamily="34" charset="0"/>
              </a:rPr>
              <a:t> </a:t>
            </a:r>
            <a:r>
              <a:rPr lang="en-US" sz="3200" dirty="0" smtClean="0">
                <a:solidFill>
                  <a:schemeClr val="accent2"/>
                </a:solidFill>
                <a:latin typeface="Calibri" panose="020F0502020204030204" pitchFamily="34" charset="0"/>
                <a:cs typeface="Calibri" panose="020F0502020204030204" pitchFamily="34" charset="0"/>
              </a:rPr>
              <a:t>I did not/didn’t sleep well last night, I am very tired. </a:t>
            </a:r>
            <a:endParaRPr lang="en-US" sz="3200" dirty="0">
              <a:solidFill>
                <a:schemeClr val="accent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0950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1000"/>
                                        <p:tgtEl>
                                          <p:spTgt spid="14">
                                            <p:txEl>
                                              <p:pRg st="0" end="0"/>
                                            </p:txEl>
                                          </p:spTgt>
                                        </p:tgtEl>
                                      </p:cBhvr>
                                    </p:animEffect>
                                    <p:anim calcmode="lin" valueType="num">
                                      <p:cBhvr>
                                        <p:cTn id="8"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xEl>
                                              <p:pRg st="0" end="0"/>
                                            </p:txEl>
                                          </p:spTgt>
                                        </p:tgtEl>
                                        <p:attrNameLst>
                                          <p:attrName>style.visibility</p:attrName>
                                        </p:attrNameLst>
                                      </p:cBhvr>
                                      <p:to>
                                        <p:strVal val="visible"/>
                                      </p:to>
                                    </p:set>
                                    <p:animEffect transition="in" filter="fade">
                                      <p:cBhvr>
                                        <p:cTn id="14" dur="1000"/>
                                        <p:tgtEl>
                                          <p:spTgt spid="15">
                                            <p:txEl>
                                              <p:pRg st="0" end="0"/>
                                            </p:txEl>
                                          </p:spTgt>
                                        </p:tgtEl>
                                      </p:cBhvr>
                                    </p:animEffect>
                                    <p:anim calcmode="lin" valueType="num">
                                      <p:cBhvr>
                                        <p:cTn id="15"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9161253" y="454460"/>
            <a:ext cx="2614499"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latin typeface="Calibri" charset="0"/>
              <a:ea typeface="Calibri" charset="0"/>
              <a:cs typeface="Calibri" charset="0"/>
            </a:endParaRPr>
          </a:p>
        </p:txBody>
      </p:sp>
      <p:sp>
        <p:nvSpPr>
          <p:cNvPr id="10" name="Google Shape;106;g8d3272b2c0_0_301"/>
          <p:cNvSpPr txBox="1">
            <a:spLocks noGrp="1"/>
          </p:cNvSpPr>
          <p:nvPr>
            <p:ph type="title"/>
          </p:nvPr>
        </p:nvSpPr>
        <p:spPr>
          <a:xfrm>
            <a:off x="8902930" y="461892"/>
            <a:ext cx="3289069" cy="1234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0"/>
              <a:buFont typeface="Calibri"/>
              <a:buNone/>
            </a:pPr>
            <a:r>
              <a:rPr lang="en-US" sz="3600" dirty="0">
                <a:solidFill>
                  <a:schemeClr val="bg1"/>
                </a:solidFill>
                <a:latin typeface="Calibri" panose="020F0502020204030204" pitchFamily="34" charset="0"/>
                <a:cs typeface="Calibri" panose="020F0502020204030204" pitchFamily="34" charset="0"/>
              </a:rPr>
              <a:t>Summary                     </a:t>
            </a:r>
            <a:endParaRPr sz="3600" dirty="0">
              <a:solidFill>
                <a:schemeClr val="bg1"/>
              </a:solidFill>
              <a:latin typeface="Calibri" panose="020F0502020204030204" pitchFamily="34" charset="0"/>
              <a:cs typeface="Calibri" panose="020F0502020204030204" pitchFamily="34" charset="0"/>
            </a:endParaRPr>
          </a:p>
          <a:p>
            <a:pPr marL="0" lvl="0" indent="0" algn="ctr" rtl="0">
              <a:lnSpc>
                <a:spcPct val="90000"/>
              </a:lnSpc>
              <a:spcBef>
                <a:spcPts val="0"/>
              </a:spcBef>
              <a:spcAft>
                <a:spcPts val="0"/>
              </a:spcAft>
              <a:buClr>
                <a:schemeClr val="dk1"/>
              </a:buClr>
              <a:buSzPts val="3500"/>
              <a:buFont typeface="Calibri"/>
              <a:buNone/>
            </a:pPr>
            <a:r>
              <a:rPr lang="ka-GE" sz="3600" dirty="0" smtClean="0">
                <a:solidFill>
                  <a:schemeClr val="bg1"/>
                </a:solidFill>
                <a:latin typeface="Calibri" panose="020F0502020204030204" pitchFamily="34" charset="0"/>
                <a:cs typeface="Calibri" panose="020F0502020204030204" pitchFamily="34" charset="0"/>
              </a:rPr>
              <a:t>შეჯამება</a:t>
            </a:r>
            <a:endParaRPr sz="3600" dirty="0">
              <a:solidFill>
                <a:schemeClr val="bg1"/>
              </a:solidFill>
              <a:latin typeface="Calibri" panose="020F0502020204030204" pitchFamily="34" charset="0"/>
              <a:cs typeface="Calibri" panose="020F0502020204030204" pitchFamily="34" charset="0"/>
              <a:sym typeface="Calibri"/>
            </a:endParaRPr>
          </a:p>
        </p:txBody>
      </p:sp>
      <p:grpSp>
        <p:nvGrpSpPr>
          <p:cNvPr id="11" name="Google Shape;107;g8d3272b2c0_0_301"/>
          <p:cNvGrpSpPr/>
          <p:nvPr/>
        </p:nvGrpSpPr>
        <p:grpSpPr>
          <a:xfrm>
            <a:off x="333487" y="2323650"/>
            <a:ext cx="6253054" cy="3151716"/>
            <a:chOff x="-404278" y="239928"/>
            <a:chExt cx="7136292" cy="1588520"/>
          </a:xfrm>
        </p:grpSpPr>
        <p:sp>
          <p:nvSpPr>
            <p:cNvPr id="12" name="Google Shape;109;g8d3272b2c0_0_301"/>
            <p:cNvSpPr/>
            <p:nvPr/>
          </p:nvSpPr>
          <p:spPr>
            <a:xfrm>
              <a:off x="210108" y="277809"/>
              <a:ext cx="5389036" cy="346822"/>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6" name="Google Shape;110;g8d3272b2c0_0_301"/>
            <p:cNvSpPr txBox="1"/>
            <p:nvPr/>
          </p:nvSpPr>
          <p:spPr>
            <a:xfrm>
              <a:off x="314512" y="299483"/>
              <a:ext cx="6417502" cy="325148"/>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smtClean="0">
                  <a:solidFill>
                    <a:schemeClr val="lt1"/>
                  </a:solidFill>
                  <a:latin typeface="Calibri" panose="020F0502020204030204" pitchFamily="34" charset="0"/>
                  <a:ea typeface="Calibri"/>
                  <a:cs typeface="Calibri" panose="020F0502020204030204" pitchFamily="34" charset="0"/>
                  <a:sym typeface="Calibri"/>
                </a:rPr>
                <a:t>Vocabulary</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17" name="Google Shape;111;g8d3272b2c0_0_301"/>
            <p:cNvSpPr/>
            <p:nvPr/>
          </p:nvSpPr>
          <p:spPr>
            <a:xfrm>
              <a:off x="-404278" y="239928"/>
              <a:ext cx="933064" cy="406032"/>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8" name="Google Shape;112;g8d3272b2c0_0_301"/>
            <p:cNvSpPr/>
            <p:nvPr/>
          </p:nvSpPr>
          <p:spPr>
            <a:xfrm>
              <a:off x="-36448" y="870213"/>
              <a:ext cx="5635592" cy="358705"/>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19" name="Google Shape;113;g8d3272b2c0_0_301"/>
            <p:cNvSpPr txBox="1"/>
            <p:nvPr/>
          </p:nvSpPr>
          <p:spPr>
            <a:xfrm>
              <a:off x="314511" y="839704"/>
              <a:ext cx="4963824"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u="none" strike="noStrike" cap="none" dirty="0">
                  <a:solidFill>
                    <a:schemeClr val="lt1"/>
                  </a:solidFill>
                  <a:latin typeface="Calibri" panose="020F0502020204030204" pitchFamily="34" charset="0"/>
                  <a:ea typeface="Calibri"/>
                  <a:cs typeface="Calibri" panose="020F0502020204030204" pitchFamily="34" charset="0"/>
                  <a:sym typeface="Calibri"/>
                </a:rPr>
                <a:t>Reading  </a:t>
              </a: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about Sleeping </a:t>
              </a:r>
              <a:r>
                <a:rPr lang="en-US" sz="2400" dirty="0">
                  <a:solidFill>
                    <a:schemeClr val="lt1"/>
                  </a:solidFill>
                  <a:latin typeface="Calibri" panose="020F0502020204030204" pitchFamily="34" charset="0"/>
                  <a:ea typeface="Calibri"/>
                  <a:cs typeface="Calibri" panose="020F0502020204030204" pitchFamily="34" charset="0"/>
                  <a:sym typeface="Calibri"/>
                </a:rPr>
                <a:t>H</a:t>
              </a:r>
              <a:r>
                <a:rPr lang="en-US" sz="2400" u="none" strike="noStrike" cap="none" dirty="0" smtClean="0">
                  <a:solidFill>
                    <a:schemeClr val="lt1"/>
                  </a:solidFill>
                  <a:latin typeface="Calibri" panose="020F0502020204030204" pitchFamily="34" charset="0"/>
                  <a:ea typeface="Calibri"/>
                  <a:cs typeface="Calibri" panose="020F0502020204030204" pitchFamily="34" charset="0"/>
                  <a:sym typeface="Calibri"/>
                </a:rPr>
                <a:t>abits</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0" name="Google Shape;114;g8d3272b2c0_0_301"/>
            <p:cNvSpPr/>
            <p:nvPr/>
          </p:nvSpPr>
          <p:spPr>
            <a:xfrm>
              <a:off x="-358189" y="844643"/>
              <a:ext cx="886974" cy="397500"/>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21" name="Google Shape;115;g8d3272b2c0_0_301"/>
            <p:cNvSpPr/>
            <p:nvPr/>
          </p:nvSpPr>
          <p:spPr>
            <a:xfrm>
              <a:off x="160952" y="1392329"/>
              <a:ext cx="5438192" cy="397500"/>
            </a:xfrm>
            <a:prstGeom prst="rect">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sp>
          <p:nvSpPr>
            <p:cNvPr id="22" name="Google Shape;116;g8d3272b2c0_0_301"/>
            <p:cNvSpPr txBox="1"/>
            <p:nvPr/>
          </p:nvSpPr>
          <p:spPr>
            <a:xfrm>
              <a:off x="411828" y="1430948"/>
              <a:ext cx="3359721" cy="397500"/>
            </a:xfrm>
            <a:prstGeom prst="rect">
              <a:avLst/>
            </a:prstGeom>
            <a:noFill/>
            <a:ln>
              <a:noFill/>
            </a:ln>
          </p:spPr>
          <p:txBody>
            <a:bodyPr spcFirstLastPara="1" wrap="square" lIns="315525" tIns="38100" rIns="38100" bIns="38100" anchor="ctr" anchorCtr="0">
              <a:noAutofit/>
            </a:bodyPr>
            <a:lstStyle/>
            <a:p>
              <a:pPr marL="0" marR="0" lvl="0" indent="0" algn="l" rtl="0">
                <a:lnSpc>
                  <a:spcPct val="90000"/>
                </a:lnSpc>
                <a:spcBef>
                  <a:spcPts val="0"/>
                </a:spcBef>
                <a:spcAft>
                  <a:spcPts val="0"/>
                </a:spcAft>
                <a:buNone/>
              </a:pPr>
              <a:r>
                <a:rPr lang="en-US" sz="2400" dirty="0" smtClean="0">
                  <a:solidFill>
                    <a:schemeClr val="lt1"/>
                  </a:solidFill>
                  <a:latin typeface="Calibri" panose="020F0502020204030204" pitchFamily="34" charset="0"/>
                  <a:ea typeface="Calibri"/>
                  <a:cs typeface="Calibri" panose="020F0502020204030204" pitchFamily="34" charset="0"/>
                  <a:sym typeface="Calibri"/>
                </a:rPr>
                <a:t>Past Simple</a:t>
              </a:r>
              <a:endParaRPr sz="2400" u="none" strike="noStrike" cap="none" dirty="0">
                <a:solidFill>
                  <a:schemeClr val="lt1"/>
                </a:solidFill>
                <a:latin typeface="Calibri" panose="020F0502020204030204" pitchFamily="34" charset="0"/>
                <a:ea typeface="Calibri"/>
                <a:cs typeface="Calibri" panose="020F0502020204030204" pitchFamily="34" charset="0"/>
                <a:sym typeface="Calibri"/>
              </a:endParaRPr>
            </a:p>
          </p:txBody>
        </p:sp>
        <p:sp>
          <p:nvSpPr>
            <p:cNvPr id="23" name="Google Shape;117;g8d3272b2c0_0_301"/>
            <p:cNvSpPr/>
            <p:nvPr/>
          </p:nvSpPr>
          <p:spPr>
            <a:xfrm>
              <a:off x="-358189" y="1391711"/>
              <a:ext cx="886974" cy="406653"/>
            </a:xfrm>
            <a:prstGeom prst="ellipse">
              <a:avLst/>
            </a:prstGeom>
            <a:solidFill>
              <a:schemeClr val="lt1"/>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latin typeface="Sylfaen Regular" pitchFamily="18" charset="0"/>
              </a:endParaRPr>
            </a:p>
          </p:txBody>
        </p:sp>
      </p:grpSp>
      <p:sp>
        <p:nvSpPr>
          <p:cNvPr id="24" name="Google Shape;130;g8d3272b2c0_0_301"/>
          <p:cNvSpPr txBox="1"/>
          <p:nvPr/>
        </p:nvSpPr>
        <p:spPr>
          <a:xfrm>
            <a:off x="6520872" y="2019996"/>
            <a:ext cx="5032421" cy="3089200"/>
          </a:xfrm>
          <a:prstGeom prst="rect">
            <a:avLst/>
          </a:prstGeom>
          <a:noFill/>
          <a:ln>
            <a:noFill/>
          </a:ln>
        </p:spPr>
        <p:txBody>
          <a:bodyPr spcFirstLastPara="1" wrap="square" lIns="91425" tIns="91425" rIns="91425" bIns="91425" anchor="ctr" anchorCtr="0">
            <a:noAutofit/>
          </a:bodyPr>
          <a:lstStyle/>
          <a:p>
            <a:pPr lvl="0" algn="ctr"/>
            <a:r>
              <a:rPr lang="en-US" sz="4800" b="1" dirty="0" smtClean="0">
                <a:solidFill>
                  <a:schemeClr val="bg1"/>
                </a:solidFill>
                <a:latin typeface="Calibri" panose="020F0502020204030204" pitchFamily="34" charset="0"/>
                <a:ea typeface="Calibri"/>
                <a:cs typeface="Calibri" panose="020F0502020204030204" pitchFamily="34" charset="0"/>
                <a:sym typeface="Calibri"/>
              </a:rPr>
              <a:t>Medicine</a:t>
            </a:r>
          </a:p>
          <a:p>
            <a:pPr lvl="0" algn="ctr"/>
            <a:r>
              <a:rPr lang="en-US" sz="4800" b="1" dirty="0" smtClean="0">
                <a:solidFill>
                  <a:schemeClr val="bg1"/>
                </a:solidFill>
                <a:latin typeface="Calibri" panose="020F0502020204030204" pitchFamily="34" charset="0"/>
                <a:ea typeface="Calibri"/>
                <a:cs typeface="Calibri" panose="020F0502020204030204" pitchFamily="34" charset="0"/>
                <a:sym typeface="Calibri"/>
              </a:rPr>
              <a:t> </a:t>
            </a:r>
            <a:r>
              <a:rPr lang="ka-GE" sz="4800" b="1" dirty="0" smtClean="0">
                <a:solidFill>
                  <a:schemeClr val="bg1"/>
                </a:solidFill>
                <a:latin typeface="Calibri" panose="020F0502020204030204" pitchFamily="34" charset="0"/>
                <a:ea typeface="Calibri"/>
                <a:cs typeface="Calibri" panose="020F0502020204030204" pitchFamily="34" charset="0"/>
                <a:sym typeface="Calibri"/>
              </a:rPr>
              <a:t>მედიცინა</a:t>
            </a:r>
            <a:endParaRPr sz="4800" b="1" dirty="0">
              <a:solidFill>
                <a:schemeClr val="bg1"/>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376513361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6917267" y="454460"/>
            <a:ext cx="4858485"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Calibri" panose="020F0502020204030204" pitchFamily="34" charset="0"/>
                <a:cs typeface="Calibri" panose="020F0502020204030204" pitchFamily="34" charset="0"/>
              </a:rPr>
              <a:t>Homework </a:t>
            </a:r>
            <a:endParaRPr lang="en-US" sz="3600" dirty="0" smtClean="0">
              <a:solidFill>
                <a:schemeClr val="bg1"/>
              </a:solidFill>
              <a:latin typeface="Calibri" panose="020F0502020204030204" pitchFamily="34" charset="0"/>
              <a:cs typeface="Calibri" panose="020F0502020204030204" pitchFamily="34" charset="0"/>
            </a:endParaRPr>
          </a:p>
          <a:p>
            <a:pPr algn="ctr"/>
            <a:r>
              <a:rPr lang="ka-GE" sz="3600" dirty="0" smtClean="0">
                <a:solidFill>
                  <a:schemeClr val="bg1"/>
                </a:solidFill>
                <a:latin typeface="Calibri" panose="020F0502020204030204" pitchFamily="34" charset="0"/>
                <a:cs typeface="Calibri" panose="020F0502020204030204" pitchFamily="34" charset="0"/>
              </a:rPr>
              <a:t>საშინაო </a:t>
            </a:r>
            <a:r>
              <a:rPr lang="ka-GE" sz="3600" dirty="0">
                <a:solidFill>
                  <a:schemeClr val="bg1"/>
                </a:solidFill>
                <a:latin typeface="Calibri" panose="020F0502020204030204" pitchFamily="34" charset="0"/>
                <a:cs typeface="Calibri" panose="020F0502020204030204" pitchFamily="34" charset="0"/>
              </a:rPr>
              <a:t>დავალება</a:t>
            </a:r>
            <a:endParaRPr lang="en-US" sz="3600" dirty="0">
              <a:solidFill>
                <a:schemeClr val="bg1"/>
              </a:solidFill>
              <a:latin typeface="Calibri" panose="020F0502020204030204" pitchFamily="34" charset="0"/>
              <a:cs typeface="Calibri" panose="020F0502020204030204" pitchFamily="34" charset="0"/>
            </a:endParaRPr>
          </a:p>
        </p:txBody>
      </p:sp>
      <p:sp>
        <p:nvSpPr>
          <p:cNvPr id="25" name="Rectangle: Rounded Corners 5">
            <a:extLst>
              <a:ext uri="{FF2B5EF4-FFF2-40B4-BE49-F238E27FC236}">
                <a16:creationId xmlns:a16="http://schemas.microsoft.com/office/drawing/2014/main" id="{C633668A-C180-4A05-AB4F-6AAFDE5258A4}"/>
              </a:ext>
            </a:extLst>
          </p:cNvPr>
          <p:cNvSpPr/>
          <p:nvPr/>
        </p:nvSpPr>
        <p:spPr>
          <a:xfrm>
            <a:off x="507437" y="2744614"/>
            <a:ext cx="10148205" cy="12624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4300" indent="0" algn="ctr">
              <a:buNone/>
            </a:pPr>
            <a:r>
              <a:rPr lang="en-US" sz="3200" dirty="0">
                <a:solidFill>
                  <a:schemeClr val="bg1"/>
                </a:solidFill>
                <a:latin typeface="Calibri" charset="0"/>
                <a:ea typeface="Calibri" charset="0"/>
                <a:cs typeface="Calibri" charset="0"/>
              </a:rPr>
              <a:t>Write a paragraph and describe your sleeping habits. </a:t>
            </a:r>
          </a:p>
        </p:txBody>
      </p:sp>
      <p:sp>
        <p:nvSpPr>
          <p:cNvPr id="26" name="Text Placeholder 2">
            <a:extLst>
              <a:ext uri="{FF2B5EF4-FFF2-40B4-BE49-F238E27FC236}">
                <a16:creationId xmlns:a16="http://schemas.microsoft.com/office/drawing/2014/main" id="{F9062ACE-2806-6347-B02C-4F8680056D1E}"/>
              </a:ext>
            </a:extLst>
          </p:cNvPr>
          <p:cNvSpPr>
            <a:spLocks noGrp="1"/>
          </p:cNvSpPr>
          <p:nvPr>
            <p:ph type="body" idx="1"/>
          </p:nvPr>
        </p:nvSpPr>
        <p:spPr>
          <a:xfrm>
            <a:off x="599051" y="4364558"/>
            <a:ext cx="9825681" cy="1677832"/>
          </a:xfrm>
        </p:spPr>
        <p:txBody>
          <a:bodyPr>
            <a:normAutofit/>
          </a:bodyPr>
          <a:lstStyle/>
          <a:p>
            <a:pPr marL="114300" indent="0">
              <a:buNone/>
            </a:pPr>
            <a:r>
              <a:rPr lang="ka-GE" dirty="0">
                <a:solidFill>
                  <a:schemeClr val="bg1"/>
                </a:solidFill>
              </a:rPr>
              <a:t>დავალება შეგიძლიათ ატვირთოთ შემდეგ </a:t>
            </a:r>
            <a:endParaRPr lang="ka-GE" dirty="0" smtClean="0">
              <a:solidFill>
                <a:schemeClr val="bg1"/>
              </a:solidFill>
            </a:endParaRPr>
          </a:p>
          <a:p>
            <a:pPr marL="114300" indent="0">
              <a:buNone/>
            </a:pPr>
            <a:r>
              <a:rPr lang="ka-GE" dirty="0" smtClean="0">
                <a:solidFill>
                  <a:schemeClr val="bg1"/>
                </a:solidFill>
              </a:rPr>
              <a:t>მისამართზე: </a:t>
            </a:r>
            <a:r>
              <a:rPr lang="en-GB" dirty="0" smtClean="0">
                <a:solidFill>
                  <a:schemeClr val="bg1"/>
                </a:solidFill>
              </a:rPr>
              <a:t>teleskola.co.uk</a:t>
            </a:r>
            <a:endParaRPr lang="en-US" dirty="0">
              <a:solidFill>
                <a:schemeClr val="bg1"/>
              </a:solidFill>
            </a:endParaRPr>
          </a:p>
        </p:txBody>
      </p:sp>
    </p:spTree>
    <p:extLst>
      <p:ext uri="{BB962C8B-B14F-4D97-AF65-F5344CB8AC3E}">
        <p14:creationId xmlns:p14="http://schemas.microsoft.com/office/powerpoint/2010/main" val="35602033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pic>
        <p:nvPicPr>
          <p:cNvPr id="8" name="Google Shape;90;p1">
            <a:extLst>
              <a:ext uri="{FF2B5EF4-FFF2-40B4-BE49-F238E27FC236}">
                <a16:creationId xmlns:a16="http://schemas.microsoft.com/office/drawing/2014/main" id="{1C14417A-E33F-0B46-915E-ABFAFA8DF063}"/>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8A0FE119-0200-0442-BAF7-CA24D53A2AFE}"/>
              </a:ext>
            </a:extLst>
          </p:cNvPr>
          <p:cNvPicPr>
            <a:picLocks noChangeAspect="1"/>
          </p:cNvPicPr>
          <p:nvPr/>
        </p:nvPicPr>
        <p:blipFill>
          <a:blip r:embed="rId4"/>
          <a:stretch>
            <a:fillRect/>
          </a:stretch>
        </p:blipFill>
        <p:spPr>
          <a:xfrm>
            <a:off x="2450562" y="556124"/>
            <a:ext cx="2376972" cy="968991"/>
          </a:xfrm>
          <a:prstGeom prst="rect">
            <a:avLst/>
          </a:prstGeom>
        </p:spPr>
      </p:pic>
      <p:sp>
        <p:nvSpPr>
          <p:cNvPr id="6" name="Rectangle 5">
            <a:extLst>
              <a:ext uri="{FF2B5EF4-FFF2-40B4-BE49-F238E27FC236}">
                <a16:creationId xmlns:a16="http://schemas.microsoft.com/office/drawing/2014/main" id="{6042AC8F-C617-8540-A5BD-0D218871DB0D}"/>
              </a:ext>
            </a:extLst>
          </p:cNvPr>
          <p:cNvSpPr/>
          <p:nvPr/>
        </p:nvSpPr>
        <p:spPr>
          <a:xfrm>
            <a:off x="6341533" y="454460"/>
            <a:ext cx="5434219" cy="13185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Calibri" panose="020F0502020204030204" pitchFamily="34" charset="0"/>
                <a:cs typeface="Calibri" panose="020F0502020204030204" pitchFamily="34" charset="0"/>
              </a:rPr>
              <a:t>Homework </a:t>
            </a:r>
            <a:endParaRPr lang="en-US" sz="3600" dirty="0" smtClean="0">
              <a:solidFill>
                <a:schemeClr val="bg1"/>
              </a:solidFill>
              <a:latin typeface="Calibri" panose="020F0502020204030204" pitchFamily="34" charset="0"/>
              <a:cs typeface="Calibri" panose="020F0502020204030204" pitchFamily="34" charset="0"/>
            </a:endParaRPr>
          </a:p>
          <a:p>
            <a:pPr algn="ctr"/>
            <a:r>
              <a:rPr lang="ka-GE" sz="3600" dirty="0" smtClean="0">
                <a:solidFill>
                  <a:schemeClr val="bg1"/>
                </a:solidFill>
                <a:latin typeface="Calibri" panose="020F0502020204030204" pitchFamily="34" charset="0"/>
                <a:cs typeface="Calibri" panose="020F0502020204030204" pitchFamily="34" charset="0"/>
              </a:rPr>
              <a:t>საშინაო </a:t>
            </a:r>
            <a:r>
              <a:rPr lang="ka-GE" sz="3600" dirty="0">
                <a:solidFill>
                  <a:schemeClr val="bg1"/>
                </a:solidFill>
                <a:latin typeface="Calibri" panose="020F0502020204030204" pitchFamily="34" charset="0"/>
                <a:cs typeface="Calibri" panose="020F0502020204030204" pitchFamily="34" charset="0"/>
              </a:rPr>
              <a:t>დავალება</a:t>
            </a:r>
            <a:endParaRPr lang="en-US" sz="3600" dirty="0">
              <a:solidFill>
                <a:schemeClr val="bg1"/>
              </a:solidFill>
              <a:latin typeface="Calibri" panose="020F0502020204030204" pitchFamily="34" charset="0"/>
              <a:cs typeface="Calibri" panose="020F0502020204030204" pitchFamily="34" charset="0"/>
            </a:endParaRPr>
          </a:p>
        </p:txBody>
      </p:sp>
      <p:sp>
        <p:nvSpPr>
          <p:cNvPr id="10" name="Flowchart: Alternate Process 9">
            <a:extLst>
              <a:ext uri="{FF2B5EF4-FFF2-40B4-BE49-F238E27FC236}">
                <a16:creationId xmlns:a16="http://schemas.microsoft.com/office/drawing/2014/main" id="{A496D01A-79D0-4890-9C5F-709630ED59D2}"/>
              </a:ext>
            </a:extLst>
          </p:cNvPr>
          <p:cNvSpPr/>
          <p:nvPr/>
        </p:nvSpPr>
        <p:spPr>
          <a:xfrm>
            <a:off x="651130" y="2059708"/>
            <a:ext cx="10968216" cy="4535117"/>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dirty="0" smtClean="0">
                <a:latin typeface="Calibri" panose="020F0502020204030204" pitchFamily="34" charset="0"/>
                <a:cs typeface="Calibri" panose="020F0502020204030204" pitchFamily="34" charset="0"/>
              </a:rPr>
              <a:t>My sleeping habits are not normal. I go to bed very late, but also wake up very early. When I do this, I feel okay in the morning, but in the afternoon I lose concentration. To balance this feeling, I take a nap in the afternoon. This keeps me from having bad mood swings. I like to sleep in a cold room with the television on. I know it is not good for me, but the noise of it helps me to sleep. If I am not able to take a nap, I am prone to eating very unhealthy food. When I do this too much, I have bad weight gain. Even though my sleep schedule is different from most people, it works for me and I am still able to study and be productive.</a:t>
            </a:r>
            <a:endParaRPr lang="en-US" sz="2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0334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grpSp>
        <p:nvGrpSpPr>
          <p:cNvPr id="147" name="Google Shape;147;g8d3272b2c0_0_186"/>
          <p:cNvGrpSpPr/>
          <p:nvPr/>
        </p:nvGrpSpPr>
        <p:grpSpPr>
          <a:xfrm>
            <a:off x="2626822" y="1205344"/>
            <a:ext cx="7875200" cy="5417627"/>
            <a:chOff x="214568" y="-627990"/>
            <a:chExt cx="8778488" cy="6509420"/>
          </a:xfrm>
        </p:grpSpPr>
        <p:sp>
          <p:nvSpPr>
            <p:cNvPr id="148" name="Google Shape;148;g8d3272b2c0_0_186"/>
            <p:cNvSpPr/>
            <p:nvPr/>
          </p:nvSpPr>
          <p:spPr>
            <a:xfrm>
              <a:off x="3785482" y="1954935"/>
              <a:ext cx="2067854" cy="1692232"/>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49" name="Google Shape;149;g8d3272b2c0_0_186"/>
            <p:cNvSpPr txBox="1"/>
            <p:nvPr/>
          </p:nvSpPr>
          <p:spPr>
            <a:xfrm>
              <a:off x="3977319" y="2277466"/>
              <a:ext cx="1758866" cy="1134600"/>
            </a:xfrm>
            <a:prstGeom prst="rect">
              <a:avLst/>
            </a:prstGeom>
            <a:noFill/>
            <a:ln>
              <a:noFill/>
            </a:ln>
          </p:spPr>
          <p:txBody>
            <a:bodyPr spcFirstLastPara="1" wrap="square" lIns="10775" tIns="10775" rIns="10775" bIns="10775" anchor="ctr" anchorCtr="0">
              <a:noAutofit/>
            </a:bodyPr>
            <a:lstStyle/>
            <a:p>
              <a:pPr marL="0" marR="0" lvl="0" indent="0" algn="ctr" rtl="0">
                <a:lnSpc>
                  <a:spcPct val="90000"/>
                </a:lnSpc>
                <a:spcBef>
                  <a:spcPts val="0"/>
                </a:spcBef>
                <a:spcAft>
                  <a:spcPts val="0"/>
                </a:spcAft>
                <a:buNone/>
              </a:pPr>
              <a:r>
                <a:rPr lang="en-US" sz="2400" b="1" u="none" strike="noStrike" cap="none" dirty="0">
                  <a:solidFill>
                    <a:srgbClr val="FFFFFF"/>
                  </a:solidFill>
                  <a:latin typeface="Calibri" panose="020F0502020204030204" pitchFamily="34" charset="0"/>
                  <a:ea typeface="Calibri"/>
                  <a:cs typeface="Calibri" panose="020F0502020204030204" pitchFamily="34" charset="0"/>
                  <a:sym typeface="Calibri"/>
                </a:rPr>
                <a:t>Vocabulary</a:t>
              </a:r>
              <a:endParaRPr sz="2400" b="1" dirty="0">
                <a:latin typeface="Calibri" panose="020F0502020204030204" pitchFamily="34" charset="0"/>
                <a:cs typeface="Calibri" panose="020F0502020204030204" pitchFamily="34" charset="0"/>
              </a:endParaRPr>
            </a:p>
            <a:p>
              <a:pPr marL="0" marR="0" lvl="0" indent="0" algn="ctr" rtl="0">
                <a:lnSpc>
                  <a:spcPct val="90000"/>
                </a:lnSpc>
                <a:spcBef>
                  <a:spcPts val="595"/>
                </a:spcBef>
                <a:spcAft>
                  <a:spcPts val="0"/>
                </a:spcAft>
                <a:buNone/>
              </a:pPr>
              <a:r>
                <a:rPr lang="en-US" sz="2400" b="1" u="none" strike="noStrike" cap="none" dirty="0" err="1">
                  <a:solidFill>
                    <a:srgbClr val="FFFFFF"/>
                  </a:solidFill>
                  <a:latin typeface="Calibri" panose="020F0502020204030204" pitchFamily="34" charset="0"/>
                  <a:ea typeface="Calibri"/>
                  <a:cs typeface="Calibri" panose="020F0502020204030204" pitchFamily="34" charset="0"/>
                  <a:sym typeface="Calibri"/>
                </a:rPr>
                <a:t>ლექსიკა</a:t>
              </a:r>
              <a:endParaRPr sz="2400" b="1" dirty="0">
                <a:latin typeface="Calibri" panose="020F0502020204030204" pitchFamily="34" charset="0"/>
                <a:cs typeface="Calibri" panose="020F0502020204030204" pitchFamily="34" charset="0"/>
              </a:endParaRPr>
            </a:p>
          </p:txBody>
        </p:sp>
        <p:sp>
          <p:nvSpPr>
            <p:cNvPr id="150" name="Google Shape;150;g8d3272b2c0_0_186"/>
            <p:cNvSpPr/>
            <p:nvPr/>
          </p:nvSpPr>
          <p:spPr>
            <a:xfrm rot="-5611042">
              <a:off x="4270650" y="1677702"/>
              <a:ext cx="709036" cy="2494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51" name="Google Shape;151;g8d3272b2c0_0_186"/>
            <p:cNvSpPr txBox="1"/>
            <p:nvPr/>
          </p:nvSpPr>
          <p:spPr>
            <a:xfrm rot="5196305">
              <a:off x="4607339" y="1672363"/>
              <a:ext cx="35462" cy="3546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52" name="Google Shape;152;g8d3272b2c0_0_186"/>
            <p:cNvSpPr/>
            <p:nvPr/>
          </p:nvSpPr>
          <p:spPr>
            <a:xfrm>
              <a:off x="3261292" y="-627990"/>
              <a:ext cx="2970552" cy="2085335"/>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53" name="Google Shape;153;g8d3272b2c0_0_186"/>
            <p:cNvSpPr txBox="1"/>
            <p:nvPr/>
          </p:nvSpPr>
          <p:spPr>
            <a:xfrm>
              <a:off x="3645317" y="-198736"/>
              <a:ext cx="2318826" cy="110821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Clr>
                  <a:srgbClr val="000000"/>
                </a:buClr>
                <a:buFont typeface="Arial"/>
                <a:buNone/>
              </a:pPr>
              <a:r>
                <a:rPr lang="en-US" sz="2400" b="1" dirty="0" smtClean="0">
                  <a:solidFill>
                    <a:srgbClr val="FFFFFF"/>
                  </a:solidFill>
                  <a:latin typeface="Calibri" panose="020F0502020204030204" pitchFamily="34" charset="0"/>
                  <a:ea typeface="Calibri"/>
                  <a:cs typeface="Calibri" panose="020F0502020204030204" pitchFamily="34" charset="0"/>
                  <a:sym typeface="Calibri"/>
                </a:rPr>
                <a:t>blood pressure </a:t>
              </a:r>
              <a:endParaRPr lang="en-US" sz="24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Clr>
                  <a:srgbClr val="000000"/>
                </a:buClr>
                <a:buFont typeface="Arial"/>
                <a:buNone/>
              </a:pPr>
              <a:r>
                <a:rPr lang="en-US" sz="2400" b="1" dirty="0" smtClean="0">
                  <a:solidFill>
                    <a:srgbClr val="FFFFFF"/>
                  </a:solidFill>
                  <a:latin typeface="Calibri" panose="020F0502020204030204" pitchFamily="34" charset="0"/>
                  <a:ea typeface="Calibri"/>
                  <a:cs typeface="Calibri" panose="020F0502020204030204" pitchFamily="34" charset="0"/>
                  <a:sym typeface="Calibri"/>
                </a:rPr>
                <a:t>(n.)</a:t>
              </a:r>
              <a:endParaRPr lang="en-US" sz="24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Clr>
                  <a:srgbClr val="000000"/>
                </a:buClr>
                <a:buFont typeface="Arial"/>
                <a:buNone/>
              </a:pPr>
              <a:r>
                <a:rPr lang="ka-GE" sz="2400" b="1" dirty="0" smtClean="0">
                  <a:solidFill>
                    <a:srgbClr val="FFFFFF"/>
                  </a:solidFill>
                  <a:latin typeface="Calibri" panose="020F0502020204030204" pitchFamily="34" charset="0"/>
                  <a:ea typeface="Calibri"/>
                  <a:cs typeface="Calibri" panose="020F0502020204030204" pitchFamily="34" charset="0"/>
                  <a:sym typeface="Calibri"/>
                </a:rPr>
                <a:t>სისხლის წნევა</a:t>
              </a:r>
              <a:endParaRPr sz="24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54" name="Google Shape;154;g8d3272b2c0_0_186"/>
            <p:cNvSpPr/>
            <p:nvPr/>
          </p:nvSpPr>
          <p:spPr>
            <a:xfrm rot="19133318">
              <a:off x="5177767" y="1740791"/>
              <a:ext cx="1544455" cy="58323"/>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55" name="Google Shape;155;g8d3272b2c0_0_186"/>
            <p:cNvSpPr txBox="1"/>
            <p:nvPr/>
          </p:nvSpPr>
          <p:spPr>
            <a:xfrm rot="-2466378">
              <a:off x="5868095" y="1745714"/>
              <a:ext cx="81222" cy="8122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56" name="Google Shape;156;g8d3272b2c0_0_186"/>
            <p:cNvSpPr/>
            <p:nvPr/>
          </p:nvSpPr>
          <p:spPr>
            <a:xfrm>
              <a:off x="6323594" y="-8733"/>
              <a:ext cx="2669462" cy="2346491"/>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57" name="Google Shape;157;g8d3272b2c0_0_186"/>
            <p:cNvSpPr txBox="1"/>
            <p:nvPr/>
          </p:nvSpPr>
          <p:spPr>
            <a:xfrm>
              <a:off x="6579590" y="722664"/>
              <a:ext cx="2144771" cy="907799"/>
            </a:xfrm>
            <a:prstGeom prst="rect">
              <a:avLst/>
            </a:prstGeom>
            <a:solidFill>
              <a:schemeClr val="accent1"/>
            </a:solid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r>
                <a:rPr lang="en-US" sz="2400" b="1" dirty="0" smtClean="0">
                  <a:solidFill>
                    <a:srgbClr val="FFFFFF"/>
                  </a:solidFill>
                  <a:latin typeface="Calibri" panose="020F0502020204030204" pitchFamily="34" charset="0"/>
                  <a:ea typeface="Calibri"/>
                  <a:cs typeface="Calibri" panose="020F0502020204030204" pitchFamily="34" charset="0"/>
                  <a:sym typeface="Calibri"/>
                </a:rPr>
                <a:t>  heart </a:t>
              </a:r>
              <a:r>
                <a:rPr lang="en-US" sz="2400" b="1" dirty="0">
                  <a:solidFill>
                    <a:srgbClr val="FFFFFF"/>
                  </a:solidFill>
                  <a:latin typeface="Calibri" panose="020F0502020204030204" pitchFamily="34" charset="0"/>
                  <a:ea typeface="Calibri"/>
                  <a:cs typeface="Calibri" panose="020F0502020204030204" pitchFamily="34" charset="0"/>
                  <a:sym typeface="Calibri"/>
                </a:rPr>
                <a:t>d</a:t>
              </a:r>
              <a:r>
                <a:rPr lang="en-US" sz="2400" b="1" dirty="0" smtClean="0">
                  <a:solidFill>
                    <a:srgbClr val="FFFFFF"/>
                  </a:solidFill>
                  <a:latin typeface="Calibri" panose="020F0502020204030204" pitchFamily="34" charset="0"/>
                  <a:ea typeface="Calibri"/>
                  <a:cs typeface="Calibri" panose="020F0502020204030204" pitchFamily="34" charset="0"/>
                  <a:sym typeface="Calibri"/>
                </a:rPr>
                <a:t>isease (n.)</a:t>
              </a:r>
              <a:endParaRPr lang="ka-GE" sz="24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ka-GE" sz="2400" b="1" dirty="0" smtClean="0">
                  <a:solidFill>
                    <a:srgbClr val="FFFFFF"/>
                  </a:solidFill>
                  <a:latin typeface="Calibri" panose="020F0502020204030204" pitchFamily="34" charset="0"/>
                  <a:ea typeface="Calibri"/>
                  <a:cs typeface="Calibri" panose="020F0502020204030204" pitchFamily="34" charset="0"/>
                  <a:sym typeface="Calibri"/>
                </a:rPr>
                <a:t>გულის დაავადებ</a:t>
              </a:r>
              <a:r>
                <a:rPr lang="ka-GE" sz="2400" b="1" dirty="0">
                  <a:solidFill>
                    <a:srgbClr val="FFFFFF"/>
                  </a:solidFill>
                  <a:latin typeface="Calibri" panose="020F0502020204030204" pitchFamily="34" charset="0"/>
                  <a:ea typeface="Calibri"/>
                  <a:cs typeface="Calibri" panose="020F0502020204030204" pitchFamily="34" charset="0"/>
                  <a:sym typeface="Calibri"/>
                </a:rPr>
                <a:t>ა</a:t>
              </a:r>
              <a:endParaRPr sz="24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59" name="Google Shape;159;g8d3272b2c0_0_186"/>
            <p:cNvSpPr txBox="1"/>
            <p:nvPr/>
          </p:nvSpPr>
          <p:spPr>
            <a:xfrm rot="-246013">
              <a:off x="6281636" y="2686160"/>
              <a:ext cx="83915" cy="8391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3" name="Google Shape;163;g8d3272b2c0_0_186"/>
            <p:cNvSpPr txBox="1"/>
            <p:nvPr/>
          </p:nvSpPr>
          <p:spPr>
            <a:xfrm rot="2113695">
              <a:off x="5940677" y="3711274"/>
              <a:ext cx="77492" cy="774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6" name="Google Shape;166;g8d3272b2c0_0_186"/>
            <p:cNvSpPr/>
            <p:nvPr/>
          </p:nvSpPr>
          <p:spPr>
            <a:xfrm rot="5186587">
              <a:off x="4616069" y="3770650"/>
              <a:ext cx="275631" cy="24945"/>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67" name="Google Shape;167;g8d3272b2c0_0_186"/>
            <p:cNvSpPr txBox="1"/>
            <p:nvPr/>
          </p:nvSpPr>
          <p:spPr>
            <a:xfrm rot="5176116">
              <a:off x="4746973" y="3776269"/>
              <a:ext cx="13829" cy="1382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68" name="Google Shape;168;g8d3272b2c0_0_186"/>
            <p:cNvSpPr/>
            <p:nvPr/>
          </p:nvSpPr>
          <p:spPr>
            <a:xfrm>
              <a:off x="3385574" y="3919202"/>
              <a:ext cx="2735053" cy="1962228"/>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69" name="Google Shape;169;g8d3272b2c0_0_186"/>
            <p:cNvSpPr txBox="1"/>
            <p:nvPr/>
          </p:nvSpPr>
          <p:spPr>
            <a:xfrm>
              <a:off x="3471503" y="4233449"/>
              <a:ext cx="2563195" cy="1088100"/>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400" b="1" dirty="0">
                  <a:solidFill>
                    <a:srgbClr val="FFFFFF"/>
                  </a:solidFill>
                  <a:latin typeface="Calibri" panose="020F0502020204030204" pitchFamily="34" charset="0"/>
                  <a:ea typeface="Calibri"/>
                  <a:cs typeface="Calibri" panose="020F0502020204030204" pitchFamily="34" charset="0"/>
                  <a:sym typeface="Calibri"/>
                </a:rPr>
                <a:t>c</a:t>
              </a:r>
              <a:r>
                <a:rPr lang="en-US" sz="2400" b="1" dirty="0" smtClean="0">
                  <a:solidFill>
                    <a:srgbClr val="FFFFFF"/>
                  </a:solidFill>
                  <a:latin typeface="Calibri" panose="020F0502020204030204" pitchFamily="34" charset="0"/>
                  <a:ea typeface="Calibri"/>
                  <a:cs typeface="Calibri" panose="020F0502020204030204" pitchFamily="34" charset="0"/>
                  <a:sym typeface="Calibri"/>
                </a:rPr>
                <a:t>oncentration </a:t>
              </a:r>
              <a:endParaRPr lang="en-US" sz="24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en-US" sz="2400" b="1" dirty="0" smtClean="0">
                  <a:solidFill>
                    <a:srgbClr val="FFFFFF"/>
                  </a:solidFill>
                  <a:latin typeface="Calibri" panose="020F0502020204030204" pitchFamily="34" charset="0"/>
                  <a:ea typeface="Calibri"/>
                  <a:cs typeface="Calibri" panose="020F0502020204030204" pitchFamily="34" charset="0"/>
                  <a:sym typeface="Calibri"/>
                </a:rPr>
                <a:t>(n.)</a:t>
              </a:r>
            </a:p>
            <a:p>
              <a:pPr marL="0" marR="0" lvl="0" indent="0" algn="ctr" rtl="0">
                <a:lnSpc>
                  <a:spcPct val="90000"/>
                </a:lnSpc>
                <a:spcBef>
                  <a:spcPts val="630"/>
                </a:spcBef>
                <a:spcAft>
                  <a:spcPts val="0"/>
                </a:spcAft>
                <a:buNone/>
              </a:pPr>
              <a:r>
                <a:rPr lang="ka-GE" sz="2400" b="1" dirty="0" smtClean="0">
                  <a:solidFill>
                    <a:srgbClr val="FFFFFF"/>
                  </a:solidFill>
                  <a:latin typeface="Calibri" panose="020F0502020204030204" pitchFamily="34" charset="0"/>
                  <a:ea typeface="Calibri"/>
                  <a:cs typeface="Calibri" panose="020F0502020204030204" pitchFamily="34" charset="0"/>
                  <a:sym typeface="Calibri"/>
                </a:rPr>
                <a:t>კონცენტრაცია</a:t>
              </a:r>
              <a:endParaRPr lang="ka-GE" sz="24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70" name="Google Shape;170;g8d3272b2c0_0_186"/>
            <p:cNvSpPr/>
            <p:nvPr/>
          </p:nvSpPr>
          <p:spPr>
            <a:xfrm rot="9722507">
              <a:off x="2029374" y="3375383"/>
              <a:ext cx="1811772" cy="47691"/>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71" name="Google Shape;171;g8d3272b2c0_0_186"/>
            <p:cNvSpPr txBox="1"/>
            <p:nvPr/>
          </p:nvSpPr>
          <p:spPr>
            <a:xfrm rot="-1759631">
              <a:off x="3157491" y="3636472"/>
              <a:ext cx="91875" cy="918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72" name="Google Shape;172;g8d3272b2c0_0_186"/>
            <p:cNvSpPr/>
            <p:nvPr/>
          </p:nvSpPr>
          <p:spPr>
            <a:xfrm>
              <a:off x="344113" y="2771173"/>
              <a:ext cx="2595629" cy="217347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73" name="Google Shape;173;g8d3272b2c0_0_186"/>
            <p:cNvSpPr txBox="1"/>
            <p:nvPr/>
          </p:nvSpPr>
          <p:spPr>
            <a:xfrm>
              <a:off x="519805" y="3351605"/>
              <a:ext cx="2231858" cy="907801"/>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None/>
              </a:pPr>
              <a:r>
                <a:rPr lang="en-US" sz="2400" b="1" dirty="0">
                  <a:solidFill>
                    <a:srgbClr val="FFFFFF"/>
                  </a:solidFill>
                  <a:latin typeface="Calibri" panose="020F0502020204030204" pitchFamily="34" charset="0"/>
                  <a:ea typeface="Calibri"/>
                  <a:cs typeface="Calibri" panose="020F0502020204030204" pitchFamily="34" charset="0"/>
                  <a:sym typeface="Calibri"/>
                </a:rPr>
                <a:t>b</a:t>
              </a:r>
              <a:r>
                <a:rPr lang="en-US" sz="2400" b="1" dirty="0" smtClean="0">
                  <a:solidFill>
                    <a:srgbClr val="FFFFFF"/>
                  </a:solidFill>
                  <a:latin typeface="Calibri" panose="020F0502020204030204" pitchFamily="34" charset="0"/>
                  <a:ea typeface="Calibri"/>
                  <a:cs typeface="Calibri" panose="020F0502020204030204" pitchFamily="34" charset="0"/>
                  <a:sym typeface="Calibri"/>
                </a:rPr>
                <a:t>alance </a:t>
              </a:r>
              <a:endParaRPr lang="en-US"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0"/>
                </a:spcBef>
                <a:spcAft>
                  <a:spcPts val="0"/>
                </a:spcAft>
                <a:buNone/>
              </a:pPr>
              <a:r>
                <a:rPr lang="en-US" sz="2400" b="1" dirty="0" smtClean="0">
                  <a:solidFill>
                    <a:srgbClr val="FFFFFF"/>
                  </a:solidFill>
                  <a:latin typeface="Calibri" panose="020F0502020204030204" pitchFamily="34" charset="0"/>
                  <a:ea typeface="Calibri"/>
                  <a:cs typeface="Calibri" panose="020F0502020204030204" pitchFamily="34" charset="0"/>
                  <a:sym typeface="Calibri"/>
                </a:rPr>
                <a:t>(</a:t>
              </a:r>
              <a:r>
                <a:rPr lang="en-US" sz="2400" b="1" dirty="0">
                  <a:solidFill>
                    <a:srgbClr val="FFFFFF"/>
                  </a:solidFill>
                  <a:latin typeface="Calibri" panose="020F0502020204030204" pitchFamily="34" charset="0"/>
                  <a:ea typeface="Calibri"/>
                  <a:cs typeface="Calibri" panose="020F0502020204030204" pitchFamily="34" charset="0"/>
                  <a:sym typeface="Calibri"/>
                </a:rPr>
                <a:t>n</a:t>
              </a:r>
              <a:r>
                <a:rPr lang="en-US" sz="2400" b="1" dirty="0" smtClean="0">
                  <a:solidFill>
                    <a:srgbClr val="FFFFFF"/>
                  </a:solidFill>
                  <a:latin typeface="Calibri" panose="020F0502020204030204" pitchFamily="34" charset="0"/>
                  <a:ea typeface="Calibri"/>
                  <a:cs typeface="Calibri" panose="020F0502020204030204" pitchFamily="34" charset="0"/>
                  <a:sym typeface="Calibri"/>
                </a:rPr>
                <a:t>.</a:t>
              </a:r>
              <a:r>
                <a:rPr lang="ka-GE" sz="2400" b="1" dirty="0">
                  <a:solidFill>
                    <a:srgbClr val="FFFFFF"/>
                  </a:solidFill>
                  <a:latin typeface="Calibri" panose="020F0502020204030204" pitchFamily="34" charset="0"/>
                  <a:ea typeface="Calibri"/>
                  <a:cs typeface="Calibri" panose="020F0502020204030204" pitchFamily="34" charset="0"/>
                  <a:sym typeface="Calibri"/>
                </a:rPr>
                <a:t>)</a:t>
              </a:r>
            </a:p>
            <a:p>
              <a:pPr marL="0" marR="0" lvl="0" indent="0" algn="ctr" rtl="0">
                <a:lnSpc>
                  <a:spcPct val="90000"/>
                </a:lnSpc>
                <a:spcBef>
                  <a:spcPts val="0"/>
                </a:spcBef>
                <a:spcAft>
                  <a:spcPts val="0"/>
                </a:spcAft>
                <a:buNone/>
              </a:pPr>
              <a:r>
                <a:rPr lang="ka-GE" sz="2400" b="1" dirty="0" smtClean="0">
                  <a:solidFill>
                    <a:srgbClr val="FFFFFF"/>
                  </a:solidFill>
                  <a:latin typeface="Calibri" panose="020F0502020204030204" pitchFamily="34" charset="0"/>
                  <a:ea typeface="Calibri"/>
                  <a:cs typeface="Calibri" panose="020F0502020204030204" pitchFamily="34" charset="0"/>
                  <a:sym typeface="Calibri"/>
                </a:rPr>
                <a:t>წონასწორობა </a:t>
              </a:r>
              <a:endParaRPr sz="2400" b="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74" name="Google Shape;174;g8d3272b2c0_0_186"/>
            <p:cNvSpPr/>
            <p:nvPr/>
          </p:nvSpPr>
          <p:spPr>
            <a:xfrm rot="12278115">
              <a:off x="5423709" y="3317486"/>
              <a:ext cx="1653515" cy="24929"/>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75" name="Google Shape;175;g8d3272b2c0_0_186"/>
            <p:cNvSpPr txBox="1"/>
            <p:nvPr/>
          </p:nvSpPr>
          <p:spPr>
            <a:xfrm rot="162391">
              <a:off x="3037428" y="2729877"/>
              <a:ext cx="82592" cy="825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76" name="Google Shape;176;g8d3272b2c0_0_186"/>
            <p:cNvSpPr/>
            <p:nvPr/>
          </p:nvSpPr>
          <p:spPr>
            <a:xfrm>
              <a:off x="6509375" y="3076295"/>
              <a:ext cx="2483679" cy="2124527"/>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77" name="Google Shape;177;g8d3272b2c0_0_186"/>
            <p:cNvSpPr txBox="1"/>
            <p:nvPr/>
          </p:nvSpPr>
          <p:spPr>
            <a:xfrm>
              <a:off x="6597969" y="3731510"/>
              <a:ext cx="2168318" cy="907799"/>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630"/>
                </a:spcBef>
                <a:spcAft>
                  <a:spcPts val="0"/>
                </a:spcAft>
                <a:buNone/>
              </a:pPr>
              <a:r>
                <a:rPr lang="en-US" sz="2400" b="1" dirty="0">
                  <a:solidFill>
                    <a:srgbClr val="FFFFFF"/>
                  </a:solidFill>
                  <a:latin typeface="Calibri" panose="020F0502020204030204" pitchFamily="34" charset="0"/>
                  <a:ea typeface="Calibri"/>
                  <a:cs typeface="Calibri" panose="020F0502020204030204" pitchFamily="34" charset="0"/>
                  <a:sym typeface="Calibri"/>
                </a:rPr>
                <a:t>o</a:t>
              </a:r>
              <a:r>
                <a:rPr lang="en-US" sz="2400" b="1" dirty="0" smtClean="0">
                  <a:solidFill>
                    <a:srgbClr val="FFFFFF"/>
                  </a:solidFill>
                  <a:latin typeface="Calibri" panose="020F0502020204030204" pitchFamily="34" charset="0"/>
                  <a:ea typeface="Calibri"/>
                  <a:cs typeface="Calibri" panose="020F0502020204030204" pitchFamily="34" charset="0"/>
                  <a:sym typeface="Calibri"/>
                </a:rPr>
                <a:t>besity </a:t>
              </a:r>
              <a:endParaRPr lang="en-US" sz="24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en-US" sz="2400" b="1" dirty="0" smtClean="0">
                  <a:solidFill>
                    <a:srgbClr val="FFFFFF"/>
                  </a:solidFill>
                  <a:latin typeface="Calibri" panose="020F0502020204030204" pitchFamily="34" charset="0"/>
                  <a:ea typeface="Calibri"/>
                  <a:cs typeface="Calibri" panose="020F0502020204030204" pitchFamily="34" charset="0"/>
                  <a:sym typeface="Calibri"/>
                </a:rPr>
                <a:t>(n.)</a:t>
              </a:r>
              <a:endParaRPr lang="ka-GE" sz="2400" b="1" dirty="0">
                <a:solidFill>
                  <a:srgbClr val="FFFFFF"/>
                </a:solidFill>
                <a:latin typeface="Calibri" panose="020F0502020204030204" pitchFamily="34" charset="0"/>
                <a:ea typeface="Calibri"/>
                <a:cs typeface="Calibri" panose="020F0502020204030204" pitchFamily="34" charset="0"/>
                <a:sym typeface="Calibri"/>
              </a:endParaRPr>
            </a:p>
            <a:p>
              <a:pPr marL="0" marR="0" lvl="0" indent="0" algn="ctr" rtl="0">
                <a:lnSpc>
                  <a:spcPct val="90000"/>
                </a:lnSpc>
                <a:spcBef>
                  <a:spcPts val="630"/>
                </a:spcBef>
                <a:spcAft>
                  <a:spcPts val="0"/>
                </a:spcAft>
                <a:buNone/>
              </a:pPr>
              <a:r>
                <a:rPr lang="ka-GE" sz="2400" b="1" dirty="0" smtClean="0">
                  <a:solidFill>
                    <a:srgbClr val="FFFFFF"/>
                  </a:solidFill>
                  <a:latin typeface="Calibri" panose="020F0502020204030204" pitchFamily="34" charset="0"/>
                  <a:ea typeface="Calibri"/>
                  <a:cs typeface="Calibri" panose="020F0502020204030204" pitchFamily="34" charset="0"/>
                  <a:sym typeface="Calibri"/>
                </a:rPr>
                <a:t>მეტისმეტი სიმსუქნე</a:t>
              </a:r>
              <a:endParaRPr sz="2400" b="1"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178" name="Google Shape;178;g8d3272b2c0_0_186"/>
            <p:cNvSpPr/>
            <p:nvPr/>
          </p:nvSpPr>
          <p:spPr>
            <a:xfrm rot="12881230" flipV="1">
              <a:off x="2210161" y="1725966"/>
              <a:ext cx="1938172" cy="47691"/>
            </a:xfrm>
            <a:custGeom>
              <a:avLst/>
              <a:gdLst/>
              <a:ahLst/>
              <a:cxnLst/>
              <a:rect l="l" t="t" r="r" b="b"/>
              <a:pathLst>
                <a:path w="120000" h="120000" extrusionOk="0">
                  <a:moveTo>
                    <a:pt x="0" y="59998"/>
                  </a:moveTo>
                  <a:lnTo>
                    <a:pt x="120000" y="59998"/>
                  </a:lnTo>
                </a:path>
              </a:pathLst>
            </a:custGeom>
            <a:noFill/>
            <a:ln w="12700" cap="flat" cmpd="sng">
              <a:solidFill>
                <a:srgbClr val="345A9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79" name="Google Shape;179;g8d3272b2c0_0_186"/>
            <p:cNvSpPr txBox="1"/>
            <p:nvPr/>
          </p:nvSpPr>
          <p:spPr>
            <a:xfrm rot="2082986">
              <a:off x="3151457" y="1760313"/>
              <a:ext cx="102192" cy="10219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None/>
              </a:pPr>
              <a:endParaRPr sz="2400" u="none" strike="noStrike" cap="none" dirty="0">
                <a:solidFill>
                  <a:srgbClr val="000000"/>
                </a:solidFill>
                <a:latin typeface="Sylfaen Regular" pitchFamily="18" charset="0"/>
                <a:ea typeface="Calibri"/>
                <a:cs typeface="Calibri"/>
                <a:sym typeface="Calibri"/>
              </a:endParaRPr>
            </a:p>
          </p:txBody>
        </p:sp>
        <p:sp>
          <p:nvSpPr>
            <p:cNvPr id="180" name="Google Shape;180;g8d3272b2c0_0_186"/>
            <p:cNvSpPr/>
            <p:nvPr/>
          </p:nvSpPr>
          <p:spPr>
            <a:xfrm>
              <a:off x="214568" y="324623"/>
              <a:ext cx="2391137" cy="1909314"/>
            </a:xfrm>
            <a:prstGeom prst="ellipse">
              <a:avLst/>
            </a:prstGeom>
            <a:solidFill>
              <a:srgbClr val="4372C3"/>
            </a:solidFill>
            <a:ln w="12700" cap="flat" cmpd="sng">
              <a:solidFill>
                <a:srgbClr val="FFFFFF"/>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dirty="0">
                <a:latin typeface="Sylfaen Regular" pitchFamily="18" charset="0"/>
              </a:endParaRPr>
            </a:p>
          </p:txBody>
        </p:sp>
        <p:sp>
          <p:nvSpPr>
            <p:cNvPr id="181" name="Google Shape;181;g8d3272b2c0_0_186"/>
            <p:cNvSpPr txBox="1"/>
            <p:nvPr/>
          </p:nvSpPr>
          <p:spPr>
            <a:xfrm>
              <a:off x="437454" y="638154"/>
              <a:ext cx="2021809" cy="562086"/>
            </a:xfrm>
            <a:prstGeom prst="rect">
              <a:avLst/>
            </a:prstGeom>
            <a:noFill/>
            <a:ln>
              <a:noFill/>
            </a:ln>
          </p:spPr>
          <p:txBody>
            <a:bodyPr spcFirstLastPara="1" wrap="square" lIns="11425" tIns="11425" rIns="11425" bIns="11425" anchor="ctr" anchorCtr="0">
              <a:noAutofit/>
            </a:bodyPr>
            <a:lstStyle/>
            <a:p>
              <a:pPr marL="0" lvl="0" indent="0" algn="ctr" rtl="0">
                <a:spcBef>
                  <a:spcPts val="0"/>
                </a:spcBef>
                <a:spcAft>
                  <a:spcPts val="0"/>
                </a:spcAft>
                <a:buClr>
                  <a:schemeClr val="dk1"/>
                </a:buClr>
                <a:buSzPts val="1100"/>
                <a:buFont typeface="Arial"/>
                <a:buNone/>
              </a:pPr>
              <a:endParaRPr lang="en-US" sz="2400" b="1" dirty="0" smtClean="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en-US" sz="2400" b="1" dirty="0">
                  <a:solidFill>
                    <a:srgbClr val="FFFFFF"/>
                  </a:solidFill>
                  <a:latin typeface="Calibri" panose="020F0502020204030204" pitchFamily="34" charset="0"/>
                  <a:ea typeface="Calibri"/>
                  <a:cs typeface="Calibri" panose="020F0502020204030204" pitchFamily="34" charset="0"/>
                  <a:sym typeface="Calibri"/>
                </a:rPr>
                <a:t>i</a:t>
              </a:r>
              <a:r>
                <a:rPr lang="en-US" sz="2400" b="1" dirty="0" smtClean="0">
                  <a:solidFill>
                    <a:srgbClr val="FFFFFF"/>
                  </a:solidFill>
                  <a:latin typeface="Calibri" panose="020F0502020204030204" pitchFamily="34" charset="0"/>
                  <a:ea typeface="Calibri"/>
                  <a:cs typeface="Calibri" panose="020F0502020204030204" pitchFamily="34" charset="0"/>
                  <a:sym typeface="Calibri"/>
                </a:rPr>
                <a:t>mmunity </a:t>
              </a:r>
              <a:endParaRPr lang="en-US" sz="24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en-US" sz="2400" b="1" dirty="0" smtClean="0">
                  <a:solidFill>
                    <a:srgbClr val="FFFFFF"/>
                  </a:solidFill>
                  <a:latin typeface="Calibri" panose="020F0502020204030204" pitchFamily="34" charset="0"/>
                  <a:ea typeface="Calibri"/>
                  <a:cs typeface="Calibri" panose="020F0502020204030204" pitchFamily="34" charset="0"/>
                  <a:sym typeface="Calibri"/>
                </a:rPr>
                <a:t>(</a:t>
              </a:r>
              <a:r>
                <a:rPr lang="en-US" sz="2400" b="1" dirty="0">
                  <a:solidFill>
                    <a:srgbClr val="FFFFFF"/>
                  </a:solidFill>
                  <a:latin typeface="Calibri" panose="020F0502020204030204" pitchFamily="34" charset="0"/>
                  <a:ea typeface="Calibri"/>
                  <a:cs typeface="Calibri" panose="020F0502020204030204" pitchFamily="34" charset="0"/>
                  <a:sym typeface="Calibri"/>
                </a:rPr>
                <a:t>n</a:t>
              </a:r>
              <a:r>
                <a:rPr lang="en-US" sz="2400" b="1" dirty="0" smtClean="0">
                  <a:solidFill>
                    <a:srgbClr val="FFFFFF"/>
                  </a:solidFill>
                  <a:latin typeface="Calibri" panose="020F0502020204030204" pitchFamily="34" charset="0"/>
                  <a:ea typeface="Calibri"/>
                  <a:cs typeface="Calibri" panose="020F0502020204030204" pitchFamily="34" charset="0"/>
                  <a:sym typeface="Calibri"/>
                </a:rPr>
                <a:t>.)</a:t>
              </a:r>
              <a:endParaRPr lang="ka-GE" sz="2400" b="1" dirty="0">
                <a:solidFill>
                  <a:srgbClr val="FFFFFF"/>
                </a:solidFill>
                <a:latin typeface="Calibri" panose="020F0502020204030204" pitchFamily="34" charset="0"/>
                <a:ea typeface="Calibri"/>
                <a:cs typeface="Calibri" panose="020F0502020204030204" pitchFamily="34" charset="0"/>
                <a:sym typeface="Calibri"/>
              </a:endParaRPr>
            </a:p>
            <a:p>
              <a:pPr marL="0" lvl="0" indent="0" algn="ctr" rtl="0">
                <a:spcBef>
                  <a:spcPts val="0"/>
                </a:spcBef>
                <a:spcAft>
                  <a:spcPts val="0"/>
                </a:spcAft>
                <a:buClr>
                  <a:schemeClr val="dk1"/>
                </a:buClr>
                <a:buSzPts val="1100"/>
                <a:buFont typeface="Arial"/>
                <a:buNone/>
              </a:pPr>
              <a:r>
                <a:rPr lang="ka-GE" sz="2400" b="1" dirty="0" smtClean="0">
                  <a:solidFill>
                    <a:srgbClr val="FFFFFF"/>
                  </a:solidFill>
                  <a:latin typeface="Calibri" panose="020F0502020204030204" pitchFamily="34" charset="0"/>
                  <a:ea typeface="Calibri"/>
                  <a:cs typeface="Calibri" panose="020F0502020204030204" pitchFamily="34" charset="0"/>
                  <a:sym typeface="Calibri"/>
                </a:rPr>
                <a:t>იმუნიტეტი</a:t>
              </a:r>
              <a:endParaRPr sz="2400" b="1" dirty="0">
                <a:solidFill>
                  <a:srgbClr val="FFFFFF"/>
                </a:solidFill>
                <a:latin typeface="Calibri" panose="020F0502020204030204" pitchFamily="34" charset="0"/>
                <a:ea typeface="Calibri"/>
                <a:cs typeface="Calibri" panose="020F0502020204030204" pitchFamily="34" charset="0"/>
                <a:sym typeface="Calibri"/>
              </a:endParaRPr>
            </a:p>
          </p:txBody>
        </p:sp>
      </p:grpSp>
      <p:pic>
        <p:nvPicPr>
          <p:cNvPr id="31" name="Google Shape;90;p1">
            <a:extLst>
              <a:ext uri="{FF2B5EF4-FFF2-40B4-BE49-F238E27FC236}">
                <a16:creationId xmlns:a16="http://schemas.microsoft.com/office/drawing/2014/main" id="{5F91BBF8-4280-E84D-AC36-E0FB43FF28A2}"/>
              </a:ext>
            </a:extLst>
          </p:cNvPr>
          <p:cNvPicPr preferRelativeResize="0"/>
          <p:nvPr/>
        </p:nvPicPr>
        <p:blipFill rotWithShape="1">
          <a:blip r:embed="rId3">
            <a:alphaModFix/>
          </a:blip>
          <a:srcRect/>
          <a:stretch/>
        </p:blipFill>
        <p:spPr>
          <a:xfrm>
            <a:off x="704397" y="273365"/>
            <a:ext cx="2164081" cy="968991"/>
          </a:xfrm>
          <a:prstGeom prst="rect">
            <a:avLst/>
          </a:prstGeom>
          <a:noFill/>
          <a:ln>
            <a:noFill/>
          </a:ln>
        </p:spPr>
      </p:pic>
      <p:pic>
        <p:nvPicPr>
          <p:cNvPr id="32" name="Picture 31">
            <a:extLst>
              <a:ext uri="{FF2B5EF4-FFF2-40B4-BE49-F238E27FC236}">
                <a16:creationId xmlns:a16="http://schemas.microsoft.com/office/drawing/2014/main" id="{B467AF7E-AEF5-7240-BF10-F478703462D6}"/>
              </a:ext>
            </a:extLst>
          </p:cNvPr>
          <p:cNvPicPr>
            <a:picLocks noChangeAspect="1"/>
          </p:cNvPicPr>
          <p:nvPr/>
        </p:nvPicPr>
        <p:blipFill>
          <a:blip r:embed="rId4"/>
          <a:stretch>
            <a:fillRect/>
          </a:stretch>
        </p:blipFill>
        <p:spPr>
          <a:xfrm>
            <a:off x="2868479" y="273365"/>
            <a:ext cx="2376972" cy="968991"/>
          </a:xfrm>
          <a:prstGeom prst="rect">
            <a:avLst/>
          </a:prstGeom>
        </p:spPr>
      </p:pic>
      <p:sp>
        <p:nvSpPr>
          <p:cNvPr id="34" name="Rectangle 33">
            <a:extLst>
              <a:ext uri="{FF2B5EF4-FFF2-40B4-BE49-F238E27FC236}">
                <a16:creationId xmlns:a16="http://schemas.microsoft.com/office/drawing/2014/main" id="{748FA8E3-2CE3-3647-992D-018F0126A7B0}"/>
              </a:ext>
            </a:extLst>
          </p:cNvPr>
          <p:cNvSpPr/>
          <p:nvPr/>
        </p:nvSpPr>
        <p:spPr>
          <a:xfrm>
            <a:off x="9546108" y="129188"/>
            <a:ext cx="2584555" cy="12854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328E047-1F90-4CB1-8264-047021299E60}"/>
              </a:ext>
            </a:extLst>
          </p:cNvPr>
          <p:cNvSpPr txBox="1"/>
          <p:nvPr/>
        </p:nvSpPr>
        <p:spPr>
          <a:xfrm>
            <a:off x="9675940" y="129189"/>
            <a:ext cx="2454724"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2210764"/>
            <a:ext cx="3431400" cy="1986249"/>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b</a:t>
            </a:r>
            <a:r>
              <a:rPr lang="en-US" sz="2800" b="1" dirty="0" smtClean="0">
                <a:solidFill>
                  <a:schemeClr val="bg1"/>
                </a:solidFill>
                <a:latin typeface="Calibri" panose="020F0502020204030204" pitchFamily="34" charset="0"/>
                <a:cs typeface="Calibri" panose="020F0502020204030204" pitchFamily="34" charset="0"/>
              </a:rPr>
              <a:t>lood </a:t>
            </a:r>
            <a:r>
              <a:rPr lang="en-US" sz="2800" b="1" dirty="0">
                <a:solidFill>
                  <a:schemeClr val="bg1"/>
                </a:solidFill>
                <a:latin typeface="Calibri" panose="020F0502020204030204" pitchFamily="34" charset="0"/>
                <a:cs typeface="Calibri" panose="020F0502020204030204" pitchFamily="34" charset="0"/>
              </a:rPr>
              <a:t>p</a:t>
            </a:r>
            <a:r>
              <a:rPr lang="en-US" sz="2800" b="1" dirty="0" smtClean="0">
                <a:solidFill>
                  <a:schemeClr val="bg1"/>
                </a:solidFill>
                <a:latin typeface="Calibri" panose="020F0502020204030204" pitchFamily="34" charset="0"/>
                <a:cs typeface="Calibri" panose="020F0502020204030204" pitchFamily="34" charset="0"/>
              </a:rPr>
              <a:t>ressure </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smtClean="0">
                <a:solidFill>
                  <a:srgbClr val="FFFFFF"/>
                </a:solidFill>
                <a:latin typeface="Calibri" panose="020F0502020204030204" pitchFamily="34" charset="0"/>
                <a:ea typeface="Calibri"/>
                <a:cs typeface="Calibri" panose="020F0502020204030204" pitchFamily="34" charset="0"/>
                <a:sym typeface="Calibri"/>
              </a:rPr>
              <a:t>სისხლის წნევა </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55564"/>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636652" y="5232007"/>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dirty="0" smtClean="0">
                <a:solidFill>
                  <a:srgbClr val="FFFFFF"/>
                </a:solidFill>
                <a:latin typeface="Calibri" panose="020F0502020204030204" pitchFamily="34" charset="0"/>
                <a:ea typeface="Calibri"/>
                <a:cs typeface="Calibri" panose="020F0502020204030204" pitchFamily="34" charset="0"/>
                <a:sym typeface="Calibri"/>
              </a:rPr>
              <a:t>My grandmother takes </a:t>
            </a:r>
            <a:r>
              <a:rPr lang="en-US" sz="2400" i="1" u="sng" dirty="0" smtClean="0">
                <a:solidFill>
                  <a:srgbClr val="FFC000"/>
                </a:solidFill>
                <a:latin typeface="Calibri" panose="020F0502020204030204" pitchFamily="34" charset="0"/>
                <a:ea typeface="Calibri"/>
                <a:cs typeface="Calibri" panose="020F0502020204030204" pitchFamily="34" charset="0"/>
                <a:sym typeface="Calibri"/>
              </a:rPr>
              <a:t>blood pressure </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pills. </a:t>
            </a:r>
            <a:endParaRPr sz="2400" i="1"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h</a:t>
            </a:r>
            <a:r>
              <a:rPr lang="en-US" sz="2800" b="1" dirty="0" smtClean="0">
                <a:solidFill>
                  <a:schemeClr val="bg1"/>
                </a:solidFill>
                <a:latin typeface="Calibri" panose="020F0502020204030204" pitchFamily="34" charset="0"/>
                <a:cs typeface="Calibri" panose="020F0502020204030204" pitchFamily="34" charset="0"/>
              </a:rPr>
              <a:t>eart disease</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smtClean="0">
                <a:solidFill>
                  <a:srgbClr val="FFFFFF"/>
                </a:solidFill>
                <a:latin typeface="Calibri" panose="020F0502020204030204" pitchFamily="34" charset="0"/>
                <a:ea typeface="Calibri"/>
                <a:cs typeface="Calibri" panose="020F0502020204030204" pitchFamily="34" charset="0"/>
                <a:sym typeface="Calibri"/>
              </a:rPr>
              <a:t>გულის დაავადებ</a:t>
            </a:r>
            <a:r>
              <a:rPr lang="ka-GE" sz="2400" dirty="0">
                <a:solidFill>
                  <a:srgbClr val="FFFFFF"/>
                </a:solidFill>
                <a:latin typeface="Calibri" panose="020F0502020204030204" pitchFamily="34" charset="0"/>
                <a:ea typeface="Calibri"/>
                <a:cs typeface="Calibri" panose="020F0502020204030204" pitchFamily="34" charset="0"/>
                <a:sym typeface="Calibri"/>
              </a:rPr>
              <a:t>ა</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55564"/>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dirty="0">
                <a:solidFill>
                  <a:srgbClr val="FFFFFF"/>
                </a:solidFill>
                <a:latin typeface="Calibri" panose="020F0502020204030204" pitchFamily="34" charset="0"/>
                <a:ea typeface="Calibri"/>
                <a:cs typeface="Calibri" panose="020F0502020204030204" pitchFamily="34" charset="0"/>
                <a:sym typeface="Calibri"/>
              </a:rPr>
              <a:t> </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Lack of exercise effects your body and can cause </a:t>
            </a:r>
            <a:r>
              <a:rPr lang="en-US" sz="2400" i="1" u="sng" dirty="0" smtClean="0">
                <a:solidFill>
                  <a:srgbClr val="FFC000"/>
                </a:solidFill>
                <a:latin typeface="Calibri" panose="020F0502020204030204" pitchFamily="34" charset="0"/>
                <a:ea typeface="Calibri"/>
                <a:cs typeface="Calibri" panose="020F0502020204030204" pitchFamily="34" charset="0"/>
                <a:sym typeface="Calibri"/>
              </a:rPr>
              <a:t>heart diseases</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 </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85342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o</a:t>
            </a:r>
            <a:r>
              <a:rPr lang="en-US" sz="2800" b="1" dirty="0" smtClean="0">
                <a:solidFill>
                  <a:schemeClr val="bg1"/>
                </a:solidFill>
                <a:latin typeface="Calibri" panose="020F0502020204030204" pitchFamily="34" charset="0"/>
                <a:cs typeface="Calibri" panose="020F0502020204030204" pitchFamily="34" charset="0"/>
              </a:rPr>
              <a:t>besity</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smtClean="0">
                <a:solidFill>
                  <a:srgbClr val="FFFFFF"/>
                </a:solidFill>
                <a:latin typeface="Calibri" panose="020F0502020204030204" pitchFamily="34" charset="0"/>
                <a:ea typeface="Calibri"/>
                <a:cs typeface="Calibri" panose="020F0502020204030204" pitchFamily="34" charset="0"/>
                <a:sym typeface="Calibri"/>
              </a:rPr>
              <a:t>მეტისმეტი სიმსუქნე</a:t>
            </a:r>
            <a:endParaRPr sz="24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7" y="355564"/>
            <a:ext cx="2463593"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dirty="0" smtClean="0">
                <a:solidFill>
                  <a:srgbClr val="FFFFFF"/>
                </a:solidFill>
                <a:latin typeface="Calibri" panose="020F0502020204030204" pitchFamily="34" charset="0"/>
                <a:ea typeface="Calibri"/>
                <a:cs typeface="Calibri" panose="020F0502020204030204" pitchFamily="34" charset="0"/>
                <a:sym typeface="Calibri"/>
              </a:rPr>
              <a:t> Over eating everyday can lead to </a:t>
            </a:r>
            <a:r>
              <a:rPr lang="en-US" sz="2400" i="1" u="sng" dirty="0" smtClean="0">
                <a:solidFill>
                  <a:srgbClr val="FFC000"/>
                </a:solidFill>
                <a:latin typeface="Calibri" panose="020F0502020204030204" pitchFamily="34" charset="0"/>
                <a:ea typeface="Calibri"/>
                <a:cs typeface="Calibri" panose="020F0502020204030204" pitchFamily="34" charset="0"/>
                <a:sym typeface="Calibri"/>
              </a:rPr>
              <a:t>obesity</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4620160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g8d3272b2c0_0_231"/>
          <p:cNvSpPr/>
          <p:nvPr/>
        </p:nvSpPr>
        <p:spPr>
          <a:xfrm>
            <a:off x="4444032" y="1677614"/>
            <a:ext cx="3431400" cy="2519400"/>
          </a:xfrm>
          <a:prstGeom prst="ellipse">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b="1" dirty="0">
                <a:solidFill>
                  <a:schemeClr val="bg1"/>
                </a:solidFill>
                <a:latin typeface="Calibri" panose="020F0502020204030204" pitchFamily="34" charset="0"/>
                <a:cs typeface="Calibri" panose="020F0502020204030204" pitchFamily="34" charset="0"/>
              </a:rPr>
              <a:t>c</a:t>
            </a:r>
            <a:r>
              <a:rPr lang="en-US" sz="2800" b="1" dirty="0" smtClean="0">
                <a:solidFill>
                  <a:schemeClr val="bg1"/>
                </a:solidFill>
                <a:latin typeface="Calibri" panose="020F0502020204030204" pitchFamily="34" charset="0"/>
                <a:cs typeface="Calibri" panose="020F0502020204030204" pitchFamily="34" charset="0"/>
              </a:rPr>
              <a:t>oncentration </a:t>
            </a:r>
            <a:endParaRPr lang="en-US" sz="2800" b="1" dirty="0">
              <a:solidFill>
                <a:schemeClr val="bg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en-US" sz="2800" b="1" dirty="0" smtClean="0">
                <a:solidFill>
                  <a:schemeClr val="bg1"/>
                </a:solidFill>
                <a:latin typeface="Calibri" panose="020F0502020204030204" pitchFamily="34" charset="0"/>
                <a:cs typeface="Calibri" panose="020F0502020204030204" pitchFamily="34" charset="0"/>
              </a:rPr>
              <a:t>(n.)</a:t>
            </a:r>
            <a:endParaRPr sz="2800" b="1" dirty="0">
              <a:solidFill>
                <a:schemeClr val="bg1"/>
              </a:solidFill>
              <a:latin typeface="Calibri" panose="020F0502020204030204" pitchFamily="34" charset="0"/>
              <a:cs typeface="Calibri" panose="020F0502020204030204" pitchFamily="34" charset="0"/>
            </a:endParaRPr>
          </a:p>
        </p:txBody>
      </p:sp>
      <p:sp>
        <p:nvSpPr>
          <p:cNvPr id="190" name="Google Shape;190;g8d3272b2c0_0_231"/>
          <p:cNvSpPr/>
          <p:nvPr/>
        </p:nvSpPr>
        <p:spPr>
          <a:xfrm>
            <a:off x="4385664" y="4376118"/>
            <a:ext cx="3489768" cy="544870"/>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ka-GE" sz="2400" dirty="0" smtClean="0">
                <a:solidFill>
                  <a:srgbClr val="FFFFFF"/>
                </a:solidFill>
                <a:latin typeface="Calibri" panose="020F0502020204030204" pitchFamily="34" charset="0"/>
                <a:ea typeface="Calibri"/>
                <a:cs typeface="Calibri" panose="020F0502020204030204" pitchFamily="34" charset="0"/>
                <a:sym typeface="Calibri"/>
              </a:rPr>
              <a:t>კონცენტრაცია</a:t>
            </a:r>
            <a:endParaRPr sz="2000"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
        <p:nvSpPr>
          <p:cNvPr id="3" name="Rectangle 2">
            <a:extLst>
              <a:ext uri="{FF2B5EF4-FFF2-40B4-BE49-F238E27FC236}">
                <a16:creationId xmlns:a16="http://schemas.microsoft.com/office/drawing/2014/main" id="{748FA8E3-2CE3-3647-992D-018F0126A7B0}"/>
              </a:ext>
            </a:extLst>
          </p:cNvPr>
          <p:cNvSpPr/>
          <p:nvPr/>
        </p:nvSpPr>
        <p:spPr>
          <a:xfrm>
            <a:off x="9371540" y="265735"/>
            <a:ext cx="2584555" cy="15497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328E047-1F90-4CB1-8264-047021299E60}"/>
              </a:ext>
            </a:extLst>
          </p:cNvPr>
          <p:cNvSpPr txBox="1"/>
          <p:nvPr/>
        </p:nvSpPr>
        <p:spPr>
          <a:xfrm>
            <a:off x="9423608" y="355564"/>
            <a:ext cx="2532488" cy="1169551"/>
          </a:xfrm>
          <a:prstGeom prst="rect">
            <a:avLst/>
          </a:prstGeom>
          <a:noFill/>
        </p:spPr>
        <p:txBody>
          <a:bodyPr wrap="square" rtlCol="0">
            <a:spAutoFit/>
          </a:bodyPr>
          <a:lstStyle/>
          <a:p>
            <a:pPr algn="ctr"/>
            <a:r>
              <a:rPr lang="en-US" sz="3500" dirty="0">
                <a:solidFill>
                  <a:schemeClr val="bg1"/>
                </a:solidFill>
                <a:latin typeface="Calibri Regular" charset="0"/>
              </a:rPr>
              <a:t>Vocabulary</a:t>
            </a:r>
          </a:p>
          <a:p>
            <a:pPr algn="ctr"/>
            <a:r>
              <a:rPr lang="ka-GE" sz="3500" dirty="0">
                <a:solidFill>
                  <a:schemeClr val="bg1"/>
                </a:solidFill>
                <a:latin typeface="Calibri Regular" charset="0"/>
              </a:rPr>
              <a:t>ლექსიკა</a:t>
            </a:r>
            <a:endParaRPr lang="en-US" sz="3500" dirty="0">
              <a:solidFill>
                <a:schemeClr val="bg1"/>
              </a:solidFill>
              <a:latin typeface="Calibri Regular" charset="0"/>
            </a:endParaRPr>
          </a:p>
        </p:txBody>
      </p:sp>
      <p:pic>
        <p:nvPicPr>
          <p:cNvPr id="8" name="Google Shape;90;p1">
            <a:extLst>
              <a:ext uri="{FF2B5EF4-FFF2-40B4-BE49-F238E27FC236}">
                <a16:creationId xmlns:a16="http://schemas.microsoft.com/office/drawing/2014/main" id="{6B00B62A-C3D9-E44C-A57B-24BD8195D2FC}"/>
              </a:ext>
            </a:extLst>
          </p:cNvPr>
          <p:cNvPicPr preferRelativeResize="0"/>
          <p:nvPr/>
        </p:nvPicPr>
        <p:blipFill rotWithShape="1">
          <a:blip r:embed="rId3">
            <a:alphaModFix/>
          </a:blip>
          <a:srcRect/>
          <a:stretch/>
        </p:blipFill>
        <p:spPr>
          <a:xfrm>
            <a:off x="286480" y="556124"/>
            <a:ext cx="2164081" cy="968991"/>
          </a:xfrm>
          <a:prstGeom prst="rect">
            <a:avLst/>
          </a:prstGeom>
          <a:noFill/>
          <a:ln>
            <a:noFill/>
          </a:ln>
        </p:spPr>
      </p:pic>
      <p:pic>
        <p:nvPicPr>
          <p:cNvPr id="9" name="Picture 8">
            <a:extLst>
              <a:ext uri="{FF2B5EF4-FFF2-40B4-BE49-F238E27FC236}">
                <a16:creationId xmlns:a16="http://schemas.microsoft.com/office/drawing/2014/main" id="{977C1737-B8AF-334B-B69F-C4A61B990CB1}"/>
              </a:ext>
            </a:extLst>
          </p:cNvPr>
          <p:cNvPicPr>
            <a:picLocks noChangeAspect="1"/>
          </p:cNvPicPr>
          <p:nvPr/>
        </p:nvPicPr>
        <p:blipFill>
          <a:blip r:embed="rId4"/>
          <a:stretch>
            <a:fillRect/>
          </a:stretch>
        </p:blipFill>
        <p:spPr>
          <a:xfrm>
            <a:off x="2450562" y="556124"/>
            <a:ext cx="2376972" cy="968991"/>
          </a:xfrm>
          <a:prstGeom prst="rect">
            <a:avLst/>
          </a:prstGeom>
        </p:spPr>
      </p:pic>
      <p:sp>
        <p:nvSpPr>
          <p:cNvPr id="10" name="Google Shape;190;g8d3272b2c0_0_231"/>
          <p:cNvSpPr/>
          <p:nvPr/>
        </p:nvSpPr>
        <p:spPr>
          <a:xfrm>
            <a:off x="3590413" y="5349994"/>
            <a:ext cx="5138637" cy="1139295"/>
          </a:xfrm>
          <a:prstGeom prst="rect">
            <a:avLst/>
          </a:prstGeom>
          <a:solidFill>
            <a:srgbClr val="4472C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2400" i="1" dirty="0" smtClean="0">
                <a:solidFill>
                  <a:srgbClr val="FFFFFF"/>
                </a:solidFill>
                <a:latin typeface="Calibri" panose="020F0502020204030204" pitchFamily="34" charset="0"/>
                <a:ea typeface="Calibri"/>
                <a:cs typeface="Calibri" panose="020F0502020204030204" pitchFamily="34" charset="0"/>
                <a:sym typeface="Calibri"/>
              </a:rPr>
              <a:t> Lack of sleep lower your </a:t>
            </a:r>
            <a:r>
              <a:rPr lang="en-US" sz="2400" i="1" u="sng" dirty="0" smtClean="0">
                <a:solidFill>
                  <a:srgbClr val="FFC000"/>
                </a:solidFill>
                <a:latin typeface="Calibri" panose="020F0502020204030204" pitchFamily="34" charset="0"/>
                <a:ea typeface="Calibri"/>
                <a:cs typeface="Calibri" panose="020F0502020204030204" pitchFamily="34" charset="0"/>
                <a:sym typeface="Calibri"/>
              </a:rPr>
              <a:t>concentration</a:t>
            </a:r>
            <a:r>
              <a:rPr lang="en-US" sz="2400" i="1" dirty="0" smtClean="0">
                <a:solidFill>
                  <a:srgbClr val="FFFFFF"/>
                </a:solidFill>
                <a:latin typeface="Calibri" panose="020F0502020204030204" pitchFamily="34" charset="0"/>
                <a:ea typeface="Calibri"/>
                <a:cs typeface="Calibri" panose="020F0502020204030204" pitchFamily="34" charset="0"/>
                <a:sym typeface="Calibri"/>
              </a:rPr>
              <a:t> ability.</a:t>
            </a:r>
            <a:endParaRPr sz="2400" i="1" u="none" strike="noStrike" cap="none" dirty="0">
              <a:solidFill>
                <a:srgbClr val="FFFFFF"/>
              </a:solidFill>
              <a:latin typeface="Calibri" panose="020F0502020204030204" pitchFamily="34" charset="0"/>
              <a:ea typeface="Calibri"/>
              <a:cs typeface="Calibri" panose="020F0502020204030204" pitchFamily="34" charset="0"/>
              <a:sym typeface="Calibri"/>
            </a:endParaRPr>
          </a:p>
        </p:txBody>
      </p:sp>
    </p:spTree>
    <p:extLst>
      <p:ext uri="{BB962C8B-B14F-4D97-AF65-F5344CB8AC3E}">
        <p14:creationId xmlns:p14="http://schemas.microsoft.com/office/powerpoint/2010/main" val="1687302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2691</TotalTime>
  <Words>1493</Words>
  <Application>Microsoft Office PowerPoint</Application>
  <PresentationFormat>Widescreen</PresentationFormat>
  <Paragraphs>313</Paragraphs>
  <Slides>47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Regular</vt:lpstr>
      <vt:lpstr>Sylfaen Regular</vt:lpstr>
      <vt:lpstr>Times New Roman</vt:lpstr>
      <vt:lpstr>Office Theme</vt:lpstr>
      <vt:lpstr>PowerPoint Presentation</vt:lpstr>
      <vt:lpstr>PowerPoint Presentation</vt:lpstr>
      <vt:lpstr>Agenda                         გაკვეთილის გეგმა</vt:lpstr>
      <vt:lpstr>Introduction შესავალი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False</vt:lpstr>
      <vt:lpstr>False</vt:lpstr>
      <vt:lpstr>True</vt:lpstr>
      <vt:lpstr>False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შეჯამება</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Dalesio</dc:creator>
  <cp:lastModifiedBy>User</cp:lastModifiedBy>
  <cp:revision>199</cp:revision>
  <dcterms:created xsi:type="dcterms:W3CDTF">2020-04-09T12:21:27Z</dcterms:created>
  <dcterms:modified xsi:type="dcterms:W3CDTF">2020-09-28T09:28:11Z</dcterms:modified>
</cp:coreProperties>
</file>