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45"/>
  </p:notesMasterIdLst>
  <p:sldIdLst>
    <p:sldId id="256" r:id="rId2"/>
    <p:sldId id="257" r:id="rId3"/>
    <p:sldId id="258" r:id="rId4"/>
    <p:sldId id="259" r:id="rId5"/>
    <p:sldId id="346" r:id="rId6"/>
    <p:sldId id="261" r:id="rId7"/>
    <p:sldId id="262" r:id="rId8"/>
    <p:sldId id="263" r:id="rId9"/>
    <p:sldId id="264" r:id="rId10"/>
    <p:sldId id="267" r:id="rId11"/>
    <p:sldId id="268" r:id="rId12"/>
    <p:sldId id="303" r:id="rId13"/>
    <p:sldId id="311" r:id="rId14"/>
    <p:sldId id="312" r:id="rId15"/>
    <p:sldId id="313" r:id="rId16"/>
    <p:sldId id="314" r:id="rId17"/>
    <p:sldId id="315" r:id="rId18"/>
    <p:sldId id="345" r:id="rId19"/>
    <p:sldId id="271" r:id="rId20"/>
    <p:sldId id="336" r:id="rId21"/>
    <p:sldId id="335" r:id="rId22"/>
    <p:sldId id="337" r:id="rId23"/>
    <p:sldId id="338" r:id="rId24"/>
    <p:sldId id="350" r:id="rId25"/>
    <p:sldId id="344" r:id="rId26"/>
    <p:sldId id="361" r:id="rId27"/>
    <p:sldId id="347" r:id="rId28"/>
    <p:sldId id="348" r:id="rId29"/>
    <p:sldId id="349" r:id="rId30"/>
    <p:sldId id="351" r:id="rId31"/>
    <p:sldId id="339" r:id="rId32"/>
    <p:sldId id="356" r:id="rId33"/>
    <p:sldId id="357" r:id="rId34"/>
    <p:sldId id="296" r:id="rId35"/>
    <p:sldId id="297" r:id="rId36"/>
    <p:sldId id="360" r:id="rId37"/>
    <p:sldId id="302" r:id="rId38"/>
    <p:sldId id="329" r:id="rId39"/>
    <p:sldId id="330" r:id="rId40"/>
    <p:sldId id="332" r:id="rId41"/>
    <p:sldId id="343" r:id="rId42"/>
    <p:sldId id="304" r:id="rId43"/>
    <p:sldId id="333" r:id="rId44"/>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67" roundtripDataSignature="AMtx7mi04+w5nQ4tCbZznQyhmJX9mJzj9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46CFEF4-99AF-46A8-A051-738FFB79779B}">
  <a:tblStyle styleId="{B46CFEF4-99AF-46A8-A051-738FFB79779B}"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99331022-4FDA-4916-96CC-4CBCEC6AEFC1}" styleName="Table_1">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062" autoAdjust="0"/>
    <p:restoredTop sz="96341"/>
  </p:normalViewPr>
  <p:slideViewPr>
    <p:cSldViewPr snapToGrid="0">
      <p:cViewPr>
        <p:scale>
          <a:sx n="115" d="100"/>
          <a:sy n="115" d="100"/>
        </p:scale>
        <p:origin x="540" y="114"/>
      </p:cViewPr>
      <p:guideLst>
        <p:guide orient="horz" pos="2160"/>
        <p:guide pos="3840"/>
      </p:guideLst>
    </p:cSldViewPr>
  </p:slideViewPr>
  <p:outlineViewPr>
    <p:cViewPr>
      <p:scale>
        <a:sx n="33" d="100"/>
        <a:sy n="33" d="100"/>
      </p:scale>
      <p:origin x="0" y="-856"/>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68"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67" Type="http://customschemas.google.com/relationships/presentationmetadata" Target="metadata"/><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69"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Regular" charset="0"/>
                <a:ea typeface="Calibri Regular" charset="0"/>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lang="en-US" dirty="0"/>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Regular" charset="0"/>
                <a:ea typeface="Calibri Regular" charset="0"/>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lang="en-US" dirty="0"/>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dirty="0"/>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Regular" charset="0"/>
                <a:ea typeface="Calibri Regular" charset="0"/>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lang="en-US" dirty="0"/>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lvl1pPr>
              <a:defRPr b="0" i="0">
                <a:latin typeface="Calibri Regular" charset="0"/>
              </a:defRPr>
            </a:lvl1pPr>
          </a:lstStyle>
          <a:p>
            <a:pPr algn="r"/>
            <a:fld id="{00000000-1234-1234-1234-123412341234}" type="slidenum">
              <a:rPr lang="en-US" sz="1200" smtClean="0">
                <a:solidFill>
                  <a:schemeClr val="dk1"/>
                </a:solidFill>
                <a:ea typeface="Calibri"/>
                <a:cs typeface="Calibri"/>
                <a:sym typeface="Calibri"/>
              </a:rPr>
              <a:pPr algn="r"/>
              <a:t>‹#›</a:t>
            </a:fld>
            <a:endParaRPr lang="en-US" sz="1200" dirty="0">
              <a:solidFill>
                <a:schemeClr val="dk1"/>
              </a:solidFill>
              <a:ea typeface="Calibri"/>
              <a:cs typeface="Calibri"/>
              <a:sym typeface="Calibri"/>
            </a:endParaRPr>
          </a:p>
        </p:txBody>
      </p:sp>
    </p:spTree>
    <p:extLst>
      <p:ext uri="{BB962C8B-B14F-4D97-AF65-F5344CB8AC3E}">
        <p14:creationId xmlns:p14="http://schemas.microsoft.com/office/powerpoint/2010/main" val="1219797379"/>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Sylfaen Regular" pitchFamily="18" charset="0"/>
        <a:ea typeface="Sylfaen Regular" pitchFamily="18"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Calibri Regular" charset="0"/>
            </a:endParaRPr>
          </a:p>
        </p:txBody>
      </p:sp>
      <p:sp>
        <p:nvSpPr>
          <p:cNvPr id="87" name="Google Shape;8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ea typeface="Calisto MT Regular" charset="0"/>
                <a:cs typeface="Calisto MT Regular" charset="0"/>
              </a:rPr>
              <a:pPr marL="0" lvl="0" indent="0" algn="r" rtl="0">
                <a:spcBef>
                  <a:spcPts val="0"/>
                </a:spcBef>
                <a:spcAft>
                  <a:spcPts val="0"/>
                </a:spcAft>
                <a:buNone/>
              </a:pPr>
              <a:t>1</a:t>
            </a:fld>
            <a:endParaRPr dirty="0">
              <a:ea typeface="Calisto MT Regular" charset="0"/>
              <a:cs typeface="Calisto MT Regular"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8d3272b2c0_0_27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8" name="Google Shape;238;g8d3272b2c0_0_27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Calibri Regular" charset="0"/>
            </a:endParaRPr>
          </a:p>
        </p:txBody>
      </p:sp>
      <p:sp>
        <p:nvSpPr>
          <p:cNvPr id="239" name="Google Shape;239;g8d3272b2c0_0_27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ea typeface="Calisto MT Regular" charset="0"/>
                <a:cs typeface="Calisto MT Regular" charset="0"/>
              </a:rPr>
              <a:pPr marL="0" lvl="0" indent="0" algn="r" rtl="0">
                <a:spcBef>
                  <a:spcPts val="0"/>
                </a:spcBef>
                <a:spcAft>
                  <a:spcPts val="0"/>
                </a:spcAft>
                <a:buClr>
                  <a:srgbClr val="000000"/>
                </a:buClr>
                <a:buFont typeface="Arial"/>
                <a:buNone/>
              </a:pPr>
              <a:t>10</a:t>
            </a:fld>
            <a:endParaRPr dirty="0">
              <a:ea typeface="Calisto MT Regular" charset="0"/>
              <a:cs typeface="Calisto MT Regular"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g8d3272b2c0_0_28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7" name="Google Shape;247;g8d3272b2c0_0_28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Calibri Regular" charset="0"/>
            </a:endParaRPr>
          </a:p>
        </p:txBody>
      </p:sp>
      <p:sp>
        <p:nvSpPr>
          <p:cNvPr id="248" name="Google Shape;248;g8d3272b2c0_0_28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ea typeface="Calisto MT Regular" charset="0"/>
                <a:cs typeface="Calisto MT Regular" charset="0"/>
              </a:rPr>
              <a:pPr marL="0" lvl="0" indent="0" algn="r" rtl="0">
                <a:spcBef>
                  <a:spcPts val="0"/>
                </a:spcBef>
                <a:spcAft>
                  <a:spcPts val="0"/>
                </a:spcAft>
                <a:buClr>
                  <a:srgbClr val="000000"/>
                </a:buClr>
                <a:buFont typeface="Arial"/>
                <a:buNone/>
              </a:pPr>
              <a:t>11</a:t>
            </a:fld>
            <a:endParaRPr dirty="0">
              <a:ea typeface="Calisto MT Regular" charset="0"/>
              <a:cs typeface="Calisto MT Regular"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algn="r"/>
            <a:fld id="{00000000-1234-1234-1234-123412341234}" type="slidenum">
              <a:rPr lang="en-US" sz="1200" smtClean="0">
                <a:solidFill>
                  <a:schemeClr val="dk1"/>
                </a:solidFill>
                <a:ea typeface="Calibri"/>
                <a:cs typeface="Calibri"/>
                <a:sym typeface="Calibri"/>
              </a:rPr>
              <a:pPr algn="r"/>
              <a:t>16</a:t>
            </a:fld>
            <a:endParaRPr lang="en-US" sz="1200" dirty="0">
              <a:solidFill>
                <a:schemeClr val="dk1"/>
              </a:solidFill>
              <a:ea typeface="Calibri"/>
              <a:cs typeface="Calibri"/>
              <a:sym typeface="Calibri"/>
            </a:endParaRPr>
          </a:p>
        </p:txBody>
      </p:sp>
    </p:spTree>
    <p:extLst>
      <p:ext uri="{BB962C8B-B14F-4D97-AF65-F5344CB8AC3E}">
        <p14:creationId xmlns:p14="http://schemas.microsoft.com/office/powerpoint/2010/main" val="32978938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g8d3272b2c0_0_46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0" name="Google Shape;300;g8d3272b2c0_0_46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Calibri Regular" charset="0"/>
            </a:endParaRPr>
          </a:p>
        </p:txBody>
      </p:sp>
      <p:sp>
        <p:nvSpPr>
          <p:cNvPr id="301" name="Google Shape;301;g8d3272b2c0_0_46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ea typeface="Calisto MT Regular" charset="0"/>
                <a:cs typeface="Calisto MT Regular" charset="0"/>
              </a:rPr>
              <a:pPr marL="0" lvl="0" indent="0" algn="r" rtl="0">
                <a:spcBef>
                  <a:spcPts val="0"/>
                </a:spcBef>
                <a:spcAft>
                  <a:spcPts val="0"/>
                </a:spcAft>
                <a:buClr>
                  <a:srgbClr val="000000"/>
                </a:buClr>
                <a:buFont typeface="Arial"/>
                <a:buNone/>
              </a:pPr>
              <a:t>19</a:t>
            </a:fld>
            <a:endParaRPr dirty="0">
              <a:ea typeface="Calisto MT Regular" charset="0"/>
              <a:cs typeface="Calisto MT Regular"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g8d3272b2c0_0_46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0" name="Google Shape;300;g8d3272b2c0_0_46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Calibri Regular" charset="0"/>
            </a:endParaRPr>
          </a:p>
        </p:txBody>
      </p:sp>
      <p:sp>
        <p:nvSpPr>
          <p:cNvPr id="301" name="Google Shape;301;g8d3272b2c0_0_46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ea typeface="Calisto MT Regular" charset="0"/>
                <a:cs typeface="Calisto MT Regular" charset="0"/>
              </a:rPr>
              <a:pPr marL="0" lvl="0" indent="0" algn="r" rtl="0">
                <a:spcBef>
                  <a:spcPts val="0"/>
                </a:spcBef>
                <a:spcAft>
                  <a:spcPts val="0"/>
                </a:spcAft>
                <a:buClr>
                  <a:srgbClr val="000000"/>
                </a:buClr>
                <a:buFont typeface="Arial"/>
                <a:buNone/>
              </a:pPr>
              <a:t>20</a:t>
            </a:fld>
            <a:endParaRPr dirty="0">
              <a:ea typeface="Calisto MT Regular" charset="0"/>
              <a:cs typeface="Calisto MT Regular" charset="0"/>
            </a:endParaRPr>
          </a:p>
        </p:txBody>
      </p:sp>
    </p:spTree>
    <p:extLst>
      <p:ext uri="{BB962C8B-B14F-4D97-AF65-F5344CB8AC3E}">
        <p14:creationId xmlns:p14="http://schemas.microsoft.com/office/powerpoint/2010/main" val="1932746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g8d3272b2c0_0_46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0" name="Google Shape;300;g8d3272b2c0_0_46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Calibri Regular" charset="0"/>
            </a:endParaRPr>
          </a:p>
        </p:txBody>
      </p:sp>
      <p:sp>
        <p:nvSpPr>
          <p:cNvPr id="301" name="Google Shape;301;g8d3272b2c0_0_46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ea typeface="Calisto MT Regular" charset="0"/>
                <a:cs typeface="Calisto MT Regular" charset="0"/>
              </a:rPr>
              <a:pPr marL="0" lvl="0" indent="0" algn="r" rtl="0">
                <a:spcBef>
                  <a:spcPts val="0"/>
                </a:spcBef>
                <a:spcAft>
                  <a:spcPts val="0"/>
                </a:spcAft>
                <a:buClr>
                  <a:srgbClr val="000000"/>
                </a:buClr>
                <a:buFont typeface="Arial"/>
                <a:buNone/>
              </a:pPr>
              <a:t>21</a:t>
            </a:fld>
            <a:endParaRPr dirty="0">
              <a:ea typeface="Calisto MT Regular" charset="0"/>
              <a:cs typeface="Calisto MT Regular" charset="0"/>
            </a:endParaRPr>
          </a:p>
        </p:txBody>
      </p:sp>
    </p:spTree>
    <p:extLst>
      <p:ext uri="{BB962C8B-B14F-4D97-AF65-F5344CB8AC3E}">
        <p14:creationId xmlns:p14="http://schemas.microsoft.com/office/powerpoint/2010/main" val="1124533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g8d3272b2c0_0_46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0" name="Google Shape;300;g8d3272b2c0_0_46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Calibri Regular" charset="0"/>
            </a:endParaRPr>
          </a:p>
        </p:txBody>
      </p:sp>
      <p:sp>
        <p:nvSpPr>
          <p:cNvPr id="301" name="Google Shape;301;g8d3272b2c0_0_46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ea typeface="Calisto MT Regular" charset="0"/>
                <a:cs typeface="Calisto MT Regular" charset="0"/>
              </a:rPr>
              <a:pPr marL="0" lvl="0" indent="0" algn="r" rtl="0">
                <a:spcBef>
                  <a:spcPts val="0"/>
                </a:spcBef>
                <a:spcAft>
                  <a:spcPts val="0"/>
                </a:spcAft>
                <a:buClr>
                  <a:srgbClr val="000000"/>
                </a:buClr>
                <a:buFont typeface="Arial"/>
                <a:buNone/>
              </a:pPr>
              <a:t>22</a:t>
            </a:fld>
            <a:endParaRPr dirty="0">
              <a:ea typeface="Calisto MT Regular" charset="0"/>
              <a:cs typeface="Calisto MT Regular" charset="0"/>
            </a:endParaRPr>
          </a:p>
        </p:txBody>
      </p:sp>
    </p:spTree>
    <p:extLst>
      <p:ext uri="{BB962C8B-B14F-4D97-AF65-F5344CB8AC3E}">
        <p14:creationId xmlns:p14="http://schemas.microsoft.com/office/powerpoint/2010/main" val="10476586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g8d3272b2c0_0_46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0" name="Google Shape;300;g8d3272b2c0_0_46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Calibri Regular" charset="0"/>
            </a:endParaRPr>
          </a:p>
        </p:txBody>
      </p:sp>
      <p:sp>
        <p:nvSpPr>
          <p:cNvPr id="301" name="Google Shape;301;g8d3272b2c0_0_46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ea typeface="Calisto MT Regular" charset="0"/>
                <a:cs typeface="Calisto MT Regular" charset="0"/>
              </a:rPr>
              <a:pPr marL="0" lvl="0" indent="0" algn="r" rtl="0">
                <a:spcBef>
                  <a:spcPts val="0"/>
                </a:spcBef>
                <a:spcAft>
                  <a:spcPts val="0"/>
                </a:spcAft>
                <a:buClr>
                  <a:srgbClr val="000000"/>
                </a:buClr>
                <a:buFont typeface="Arial"/>
                <a:buNone/>
              </a:pPr>
              <a:t>23</a:t>
            </a:fld>
            <a:endParaRPr dirty="0">
              <a:ea typeface="Calisto MT Regular" charset="0"/>
              <a:cs typeface="Calisto MT Regular" charset="0"/>
            </a:endParaRPr>
          </a:p>
        </p:txBody>
      </p:sp>
    </p:spTree>
    <p:extLst>
      <p:ext uri="{BB962C8B-B14F-4D97-AF65-F5344CB8AC3E}">
        <p14:creationId xmlns:p14="http://schemas.microsoft.com/office/powerpoint/2010/main" val="12394820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g8d3272b2c0_0_46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0" name="Google Shape;300;g8d3272b2c0_0_46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Calibri Regular" charset="0"/>
            </a:endParaRPr>
          </a:p>
        </p:txBody>
      </p:sp>
      <p:sp>
        <p:nvSpPr>
          <p:cNvPr id="301" name="Google Shape;301;g8d3272b2c0_0_46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ea typeface="Calisto MT Regular" charset="0"/>
                <a:cs typeface="Calisto MT Regular" charset="0"/>
              </a:rPr>
              <a:pPr marL="0" lvl="0" indent="0" algn="r" rtl="0">
                <a:spcBef>
                  <a:spcPts val="0"/>
                </a:spcBef>
                <a:spcAft>
                  <a:spcPts val="0"/>
                </a:spcAft>
                <a:buClr>
                  <a:srgbClr val="000000"/>
                </a:buClr>
                <a:buFont typeface="Arial"/>
                <a:buNone/>
              </a:pPr>
              <a:t>24</a:t>
            </a:fld>
            <a:endParaRPr dirty="0">
              <a:ea typeface="Calisto MT Regular" charset="0"/>
              <a:cs typeface="Calisto MT Regular" charset="0"/>
            </a:endParaRPr>
          </a:p>
        </p:txBody>
      </p:sp>
    </p:spTree>
    <p:extLst>
      <p:ext uri="{BB962C8B-B14F-4D97-AF65-F5344CB8AC3E}">
        <p14:creationId xmlns:p14="http://schemas.microsoft.com/office/powerpoint/2010/main" val="22041531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0">
              <a:buNone/>
            </a:pPr>
            <a:r>
              <a:rPr lang="en-US" baseline="0" dirty="0"/>
              <a:t>Tip 1. </a:t>
            </a:r>
          </a:p>
          <a:p>
            <a:pPr>
              <a:buAutoNum type="arabicPeriod"/>
            </a:pPr>
            <a:r>
              <a:rPr lang="en-US" baseline="0" dirty="0"/>
              <a:t>open-minded</a:t>
            </a:r>
          </a:p>
          <a:p>
            <a:pPr>
              <a:buAutoNum type="arabicPeriod"/>
            </a:pPr>
            <a:r>
              <a:rPr lang="en-US" baseline="0" dirty="0"/>
              <a:t>Confident</a:t>
            </a:r>
          </a:p>
          <a:p>
            <a:pPr>
              <a:buAutoNum type="arabicPeriod"/>
            </a:pPr>
            <a:r>
              <a:rPr lang="en-US" baseline="0" dirty="0"/>
              <a:t>Honest </a:t>
            </a:r>
          </a:p>
          <a:p>
            <a:pPr>
              <a:buAutoNum type="arabicPeriod"/>
            </a:pPr>
            <a:r>
              <a:rPr lang="en-US" baseline="0" dirty="0"/>
              <a:t>Listening</a:t>
            </a:r>
          </a:p>
          <a:p>
            <a:pPr>
              <a:buAutoNum type="arabicPeriod"/>
            </a:pPr>
            <a:endParaRPr lang="en-US" baseline="0" dirty="0"/>
          </a:p>
          <a:p>
            <a:pPr marL="228600" indent="0">
              <a:buNone/>
            </a:pPr>
            <a:r>
              <a:rPr lang="en-US" baseline="0" dirty="0"/>
              <a:t>Tip 2.</a:t>
            </a:r>
          </a:p>
          <a:p>
            <a:pPr marL="228600" indent="0">
              <a:buNone/>
            </a:pPr>
            <a:endParaRPr lang="en-US" baseline="0" dirty="0"/>
          </a:p>
          <a:p>
            <a:pPr marL="457200" indent="-228600">
              <a:buFont typeface="+mj-lt"/>
              <a:buAutoNum type="arabicPeriod"/>
            </a:pPr>
            <a:r>
              <a:rPr lang="en-US" baseline="0" dirty="0" err="1"/>
              <a:t>Coragous</a:t>
            </a:r>
            <a:endParaRPr lang="en-US" baseline="0" dirty="0"/>
          </a:p>
          <a:p>
            <a:pPr marL="457200" indent="-228600">
              <a:buFont typeface="+mj-lt"/>
              <a:buAutoNum type="arabicPeriod"/>
            </a:pPr>
            <a:r>
              <a:rPr lang="en-US" baseline="0" dirty="0"/>
              <a:t>Not being scared</a:t>
            </a:r>
          </a:p>
          <a:p>
            <a:pPr marL="457200" indent="-228600">
              <a:buFont typeface="+mj-lt"/>
              <a:buAutoNum type="arabicPeriod"/>
            </a:pPr>
            <a:r>
              <a:rPr lang="en-US" baseline="0" dirty="0"/>
              <a:t>Never give up </a:t>
            </a:r>
          </a:p>
          <a:p>
            <a:pPr marL="457200" indent="-228600">
              <a:buFont typeface="+mj-lt"/>
              <a:buAutoNum type="arabicPeriod"/>
            </a:pPr>
            <a:r>
              <a:rPr lang="en-US" baseline="0" dirty="0"/>
              <a:t>Strong willed </a:t>
            </a:r>
          </a:p>
          <a:p>
            <a:pPr marL="457200" indent="-228600">
              <a:buFont typeface="+mj-lt"/>
              <a:buAutoNum type="arabicPeriod"/>
            </a:pPr>
            <a:endParaRPr lang="en-US" baseline="0" dirty="0"/>
          </a:p>
          <a:p>
            <a:pPr marL="228600" indent="0" algn="l">
              <a:buFont typeface="+mj-lt"/>
              <a:buNone/>
            </a:pPr>
            <a:r>
              <a:rPr lang="en-US" baseline="0" dirty="0"/>
              <a:t>Tip 3</a:t>
            </a:r>
          </a:p>
          <a:p>
            <a:pPr marL="228600" indent="0" algn="l">
              <a:buFont typeface="+mj-lt"/>
              <a:buNone/>
            </a:pPr>
            <a:endParaRPr lang="en-US" baseline="0" dirty="0"/>
          </a:p>
          <a:p>
            <a:pPr marL="457200" indent="-228600" algn="l">
              <a:buFont typeface="+mj-lt"/>
              <a:buAutoNum type="arabicPeriod"/>
            </a:pPr>
            <a:r>
              <a:rPr lang="en-US" baseline="0" dirty="0"/>
              <a:t>Responsible </a:t>
            </a:r>
          </a:p>
          <a:p>
            <a:pPr marL="457200" indent="-228600" algn="l">
              <a:buFont typeface="+mj-lt"/>
              <a:buAutoNum type="arabicPeriod"/>
            </a:pPr>
            <a:r>
              <a:rPr lang="en-US" baseline="0" dirty="0"/>
              <a:t>Thoughtful</a:t>
            </a:r>
          </a:p>
          <a:p>
            <a:pPr marL="457200" indent="-228600" algn="l">
              <a:buFont typeface="+mj-lt"/>
              <a:buAutoNum type="arabicPeriod"/>
            </a:pPr>
            <a:r>
              <a:rPr lang="en-US" baseline="0" dirty="0"/>
              <a:t>High spirited </a:t>
            </a:r>
          </a:p>
        </p:txBody>
      </p:sp>
      <p:sp>
        <p:nvSpPr>
          <p:cNvPr id="4" name="Slide Number Placeholder 3"/>
          <p:cNvSpPr>
            <a:spLocks noGrp="1"/>
          </p:cNvSpPr>
          <p:nvPr>
            <p:ph type="sldNum" idx="10"/>
          </p:nvPr>
        </p:nvSpPr>
        <p:spPr/>
        <p:txBody>
          <a:bodyPr/>
          <a:lstStyle/>
          <a:p>
            <a:pPr algn="r"/>
            <a:fld id="{00000000-1234-1234-1234-123412341234}" type="slidenum">
              <a:rPr lang="en-US" sz="1200" smtClean="0">
                <a:solidFill>
                  <a:schemeClr val="dk1"/>
                </a:solidFill>
                <a:ea typeface="Calibri"/>
                <a:cs typeface="Calibri"/>
                <a:sym typeface="Calibri"/>
              </a:rPr>
              <a:pPr algn="r"/>
              <a:t>31</a:t>
            </a:fld>
            <a:endParaRPr lang="en-US" sz="1200" dirty="0">
              <a:solidFill>
                <a:schemeClr val="dk1"/>
              </a:solidFill>
              <a:ea typeface="Calibri"/>
              <a:cs typeface="Calibri"/>
              <a:sym typeface="Calibri"/>
            </a:endParaRPr>
          </a:p>
        </p:txBody>
      </p:sp>
    </p:spTree>
    <p:extLst>
      <p:ext uri="{BB962C8B-B14F-4D97-AF65-F5344CB8AC3E}">
        <p14:creationId xmlns:p14="http://schemas.microsoft.com/office/powerpoint/2010/main" val="6225906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Calibri Regular" charset="0"/>
            </a:endParaRPr>
          </a:p>
        </p:txBody>
      </p:sp>
      <p:sp>
        <p:nvSpPr>
          <p:cNvPr id="94" name="Google Shape;94;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0">
              <a:buNone/>
            </a:pPr>
            <a:r>
              <a:rPr lang="en-US" baseline="0" dirty="0"/>
              <a:t>Tip 1. </a:t>
            </a:r>
          </a:p>
          <a:p>
            <a:pPr>
              <a:buAutoNum type="arabicPeriod"/>
            </a:pPr>
            <a:r>
              <a:rPr lang="en-US" baseline="0" dirty="0"/>
              <a:t>open-minded</a:t>
            </a:r>
          </a:p>
          <a:p>
            <a:pPr>
              <a:buAutoNum type="arabicPeriod"/>
            </a:pPr>
            <a:r>
              <a:rPr lang="en-US" baseline="0" dirty="0"/>
              <a:t>Confident</a:t>
            </a:r>
          </a:p>
          <a:p>
            <a:pPr>
              <a:buAutoNum type="arabicPeriod"/>
            </a:pPr>
            <a:r>
              <a:rPr lang="en-US" baseline="0" dirty="0"/>
              <a:t>Honest </a:t>
            </a:r>
          </a:p>
          <a:p>
            <a:pPr>
              <a:buAutoNum type="arabicPeriod"/>
            </a:pPr>
            <a:r>
              <a:rPr lang="en-US" baseline="0" dirty="0"/>
              <a:t>Listening</a:t>
            </a:r>
          </a:p>
          <a:p>
            <a:pPr>
              <a:buAutoNum type="arabicPeriod"/>
            </a:pPr>
            <a:endParaRPr lang="en-US" baseline="0" dirty="0"/>
          </a:p>
          <a:p>
            <a:pPr marL="228600" indent="0">
              <a:buNone/>
            </a:pPr>
            <a:r>
              <a:rPr lang="en-US" baseline="0" dirty="0"/>
              <a:t>Tip 2.</a:t>
            </a:r>
          </a:p>
          <a:p>
            <a:pPr marL="228600" indent="0">
              <a:buNone/>
            </a:pPr>
            <a:endParaRPr lang="en-US" baseline="0" dirty="0"/>
          </a:p>
          <a:p>
            <a:pPr marL="457200" indent="-228600">
              <a:buFont typeface="+mj-lt"/>
              <a:buAutoNum type="arabicPeriod"/>
            </a:pPr>
            <a:r>
              <a:rPr lang="en-US" baseline="0" dirty="0" err="1"/>
              <a:t>Coragous</a:t>
            </a:r>
            <a:endParaRPr lang="en-US" baseline="0" dirty="0"/>
          </a:p>
          <a:p>
            <a:pPr marL="457200" indent="-228600">
              <a:buFont typeface="+mj-lt"/>
              <a:buAutoNum type="arabicPeriod"/>
            </a:pPr>
            <a:r>
              <a:rPr lang="en-US" baseline="0" dirty="0"/>
              <a:t>Not being scared</a:t>
            </a:r>
          </a:p>
          <a:p>
            <a:pPr marL="457200" indent="-228600">
              <a:buFont typeface="+mj-lt"/>
              <a:buAutoNum type="arabicPeriod"/>
            </a:pPr>
            <a:r>
              <a:rPr lang="en-US" baseline="0" dirty="0"/>
              <a:t>Never give up </a:t>
            </a:r>
          </a:p>
          <a:p>
            <a:pPr marL="457200" indent="-228600">
              <a:buFont typeface="+mj-lt"/>
              <a:buAutoNum type="arabicPeriod"/>
            </a:pPr>
            <a:r>
              <a:rPr lang="en-US" baseline="0" dirty="0"/>
              <a:t>Strong willed </a:t>
            </a:r>
          </a:p>
          <a:p>
            <a:pPr marL="457200" indent="-228600">
              <a:buFont typeface="+mj-lt"/>
              <a:buAutoNum type="arabicPeriod"/>
            </a:pPr>
            <a:endParaRPr lang="en-US" baseline="0" dirty="0"/>
          </a:p>
          <a:p>
            <a:pPr marL="228600" indent="0" algn="l">
              <a:buFont typeface="+mj-lt"/>
              <a:buNone/>
            </a:pPr>
            <a:r>
              <a:rPr lang="en-US" baseline="0" dirty="0"/>
              <a:t>Tip 3</a:t>
            </a:r>
          </a:p>
          <a:p>
            <a:pPr marL="228600" indent="0" algn="l">
              <a:buFont typeface="+mj-lt"/>
              <a:buNone/>
            </a:pPr>
            <a:endParaRPr lang="en-US" baseline="0" dirty="0"/>
          </a:p>
          <a:p>
            <a:pPr marL="457200" indent="-228600" algn="l">
              <a:buFont typeface="+mj-lt"/>
              <a:buAutoNum type="arabicPeriod"/>
            </a:pPr>
            <a:r>
              <a:rPr lang="en-US" baseline="0" dirty="0"/>
              <a:t>Responsible </a:t>
            </a:r>
          </a:p>
          <a:p>
            <a:pPr marL="457200" indent="-228600" algn="l">
              <a:buFont typeface="+mj-lt"/>
              <a:buAutoNum type="arabicPeriod"/>
            </a:pPr>
            <a:r>
              <a:rPr lang="en-US" baseline="0" dirty="0"/>
              <a:t>Thoughtful</a:t>
            </a:r>
          </a:p>
          <a:p>
            <a:pPr marL="457200" indent="-228600" algn="l">
              <a:buFont typeface="+mj-lt"/>
              <a:buAutoNum type="arabicPeriod"/>
            </a:pPr>
            <a:r>
              <a:rPr lang="en-US" baseline="0" dirty="0"/>
              <a:t>High spirited </a:t>
            </a:r>
          </a:p>
        </p:txBody>
      </p:sp>
      <p:sp>
        <p:nvSpPr>
          <p:cNvPr id="4" name="Slide Number Placeholder 3"/>
          <p:cNvSpPr>
            <a:spLocks noGrp="1"/>
          </p:cNvSpPr>
          <p:nvPr>
            <p:ph type="sldNum" idx="10"/>
          </p:nvPr>
        </p:nvSpPr>
        <p:spPr/>
        <p:txBody>
          <a:bodyPr/>
          <a:lstStyle/>
          <a:p>
            <a:pPr algn="r"/>
            <a:fld id="{00000000-1234-1234-1234-123412341234}" type="slidenum">
              <a:rPr lang="en-US" sz="1200" smtClean="0">
                <a:solidFill>
                  <a:schemeClr val="dk1"/>
                </a:solidFill>
                <a:ea typeface="Calibri"/>
                <a:cs typeface="Calibri"/>
                <a:sym typeface="Calibri"/>
              </a:rPr>
              <a:pPr algn="r"/>
              <a:t>32</a:t>
            </a:fld>
            <a:endParaRPr lang="en-US" sz="1200" dirty="0">
              <a:solidFill>
                <a:schemeClr val="dk1"/>
              </a:solidFill>
              <a:ea typeface="Calibri"/>
              <a:cs typeface="Calibri"/>
              <a:sym typeface="Calibri"/>
            </a:endParaRPr>
          </a:p>
        </p:txBody>
      </p:sp>
    </p:spTree>
    <p:extLst>
      <p:ext uri="{BB962C8B-B14F-4D97-AF65-F5344CB8AC3E}">
        <p14:creationId xmlns:p14="http://schemas.microsoft.com/office/powerpoint/2010/main" val="19788852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0">
              <a:buNone/>
            </a:pPr>
            <a:r>
              <a:rPr lang="en-US" baseline="0" dirty="0"/>
              <a:t>Tip 1. </a:t>
            </a:r>
          </a:p>
          <a:p>
            <a:pPr>
              <a:buAutoNum type="arabicPeriod"/>
            </a:pPr>
            <a:r>
              <a:rPr lang="en-US" baseline="0" dirty="0"/>
              <a:t>open-minded</a:t>
            </a:r>
          </a:p>
          <a:p>
            <a:pPr>
              <a:buAutoNum type="arabicPeriod"/>
            </a:pPr>
            <a:r>
              <a:rPr lang="en-US" baseline="0" dirty="0"/>
              <a:t>Confident</a:t>
            </a:r>
          </a:p>
          <a:p>
            <a:pPr>
              <a:buAutoNum type="arabicPeriod"/>
            </a:pPr>
            <a:r>
              <a:rPr lang="en-US" baseline="0" dirty="0"/>
              <a:t>Honest </a:t>
            </a:r>
          </a:p>
          <a:p>
            <a:pPr>
              <a:buAutoNum type="arabicPeriod"/>
            </a:pPr>
            <a:r>
              <a:rPr lang="en-US" baseline="0" dirty="0"/>
              <a:t>Listening</a:t>
            </a:r>
          </a:p>
          <a:p>
            <a:pPr>
              <a:buAutoNum type="arabicPeriod"/>
            </a:pPr>
            <a:endParaRPr lang="en-US" baseline="0" dirty="0"/>
          </a:p>
          <a:p>
            <a:pPr marL="228600" indent="0">
              <a:buNone/>
            </a:pPr>
            <a:r>
              <a:rPr lang="en-US" baseline="0" dirty="0"/>
              <a:t>Tip 2.</a:t>
            </a:r>
          </a:p>
          <a:p>
            <a:pPr marL="228600" indent="0">
              <a:buNone/>
            </a:pPr>
            <a:endParaRPr lang="en-US" baseline="0" dirty="0"/>
          </a:p>
          <a:p>
            <a:pPr marL="457200" indent="-228600">
              <a:buFont typeface="+mj-lt"/>
              <a:buAutoNum type="arabicPeriod"/>
            </a:pPr>
            <a:r>
              <a:rPr lang="en-US" baseline="0" dirty="0" err="1"/>
              <a:t>Coragous</a:t>
            </a:r>
            <a:endParaRPr lang="en-US" baseline="0" dirty="0"/>
          </a:p>
          <a:p>
            <a:pPr marL="457200" indent="-228600">
              <a:buFont typeface="+mj-lt"/>
              <a:buAutoNum type="arabicPeriod"/>
            </a:pPr>
            <a:r>
              <a:rPr lang="en-US" baseline="0" dirty="0"/>
              <a:t>Not being scared</a:t>
            </a:r>
          </a:p>
          <a:p>
            <a:pPr marL="457200" indent="-228600">
              <a:buFont typeface="+mj-lt"/>
              <a:buAutoNum type="arabicPeriod"/>
            </a:pPr>
            <a:r>
              <a:rPr lang="en-US" baseline="0" dirty="0"/>
              <a:t>Never give up </a:t>
            </a:r>
          </a:p>
          <a:p>
            <a:pPr marL="457200" indent="-228600">
              <a:buFont typeface="+mj-lt"/>
              <a:buAutoNum type="arabicPeriod"/>
            </a:pPr>
            <a:r>
              <a:rPr lang="en-US" baseline="0" dirty="0"/>
              <a:t>Strong willed </a:t>
            </a:r>
          </a:p>
          <a:p>
            <a:pPr marL="457200" indent="-228600">
              <a:buFont typeface="+mj-lt"/>
              <a:buAutoNum type="arabicPeriod"/>
            </a:pPr>
            <a:endParaRPr lang="en-US" baseline="0" dirty="0"/>
          </a:p>
          <a:p>
            <a:pPr marL="228600" indent="0" algn="l">
              <a:buFont typeface="+mj-lt"/>
              <a:buNone/>
            </a:pPr>
            <a:r>
              <a:rPr lang="en-US" baseline="0" dirty="0"/>
              <a:t>Tip 3</a:t>
            </a:r>
          </a:p>
          <a:p>
            <a:pPr marL="228600" indent="0" algn="l">
              <a:buFont typeface="+mj-lt"/>
              <a:buNone/>
            </a:pPr>
            <a:endParaRPr lang="en-US" baseline="0" dirty="0"/>
          </a:p>
          <a:p>
            <a:pPr marL="457200" indent="-228600" algn="l">
              <a:buFont typeface="+mj-lt"/>
              <a:buAutoNum type="arabicPeriod"/>
            </a:pPr>
            <a:r>
              <a:rPr lang="en-US" baseline="0" dirty="0"/>
              <a:t>Responsible </a:t>
            </a:r>
          </a:p>
          <a:p>
            <a:pPr marL="457200" indent="-228600" algn="l">
              <a:buFont typeface="+mj-lt"/>
              <a:buAutoNum type="arabicPeriod"/>
            </a:pPr>
            <a:r>
              <a:rPr lang="en-US" baseline="0" dirty="0"/>
              <a:t>Thoughtful</a:t>
            </a:r>
          </a:p>
          <a:p>
            <a:pPr marL="457200" indent="-228600" algn="l">
              <a:buFont typeface="+mj-lt"/>
              <a:buAutoNum type="arabicPeriod"/>
            </a:pPr>
            <a:r>
              <a:rPr lang="en-US" baseline="0" dirty="0"/>
              <a:t>High spirited </a:t>
            </a:r>
          </a:p>
        </p:txBody>
      </p:sp>
      <p:sp>
        <p:nvSpPr>
          <p:cNvPr id="4" name="Slide Number Placeholder 3"/>
          <p:cNvSpPr>
            <a:spLocks noGrp="1"/>
          </p:cNvSpPr>
          <p:nvPr>
            <p:ph type="sldNum" idx="10"/>
          </p:nvPr>
        </p:nvSpPr>
        <p:spPr/>
        <p:txBody>
          <a:bodyPr/>
          <a:lstStyle/>
          <a:p>
            <a:pPr algn="r"/>
            <a:fld id="{00000000-1234-1234-1234-123412341234}" type="slidenum">
              <a:rPr lang="en-US" sz="1200" smtClean="0">
                <a:solidFill>
                  <a:schemeClr val="dk1"/>
                </a:solidFill>
                <a:ea typeface="Calibri"/>
                <a:cs typeface="Calibri"/>
                <a:sym typeface="Calibri"/>
              </a:rPr>
              <a:pPr algn="r"/>
              <a:t>33</a:t>
            </a:fld>
            <a:endParaRPr lang="en-US" sz="1200" dirty="0">
              <a:solidFill>
                <a:schemeClr val="dk1"/>
              </a:solidFill>
              <a:ea typeface="Calibri"/>
              <a:cs typeface="Calibri"/>
              <a:sym typeface="Calibri"/>
            </a:endParaRPr>
          </a:p>
        </p:txBody>
      </p:sp>
    </p:spTree>
    <p:extLst>
      <p:ext uri="{BB962C8B-B14F-4D97-AF65-F5344CB8AC3E}">
        <p14:creationId xmlns:p14="http://schemas.microsoft.com/office/powerpoint/2010/main" val="2958556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1"/>
        <p:cNvGrpSpPr/>
        <p:nvPr/>
      </p:nvGrpSpPr>
      <p:grpSpPr>
        <a:xfrm>
          <a:off x="0" y="0"/>
          <a:ext cx="0" cy="0"/>
          <a:chOff x="0" y="0"/>
          <a:chExt cx="0" cy="0"/>
        </a:xfrm>
      </p:grpSpPr>
      <p:sp>
        <p:nvSpPr>
          <p:cNvPr id="562" name="Google Shape;562;g8d3272b2c0_1_10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3" name="Google Shape;563;g8d3272b2c0_1_10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ka-GE" dirty="0">
                <a:latin typeface="Calibri Regular" charset="0"/>
              </a:rPr>
              <a:t>წინადადებაში </a:t>
            </a:r>
            <a:r>
              <a:rPr lang="en-US" dirty="0">
                <a:latin typeface="Calibri Regular" charset="0"/>
              </a:rPr>
              <a:t>shows</a:t>
            </a:r>
            <a:r>
              <a:rPr lang="ka-GE" dirty="0">
                <a:latin typeface="Calibri Regular" charset="0"/>
              </a:rPr>
              <a:t> ზმნა აჩვენებს გამოხატავს</a:t>
            </a:r>
            <a:r>
              <a:rPr lang="ka-GE" baseline="0" dirty="0">
                <a:latin typeface="Calibri Regular" charset="0"/>
              </a:rPr>
              <a:t> ახლანდელ მარტივ დროს.</a:t>
            </a:r>
          </a:p>
          <a:p>
            <a:pPr marL="0" lvl="0" indent="0" algn="l" rtl="0">
              <a:spcBef>
                <a:spcPts val="0"/>
              </a:spcBef>
              <a:spcAft>
                <a:spcPts val="0"/>
              </a:spcAft>
              <a:buNone/>
            </a:pPr>
            <a:endParaRPr lang="ka-GE" dirty="0">
              <a:latin typeface="Calibri Regular" charset="0"/>
            </a:endParaRPr>
          </a:p>
          <a:p>
            <a:pPr marL="0" lvl="0" indent="0" algn="l" rtl="0">
              <a:spcBef>
                <a:spcPts val="0"/>
              </a:spcBef>
              <a:spcAft>
                <a:spcPts val="0"/>
              </a:spcAft>
              <a:buNone/>
            </a:pPr>
            <a:r>
              <a:rPr lang="ka-GE" dirty="0">
                <a:latin typeface="Calibri Regular" charset="0"/>
              </a:rPr>
              <a:t>ახლანდელი</a:t>
            </a:r>
            <a:r>
              <a:rPr lang="ka-GE" baseline="0" dirty="0">
                <a:latin typeface="Calibri Regular" charset="0"/>
              </a:rPr>
              <a:t> მარტივი დრო გამოხატავს მოქმედებებს რომელიც მეორდება,  </a:t>
            </a:r>
          </a:p>
          <a:p>
            <a:pPr marL="0" lvl="0" indent="0" algn="l" rtl="0">
              <a:spcBef>
                <a:spcPts val="0"/>
              </a:spcBef>
              <a:spcAft>
                <a:spcPts val="0"/>
              </a:spcAft>
              <a:buNone/>
            </a:pPr>
            <a:endParaRPr lang="ka-GE" baseline="0" dirty="0">
              <a:latin typeface="Calibri Regular" charset="0"/>
            </a:endParaRPr>
          </a:p>
          <a:p>
            <a:pPr marL="0" lvl="0" indent="0" algn="l" rtl="0">
              <a:spcBef>
                <a:spcPts val="0"/>
              </a:spcBef>
              <a:spcAft>
                <a:spcPts val="0"/>
              </a:spcAft>
              <a:buNone/>
            </a:pPr>
            <a:r>
              <a:rPr lang="ka-GE" baseline="0" dirty="0">
                <a:latin typeface="Calibri Regular" charset="0"/>
              </a:rPr>
              <a:t>მუდმოვ სიტუაციებს, ყველასათვის ცნობილ ჭეშმარიტებებს, ჩვეულ მოქმედებებს. </a:t>
            </a:r>
            <a:endParaRPr dirty="0">
              <a:latin typeface="Calibri Regular" charset="0"/>
            </a:endParaRPr>
          </a:p>
        </p:txBody>
      </p:sp>
      <p:sp>
        <p:nvSpPr>
          <p:cNvPr id="564" name="Google Shape;564;g8d3272b2c0_1_10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ea typeface="Calisto MT Regular" charset="0"/>
                <a:cs typeface="Calisto MT Regular" charset="0"/>
              </a:rPr>
              <a:pPr marL="0" lvl="0" indent="0" algn="r" rtl="0">
                <a:spcBef>
                  <a:spcPts val="0"/>
                </a:spcBef>
                <a:spcAft>
                  <a:spcPts val="0"/>
                </a:spcAft>
                <a:buClr>
                  <a:srgbClr val="000000"/>
                </a:buClr>
                <a:buFont typeface="Arial"/>
                <a:buNone/>
              </a:pPr>
              <a:t>34</a:t>
            </a:fld>
            <a:endParaRPr dirty="0">
              <a:ea typeface="Calisto MT Regular" charset="0"/>
              <a:cs typeface="Calisto MT Regular"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9"/>
        <p:cNvGrpSpPr/>
        <p:nvPr/>
      </p:nvGrpSpPr>
      <p:grpSpPr>
        <a:xfrm>
          <a:off x="0" y="0"/>
          <a:ext cx="0" cy="0"/>
          <a:chOff x="0" y="0"/>
          <a:chExt cx="0" cy="0"/>
        </a:xfrm>
      </p:grpSpPr>
      <p:sp>
        <p:nvSpPr>
          <p:cNvPr id="570" name="Google Shape;570;g8d3272b2c0_1_6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1" name="Google Shape;571;g8d3272b2c0_1_6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Calibri Regular" charset="0"/>
            </a:endParaRPr>
          </a:p>
        </p:txBody>
      </p:sp>
      <p:sp>
        <p:nvSpPr>
          <p:cNvPr id="572" name="Google Shape;572;g8d3272b2c0_1_6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ea typeface="Calisto MT Regular" charset="0"/>
                <a:cs typeface="Calisto MT Regular" charset="0"/>
              </a:rPr>
              <a:pPr marL="0" lvl="0" indent="0" algn="r" rtl="0">
                <a:spcBef>
                  <a:spcPts val="0"/>
                </a:spcBef>
                <a:spcAft>
                  <a:spcPts val="0"/>
                </a:spcAft>
                <a:buClr>
                  <a:srgbClr val="000000"/>
                </a:buClr>
                <a:buFont typeface="Arial"/>
                <a:buNone/>
              </a:pPr>
              <a:t>35</a:t>
            </a:fld>
            <a:endParaRPr dirty="0">
              <a:ea typeface="Calisto MT Regular" charset="0"/>
              <a:cs typeface="Calisto MT Regular"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9"/>
        <p:cNvGrpSpPr/>
        <p:nvPr/>
      </p:nvGrpSpPr>
      <p:grpSpPr>
        <a:xfrm>
          <a:off x="0" y="0"/>
          <a:ext cx="0" cy="0"/>
          <a:chOff x="0" y="0"/>
          <a:chExt cx="0" cy="0"/>
        </a:xfrm>
      </p:grpSpPr>
      <p:sp>
        <p:nvSpPr>
          <p:cNvPr id="570" name="Google Shape;570;g8d3272b2c0_1_6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1" name="Google Shape;571;g8d3272b2c0_1_6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Calibri Regular" charset="0"/>
            </a:endParaRPr>
          </a:p>
        </p:txBody>
      </p:sp>
      <p:sp>
        <p:nvSpPr>
          <p:cNvPr id="572" name="Google Shape;572;g8d3272b2c0_1_6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ea typeface="Calisto MT Regular" charset="0"/>
                <a:cs typeface="Calisto MT Regular" charset="0"/>
              </a:rPr>
              <a:pPr marL="0" lvl="0" indent="0" algn="r" rtl="0">
                <a:spcBef>
                  <a:spcPts val="0"/>
                </a:spcBef>
                <a:spcAft>
                  <a:spcPts val="0"/>
                </a:spcAft>
                <a:buClr>
                  <a:srgbClr val="000000"/>
                </a:buClr>
                <a:buFont typeface="Arial"/>
                <a:buNone/>
              </a:pPr>
              <a:t>36</a:t>
            </a:fld>
            <a:endParaRPr dirty="0">
              <a:ea typeface="Calisto MT Regular" charset="0"/>
              <a:cs typeface="Calisto MT Regular" charset="0"/>
            </a:endParaRPr>
          </a:p>
        </p:txBody>
      </p:sp>
    </p:spTree>
    <p:extLst>
      <p:ext uri="{BB962C8B-B14F-4D97-AF65-F5344CB8AC3E}">
        <p14:creationId xmlns:p14="http://schemas.microsoft.com/office/powerpoint/2010/main" val="28583074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9"/>
        <p:cNvGrpSpPr/>
        <p:nvPr/>
      </p:nvGrpSpPr>
      <p:grpSpPr>
        <a:xfrm>
          <a:off x="0" y="0"/>
          <a:ext cx="0" cy="0"/>
          <a:chOff x="0" y="0"/>
          <a:chExt cx="0" cy="0"/>
        </a:xfrm>
      </p:grpSpPr>
      <p:sp>
        <p:nvSpPr>
          <p:cNvPr id="610" name="Google Shape;610;g8d3272b2c0_1_10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1" name="Google Shape;611;g8d3272b2c0_1_10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Calibri Regular" charset="0"/>
            </a:endParaRPr>
          </a:p>
        </p:txBody>
      </p:sp>
      <p:sp>
        <p:nvSpPr>
          <p:cNvPr id="612" name="Google Shape;612;g8d3272b2c0_1_10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ea typeface="Calisto MT Regular" charset="0"/>
                <a:cs typeface="Calisto MT Regular" charset="0"/>
              </a:rPr>
              <a:pPr marL="0" lvl="0" indent="0" algn="r" rtl="0">
                <a:spcBef>
                  <a:spcPts val="0"/>
                </a:spcBef>
                <a:spcAft>
                  <a:spcPts val="0"/>
                </a:spcAft>
                <a:buClr>
                  <a:srgbClr val="000000"/>
                </a:buClr>
                <a:buFont typeface="Arial"/>
                <a:buNone/>
              </a:pPr>
              <a:t>37</a:t>
            </a:fld>
            <a:endParaRPr dirty="0">
              <a:ea typeface="Calisto MT Regular" charset="0"/>
              <a:cs typeface="Calisto MT Regular"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9"/>
        <p:cNvGrpSpPr/>
        <p:nvPr/>
      </p:nvGrpSpPr>
      <p:grpSpPr>
        <a:xfrm>
          <a:off x="0" y="0"/>
          <a:ext cx="0" cy="0"/>
          <a:chOff x="0" y="0"/>
          <a:chExt cx="0" cy="0"/>
        </a:xfrm>
      </p:grpSpPr>
      <p:sp>
        <p:nvSpPr>
          <p:cNvPr id="610" name="Google Shape;610;g8d3272b2c0_1_10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1" name="Google Shape;611;g8d3272b2c0_1_10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Calibri Regular" charset="0"/>
            </a:endParaRPr>
          </a:p>
        </p:txBody>
      </p:sp>
      <p:sp>
        <p:nvSpPr>
          <p:cNvPr id="612" name="Google Shape;612;g8d3272b2c0_1_10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ea typeface="Calisto MT Regular" charset="0"/>
                <a:cs typeface="Calisto MT Regular" charset="0"/>
              </a:rPr>
              <a:pPr marL="0" lvl="0" indent="0" algn="r" rtl="0">
                <a:spcBef>
                  <a:spcPts val="0"/>
                </a:spcBef>
                <a:spcAft>
                  <a:spcPts val="0"/>
                </a:spcAft>
                <a:buClr>
                  <a:srgbClr val="000000"/>
                </a:buClr>
                <a:buFont typeface="Arial"/>
                <a:buNone/>
              </a:pPr>
              <a:t>38</a:t>
            </a:fld>
            <a:endParaRPr dirty="0">
              <a:ea typeface="Calisto MT Regular" charset="0"/>
              <a:cs typeface="Calisto MT Regular" charset="0"/>
            </a:endParaRPr>
          </a:p>
        </p:txBody>
      </p:sp>
    </p:spTree>
    <p:extLst>
      <p:ext uri="{BB962C8B-B14F-4D97-AF65-F5344CB8AC3E}">
        <p14:creationId xmlns:p14="http://schemas.microsoft.com/office/powerpoint/2010/main" val="330029790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9"/>
        <p:cNvGrpSpPr/>
        <p:nvPr/>
      </p:nvGrpSpPr>
      <p:grpSpPr>
        <a:xfrm>
          <a:off x="0" y="0"/>
          <a:ext cx="0" cy="0"/>
          <a:chOff x="0" y="0"/>
          <a:chExt cx="0" cy="0"/>
        </a:xfrm>
      </p:grpSpPr>
      <p:sp>
        <p:nvSpPr>
          <p:cNvPr id="610" name="Google Shape;610;g8d3272b2c0_1_10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1" name="Google Shape;611;g8d3272b2c0_1_10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Calibri Regular" charset="0"/>
            </a:endParaRPr>
          </a:p>
        </p:txBody>
      </p:sp>
      <p:sp>
        <p:nvSpPr>
          <p:cNvPr id="612" name="Google Shape;612;g8d3272b2c0_1_10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ea typeface="Calisto MT Regular" charset="0"/>
                <a:cs typeface="Calisto MT Regular" charset="0"/>
              </a:rPr>
              <a:pPr marL="0" lvl="0" indent="0" algn="r" rtl="0">
                <a:spcBef>
                  <a:spcPts val="0"/>
                </a:spcBef>
                <a:spcAft>
                  <a:spcPts val="0"/>
                </a:spcAft>
                <a:buClr>
                  <a:srgbClr val="000000"/>
                </a:buClr>
                <a:buFont typeface="Arial"/>
                <a:buNone/>
              </a:pPr>
              <a:t>39</a:t>
            </a:fld>
            <a:endParaRPr dirty="0">
              <a:ea typeface="Calisto MT Regular" charset="0"/>
              <a:cs typeface="Calisto MT Regular" charset="0"/>
            </a:endParaRPr>
          </a:p>
        </p:txBody>
      </p:sp>
    </p:spTree>
    <p:extLst>
      <p:ext uri="{BB962C8B-B14F-4D97-AF65-F5344CB8AC3E}">
        <p14:creationId xmlns:p14="http://schemas.microsoft.com/office/powerpoint/2010/main" val="47614498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9"/>
        <p:cNvGrpSpPr/>
        <p:nvPr/>
      </p:nvGrpSpPr>
      <p:grpSpPr>
        <a:xfrm>
          <a:off x="0" y="0"/>
          <a:ext cx="0" cy="0"/>
          <a:chOff x="0" y="0"/>
          <a:chExt cx="0" cy="0"/>
        </a:xfrm>
      </p:grpSpPr>
      <p:sp>
        <p:nvSpPr>
          <p:cNvPr id="610" name="Google Shape;610;g8d3272b2c0_1_10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1" name="Google Shape;611;g8d3272b2c0_1_10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Calibri Regular" charset="0"/>
            </a:endParaRPr>
          </a:p>
        </p:txBody>
      </p:sp>
      <p:sp>
        <p:nvSpPr>
          <p:cNvPr id="612" name="Google Shape;612;g8d3272b2c0_1_10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ea typeface="Calisto MT Regular" charset="0"/>
                <a:cs typeface="Calisto MT Regular" charset="0"/>
              </a:rPr>
              <a:pPr marL="0" lvl="0" indent="0" algn="r" rtl="0">
                <a:spcBef>
                  <a:spcPts val="0"/>
                </a:spcBef>
                <a:spcAft>
                  <a:spcPts val="0"/>
                </a:spcAft>
                <a:buClr>
                  <a:srgbClr val="000000"/>
                </a:buClr>
                <a:buFont typeface="Arial"/>
                <a:buNone/>
              </a:pPr>
              <a:t>40</a:t>
            </a:fld>
            <a:endParaRPr dirty="0">
              <a:ea typeface="Calisto MT Regular" charset="0"/>
              <a:cs typeface="Calisto MT Regular" charset="0"/>
            </a:endParaRPr>
          </a:p>
        </p:txBody>
      </p:sp>
    </p:spTree>
    <p:extLst>
      <p:ext uri="{BB962C8B-B14F-4D97-AF65-F5344CB8AC3E}">
        <p14:creationId xmlns:p14="http://schemas.microsoft.com/office/powerpoint/2010/main" val="427474153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8d3272b2c0_0_30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102" name="Google Shape;102;g8d3272b2c0_0_30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739056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8d3272b2c0_0_30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Calibri Regular" charset="0"/>
            </a:endParaRPr>
          </a:p>
        </p:txBody>
      </p:sp>
      <p:sp>
        <p:nvSpPr>
          <p:cNvPr id="102" name="Google Shape;102;g8d3272b2c0_0_30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9"/>
        <p:cNvGrpSpPr/>
        <p:nvPr/>
      </p:nvGrpSpPr>
      <p:grpSpPr>
        <a:xfrm>
          <a:off x="0" y="0"/>
          <a:ext cx="0" cy="0"/>
          <a:chOff x="0" y="0"/>
          <a:chExt cx="0" cy="0"/>
        </a:xfrm>
      </p:grpSpPr>
      <p:sp>
        <p:nvSpPr>
          <p:cNvPr id="610" name="Google Shape;610;g8d3272b2c0_1_10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1" name="Google Shape;611;g8d3272b2c0_1_10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Calibri Regular" charset="0"/>
            </a:endParaRPr>
          </a:p>
        </p:txBody>
      </p:sp>
      <p:sp>
        <p:nvSpPr>
          <p:cNvPr id="612" name="Google Shape;612;g8d3272b2c0_1_10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ea typeface="Calisto MT Regular" charset="0"/>
                <a:cs typeface="Calisto MT Regular" charset="0"/>
              </a:rPr>
              <a:pPr marL="0" lvl="0" indent="0" algn="r" rtl="0">
                <a:spcBef>
                  <a:spcPts val="0"/>
                </a:spcBef>
                <a:spcAft>
                  <a:spcPts val="0"/>
                </a:spcAft>
                <a:buClr>
                  <a:srgbClr val="000000"/>
                </a:buClr>
                <a:buFont typeface="Arial"/>
                <a:buNone/>
              </a:pPr>
              <a:t>43</a:t>
            </a:fld>
            <a:endParaRPr dirty="0">
              <a:ea typeface="Calisto MT Regular" charset="0"/>
              <a:cs typeface="Calisto MT Regular" charset="0"/>
            </a:endParaRPr>
          </a:p>
        </p:txBody>
      </p:sp>
    </p:spTree>
    <p:extLst>
      <p:ext uri="{BB962C8B-B14F-4D97-AF65-F5344CB8AC3E}">
        <p14:creationId xmlns:p14="http://schemas.microsoft.com/office/powerpoint/2010/main" val="39935719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Calibri Regular" charset="0"/>
            </a:endParaRPr>
          </a:p>
        </p:txBody>
      </p:sp>
      <p:sp>
        <p:nvSpPr>
          <p:cNvPr id="133" name="Google Shape;133;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Calibri Regular" charset="0"/>
            </a:endParaRPr>
          </a:p>
        </p:txBody>
      </p:sp>
      <p:sp>
        <p:nvSpPr>
          <p:cNvPr id="133" name="Google Shape;133;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8d3272b2c0_0_2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8d3272b2c0_0_23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Calibri Regular" charset="0"/>
            </a:endParaRPr>
          </a:p>
        </p:txBody>
      </p:sp>
      <p:sp>
        <p:nvSpPr>
          <p:cNvPr id="185" name="Google Shape;185;g8d3272b2c0_0_23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ea typeface="Calisto MT Regular" charset="0"/>
                <a:cs typeface="Calisto MT Regular" charset="0"/>
              </a:rPr>
              <a:pPr marL="0" lvl="0" indent="0" algn="r" rtl="0">
                <a:spcBef>
                  <a:spcPts val="0"/>
                </a:spcBef>
                <a:spcAft>
                  <a:spcPts val="0"/>
                </a:spcAft>
                <a:buClr>
                  <a:srgbClr val="000000"/>
                </a:buClr>
                <a:buFont typeface="Arial"/>
                <a:buNone/>
              </a:pPr>
              <a:t>6</a:t>
            </a:fld>
            <a:endParaRPr dirty="0">
              <a:ea typeface="Calisto MT Regular" charset="0"/>
              <a:cs typeface="Calisto MT Regular"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8d3272b2c0_0_2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 name="Google Shape;193;g8d3272b2c0_0_23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Calibri Regular" charset="0"/>
            </a:endParaRPr>
          </a:p>
        </p:txBody>
      </p:sp>
      <p:sp>
        <p:nvSpPr>
          <p:cNvPr id="194" name="Google Shape;194;g8d3272b2c0_0_23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ea typeface="Calisto MT Regular" charset="0"/>
                <a:cs typeface="Calisto MT Regular" charset="0"/>
              </a:rPr>
              <a:pPr marL="0" lvl="0" indent="0" algn="r" rtl="0">
                <a:spcBef>
                  <a:spcPts val="0"/>
                </a:spcBef>
                <a:spcAft>
                  <a:spcPts val="0"/>
                </a:spcAft>
                <a:buClr>
                  <a:srgbClr val="000000"/>
                </a:buClr>
                <a:buFont typeface="Arial"/>
                <a:buNone/>
              </a:pPr>
              <a:t>7</a:t>
            </a:fld>
            <a:endParaRPr dirty="0">
              <a:ea typeface="Calisto MT Regular" charset="0"/>
              <a:cs typeface="Calisto MT Regular"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8d3272b2c0_1_5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2" name="Google Shape;202;g8d3272b2c0_1_5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Calibri Regular" charset="0"/>
            </a:endParaRPr>
          </a:p>
        </p:txBody>
      </p:sp>
      <p:sp>
        <p:nvSpPr>
          <p:cNvPr id="203" name="Google Shape;203;g8d3272b2c0_1_5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ea typeface="Calisto MT Regular" charset="0"/>
                <a:cs typeface="Calisto MT Regular" charset="0"/>
              </a:rPr>
              <a:pPr marL="0" lvl="0" indent="0" algn="r" rtl="0">
                <a:spcBef>
                  <a:spcPts val="0"/>
                </a:spcBef>
                <a:spcAft>
                  <a:spcPts val="0"/>
                </a:spcAft>
                <a:buClr>
                  <a:srgbClr val="000000"/>
                </a:buClr>
                <a:buFont typeface="Arial"/>
                <a:buNone/>
              </a:pPr>
              <a:t>8</a:t>
            </a:fld>
            <a:endParaRPr dirty="0">
              <a:ea typeface="Calisto MT Regular" charset="0"/>
              <a:cs typeface="Calisto MT Regular"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8d3272b2c0_0_25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8d3272b2c0_0_25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Calibri Regular" charset="0"/>
            </a:endParaRPr>
          </a:p>
        </p:txBody>
      </p:sp>
      <p:sp>
        <p:nvSpPr>
          <p:cNvPr id="212" name="Google Shape;212;g8d3272b2c0_0_25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ea typeface="Calisto MT Regular" charset="0"/>
                <a:cs typeface="Calisto MT Regular" charset="0"/>
              </a:rPr>
              <a:pPr marL="0" lvl="0" indent="0" algn="r" rtl="0">
                <a:spcBef>
                  <a:spcPts val="0"/>
                </a:spcBef>
                <a:spcAft>
                  <a:spcPts val="0"/>
                </a:spcAft>
                <a:buClr>
                  <a:srgbClr val="000000"/>
                </a:buClr>
                <a:buFont typeface="Arial"/>
                <a:buNone/>
              </a:pPr>
              <a:t>9</a:t>
            </a:fld>
            <a:endParaRPr dirty="0">
              <a:ea typeface="Calisto MT Regular" charset="0"/>
              <a:cs typeface="Calisto MT Regular"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5"/>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b="0" i="0">
                <a:latin typeface="Calibri Regular"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17" name="Google Shape;17;p5"/>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b="0" i="0">
                <a:latin typeface="Calibri Regular" charset="0"/>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dirty="0"/>
          </a:p>
        </p:txBody>
      </p:sp>
      <p:sp>
        <p:nvSpPr>
          <p:cNvPr id="18" name="Google Shape;18;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19" name="Google Shape;19;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20" name="Google Shape;20;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b="0" i="0"/>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b="0" i="0">
                <a:latin typeface="Calibri Regular"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74" name="Google Shape;74;p1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b="0" i="0">
                <a:latin typeface="Calibri Regular"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75" name="Google Shape;75;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76" name="Google Shape;76;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77" name="Google Shape;77;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b="0" i="0"/>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b="0" i="0">
                <a:latin typeface="Calibri Regular"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80" name="Google Shape;80;p1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b="0" i="0">
                <a:latin typeface="Calibri Regular"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81" name="Google Shape;81;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82" name="Google Shape;82;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83" name="Google Shape;83;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b="0" i="0"/>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b="0" i="0">
                <a:latin typeface="Calibri Regular"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23" name="Google Shape;23;p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b="0" i="0">
                <a:latin typeface="Calibri Regular"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24" name="Google Shape;24;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25" name="Google Shape;25;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26" name="Google Shape;26;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b="0" i="0"/>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7"/>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b="0" i="0">
                <a:latin typeface="Calibri Regular"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29" name="Google Shape;29;p7"/>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b="0" i="0">
                <a:solidFill>
                  <a:srgbClr val="888888"/>
                </a:solidFill>
                <a:latin typeface="Calibri Regular" charset="0"/>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dirty="0"/>
          </a:p>
        </p:txBody>
      </p:sp>
      <p:sp>
        <p:nvSpPr>
          <p:cNvPr id="30" name="Google Shape;30;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31" name="Google Shape;31;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32" name="Google Shape;32;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b="0" i="0"/>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b="0" i="0">
                <a:latin typeface="Calibri Regular"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35" name="Google Shape;35;p8"/>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b="0" i="0">
                <a:latin typeface="Calibri Regular"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36" name="Google Shape;36;p8"/>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b="0" i="0">
                <a:latin typeface="Calibri Regular"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37" name="Google Shape;37;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38" name="Google Shape;38;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39" name="Google Shape;39;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b="0" i="0"/>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9"/>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b="0" i="0">
                <a:latin typeface="Calibri Regular"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42" name="Google Shape;42;p9"/>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0" i="0">
                <a:latin typeface="Calibri Regular" charset="0"/>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dirty="0"/>
          </a:p>
        </p:txBody>
      </p:sp>
      <p:sp>
        <p:nvSpPr>
          <p:cNvPr id="43" name="Google Shape;43;p9"/>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b="0" i="0">
                <a:latin typeface="Calibri Regular"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44" name="Google Shape;44;p9"/>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0" i="0">
                <a:latin typeface="Calibri Regular" charset="0"/>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dirty="0"/>
          </a:p>
        </p:txBody>
      </p:sp>
      <p:sp>
        <p:nvSpPr>
          <p:cNvPr id="45" name="Google Shape;45;p9"/>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b="0" i="0">
                <a:latin typeface="Calibri Regular"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46" name="Google Shape;46;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47" name="Google Shape;47;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48" name="Google Shape;48;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b="0" i="0"/>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1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b="0" i="0">
                <a:latin typeface="Calibri Regular"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51" name="Google Shape;51;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52" name="Google Shape;52;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53" name="Google Shape;53;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b="0" i="0"/>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56" name="Google Shape;56;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57" name="Google Shape;57;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b="0" i="0"/>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1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b="0" i="0">
                <a:latin typeface="Calibri Regular"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60" name="Google Shape;60;p1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b="0" i="0">
                <a:latin typeface="Calibri Regular" charset="0"/>
              </a:defRPr>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dirty="0"/>
          </a:p>
        </p:txBody>
      </p:sp>
      <p:sp>
        <p:nvSpPr>
          <p:cNvPr id="61" name="Google Shape;61;p1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b="0" i="0">
                <a:latin typeface="Calibri Regular" charset="0"/>
              </a:defRPr>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dirty="0"/>
          </a:p>
        </p:txBody>
      </p:sp>
      <p:sp>
        <p:nvSpPr>
          <p:cNvPr id="62" name="Google Shape;62;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63" name="Google Shape;63;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64" name="Google Shape;64;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b="0" i="0"/>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b="0" i="0">
                <a:latin typeface="Calibri Regular"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67" name="Google Shape;67;p13"/>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Regular" charset="0"/>
                <a:ea typeface="Calibri Regular" charset="0"/>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dirty="0"/>
          </a:p>
        </p:txBody>
      </p:sp>
      <p:sp>
        <p:nvSpPr>
          <p:cNvPr id="68" name="Google Shape;68;p1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b="0" i="0">
                <a:latin typeface="Calibri Regular" charset="0"/>
              </a:defRPr>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dirty="0"/>
          </a:p>
        </p:txBody>
      </p:sp>
      <p:sp>
        <p:nvSpPr>
          <p:cNvPr id="69" name="Google Shape;69;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70" name="Google Shape;70;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71" name="Google Shape;71;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b="0" i="0"/>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Shape 9"/>
        <p:cNvGrpSpPr/>
        <p:nvPr/>
      </p:nvGrpSpPr>
      <p:grpSpPr>
        <a:xfrm>
          <a:off x="0" y="0"/>
          <a:ext cx="0" cy="0"/>
          <a:chOff x="0" y="0"/>
          <a:chExt cx="0" cy="0"/>
        </a:xfrm>
      </p:grpSpPr>
      <p:sp>
        <p:nvSpPr>
          <p:cNvPr id="10" name="Google Shape;10;p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dirty="0"/>
          </a:p>
        </p:txBody>
      </p:sp>
      <p:sp>
        <p:nvSpPr>
          <p:cNvPr id="11" name="Google Shape;11;p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dirty="0"/>
          </a:p>
        </p:txBody>
      </p:sp>
      <p:sp>
        <p:nvSpPr>
          <p:cNvPr id="12" name="Google Shape;12;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Regular" charset="0"/>
                <a:ea typeface="Calibri Regular" charset="0"/>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lang="en-US" dirty="0"/>
          </a:p>
        </p:txBody>
      </p:sp>
      <p:sp>
        <p:nvSpPr>
          <p:cNvPr id="13" name="Google Shape;13;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Regular" charset="0"/>
                <a:ea typeface="Calibri Regular" charset="0"/>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lang="en-US" dirty="0"/>
          </a:p>
        </p:txBody>
      </p:sp>
      <p:sp>
        <p:nvSpPr>
          <p:cNvPr id="14" name="Google Shape;14;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Regular" charset="0"/>
                <a:ea typeface="Calibri Regular" charset="0"/>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dirty="0"/>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Sylfaen Regular" pitchFamily="18" charset="0"/>
          <a:ea typeface="Sylfaen Regular" pitchFamily="18"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Sylfaen Regular" pitchFamily="18" charset="0"/>
          <a:ea typeface="Sylfaen Regular" pitchFamily="18"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2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4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pic>
        <p:nvPicPr>
          <p:cNvPr id="89" name="Google Shape;89;p1"/>
          <p:cNvPicPr preferRelativeResize="0"/>
          <p:nvPr/>
        </p:nvPicPr>
        <p:blipFill rotWithShape="1">
          <a:blip r:embed="rId3">
            <a:alphaModFix/>
          </a:blip>
          <a:srcRect/>
          <a:stretch/>
        </p:blipFill>
        <p:spPr>
          <a:xfrm>
            <a:off x="0" y="0"/>
            <a:ext cx="12192000" cy="68580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3" name="Google Shape;243;g8d3272b2c0_0_279"/>
          <p:cNvSpPr/>
          <p:nvPr/>
        </p:nvSpPr>
        <p:spPr>
          <a:xfrm>
            <a:off x="4678532" y="1442907"/>
            <a:ext cx="3329125" cy="2196074"/>
          </a:xfrm>
          <a:prstGeom prst="ellipse">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dirty="0" smtClean="0">
                <a:solidFill>
                  <a:schemeClr val="lt1"/>
                </a:solidFill>
                <a:latin typeface="Calibri" panose="020F0502020204030204" pitchFamily="34" charset="0"/>
                <a:ea typeface="Calisto MT Regular" charset="0"/>
                <a:cs typeface="Calibri" panose="020F0502020204030204" pitchFamily="34" charset="0"/>
              </a:rPr>
              <a:t>reserved</a:t>
            </a:r>
            <a:endParaRPr lang="en-US" sz="2800" b="1" dirty="0">
              <a:solidFill>
                <a:schemeClr val="lt1"/>
              </a:solidFill>
              <a:latin typeface="Calibri" panose="020F0502020204030204" pitchFamily="34" charset="0"/>
              <a:ea typeface="Calisto MT Regular" charset="0"/>
              <a:cs typeface="Calibri" panose="020F0502020204030204" pitchFamily="34" charset="0"/>
            </a:endParaRPr>
          </a:p>
          <a:p>
            <a:pPr marL="0" marR="0" lvl="0" indent="0" algn="ctr" rtl="0">
              <a:spcBef>
                <a:spcPts val="0"/>
              </a:spcBef>
              <a:spcAft>
                <a:spcPts val="0"/>
              </a:spcAft>
              <a:buNone/>
            </a:pPr>
            <a:r>
              <a:rPr lang="en-US" sz="2800" b="1" dirty="0">
                <a:solidFill>
                  <a:schemeClr val="lt1"/>
                </a:solidFill>
                <a:latin typeface="Calibri" panose="020F0502020204030204" pitchFamily="34" charset="0"/>
                <a:ea typeface="Calisto MT Regular" charset="0"/>
                <a:cs typeface="Calibri" panose="020F0502020204030204" pitchFamily="34" charset="0"/>
              </a:rPr>
              <a:t>(adj.)</a:t>
            </a:r>
            <a:endParaRPr sz="2800" b="1" dirty="0">
              <a:solidFill>
                <a:schemeClr val="lt1"/>
              </a:solidFill>
              <a:latin typeface="Calibri" panose="020F0502020204030204" pitchFamily="34" charset="0"/>
              <a:ea typeface="Calisto MT Regular" charset="0"/>
              <a:cs typeface="Calibri" panose="020F0502020204030204" pitchFamily="34" charset="0"/>
            </a:endParaRPr>
          </a:p>
        </p:txBody>
      </p:sp>
      <p:sp>
        <p:nvSpPr>
          <p:cNvPr id="244" name="Google Shape;244;g8d3272b2c0_0_279"/>
          <p:cNvSpPr/>
          <p:nvPr/>
        </p:nvSpPr>
        <p:spPr>
          <a:xfrm>
            <a:off x="4746567" y="3823854"/>
            <a:ext cx="3466408" cy="867606"/>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457200" lvl="0" indent="0" algn="ctr" rtl="0">
              <a:spcBef>
                <a:spcPts val="0"/>
              </a:spcBef>
              <a:spcAft>
                <a:spcPts val="1200"/>
              </a:spcAft>
              <a:buNone/>
            </a:pPr>
            <a:r>
              <a:rPr lang="ka-GE" sz="2400" dirty="0" smtClean="0">
                <a:solidFill>
                  <a:schemeClr val="lt1"/>
                </a:solidFill>
                <a:latin typeface="Calibri" panose="020F0502020204030204" pitchFamily="34" charset="0"/>
                <a:ea typeface="Merriweather"/>
                <a:cs typeface="Calibri" panose="020F0502020204030204" pitchFamily="34" charset="0"/>
                <a:sym typeface="Merriweather"/>
              </a:rPr>
              <a:t>თავშეკავებული</a:t>
            </a:r>
            <a:r>
              <a:rPr lang="ka-GE" sz="2400" dirty="0">
                <a:solidFill>
                  <a:schemeClr val="lt1"/>
                </a:solidFill>
                <a:latin typeface="Calibri" panose="020F0502020204030204" pitchFamily="34" charset="0"/>
                <a:ea typeface="Merriweather"/>
                <a:cs typeface="Calibri" panose="020F0502020204030204" pitchFamily="34" charset="0"/>
                <a:sym typeface="Merriweather"/>
              </a:rPr>
              <a:t>, მორცხვი</a:t>
            </a:r>
            <a:endParaRPr sz="2400" u="none" strike="noStrike" cap="none"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7" name="Google Shape;190;g8d3272b2c0_0_231">
            <a:extLst>
              <a:ext uri="{FF2B5EF4-FFF2-40B4-BE49-F238E27FC236}">
                <a16:creationId xmlns:a16="http://schemas.microsoft.com/office/drawing/2014/main" id="{D0861218-79F7-C745-AA83-9E87ECA0A1A5}"/>
              </a:ext>
            </a:extLst>
          </p:cNvPr>
          <p:cNvSpPr/>
          <p:nvPr/>
        </p:nvSpPr>
        <p:spPr>
          <a:xfrm>
            <a:off x="3737988" y="4857170"/>
            <a:ext cx="4934600" cy="1339020"/>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lvl="0" algn="ctr"/>
            <a:r>
              <a:rPr lang="en-US" sz="2400" i="1" dirty="0">
                <a:solidFill>
                  <a:schemeClr val="bg1"/>
                </a:solidFill>
                <a:latin typeface="Calibri" panose="020F0502020204030204" pitchFamily="34" charset="0"/>
                <a:ea typeface="Calisto MT Regular" charset="0"/>
                <a:cs typeface="Calibri" panose="020F0502020204030204" pitchFamily="34" charset="0"/>
              </a:rPr>
              <a:t>The English have a reputation for being </a:t>
            </a:r>
            <a:r>
              <a:rPr lang="en-US" sz="2400" i="1" dirty="0">
                <a:solidFill>
                  <a:schemeClr val="accent2"/>
                </a:solidFill>
                <a:latin typeface="Calibri" panose="020F0502020204030204" pitchFamily="34" charset="0"/>
                <a:ea typeface="Calisto MT Regular" charset="0"/>
                <a:cs typeface="Calibri" panose="020F0502020204030204" pitchFamily="34" charset="0"/>
              </a:rPr>
              <a:t>reserved.</a:t>
            </a:r>
          </a:p>
        </p:txBody>
      </p:sp>
      <p:pic>
        <p:nvPicPr>
          <p:cNvPr id="8" name="Google Shape;90;p1">
            <a:extLst>
              <a:ext uri="{FF2B5EF4-FFF2-40B4-BE49-F238E27FC236}">
                <a16:creationId xmlns:a16="http://schemas.microsoft.com/office/drawing/2014/main" id="{732EE9D5-350F-EB41-A182-BAF1FC76FE5C}"/>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9" name="Picture 8">
            <a:extLst>
              <a:ext uri="{FF2B5EF4-FFF2-40B4-BE49-F238E27FC236}">
                <a16:creationId xmlns:a16="http://schemas.microsoft.com/office/drawing/2014/main" id="{63204DEA-A936-B94B-B90D-59E90181150E}"/>
              </a:ext>
            </a:extLst>
          </p:cNvPr>
          <p:cNvPicPr>
            <a:picLocks noChangeAspect="1"/>
          </p:cNvPicPr>
          <p:nvPr/>
        </p:nvPicPr>
        <p:blipFill>
          <a:blip r:embed="rId4"/>
          <a:stretch>
            <a:fillRect/>
          </a:stretch>
        </p:blipFill>
        <p:spPr>
          <a:xfrm>
            <a:off x="2450562" y="556124"/>
            <a:ext cx="2376972" cy="968991"/>
          </a:xfrm>
          <a:prstGeom prst="rect">
            <a:avLst/>
          </a:prstGeom>
        </p:spPr>
      </p:pic>
      <p:sp>
        <p:nvSpPr>
          <p:cNvPr id="10" name="Rectangle 9">
            <a:extLst>
              <a:ext uri="{FF2B5EF4-FFF2-40B4-BE49-F238E27FC236}">
                <a16:creationId xmlns:a16="http://schemas.microsoft.com/office/drawing/2014/main" id="{E862E3DF-190D-524F-9F2D-72C924011FEF}"/>
              </a:ext>
            </a:extLst>
          </p:cNvPr>
          <p:cNvSpPr/>
          <p:nvPr/>
        </p:nvSpPr>
        <p:spPr>
          <a:xfrm>
            <a:off x="8477900" y="365125"/>
            <a:ext cx="2467191" cy="1325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sto MT Regular" charset="0"/>
            </a:endParaRPr>
          </a:p>
        </p:txBody>
      </p:sp>
      <p:sp>
        <p:nvSpPr>
          <p:cNvPr id="11" name="TextBox 10">
            <a:extLst>
              <a:ext uri="{FF2B5EF4-FFF2-40B4-BE49-F238E27FC236}">
                <a16:creationId xmlns:a16="http://schemas.microsoft.com/office/drawing/2014/main" id="{08AE68B2-A8B6-B047-98FC-92AE1185994B}"/>
              </a:ext>
            </a:extLst>
          </p:cNvPr>
          <p:cNvSpPr txBox="1"/>
          <p:nvPr/>
        </p:nvSpPr>
        <p:spPr>
          <a:xfrm>
            <a:off x="8526147" y="443199"/>
            <a:ext cx="2463281" cy="1169551"/>
          </a:xfrm>
          <a:prstGeom prst="rect">
            <a:avLst/>
          </a:prstGeom>
          <a:noFill/>
        </p:spPr>
        <p:txBody>
          <a:bodyPr wrap="square" rtlCol="0">
            <a:spAutoFit/>
          </a:bodyPr>
          <a:lstStyle/>
          <a:p>
            <a:pPr algn="ctr"/>
            <a:r>
              <a:rPr lang="en-US" sz="3500" dirty="0">
                <a:solidFill>
                  <a:schemeClr val="bg1"/>
                </a:solidFill>
                <a:latin typeface="Calibri" pitchFamily="34" charset="0"/>
                <a:ea typeface="Calisto MT Regular" charset="0"/>
                <a:cs typeface="Calibri" pitchFamily="34" charset="0"/>
              </a:rPr>
              <a:t>Vocabulary</a:t>
            </a:r>
          </a:p>
          <a:p>
            <a:pPr algn="ctr"/>
            <a:r>
              <a:rPr lang="ka-GE" sz="3500" dirty="0">
                <a:solidFill>
                  <a:schemeClr val="bg1"/>
                </a:solidFill>
                <a:latin typeface="Calibri" pitchFamily="34" charset="0"/>
                <a:ea typeface="Calisto MT Regular" charset="0"/>
                <a:cs typeface="Calibri" pitchFamily="34" charset="0"/>
              </a:rPr>
              <a:t> ლექსიკა</a:t>
            </a:r>
            <a:endParaRPr lang="en-US" sz="3500" dirty="0">
              <a:solidFill>
                <a:schemeClr val="bg1"/>
              </a:solidFill>
              <a:latin typeface="Calibri" pitchFamily="34" charset="0"/>
              <a:ea typeface="Calisto MT Regular" charset="0"/>
              <a:cs typeface="Calibri"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2" name="Google Shape;252;g8d3272b2c0_0_287"/>
          <p:cNvSpPr/>
          <p:nvPr/>
        </p:nvSpPr>
        <p:spPr>
          <a:xfrm>
            <a:off x="4714613" y="1534676"/>
            <a:ext cx="2824053" cy="2299093"/>
          </a:xfrm>
          <a:prstGeom prst="ellipse">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dirty="0" smtClean="0">
                <a:solidFill>
                  <a:srgbClr val="FFFFFF"/>
                </a:solidFill>
                <a:latin typeface="Calibri Regular" charset="0"/>
                <a:ea typeface="Calibri"/>
                <a:cs typeface="Calibri"/>
                <a:sym typeface="Calibri"/>
              </a:rPr>
              <a:t>assertive</a:t>
            </a:r>
            <a:endParaRPr lang="en-US" sz="2800" b="1" dirty="0">
              <a:solidFill>
                <a:srgbClr val="FFFFFF"/>
              </a:solidFill>
              <a:latin typeface="Calibri Regular" charset="0"/>
              <a:ea typeface="Calibri"/>
              <a:cs typeface="Calibri"/>
              <a:sym typeface="Calibri"/>
            </a:endParaRPr>
          </a:p>
          <a:p>
            <a:pPr marL="0" marR="0" lvl="0" indent="0" algn="ctr" rtl="0">
              <a:spcBef>
                <a:spcPts val="0"/>
              </a:spcBef>
              <a:spcAft>
                <a:spcPts val="0"/>
              </a:spcAft>
              <a:buNone/>
            </a:pPr>
            <a:r>
              <a:rPr lang="en-US" sz="2800" b="1" dirty="0">
                <a:solidFill>
                  <a:srgbClr val="FFFFFF"/>
                </a:solidFill>
                <a:latin typeface="Calibri Regular" charset="0"/>
                <a:ea typeface="Calibri"/>
                <a:cs typeface="Calibri"/>
                <a:sym typeface="Calibri"/>
              </a:rPr>
              <a:t>(adj.)</a:t>
            </a:r>
            <a:endParaRPr sz="2800" b="1" dirty="0">
              <a:solidFill>
                <a:srgbClr val="FFFFFF"/>
              </a:solidFill>
              <a:latin typeface="Calibri Regular" charset="0"/>
              <a:ea typeface="Calibri"/>
              <a:cs typeface="Calibri"/>
              <a:sym typeface="Calibri"/>
            </a:endParaRPr>
          </a:p>
        </p:txBody>
      </p:sp>
      <p:sp>
        <p:nvSpPr>
          <p:cNvPr id="253" name="Google Shape;253;g8d3272b2c0_0_287"/>
          <p:cNvSpPr/>
          <p:nvPr/>
        </p:nvSpPr>
        <p:spPr>
          <a:xfrm>
            <a:off x="4334123" y="3946396"/>
            <a:ext cx="3415339" cy="769398"/>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457200" lvl="0" indent="0" rtl="0">
              <a:spcBef>
                <a:spcPts val="1200"/>
              </a:spcBef>
              <a:spcAft>
                <a:spcPts val="0"/>
              </a:spcAft>
              <a:buNone/>
            </a:pPr>
            <a:r>
              <a:rPr lang="ka-GE" sz="2400" dirty="0" smtClean="0">
                <a:solidFill>
                  <a:schemeClr val="lt1"/>
                </a:solidFill>
                <a:latin typeface="Calibri" panose="020F0502020204030204" pitchFamily="34" charset="0"/>
                <a:ea typeface="Merriweather Light"/>
                <a:cs typeface="Calibri" panose="020F0502020204030204" pitchFamily="34" charset="0"/>
                <a:sym typeface="Merriweather Light"/>
              </a:rPr>
              <a:t>თავდაჯერებული</a:t>
            </a:r>
            <a:endParaRPr sz="2400" dirty="0">
              <a:solidFill>
                <a:schemeClr val="lt1"/>
              </a:solidFill>
              <a:latin typeface="Calibri" panose="020F0502020204030204" pitchFamily="34" charset="0"/>
              <a:ea typeface="Merriweather Light"/>
              <a:cs typeface="Calibri" panose="020F0502020204030204" pitchFamily="34" charset="0"/>
              <a:sym typeface="Merriweather Light"/>
            </a:endParaRPr>
          </a:p>
        </p:txBody>
      </p:sp>
      <p:sp>
        <p:nvSpPr>
          <p:cNvPr id="7" name="Google Shape;190;g8d3272b2c0_0_231">
            <a:extLst>
              <a:ext uri="{FF2B5EF4-FFF2-40B4-BE49-F238E27FC236}">
                <a16:creationId xmlns:a16="http://schemas.microsoft.com/office/drawing/2014/main" id="{239F01CF-9F24-B541-9847-F5B5F2B8F8AB}"/>
              </a:ext>
            </a:extLst>
          </p:cNvPr>
          <p:cNvSpPr/>
          <p:nvPr/>
        </p:nvSpPr>
        <p:spPr>
          <a:xfrm>
            <a:off x="3639048" y="4828422"/>
            <a:ext cx="4805491" cy="1339020"/>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lvl="0" algn="ctr"/>
            <a:r>
              <a:rPr lang="en-US" sz="2400" i="1" dirty="0">
                <a:solidFill>
                  <a:schemeClr val="bg1"/>
                </a:solidFill>
                <a:latin typeface="Calibri" panose="020F0502020204030204" pitchFamily="34" charset="0"/>
                <a:ea typeface="Calisto MT Regular" charset="0"/>
                <a:cs typeface="Calibri" panose="020F0502020204030204" pitchFamily="34" charset="0"/>
              </a:rPr>
              <a:t>If you really want the promotion, you'll have to be a bit more </a:t>
            </a:r>
            <a:r>
              <a:rPr lang="en-US" sz="2400" i="1" dirty="0">
                <a:solidFill>
                  <a:schemeClr val="accent2"/>
                </a:solidFill>
                <a:latin typeface="Calibri" panose="020F0502020204030204" pitchFamily="34" charset="0"/>
                <a:ea typeface="Calisto MT Regular" charset="0"/>
                <a:cs typeface="Calibri" panose="020F0502020204030204" pitchFamily="34" charset="0"/>
              </a:rPr>
              <a:t>assertive.</a:t>
            </a:r>
          </a:p>
        </p:txBody>
      </p:sp>
      <p:pic>
        <p:nvPicPr>
          <p:cNvPr id="8" name="Google Shape;90;p1">
            <a:extLst>
              <a:ext uri="{FF2B5EF4-FFF2-40B4-BE49-F238E27FC236}">
                <a16:creationId xmlns:a16="http://schemas.microsoft.com/office/drawing/2014/main" id="{473C5727-9AB1-AA49-9644-87C94876FADF}"/>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9" name="Picture 8">
            <a:extLst>
              <a:ext uri="{FF2B5EF4-FFF2-40B4-BE49-F238E27FC236}">
                <a16:creationId xmlns:a16="http://schemas.microsoft.com/office/drawing/2014/main" id="{004365E6-6CAF-A048-8693-857B4A60AFD2}"/>
              </a:ext>
            </a:extLst>
          </p:cNvPr>
          <p:cNvPicPr>
            <a:picLocks noChangeAspect="1"/>
          </p:cNvPicPr>
          <p:nvPr/>
        </p:nvPicPr>
        <p:blipFill>
          <a:blip r:embed="rId4"/>
          <a:stretch>
            <a:fillRect/>
          </a:stretch>
        </p:blipFill>
        <p:spPr>
          <a:xfrm>
            <a:off x="2450562" y="556124"/>
            <a:ext cx="2376972" cy="968991"/>
          </a:xfrm>
          <a:prstGeom prst="rect">
            <a:avLst/>
          </a:prstGeom>
        </p:spPr>
      </p:pic>
      <p:sp>
        <p:nvSpPr>
          <p:cNvPr id="10" name="Rectangle 9">
            <a:extLst>
              <a:ext uri="{FF2B5EF4-FFF2-40B4-BE49-F238E27FC236}">
                <a16:creationId xmlns:a16="http://schemas.microsoft.com/office/drawing/2014/main" id="{29A71C1E-DAAB-A148-ACE1-5513F96BC64F}"/>
              </a:ext>
            </a:extLst>
          </p:cNvPr>
          <p:cNvSpPr/>
          <p:nvPr/>
        </p:nvSpPr>
        <p:spPr>
          <a:xfrm>
            <a:off x="8477900" y="365125"/>
            <a:ext cx="2467191" cy="1325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sto MT Regular" charset="0"/>
            </a:endParaRPr>
          </a:p>
        </p:txBody>
      </p:sp>
      <p:sp>
        <p:nvSpPr>
          <p:cNvPr id="11" name="TextBox 10">
            <a:extLst>
              <a:ext uri="{FF2B5EF4-FFF2-40B4-BE49-F238E27FC236}">
                <a16:creationId xmlns:a16="http://schemas.microsoft.com/office/drawing/2014/main" id="{0EDC11AA-0F7F-2940-8C05-F555C4D6FD04}"/>
              </a:ext>
            </a:extLst>
          </p:cNvPr>
          <p:cNvSpPr txBox="1"/>
          <p:nvPr/>
        </p:nvSpPr>
        <p:spPr>
          <a:xfrm>
            <a:off x="8509725" y="365125"/>
            <a:ext cx="2463281" cy="1169551"/>
          </a:xfrm>
          <a:prstGeom prst="rect">
            <a:avLst/>
          </a:prstGeom>
          <a:noFill/>
        </p:spPr>
        <p:txBody>
          <a:bodyPr wrap="square" rtlCol="0">
            <a:spAutoFit/>
          </a:bodyPr>
          <a:lstStyle/>
          <a:p>
            <a:pPr algn="ctr"/>
            <a:r>
              <a:rPr lang="en-US" sz="3500" dirty="0">
                <a:solidFill>
                  <a:schemeClr val="bg1"/>
                </a:solidFill>
                <a:latin typeface="Calibri" pitchFamily="34" charset="0"/>
                <a:ea typeface="Calisto MT Regular" charset="0"/>
                <a:cs typeface="Calibri" pitchFamily="34" charset="0"/>
              </a:rPr>
              <a:t>Vocabulary</a:t>
            </a:r>
          </a:p>
          <a:p>
            <a:pPr algn="ctr"/>
            <a:r>
              <a:rPr lang="ka-GE" sz="3500" dirty="0">
                <a:solidFill>
                  <a:schemeClr val="bg1"/>
                </a:solidFill>
                <a:latin typeface="Calibri" pitchFamily="34" charset="0"/>
                <a:ea typeface="Calisto MT Regular" charset="0"/>
                <a:cs typeface="Calibri" pitchFamily="34" charset="0"/>
              </a:rPr>
              <a:t> ლექსიკა</a:t>
            </a:r>
            <a:endParaRPr lang="en-US" sz="3500" dirty="0">
              <a:solidFill>
                <a:schemeClr val="bg1"/>
              </a:solidFill>
              <a:latin typeface="Calibri" pitchFamily="34" charset="0"/>
              <a:ea typeface="Calisto MT Regular" charset="0"/>
              <a:cs typeface="Calibri"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59;g8d3272b2c0_0_406">
            <a:extLst>
              <a:ext uri="{FF2B5EF4-FFF2-40B4-BE49-F238E27FC236}">
                <a16:creationId xmlns:a16="http://schemas.microsoft.com/office/drawing/2014/main" id="{1DAC6726-0665-CE42-843C-081700985CF1}"/>
              </a:ext>
            </a:extLst>
          </p:cNvPr>
          <p:cNvSpPr txBox="1">
            <a:spLocks/>
          </p:cNvSpPr>
          <p:nvPr/>
        </p:nvSpPr>
        <p:spPr>
          <a:xfrm>
            <a:off x="351411" y="224002"/>
            <a:ext cx="11271300" cy="8508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lang="en-US" sz="4800" dirty="0">
              <a:latin typeface="Calibri Regular" charset="0"/>
            </a:endParaRPr>
          </a:p>
        </p:txBody>
      </p:sp>
      <p:sp>
        <p:nvSpPr>
          <p:cNvPr id="2" name="Rectangle 1">
            <a:extLst>
              <a:ext uri="{FF2B5EF4-FFF2-40B4-BE49-F238E27FC236}">
                <a16:creationId xmlns:a16="http://schemas.microsoft.com/office/drawing/2014/main" id="{97D84395-477B-5643-998F-5A55D6D879D4}"/>
              </a:ext>
            </a:extLst>
          </p:cNvPr>
          <p:cNvSpPr/>
          <p:nvPr/>
        </p:nvSpPr>
        <p:spPr>
          <a:xfrm>
            <a:off x="1464816" y="3733679"/>
            <a:ext cx="8404761" cy="1828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3200" dirty="0">
              <a:latin typeface="Calibri" panose="020F0502020204030204" pitchFamily="34" charset="0"/>
              <a:cs typeface="Calibri" panose="020F0502020204030204" pitchFamily="34" charset="0"/>
            </a:endParaRPr>
          </a:p>
          <a:p>
            <a:pPr algn="ctr"/>
            <a:r>
              <a:rPr lang="en-US" sz="3200" dirty="0">
                <a:latin typeface="Calibri" panose="020F0502020204030204" pitchFamily="34" charset="0"/>
                <a:cs typeface="Calibri" panose="020F0502020204030204" pitchFamily="34" charset="0"/>
              </a:rPr>
              <a:t>His arguments were very ………………….</a:t>
            </a:r>
          </a:p>
          <a:p>
            <a:pPr algn="ctr"/>
            <a:r>
              <a:rPr lang="en-US" sz="3200" dirty="0">
                <a:latin typeface="Calibri" panose="020F0502020204030204" pitchFamily="34" charset="0"/>
                <a:cs typeface="Calibri" panose="020F0502020204030204" pitchFamily="34" charset="0"/>
              </a:rPr>
              <a:t>                   </a:t>
            </a:r>
          </a:p>
          <a:p>
            <a:pPr algn="ctr"/>
            <a:endParaRPr lang="en-US" sz="3200" dirty="0">
              <a:latin typeface="Calibri" panose="020F0502020204030204" pitchFamily="34" charset="0"/>
              <a:cs typeface="Calibri" panose="020F0502020204030204" pitchFamily="34" charset="0"/>
            </a:endParaRPr>
          </a:p>
        </p:txBody>
      </p:sp>
      <p:pic>
        <p:nvPicPr>
          <p:cNvPr id="11" name="Google Shape;90;p1">
            <a:extLst>
              <a:ext uri="{FF2B5EF4-FFF2-40B4-BE49-F238E27FC236}">
                <a16:creationId xmlns:a16="http://schemas.microsoft.com/office/drawing/2014/main" id="{C0F02F15-F1A3-BE4E-8F9E-010F27EC343E}"/>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pic>
        <p:nvPicPr>
          <p:cNvPr id="15" name="Picture 14">
            <a:extLst>
              <a:ext uri="{FF2B5EF4-FFF2-40B4-BE49-F238E27FC236}">
                <a16:creationId xmlns:a16="http://schemas.microsoft.com/office/drawing/2014/main" id="{CBFB4AD6-5147-B841-97E3-D3DBF2870DA4}"/>
              </a:ext>
            </a:extLst>
          </p:cNvPr>
          <p:cNvPicPr>
            <a:picLocks noChangeAspect="1"/>
          </p:cNvPicPr>
          <p:nvPr/>
        </p:nvPicPr>
        <p:blipFill>
          <a:blip r:embed="rId3"/>
          <a:stretch>
            <a:fillRect/>
          </a:stretch>
        </p:blipFill>
        <p:spPr>
          <a:xfrm>
            <a:off x="2450562" y="556124"/>
            <a:ext cx="2376972" cy="968991"/>
          </a:xfrm>
          <a:prstGeom prst="rect">
            <a:avLst/>
          </a:prstGeom>
        </p:spPr>
      </p:pic>
      <p:sp>
        <p:nvSpPr>
          <p:cNvPr id="3" name="Rectangle 2">
            <a:extLst>
              <a:ext uri="{FF2B5EF4-FFF2-40B4-BE49-F238E27FC236}">
                <a16:creationId xmlns:a16="http://schemas.microsoft.com/office/drawing/2014/main" id="{7B248CA7-93A4-1A4B-AD8E-13329B2E3006}"/>
              </a:ext>
            </a:extLst>
          </p:cNvPr>
          <p:cNvSpPr/>
          <p:nvPr/>
        </p:nvSpPr>
        <p:spPr>
          <a:xfrm>
            <a:off x="129364" y="2374625"/>
            <a:ext cx="1674057" cy="6691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dirty="0">
                <a:latin typeface="Calibri" panose="020F0502020204030204" pitchFamily="34" charset="0"/>
                <a:cs typeface="Calibri" panose="020F0502020204030204" pitchFamily="34" charset="0"/>
              </a:rPr>
              <a:t>persuasive</a:t>
            </a:r>
          </a:p>
        </p:txBody>
      </p:sp>
      <p:sp>
        <p:nvSpPr>
          <p:cNvPr id="16" name="Rectangle 15">
            <a:extLst>
              <a:ext uri="{FF2B5EF4-FFF2-40B4-BE49-F238E27FC236}">
                <a16:creationId xmlns:a16="http://schemas.microsoft.com/office/drawing/2014/main" id="{CFC47528-8DA9-514A-ABB5-DF08268F46B6}"/>
              </a:ext>
            </a:extLst>
          </p:cNvPr>
          <p:cNvSpPr/>
          <p:nvPr/>
        </p:nvSpPr>
        <p:spPr>
          <a:xfrm>
            <a:off x="1935175" y="2370374"/>
            <a:ext cx="1695924" cy="6733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dirty="0">
                <a:latin typeface="Calibri" panose="020F0502020204030204" pitchFamily="34" charset="0"/>
                <a:cs typeface="Calibri" panose="020F0502020204030204" pitchFamily="34" charset="0"/>
              </a:rPr>
              <a:t>eloquent</a:t>
            </a:r>
          </a:p>
        </p:txBody>
      </p:sp>
      <p:sp>
        <p:nvSpPr>
          <p:cNvPr id="17" name="Rectangle 16">
            <a:extLst>
              <a:ext uri="{FF2B5EF4-FFF2-40B4-BE49-F238E27FC236}">
                <a16:creationId xmlns:a16="http://schemas.microsoft.com/office/drawing/2014/main" id="{C3F1E415-546D-2C48-A6C3-AC6D34F9BA7B}"/>
              </a:ext>
            </a:extLst>
          </p:cNvPr>
          <p:cNvSpPr/>
          <p:nvPr/>
        </p:nvSpPr>
        <p:spPr>
          <a:xfrm>
            <a:off x="3755194" y="2370374"/>
            <a:ext cx="2001560" cy="6733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dirty="0">
                <a:latin typeface="Calibri" panose="020F0502020204030204" pitchFamily="34" charset="0"/>
                <a:cs typeface="Calibri" panose="020F0502020204030204" pitchFamily="34" charset="0"/>
              </a:rPr>
              <a:t>sociable</a:t>
            </a:r>
          </a:p>
        </p:txBody>
      </p:sp>
      <p:sp>
        <p:nvSpPr>
          <p:cNvPr id="18" name="Rectangle 17">
            <a:extLst>
              <a:ext uri="{FF2B5EF4-FFF2-40B4-BE49-F238E27FC236}">
                <a16:creationId xmlns:a16="http://schemas.microsoft.com/office/drawing/2014/main" id="{9F627E5A-4AF2-2946-8B8E-7F5BF220557A}"/>
              </a:ext>
            </a:extLst>
          </p:cNvPr>
          <p:cNvSpPr/>
          <p:nvPr/>
        </p:nvSpPr>
        <p:spPr>
          <a:xfrm>
            <a:off x="5888508" y="2380753"/>
            <a:ext cx="1895275" cy="6733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dirty="0">
                <a:latin typeface="Calibri" panose="020F0502020204030204" pitchFamily="34" charset="0"/>
                <a:cs typeface="Calibri" panose="020F0502020204030204" pitchFamily="34" charset="0"/>
              </a:rPr>
              <a:t>reserved</a:t>
            </a:r>
          </a:p>
        </p:txBody>
      </p:sp>
      <p:sp>
        <p:nvSpPr>
          <p:cNvPr id="19" name="Rectangle 18">
            <a:extLst>
              <a:ext uri="{FF2B5EF4-FFF2-40B4-BE49-F238E27FC236}">
                <a16:creationId xmlns:a16="http://schemas.microsoft.com/office/drawing/2014/main" id="{9B367E4F-EA24-D143-A51F-FA5040CB2782}"/>
              </a:ext>
            </a:extLst>
          </p:cNvPr>
          <p:cNvSpPr/>
          <p:nvPr/>
        </p:nvSpPr>
        <p:spPr>
          <a:xfrm>
            <a:off x="7911995" y="2380753"/>
            <a:ext cx="1829370" cy="66299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dirty="0">
                <a:latin typeface="Calibri" panose="020F0502020204030204" pitchFamily="34" charset="0"/>
                <a:cs typeface="Calibri" panose="020F0502020204030204" pitchFamily="34" charset="0"/>
              </a:rPr>
              <a:t>appealing</a:t>
            </a:r>
          </a:p>
        </p:txBody>
      </p:sp>
      <p:sp>
        <p:nvSpPr>
          <p:cNvPr id="20" name="Rectangle 19">
            <a:extLst>
              <a:ext uri="{FF2B5EF4-FFF2-40B4-BE49-F238E27FC236}">
                <a16:creationId xmlns:a16="http://schemas.microsoft.com/office/drawing/2014/main" id="{D86E702E-104A-D647-B1CD-0A5C18F4C340}"/>
              </a:ext>
            </a:extLst>
          </p:cNvPr>
          <p:cNvSpPr/>
          <p:nvPr/>
        </p:nvSpPr>
        <p:spPr>
          <a:xfrm>
            <a:off x="9869577" y="2370374"/>
            <a:ext cx="2183900" cy="6661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dirty="0">
                <a:latin typeface="Calibri" panose="020F0502020204030204" pitchFamily="34" charset="0"/>
                <a:cs typeface="Calibri" panose="020F0502020204030204" pitchFamily="34" charset="0"/>
              </a:rPr>
              <a:t>assertive</a:t>
            </a:r>
          </a:p>
        </p:txBody>
      </p:sp>
      <p:sp>
        <p:nvSpPr>
          <p:cNvPr id="25" name="Rectangle 24">
            <a:extLst>
              <a:ext uri="{FF2B5EF4-FFF2-40B4-BE49-F238E27FC236}">
                <a16:creationId xmlns:a16="http://schemas.microsoft.com/office/drawing/2014/main" id="{29A71C1E-DAAB-A148-ACE1-5513F96BC64F}"/>
              </a:ext>
            </a:extLst>
          </p:cNvPr>
          <p:cNvSpPr/>
          <p:nvPr/>
        </p:nvSpPr>
        <p:spPr>
          <a:xfrm>
            <a:off x="8477900" y="365125"/>
            <a:ext cx="2467191" cy="1325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sto MT Regular" charset="0"/>
            </a:endParaRPr>
          </a:p>
        </p:txBody>
      </p:sp>
      <p:sp>
        <p:nvSpPr>
          <p:cNvPr id="26" name="TextBox 25">
            <a:extLst>
              <a:ext uri="{FF2B5EF4-FFF2-40B4-BE49-F238E27FC236}">
                <a16:creationId xmlns:a16="http://schemas.microsoft.com/office/drawing/2014/main" id="{0EDC11AA-0F7F-2940-8C05-F555C4D6FD04}"/>
              </a:ext>
            </a:extLst>
          </p:cNvPr>
          <p:cNvSpPr txBox="1"/>
          <p:nvPr/>
        </p:nvSpPr>
        <p:spPr>
          <a:xfrm>
            <a:off x="8509725" y="365125"/>
            <a:ext cx="2463281" cy="1169551"/>
          </a:xfrm>
          <a:prstGeom prst="rect">
            <a:avLst/>
          </a:prstGeom>
          <a:noFill/>
        </p:spPr>
        <p:txBody>
          <a:bodyPr wrap="square" rtlCol="0">
            <a:spAutoFit/>
          </a:bodyPr>
          <a:lstStyle/>
          <a:p>
            <a:pPr algn="ctr"/>
            <a:r>
              <a:rPr lang="en-US" sz="3500" dirty="0">
                <a:solidFill>
                  <a:schemeClr val="bg1"/>
                </a:solidFill>
                <a:latin typeface="Calibri" pitchFamily="34" charset="0"/>
                <a:ea typeface="Calisto MT Regular" charset="0"/>
                <a:cs typeface="Calibri" pitchFamily="34" charset="0"/>
              </a:rPr>
              <a:t>Vocabulary</a:t>
            </a:r>
          </a:p>
          <a:p>
            <a:pPr algn="ctr"/>
            <a:r>
              <a:rPr lang="ka-GE" sz="3500" dirty="0">
                <a:solidFill>
                  <a:schemeClr val="bg1"/>
                </a:solidFill>
                <a:latin typeface="Calibri" pitchFamily="34" charset="0"/>
                <a:ea typeface="Calisto MT Regular" charset="0"/>
                <a:cs typeface="Calibri" pitchFamily="34" charset="0"/>
              </a:rPr>
              <a:t> ლექსიკა</a:t>
            </a:r>
            <a:endParaRPr lang="en-US" sz="3500" dirty="0">
              <a:solidFill>
                <a:schemeClr val="bg1"/>
              </a:solidFill>
              <a:latin typeface="Calibri" pitchFamily="34" charset="0"/>
              <a:ea typeface="Calisto MT Regular" charset="0"/>
              <a:cs typeface="Calibri" pitchFamily="34" charset="0"/>
            </a:endParaRPr>
          </a:p>
        </p:txBody>
      </p:sp>
    </p:spTree>
    <p:extLst>
      <p:ext uri="{BB962C8B-B14F-4D97-AF65-F5344CB8AC3E}">
        <p14:creationId xmlns:p14="http://schemas.microsoft.com/office/powerpoint/2010/main" val="3221892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path" presetSubtype="0" accel="50000" decel="50000" fill="hold" grpId="0" nodeType="clickEffect">
                                  <p:stCondLst>
                                    <p:cond delay="0"/>
                                  </p:stCondLst>
                                  <p:childTnLst>
                                    <p:animMotion origin="layout" path="M 3.33333E-6 2.59259E-6 L 0.27682 2.59259E-6 C 0.40078 2.59259E-6 0.55364 0.06643 0.55364 0.12037 L 0.55364 0.24097 " pathEditMode="relative" rAng="0" ptsTypes="AAAA">
                                      <p:cBhvr>
                                        <p:cTn id="6" dur="2000" fill="hold"/>
                                        <p:tgtEl>
                                          <p:spTgt spid="3"/>
                                        </p:tgtEl>
                                        <p:attrNameLst>
                                          <p:attrName>ppt_x</p:attrName>
                                          <p:attrName>ppt_y</p:attrName>
                                        </p:attrNameLst>
                                      </p:cBhvr>
                                      <p:rCtr x="27682" y="1203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59;g8d3272b2c0_0_406">
            <a:extLst>
              <a:ext uri="{FF2B5EF4-FFF2-40B4-BE49-F238E27FC236}">
                <a16:creationId xmlns:a16="http://schemas.microsoft.com/office/drawing/2014/main" id="{1DAC6726-0665-CE42-843C-081700985CF1}"/>
              </a:ext>
            </a:extLst>
          </p:cNvPr>
          <p:cNvSpPr txBox="1">
            <a:spLocks/>
          </p:cNvSpPr>
          <p:nvPr/>
        </p:nvSpPr>
        <p:spPr>
          <a:xfrm>
            <a:off x="351411" y="224002"/>
            <a:ext cx="11271300" cy="8508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lang="en-US" sz="4800" dirty="0">
              <a:latin typeface="Calibri Regular" charset="0"/>
            </a:endParaRPr>
          </a:p>
        </p:txBody>
      </p:sp>
      <p:sp>
        <p:nvSpPr>
          <p:cNvPr id="2" name="Rectangle 1">
            <a:extLst>
              <a:ext uri="{FF2B5EF4-FFF2-40B4-BE49-F238E27FC236}">
                <a16:creationId xmlns:a16="http://schemas.microsoft.com/office/drawing/2014/main" id="{97D84395-477B-5643-998F-5A55D6D879D4}"/>
              </a:ext>
            </a:extLst>
          </p:cNvPr>
          <p:cNvSpPr/>
          <p:nvPr/>
        </p:nvSpPr>
        <p:spPr>
          <a:xfrm>
            <a:off x="2219937" y="3432709"/>
            <a:ext cx="7348578" cy="1828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Calibri" panose="020F0502020204030204" pitchFamily="34" charset="0"/>
                <a:cs typeface="Calibri" panose="020F0502020204030204" pitchFamily="34" charset="0"/>
              </a:rPr>
              <a:t>Being a ……………………person, Eva liked big parties.</a:t>
            </a:r>
          </a:p>
        </p:txBody>
      </p:sp>
      <p:pic>
        <p:nvPicPr>
          <p:cNvPr id="11" name="Google Shape;90;p1">
            <a:extLst>
              <a:ext uri="{FF2B5EF4-FFF2-40B4-BE49-F238E27FC236}">
                <a16:creationId xmlns:a16="http://schemas.microsoft.com/office/drawing/2014/main" id="{C0F02F15-F1A3-BE4E-8F9E-010F27EC343E}"/>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pic>
        <p:nvPicPr>
          <p:cNvPr id="15" name="Picture 14">
            <a:extLst>
              <a:ext uri="{FF2B5EF4-FFF2-40B4-BE49-F238E27FC236}">
                <a16:creationId xmlns:a16="http://schemas.microsoft.com/office/drawing/2014/main" id="{CBFB4AD6-5147-B841-97E3-D3DBF2870DA4}"/>
              </a:ext>
            </a:extLst>
          </p:cNvPr>
          <p:cNvPicPr>
            <a:picLocks noChangeAspect="1"/>
          </p:cNvPicPr>
          <p:nvPr/>
        </p:nvPicPr>
        <p:blipFill>
          <a:blip r:embed="rId3"/>
          <a:stretch>
            <a:fillRect/>
          </a:stretch>
        </p:blipFill>
        <p:spPr>
          <a:xfrm>
            <a:off x="2450562" y="556124"/>
            <a:ext cx="2376972" cy="968991"/>
          </a:xfrm>
          <a:prstGeom prst="rect">
            <a:avLst/>
          </a:prstGeom>
        </p:spPr>
      </p:pic>
      <p:sp>
        <p:nvSpPr>
          <p:cNvPr id="16" name="Rectangle 15">
            <a:extLst>
              <a:ext uri="{FF2B5EF4-FFF2-40B4-BE49-F238E27FC236}">
                <a16:creationId xmlns:a16="http://schemas.microsoft.com/office/drawing/2014/main" id="{37C75B55-7989-8648-AD44-3E426651A547}"/>
              </a:ext>
            </a:extLst>
          </p:cNvPr>
          <p:cNvSpPr/>
          <p:nvPr/>
        </p:nvSpPr>
        <p:spPr>
          <a:xfrm>
            <a:off x="2341383" y="2227204"/>
            <a:ext cx="2002215" cy="6691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dirty="0">
                <a:latin typeface="Calisto MT Regular" charset="0"/>
              </a:rPr>
              <a:t>sociable</a:t>
            </a:r>
          </a:p>
        </p:txBody>
      </p:sp>
      <p:sp>
        <p:nvSpPr>
          <p:cNvPr id="17" name="Rectangle 16">
            <a:extLst>
              <a:ext uri="{FF2B5EF4-FFF2-40B4-BE49-F238E27FC236}">
                <a16:creationId xmlns:a16="http://schemas.microsoft.com/office/drawing/2014/main" id="{2D1FFD4F-87C7-AF4D-A172-F5757015C8A3}"/>
              </a:ext>
            </a:extLst>
          </p:cNvPr>
          <p:cNvSpPr/>
          <p:nvPr/>
        </p:nvSpPr>
        <p:spPr>
          <a:xfrm>
            <a:off x="170866" y="2255390"/>
            <a:ext cx="1829370" cy="6691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dirty="0">
                <a:latin typeface="Calisto MT Regular" charset="0"/>
              </a:rPr>
              <a:t>eloquent</a:t>
            </a:r>
          </a:p>
        </p:txBody>
      </p:sp>
      <p:sp>
        <p:nvSpPr>
          <p:cNvPr id="18" name="Rectangle 17">
            <a:extLst>
              <a:ext uri="{FF2B5EF4-FFF2-40B4-BE49-F238E27FC236}">
                <a16:creationId xmlns:a16="http://schemas.microsoft.com/office/drawing/2014/main" id="{E1263BD4-41EB-F140-B14D-92CDFFA0F291}"/>
              </a:ext>
            </a:extLst>
          </p:cNvPr>
          <p:cNvSpPr/>
          <p:nvPr/>
        </p:nvSpPr>
        <p:spPr>
          <a:xfrm>
            <a:off x="4610272" y="2255391"/>
            <a:ext cx="2065735" cy="6691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dirty="0">
                <a:latin typeface="Calisto MT Regular" charset="0"/>
              </a:rPr>
              <a:t>assertive</a:t>
            </a:r>
          </a:p>
        </p:txBody>
      </p:sp>
      <p:sp>
        <p:nvSpPr>
          <p:cNvPr id="19" name="Rectangle 18">
            <a:extLst>
              <a:ext uri="{FF2B5EF4-FFF2-40B4-BE49-F238E27FC236}">
                <a16:creationId xmlns:a16="http://schemas.microsoft.com/office/drawing/2014/main" id="{4F00EBF1-1BB5-A648-8DE1-A0671CA6C62A}"/>
              </a:ext>
            </a:extLst>
          </p:cNvPr>
          <p:cNvSpPr/>
          <p:nvPr/>
        </p:nvSpPr>
        <p:spPr>
          <a:xfrm>
            <a:off x="7115527" y="2255392"/>
            <a:ext cx="1829369" cy="6691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dirty="0">
                <a:latin typeface="Calisto MT Regular" charset="0"/>
              </a:rPr>
              <a:t>reserved</a:t>
            </a:r>
          </a:p>
        </p:txBody>
      </p:sp>
      <p:sp>
        <p:nvSpPr>
          <p:cNvPr id="20" name="Rectangle 19">
            <a:extLst>
              <a:ext uri="{FF2B5EF4-FFF2-40B4-BE49-F238E27FC236}">
                <a16:creationId xmlns:a16="http://schemas.microsoft.com/office/drawing/2014/main" id="{FA90D152-4A5C-4E41-8151-C27BEF0D827B}"/>
              </a:ext>
            </a:extLst>
          </p:cNvPr>
          <p:cNvSpPr/>
          <p:nvPr/>
        </p:nvSpPr>
        <p:spPr>
          <a:xfrm>
            <a:off x="9286043" y="2255393"/>
            <a:ext cx="2336668" cy="66912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dirty="0">
                <a:latin typeface="Calisto MT Regular" charset="0"/>
              </a:rPr>
              <a:t>appealing</a:t>
            </a:r>
          </a:p>
        </p:txBody>
      </p:sp>
      <p:sp>
        <p:nvSpPr>
          <p:cNvPr id="13" name="Rectangle 12">
            <a:extLst>
              <a:ext uri="{FF2B5EF4-FFF2-40B4-BE49-F238E27FC236}">
                <a16:creationId xmlns:a16="http://schemas.microsoft.com/office/drawing/2014/main" id="{29A71C1E-DAAB-A148-ACE1-5513F96BC64F}"/>
              </a:ext>
            </a:extLst>
          </p:cNvPr>
          <p:cNvSpPr/>
          <p:nvPr/>
        </p:nvSpPr>
        <p:spPr>
          <a:xfrm>
            <a:off x="8477900" y="365125"/>
            <a:ext cx="2467191" cy="1325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sto MT Regular" charset="0"/>
            </a:endParaRPr>
          </a:p>
        </p:txBody>
      </p:sp>
      <p:sp>
        <p:nvSpPr>
          <p:cNvPr id="14" name="TextBox 13">
            <a:extLst>
              <a:ext uri="{FF2B5EF4-FFF2-40B4-BE49-F238E27FC236}">
                <a16:creationId xmlns:a16="http://schemas.microsoft.com/office/drawing/2014/main" id="{0EDC11AA-0F7F-2940-8C05-F555C4D6FD04}"/>
              </a:ext>
            </a:extLst>
          </p:cNvPr>
          <p:cNvSpPr txBox="1"/>
          <p:nvPr/>
        </p:nvSpPr>
        <p:spPr>
          <a:xfrm>
            <a:off x="8509725" y="365125"/>
            <a:ext cx="2463281" cy="1169551"/>
          </a:xfrm>
          <a:prstGeom prst="rect">
            <a:avLst/>
          </a:prstGeom>
          <a:noFill/>
        </p:spPr>
        <p:txBody>
          <a:bodyPr wrap="square" rtlCol="0">
            <a:spAutoFit/>
          </a:bodyPr>
          <a:lstStyle/>
          <a:p>
            <a:pPr algn="ctr"/>
            <a:r>
              <a:rPr lang="en-US" sz="3500" dirty="0">
                <a:solidFill>
                  <a:schemeClr val="bg1"/>
                </a:solidFill>
                <a:latin typeface="Calibri" pitchFamily="34" charset="0"/>
                <a:ea typeface="Calisto MT Regular" charset="0"/>
                <a:cs typeface="Calibri" pitchFamily="34" charset="0"/>
              </a:rPr>
              <a:t>Vocabulary</a:t>
            </a:r>
          </a:p>
          <a:p>
            <a:pPr algn="ctr"/>
            <a:r>
              <a:rPr lang="ka-GE" sz="3500" dirty="0">
                <a:solidFill>
                  <a:schemeClr val="bg1"/>
                </a:solidFill>
                <a:latin typeface="Calibri" pitchFamily="34" charset="0"/>
                <a:ea typeface="Calisto MT Regular" charset="0"/>
                <a:cs typeface="Calibri" pitchFamily="34" charset="0"/>
              </a:rPr>
              <a:t> ლექსიკა</a:t>
            </a:r>
            <a:endParaRPr lang="en-US" sz="3500" dirty="0">
              <a:solidFill>
                <a:schemeClr val="bg1"/>
              </a:solidFill>
              <a:latin typeface="Calibri" pitchFamily="34" charset="0"/>
              <a:ea typeface="Calisto MT Regular" charset="0"/>
              <a:cs typeface="Calibri" pitchFamily="34" charset="0"/>
            </a:endParaRPr>
          </a:p>
        </p:txBody>
      </p:sp>
    </p:spTree>
    <p:extLst>
      <p:ext uri="{BB962C8B-B14F-4D97-AF65-F5344CB8AC3E}">
        <p14:creationId xmlns:p14="http://schemas.microsoft.com/office/powerpoint/2010/main" val="4211159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path" presetSubtype="0" accel="50000" decel="50000" fill="hold" grpId="0" nodeType="clickEffect">
                                  <p:stCondLst>
                                    <p:cond delay="0"/>
                                  </p:stCondLst>
                                  <p:childTnLst>
                                    <p:animMotion origin="layout" path="M -0.07396 0.00162 L 0.02213 0.00162 C 0.0651 0.00162 0.11823 0.06204 0.11823 0.11134 L 0.11823 0.22106 " pathEditMode="relative" rAng="0" ptsTypes="AAAA">
                                      <p:cBhvr>
                                        <p:cTn id="6" dur="2000" fill="hold"/>
                                        <p:tgtEl>
                                          <p:spTgt spid="16"/>
                                        </p:tgtEl>
                                        <p:attrNameLst>
                                          <p:attrName>ppt_x</p:attrName>
                                          <p:attrName>ppt_y</p:attrName>
                                        </p:attrNameLst>
                                      </p:cBhvr>
                                      <p:rCtr x="9609" y="1097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59;g8d3272b2c0_0_406">
            <a:extLst>
              <a:ext uri="{FF2B5EF4-FFF2-40B4-BE49-F238E27FC236}">
                <a16:creationId xmlns:a16="http://schemas.microsoft.com/office/drawing/2014/main" id="{1DAC6726-0665-CE42-843C-081700985CF1}"/>
              </a:ext>
            </a:extLst>
          </p:cNvPr>
          <p:cNvSpPr txBox="1">
            <a:spLocks/>
          </p:cNvSpPr>
          <p:nvPr/>
        </p:nvSpPr>
        <p:spPr>
          <a:xfrm>
            <a:off x="351411" y="224002"/>
            <a:ext cx="11271300" cy="8508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lang="en-US" sz="4800" dirty="0">
              <a:latin typeface="Calibri Regular" charset="0"/>
            </a:endParaRPr>
          </a:p>
        </p:txBody>
      </p:sp>
      <p:sp>
        <p:nvSpPr>
          <p:cNvPr id="2" name="Rectangle 1">
            <a:extLst>
              <a:ext uri="{FF2B5EF4-FFF2-40B4-BE49-F238E27FC236}">
                <a16:creationId xmlns:a16="http://schemas.microsoft.com/office/drawing/2014/main" id="{97D84395-477B-5643-998F-5A55D6D879D4}"/>
              </a:ext>
            </a:extLst>
          </p:cNvPr>
          <p:cNvSpPr/>
          <p:nvPr/>
        </p:nvSpPr>
        <p:spPr>
          <a:xfrm>
            <a:off x="1061412" y="3630811"/>
            <a:ext cx="10026798" cy="1828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dirty="0">
                <a:latin typeface="Calibri" panose="020F0502020204030204" pitchFamily="34" charset="0"/>
                <a:cs typeface="Calibri" panose="020F0502020204030204" pitchFamily="34" charset="0"/>
              </a:rPr>
              <a:t>When required, he could be an ………….......speaker, but preferred talking to small groups.</a:t>
            </a:r>
          </a:p>
        </p:txBody>
      </p:sp>
      <p:pic>
        <p:nvPicPr>
          <p:cNvPr id="11" name="Google Shape;90;p1">
            <a:extLst>
              <a:ext uri="{FF2B5EF4-FFF2-40B4-BE49-F238E27FC236}">
                <a16:creationId xmlns:a16="http://schemas.microsoft.com/office/drawing/2014/main" id="{C0F02F15-F1A3-BE4E-8F9E-010F27EC343E}"/>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pic>
        <p:nvPicPr>
          <p:cNvPr id="15" name="Picture 14">
            <a:extLst>
              <a:ext uri="{FF2B5EF4-FFF2-40B4-BE49-F238E27FC236}">
                <a16:creationId xmlns:a16="http://schemas.microsoft.com/office/drawing/2014/main" id="{CBFB4AD6-5147-B841-97E3-D3DBF2870DA4}"/>
              </a:ext>
            </a:extLst>
          </p:cNvPr>
          <p:cNvPicPr>
            <a:picLocks noChangeAspect="1"/>
          </p:cNvPicPr>
          <p:nvPr/>
        </p:nvPicPr>
        <p:blipFill>
          <a:blip r:embed="rId3"/>
          <a:stretch>
            <a:fillRect/>
          </a:stretch>
        </p:blipFill>
        <p:spPr>
          <a:xfrm>
            <a:off x="2450562" y="556124"/>
            <a:ext cx="2376972" cy="968991"/>
          </a:xfrm>
          <a:prstGeom prst="rect">
            <a:avLst/>
          </a:prstGeom>
        </p:spPr>
      </p:pic>
      <p:sp>
        <p:nvSpPr>
          <p:cNvPr id="23" name="Rectangle 22">
            <a:extLst>
              <a:ext uri="{FF2B5EF4-FFF2-40B4-BE49-F238E27FC236}">
                <a16:creationId xmlns:a16="http://schemas.microsoft.com/office/drawing/2014/main" id="{AB51ACFF-F310-5647-8BC6-7F2F693EB2A1}"/>
              </a:ext>
            </a:extLst>
          </p:cNvPr>
          <p:cNvSpPr/>
          <p:nvPr/>
        </p:nvSpPr>
        <p:spPr>
          <a:xfrm>
            <a:off x="6266379" y="2311525"/>
            <a:ext cx="2078119" cy="6341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dirty="0">
                <a:latin typeface="Calisto MT Regular" charset="0"/>
              </a:rPr>
              <a:t>eloquent</a:t>
            </a:r>
          </a:p>
        </p:txBody>
      </p:sp>
      <p:sp>
        <p:nvSpPr>
          <p:cNvPr id="24" name="Rectangle 23">
            <a:extLst>
              <a:ext uri="{FF2B5EF4-FFF2-40B4-BE49-F238E27FC236}">
                <a16:creationId xmlns:a16="http://schemas.microsoft.com/office/drawing/2014/main" id="{3A21CBDB-B86B-274B-AEE2-502A98736C66}"/>
              </a:ext>
            </a:extLst>
          </p:cNvPr>
          <p:cNvSpPr/>
          <p:nvPr/>
        </p:nvSpPr>
        <p:spPr>
          <a:xfrm>
            <a:off x="3611162" y="2328974"/>
            <a:ext cx="2078118" cy="6341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dirty="0">
                <a:latin typeface="Calisto MT Regular" charset="0"/>
              </a:rPr>
              <a:t>reserved</a:t>
            </a:r>
          </a:p>
        </p:txBody>
      </p:sp>
      <p:sp>
        <p:nvSpPr>
          <p:cNvPr id="25" name="Rectangle 24">
            <a:extLst>
              <a:ext uri="{FF2B5EF4-FFF2-40B4-BE49-F238E27FC236}">
                <a16:creationId xmlns:a16="http://schemas.microsoft.com/office/drawing/2014/main" id="{2D0CC33F-1376-2247-AB87-401035E60839}"/>
              </a:ext>
            </a:extLst>
          </p:cNvPr>
          <p:cNvSpPr/>
          <p:nvPr/>
        </p:nvSpPr>
        <p:spPr>
          <a:xfrm>
            <a:off x="9032100" y="2311525"/>
            <a:ext cx="1912991" cy="6269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dirty="0">
                <a:latin typeface="Calisto MT Regular" charset="0"/>
              </a:rPr>
              <a:t>appealing </a:t>
            </a:r>
          </a:p>
        </p:txBody>
      </p:sp>
      <p:sp>
        <p:nvSpPr>
          <p:cNvPr id="26" name="Rectangle 25">
            <a:extLst>
              <a:ext uri="{FF2B5EF4-FFF2-40B4-BE49-F238E27FC236}">
                <a16:creationId xmlns:a16="http://schemas.microsoft.com/office/drawing/2014/main" id="{D79AFC14-AF30-1F4E-8F17-110DD69DEAAF}"/>
              </a:ext>
            </a:extLst>
          </p:cNvPr>
          <p:cNvSpPr/>
          <p:nvPr/>
        </p:nvSpPr>
        <p:spPr>
          <a:xfrm>
            <a:off x="487286" y="2315278"/>
            <a:ext cx="2546777" cy="6615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dirty="0">
                <a:latin typeface="Calisto MT Regular" charset="0"/>
              </a:rPr>
              <a:t>assertive</a:t>
            </a:r>
          </a:p>
        </p:txBody>
      </p:sp>
      <p:sp>
        <p:nvSpPr>
          <p:cNvPr id="10" name="Rectangle 9">
            <a:extLst>
              <a:ext uri="{FF2B5EF4-FFF2-40B4-BE49-F238E27FC236}">
                <a16:creationId xmlns:a16="http://schemas.microsoft.com/office/drawing/2014/main" id="{29A71C1E-DAAB-A148-ACE1-5513F96BC64F}"/>
              </a:ext>
            </a:extLst>
          </p:cNvPr>
          <p:cNvSpPr/>
          <p:nvPr/>
        </p:nvSpPr>
        <p:spPr>
          <a:xfrm>
            <a:off x="8477900" y="365125"/>
            <a:ext cx="2467191" cy="1325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sto MT Regular" charset="0"/>
            </a:endParaRPr>
          </a:p>
        </p:txBody>
      </p:sp>
      <p:sp>
        <p:nvSpPr>
          <p:cNvPr id="12" name="TextBox 11">
            <a:extLst>
              <a:ext uri="{FF2B5EF4-FFF2-40B4-BE49-F238E27FC236}">
                <a16:creationId xmlns:a16="http://schemas.microsoft.com/office/drawing/2014/main" id="{0EDC11AA-0F7F-2940-8C05-F555C4D6FD04}"/>
              </a:ext>
            </a:extLst>
          </p:cNvPr>
          <p:cNvSpPr txBox="1"/>
          <p:nvPr/>
        </p:nvSpPr>
        <p:spPr>
          <a:xfrm>
            <a:off x="8509725" y="365125"/>
            <a:ext cx="2463281" cy="1169551"/>
          </a:xfrm>
          <a:prstGeom prst="rect">
            <a:avLst/>
          </a:prstGeom>
          <a:noFill/>
        </p:spPr>
        <p:txBody>
          <a:bodyPr wrap="square" rtlCol="0">
            <a:spAutoFit/>
          </a:bodyPr>
          <a:lstStyle/>
          <a:p>
            <a:pPr algn="ctr"/>
            <a:r>
              <a:rPr lang="en-US" sz="3500" dirty="0">
                <a:solidFill>
                  <a:schemeClr val="bg1"/>
                </a:solidFill>
                <a:latin typeface="Calibri" pitchFamily="34" charset="0"/>
                <a:ea typeface="Calisto MT Regular" charset="0"/>
                <a:cs typeface="Calibri" pitchFamily="34" charset="0"/>
              </a:rPr>
              <a:t>Vocabulary</a:t>
            </a:r>
          </a:p>
          <a:p>
            <a:pPr algn="ctr"/>
            <a:r>
              <a:rPr lang="ka-GE" sz="3500" dirty="0">
                <a:solidFill>
                  <a:schemeClr val="bg1"/>
                </a:solidFill>
                <a:latin typeface="Calibri" pitchFamily="34" charset="0"/>
                <a:ea typeface="Calisto MT Regular" charset="0"/>
                <a:cs typeface="Calibri" pitchFamily="34" charset="0"/>
              </a:rPr>
              <a:t> ლექსიკა</a:t>
            </a:r>
            <a:endParaRPr lang="en-US" sz="3500" dirty="0">
              <a:solidFill>
                <a:schemeClr val="bg1"/>
              </a:solidFill>
              <a:latin typeface="Calibri" pitchFamily="34" charset="0"/>
              <a:ea typeface="Calisto MT Regular" charset="0"/>
              <a:cs typeface="Calibri" pitchFamily="34" charset="0"/>
            </a:endParaRPr>
          </a:p>
        </p:txBody>
      </p:sp>
    </p:spTree>
    <p:extLst>
      <p:ext uri="{BB962C8B-B14F-4D97-AF65-F5344CB8AC3E}">
        <p14:creationId xmlns:p14="http://schemas.microsoft.com/office/powerpoint/2010/main" val="3283726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1.45833E-6 -3.33333E-6 L 0.05703 0.23797 " pathEditMode="relative" rAng="0" ptsTypes="AA">
                                      <p:cBhvr>
                                        <p:cTn id="6" dur="2000" fill="hold"/>
                                        <p:tgtEl>
                                          <p:spTgt spid="23"/>
                                        </p:tgtEl>
                                        <p:attrNameLst>
                                          <p:attrName>ppt_x</p:attrName>
                                          <p:attrName>ppt_y</p:attrName>
                                        </p:attrNameLst>
                                      </p:cBhvr>
                                      <p:rCtr x="2852" y="1189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59;g8d3272b2c0_0_406">
            <a:extLst>
              <a:ext uri="{FF2B5EF4-FFF2-40B4-BE49-F238E27FC236}">
                <a16:creationId xmlns:a16="http://schemas.microsoft.com/office/drawing/2014/main" id="{1DAC6726-0665-CE42-843C-081700985CF1}"/>
              </a:ext>
            </a:extLst>
          </p:cNvPr>
          <p:cNvSpPr txBox="1">
            <a:spLocks/>
          </p:cNvSpPr>
          <p:nvPr/>
        </p:nvSpPr>
        <p:spPr>
          <a:xfrm>
            <a:off x="351411" y="224002"/>
            <a:ext cx="11271300" cy="8508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lang="en-US" sz="4800" dirty="0">
              <a:latin typeface="Calibri Regular" charset="0"/>
            </a:endParaRPr>
          </a:p>
        </p:txBody>
      </p:sp>
      <p:sp>
        <p:nvSpPr>
          <p:cNvPr id="2" name="Rectangle 1">
            <a:extLst>
              <a:ext uri="{FF2B5EF4-FFF2-40B4-BE49-F238E27FC236}">
                <a16:creationId xmlns:a16="http://schemas.microsoft.com/office/drawing/2014/main" id="{97D84395-477B-5643-998F-5A55D6D879D4}"/>
              </a:ext>
            </a:extLst>
          </p:cNvPr>
          <p:cNvSpPr/>
          <p:nvPr/>
        </p:nvSpPr>
        <p:spPr>
          <a:xfrm>
            <a:off x="932155" y="3641384"/>
            <a:ext cx="9632272" cy="1828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Calibri" panose="020F0502020204030204" pitchFamily="34" charset="0"/>
                <a:cs typeface="Calibri" panose="020F0502020204030204" pitchFamily="34" charset="0"/>
              </a:rPr>
              <a:t>He was a ………………… type of a person who tried not to express his ideas and attitudes. </a:t>
            </a:r>
          </a:p>
        </p:txBody>
      </p:sp>
      <p:pic>
        <p:nvPicPr>
          <p:cNvPr id="11" name="Google Shape;90;p1">
            <a:extLst>
              <a:ext uri="{FF2B5EF4-FFF2-40B4-BE49-F238E27FC236}">
                <a16:creationId xmlns:a16="http://schemas.microsoft.com/office/drawing/2014/main" id="{C0F02F15-F1A3-BE4E-8F9E-010F27EC343E}"/>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pic>
        <p:nvPicPr>
          <p:cNvPr id="15" name="Picture 14">
            <a:extLst>
              <a:ext uri="{FF2B5EF4-FFF2-40B4-BE49-F238E27FC236}">
                <a16:creationId xmlns:a16="http://schemas.microsoft.com/office/drawing/2014/main" id="{CBFB4AD6-5147-B841-97E3-D3DBF2870DA4}"/>
              </a:ext>
            </a:extLst>
          </p:cNvPr>
          <p:cNvPicPr>
            <a:picLocks noChangeAspect="1"/>
          </p:cNvPicPr>
          <p:nvPr/>
        </p:nvPicPr>
        <p:blipFill>
          <a:blip r:embed="rId3"/>
          <a:stretch>
            <a:fillRect/>
          </a:stretch>
        </p:blipFill>
        <p:spPr>
          <a:xfrm>
            <a:off x="2450562" y="556124"/>
            <a:ext cx="2376972" cy="968991"/>
          </a:xfrm>
          <a:prstGeom prst="rect">
            <a:avLst/>
          </a:prstGeom>
        </p:spPr>
      </p:pic>
      <p:sp>
        <p:nvSpPr>
          <p:cNvPr id="23" name="Rectangle 22">
            <a:extLst>
              <a:ext uri="{FF2B5EF4-FFF2-40B4-BE49-F238E27FC236}">
                <a16:creationId xmlns:a16="http://schemas.microsoft.com/office/drawing/2014/main" id="{9D5A5EAA-CD06-4D4F-B2E6-B132E6FC0D9C}"/>
              </a:ext>
            </a:extLst>
          </p:cNvPr>
          <p:cNvSpPr/>
          <p:nvPr/>
        </p:nvSpPr>
        <p:spPr>
          <a:xfrm>
            <a:off x="2095455" y="2233935"/>
            <a:ext cx="1895205" cy="7086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dirty="0">
                <a:latin typeface="Calisto MT Regular" charset="0"/>
              </a:rPr>
              <a:t>assertive</a:t>
            </a:r>
          </a:p>
        </p:txBody>
      </p:sp>
      <p:sp>
        <p:nvSpPr>
          <p:cNvPr id="24" name="Rectangle 23">
            <a:extLst>
              <a:ext uri="{FF2B5EF4-FFF2-40B4-BE49-F238E27FC236}">
                <a16:creationId xmlns:a16="http://schemas.microsoft.com/office/drawing/2014/main" id="{7B60A6A8-0AE2-9545-91DC-51583EAD8D7B}"/>
              </a:ext>
            </a:extLst>
          </p:cNvPr>
          <p:cNvSpPr/>
          <p:nvPr/>
        </p:nvSpPr>
        <p:spPr>
          <a:xfrm>
            <a:off x="4548062" y="2243870"/>
            <a:ext cx="1895205" cy="7086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dirty="0">
                <a:latin typeface="Calisto MT Regular" charset="0"/>
              </a:rPr>
              <a:t>reserved</a:t>
            </a:r>
          </a:p>
        </p:txBody>
      </p:sp>
      <p:sp>
        <p:nvSpPr>
          <p:cNvPr id="25" name="Rectangle 24">
            <a:extLst>
              <a:ext uri="{FF2B5EF4-FFF2-40B4-BE49-F238E27FC236}">
                <a16:creationId xmlns:a16="http://schemas.microsoft.com/office/drawing/2014/main" id="{9BC8510C-2B83-394C-99F2-DA4CDABB0620}"/>
              </a:ext>
            </a:extLst>
          </p:cNvPr>
          <p:cNvSpPr/>
          <p:nvPr/>
        </p:nvSpPr>
        <p:spPr>
          <a:xfrm>
            <a:off x="6857536" y="2243870"/>
            <a:ext cx="2064521" cy="7086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dirty="0">
                <a:latin typeface="Calisto MT Regular" charset="0"/>
              </a:rPr>
              <a:t>appealing</a:t>
            </a:r>
          </a:p>
        </p:txBody>
      </p:sp>
      <p:sp>
        <p:nvSpPr>
          <p:cNvPr id="9" name="Rectangle 8">
            <a:extLst>
              <a:ext uri="{FF2B5EF4-FFF2-40B4-BE49-F238E27FC236}">
                <a16:creationId xmlns:a16="http://schemas.microsoft.com/office/drawing/2014/main" id="{29A71C1E-DAAB-A148-ACE1-5513F96BC64F}"/>
              </a:ext>
            </a:extLst>
          </p:cNvPr>
          <p:cNvSpPr/>
          <p:nvPr/>
        </p:nvSpPr>
        <p:spPr>
          <a:xfrm>
            <a:off x="8477900" y="365125"/>
            <a:ext cx="2467191" cy="1325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sto MT Regular" charset="0"/>
            </a:endParaRPr>
          </a:p>
        </p:txBody>
      </p:sp>
      <p:sp>
        <p:nvSpPr>
          <p:cNvPr id="10" name="TextBox 9">
            <a:extLst>
              <a:ext uri="{FF2B5EF4-FFF2-40B4-BE49-F238E27FC236}">
                <a16:creationId xmlns:a16="http://schemas.microsoft.com/office/drawing/2014/main" id="{0EDC11AA-0F7F-2940-8C05-F555C4D6FD04}"/>
              </a:ext>
            </a:extLst>
          </p:cNvPr>
          <p:cNvSpPr txBox="1"/>
          <p:nvPr/>
        </p:nvSpPr>
        <p:spPr>
          <a:xfrm>
            <a:off x="8509725" y="365125"/>
            <a:ext cx="2463281" cy="1169551"/>
          </a:xfrm>
          <a:prstGeom prst="rect">
            <a:avLst/>
          </a:prstGeom>
          <a:noFill/>
        </p:spPr>
        <p:txBody>
          <a:bodyPr wrap="square" rtlCol="0">
            <a:spAutoFit/>
          </a:bodyPr>
          <a:lstStyle/>
          <a:p>
            <a:pPr algn="ctr"/>
            <a:r>
              <a:rPr lang="en-US" sz="3500" dirty="0">
                <a:solidFill>
                  <a:schemeClr val="bg1"/>
                </a:solidFill>
                <a:latin typeface="Calibri" pitchFamily="34" charset="0"/>
                <a:ea typeface="Calisto MT Regular" charset="0"/>
                <a:cs typeface="Calibri" pitchFamily="34" charset="0"/>
              </a:rPr>
              <a:t>Vocabulary</a:t>
            </a:r>
          </a:p>
          <a:p>
            <a:pPr algn="ctr"/>
            <a:r>
              <a:rPr lang="ka-GE" sz="3500" dirty="0">
                <a:solidFill>
                  <a:schemeClr val="bg1"/>
                </a:solidFill>
                <a:latin typeface="Calibri" pitchFamily="34" charset="0"/>
                <a:ea typeface="Calisto MT Regular" charset="0"/>
                <a:cs typeface="Calibri" pitchFamily="34" charset="0"/>
              </a:rPr>
              <a:t> ლექსიკა</a:t>
            </a:r>
            <a:endParaRPr lang="en-US" sz="3500" dirty="0">
              <a:solidFill>
                <a:schemeClr val="bg1"/>
              </a:solidFill>
              <a:latin typeface="Calibri" pitchFamily="34" charset="0"/>
              <a:ea typeface="Calisto MT Regular" charset="0"/>
              <a:cs typeface="Calibri" pitchFamily="34" charset="0"/>
            </a:endParaRPr>
          </a:p>
        </p:txBody>
      </p:sp>
    </p:spTree>
    <p:extLst>
      <p:ext uri="{BB962C8B-B14F-4D97-AF65-F5344CB8AC3E}">
        <p14:creationId xmlns:p14="http://schemas.microsoft.com/office/powerpoint/2010/main" val="1102965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0.14779 -3.7037E-6 L -0.14779 0.25 " pathEditMode="relative" rAng="0" ptsTypes="AA">
                                      <p:cBhvr>
                                        <p:cTn id="6" dur="2000" fill="hold"/>
                                        <p:tgtEl>
                                          <p:spTgt spid="24"/>
                                        </p:tgtEl>
                                        <p:attrNameLst>
                                          <p:attrName>ppt_x</p:attrName>
                                          <p:attrName>ppt_y</p:attrName>
                                        </p:attrNameLst>
                                      </p:cBhvr>
                                      <p:rCtr x="0" y="125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59;g8d3272b2c0_0_406">
            <a:extLst>
              <a:ext uri="{FF2B5EF4-FFF2-40B4-BE49-F238E27FC236}">
                <a16:creationId xmlns:a16="http://schemas.microsoft.com/office/drawing/2014/main" id="{1DAC6726-0665-CE42-843C-081700985CF1}"/>
              </a:ext>
            </a:extLst>
          </p:cNvPr>
          <p:cNvSpPr txBox="1">
            <a:spLocks/>
          </p:cNvSpPr>
          <p:nvPr/>
        </p:nvSpPr>
        <p:spPr>
          <a:xfrm>
            <a:off x="351411" y="224002"/>
            <a:ext cx="11271300" cy="8508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lang="en-US" sz="4800" dirty="0">
              <a:latin typeface="Calibri Regular" charset="0"/>
            </a:endParaRPr>
          </a:p>
        </p:txBody>
      </p:sp>
      <p:sp>
        <p:nvSpPr>
          <p:cNvPr id="2" name="Rectangle 1">
            <a:extLst>
              <a:ext uri="{FF2B5EF4-FFF2-40B4-BE49-F238E27FC236}">
                <a16:creationId xmlns:a16="http://schemas.microsoft.com/office/drawing/2014/main" id="{97D84395-477B-5643-998F-5A55D6D879D4}"/>
              </a:ext>
            </a:extLst>
          </p:cNvPr>
          <p:cNvSpPr/>
          <p:nvPr/>
        </p:nvSpPr>
        <p:spPr>
          <a:xfrm>
            <a:off x="1514474" y="3534792"/>
            <a:ext cx="8045161" cy="1828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600" dirty="0">
                <a:latin typeface="Calibri" panose="020F0502020204030204" pitchFamily="34" charset="0"/>
                <a:cs typeface="Calibri" panose="020F0502020204030204" pitchFamily="34" charset="0"/>
              </a:rPr>
              <a:t>His ……………….  personality made  everyone fall in love with him.</a:t>
            </a:r>
          </a:p>
        </p:txBody>
      </p:sp>
      <p:pic>
        <p:nvPicPr>
          <p:cNvPr id="11" name="Google Shape;90;p1">
            <a:extLst>
              <a:ext uri="{FF2B5EF4-FFF2-40B4-BE49-F238E27FC236}">
                <a16:creationId xmlns:a16="http://schemas.microsoft.com/office/drawing/2014/main" id="{C0F02F15-F1A3-BE4E-8F9E-010F27EC343E}"/>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15" name="Picture 14">
            <a:extLst>
              <a:ext uri="{FF2B5EF4-FFF2-40B4-BE49-F238E27FC236}">
                <a16:creationId xmlns:a16="http://schemas.microsoft.com/office/drawing/2014/main" id="{CBFB4AD6-5147-B841-97E3-D3DBF2870DA4}"/>
              </a:ext>
            </a:extLst>
          </p:cNvPr>
          <p:cNvPicPr>
            <a:picLocks noChangeAspect="1"/>
          </p:cNvPicPr>
          <p:nvPr/>
        </p:nvPicPr>
        <p:blipFill>
          <a:blip r:embed="rId4"/>
          <a:stretch>
            <a:fillRect/>
          </a:stretch>
        </p:blipFill>
        <p:spPr>
          <a:xfrm>
            <a:off x="2450562" y="556124"/>
            <a:ext cx="2376972" cy="968991"/>
          </a:xfrm>
          <a:prstGeom prst="rect">
            <a:avLst/>
          </a:prstGeom>
        </p:spPr>
      </p:pic>
      <p:sp>
        <p:nvSpPr>
          <p:cNvPr id="23" name="Rectangle 22">
            <a:extLst>
              <a:ext uri="{FF2B5EF4-FFF2-40B4-BE49-F238E27FC236}">
                <a16:creationId xmlns:a16="http://schemas.microsoft.com/office/drawing/2014/main" id="{56AC6B3F-A560-A742-9BDC-512FF4445514}"/>
              </a:ext>
            </a:extLst>
          </p:cNvPr>
          <p:cNvSpPr/>
          <p:nvPr/>
        </p:nvSpPr>
        <p:spPr>
          <a:xfrm>
            <a:off x="3160450" y="2393278"/>
            <a:ext cx="1961966" cy="6341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dirty="0">
                <a:latin typeface="Calisto MT Regular" charset="0"/>
              </a:rPr>
              <a:t>appealing</a:t>
            </a:r>
          </a:p>
        </p:txBody>
      </p:sp>
      <p:sp>
        <p:nvSpPr>
          <p:cNvPr id="24" name="Rectangle 23">
            <a:extLst>
              <a:ext uri="{FF2B5EF4-FFF2-40B4-BE49-F238E27FC236}">
                <a16:creationId xmlns:a16="http://schemas.microsoft.com/office/drawing/2014/main" id="{53A942B7-6B83-6B4C-BBF8-D1111EB748D1}"/>
              </a:ext>
            </a:extLst>
          </p:cNvPr>
          <p:cNvSpPr/>
          <p:nvPr/>
        </p:nvSpPr>
        <p:spPr>
          <a:xfrm>
            <a:off x="5956916" y="2393277"/>
            <a:ext cx="2130641" cy="6341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dirty="0">
                <a:latin typeface="Calisto MT Regular" charset="0"/>
              </a:rPr>
              <a:t>assertive</a:t>
            </a:r>
          </a:p>
        </p:txBody>
      </p:sp>
      <p:sp>
        <p:nvSpPr>
          <p:cNvPr id="8" name="Rectangle 7">
            <a:extLst>
              <a:ext uri="{FF2B5EF4-FFF2-40B4-BE49-F238E27FC236}">
                <a16:creationId xmlns:a16="http://schemas.microsoft.com/office/drawing/2014/main" id="{29A71C1E-DAAB-A148-ACE1-5513F96BC64F}"/>
              </a:ext>
            </a:extLst>
          </p:cNvPr>
          <p:cNvSpPr/>
          <p:nvPr/>
        </p:nvSpPr>
        <p:spPr>
          <a:xfrm>
            <a:off x="8477900" y="365125"/>
            <a:ext cx="2467191" cy="1325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sto MT Regular" charset="0"/>
            </a:endParaRPr>
          </a:p>
        </p:txBody>
      </p:sp>
      <p:sp>
        <p:nvSpPr>
          <p:cNvPr id="9" name="TextBox 8">
            <a:extLst>
              <a:ext uri="{FF2B5EF4-FFF2-40B4-BE49-F238E27FC236}">
                <a16:creationId xmlns:a16="http://schemas.microsoft.com/office/drawing/2014/main" id="{0EDC11AA-0F7F-2940-8C05-F555C4D6FD04}"/>
              </a:ext>
            </a:extLst>
          </p:cNvPr>
          <p:cNvSpPr txBox="1"/>
          <p:nvPr/>
        </p:nvSpPr>
        <p:spPr>
          <a:xfrm>
            <a:off x="8509725" y="365125"/>
            <a:ext cx="2463281" cy="1169551"/>
          </a:xfrm>
          <a:prstGeom prst="rect">
            <a:avLst/>
          </a:prstGeom>
          <a:noFill/>
        </p:spPr>
        <p:txBody>
          <a:bodyPr wrap="square" rtlCol="0">
            <a:spAutoFit/>
          </a:bodyPr>
          <a:lstStyle/>
          <a:p>
            <a:pPr algn="ctr"/>
            <a:r>
              <a:rPr lang="en-US" sz="3500" dirty="0">
                <a:solidFill>
                  <a:schemeClr val="bg1"/>
                </a:solidFill>
                <a:latin typeface="Calibri" pitchFamily="34" charset="0"/>
                <a:ea typeface="Calisto MT Regular" charset="0"/>
                <a:cs typeface="Calibri" pitchFamily="34" charset="0"/>
              </a:rPr>
              <a:t>Vocabulary</a:t>
            </a:r>
          </a:p>
          <a:p>
            <a:pPr algn="ctr"/>
            <a:r>
              <a:rPr lang="ka-GE" sz="3500" dirty="0">
                <a:solidFill>
                  <a:schemeClr val="bg1"/>
                </a:solidFill>
                <a:latin typeface="Calibri" pitchFamily="34" charset="0"/>
                <a:ea typeface="Calisto MT Regular" charset="0"/>
                <a:cs typeface="Calibri" pitchFamily="34" charset="0"/>
              </a:rPr>
              <a:t> ლექსიკა</a:t>
            </a:r>
            <a:endParaRPr lang="en-US" sz="3500" dirty="0">
              <a:solidFill>
                <a:schemeClr val="bg1"/>
              </a:solidFill>
              <a:latin typeface="Calibri" pitchFamily="34" charset="0"/>
              <a:ea typeface="Calisto MT Regular" charset="0"/>
              <a:cs typeface="Calibri" pitchFamily="34" charset="0"/>
            </a:endParaRPr>
          </a:p>
        </p:txBody>
      </p:sp>
    </p:spTree>
    <p:extLst>
      <p:ext uri="{BB962C8B-B14F-4D97-AF65-F5344CB8AC3E}">
        <p14:creationId xmlns:p14="http://schemas.microsoft.com/office/powerpoint/2010/main" val="2139405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0.12864 1.11111E-6 L -0.06145 0.21713 " pathEditMode="relative" rAng="0" ptsTypes="AA">
                                      <p:cBhvr>
                                        <p:cTn id="6" dur="2000" fill="hold"/>
                                        <p:tgtEl>
                                          <p:spTgt spid="23"/>
                                        </p:tgtEl>
                                        <p:attrNameLst>
                                          <p:attrName>ppt_x</p:attrName>
                                          <p:attrName>ppt_y</p:attrName>
                                        </p:attrNameLst>
                                      </p:cBhvr>
                                      <p:rCtr x="3359" y="1085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59;g8d3272b2c0_0_406">
            <a:extLst>
              <a:ext uri="{FF2B5EF4-FFF2-40B4-BE49-F238E27FC236}">
                <a16:creationId xmlns:a16="http://schemas.microsoft.com/office/drawing/2014/main" id="{1DAC6726-0665-CE42-843C-081700985CF1}"/>
              </a:ext>
            </a:extLst>
          </p:cNvPr>
          <p:cNvSpPr txBox="1">
            <a:spLocks/>
          </p:cNvSpPr>
          <p:nvPr/>
        </p:nvSpPr>
        <p:spPr>
          <a:xfrm>
            <a:off x="351411" y="224002"/>
            <a:ext cx="11271300" cy="8508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lang="en-US" sz="4800" dirty="0">
              <a:latin typeface="Calibri Regular" charset="0"/>
            </a:endParaRPr>
          </a:p>
        </p:txBody>
      </p:sp>
      <p:sp>
        <p:nvSpPr>
          <p:cNvPr id="2" name="Rectangle 1">
            <a:extLst>
              <a:ext uri="{FF2B5EF4-FFF2-40B4-BE49-F238E27FC236}">
                <a16:creationId xmlns:a16="http://schemas.microsoft.com/office/drawing/2014/main" id="{97D84395-477B-5643-998F-5A55D6D879D4}"/>
              </a:ext>
            </a:extLst>
          </p:cNvPr>
          <p:cNvSpPr/>
          <p:nvPr/>
        </p:nvSpPr>
        <p:spPr>
          <a:xfrm>
            <a:off x="1402673" y="3268912"/>
            <a:ext cx="8531440" cy="1828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latin typeface="Calibri" panose="020F0502020204030204" pitchFamily="34" charset="0"/>
                <a:cs typeface="Calibri" panose="020F0502020204030204" pitchFamily="34" charset="0"/>
              </a:rPr>
              <a:t>He taught his children to be ……………………and to stand up to the bullies.</a:t>
            </a:r>
          </a:p>
        </p:txBody>
      </p:sp>
      <p:pic>
        <p:nvPicPr>
          <p:cNvPr id="11" name="Google Shape;90;p1">
            <a:extLst>
              <a:ext uri="{FF2B5EF4-FFF2-40B4-BE49-F238E27FC236}">
                <a16:creationId xmlns:a16="http://schemas.microsoft.com/office/drawing/2014/main" id="{C0F02F15-F1A3-BE4E-8F9E-010F27EC343E}"/>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pic>
        <p:nvPicPr>
          <p:cNvPr id="15" name="Picture 14">
            <a:extLst>
              <a:ext uri="{FF2B5EF4-FFF2-40B4-BE49-F238E27FC236}">
                <a16:creationId xmlns:a16="http://schemas.microsoft.com/office/drawing/2014/main" id="{CBFB4AD6-5147-B841-97E3-D3DBF2870DA4}"/>
              </a:ext>
            </a:extLst>
          </p:cNvPr>
          <p:cNvPicPr>
            <a:picLocks noChangeAspect="1"/>
          </p:cNvPicPr>
          <p:nvPr/>
        </p:nvPicPr>
        <p:blipFill>
          <a:blip r:embed="rId3"/>
          <a:stretch>
            <a:fillRect/>
          </a:stretch>
        </p:blipFill>
        <p:spPr>
          <a:xfrm>
            <a:off x="2450562" y="556124"/>
            <a:ext cx="2376972" cy="968991"/>
          </a:xfrm>
          <a:prstGeom prst="rect">
            <a:avLst/>
          </a:prstGeom>
        </p:spPr>
      </p:pic>
      <p:sp>
        <p:nvSpPr>
          <p:cNvPr id="24" name="Rectangle 23">
            <a:extLst>
              <a:ext uri="{FF2B5EF4-FFF2-40B4-BE49-F238E27FC236}">
                <a16:creationId xmlns:a16="http://schemas.microsoft.com/office/drawing/2014/main" id="{A867B969-0030-7D4B-A1EF-C41480F48F1C}"/>
              </a:ext>
            </a:extLst>
          </p:cNvPr>
          <p:cNvSpPr/>
          <p:nvPr/>
        </p:nvSpPr>
        <p:spPr>
          <a:xfrm>
            <a:off x="4614236" y="2029593"/>
            <a:ext cx="2115038" cy="6341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dirty="0">
                <a:latin typeface="Calisto MT Regular" charset="0"/>
              </a:rPr>
              <a:t>assertive</a:t>
            </a:r>
          </a:p>
        </p:txBody>
      </p:sp>
      <p:sp>
        <p:nvSpPr>
          <p:cNvPr id="7" name="Rectangle 6">
            <a:extLst>
              <a:ext uri="{FF2B5EF4-FFF2-40B4-BE49-F238E27FC236}">
                <a16:creationId xmlns:a16="http://schemas.microsoft.com/office/drawing/2014/main" id="{29A71C1E-DAAB-A148-ACE1-5513F96BC64F}"/>
              </a:ext>
            </a:extLst>
          </p:cNvPr>
          <p:cNvSpPr/>
          <p:nvPr/>
        </p:nvSpPr>
        <p:spPr>
          <a:xfrm>
            <a:off x="8477900" y="365125"/>
            <a:ext cx="2467191" cy="1325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sto MT Regular" charset="0"/>
            </a:endParaRPr>
          </a:p>
        </p:txBody>
      </p:sp>
      <p:sp>
        <p:nvSpPr>
          <p:cNvPr id="8" name="TextBox 7">
            <a:extLst>
              <a:ext uri="{FF2B5EF4-FFF2-40B4-BE49-F238E27FC236}">
                <a16:creationId xmlns:a16="http://schemas.microsoft.com/office/drawing/2014/main" id="{0EDC11AA-0F7F-2940-8C05-F555C4D6FD04}"/>
              </a:ext>
            </a:extLst>
          </p:cNvPr>
          <p:cNvSpPr txBox="1"/>
          <p:nvPr/>
        </p:nvSpPr>
        <p:spPr>
          <a:xfrm>
            <a:off x="8509725" y="365125"/>
            <a:ext cx="2463281" cy="1169551"/>
          </a:xfrm>
          <a:prstGeom prst="rect">
            <a:avLst/>
          </a:prstGeom>
          <a:noFill/>
        </p:spPr>
        <p:txBody>
          <a:bodyPr wrap="square" rtlCol="0">
            <a:spAutoFit/>
          </a:bodyPr>
          <a:lstStyle/>
          <a:p>
            <a:pPr algn="ctr"/>
            <a:r>
              <a:rPr lang="en-US" sz="3500" dirty="0">
                <a:solidFill>
                  <a:schemeClr val="bg1"/>
                </a:solidFill>
                <a:latin typeface="Calibri" pitchFamily="34" charset="0"/>
                <a:ea typeface="Calisto MT Regular" charset="0"/>
                <a:cs typeface="Calibri" pitchFamily="34" charset="0"/>
              </a:rPr>
              <a:t>Vocabulary</a:t>
            </a:r>
          </a:p>
          <a:p>
            <a:pPr algn="ctr"/>
            <a:r>
              <a:rPr lang="ka-GE" sz="3500" dirty="0">
                <a:solidFill>
                  <a:schemeClr val="bg1"/>
                </a:solidFill>
                <a:latin typeface="Calibri" pitchFamily="34" charset="0"/>
                <a:ea typeface="Calisto MT Regular" charset="0"/>
                <a:cs typeface="Calibri" pitchFamily="34" charset="0"/>
              </a:rPr>
              <a:t> ლექსიკა</a:t>
            </a:r>
            <a:endParaRPr lang="en-US" sz="3500" dirty="0">
              <a:solidFill>
                <a:schemeClr val="bg1"/>
              </a:solidFill>
              <a:latin typeface="Calibri" pitchFamily="34" charset="0"/>
              <a:ea typeface="Calisto MT Regular" charset="0"/>
              <a:cs typeface="Calibri" pitchFamily="34" charset="0"/>
            </a:endParaRPr>
          </a:p>
        </p:txBody>
      </p:sp>
    </p:spTree>
    <p:extLst>
      <p:ext uri="{BB962C8B-B14F-4D97-AF65-F5344CB8AC3E}">
        <p14:creationId xmlns:p14="http://schemas.microsoft.com/office/powerpoint/2010/main" val="3058511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path" presetSubtype="0" accel="50000" decel="50000" fill="hold" grpId="0" nodeType="clickEffect">
                                  <p:stCondLst>
                                    <p:cond delay="0"/>
                                  </p:stCondLst>
                                  <p:childTnLst>
                                    <p:animMotion origin="layout" path="M -4.375E-6 3.7037E-7 L 0.06303 3.7037E-7 C 0.09115 3.7037E-7 0.12605 0.06296 0.12605 0.11435 L 0.12605 0.2287 " pathEditMode="relative" rAng="0" ptsTypes="AAAA">
                                      <p:cBhvr>
                                        <p:cTn id="6" dur="2000" fill="hold"/>
                                        <p:tgtEl>
                                          <p:spTgt spid="24"/>
                                        </p:tgtEl>
                                        <p:attrNameLst>
                                          <p:attrName>ppt_x</p:attrName>
                                          <p:attrName>ppt_y</p:attrName>
                                        </p:attrNameLst>
                                      </p:cBhvr>
                                      <p:rCtr x="6302" y="1143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59;g8d3272b2c0_0_406">
            <a:extLst>
              <a:ext uri="{FF2B5EF4-FFF2-40B4-BE49-F238E27FC236}">
                <a16:creationId xmlns:a16="http://schemas.microsoft.com/office/drawing/2014/main" id="{1DAC6726-0665-CE42-843C-081700985CF1}"/>
              </a:ext>
            </a:extLst>
          </p:cNvPr>
          <p:cNvSpPr txBox="1">
            <a:spLocks/>
          </p:cNvSpPr>
          <p:nvPr/>
        </p:nvSpPr>
        <p:spPr>
          <a:xfrm>
            <a:off x="351411" y="224002"/>
            <a:ext cx="11271300" cy="8508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lang="en-US" sz="4800" dirty="0">
              <a:latin typeface="Calibri Regular" charset="0"/>
            </a:endParaRPr>
          </a:p>
        </p:txBody>
      </p:sp>
      <p:pic>
        <p:nvPicPr>
          <p:cNvPr id="11" name="Google Shape;90;p1">
            <a:extLst>
              <a:ext uri="{FF2B5EF4-FFF2-40B4-BE49-F238E27FC236}">
                <a16:creationId xmlns:a16="http://schemas.microsoft.com/office/drawing/2014/main" id="{C0F02F15-F1A3-BE4E-8F9E-010F27EC343E}"/>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pic>
        <p:nvPicPr>
          <p:cNvPr id="15" name="Picture 14">
            <a:extLst>
              <a:ext uri="{FF2B5EF4-FFF2-40B4-BE49-F238E27FC236}">
                <a16:creationId xmlns:a16="http://schemas.microsoft.com/office/drawing/2014/main" id="{CBFB4AD6-5147-B841-97E3-D3DBF2870DA4}"/>
              </a:ext>
            </a:extLst>
          </p:cNvPr>
          <p:cNvPicPr>
            <a:picLocks noChangeAspect="1"/>
          </p:cNvPicPr>
          <p:nvPr/>
        </p:nvPicPr>
        <p:blipFill>
          <a:blip r:embed="rId3"/>
          <a:stretch>
            <a:fillRect/>
          </a:stretch>
        </p:blipFill>
        <p:spPr>
          <a:xfrm>
            <a:off x="2450562" y="556124"/>
            <a:ext cx="2376972" cy="968991"/>
          </a:xfrm>
          <a:prstGeom prst="rect">
            <a:avLst/>
          </a:prstGeom>
        </p:spPr>
      </p:pic>
      <p:sp>
        <p:nvSpPr>
          <p:cNvPr id="7" name="Rectangle 6">
            <a:extLst>
              <a:ext uri="{FF2B5EF4-FFF2-40B4-BE49-F238E27FC236}">
                <a16:creationId xmlns:a16="http://schemas.microsoft.com/office/drawing/2014/main" id="{29A71C1E-DAAB-A148-ACE1-5513F96BC64F}"/>
              </a:ext>
            </a:extLst>
          </p:cNvPr>
          <p:cNvSpPr/>
          <p:nvPr/>
        </p:nvSpPr>
        <p:spPr>
          <a:xfrm>
            <a:off x="8477900" y="365125"/>
            <a:ext cx="2467191" cy="1325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sto MT Regular" charset="0"/>
            </a:endParaRPr>
          </a:p>
        </p:txBody>
      </p:sp>
      <p:sp>
        <p:nvSpPr>
          <p:cNvPr id="8" name="TextBox 7">
            <a:extLst>
              <a:ext uri="{FF2B5EF4-FFF2-40B4-BE49-F238E27FC236}">
                <a16:creationId xmlns:a16="http://schemas.microsoft.com/office/drawing/2014/main" id="{0EDC11AA-0F7F-2940-8C05-F555C4D6FD04}"/>
              </a:ext>
            </a:extLst>
          </p:cNvPr>
          <p:cNvSpPr txBox="1"/>
          <p:nvPr/>
        </p:nvSpPr>
        <p:spPr>
          <a:xfrm>
            <a:off x="8510265" y="455843"/>
            <a:ext cx="2463281" cy="1169551"/>
          </a:xfrm>
          <a:prstGeom prst="rect">
            <a:avLst/>
          </a:prstGeom>
          <a:noFill/>
        </p:spPr>
        <p:txBody>
          <a:bodyPr wrap="square" rtlCol="0">
            <a:spAutoFit/>
          </a:bodyPr>
          <a:lstStyle/>
          <a:p>
            <a:pPr algn="ctr"/>
            <a:r>
              <a:rPr lang="en-US" sz="3500" dirty="0">
                <a:solidFill>
                  <a:schemeClr val="bg1"/>
                </a:solidFill>
                <a:latin typeface="Calibri" pitchFamily="34" charset="0"/>
                <a:ea typeface="Calisto MT Regular" charset="0"/>
                <a:cs typeface="Calibri" pitchFamily="34" charset="0"/>
              </a:rPr>
              <a:t>Vocabulary</a:t>
            </a:r>
          </a:p>
          <a:p>
            <a:pPr algn="ctr"/>
            <a:r>
              <a:rPr lang="ka-GE" sz="3500" dirty="0">
                <a:solidFill>
                  <a:schemeClr val="bg1"/>
                </a:solidFill>
                <a:latin typeface="Calibri" pitchFamily="34" charset="0"/>
                <a:ea typeface="Calisto MT Regular" charset="0"/>
                <a:cs typeface="Calibri" pitchFamily="34" charset="0"/>
              </a:rPr>
              <a:t> ლექსიკა</a:t>
            </a:r>
            <a:endParaRPr lang="en-US" sz="3500" dirty="0">
              <a:solidFill>
                <a:schemeClr val="bg1"/>
              </a:solidFill>
              <a:latin typeface="Calibri" pitchFamily="34" charset="0"/>
              <a:ea typeface="Calisto MT Regular" charset="0"/>
              <a:cs typeface="Calibri" pitchFamily="34" charset="0"/>
            </a:endParaRPr>
          </a:p>
        </p:txBody>
      </p:sp>
      <p:grpSp>
        <p:nvGrpSpPr>
          <p:cNvPr id="9" name="Google Shape;147;g8d3272b2c0_0_186"/>
          <p:cNvGrpSpPr/>
          <p:nvPr/>
        </p:nvGrpSpPr>
        <p:grpSpPr>
          <a:xfrm>
            <a:off x="1368520" y="1847933"/>
            <a:ext cx="9263955" cy="4785624"/>
            <a:chOff x="-486583" y="-172635"/>
            <a:chExt cx="10340040" cy="6130762"/>
          </a:xfrm>
        </p:grpSpPr>
        <p:sp>
          <p:nvSpPr>
            <p:cNvPr id="10" name="Google Shape;148;g8d3272b2c0_0_186"/>
            <p:cNvSpPr/>
            <p:nvPr/>
          </p:nvSpPr>
          <p:spPr>
            <a:xfrm>
              <a:off x="3785481" y="1786325"/>
              <a:ext cx="1996698" cy="1860841"/>
            </a:xfrm>
            <a:prstGeom prst="ellipse">
              <a:avLst/>
            </a:prstGeom>
            <a:solidFill>
              <a:srgbClr val="4372C3"/>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Calibri Regular" charset="0"/>
                <a:ea typeface="Calisto MT Regular" charset="0"/>
                <a:cs typeface="Calisto MT Regular" charset="0"/>
              </a:endParaRPr>
            </a:p>
          </p:txBody>
        </p:sp>
        <p:sp>
          <p:nvSpPr>
            <p:cNvPr id="12" name="Google Shape;149;g8d3272b2c0_0_186"/>
            <p:cNvSpPr txBox="1"/>
            <p:nvPr/>
          </p:nvSpPr>
          <p:spPr>
            <a:xfrm>
              <a:off x="3977319" y="2161474"/>
              <a:ext cx="1655046" cy="1250592"/>
            </a:xfrm>
            <a:prstGeom prst="rect">
              <a:avLst/>
            </a:prstGeom>
            <a:noFill/>
            <a:ln>
              <a:noFill/>
            </a:ln>
          </p:spPr>
          <p:txBody>
            <a:bodyPr spcFirstLastPara="1" wrap="square" lIns="10775" tIns="10775" rIns="10775" bIns="10775" anchor="ctr" anchorCtr="0">
              <a:noAutofit/>
            </a:bodyPr>
            <a:lstStyle/>
            <a:p>
              <a:pPr marL="0" marR="0" lvl="0" indent="0" algn="ctr" rtl="0">
                <a:lnSpc>
                  <a:spcPct val="90000"/>
                </a:lnSpc>
                <a:spcBef>
                  <a:spcPts val="0"/>
                </a:spcBef>
                <a:spcAft>
                  <a:spcPts val="0"/>
                </a:spcAft>
                <a:buNone/>
              </a:pPr>
              <a:r>
                <a:rPr lang="en-US" sz="2200" b="1" u="none" strike="noStrike" cap="none" dirty="0">
                  <a:solidFill>
                    <a:srgbClr val="FFFFFF"/>
                  </a:solidFill>
                  <a:latin typeface="Calibri" panose="020F0502020204030204" pitchFamily="34" charset="0"/>
                  <a:ea typeface="Calibri"/>
                  <a:cs typeface="Calibri" panose="020F0502020204030204" pitchFamily="34" charset="0"/>
                  <a:sym typeface="Calibri"/>
                </a:rPr>
                <a:t>Vocabulary</a:t>
              </a:r>
              <a:endParaRPr sz="2200" dirty="0">
                <a:latin typeface="Calibri" panose="020F0502020204030204" pitchFamily="34" charset="0"/>
                <a:ea typeface="Calisto MT Regular" charset="0"/>
                <a:cs typeface="Calibri" panose="020F0502020204030204" pitchFamily="34" charset="0"/>
              </a:endParaRPr>
            </a:p>
            <a:p>
              <a:pPr marL="0" marR="0" lvl="0" indent="0" algn="ctr" rtl="0">
                <a:lnSpc>
                  <a:spcPct val="90000"/>
                </a:lnSpc>
                <a:spcBef>
                  <a:spcPts val="595"/>
                </a:spcBef>
                <a:spcAft>
                  <a:spcPts val="0"/>
                </a:spcAft>
                <a:buNone/>
              </a:pPr>
              <a:r>
                <a:rPr lang="en-US" sz="2200" b="1" u="none" strike="noStrike" cap="none" dirty="0" err="1">
                  <a:solidFill>
                    <a:srgbClr val="FFFFFF"/>
                  </a:solidFill>
                  <a:latin typeface="Calibri" panose="020F0502020204030204" pitchFamily="34" charset="0"/>
                  <a:ea typeface="Calibri"/>
                  <a:cs typeface="Calibri" panose="020F0502020204030204" pitchFamily="34" charset="0"/>
                  <a:sym typeface="Calibri"/>
                </a:rPr>
                <a:t>ლექსიკა</a:t>
              </a:r>
              <a:endParaRPr sz="2200" dirty="0">
                <a:latin typeface="Calibri" panose="020F0502020204030204" pitchFamily="34" charset="0"/>
                <a:ea typeface="Calisto MT Regular" charset="0"/>
                <a:cs typeface="Calibri" panose="020F0502020204030204" pitchFamily="34" charset="0"/>
              </a:endParaRPr>
            </a:p>
          </p:txBody>
        </p:sp>
        <p:sp>
          <p:nvSpPr>
            <p:cNvPr id="13" name="Google Shape;150;g8d3272b2c0_0_186"/>
            <p:cNvSpPr/>
            <p:nvPr/>
          </p:nvSpPr>
          <p:spPr>
            <a:xfrm rot="13789549" flipV="1">
              <a:off x="2937759" y="998018"/>
              <a:ext cx="1518140" cy="843831"/>
            </a:xfrm>
            <a:custGeom>
              <a:avLst/>
              <a:gdLst/>
              <a:ahLst/>
              <a:cxnLst/>
              <a:rect l="l" t="t" r="r" b="b"/>
              <a:pathLst>
                <a:path w="120000" h="120000" extrusionOk="0">
                  <a:moveTo>
                    <a:pt x="0" y="59998"/>
                  </a:moveTo>
                  <a:lnTo>
                    <a:pt x="120000" y="59998"/>
                  </a:lnTo>
                </a:path>
              </a:pathLst>
            </a:custGeom>
            <a:noFill/>
            <a:ln w="12700" cap="flat" cmpd="sng">
              <a:solidFill>
                <a:srgbClr val="345A99"/>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Calibri Regular" charset="0"/>
                <a:ea typeface="Calisto MT Regular" charset="0"/>
                <a:cs typeface="Calisto MT Regular" charset="0"/>
              </a:endParaRPr>
            </a:p>
          </p:txBody>
        </p:sp>
        <p:sp>
          <p:nvSpPr>
            <p:cNvPr id="14" name="Google Shape;151;g8d3272b2c0_0_186"/>
            <p:cNvSpPr txBox="1"/>
            <p:nvPr/>
          </p:nvSpPr>
          <p:spPr>
            <a:xfrm rot="5196305">
              <a:off x="4607339" y="1672363"/>
              <a:ext cx="35462" cy="35462"/>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Calibri Regular" charset="0"/>
                <a:ea typeface="Calibri"/>
                <a:cs typeface="Calibri"/>
                <a:sym typeface="Calibri"/>
              </a:endParaRPr>
            </a:p>
          </p:txBody>
        </p:sp>
        <p:sp>
          <p:nvSpPr>
            <p:cNvPr id="16" name="Google Shape;152;g8d3272b2c0_0_186"/>
            <p:cNvSpPr/>
            <p:nvPr/>
          </p:nvSpPr>
          <p:spPr>
            <a:xfrm>
              <a:off x="88052" y="-172635"/>
              <a:ext cx="3426660" cy="2251927"/>
            </a:xfrm>
            <a:prstGeom prst="ellipse">
              <a:avLst/>
            </a:prstGeom>
            <a:solidFill>
              <a:srgbClr val="4372C3"/>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Calibri Regular" charset="0"/>
                <a:ea typeface="Calisto MT Regular" charset="0"/>
                <a:cs typeface="Calisto MT Regular" charset="0"/>
              </a:endParaRPr>
            </a:p>
          </p:txBody>
        </p:sp>
        <p:sp>
          <p:nvSpPr>
            <p:cNvPr id="17" name="Google Shape;153;g8d3272b2c0_0_186"/>
            <p:cNvSpPr txBox="1"/>
            <p:nvPr/>
          </p:nvSpPr>
          <p:spPr>
            <a:xfrm>
              <a:off x="480702" y="311720"/>
              <a:ext cx="2656229" cy="1108213"/>
            </a:xfrm>
            <a:prstGeom prst="rect">
              <a:avLst/>
            </a:prstGeom>
            <a:noFill/>
            <a:ln>
              <a:noFill/>
            </a:ln>
          </p:spPr>
          <p:txBody>
            <a:bodyPr spcFirstLastPara="1" wrap="square" lIns="11425" tIns="11425" rIns="11425" bIns="11425" anchor="ctr" anchorCtr="0">
              <a:noAutofit/>
            </a:bodyPr>
            <a:lstStyle/>
            <a:p>
              <a:pPr marL="0" marR="0" lvl="0" indent="0" algn="ctr" rtl="0">
                <a:lnSpc>
                  <a:spcPct val="90000"/>
                </a:lnSpc>
                <a:spcBef>
                  <a:spcPts val="630"/>
                </a:spcBef>
                <a:spcAft>
                  <a:spcPts val="0"/>
                </a:spcAft>
                <a:buClr>
                  <a:srgbClr val="000000"/>
                </a:buClr>
                <a:buFont typeface="Arial"/>
                <a:buNone/>
              </a:pPr>
              <a:r>
                <a:rPr lang="en-US" sz="2200" b="1" dirty="0" smtClean="0">
                  <a:solidFill>
                    <a:srgbClr val="FFFFFF"/>
                  </a:solidFill>
                  <a:latin typeface="Calibri" panose="020F0502020204030204" pitchFamily="34" charset="0"/>
                  <a:ea typeface="Calibri"/>
                  <a:cs typeface="Calibri" panose="020F0502020204030204" pitchFamily="34" charset="0"/>
                  <a:sym typeface="Calibri"/>
                </a:rPr>
                <a:t>mimic</a:t>
              </a:r>
              <a:endParaRPr lang="en-US" sz="2200" b="1" dirty="0">
                <a:solidFill>
                  <a:srgbClr val="FFFFFF"/>
                </a:solidFill>
                <a:latin typeface="Calibri" panose="020F0502020204030204" pitchFamily="34" charset="0"/>
                <a:ea typeface="Calibri"/>
                <a:cs typeface="Calibri" panose="020F0502020204030204" pitchFamily="34" charset="0"/>
                <a:sym typeface="Calibri"/>
              </a:endParaRPr>
            </a:p>
            <a:p>
              <a:pPr marL="0" marR="0" lvl="0" indent="0" algn="ctr" rtl="0">
                <a:lnSpc>
                  <a:spcPct val="90000"/>
                </a:lnSpc>
                <a:spcBef>
                  <a:spcPts val="630"/>
                </a:spcBef>
                <a:spcAft>
                  <a:spcPts val="0"/>
                </a:spcAft>
                <a:buClr>
                  <a:srgbClr val="000000"/>
                </a:buClr>
                <a:buFont typeface="Arial"/>
                <a:buNone/>
              </a:pPr>
              <a:r>
                <a:rPr lang="en-US" sz="2200" b="1" dirty="0" smtClean="0">
                  <a:solidFill>
                    <a:srgbClr val="FFFFFF"/>
                  </a:solidFill>
                  <a:latin typeface="Calibri" panose="020F0502020204030204" pitchFamily="34" charset="0"/>
                  <a:ea typeface="Calibri"/>
                  <a:cs typeface="Calibri" panose="020F0502020204030204" pitchFamily="34" charset="0"/>
                  <a:sym typeface="Calibri"/>
                </a:rPr>
                <a:t>(v.)</a:t>
              </a:r>
              <a:endParaRPr lang="en-US" sz="2200" b="1" dirty="0">
                <a:solidFill>
                  <a:srgbClr val="FFFFFF"/>
                </a:solidFill>
                <a:latin typeface="Calibri" panose="020F0502020204030204" pitchFamily="34" charset="0"/>
                <a:ea typeface="Calibri"/>
                <a:cs typeface="Calibri" panose="020F0502020204030204" pitchFamily="34" charset="0"/>
                <a:sym typeface="Calibri"/>
              </a:endParaRPr>
            </a:p>
            <a:p>
              <a:pPr algn="ctr"/>
              <a:r>
                <a:rPr lang="ka-GE" sz="1800" b="1" dirty="0">
                  <a:solidFill>
                    <a:schemeClr val="lt1"/>
                  </a:solidFill>
                  <a:latin typeface="Calibri Regular" charset="0"/>
                  <a:ea typeface="Calibri"/>
                  <a:cs typeface="Calibri"/>
                  <a:sym typeface="Calibri"/>
                </a:rPr>
                <a:t>გამეორება, იმიტირება</a:t>
              </a:r>
            </a:p>
          </p:txBody>
        </p:sp>
        <p:sp>
          <p:nvSpPr>
            <p:cNvPr id="18" name="Google Shape;154;g8d3272b2c0_0_186"/>
            <p:cNvSpPr/>
            <p:nvPr/>
          </p:nvSpPr>
          <p:spPr>
            <a:xfrm rot="19133318">
              <a:off x="5375176" y="1546828"/>
              <a:ext cx="1272667" cy="131418"/>
            </a:xfrm>
            <a:custGeom>
              <a:avLst/>
              <a:gdLst/>
              <a:ahLst/>
              <a:cxnLst/>
              <a:rect l="l" t="t" r="r" b="b"/>
              <a:pathLst>
                <a:path w="120000" h="120000" extrusionOk="0">
                  <a:moveTo>
                    <a:pt x="0" y="59998"/>
                  </a:moveTo>
                  <a:lnTo>
                    <a:pt x="120000" y="59998"/>
                  </a:lnTo>
                </a:path>
              </a:pathLst>
            </a:custGeom>
            <a:noFill/>
            <a:ln w="12700" cap="flat" cmpd="sng">
              <a:solidFill>
                <a:srgbClr val="345A99"/>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Calibri Regular" charset="0"/>
                <a:ea typeface="Calisto MT Regular" charset="0"/>
                <a:cs typeface="Calisto MT Regular" charset="0"/>
              </a:endParaRPr>
            </a:p>
          </p:txBody>
        </p:sp>
        <p:sp>
          <p:nvSpPr>
            <p:cNvPr id="19" name="Google Shape;155;g8d3272b2c0_0_186"/>
            <p:cNvSpPr txBox="1"/>
            <p:nvPr/>
          </p:nvSpPr>
          <p:spPr>
            <a:xfrm rot="-2466378">
              <a:off x="5868095" y="1745714"/>
              <a:ext cx="81222" cy="81222"/>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Calibri Regular" charset="0"/>
                <a:ea typeface="Calibri"/>
                <a:cs typeface="Calibri"/>
                <a:sym typeface="Calibri"/>
              </a:endParaRPr>
            </a:p>
          </p:txBody>
        </p:sp>
        <p:sp>
          <p:nvSpPr>
            <p:cNvPr id="20" name="Google Shape;156;g8d3272b2c0_0_186"/>
            <p:cNvSpPr/>
            <p:nvPr/>
          </p:nvSpPr>
          <p:spPr>
            <a:xfrm>
              <a:off x="6227474" y="539773"/>
              <a:ext cx="3089873" cy="2233637"/>
            </a:xfrm>
            <a:prstGeom prst="ellipse">
              <a:avLst/>
            </a:prstGeom>
            <a:solidFill>
              <a:srgbClr val="4372C3"/>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Calibri Regular" charset="0"/>
                <a:ea typeface="Calisto MT Regular" charset="0"/>
                <a:cs typeface="Calisto MT Regular" charset="0"/>
              </a:endParaRPr>
            </a:p>
          </p:txBody>
        </p:sp>
        <p:sp>
          <p:nvSpPr>
            <p:cNvPr id="21" name="Google Shape;157;g8d3272b2c0_0_186"/>
            <p:cNvSpPr txBox="1"/>
            <p:nvPr/>
          </p:nvSpPr>
          <p:spPr>
            <a:xfrm>
              <a:off x="6348405" y="1533628"/>
              <a:ext cx="2641614" cy="243378"/>
            </a:xfrm>
            <a:prstGeom prst="rect">
              <a:avLst/>
            </a:prstGeom>
            <a:solidFill>
              <a:schemeClr val="accent1"/>
            </a:solidFill>
            <a:ln>
              <a:noFill/>
            </a:ln>
          </p:spPr>
          <p:txBody>
            <a:bodyPr spcFirstLastPara="1" wrap="square" lIns="11425" tIns="11425" rIns="11425" bIns="11425" anchor="ctr" anchorCtr="0">
              <a:noAutofit/>
            </a:bodyPr>
            <a:lstStyle/>
            <a:p>
              <a:pPr marL="0" lvl="0" indent="0" algn="ctr" rtl="0">
                <a:spcBef>
                  <a:spcPts val="0"/>
                </a:spcBef>
                <a:spcAft>
                  <a:spcPts val="0"/>
                </a:spcAft>
                <a:buClr>
                  <a:schemeClr val="dk1"/>
                </a:buClr>
                <a:buSzPts val="1100"/>
                <a:buFont typeface="Arial"/>
                <a:buNone/>
              </a:pPr>
              <a:r>
                <a:rPr lang="en-US" sz="2200" b="1" dirty="0" smtClean="0">
                  <a:solidFill>
                    <a:srgbClr val="FFFFFF"/>
                  </a:solidFill>
                  <a:latin typeface="Calibri" panose="020F0502020204030204" pitchFamily="34" charset="0"/>
                  <a:ea typeface="Calibri"/>
                  <a:cs typeface="Calibri" panose="020F0502020204030204" pitchFamily="34" charset="0"/>
                  <a:sym typeface="Calibri"/>
                </a:rPr>
                <a:t>inspire</a:t>
              </a:r>
              <a:endParaRPr lang="en-US" sz="2200" b="1" dirty="0">
                <a:solidFill>
                  <a:srgbClr val="FFFFFF"/>
                </a:solidFill>
                <a:latin typeface="Calibri" panose="020F0502020204030204" pitchFamily="34" charset="0"/>
                <a:ea typeface="Calibri"/>
                <a:cs typeface="Calibri" panose="020F0502020204030204" pitchFamily="34" charset="0"/>
                <a:sym typeface="Calibri"/>
              </a:endParaRPr>
            </a:p>
            <a:p>
              <a:pPr marL="0" lvl="0" indent="0" algn="ctr" rtl="0">
                <a:spcBef>
                  <a:spcPts val="0"/>
                </a:spcBef>
                <a:spcAft>
                  <a:spcPts val="0"/>
                </a:spcAft>
                <a:buClr>
                  <a:schemeClr val="dk1"/>
                </a:buClr>
                <a:buSzPts val="1100"/>
                <a:buFont typeface="Arial"/>
                <a:buNone/>
              </a:pPr>
              <a:r>
                <a:rPr lang="en-US" sz="2200" b="1" dirty="0">
                  <a:solidFill>
                    <a:srgbClr val="FFFFFF"/>
                  </a:solidFill>
                  <a:latin typeface="Calibri" panose="020F0502020204030204" pitchFamily="34" charset="0"/>
                  <a:ea typeface="Calibri"/>
                  <a:cs typeface="Calibri" panose="020F0502020204030204" pitchFamily="34" charset="0"/>
                  <a:sym typeface="Calibri"/>
                </a:rPr>
                <a:t>(v.)</a:t>
              </a:r>
            </a:p>
            <a:p>
              <a:pPr marL="0" lvl="0" indent="0" algn="ctr" rtl="0">
                <a:spcBef>
                  <a:spcPts val="0"/>
                </a:spcBef>
                <a:spcAft>
                  <a:spcPts val="0"/>
                </a:spcAft>
                <a:buClr>
                  <a:schemeClr val="dk1"/>
                </a:buClr>
                <a:buSzPts val="1100"/>
                <a:buFont typeface="Arial"/>
                <a:buNone/>
              </a:pPr>
              <a:r>
                <a:rPr lang="ka-GE" sz="1800" b="1" dirty="0">
                  <a:solidFill>
                    <a:srgbClr val="FFFFFF"/>
                  </a:solidFill>
                  <a:latin typeface="Calibri" panose="020F0502020204030204" pitchFamily="34" charset="0"/>
                  <a:ea typeface="Calibri"/>
                  <a:cs typeface="Calibri" panose="020F0502020204030204" pitchFamily="34" charset="0"/>
                  <a:sym typeface="Calibri"/>
                </a:rPr>
                <a:t>შთაგონება</a:t>
              </a:r>
              <a:endParaRPr sz="1800" b="1" dirty="0">
                <a:solidFill>
                  <a:srgbClr val="FFFFFF"/>
                </a:solidFill>
                <a:latin typeface="Calibri" panose="020F0502020204030204" pitchFamily="34" charset="0"/>
                <a:ea typeface="Calibri"/>
                <a:cs typeface="Calibri" panose="020F0502020204030204" pitchFamily="34" charset="0"/>
                <a:sym typeface="Calibri"/>
              </a:endParaRPr>
            </a:p>
          </p:txBody>
        </p:sp>
        <p:sp>
          <p:nvSpPr>
            <p:cNvPr id="22" name="Google Shape;159;g8d3272b2c0_0_186"/>
            <p:cNvSpPr txBox="1"/>
            <p:nvPr/>
          </p:nvSpPr>
          <p:spPr>
            <a:xfrm rot="-246013">
              <a:off x="6281636" y="2686160"/>
              <a:ext cx="83915" cy="83915"/>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Calibri Regular" charset="0"/>
                <a:ea typeface="Calibri"/>
                <a:cs typeface="Calibri"/>
                <a:sym typeface="Calibri"/>
              </a:endParaRPr>
            </a:p>
          </p:txBody>
        </p:sp>
        <p:sp>
          <p:nvSpPr>
            <p:cNvPr id="23" name="Google Shape;163;g8d3272b2c0_0_186"/>
            <p:cNvSpPr txBox="1"/>
            <p:nvPr/>
          </p:nvSpPr>
          <p:spPr>
            <a:xfrm rot="2113695">
              <a:off x="5940677" y="3711274"/>
              <a:ext cx="77492" cy="77492"/>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Calibri Regular" charset="0"/>
                <a:ea typeface="Calibri"/>
                <a:cs typeface="Calibri"/>
                <a:sym typeface="Calibri"/>
              </a:endParaRPr>
            </a:p>
          </p:txBody>
        </p:sp>
        <p:sp>
          <p:nvSpPr>
            <p:cNvPr id="25" name="Google Shape;166;g8d3272b2c0_0_186"/>
            <p:cNvSpPr/>
            <p:nvPr/>
          </p:nvSpPr>
          <p:spPr>
            <a:xfrm rot="5186587">
              <a:off x="4616069" y="3770650"/>
              <a:ext cx="275631" cy="24945"/>
            </a:xfrm>
            <a:custGeom>
              <a:avLst/>
              <a:gdLst/>
              <a:ahLst/>
              <a:cxnLst/>
              <a:rect l="l" t="t" r="r" b="b"/>
              <a:pathLst>
                <a:path w="120000" h="120000" extrusionOk="0">
                  <a:moveTo>
                    <a:pt x="0" y="59998"/>
                  </a:moveTo>
                  <a:lnTo>
                    <a:pt x="120000" y="59998"/>
                  </a:lnTo>
                </a:path>
              </a:pathLst>
            </a:custGeom>
            <a:noFill/>
            <a:ln w="12700" cap="flat" cmpd="sng">
              <a:solidFill>
                <a:srgbClr val="345A99"/>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Calibri Regular" charset="0"/>
                <a:ea typeface="Calisto MT Regular" charset="0"/>
                <a:cs typeface="Calisto MT Regular" charset="0"/>
              </a:endParaRPr>
            </a:p>
          </p:txBody>
        </p:sp>
        <p:sp>
          <p:nvSpPr>
            <p:cNvPr id="26" name="Google Shape;167;g8d3272b2c0_0_186"/>
            <p:cNvSpPr txBox="1"/>
            <p:nvPr/>
          </p:nvSpPr>
          <p:spPr>
            <a:xfrm rot="5176116">
              <a:off x="4746973" y="3776269"/>
              <a:ext cx="13829" cy="13829"/>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Calibri Regular" charset="0"/>
                <a:ea typeface="Calibri"/>
                <a:cs typeface="Calibri"/>
                <a:sym typeface="Calibri"/>
              </a:endParaRPr>
            </a:p>
          </p:txBody>
        </p:sp>
        <p:sp>
          <p:nvSpPr>
            <p:cNvPr id="27" name="Google Shape;168;g8d3272b2c0_0_186"/>
            <p:cNvSpPr/>
            <p:nvPr/>
          </p:nvSpPr>
          <p:spPr>
            <a:xfrm>
              <a:off x="2664032" y="3823942"/>
              <a:ext cx="3264270" cy="2134185"/>
            </a:xfrm>
            <a:prstGeom prst="ellipse">
              <a:avLst/>
            </a:prstGeom>
            <a:solidFill>
              <a:srgbClr val="4372C3"/>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Calibri Regular" charset="0"/>
                <a:ea typeface="Calisto MT Regular" charset="0"/>
                <a:cs typeface="Calisto MT Regular" charset="0"/>
              </a:endParaRPr>
            </a:p>
          </p:txBody>
        </p:sp>
        <p:sp>
          <p:nvSpPr>
            <p:cNvPr id="28" name="Google Shape;169;g8d3272b2c0_0_186"/>
            <p:cNvSpPr txBox="1"/>
            <p:nvPr/>
          </p:nvSpPr>
          <p:spPr>
            <a:xfrm>
              <a:off x="2807651" y="4324293"/>
              <a:ext cx="2974527" cy="994878"/>
            </a:xfrm>
            <a:prstGeom prst="rect">
              <a:avLst/>
            </a:prstGeom>
            <a:noFill/>
            <a:ln>
              <a:noFill/>
            </a:ln>
          </p:spPr>
          <p:txBody>
            <a:bodyPr spcFirstLastPara="1" wrap="square" lIns="11425" tIns="11425" rIns="11425" bIns="11425" anchor="ctr" anchorCtr="0">
              <a:noAutofit/>
            </a:bodyPr>
            <a:lstStyle/>
            <a:p>
              <a:pPr marL="0" marR="0" lvl="0" indent="0" algn="ctr" rtl="0">
                <a:lnSpc>
                  <a:spcPct val="90000"/>
                </a:lnSpc>
                <a:spcBef>
                  <a:spcPts val="630"/>
                </a:spcBef>
                <a:spcAft>
                  <a:spcPts val="0"/>
                </a:spcAft>
                <a:buNone/>
              </a:pPr>
              <a:r>
                <a:rPr lang="en-US" sz="2200" b="1" dirty="0" smtClean="0">
                  <a:solidFill>
                    <a:srgbClr val="FFFFFF"/>
                  </a:solidFill>
                  <a:latin typeface="Calibri" panose="020F0502020204030204" pitchFamily="34" charset="0"/>
                  <a:ea typeface="Calibri"/>
                  <a:cs typeface="Calibri" panose="020F0502020204030204" pitchFamily="34" charset="0"/>
                  <a:sym typeface="Calibri"/>
                </a:rPr>
                <a:t>emotion</a:t>
              </a:r>
              <a:endParaRPr lang="en-US" sz="2200" b="1" dirty="0">
                <a:solidFill>
                  <a:srgbClr val="FFFFFF"/>
                </a:solidFill>
                <a:latin typeface="Calibri" panose="020F0502020204030204" pitchFamily="34" charset="0"/>
                <a:ea typeface="Calibri"/>
                <a:cs typeface="Calibri" panose="020F0502020204030204" pitchFamily="34" charset="0"/>
                <a:sym typeface="Calibri"/>
              </a:endParaRPr>
            </a:p>
            <a:p>
              <a:pPr marL="0" marR="0" lvl="0" indent="0" algn="ctr" rtl="0">
                <a:lnSpc>
                  <a:spcPct val="90000"/>
                </a:lnSpc>
                <a:spcBef>
                  <a:spcPts val="630"/>
                </a:spcBef>
                <a:spcAft>
                  <a:spcPts val="0"/>
                </a:spcAft>
                <a:buNone/>
              </a:pPr>
              <a:r>
                <a:rPr lang="en-US" sz="2200" b="1" dirty="0">
                  <a:solidFill>
                    <a:srgbClr val="FFFFFF"/>
                  </a:solidFill>
                  <a:latin typeface="Calibri" panose="020F0502020204030204" pitchFamily="34" charset="0"/>
                  <a:ea typeface="Calibri"/>
                  <a:cs typeface="Calibri" panose="020F0502020204030204" pitchFamily="34" charset="0"/>
                  <a:sym typeface="Calibri"/>
                </a:rPr>
                <a:t>(n.)</a:t>
              </a:r>
              <a:endParaRPr lang="ka-GE" sz="2200" b="1" dirty="0">
                <a:solidFill>
                  <a:srgbClr val="FFFFFF"/>
                </a:solidFill>
                <a:latin typeface="Calibri" panose="020F0502020204030204" pitchFamily="34" charset="0"/>
                <a:ea typeface="Calibri"/>
                <a:cs typeface="Calibri" panose="020F0502020204030204" pitchFamily="34" charset="0"/>
                <a:sym typeface="Calibri"/>
              </a:endParaRPr>
            </a:p>
            <a:p>
              <a:pPr marL="0" marR="0" lvl="0" indent="0" algn="ctr" rtl="0">
                <a:lnSpc>
                  <a:spcPct val="90000"/>
                </a:lnSpc>
                <a:spcBef>
                  <a:spcPts val="630"/>
                </a:spcBef>
                <a:spcAft>
                  <a:spcPts val="0"/>
                </a:spcAft>
                <a:buNone/>
              </a:pPr>
              <a:r>
                <a:rPr lang="ka-GE" sz="1800" b="1" dirty="0">
                  <a:solidFill>
                    <a:srgbClr val="FFFFFF"/>
                  </a:solidFill>
                  <a:latin typeface="Calibri" panose="020F0502020204030204" pitchFamily="34" charset="0"/>
                  <a:ea typeface="Calibri"/>
                  <a:cs typeface="Calibri" panose="020F0502020204030204" pitchFamily="34" charset="0"/>
                  <a:sym typeface="Calibri"/>
                </a:rPr>
                <a:t>ემოცია</a:t>
              </a:r>
              <a:endParaRPr sz="1800" b="1" dirty="0">
                <a:solidFill>
                  <a:srgbClr val="FFFFFF"/>
                </a:solidFill>
                <a:latin typeface="Calibri" panose="020F0502020204030204" pitchFamily="34" charset="0"/>
                <a:ea typeface="Calibri"/>
                <a:cs typeface="Calibri" panose="020F0502020204030204" pitchFamily="34" charset="0"/>
                <a:sym typeface="Calibri"/>
              </a:endParaRPr>
            </a:p>
          </p:txBody>
        </p:sp>
        <p:sp>
          <p:nvSpPr>
            <p:cNvPr id="29" name="Google Shape;170;g8d3272b2c0_0_186"/>
            <p:cNvSpPr/>
            <p:nvPr/>
          </p:nvSpPr>
          <p:spPr>
            <a:xfrm rot="9722507">
              <a:off x="2027857" y="3352594"/>
              <a:ext cx="1947465" cy="60164"/>
            </a:xfrm>
            <a:custGeom>
              <a:avLst/>
              <a:gdLst/>
              <a:ahLst/>
              <a:cxnLst/>
              <a:rect l="l" t="t" r="r" b="b"/>
              <a:pathLst>
                <a:path w="120000" h="120000" extrusionOk="0">
                  <a:moveTo>
                    <a:pt x="0" y="59998"/>
                  </a:moveTo>
                  <a:lnTo>
                    <a:pt x="120000" y="59998"/>
                  </a:lnTo>
                </a:path>
              </a:pathLst>
            </a:custGeom>
            <a:noFill/>
            <a:ln w="12700" cap="flat" cmpd="sng">
              <a:solidFill>
                <a:srgbClr val="345A99"/>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Calibri Regular" charset="0"/>
                <a:ea typeface="Calisto MT Regular" charset="0"/>
                <a:cs typeface="Calisto MT Regular" charset="0"/>
              </a:endParaRPr>
            </a:p>
          </p:txBody>
        </p:sp>
        <p:sp>
          <p:nvSpPr>
            <p:cNvPr id="30" name="Google Shape;171;g8d3272b2c0_0_186"/>
            <p:cNvSpPr txBox="1"/>
            <p:nvPr/>
          </p:nvSpPr>
          <p:spPr>
            <a:xfrm rot="-1759631">
              <a:off x="3157491" y="3636472"/>
              <a:ext cx="91875" cy="91875"/>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Calibri Regular" charset="0"/>
                <a:ea typeface="Calibri"/>
                <a:cs typeface="Calibri"/>
                <a:sym typeface="Calibri"/>
              </a:endParaRPr>
            </a:p>
          </p:txBody>
        </p:sp>
        <p:sp>
          <p:nvSpPr>
            <p:cNvPr id="31" name="Google Shape;172;g8d3272b2c0_0_186"/>
            <p:cNvSpPr/>
            <p:nvPr/>
          </p:nvSpPr>
          <p:spPr>
            <a:xfrm>
              <a:off x="-479519" y="2475632"/>
              <a:ext cx="2957623" cy="2437424"/>
            </a:xfrm>
            <a:prstGeom prst="ellipse">
              <a:avLst/>
            </a:prstGeom>
            <a:solidFill>
              <a:srgbClr val="4372C3"/>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Calibri Regular" charset="0"/>
                <a:ea typeface="Calisto MT Regular" charset="0"/>
                <a:cs typeface="Calisto MT Regular" charset="0"/>
              </a:endParaRPr>
            </a:p>
          </p:txBody>
        </p:sp>
        <p:sp>
          <p:nvSpPr>
            <p:cNvPr id="32" name="Google Shape;173;g8d3272b2c0_0_186"/>
            <p:cNvSpPr txBox="1"/>
            <p:nvPr/>
          </p:nvSpPr>
          <p:spPr>
            <a:xfrm>
              <a:off x="-486583" y="3093601"/>
              <a:ext cx="3033255" cy="907800"/>
            </a:xfrm>
            <a:prstGeom prst="rect">
              <a:avLst/>
            </a:prstGeom>
            <a:noFill/>
            <a:ln>
              <a:noFill/>
            </a:ln>
          </p:spPr>
          <p:txBody>
            <a:bodyPr spcFirstLastPara="1" wrap="square" lIns="11425" tIns="11425" rIns="11425" bIns="11425" anchor="ctr" anchorCtr="0">
              <a:noAutofit/>
            </a:bodyPr>
            <a:lstStyle/>
            <a:p>
              <a:pPr marL="0" marR="0" lvl="0" indent="0" algn="ctr" rtl="0">
                <a:lnSpc>
                  <a:spcPct val="90000"/>
                </a:lnSpc>
                <a:spcBef>
                  <a:spcPts val="0"/>
                </a:spcBef>
                <a:spcAft>
                  <a:spcPts val="0"/>
                </a:spcAft>
                <a:buNone/>
              </a:pPr>
              <a:endParaRPr lang="ka-GE" sz="2200" b="1" dirty="0">
                <a:solidFill>
                  <a:srgbClr val="FFFFFF"/>
                </a:solidFill>
                <a:latin typeface="Calibri" panose="020F0502020204030204" pitchFamily="34" charset="0"/>
                <a:ea typeface="Calibri"/>
                <a:cs typeface="Calibri" panose="020F0502020204030204" pitchFamily="34" charset="0"/>
                <a:sym typeface="Calibri"/>
              </a:endParaRPr>
            </a:p>
            <a:p>
              <a:pPr marL="0" marR="0" lvl="0" indent="0" algn="ctr" rtl="0">
                <a:lnSpc>
                  <a:spcPct val="90000"/>
                </a:lnSpc>
                <a:spcBef>
                  <a:spcPts val="0"/>
                </a:spcBef>
                <a:spcAft>
                  <a:spcPts val="0"/>
                </a:spcAft>
                <a:buNone/>
              </a:pPr>
              <a:r>
                <a:rPr lang="en-US" sz="2200" b="1" dirty="0" smtClean="0">
                  <a:solidFill>
                    <a:srgbClr val="FFFFFF"/>
                  </a:solidFill>
                  <a:latin typeface="Calibri" panose="020F0502020204030204" pitchFamily="34" charset="0"/>
                  <a:ea typeface="Calibri"/>
                  <a:cs typeface="Calibri" panose="020F0502020204030204" pitchFamily="34" charset="0"/>
                  <a:sym typeface="Calibri"/>
                </a:rPr>
                <a:t>insincere</a:t>
              </a:r>
              <a:endParaRPr lang="en-US" sz="2200" b="1" dirty="0">
                <a:solidFill>
                  <a:srgbClr val="FFFFFF"/>
                </a:solidFill>
                <a:latin typeface="Calibri" panose="020F0502020204030204" pitchFamily="34" charset="0"/>
                <a:ea typeface="Calibri"/>
                <a:cs typeface="Calibri" panose="020F0502020204030204" pitchFamily="34" charset="0"/>
                <a:sym typeface="Calibri"/>
              </a:endParaRPr>
            </a:p>
            <a:p>
              <a:pPr marL="0" marR="0" lvl="0" indent="0" algn="ctr" rtl="0">
                <a:lnSpc>
                  <a:spcPct val="90000"/>
                </a:lnSpc>
                <a:spcBef>
                  <a:spcPts val="0"/>
                </a:spcBef>
                <a:spcAft>
                  <a:spcPts val="0"/>
                </a:spcAft>
                <a:buNone/>
              </a:pPr>
              <a:r>
                <a:rPr lang="en-US" sz="2200" b="1" dirty="0">
                  <a:solidFill>
                    <a:srgbClr val="FFFFFF"/>
                  </a:solidFill>
                  <a:latin typeface="Calibri" panose="020F0502020204030204" pitchFamily="34" charset="0"/>
                  <a:ea typeface="Calibri"/>
                  <a:cs typeface="Calibri" panose="020F0502020204030204" pitchFamily="34" charset="0"/>
                  <a:sym typeface="Calibri"/>
                </a:rPr>
                <a:t>(adj.)</a:t>
              </a:r>
              <a:endParaRPr lang="ka-GE" sz="2200" b="1" dirty="0">
                <a:solidFill>
                  <a:srgbClr val="FFFFFF"/>
                </a:solidFill>
                <a:latin typeface="Calibri" panose="020F0502020204030204" pitchFamily="34" charset="0"/>
                <a:ea typeface="Calibri"/>
                <a:cs typeface="Calibri" panose="020F0502020204030204" pitchFamily="34" charset="0"/>
                <a:sym typeface="Calibri"/>
              </a:endParaRPr>
            </a:p>
            <a:p>
              <a:pPr marL="0" marR="0" lvl="0" indent="0" algn="ctr" rtl="0">
                <a:lnSpc>
                  <a:spcPct val="90000"/>
                </a:lnSpc>
                <a:spcBef>
                  <a:spcPts val="0"/>
                </a:spcBef>
                <a:spcAft>
                  <a:spcPts val="0"/>
                </a:spcAft>
                <a:buNone/>
              </a:pPr>
              <a:r>
                <a:rPr lang="ka-GE" sz="1800" b="1" dirty="0">
                  <a:solidFill>
                    <a:srgbClr val="FFFFFF"/>
                  </a:solidFill>
                  <a:latin typeface="Calibri" panose="020F0502020204030204" pitchFamily="34" charset="0"/>
                  <a:ea typeface="Calibri"/>
                  <a:cs typeface="Calibri" panose="020F0502020204030204" pitchFamily="34" charset="0"/>
                  <a:sym typeface="Calibri"/>
                </a:rPr>
                <a:t>არაგულწრფელი</a:t>
              </a:r>
            </a:p>
          </p:txBody>
        </p:sp>
        <p:sp>
          <p:nvSpPr>
            <p:cNvPr id="33" name="Google Shape;174;g8d3272b2c0_0_186"/>
            <p:cNvSpPr/>
            <p:nvPr/>
          </p:nvSpPr>
          <p:spPr>
            <a:xfrm rot="12278115">
              <a:off x="5644697" y="3339227"/>
              <a:ext cx="1428390" cy="58570"/>
            </a:xfrm>
            <a:custGeom>
              <a:avLst/>
              <a:gdLst/>
              <a:ahLst/>
              <a:cxnLst/>
              <a:rect l="l" t="t" r="r" b="b"/>
              <a:pathLst>
                <a:path w="120000" h="120000" extrusionOk="0">
                  <a:moveTo>
                    <a:pt x="0" y="59998"/>
                  </a:moveTo>
                  <a:lnTo>
                    <a:pt x="120000" y="59998"/>
                  </a:lnTo>
                </a:path>
              </a:pathLst>
            </a:custGeom>
            <a:noFill/>
            <a:ln w="12700" cap="flat" cmpd="sng">
              <a:solidFill>
                <a:srgbClr val="345A99"/>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Calibri Regular" charset="0"/>
                <a:ea typeface="Calisto MT Regular" charset="0"/>
                <a:cs typeface="Calisto MT Regular" charset="0"/>
              </a:endParaRPr>
            </a:p>
          </p:txBody>
        </p:sp>
        <p:sp>
          <p:nvSpPr>
            <p:cNvPr id="34" name="Google Shape;175;g8d3272b2c0_0_186"/>
            <p:cNvSpPr txBox="1"/>
            <p:nvPr/>
          </p:nvSpPr>
          <p:spPr>
            <a:xfrm rot="162391">
              <a:off x="3037428" y="2729877"/>
              <a:ext cx="82592" cy="82592"/>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Calibri Regular" charset="0"/>
                <a:ea typeface="Calibri"/>
                <a:cs typeface="Calibri"/>
                <a:sym typeface="Calibri"/>
              </a:endParaRPr>
            </a:p>
          </p:txBody>
        </p:sp>
        <p:sp>
          <p:nvSpPr>
            <p:cNvPr id="35" name="Google Shape;176;g8d3272b2c0_0_186"/>
            <p:cNvSpPr/>
            <p:nvPr/>
          </p:nvSpPr>
          <p:spPr>
            <a:xfrm>
              <a:off x="6348407" y="3363396"/>
              <a:ext cx="3505050" cy="2147461"/>
            </a:xfrm>
            <a:prstGeom prst="ellipse">
              <a:avLst/>
            </a:prstGeom>
            <a:solidFill>
              <a:srgbClr val="4372C3"/>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sz="2400" b="1" dirty="0">
                  <a:solidFill>
                    <a:schemeClr val="bg1"/>
                  </a:solidFill>
                  <a:latin typeface="Calibri Regular" charset="0"/>
                  <a:ea typeface="Calisto MT Regular" charset="0"/>
                  <a:cs typeface="Calisto MT Regular" charset="0"/>
                </a:rPr>
                <a:t>        </a:t>
              </a:r>
              <a:r>
                <a:rPr lang="en-US" sz="2000" b="1" dirty="0" smtClean="0">
                  <a:solidFill>
                    <a:schemeClr val="bg1"/>
                  </a:solidFill>
                  <a:latin typeface="Calibri Regular" charset="0"/>
                  <a:ea typeface="Calisto MT Regular" charset="0"/>
                  <a:cs typeface="Calisto MT Regular" charset="0"/>
                </a:rPr>
                <a:t>innate</a:t>
              </a:r>
              <a:endParaRPr lang="en-US" sz="2000" b="1" dirty="0">
                <a:solidFill>
                  <a:schemeClr val="bg1"/>
                </a:solidFill>
                <a:latin typeface="Calibri Regular" charset="0"/>
                <a:ea typeface="Calisto MT Regular" charset="0"/>
                <a:cs typeface="Calisto MT Regular" charset="0"/>
              </a:endParaRPr>
            </a:p>
            <a:p>
              <a:pPr marL="0" lvl="0" indent="0" algn="l" rtl="0">
                <a:spcBef>
                  <a:spcPts val="0"/>
                </a:spcBef>
                <a:spcAft>
                  <a:spcPts val="0"/>
                </a:spcAft>
                <a:buNone/>
              </a:pPr>
              <a:r>
                <a:rPr lang="en-US" sz="2000" b="1" dirty="0">
                  <a:solidFill>
                    <a:schemeClr val="bg1"/>
                  </a:solidFill>
                  <a:latin typeface="Calibri Regular" charset="0"/>
                  <a:ea typeface="Calisto MT Regular" charset="0"/>
                  <a:cs typeface="Calisto MT Regular" charset="0"/>
                </a:rPr>
                <a:t>          (adj.)</a:t>
              </a:r>
              <a:endParaRPr lang="ka-GE" sz="2000" b="1" dirty="0">
                <a:solidFill>
                  <a:schemeClr val="bg1"/>
                </a:solidFill>
                <a:latin typeface="Calibri Regular" charset="0"/>
                <a:ea typeface="Calisto MT Regular" charset="0"/>
                <a:cs typeface="Calisto MT Regular" charset="0"/>
              </a:endParaRPr>
            </a:p>
            <a:p>
              <a:pPr marL="0" lvl="0" indent="0" algn="l" rtl="0">
                <a:spcBef>
                  <a:spcPts val="0"/>
                </a:spcBef>
                <a:spcAft>
                  <a:spcPts val="0"/>
                </a:spcAft>
                <a:buNone/>
              </a:pPr>
              <a:r>
                <a:rPr lang="ka-GE" sz="1800" b="1" dirty="0">
                  <a:solidFill>
                    <a:schemeClr val="bg1"/>
                  </a:solidFill>
                  <a:latin typeface="Calibri Regular" charset="0"/>
                  <a:ea typeface="Calisto MT Regular" charset="0"/>
                  <a:cs typeface="Calisto MT Regular" charset="0"/>
                </a:rPr>
                <a:t>      თანდაყოლილი</a:t>
              </a:r>
            </a:p>
          </p:txBody>
        </p:sp>
        <p:sp>
          <p:nvSpPr>
            <p:cNvPr id="37" name="Google Shape;179;g8d3272b2c0_0_186"/>
            <p:cNvSpPr txBox="1"/>
            <p:nvPr/>
          </p:nvSpPr>
          <p:spPr>
            <a:xfrm rot="2082986">
              <a:off x="3151457" y="1760313"/>
              <a:ext cx="102192" cy="102192"/>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Calibri Regular" charset="0"/>
                <a:ea typeface="Calibri"/>
                <a:cs typeface="Calibri"/>
                <a:sym typeface="Calibri"/>
              </a:endParaRPr>
            </a:p>
          </p:txBody>
        </p:sp>
      </p:grpSp>
      <p:cxnSp>
        <p:nvCxnSpPr>
          <p:cNvPr id="3" name="Straight Arrow Connector 2">
            <a:extLst>
              <a:ext uri="{FF2B5EF4-FFF2-40B4-BE49-F238E27FC236}">
                <a16:creationId xmlns:a16="http://schemas.microsoft.com/office/drawing/2014/main" id="{4DBF6365-0156-47E2-A6F0-3F48BDFA596C}"/>
              </a:ext>
            </a:extLst>
          </p:cNvPr>
          <p:cNvCxnSpPr>
            <a:cxnSpLocks/>
            <a:stCxn id="10" idx="0"/>
            <a:endCxn id="5" idx="4"/>
          </p:cNvCxnSpPr>
          <p:nvPr/>
        </p:nvCxnSpPr>
        <p:spPr>
          <a:xfrm flipV="1">
            <a:off x="6090442" y="2954625"/>
            <a:ext cx="210918" cy="4224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 name="Oval 4">
            <a:extLst>
              <a:ext uri="{FF2B5EF4-FFF2-40B4-BE49-F238E27FC236}">
                <a16:creationId xmlns:a16="http://schemas.microsoft.com/office/drawing/2014/main" id="{B034F6F6-E50A-41E7-A744-CF70F1F4389A}"/>
              </a:ext>
            </a:extLst>
          </p:cNvPr>
          <p:cNvSpPr/>
          <p:nvPr/>
        </p:nvSpPr>
        <p:spPr>
          <a:xfrm>
            <a:off x="4766336" y="1083504"/>
            <a:ext cx="3070048" cy="1871121"/>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facial </a:t>
            </a:r>
            <a:r>
              <a:rPr lang="en-US" sz="2000" b="1" dirty="0"/>
              <a:t>expression</a:t>
            </a:r>
          </a:p>
          <a:p>
            <a:pPr algn="ctr"/>
            <a:r>
              <a:rPr lang="en-US" sz="2000" b="1" dirty="0"/>
              <a:t>(n.)</a:t>
            </a:r>
            <a:endParaRPr lang="ka-GE" sz="2000" b="1" dirty="0"/>
          </a:p>
          <a:p>
            <a:pPr algn="ctr"/>
            <a:r>
              <a:rPr lang="ka-GE" sz="1800" b="1" dirty="0"/>
              <a:t>სახის გამომეტყველება</a:t>
            </a:r>
            <a:endParaRPr lang="en-US" sz="1800" b="1" dirty="0"/>
          </a:p>
        </p:txBody>
      </p:sp>
    </p:spTree>
    <p:extLst>
      <p:ext uri="{BB962C8B-B14F-4D97-AF65-F5344CB8AC3E}">
        <p14:creationId xmlns:p14="http://schemas.microsoft.com/office/powerpoint/2010/main" val="11600700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pic>
        <p:nvPicPr>
          <p:cNvPr id="8" name="Google Shape;90;p1">
            <a:extLst>
              <a:ext uri="{FF2B5EF4-FFF2-40B4-BE49-F238E27FC236}">
                <a16:creationId xmlns:a16="http://schemas.microsoft.com/office/drawing/2014/main" id="{3B690BF3-20A3-B447-B658-EDAB29B45839}"/>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9" name="Picture 8">
            <a:extLst>
              <a:ext uri="{FF2B5EF4-FFF2-40B4-BE49-F238E27FC236}">
                <a16:creationId xmlns:a16="http://schemas.microsoft.com/office/drawing/2014/main" id="{31B01E0D-5D22-BC46-90F5-CBC637C05C54}"/>
              </a:ext>
            </a:extLst>
          </p:cNvPr>
          <p:cNvPicPr>
            <a:picLocks noChangeAspect="1"/>
          </p:cNvPicPr>
          <p:nvPr/>
        </p:nvPicPr>
        <p:blipFill>
          <a:blip r:embed="rId4"/>
          <a:stretch>
            <a:fillRect/>
          </a:stretch>
        </p:blipFill>
        <p:spPr>
          <a:xfrm>
            <a:off x="2450562" y="556124"/>
            <a:ext cx="2376972" cy="968991"/>
          </a:xfrm>
          <a:prstGeom prst="rect">
            <a:avLst/>
          </a:prstGeom>
        </p:spPr>
      </p:pic>
      <p:sp>
        <p:nvSpPr>
          <p:cNvPr id="10" name="Rectangle 9">
            <a:extLst>
              <a:ext uri="{FF2B5EF4-FFF2-40B4-BE49-F238E27FC236}">
                <a16:creationId xmlns:a16="http://schemas.microsoft.com/office/drawing/2014/main" id="{C93443CE-6A21-B942-90FF-2F8492BE68E7}"/>
              </a:ext>
            </a:extLst>
          </p:cNvPr>
          <p:cNvSpPr/>
          <p:nvPr/>
        </p:nvSpPr>
        <p:spPr>
          <a:xfrm>
            <a:off x="8477900" y="365125"/>
            <a:ext cx="2467191" cy="1325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sto MT Regular" charset="0"/>
            </a:endParaRPr>
          </a:p>
        </p:txBody>
      </p:sp>
      <p:sp>
        <p:nvSpPr>
          <p:cNvPr id="11" name="TextBox 10">
            <a:extLst>
              <a:ext uri="{FF2B5EF4-FFF2-40B4-BE49-F238E27FC236}">
                <a16:creationId xmlns:a16="http://schemas.microsoft.com/office/drawing/2014/main" id="{2A3F4978-E7A4-5147-8FAF-9455013A3107}"/>
              </a:ext>
            </a:extLst>
          </p:cNvPr>
          <p:cNvSpPr txBox="1"/>
          <p:nvPr/>
        </p:nvSpPr>
        <p:spPr>
          <a:xfrm>
            <a:off x="8477900" y="365125"/>
            <a:ext cx="2463281" cy="1169551"/>
          </a:xfrm>
          <a:prstGeom prst="rect">
            <a:avLst/>
          </a:prstGeom>
          <a:noFill/>
        </p:spPr>
        <p:txBody>
          <a:bodyPr wrap="square" rtlCol="0">
            <a:spAutoFit/>
          </a:bodyPr>
          <a:lstStyle/>
          <a:p>
            <a:pPr algn="ctr"/>
            <a:r>
              <a:rPr lang="en-US" sz="3500" dirty="0">
                <a:solidFill>
                  <a:schemeClr val="bg1"/>
                </a:solidFill>
                <a:latin typeface="Calibri" pitchFamily="34" charset="0"/>
                <a:ea typeface="Calisto MT Regular" charset="0"/>
                <a:cs typeface="Calibri" pitchFamily="34" charset="0"/>
              </a:rPr>
              <a:t>Vocabulary</a:t>
            </a:r>
          </a:p>
          <a:p>
            <a:pPr algn="ctr"/>
            <a:r>
              <a:rPr lang="ka-GE" sz="3500" dirty="0">
                <a:solidFill>
                  <a:schemeClr val="bg1"/>
                </a:solidFill>
                <a:latin typeface="Calibri" pitchFamily="34" charset="0"/>
                <a:ea typeface="Calisto MT Regular" charset="0"/>
                <a:cs typeface="Calibri" pitchFamily="34" charset="0"/>
              </a:rPr>
              <a:t> ლექსიკა</a:t>
            </a:r>
            <a:endParaRPr lang="en-US" sz="3500" dirty="0">
              <a:solidFill>
                <a:schemeClr val="bg1"/>
              </a:solidFill>
              <a:latin typeface="Calibri" pitchFamily="34" charset="0"/>
              <a:ea typeface="Calisto MT Regular" charset="0"/>
              <a:cs typeface="Calibri" pitchFamily="34" charset="0"/>
            </a:endParaRPr>
          </a:p>
        </p:txBody>
      </p:sp>
      <p:sp>
        <p:nvSpPr>
          <p:cNvPr id="14" name="Google Shape;306;g8d3272b2c0_0_467"/>
          <p:cNvSpPr/>
          <p:nvPr/>
        </p:nvSpPr>
        <p:spPr>
          <a:xfrm>
            <a:off x="3728621" y="4219142"/>
            <a:ext cx="4456591" cy="968991"/>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algn="ctr"/>
            <a:r>
              <a:rPr sz="2400" strike="noStrike" cap="none" dirty="0" err="1">
                <a:solidFill>
                  <a:schemeClr val="bg1"/>
                </a:solidFill>
                <a:latin typeface="Calibri Regular" charset="0"/>
                <a:ea typeface="Calibri"/>
                <a:cs typeface="Calibri"/>
                <a:sym typeface="Calibri"/>
              </a:rPr>
              <a:t>სახის</a:t>
            </a:r>
            <a:r>
              <a:rPr sz="2400" strike="noStrike" cap="none" dirty="0">
                <a:solidFill>
                  <a:schemeClr val="bg1"/>
                </a:solidFill>
                <a:latin typeface="Calibri Regular" charset="0"/>
                <a:ea typeface="Calibri"/>
                <a:cs typeface="Calibri"/>
                <a:sym typeface="Calibri"/>
              </a:rPr>
              <a:t> </a:t>
            </a:r>
            <a:r>
              <a:rPr sz="2400" strike="noStrike" cap="none" dirty="0" err="1">
                <a:solidFill>
                  <a:schemeClr val="bg1"/>
                </a:solidFill>
                <a:latin typeface="Calibri Regular" charset="0"/>
                <a:ea typeface="Calibri"/>
                <a:cs typeface="Calibri"/>
                <a:sym typeface="Calibri"/>
              </a:rPr>
              <a:t>გამომეტყველება</a:t>
            </a:r>
            <a:endParaRPr sz="2400" strike="noStrike" cap="none" dirty="0">
              <a:solidFill>
                <a:schemeClr val="bg1"/>
              </a:solidFill>
              <a:latin typeface="Calibri Regular" charset="0"/>
              <a:ea typeface="Calibri"/>
              <a:cs typeface="Calibri"/>
              <a:sym typeface="Calibri"/>
            </a:endParaRPr>
          </a:p>
        </p:txBody>
      </p:sp>
      <p:sp>
        <p:nvSpPr>
          <p:cNvPr id="15" name="Google Shape;305;g8d3272b2c0_0_467"/>
          <p:cNvSpPr/>
          <p:nvPr/>
        </p:nvSpPr>
        <p:spPr>
          <a:xfrm>
            <a:off x="4423153" y="2036446"/>
            <a:ext cx="3067525" cy="2065097"/>
          </a:xfrm>
          <a:prstGeom prst="ellipse">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lvl="0" algn="ctr"/>
            <a:r>
              <a:rPr lang="ka-GE" sz="2800" b="1" dirty="0">
                <a:solidFill>
                  <a:schemeClr val="lt1"/>
                </a:solidFill>
                <a:latin typeface="Calibri" panose="020F0502020204030204" pitchFamily="34" charset="0"/>
                <a:ea typeface="Merriweather"/>
                <a:cs typeface="Calibri" panose="020F0502020204030204" pitchFamily="34" charset="0"/>
                <a:sym typeface="Merriweather Light"/>
              </a:rPr>
              <a:t> </a:t>
            </a:r>
            <a:r>
              <a:rPr lang="en-US" sz="2800" b="1" dirty="0" smtClean="0">
                <a:solidFill>
                  <a:schemeClr val="lt1"/>
                </a:solidFill>
                <a:latin typeface="Calibri" panose="020F0502020204030204" pitchFamily="34" charset="0"/>
                <a:ea typeface="Merriweather"/>
                <a:cs typeface="Calibri" panose="020F0502020204030204" pitchFamily="34" charset="0"/>
                <a:sym typeface="Merriweather Light"/>
              </a:rPr>
              <a:t>facial </a:t>
            </a:r>
            <a:r>
              <a:rPr lang="en-US" sz="2800" b="1" dirty="0">
                <a:solidFill>
                  <a:schemeClr val="lt1"/>
                </a:solidFill>
                <a:latin typeface="Calibri" panose="020F0502020204030204" pitchFamily="34" charset="0"/>
                <a:ea typeface="Merriweather"/>
                <a:cs typeface="Calibri" panose="020F0502020204030204" pitchFamily="34" charset="0"/>
                <a:sym typeface="Merriweather Light"/>
              </a:rPr>
              <a:t>expression</a:t>
            </a:r>
          </a:p>
          <a:p>
            <a:pPr lvl="0" algn="ctr"/>
            <a:r>
              <a:rPr lang="en-US" sz="2800" b="1" dirty="0">
                <a:solidFill>
                  <a:schemeClr val="lt1"/>
                </a:solidFill>
                <a:latin typeface="Calibri" panose="020F0502020204030204" pitchFamily="34" charset="0"/>
                <a:ea typeface="Merriweather"/>
                <a:cs typeface="Calibri" panose="020F0502020204030204" pitchFamily="34" charset="0"/>
                <a:sym typeface="Merriweather Light"/>
              </a:rPr>
              <a:t>(n.)</a:t>
            </a:r>
            <a:endParaRPr lang="en-US" sz="2800" b="1" dirty="0">
              <a:solidFill>
                <a:schemeClr val="bg1"/>
              </a:solidFill>
              <a:latin typeface="Calibri" panose="020F0502020204030204" pitchFamily="34" charset="0"/>
              <a:ea typeface="Merriweather"/>
              <a:cs typeface="Calibri" panose="020F0502020204030204" pitchFamily="34" charset="0"/>
              <a:sym typeface="Merriweather Light"/>
            </a:endParaRPr>
          </a:p>
        </p:txBody>
      </p:sp>
      <p:sp>
        <p:nvSpPr>
          <p:cNvPr id="2" name="Rectangle 1">
            <a:extLst>
              <a:ext uri="{FF2B5EF4-FFF2-40B4-BE49-F238E27FC236}">
                <a16:creationId xmlns:a16="http://schemas.microsoft.com/office/drawing/2014/main" id="{346307CE-BC9D-4DD1-856A-707B236085F7}"/>
              </a:ext>
            </a:extLst>
          </p:cNvPr>
          <p:cNvSpPr/>
          <p:nvPr/>
        </p:nvSpPr>
        <p:spPr>
          <a:xfrm>
            <a:off x="3203951" y="5566460"/>
            <a:ext cx="5624165" cy="9689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latin typeface="Calibri" panose="020F0502020204030204" pitchFamily="34" charset="0"/>
                <a:cs typeface="Calibri" panose="020F0502020204030204" pitchFamily="34" charset="0"/>
              </a:rPr>
              <a:t>Her </a:t>
            </a:r>
            <a:r>
              <a:rPr lang="en-US" sz="2400" u="sng" dirty="0">
                <a:solidFill>
                  <a:schemeClr val="accent2"/>
                </a:solidFill>
                <a:latin typeface="Calibri" panose="020F0502020204030204" pitchFamily="34" charset="0"/>
                <a:cs typeface="Calibri" panose="020F0502020204030204" pitchFamily="34" charset="0"/>
              </a:rPr>
              <a:t>facial expression </a:t>
            </a:r>
            <a:r>
              <a:rPr lang="en-US" sz="2400" dirty="0">
                <a:latin typeface="Calibri" panose="020F0502020204030204" pitchFamily="34" charset="0"/>
                <a:cs typeface="Calibri" panose="020F0502020204030204" pitchFamily="34" charset="0"/>
              </a:rPr>
              <a:t>showed her feelings.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7" name="Google Shape;97;p2"/>
          <p:cNvSpPr txBox="1"/>
          <p:nvPr/>
        </p:nvSpPr>
        <p:spPr>
          <a:xfrm>
            <a:off x="0" y="1932868"/>
            <a:ext cx="12207936" cy="2418122"/>
          </a:xfrm>
          <a:prstGeom prst="rect">
            <a:avLst/>
          </a:prstGeom>
          <a:no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chemeClr val="dk1"/>
              </a:buClr>
              <a:buSzPts val="6600"/>
              <a:buFont typeface="Calibri"/>
              <a:buNone/>
            </a:pPr>
            <a:r>
              <a:rPr lang="en-US" sz="6000" dirty="0">
                <a:solidFill>
                  <a:schemeClr val="bg1"/>
                </a:solidFill>
                <a:latin typeface="Calibri" panose="020F0502020204030204" pitchFamily="34" charset="0"/>
                <a:ea typeface="Calibri"/>
                <a:cs typeface="Calibri" panose="020F0502020204030204" pitchFamily="34" charset="0"/>
                <a:sym typeface="Calibri"/>
              </a:rPr>
              <a:t>Psychology | </a:t>
            </a:r>
            <a:r>
              <a:rPr lang="ka-GE" sz="6000" dirty="0">
                <a:solidFill>
                  <a:schemeClr val="bg1"/>
                </a:solidFill>
                <a:latin typeface="Calibri" panose="020F0502020204030204" pitchFamily="34" charset="0"/>
                <a:ea typeface="Calibri"/>
                <a:cs typeface="Calibri" panose="020F0502020204030204" pitchFamily="34" charset="0"/>
                <a:sym typeface="Calibri"/>
              </a:rPr>
              <a:t>ფსიქოლოგია</a:t>
            </a:r>
            <a:endParaRPr sz="6000" u="none" strike="noStrike" cap="none" dirty="0">
              <a:solidFill>
                <a:schemeClr val="bg1"/>
              </a:solidFill>
              <a:latin typeface="Calibri" panose="020F0502020204030204" pitchFamily="34" charset="0"/>
              <a:ea typeface="Calibri"/>
              <a:cs typeface="Calibri" panose="020F0502020204030204" pitchFamily="34" charset="0"/>
              <a:sym typeface="Calibri"/>
            </a:endParaRPr>
          </a:p>
        </p:txBody>
      </p:sp>
      <p:sp>
        <p:nvSpPr>
          <p:cNvPr id="2" name="Rectangle 1">
            <a:extLst>
              <a:ext uri="{FF2B5EF4-FFF2-40B4-BE49-F238E27FC236}">
                <a16:creationId xmlns:a16="http://schemas.microsoft.com/office/drawing/2014/main" id="{0E16A4AA-71E9-B34C-AAC8-D84F71CB1A1A}"/>
              </a:ext>
            </a:extLst>
          </p:cNvPr>
          <p:cNvSpPr/>
          <p:nvPr/>
        </p:nvSpPr>
        <p:spPr>
          <a:xfrm>
            <a:off x="2061247" y="4045527"/>
            <a:ext cx="8163408"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sto MT Regular" charset="0"/>
            </a:endParaRPr>
          </a:p>
        </p:txBody>
      </p:sp>
      <p:sp>
        <p:nvSpPr>
          <p:cNvPr id="98" name="Google Shape;98;p2"/>
          <p:cNvSpPr txBox="1"/>
          <p:nvPr/>
        </p:nvSpPr>
        <p:spPr>
          <a:xfrm>
            <a:off x="0" y="3523109"/>
            <a:ext cx="12192000" cy="1655762"/>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chemeClr val="dk1"/>
              </a:buClr>
              <a:buSzPts val="4400"/>
              <a:buFont typeface="Arial"/>
              <a:buNone/>
            </a:pPr>
            <a:endParaRPr sz="4400" u="none" strike="noStrike" cap="none" dirty="0">
              <a:solidFill>
                <a:schemeClr val="dk1"/>
              </a:solidFill>
              <a:latin typeface="Calibri Regular" charset="0"/>
              <a:ea typeface="Calibri"/>
              <a:cs typeface="Calibri"/>
              <a:sym typeface="Calibri"/>
            </a:endParaRPr>
          </a:p>
          <a:p>
            <a:pPr marL="0" marR="0" lvl="0" indent="0" algn="ctr" rtl="0">
              <a:lnSpc>
                <a:spcPct val="90000"/>
              </a:lnSpc>
              <a:spcBef>
                <a:spcPts val="1000"/>
              </a:spcBef>
              <a:spcAft>
                <a:spcPts val="0"/>
              </a:spcAft>
              <a:buClr>
                <a:schemeClr val="dk1"/>
              </a:buClr>
              <a:buSzPts val="3600"/>
              <a:buFont typeface="Arial"/>
              <a:buNone/>
            </a:pPr>
            <a:r>
              <a:rPr lang="en-US" sz="3600" u="none" strike="noStrike" cap="none" dirty="0">
                <a:solidFill>
                  <a:schemeClr val="bg1"/>
                </a:solidFill>
                <a:latin typeface="Calibri Regular" charset="0"/>
                <a:ea typeface="Calibri"/>
                <a:cs typeface="Calibri"/>
                <a:sym typeface="Calibri"/>
              </a:rPr>
              <a:t> </a:t>
            </a:r>
            <a:r>
              <a:rPr lang="en-US" sz="3600" dirty="0">
                <a:solidFill>
                  <a:schemeClr val="bg1"/>
                </a:solidFill>
                <a:latin typeface="Calibri" panose="020F0502020204030204" pitchFamily="34" charset="0"/>
                <a:ea typeface="Calibri"/>
                <a:cs typeface="Calibri" panose="020F0502020204030204" pitchFamily="34" charset="0"/>
                <a:sym typeface="Calibri"/>
              </a:rPr>
              <a:t>English for Specific Purposes | Level B1</a:t>
            </a:r>
            <a:endParaRPr sz="3600" u="none" strike="noStrike" cap="none" dirty="0">
              <a:solidFill>
                <a:schemeClr val="bg1"/>
              </a:solidFill>
              <a:latin typeface="Calibri" panose="020F0502020204030204" pitchFamily="34" charset="0"/>
              <a:ea typeface="Calibri"/>
              <a:cs typeface="Calibri" panose="020F0502020204030204" pitchFamily="34" charset="0"/>
              <a:sym typeface="Calibri"/>
            </a:endParaRPr>
          </a:p>
        </p:txBody>
      </p:sp>
      <p:pic>
        <p:nvPicPr>
          <p:cNvPr id="7" name="Google Shape;90;p1">
            <a:extLst>
              <a:ext uri="{FF2B5EF4-FFF2-40B4-BE49-F238E27FC236}">
                <a16:creationId xmlns:a16="http://schemas.microsoft.com/office/drawing/2014/main" id="{B3777C88-76AA-3242-8985-AD7899327453}"/>
              </a:ext>
            </a:extLst>
          </p:cNvPr>
          <p:cNvPicPr preferRelativeResize="0"/>
          <p:nvPr/>
        </p:nvPicPr>
        <p:blipFill rotWithShape="1">
          <a:blip r:embed="rId3">
            <a:alphaModFix/>
          </a:blip>
          <a:srcRect/>
          <a:stretch/>
        </p:blipFill>
        <p:spPr>
          <a:xfrm>
            <a:off x="979207" y="725338"/>
            <a:ext cx="2164081" cy="968991"/>
          </a:xfrm>
          <a:prstGeom prst="rect">
            <a:avLst/>
          </a:prstGeom>
          <a:noFill/>
          <a:ln>
            <a:noFill/>
          </a:ln>
        </p:spPr>
      </p:pic>
      <p:pic>
        <p:nvPicPr>
          <p:cNvPr id="8" name="Picture 7">
            <a:extLst>
              <a:ext uri="{FF2B5EF4-FFF2-40B4-BE49-F238E27FC236}">
                <a16:creationId xmlns:a16="http://schemas.microsoft.com/office/drawing/2014/main" id="{7E98D3A2-DB0F-424E-8C42-C2DFC8EC764D}"/>
              </a:ext>
            </a:extLst>
          </p:cNvPr>
          <p:cNvPicPr>
            <a:picLocks noChangeAspect="1"/>
          </p:cNvPicPr>
          <p:nvPr/>
        </p:nvPicPr>
        <p:blipFill>
          <a:blip r:embed="rId4"/>
          <a:stretch>
            <a:fillRect/>
          </a:stretch>
        </p:blipFill>
        <p:spPr>
          <a:xfrm>
            <a:off x="3143289" y="725338"/>
            <a:ext cx="2376972" cy="968991"/>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pic>
        <p:nvPicPr>
          <p:cNvPr id="8" name="Google Shape;90;p1">
            <a:extLst>
              <a:ext uri="{FF2B5EF4-FFF2-40B4-BE49-F238E27FC236}">
                <a16:creationId xmlns:a16="http://schemas.microsoft.com/office/drawing/2014/main" id="{3B690BF3-20A3-B447-B658-EDAB29B45839}"/>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9" name="Picture 8">
            <a:extLst>
              <a:ext uri="{FF2B5EF4-FFF2-40B4-BE49-F238E27FC236}">
                <a16:creationId xmlns:a16="http://schemas.microsoft.com/office/drawing/2014/main" id="{31B01E0D-5D22-BC46-90F5-CBC637C05C54}"/>
              </a:ext>
            </a:extLst>
          </p:cNvPr>
          <p:cNvPicPr>
            <a:picLocks noChangeAspect="1"/>
          </p:cNvPicPr>
          <p:nvPr/>
        </p:nvPicPr>
        <p:blipFill>
          <a:blip r:embed="rId4"/>
          <a:stretch>
            <a:fillRect/>
          </a:stretch>
        </p:blipFill>
        <p:spPr>
          <a:xfrm>
            <a:off x="2450562" y="556124"/>
            <a:ext cx="2376972" cy="968991"/>
          </a:xfrm>
          <a:prstGeom prst="rect">
            <a:avLst/>
          </a:prstGeom>
        </p:spPr>
      </p:pic>
      <p:sp>
        <p:nvSpPr>
          <p:cNvPr id="10" name="Rectangle 9">
            <a:extLst>
              <a:ext uri="{FF2B5EF4-FFF2-40B4-BE49-F238E27FC236}">
                <a16:creationId xmlns:a16="http://schemas.microsoft.com/office/drawing/2014/main" id="{C93443CE-6A21-B942-90FF-2F8492BE68E7}"/>
              </a:ext>
            </a:extLst>
          </p:cNvPr>
          <p:cNvSpPr/>
          <p:nvPr/>
        </p:nvSpPr>
        <p:spPr>
          <a:xfrm>
            <a:off x="8477900" y="365125"/>
            <a:ext cx="2467191" cy="1325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sto MT Regular" charset="0"/>
            </a:endParaRPr>
          </a:p>
        </p:txBody>
      </p:sp>
      <p:sp>
        <p:nvSpPr>
          <p:cNvPr id="11" name="TextBox 10">
            <a:extLst>
              <a:ext uri="{FF2B5EF4-FFF2-40B4-BE49-F238E27FC236}">
                <a16:creationId xmlns:a16="http://schemas.microsoft.com/office/drawing/2014/main" id="{2A3F4978-E7A4-5147-8FAF-9455013A3107}"/>
              </a:ext>
            </a:extLst>
          </p:cNvPr>
          <p:cNvSpPr txBox="1"/>
          <p:nvPr/>
        </p:nvSpPr>
        <p:spPr>
          <a:xfrm>
            <a:off x="8477900" y="365125"/>
            <a:ext cx="2463281" cy="1169551"/>
          </a:xfrm>
          <a:prstGeom prst="rect">
            <a:avLst/>
          </a:prstGeom>
          <a:noFill/>
        </p:spPr>
        <p:txBody>
          <a:bodyPr wrap="square" rtlCol="0">
            <a:spAutoFit/>
          </a:bodyPr>
          <a:lstStyle/>
          <a:p>
            <a:pPr algn="ctr"/>
            <a:r>
              <a:rPr lang="en-US" sz="3500" dirty="0">
                <a:solidFill>
                  <a:schemeClr val="bg1"/>
                </a:solidFill>
                <a:latin typeface="Calibri" pitchFamily="34" charset="0"/>
                <a:ea typeface="Calisto MT Regular" charset="0"/>
                <a:cs typeface="Calibri" pitchFamily="34" charset="0"/>
              </a:rPr>
              <a:t>Vocabulary</a:t>
            </a:r>
          </a:p>
          <a:p>
            <a:pPr algn="ctr"/>
            <a:r>
              <a:rPr lang="ka-GE" sz="3500" dirty="0">
                <a:solidFill>
                  <a:schemeClr val="bg1"/>
                </a:solidFill>
                <a:latin typeface="Calibri" pitchFamily="34" charset="0"/>
                <a:ea typeface="Calisto MT Regular" charset="0"/>
                <a:cs typeface="Calibri" pitchFamily="34" charset="0"/>
              </a:rPr>
              <a:t> ლექსიკა</a:t>
            </a:r>
            <a:endParaRPr lang="en-US" sz="3500" dirty="0">
              <a:solidFill>
                <a:schemeClr val="bg1"/>
              </a:solidFill>
              <a:latin typeface="Calibri" pitchFamily="34" charset="0"/>
              <a:ea typeface="Calisto MT Regular" charset="0"/>
              <a:cs typeface="Calibri" pitchFamily="34" charset="0"/>
            </a:endParaRPr>
          </a:p>
        </p:txBody>
      </p:sp>
      <p:sp>
        <p:nvSpPr>
          <p:cNvPr id="14" name="Google Shape;306;g8d3272b2c0_0_467"/>
          <p:cNvSpPr/>
          <p:nvPr/>
        </p:nvSpPr>
        <p:spPr>
          <a:xfrm>
            <a:off x="3950287" y="4467547"/>
            <a:ext cx="4527613" cy="928254"/>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algn="ctr"/>
            <a:r>
              <a:rPr sz="2400" u="none" strike="noStrike" cap="none" dirty="0" err="1">
                <a:solidFill>
                  <a:schemeClr val="lt1"/>
                </a:solidFill>
                <a:latin typeface="Calibri Regular" charset="0"/>
                <a:ea typeface="Calibri"/>
                <a:cs typeface="Calibri"/>
                <a:sym typeface="Calibri"/>
              </a:rPr>
              <a:t>შთაგონება</a:t>
            </a:r>
            <a:endParaRPr sz="2400" u="none" strike="noStrike" cap="none" dirty="0">
              <a:solidFill>
                <a:schemeClr val="lt1"/>
              </a:solidFill>
              <a:latin typeface="Calibri Regular" charset="0"/>
              <a:ea typeface="Calibri"/>
              <a:cs typeface="Calibri"/>
              <a:sym typeface="Calibri"/>
            </a:endParaRPr>
          </a:p>
        </p:txBody>
      </p:sp>
      <p:sp>
        <p:nvSpPr>
          <p:cNvPr id="15" name="Google Shape;305;g8d3272b2c0_0_467"/>
          <p:cNvSpPr/>
          <p:nvPr/>
        </p:nvSpPr>
        <p:spPr>
          <a:xfrm>
            <a:off x="4856018" y="2145969"/>
            <a:ext cx="2716149" cy="2065097"/>
          </a:xfrm>
          <a:prstGeom prst="ellipse">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lvl="0" algn="ctr"/>
            <a:r>
              <a:rPr lang="ka-GE" sz="2800" b="1" dirty="0">
                <a:solidFill>
                  <a:schemeClr val="lt1"/>
                </a:solidFill>
                <a:latin typeface="Calibri" panose="020F0502020204030204" pitchFamily="34" charset="0"/>
                <a:ea typeface="Merriweather"/>
                <a:cs typeface="Calibri" panose="020F0502020204030204" pitchFamily="34" charset="0"/>
                <a:sym typeface="Merriweather Light"/>
              </a:rPr>
              <a:t> </a:t>
            </a:r>
            <a:r>
              <a:rPr lang="en-US" sz="2800" b="1" dirty="0">
                <a:solidFill>
                  <a:schemeClr val="lt1"/>
                </a:solidFill>
                <a:latin typeface="Calibri" panose="020F0502020204030204" pitchFamily="34" charset="0"/>
                <a:ea typeface="Merriweather"/>
                <a:cs typeface="Calibri" panose="020F0502020204030204" pitchFamily="34" charset="0"/>
                <a:sym typeface="Merriweather Light"/>
              </a:rPr>
              <a:t>i</a:t>
            </a:r>
            <a:r>
              <a:rPr lang="en-US" sz="2800" b="1" dirty="0" smtClean="0">
                <a:solidFill>
                  <a:schemeClr val="lt1"/>
                </a:solidFill>
                <a:latin typeface="Calibri" panose="020F0502020204030204" pitchFamily="34" charset="0"/>
                <a:ea typeface="Merriweather"/>
                <a:cs typeface="Calibri" panose="020F0502020204030204" pitchFamily="34" charset="0"/>
                <a:sym typeface="Merriweather Light"/>
              </a:rPr>
              <a:t>nspire</a:t>
            </a:r>
            <a:endParaRPr lang="en-US" sz="2800" b="1" dirty="0">
              <a:solidFill>
                <a:schemeClr val="lt1"/>
              </a:solidFill>
              <a:latin typeface="Calibri" panose="020F0502020204030204" pitchFamily="34" charset="0"/>
              <a:ea typeface="Merriweather"/>
              <a:cs typeface="Calibri" panose="020F0502020204030204" pitchFamily="34" charset="0"/>
              <a:sym typeface="Merriweather Light"/>
            </a:endParaRPr>
          </a:p>
          <a:p>
            <a:pPr lvl="0" algn="ctr"/>
            <a:r>
              <a:rPr lang="en-US" sz="2800" b="1" dirty="0">
                <a:solidFill>
                  <a:schemeClr val="lt1"/>
                </a:solidFill>
                <a:latin typeface="Calibri" panose="020F0502020204030204" pitchFamily="34" charset="0"/>
                <a:ea typeface="Merriweather"/>
                <a:cs typeface="Calibri" panose="020F0502020204030204" pitchFamily="34" charset="0"/>
                <a:sym typeface="Merriweather Light"/>
              </a:rPr>
              <a:t>(v.)</a:t>
            </a:r>
            <a:endParaRPr lang="en-US" sz="2800" b="1" dirty="0">
              <a:solidFill>
                <a:schemeClr val="bg1"/>
              </a:solidFill>
              <a:latin typeface="Calibri" panose="020F0502020204030204" pitchFamily="34" charset="0"/>
              <a:ea typeface="Merriweather"/>
              <a:cs typeface="Calibri" panose="020F0502020204030204" pitchFamily="34" charset="0"/>
              <a:sym typeface="Merriweather Light"/>
            </a:endParaRPr>
          </a:p>
        </p:txBody>
      </p:sp>
      <p:sp>
        <p:nvSpPr>
          <p:cNvPr id="2" name="Rectangle 1">
            <a:extLst>
              <a:ext uri="{FF2B5EF4-FFF2-40B4-BE49-F238E27FC236}">
                <a16:creationId xmlns:a16="http://schemas.microsoft.com/office/drawing/2014/main" id="{4ACEDBCE-3075-43EA-89A4-A660715B448F}"/>
              </a:ext>
            </a:extLst>
          </p:cNvPr>
          <p:cNvSpPr/>
          <p:nvPr/>
        </p:nvSpPr>
        <p:spPr>
          <a:xfrm>
            <a:off x="3160451" y="5770485"/>
            <a:ext cx="6090081" cy="8345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latin typeface="Calibri" panose="020F0502020204030204" pitchFamily="34" charset="0"/>
                <a:cs typeface="Calibri" panose="020F0502020204030204" pitchFamily="34" charset="0"/>
              </a:rPr>
              <a:t>His confident leadership </a:t>
            </a:r>
            <a:r>
              <a:rPr lang="en-US" sz="2400" u="sng" dirty="0">
                <a:solidFill>
                  <a:schemeClr val="accent2"/>
                </a:solidFill>
                <a:latin typeface="Calibri" panose="020F0502020204030204" pitchFamily="34" charset="0"/>
                <a:cs typeface="Calibri" panose="020F0502020204030204" pitchFamily="34" charset="0"/>
              </a:rPr>
              <a:t>inspired</a:t>
            </a:r>
            <a:r>
              <a:rPr lang="en-US" sz="2400" dirty="0">
                <a:latin typeface="Calibri" panose="020F0502020204030204" pitchFamily="34" charset="0"/>
                <a:cs typeface="Calibri" panose="020F0502020204030204" pitchFamily="34" charset="0"/>
              </a:rPr>
              <a:t> his followers.</a:t>
            </a:r>
          </a:p>
        </p:txBody>
      </p:sp>
    </p:spTree>
    <p:extLst>
      <p:ext uri="{BB962C8B-B14F-4D97-AF65-F5344CB8AC3E}">
        <p14:creationId xmlns:p14="http://schemas.microsoft.com/office/powerpoint/2010/main" val="2117468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pic>
        <p:nvPicPr>
          <p:cNvPr id="8" name="Google Shape;90;p1">
            <a:extLst>
              <a:ext uri="{FF2B5EF4-FFF2-40B4-BE49-F238E27FC236}">
                <a16:creationId xmlns:a16="http://schemas.microsoft.com/office/drawing/2014/main" id="{3B690BF3-20A3-B447-B658-EDAB29B45839}"/>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9" name="Picture 8">
            <a:extLst>
              <a:ext uri="{FF2B5EF4-FFF2-40B4-BE49-F238E27FC236}">
                <a16:creationId xmlns:a16="http://schemas.microsoft.com/office/drawing/2014/main" id="{31B01E0D-5D22-BC46-90F5-CBC637C05C54}"/>
              </a:ext>
            </a:extLst>
          </p:cNvPr>
          <p:cNvPicPr>
            <a:picLocks noChangeAspect="1"/>
          </p:cNvPicPr>
          <p:nvPr/>
        </p:nvPicPr>
        <p:blipFill>
          <a:blip r:embed="rId4"/>
          <a:stretch>
            <a:fillRect/>
          </a:stretch>
        </p:blipFill>
        <p:spPr>
          <a:xfrm>
            <a:off x="2450562" y="556124"/>
            <a:ext cx="2376972" cy="968991"/>
          </a:xfrm>
          <a:prstGeom prst="rect">
            <a:avLst/>
          </a:prstGeom>
        </p:spPr>
      </p:pic>
      <p:sp>
        <p:nvSpPr>
          <p:cNvPr id="10" name="Rectangle 9">
            <a:extLst>
              <a:ext uri="{FF2B5EF4-FFF2-40B4-BE49-F238E27FC236}">
                <a16:creationId xmlns:a16="http://schemas.microsoft.com/office/drawing/2014/main" id="{C93443CE-6A21-B942-90FF-2F8492BE68E7}"/>
              </a:ext>
            </a:extLst>
          </p:cNvPr>
          <p:cNvSpPr/>
          <p:nvPr/>
        </p:nvSpPr>
        <p:spPr>
          <a:xfrm>
            <a:off x="8477900" y="365125"/>
            <a:ext cx="2467191" cy="1325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sto MT Regular" charset="0"/>
            </a:endParaRPr>
          </a:p>
        </p:txBody>
      </p:sp>
      <p:sp>
        <p:nvSpPr>
          <p:cNvPr id="11" name="TextBox 10">
            <a:extLst>
              <a:ext uri="{FF2B5EF4-FFF2-40B4-BE49-F238E27FC236}">
                <a16:creationId xmlns:a16="http://schemas.microsoft.com/office/drawing/2014/main" id="{2A3F4978-E7A4-5147-8FAF-9455013A3107}"/>
              </a:ext>
            </a:extLst>
          </p:cNvPr>
          <p:cNvSpPr txBox="1"/>
          <p:nvPr/>
        </p:nvSpPr>
        <p:spPr>
          <a:xfrm>
            <a:off x="8477900" y="365125"/>
            <a:ext cx="2463281" cy="1169551"/>
          </a:xfrm>
          <a:prstGeom prst="rect">
            <a:avLst/>
          </a:prstGeom>
          <a:noFill/>
        </p:spPr>
        <p:txBody>
          <a:bodyPr wrap="square" rtlCol="0">
            <a:spAutoFit/>
          </a:bodyPr>
          <a:lstStyle/>
          <a:p>
            <a:pPr algn="ctr"/>
            <a:r>
              <a:rPr lang="en-US" sz="3500" dirty="0">
                <a:solidFill>
                  <a:schemeClr val="bg1"/>
                </a:solidFill>
                <a:latin typeface="Calibri" pitchFamily="34" charset="0"/>
                <a:ea typeface="Calisto MT Regular" charset="0"/>
                <a:cs typeface="Calibri" pitchFamily="34" charset="0"/>
              </a:rPr>
              <a:t>Vocabulary</a:t>
            </a:r>
          </a:p>
          <a:p>
            <a:pPr algn="ctr"/>
            <a:r>
              <a:rPr lang="ka-GE" sz="3500" dirty="0">
                <a:solidFill>
                  <a:schemeClr val="bg1"/>
                </a:solidFill>
                <a:latin typeface="Calibri" pitchFamily="34" charset="0"/>
                <a:ea typeface="Calisto MT Regular" charset="0"/>
                <a:cs typeface="Calibri" pitchFamily="34" charset="0"/>
              </a:rPr>
              <a:t> ლექსიკა</a:t>
            </a:r>
            <a:endParaRPr lang="en-US" sz="3500" dirty="0">
              <a:solidFill>
                <a:schemeClr val="bg1"/>
              </a:solidFill>
              <a:latin typeface="Calibri" pitchFamily="34" charset="0"/>
              <a:ea typeface="Calisto MT Regular" charset="0"/>
              <a:cs typeface="Calibri" pitchFamily="34" charset="0"/>
            </a:endParaRPr>
          </a:p>
        </p:txBody>
      </p:sp>
      <p:sp>
        <p:nvSpPr>
          <p:cNvPr id="14" name="Google Shape;306;g8d3272b2c0_0_467"/>
          <p:cNvSpPr/>
          <p:nvPr/>
        </p:nvSpPr>
        <p:spPr>
          <a:xfrm>
            <a:off x="3765896" y="4440386"/>
            <a:ext cx="4284386" cy="1084603"/>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algn="ctr"/>
            <a:r>
              <a:rPr lang="en-US" sz="2400" dirty="0">
                <a:solidFill>
                  <a:schemeClr val="lt1"/>
                </a:solidFill>
                <a:latin typeface="Merriweather Light"/>
                <a:ea typeface="Merriweather Light"/>
                <a:cs typeface="Merriweather Light"/>
                <a:sym typeface="Merriweather Light"/>
              </a:rPr>
              <a:t> </a:t>
            </a:r>
            <a:r>
              <a:rPr lang="ka-GE" sz="2400" dirty="0">
                <a:solidFill>
                  <a:schemeClr val="lt1"/>
                </a:solidFill>
                <a:latin typeface="Merriweather Light"/>
                <a:ea typeface="Merriweather Light"/>
                <a:cs typeface="Merriweather Light"/>
                <a:sym typeface="Merriweather Light"/>
              </a:rPr>
              <a:t>თანდაყოლილი, ბუნებრივი</a:t>
            </a:r>
            <a:endParaRPr sz="2400" i="1" u="none" strike="noStrike" cap="none" dirty="0">
              <a:solidFill>
                <a:schemeClr val="accent2"/>
              </a:solidFill>
              <a:latin typeface="Calibri Regular" charset="0"/>
              <a:ea typeface="Calibri"/>
              <a:cs typeface="Calibri"/>
              <a:sym typeface="Calibri"/>
            </a:endParaRPr>
          </a:p>
        </p:txBody>
      </p:sp>
      <p:sp>
        <p:nvSpPr>
          <p:cNvPr id="15" name="Google Shape;305;g8d3272b2c0_0_467"/>
          <p:cNvSpPr/>
          <p:nvPr/>
        </p:nvSpPr>
        <p:spPr>
          <a:xfrm>
            <a:off x="4320358" y="2274735"/>
            <a:ext cx="3175462" cy="2065097"/>
          </a:xfrm>
          <a:prstGeom prst="ellipse">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lvl="0" algn="ctr"/>
            <a:r>
              <a:rPr lang="en-US" sz="2800" b="1" dirty="0" smtClean="0">
                <a:solidFill>
                  <a:schemeClr val="bg1"/>
                </a:solidFill>
                <a:latin typeface="Calibri" panose="020F0502020204030204" pitchFamily="34" charset="0"/>
                <a:ea typeface="Merriweather"/>
                <a:cs typeface="Calibri" panose="020F0502020204030204" pitchFamily="34" charset="0"/>
                <a:sym typeface="Merriweather Light"/>
              </a:rPr>
              <a:t>innate</a:t>
            </a:r>
            <a:endParaRPr lang="en-US" sz="2800" b="1" dirty="0">
              <a:solidFill>
                <a:schemeClr val="bg1"/>
              </a:solidFill>
              <a:latin typeface="Calibri" panose="020F0502020204030204" pitchFamily="34" charset="0"/>
              <a:ea typeface="Merriweather"/>
              <a:cs typeface="Calibri" panose="020F0502020204030204" pitchFamily="34" charset="0"/>
              <a:sym typeface="Merriweather Light"/>
            </a:endParaRPr>
          </a:p>
          <a:p>
            <a:pPr lvl="0" algn="ctr"/>
            <a:r>
              <a:rPr lang="en-US" sz="2800" b="1" dirty="0">
                <a:solidFill>
                  <a:schemeClr val="bg1"/>
                </a:solidFill>
                <a:latin typeface="Calibri" panose="020F0502020204030204" pitchFamily="34" charset="0"/>
                <a:ea typeface="Merriweather"/>
                <a:cs typeface="Calibri" panose="020F0502020204030204" pitchFamily="34" charset="0"/>
                <a:sym typeface="Merriweather Light"/>
              </a:rPr>
              <a:t>(adj.)</a:t>
            </a:r>
          </a:p>
        </p:txBody>
      </p:sp>
      <p:sp>
        <p:nvSpPr>
          <p:cNvPr id="2" name="Rectangle 1">
            <a:extLst>
              <a:ext uri="{FF2B5EF4-FFF2-40B4-BE49-F238E27FC236}">
                <a16:creationId xmlns:a16="http://schemas.microsoft.com/office/drawing/2014/main" id="{8A673F4B-A0C2-48B6-A049-C658D78476DE}"/>
              </a:ext>
            </a:extLst>
          </p:cNvPr>
          <p:cNvSpPr/>
          <p:nvPr/>
        </p:nvSpPr>
        <p:spPr>
          <a:xfrm>
            <a:off x="3116062" y="5726097"/>
            <a:ext cx="5690587" cy="8522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libri" panose="020F0502020204030204" pitchFamily="34" charset="0"/>
                <a:cs typeface="Calibri" panose="020F0502020204030204" pitchFamily="34" charset="0"/>
              </a:rPr>
              <a:t>Her dance expresses the </a:t>
            </a:r>
            <a:r>
              <a:rPr lang="en-US" sz="2400" u="sng" dirty="0">
                <a:solidFill>
                  <a:schemeClr val="accent2"/>
                </a:solidFill>
                <a:latin typeface="Calibri" panose="020F0502020204030204" pitchFamily="34" charset="0"/>
                <a:cs typeface="Calibri" panose="020F0502020204030204" pitchFamily="34" charset="0"/>
              </a:rPr>
              <a:t>innate</a:t>
            </a:r>
            <a:r>
              <a:rPr lang="en-US" sz="2400" dirty="0">
                <a:latin typeface="Calibri" panose="020F0502020204030204" pitchFamily="34" charset="0"/>
                <a:cs typeface="Calibri" panose="020F0502020204030204" pitchFamily="34" charset="0"/>
              </a:rPr>
              <a:t> beauty of the human spirit.</a:t>
            </a:r>
          </a:p>
        </p:txBody>
      </p:sp>
    </p:spTree>
    <p:extLst>
      <p:ext uri="{BB962C8B-B14F-4D97-AF65-F5344CB8AC3E}">
        <p14:creationId xmlns:p14="http://schemas.microsoft.com/office/powerpoint/2010/main" val="49327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pic>
        <p:nvPicPr>
          <p:cNvPr id="8" name="Google Shape;90;p1">
            <a:extLst>
              <a:ext uri="{FF2B5EF4-FFF2-40B4-BE49-F238E27FC236}">
                <a16:creationId xmlns:a16="http://schemas.microsoft.com/office/drawing/2014/main" id="{3B690BF3-20A3-B447-B658-EDAB29B45839}"/>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9" name="Picture 8">
            <a:extLst>
              <a:ext uri="{FF2B5EF4-FFF2-40B4-BE49-F238E27FC236}">
                <a16:creationId xmlns:a16="http://schemas.microsoft.com/office/drawing/2014/main" id="{31B01E0D-5D22-BC46-90F5-CBC637C05C54}"/>
              </a:ext>
            </a:extLst>
          </p:cNvPr>
          <p:cNvPicPr>
            <a:picLocks noChangeAspect="1"/>
          </p:cNvPicPr>
          <p:nvPr/>
        </p:nvPicPr>
        <p:blipFill>
          <a:blip r:embed="rId4"/>
          <a:stretch>
            <a:fillRect/>
          </a:stretch>
        </p:blipFill>
        <p:spPr>
          <a:xfrm>
            <a:off x="2450562" y="556124"/>
            <a:ext cx="2376972" cy="968991"/>
          </a:xfrm>
          <a:prstGeom prst="rect">
            <a:avLst/>
          </a:prstGeom>
        </p:spPr>
      </p:pic>
      <p:sp>
        <p:nvSpPr>
          <p:cNvPr id="10" name="Rectangle 9">
            <a:extLst>
              <a:ext uri="{FF2B5EF4-FFF2-40B4-BE49-F238E27FC236}">
                <a16:creationId xmlns:a16="http://schemas.microsoft.com/office/drawing/2014/main" id="{C93443CE-6A21-B942-90FF-2F8492BE68E7}"/>
              </a:ext>
            </a:extLst>
          </p:cNvPr>
          <p:cNvSpPr/>
          <p:nvPr/>
        </p:nvSpPr>
        <p:spPr>
          <a:xfrm>
            <a:off x="8477900" y="365125"/>
            <a:ext cx="2467191" cy="1325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sto MT Regular" charset="0"/>
            </a:endParaRPr>
          </a:p>
        </p:txBody>
      </p:sp>
      <p:sp>
        <p:nvSpPr>
          <p:cNvPr id="11" name="TextBox 10">
            <a:extLst>
              <a:ext uri="{FF2B5EF4-FFF2-40B4-BE49-F238E27FC236}">
                <a16:creationId xmlns:a16="http://schemas.microsoft.com/office/drawing/2014/main" id="{2A3F4978-E7A4-5147-8FAF-9455013A3107}"/>
              </a:ext>
            </a:extLst>
          </p:cNvPr>
          <p:cNvSpPr txBox="1"/>
          <p:nvPr/>
        </p:nvSpPr>
        <p:spPr>
          <a:xfrm>
            <a:off x="8477900" y="365125"/>
            <a:ext cx="2463281" cy="1169551"/>
          </a:xfrm>
          <a:prstGeom prst="rect">
            <a:avLst/>
          </a:prstGeom>
          <a:noFill/>
        </p:spPr>
        <p:txBody>
          <a:bodyPr wrap="square" rtlCol="0">
            <a:spAutoFit/>
          </a:bodyPr>
          <a:lstStyle/>
          <a:p>
            <a:pPr algn="ctr"/>
            <a:r>
              <a:rPr lang="en-US" sz="3500" dirty="0">
                <a:solidFill>
                  <a:schemeClr val="bg1"/>
                </a:solidFill>
                <a:latin typeface="Calibri" pitchFamily="34" charset="0"/>
                <a:ea typeface="Calisto MT Regular" charset="0"/>
                <a:cs typeface="Calibri" pitchFamily="34" charset="0"/>
              </a:rPr>
              <a:t>Vocabulary</a:t>
            </a:r>
          </a:p>
          <a:p>
            <a:pPr algn="ctr"/>
            <a:r>
              <a:rPr lang="ka-GE" sz="3500" dirty="0">
                <a:solidFill>
                  <a:schemeClr val="bg1"/>
                </a:solidFill>
                <a:latin typeface="Calibri" pitchFamily="34" charset="0"/>
                <a:ea typeface="Calisto MT Regular" charset="0"/>
                <a:cs typeface="Calibri" pitchFamily="34" charset="0"/>
              </a:rPr>
              <a:t> ლექსიკა</a:t>
            </a:r>
            <a:endParaRPr lang="en-US" sz="3500" dirty="0">
              <a:solidFill>
                <a:schemeClr val="bg1"/>
              </a:solidFill>
              <a:latin typeface="Calibri" pitchFamily="34" charset="0"/>
              <a:ea typeface="Calisto MT Regular" charset="0"/>
              <a:cs typeface="Calibri" pitchFamily="34" charset="0"/>
            </a:endParaRPr>
          </a:p>
        </p:txBody>
      </p:sp>
      <p:sp>
        <p:nvSpPr>
          <p:cNvPr id="14" name="Google Shape;306;g8d3272b2c0_0_467"/>
          <p:cNvSpPr/>
          <p:nvPr/>
        </p:nvSpPr>
        <p:spPr>
          <a:xfrm>
            <a:off x="4145873" y="4459414"/>
            <a:ext cx="4465468" cy="778412"/>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algn="ctr"/>
            <a:r>
              <a:rPr sz="2400" u="none" strike="noStrike" cap="none" dirty="0" err="1">
                <a:solidFill>
                  <a:schemeClr val="lt1"/>
                </a:solidFill>
                <a:latin typeface="Calibri Regular" charset="0"/>
                <a:ea typeface="Calibri"/>
                <a:cs typeface="Calibri"/>
                <a:sym typeface="Calibri"/>
              </a:rPr>
              <a:t>ემოცია</a:t>
            </a:r>
            <a:endParaRPr sz="2400" u="none" strike="noStrike" cap="none" dirty="0">
              <a:solidFill>
                <a:schemeClr val="lt1"/>
              </a:solidFill>
              <a:latin typeface="Calibri Regular" charset="0"/>
              <a:ea typeface="Calibri"/>
              <a:cs typeface="Calibri"/>
              <a:sym typeface="Calibri"/>
            </a:endParaRPr>
          </a:p>
        </p:txBody>
      </p:sp>
      <p:sp>
        <p:nvSpPr>
          <p:cNvPr id="15" name="Google Shape;305;g8d3272b2c0_0_467"/>
          <p:cNvSpPr/>
          <p:nvPr/>
        </p:nvSpPr>
        <p:spPr>
          <a:xfrm>
            <a:off x="4805862" y="2228607"/>
            <a:ext cx="3207630" cy="2065097"/>
          </a:xfrm>
          <a:prstGeom prst="ellipse">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lvl="0" algn="ctr"/>
            <a:r>
              <a:rPr lang="en-US" sz="2800" b="1" dirty="0" smtClean="0">
                <a:solidFill>
                  <a:schemeClr val="bg1"/>
                </a:solidFill>
                <a:latin typeface="Calibri" panose="020F0502020204030204" pitchFamily="34" charset="0"/>
                <a:ea typeface="Merriweather"/>
                <a:cs typeface="Calibri" panose="020F0502020204030204" pitchFamily="34" charset="0"/>
                <a:sym typeface="Merriweather Light"/>
              </a:rPr>
              <a:t>emotion</a:t>
            </a:r>
            <a:endParaRPr lang="en-US" sz="2800" b="1" dirty="0">
              <a:solidFill>
                <a:schemeClr val="bg1"/>
              </a:solidFill>
              <a:latin typeface="Calibri" panose="020F0502020204030204" pitchFamily="34" charset="0"/>
              <a:ea typeface="Merriweather"/>
              <a:cs typeface="Calibri" panose="020F0502020204030204" pitchFamily="34" charset="0"/>
              <a:sym typeface="Merriweather Light"/>
            </a:endParaRPr>
          </a:p>
          <a:p>
            <a:pPr lvl="0" algn="ctr"/>
            <a:r>
              <a:rPr lang="en-US" sz="2800" b="1" dirty="0">
                <a:solidFill>
                  <a:schemeClr val="bg1"/>
                </a:solidFill>
                <a:latin typeface="Calibri" panose="020F0502020204030204" pitchFamily="34" charset="0"/>
                <a:ea typeface="Merriweather"/>
                <a:cs typeface="Calibri" panose="020F0502020204030204" pitchFamily="34" charset="0"/>
                <a:sym typeface="Merriweather Light"/>
              </a:rPr>
              <a:t>(n.)</a:t>
            </a:r>
          </a:p>
        </p:txBody>
      </p:sp>
      <p:sp>
        <p:nvSpPr>
          <p:cNvPr id="2" name="Rectangle 1">
            <a:extLst>
              <a:ext uri="{FF2B5EF4-FFF2-40B4-BE49-F238E27FC236}">
                <a16:creationId xmlns:a16="http://schemas.microsoft.com/office/drawing/2014/main" id="{0EF9BE1E-2F23-4238-BE7A-3266217FED8C}"/>
              </a:ext>
            </a:extLst>
          </p:cNvPr>
          <p:cNvSpPr/>
          <p:nvPr/>
        </p:nvSpPr>
        <p:spPr>
          <a:xfrm>
            <a:off x="3364637" y="5680384"/>
            <a:ext cx="6090081" cy="9689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Like a lot of men, he finds it hard to </a:t>
            </a:r>
            <a:r>
              <a:rPr lang="en-US" sz="2000" dirty="0" smtClean="0"/>
              <a:t>show </a:t>
            </a:r>
            <a:r>
              <a:rPr lang="en-US" sz="2000" dirty="0"/>
              <a:t>his </a:t>
            </a:r>
            <a:r>
              <a:rPr lang="en-US" sz="2000" u="sng" dirty="0">
                <a:solidFill>
                  <a:schemeClr val="accent2">
                    <a:lumMod val="75000"/>
                  </a:schemeClr>
                </a:solidFill>
              </a:rPr>
              <a:t>emotions</a:t>
            </a:r>
            <a:r>
              <a:rPr lang="en-US" sz="2000" dirty="0"/>
              <a:t>.</a:t>
            </a:r>
          </a:p>
        </p:txBody>
      </p:sp>
    </p:spTree>
    <p:extLst>
      <p:ext uri="{BB962C8B-B14F-4D97-AF65-F5344CB8AC3E}">
        <p14:creationId xmlns:p14="http://schemas.microsoft.com/office/powerpoint/2010/main" val="1675296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pic>
        <p:nvPicPr>
          <p:cNvPr id="8" name="Google Shape;90;p1">
            <a:extLst>
              <a:ext uri="{FF2B5EF4-FFF2-40B4-BE49-F238E27FC236}">
                <a16:creationId xmlns:a16="http://schemas.microsoft.com/office/drawing/2014/main" id="{3B690BF3-20A3-B447-B658-EDAB29B45839}"/>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9" name="Picture 8">
            <a:extLst>
              <a:ext uri="{FF2B5EF4-FFF2-40B4-BE49-F238E27FC236}">
                <a16:creationId xmlns:a16="http://schemas.microsoft.com/office/drawing/2014/main" id="{31B01E0D-5D22-BC46-90F5-CBC637C05C54}"/>
              </a:ext>
            </a:extLst>
          </p:cNvPr>
          <p:cNvPicPr>
            <a:picLocks noChangeAspect="1"/>
          </p:cNvPicPr>
          <p:nvPr/>
        </p:nvPicPr>
        <p:blipFill>
          <a:blip r:embed="rId4"/>
          <a:stretch>
            <a:fillRect/>
          </a:stretch>
        </p:blipFill>
        <p:spPr>
          <a:xfrm>
            <a:off x="2450562" y="556124"/>
            <a:ext cx="2376972" cy="968991"/>
          </a:xfrm>
          <a:prstGeom prst="rect">
            <a:avLst/>
          </a:prstGeom>
        </p:spPr>
      </p:pic>
      <p:sp>
        <p:nvSpPr>
          <p:cNvPr id="10" name="Rectangle 9">
            <a:extLst>
              <a:ext uri="{FF2B5EF4-FFF2-40B4-BE49-F238E27FC236}">
                <a16:creationId xmlns:a16="http://schemas.microsoft.com/office/drawing/2014/main" id="{C93443CE-6A21-B942-90FF-2F8492BE68E7}"/>
              </a:ext>
            </a:extLst>
          </p:cNvPr>
          <p:cNvSpPr/>
          <p:nvPr/>
        </p:nvSpPr>
        <p:spPr>
          <a:xfrm>
            <a:off x="8477900" y="365125"/>
            <a:ext cx="2467191" cy="1325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sto MT Regular" charset="0"/>
            </a:endParaRPr>
          </a:p>
        </p:txBody>
      </p:sp>
      <p:sp>
        <p:nvSpPr>
          <p:cNvPr id="11" name="TextBox 10">
            <a:extLst>
              <a:ext uri="{FF2B5EF4-FFF2-40B4-BE49-F238E27FC236}">
                <a16:creationId xmlns:a16="http://schemas.microsoft.com/office/drawing/2014/main" id="{2A3F4978-E7A4-5147-8FAF-9455013A3107}"/>
              </a:ext>
            </a:extLst>
          </p:cNvPr>
          <p:cNvSpPr txBox="1"/>
          <p:nvPr/>
        </p:nvSpPr>
        <p:spPr>
          <a:xfrm>
            <a:off x="8477900" y="365125"/>
            <a:ext cx="2463281" cy="1169551"/>
          </a:xfrm>
          <a:prstGeom prst="rect">
            <a:avLst/>
          </a:prstGeom>
          <a:noFill/>
        </p:spPr>
        <p:txBody>
          <a:bodyPr wrap="square" rtlCol="0">
            <a:spAutoFit/>
          </a:bodyPr>
          <a:lstStyle/>
          <a:p>
            <a:pPr algn="ctr"/>
            <a:r>
              <a:rPr lang="en-US" sz="3500" dirty="0">
                <a:solidFill>
                  <a:schemeClr val="bg1"/>
                </a:solidFill>
                <a:latin typeface="Calibri" pitchFamily="34" charset="0"/>
                <a:ea typeface="Calisto MT Regular" charset="0"/>
                <a:cs typeface="Calibri" pitchFamily="34" charset="0"/>
              </a:rPr>
              <a:t>Vocabulary</a:t>
            </a:r>
          </a:p>
          <a:p>
            <a:pPr algn="ctr"/>
            <a:r>
              <a:rPr lang="ka-GE" sz="3500" dirty="0">
                <a:solidFill>
                  <a:schemeClr val="bg1"/>
                </a:solidFill>
                <a:latin typeface="Calibri" pitchFamily="34" charset="0"/>
                <a:ea typeface="Calisto MT Regular" charset="0"/>
                <a:cs typeface="Calibri" pitchFamily="34" charset="0"/>
              </a:rPr>
              <a:t> ლექსიკა</a:t>
            </a:r>
            <a:endParaRPr lang="en-US" sz="3500" dirty="0">
              <a:solidFill>
                <a:schemeClr val="bg1"/>
              </a:solidFill>
              <a:latin typeface="Calibri" pitchFamily="34" charset="0"/>
              <a:ea typeface="Calisto MT Regular" charset="0"/>
              <a:cs typeface="Calibri" pitchFamily="34" charset="0"/>
            </a:endParaRPr>
          </a:p>
        </p:txBody>
      </p:sp>
      <p:sp>
        <p:nvSpPr>
          <p:cNvPr id="14" name="Google Shape;306;g8d3272b2c0_0_467"/>
          <p:cNvSpPr/>
          <p:nvPr/>
        </p:nvSpPr>
        <p:spPr>
          <a:xfrm>
            <a:off x="3793714" y="4435336"/>
            <a:ext cx="5286333" cy="891266"/>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algn="ctr"/>
            <a:r>
              <a:rPr lang="ka-GE" sz="2400" dirty="0">
                <a:solidFill>
                  <a:schemeClr val="lt1"/>
                </a:solidFill>
                <a:latin typeface="Calibri Regular" charset="0"/>
                <a:ea typeface="Calibri"/>
                <a:cs typeface="Calibri"/>
                <a:sym typeface="Calibri"/>
              </a:rPr>
              <a:t>არაგულწრფელი</a:t>
            </a:r>
            <a:endParaRPr lang="ka-GE" sz="2400" u="none" strike="noStrike" cap="none" dirty="0">
              <a:solidFill>
                <a:schemeClr val="lt1"/>
              </a:solidFill>
              <a:latin typeface="Calibri Regular" charset="0"/>
              <a:ea typeface="Calibri"/>
              <a:cs typeface="Calibri"/>
              <a:sym typeface="Calibri"/>
            </a:endParaRPr>
          </a:p>
        </p:txBody>
      </p:sp>
      <p:sp>
        <p:nvSpPr>
          <p:cNvPr id="15" name="Google Shape;305;g8d3272b2c0_0_467"/>
          <p:cNvSpPr/>
          <p:nvPr/>
        </p:nvSpPr>
        <p:spPr>
          <a:xfrm>
            <a:off x="5178829" y="2094807"/>
            <a:ext cx="2862618" cy="2156646"/>
          </a:xfrm>
          <a:prstGeom prst="ellipse">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lvl="0" algn="ctr"/>
            <a:r>
              <a:rPr lang="en-US" sz="2800" b="1" dirty="0" smtClean="0">
                <a:solidFill>
                  <a:schemeClr val="bg1"/>
                </a:solidFill>
                <a:latin typeface="Calibri" panose="020F0502020204030204" pitchFamily="34" charset="0"/>
                <a:ea typeface="Merriweather"/>
                <a:cs typeface="Calibri" panose="020F0502020204030204" pitchFamily="34" charset="0"/>
                <a:sym typeface="Merriweather Light"/>
              </a:rPr>
              <a:t>insincere</a:t>
            </a:r>
            <a:endParaRPr lang="en-US" sz="2800" b="1" dirty="0">
              <a:solidFill>
                <a:schemeClr val="bg1"/>
              </a:solidFill>
              <a:latin typeface="Calibri" panose="020F0502020204030204" pitchFamily="34" charset="0"/>
              <a:ea typeface="Merriweather"/>
              <a:cs typeface="Calibri" panose="020F0502020204030204" pitchFamily="34" charset="0"/>
              <a:sym typeface="Merriweather Light"/>
            </a:endParaRPr>
          </a:p>
          <a:p>
            <a:pPr lvl="0" algn="ctr"/>
            <a:r>
              <a:rPr lang="en-US" sz="2800" b="1" dirty="0">
                <a:solidFill>
                  <a:schemeClr val="bg1"/>
                </a:solidFill>
                <a:latin typeface="Calibri" panose="020F0502020204030204" pitchFamily="34" charset="0"/>
                <a:ea typeface="Merriweather"/>
                <a:cs typeface="Calibri" panose="020F0502020204030204" pitchFamily="34" charset="0"/>
                <a:sym typeface="Merriweather Light"/>
              </a:rPr>
              <a:t>(adj.)</a:t>
            </a:r>
          </a:p>
        </p:txBody>
      </p:sp>
      <p:sp>
        <p:nvSpPr>
          <p:cNvPr id="2" name="Rectangle 1">
            <a:extLst>
              <a:ext uri="{FF2B5EF4-FFF2-40B4-BE49-F238E27FC236}">
                <a16:creationId xmlns:a16="http://schemas.microsoft.com/office/drawing/2014/main" id="{3145DF5A-7BF0-4CF3-9647-4DE29BF0DF8A}"/>
              </a:ext>
            </a:extLst>
          </p:cNvPr>
          <p:cNvSpPr/>
          <p:nvPr/>
        </p:nvSpPr>
        <p:spPr>
          <a:xfrm>
            <a:off x="3648722" y="5601610"/>
            <a:ext cx="5575177" cy="8912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libri" panose="020F0502020204030204" pitchFamily="34" charset="0"/>
                <a:cs typeface="Calibri" panose="020F0502020204030204" pitchFamily="34" charset="0"/>
              </a:rPr>
              <a:t>He seemed </a:t>
            </a:r>
            <a:r>
              <a:rPr lang="en-US" sz="2400" dirty="0" smtClean="0">
                <a:latin typeface="Calibri" panose="020F0502020204030204" pitchFamily="34" charset="0"/>
                <a:cs typeface="Calibri" panose="020F0502020204030204" pitchFamily="34" charset="0"/>
              </a:rPr>
              <a:t>to be </a:t>
            </a:r>
            <a:r>
              <a:rPr lang="en-US" sz="2400" u="sng" dirty="0">
                <a:solidFill>
                  <a:schemeClr val="accent2"/>
                </a:solidFill>
                <a:latin typeface="Calibri" panose="020F0502020204030204" pitchFamily="34" charset="0"/>
                <a:cs typeface="Calibri" panose="020F0502020204030204" pitchFamily="34" charset="0"/>
              </a:rPr>
              <a:t>insincere</a:t>
            </a:r>
            <a:r>
              <a:rPr lang="en-US" sz="2400" dirty="0">
                <a:latin typeface="Calibri" panose="020F0502020204030204" pitchFamily="34" charset="0"/>
                <a:cs typeface="Calibri" panose="020F0502020204030204" pitchFamily="34" charset="0"/>
              </a:rPr>
              <a:t> when he talked about loyalty.</a:t>
            </a:r>
          </a:p>
        </p:txBody>
      </p:sp>
    </p:spTree>
    <p:extLst>
      <p:ext uri="{BB962C8B-B14F-4D97-AF65-F5344CB8AC3E}">
        <p14:creationId xmlns:p14="http://schemas.microsoft.com/office/powerpoint/2010/main" val="1091256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pic>
        <p:nvPicPr>
          <p:cNvPr id="8" name="Google Shape;90;p1">
            <a:extLst>
              <a:ext uri="{FF2B5EF4-FFF2-40B4-BE49-F238E27FC236}">
                <a16:creationId xmlns:a16="http://schemas.microsoft.com/office/drawing/2014/main" id="{3B690BF3-20A3-B447-B658-EDAB29B45839}"/>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9" name="Picture 8">
            <a:extLst>
              <a:ext uri="{FF2B5EF4-FFF2-40B4-BE49-F238E27FC236}">
                <a16:creationId xmlns:a16="http://schemas.microsoft.com/office/drawing/2014/main" id="{31B01E0D-5D22-BC46-90F5-CBC637C05C54}"/>
              </a:ext>
            </a:extLst>
          </p:cNvPr>
          <p:cNvPicPr>
            <a:picLocks noChangeAspect="1"/>
          </p:cNvPicPr>
          <p:nvPr/>
        </p:nvPicPr>
        <p:blipFill>
          <a:blip r:embed="rId4"/>
          <a:stretch>
            <a:fillRect/>
          </a:stretch>
        </p:blipFill>
        <p:spPr>
          <a:xfrm>
            <a:off x="2450562" y="556124"/>
            <a:ext cx="2376972" cy="968991"/>
          </a:xfrm>
          <a:prstGeom prst="rect">
            <a:avLst/>
          </a:prstGeom>
        </p:spPr>
      </p:pic>
      <p:sp>
        <p:nvSpPr>
          <p:cNvPr id="10" name="Rectangle 9">
            <a:extLst>
              <a:ext uri="{FF2B5EF4-FFF2-40B4-BE49-F238E27FC236}">
                <a16:creationId xmlns:a16="http://schemas.microsoft.com/office/drawing/2014/main" id="{C93443CE-6A21-B942-90FF-2F8492BE68E7}"/>
              </a:ext>
            </a:extLst>
          </p:cNvPr>
          <p:cNvSpPr/>
          <p:nvPr/>
        </p:nvSpPr>
        <p:spPr>
          <a:xfrm>
            <a:off x="8477900" y="365125"/>
            <a:ext cx="2467191" cy="1325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sto MT Regular" charset="0"/>
            </a:endParaRPr>
          </a:p>
        </p:txBody>
      </p:sp>
      <p:sp>
        <p:nvSpPr>
          <p:cNvPr id="11" name="TextBox 10">
            <a:extLst>
              <a:ext uri="{FF2B5EF4-FFF2-40B4-BE49-F238E27FC236}">
                <a16:creationId xmlns:a16="http://schemas.microsoft.com/office/drawing/2014/main" id="{2A3F4978-E7A4-5147-8FAF-9455013A3107}"/>
              </a:ext>
            </a:extLst>
          </p:cNvPr>
          <p:cNvSpPr txBox="1"/>
          <p:nvPr/>
        </p:nvSpPr>
        <p:spPr>
          <a:xfrm>
            <a:off x="8477900" y="365125"/>
            <a:ext cx="2463281" cy="1169551"/>
          </a:xfrm>
          <a:prstGeom prst="rect">
            <a:avLst/>
          </a:prstGeom>
          <a:noFill/>
        </p:spPr>
        <p:txBody>
          <a:bodyPr wrap="square" rtlCol="0">
            <a:spAutoFit/>
          </a:bodyPr>
          <a:lstStyle/>
          <a:p>
            <a:pPr algn="ctr"/>
            <a:r>
              <a:rPr lang="en-US" sz="3500" dirty="0">
                <a:solidFill>
                  <a:schemeClr val="bg1"/>
                </a:solidFill>
                <a:latin typeface="Calibri" pitchFamily="34" charset="0"/>
                <a:ea typeface="Calisto MT Regular" charset="0"/>
                <a:cs typeface="Calibri" pitchFamily="34" charset="0"/>
              </a:rPr>
              <a:t>Vocabulary</a:t>
            </a:r>
          </a:p>
          <a:p>
            <a:pPr algn="ctr"/>
            <a:r>
              <a:rPr lang="ka-GE" sz="3500" dirty="0">
                <a:solidFill>
                  <a:schemeClr val="bg1"/>
                </a:solidFill>
                <a:latin typeface="Calibri" pitchFamily="34" charset="0"/>
                <a:ea typeface="Calisto MT Regular" charset="0"/>
                <a:cs typeface="Calibri" pitchFamily="34" charset="0"/>
              </a:rPr>
              <a:t> ლექსიკა</a:t>
            </a:r>
            <a:endParaRPr lang="en-US" sz="3500" dirty="0">
              <a:solidFill>
                <a:schemeClr val="bg1"/>
              </a:solidFill>
              <a:latin typeface="Calibri" pitchFamily="34" charset="0"/>
              <a:ea typeface="Calisto MT Regular" charset="0"/>
              <a:cs typeface="Calibri" pitchFamily="34" charset="0"/>
            </a:endParaRPr>
          </a:p>
        </p:txBody>
      </p:sp>
      <p:sp>
        <p:nvSpPr>
          <p:cNvPr id="14" name="Google Shape;306;g8d3272b2c0_0_467"/>
          <p:cNvSpPr/>
          <p:nvPr/>
        </p:nvSpPr>
        <p:spPr>
          <a:xfrm>
            <a:off x="3726561" y="4417580"/>
            <a:ext cx="5286333" cy="900144"/>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algn="ctr"/>
            <a:r>
              <a:rPr lang="ka-GE" sz="2400" u="none" strike="noStrike" cap="none" dirty="0">
                <a:solidFill>
                  <a:schemeClr val="lt1"/>
                </a:solidFill>
                <a:latin typeface="Calibri Regular" charset="0"/>
                <a:ea typeface="Calibri"/>
                <a:cs typeface="Calibri"/>
                <a:sym typeface="Calibri"/>
              </a:rPr>
              <a:t>გამეორება, იმიტირება</a:t>
            </a:r>
          </a:p>
        </p:txBody>
      </p:sp>
      <p:sp>
        <p:nvSpPr>
          <p:cNvPr id="15" name="Google Shape;305;g8d3272b2c0_0_467"/>
          <p:cNvSpPr/>
          <p:nvPr/>
        </p:nvSpPr>
        <p:spPr>
          <a:xfrm>
            <a:off x="4827534" y="1938599"/>
            <a:ext cx="3053031" cy="2396586"/>
          </a:xfrm>
          <a:prstGeom prst="ellipse">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lvl="0" algn="ctr"/>
            <a:r>
              <a:rPr lang="en-US" sz="2800" b="1" dirty="0" smtClean="0">
                <a:solidFill>
                  <a:schemeClr val="bg1"/>
                </a:solidFill>
                <a:latin typeface="Calibri" panose="020F0502020204030204" pitchFamily="34" charset="0"/>
                <a:ea typeface="Merriweather"/>
                <a:cs typeface="Calibri" panose="020F0502020204030204" pitchFamily="34" charset="0"/>
                <a:sym typeface="Merriweather Light"/>
              </a:rPr>
              <a:t>mimic</a:t>
            </a:r>
            <a:endParaRPr lang="en-US" sz="2800" b="1" dirty="0">
              <a:solidFill>
                <a:schemeClr val="bg1"/>
              </a:solidFill>
              <a:latin typeface="Calibri" panose="020F0502020204030204" pitchFamily="34" charset="0"/>
              <a:ea typeface="Merriweather"/>
              <a:cs typeface="Calibri" panose="020F0502020204030204" pitchFamily="34" charset="0"/>
              <a:sym typeface="Merriweather Light"/>
            </a:endParaRPr>
          </a:p>
          <a:p>
            <a:pPr lvl="0" algn="ctr"/>
            <a:r>
              <a:rPr lang="en-US" sz="2800" b="1" dirty="0">
                <a:solidFill>
                  <a:schemeClr val="bg1"/>
                </a:solidFill>
                <a:latin typeface="Calibri" panose="020F0502020204030204" pitchFamily="34" charset="0"/>
                <a:ea typeface="Merriweather"/>
                <a:cs typeface="Calibri" panose="020F0502020204030204" pitchFamily="34" charset="0"/>
                <a:sym typeface="Merriweather Light"/>
              </a:rPr>
              <a:t>(v.)</a:t>
            </a:r>
          </a:p>
        </p:txBody>
      </p:sp>
      <p:sp>
        <p:nvSpPr>
          <p:cNvPr id="2" name="Rectangle 1">
            <a:extLst>
              <a:ext uri="{FF2B5EF4-FFF2-40B4-BE49-F238E27FC236}">
                <a16:creationId xmlns:a16="http://schemas.microsoft.com/office/drawing/2014/main" id="{1E161817-8FF1-4901-BB34-E8705ADEC0DA}"/>
              </a:ext>
            </a:extLst>
          </p:cNvPr>
          <p:cNvSpPr/>
          <p:nvPr/>
        </p:nvSpPr>
        <p:spPr>
          <a:xfrm>
            <a:off x="3726561" y="5749232"/>
            <a:ext cx="5381928" cy="90014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i="1" dirty="0">
                <a:latin typeface="Calibri" panose="020F0502020204030204" pitchFamily="34" charset="0"/>
                <a:cs typeface="Calibri" panose="020F0502020204030204" pitchFamily="34" charset="0"/>
              </a:rPr>
              <a:t>She was </a:t>
            </a:r>
            <a:r>
              <a:rPr lang="en-US" sz="2400" u="sng" dirty="0" smtClean="0">
                <a:solidFill>
                  <a:schemeClr val="accent2"/>
                </a:solidFill>
                <a:latin typeface="Calibri" panose="020F0502020204030204" pitchFamily="34" charset="0"/>
                <a:cs typeface="Calibri" panose="020F0502020204030204" pitchFamily="34" charset="0"/>
              </a:rPr>
              <a:t>mimicking</a:t>
            </a:r>
            <a:r>
              <a:rPr lang="en-US" sz="2400" i="1" dirty="0" smtClean="0">
                <a:latin typeface="Calibri" panose="020F0502020204030204" pitchFamily="34" charset="0"/>
                <a:cs typeface="Calibri" panose="020F0502020204030204" pitchFamily="34" charset="0"/>
              </a:rPr>
              <a:t> </a:t>
            </a:r>
            <a:r>
              <a:rPr lang="en-US" sz="2400" i="1" dirty="0">
                <a:latin typeface="Calibri" panose="020F0502020204030204" pitchFamily="34" charset="0"/>
                <a:cs typeface="Calibri" panose="020F0502020204030204" pitchFamily="34" charset="0"/>
              </a:rPr>
              <a:t>the various people in our office.</a:t>
            </a:r>
          </a:p>
        </p:txBody>
      </p:sp>
    </p:spTree>
    <p:extLst>
      <p:ext uri="{BB962C8B-B14F-4D97-AF65-F5344CB8AC3E}">
        <p14:creationId xmlns:p14="http://schemas.microsoft.com/office/powerpoint/2010/main" val="2758342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897F9B12-969A-408D-9A80-DB3D56BB645E}"/>
              </a:ext>
            </a:extLst>
          </p:cNvPr>
          <p:cNvSpPr/>
          <p:nvPr/>
        </p:nvSpPr>
        <p:spPr>
          <a:xfrm>
            <a:off x="3037196" y="3123277"/>
            <a:ext cx="5906988" cy="1600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latin typeface="Calibri" panose="020F0502020204030204" pitchFamily="34" charset="0"/>
                <a:cs typeface="Calibri" panose="020F0502020204030204" pitchFamily="34" charset="0"/>
              </a:rPr>
              <a:t>Reading </a:t>
            </a:r>
            <a:r>
              <a:rPr lang="en-US" sz="3200" dirty="0">
                <a:latin typeface="Calibri" panose="020F0502020204030204" pitchFamily="34" charset="0"/>
                <a:cs typeface="Calibri" panose="020F0502020204030204" pitchFamily="34" charset="0"/>
              </a:rPr>
              <a:t>Comprehension</a:t>
            </a:r>
          </a:p>
          <a:p>
            <a:pPr algn="ctr"/>
            <a:r>
              <a:rPr lang="ka-GE" sz="3200" dirty="0" smtClean="0">
                <a:latin typeface="Calibri" panose="020F0502020204030204" pitchFamily="34" charset="0"/>
                <a:cs typeface="Calibri" panose="020F0502020204030204" pitchFamily="34" charset="0"/>
              </a:rPr>
              <a:t>წაკითხულის </a:t>
            </a:r>
            <a:r>
              <a:rPr lang="ka-GE" sz="3200" dirty="0">
                <a:latin typeface="Calibri" panose="020F0502020204030204" pitchFamily="34" charset="0"/>
                <a:cs typeface="Calibri" panose="020F0502020204030204" pitchFamily="34" charset="0"/>
              </a:rPr>
              <a:t>გააზრება</a:t>
            </a:r>
            <a:endParaRPr lang="en-US" sz="3200" dirty="0">
              <a:latin typeface="Calibri" panose="020F0502020204030204" pitchFamily="34" charset="0"/>
              <a:cs typeface="Calibri" panose="020F0502020204030204" pitchFamily="34" charset="0"/>
            </a:endParaRPr>
          </a:p>
          <a:p>
            <a:pPr algn="just"/>
            <a:endParaRPr lang="en-US" dirty="0">
              <a:latin typeface="Calibri Regular" charset="0"/>
            </a:endParaRPr>
          </a:p>
        </p:txBody>
      </p:sp>
      <p:pic>
        <p:nvPicPr>
          <p:cNvPr id="3" name="Google Shape;90;p1">
            <a:extLst>
              <a:ext uri="{FF2B5EF4-FFF2-40B4-BE49-F238E27FC236}">
                <a16:creationId xmlns:a16="http://schemas.microsoft.com/office/drawing/2014/main" id="{3B690BF3-20A3-B447-B658-EDAB29B45839}"/>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pic>
        <p:nvPicPr>
          <p:cNvPr id="5" name="Picture 4">
            <a:extLst>
              <a:ext uri="{FF2B5EF4-FFF2-40B4-BE49-F238E27FC236}">
                <a16:creationId xmlns:a16="http://schemas.microsoft.com/office/drawing/2014/main" id="{31B01E0D-5D22-BC46-90F5-CBC637C05C54}"/>
              </a:ext>
            </a:extLst>
          </p:cNvPr>
          <p:cNvPicPr>
            <a:picLocks noChangeAspect="1"/>
          </p:cNvPicPr>
          <p:nvPr/>
        </p:nvPicPr>
        <p:blipFill>
          <a:blip r:embed="rId3"/>
          <a:stretch>
            <a:fillRect/>
          </a:stretch>
        </p:blipFill>
        <p:spPr>
          <a:xfrm>
            <a:off x="2450562" y="556124"/>
            <a:ext cx="2376972" cy="968991"/>
          </a:xfrm>
          <a:prstGeom prst="rect">
            <a:avLst/>
          </a:prstGeom>
        </p:spPr>
      </p:pic>
    </p:spTree>
    <p:extLst>
      <p:ext uri="{BB962C8B-B14F-4D97-AF65-F5344CB8AC3E}">
        <p14:creationId xmlns:p14="http://schemas.microsoft.com/office/powerpoint/2010/main" val="10181642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897F9B12-969A-408D-9A80-DB3D56BB645E}"/>
              </a:ext>
            </a:extLst>
          </p:cNvPr>
          <p:cNvSpPr/>
          <p:nvPr/>
        </p:nvSpPr>
        <p:spPr>
          <a:xfrm>
            <a:off x="2979007" y="2898832"/>
            <a:ext cx="6007051" cy="198073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latin typeface="Calibri" panose="020F0502020204030204" pitchFamily="34" charset="0"/>
                <a:cs typeface="Calibri" panose="020F0502020204030204" pitchFamily="34" charset="0"/>
              </a:rPr>
              <a:t>Who are the most charismatic leaders in the world?</a:t>
            </a:r>
          </a:p>
          <a:p>
            <a:pPr algn="ctr"/>
            <a:r>
              <a:rPr lang="en-US" sz="3200" dirty="0" smtClean="0">
                <a:latin typeface="Calibri" panose="020F0502020204030204" pitchFamily="34" charset="0"/>
                <a:cs typeface="Calibri" panose="020F0502020204030204" pitchFamily="34" charset="0"/>
              </a:rPr>
              <a:t>What makes them charismatic?</a:t>
            </a:r>
            <a:endParaRPr lang="en-US" dirty="0">
              <a:latin typeface="Calibri Regular" charset="0"/>
            </a:endParaRPr>
          </a:p>
        </p:txBody>
      </p:sp>
      <p:pic>
        <p:nvPicPr>
          <p:cNvPr id="3" name="Google Shape;90;p1">
            <a:extLst>
              <a:ext uri="{FF2B5EF4-FFF2-40B4-BE49-F238E27FC236}">
                <a16:creationId xmlns:a16="http://schemas.microsoft.com/office/drawing/2014/main" id="{3B690BF3-20A3-B447-B658-EDAB29B45839}"/>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pic>
        <p:nvPicPr>
          <p:cNvPr id="5" name="Picture 4">
            <a:extLst>
              <a:ext uri="{FF2B5EF4-FFF2-40B4-BE49-F238E27FC236}">
                <a16:creationId xmlns:a16="http://schemas.microsoft.com/office/drawing/2014/main" id="{31B01E0D-5D22-BC46-90F5-CBC637C05C54}"/>
              </a:ext>
            </a:extLst>
          </p:cNvPr>
          <p:cNvPicPr>
            <a:picLocks noChangeAspect="1"/>
          </p:cNvPicPr>
          <p:nvPr/>
        </p:nvPicPr>
        <p:blipFill>
          <a:blip r:embed="rId3"/>
          <a:stretch>
            <a:fillRect/>
          </a:stretch>
        </p:blipFill>
        <p:spPr>
          <a:xfrm>
            <a:off x="2450562" y="556124"/>
            <a:ext cx="2376972" cy="968991"/>
          </a:xfrm>
          <a:prstGeom prst="rect">
            <a:avLst/>
          </a:prstGeom>
        </p:spPr>
      </p:pic>
    </p:spTree>
    <p:extLst>
      <p:ext uri="{BB962C8B-B14F-4D97-AF65-F5344CB8AC3E}">
        <p14:creationId xmlns:p14="http://schemas.microsoft.com/office/powerpoint/2010/main" val="532857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oogle Shape;90;p1">
            <a:extLst>
              <a:ext uri="{FF2B5EF4-FFF2-40B4-BE49-F238E27FC236}">
                <a16:creationId xmlns:a16="http://schemas.microsoft.com/office/drawing/2014/main" id="{3B690BF3-20A3-B447-B658-EDAB29B45839}"/>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pic>
        <p:nvPicPr>
          <p:cNvPr id="5" name="Picture 4">
            <a:extLst>
              <a:ext uri="{FF2B5EF4-FFF2-40B4-BE49-F238E27FC236}">
                <a16:creationId xmlns:a16="http://schemas.microsoft.com/office/drawing/2014/main" id="{31B01E0D-5D22-BC46-90F5-CBC637C05C54}"/>
              </a:ext>
            </a:extLst>
          </p:cNvPr>
          <p:cNvPicPr>
            <a:picLocks noChangeAspect="1"/>
          </p:cNvPicPr>
          <p:nvPr/>
        </p:nvPicPr>
        <p:blipFill>
          <a:blip r:embed="rId3"/>
          <a:stretch>
            <a:fillRect/>
          </a:stretch>
        </p:blipFill>
        <p:spPr>
          <a:xfrm>
            <a:off x="2450562" y="556124"/>
            <a:ext cx="2376972" cy="968991"/>
          </a:xfrm>
          <a:prstGeom prst="rect">
            <a:avLst/>
          </a:prstGeom>
        </p:spPr>
      </p:pic>
      <p:sp>
        <p:nvSpPr>
          <p:cNvPr id="6" name="Rectangle: Rounded Corners 3">
            <a:extLst>
              <a:ext uri="{FF2B5EF4-FFF2-40B4-BE49-F238E27FC236}">
                <a16:creationId xmlns:a16="http://schemas.microsoft.com/office/drawing/2014/main" id="{897F9B12-969A-408D-9A80-DB3D56BB645E}"/>
              </a:ext>
            </a:extLst>
          </p:cNvPr>
          <p:cNvSpPr/>
          <p:nvPr/>
        </p:nvSpPr>
        <p:spPr>
          <a:xfrm>
            <a:off x="936087" y="2122415"/>
            <a:ext cx="10263215" cy="455522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dirty="0">
                <a:latin typeface="Calibri" panose="020F0502020204030204" pitchFamily="34" charset="0"/>
                <a:cs typeface="Calibri" panose="020F0502020204030204" pitchFamily="34" charset="0"/>
              </a:rPr>
              <a:t>Many leaders throughout history, such as Gandhi, Churchill, Napoleon, Martin Luther King,  seem to have  a special quality that made them powerful and persuasive. </a:t>
            </a:r>
          </a:p>
          <a:p>
            <a:pPr algn="just"/>
            <a:endParaRPr lang="en-US" sz="2400" dirty="0">
              <a:latin typeface="Calibri" panose="020F0502020204030204" pitchFamily="34" charset="0"/>
              <a:cs typeface="Calibri" panose="020F0502020204030204" pitchFamily="34" charset="0"/>
            </a:endParaRPr>
          </a:p>
          <a:p>
            <a:pPr algn="just"/>
            <a:r>
              <a:rPr lang="en-US" sz="2400" dirty="0">
                <a:latin typeface="Calibri" panose="020F0502020204030204" pitchFamily="34" charset="0"/>
                <a:cs typeface="Calibri" panose="020F0502020204030204" pitchFamily="34" charset="0"/>
              </a:rPr>
              <a:t>We can identify that quality as charisma, but can we explain it?</a:t>
            </a:r>
          </a:p>
        </p:txBody>
      </p:sp>
    </p:spTree>
    <p:extLst>
      <p:ext uri="{BB962C8B-B14F-4D97-AF65-F5344CB8AC3E}">
        <p14:creationId xmlns:p14="http://schemas.microsoft.com/office/powerpoint/2010/main" val="31288517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oogle Shape;90;p1">
            <a:extLst>
              <a:ext uri="{FF2B5EF4-FFF2-40B4-BE49-F238E27FC236}">
                <a16:creationId xmlns:a16="http://schemas.microsoft.com/office/drawing/2014/main" id="{3B690BF3-20A3-B447-B658-EDAB29B45839}"/>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pic>
        <p:nvPicPr>
          <p:cNvPr id="5" name="Picture 4">
            <a:extLst>
              <a:ext uri="{FF2B5EF4-FFF2-40B4-BE49-F238E27FC236}">
                <a16:creationId xmlns:a16="http://schemas.microsoft.com/office/drawing/2014/main" id="{31B01E0D-5D22-BC46-90F5-CBC637C05C54}"/>
              </a:ext>
            </a:extLst>
          </p:cNvPr>
          <p:cNvPicPr>
            <a:picLocks noChangeAspect="1"/>
          </p:cNvPicPr>
          <p:nvPr/>
        </p:nvPicPr>
        <p:blipFill>
          <a:blip r:embed="rId3"/>
          <a:stretch>
            <a:fillRect/>
          </a:stretch>
        </p:blipFill>
        <p:spPr>
          <a:xfrm>
            <a:off x="2450562" y="556124"/>
            <a:ext cx="2376972" cy="968991"/>
          </a:xfrm>
          <a:prstGeom prst="rect">
            <a:avLst/>
          </a:prstGeom>
        </p:spPr>
      </p:pic>
      <p:sp>
        <p:nvSpPr>
          <p:cNvPr id="4" name="Rectangle: Rounded Corners 4">
            <a:extLst>
              <a:ext uri="{FF2B5EF4-FFF2-40B4-BE49-F238E27FC236}">
                <a16:creationId xmlns:a16="http://schemas.microsoft.com/office/drawing/2014/main" id="{BA6CCF4A-DD7B-412B-ADB1-7004BC600AD1}"/>
              </a:ext>
            </a:extLst>
          </p:cNvPr>
          <p:cNvSpPr/>
          <p:nvPr/>
        </p:nvSpPr>
        <p:spPr>
          <a:xfrm>
            <a:off x="842838" y="2265028"/>
            <a:ext cx="10386291" cy="442938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dirty="0">
                <a:latin typeface="Calibri" panose="020F0502020204030204" pitchFamily="34" charset="0"/>
                <a:cs typeface="Calibri" panose="020F0502020204030204" pitchFamily="34" charset="0"/>
              </a:rPr>
              <a:t>Charisma is a complex mixture of social and emotional skills. These skills allow charismatic people to affect and influence others at a deep emotional level, to make strong personal connections, and to communicate effectively with others. Richard Wiseman, a prominent psychologist, points out there are three key attributes of a charismatic person: (1.) They feel their own </a:t>
            </a:r>
            <a:r>
              <a:rPr lang="en-US" sz="2400" dirty="0">
                <a:solidFill>
                  <a:schemeClr val="accent2"/>
                </a:solidFill>
                <a:latin typeface="Calibri" panose="020F0502020204030204" pitchFamily="34" charset="0"/>
                <a:cs typeface="Calibri" panose="020F0502020204030204" pitchFamily="34" charset="0"/>
              </a:rPr>
              <a:t>emotions</a:t>
            </a:r>
            <a:r>
              <a:rPr lang="en-US" sz="2400" dirty="0">
                <a:latin typeface="Calibri" panose="020F0502020204030204" pitchFamily="34" charset="0"/>
                <a:cs typeface="Calibri" panose="020F0502020204030204" pitchFamily="34" charset="0"/>
              </a:rPr>
              <a:t> strongly; (2.) they </a:t>
            </a:r>
            <a:r>
              <a:rPr lang="en-US" sz="2400" dirty="0">
                <a:solidFill>
                  <a:schemeClr val="accent2"/>
                </a:solidFill>
                <a:latin typeface="Calibri" panose="020F0502020204030204" pitchFamily="34" charset="0"/>
                <a:cs typeface="Calibri" panose="020F0502020204030204" pitchFamily="34" charset="0"/>
              </a:rPr>
              <a:t>inspire</a:t>
            </a:r>
            <a:r>
              <a:rPr lang="en-US" sz="2400" dirty="0">
                <a:latin typeface="Calibri" panose="020F0502020204030204" pitchFamily="34" charset="0"/>
                <a:cs typeface="Calibri" panose="020F0502020204030204" pitchFamily="34" charset="0"/>
              </a:rPr>
              <a:t> strong emotions in other people; and (3.) they are unaffected by the influences of other charismatic people. So if you were charismatic, you would not </a:t>
            </a:r>
            <a:r>
              <a:rPr lang="en-US" sz="2400" dirty="0" smtClean="0">
                <a:latin typeface="Calibri" panose="020F0502020204030204" pitchFamily="34" charset="0"/>
                <a:cs typeface="Calibri" panose="020F0502020204030204" pitchFamily="34" charset="0"/>
              </a:rPr>
              <a:t>likely be </a:t>
            </a:r>
            <a:r>
              <a:rPr lang="en-US" sz="2400" dirty="0">
                <a:latin typeface="Calibri" panose="020F0502020204030204" pitchFamily="34" charset="0"/>
                <a:cs typeface="Calibri" panose="020F0502020204030204" pitchFamily="34" charset="0"/>
              </a:rPr>
              <a:t>influenced by others.</a:t>
            </a:r>
          </a:p>
        </p:txBody>
      </p:sp>
    </p:spTree>
    <p:extLst>
      <p:ext uri="{BB962C8B-B14F-4D97-AF65-F5344CB8AC3E}">
        <p14:creationId xmlns:p14="http://schemas.microsoft.com/office/powerpoint/2010/main" val="32755591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oogle Shape;90;p1">
            <a:extLst>
              <a:ext uri="{FF2B5EF4-FFF2-40B4-BE49-F238E27FC236}">
                <a16:creationId xmlns:a16="http://schemas.microsoft.com/office/drawing/2014/main" id="{3B690BF3-20A3-B447-B658-EDAB29B45839}"/>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pic>
        <p:nvPicPr>
          <p:cNvPr id="5" name="Picture 4">
            <a:extLst>
              <a:ext uri="{FF2B5EF4-FFF2-40B4-BE49-F238E27FC236}">
                <a16:creationId xmlns:a16="http://schemas.microsoft.com/office/drawing/2014/main" id="{31B01E0D-5D22-BC46-90F5-CBC637C05C54}"/>
              </a:ext>
            </a:extLst>
          </p:cNvPr>
          <p:cNvPicPr>
            <a:picLocks noChangeAspect="1"/>
          </p:cNvPicPr>
          <p:nvPr/>
        </p:nvPicPr>
        <p:blipFill>
          <a:blip r:embed="rId3"/>
          <a:stretch>
            <a:fillRect/>
          </a:stretch>
        </p:blipFill>
        <p:spPr>
          <a:xfrm>
            <a:off x="2450562" y="556124"/>
            <a:ext cx="2376972" cy="968991"/>
          </a:xfrm>
          <a:prstGeom prst="rect">
            <a:avLst/>
          </a:prstGeom>
        </p:spPr>
      </p:pic>
      <p:sp>
        <p:nvSpPr>
          <p:cNvPr id="4" name="Rectangle: Rounded Corners 5">
            <a:extLst>
              <a:ext uri="{FF2B5EF4-FFF2-40B4-BE49-F238E27FC236}">
                <a16:creationId xmlns:a16="http://schemas.microsoft.com/office/drawing/2014/main" id="{C633668A-C180-4A05-AB4F-6AAFDE5258A4}"/>
              </a:ext>
            </a:extLst>
          </p:cNvPr>
          <p:cNvSpPr/>
          <p:nvPr/>
        </p:nvSpPr>
        <p:spPr>
          <a:xfrm>
            <a:off x="633597" y="1740023"/>
            <a:ext cx="10511798" cy="511797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dirty="0">
                <a:latin typeface="Calibri" panose="020F0502020204030204" pitchFamily="34" charset="0"/>
                <a:cs typeface="Calibri" panose="020F0502020204030204" pitchFamily="34" charset="0"/>
              </a:rPr>
              <a:t>But you shouldn’t worry if you don’t have these qualities. Charisma used to be thought of as </a:t>
            </a:r>
            <a:r>
              <a:rPr lang="en-US" sz="2400" dirty="0">
                <a:solidFill>
                  <a:schemeClr val="accent2"/>
                </a:solidFill>
                <a:latin typeface="Calibri" panose="020F0502020204030204" pitchFamily="34" charset="0"/>
                <a:cs typeface="Calibri" panose="020F0502020204030204" pitchFamily="34" charset="0"/>
              </a:rPr>
              <a:t>innate, </a:t>
            </a:r>
            <a:r>
              <a:rPr lang="en-US" sz="2400" dirty="0">
                <a:latin typeface="Calibri" panose="020F0502020204030204" pitchFamily="34" charset="0"/>
                <a:cs typeface="Calibri" panose="020F0502020204030204" pitchFamily="34" charset="0"/>
              </a:rPr>
              <a:t>but today there is growing evidence that it can be learned. People with an infectious personality influence others to copy their posture, body language, and facial expressions. Wiseman says that when you come upon someone who has charisma, you </a:t>
            </a:r>
            <a:r>
              <a:rPr lang="en-US" sz="2400" dirty="0">
                <a:solidFill>
                  <a:schemeClr val="accent2"/>
                </a:solidFill>
                <a:latin typeface="Calibri" panose="020F0502020204030204" pitchFamily="34" charset="0"/>
                <a:cs typeface="Calibri" panose="020F0502020204030204" pitchFamily="34" charset="0"/>
              </a:rPr>
              <a:t>mimic</a:t>
            </a:r>
            <a:r>
              <a:rPr lang="en-US" sz="2400" dirty="0">
                <a:latin typeface="Calibri" panose="020F0502020204030204" pitchFamily="34" charset="0"/>
                <a:cs typeface="Calibri" panose="020F0502020204030204" pitchFamily="34" charset="0"/>
              </a:rPr>
              <a:t> his or her posture and facial expressions without </a:t>
            </a:r>
            <a:r>
              <a:rPr lang="en-US" sz="2400" dirty="0" err="1" smtClean="0">
                <a:latin typeface="Calibri" panose="020F0502020204030204" pitchFamily="34" charset="0"/>
                <a:cs typeface="Calibri" panose="020F0502020204030204" pitchFamily="34" charset="0"/>
              </a:rPr>
              <a:t>realising</a:t>
            </a:r>
            <a:r>
              <a:rPr lang="en-US" sz="2400" dirty="0" smtClean="0">
                <a:latin typeface="Calibri" panose="020F0502020204030204" pitchFamily="34" charset="0"/>
                <a:cs typeface="Calibri" panose="020F0502020204030204" pitchFamily="34" charset="0"/>
              </a:rPr>
              <a:t> </a:t>
            </a:r>
            <a:r>
              <a:rPr lang="en-US" sz="2400" dirty="0">
                <a:latin typeface="Calibri" panose="020F0502020204030204" pitchFamily="34" charset="0"/>
                <a:cs typeface="Calibri" panose="020F0502020204030204" pitchFamily="34" charset="0"/>
              </a:rPr>
              <a:t>it. This is called mirroring, and it works because to some extent, people’s </a:t>
            </a:r>
            <a:r>
              <a:rPr lang="en-US" sz="2400" dirty="0" err="1" smtClean="0">
                <a:latin typeface="Calibri" panose="020F0502020204030204" pitchFamily="34" charset="0"/>
                <a:cs typeface="Calibri" panose="020F0502020204030204" pitchFamily="34" charset="0"/>
              </a:rPr>
              <a:t>behaviour</a:t>
            </a:r>
            <a:r>
              <a:rPr lang="en-US" sz="2400" dirty="0" smtClean="0">
                <a:latin typeface="Calibri" panose="020F0502020204030204" pitchFamily="34" charset="0"/>
                <a:cs typeface="Calibri" panose="020F0502020204030204" pitchFamily="34" charset="0"/>
              </a:rPr>
              <a:t> </a:t>
            </a:r>
            <a:r>
              <a:rPr lang="en-US" sz="2400" dirty="0">
                <a:latin typeface="Calibri" panose="020F0502020204030204" pitchFamily="34" charset="0"/>
                <a:cs typeface="Calibri" panose="020F0502020204030204" pitchFamily="34" charset="0"/>
              </a:rPr>
              <a:t>influences their emotions. Wiseman adds that you’re unaware you’re picking up the other person’s gestures, but you know it makes you feel good. He cites the example of smiling back at someone who has smiled at you. </a:t>
            </a:r>
          </a:p>
        </p:txBody>
      </p:sp>
    </p:spTree>
    <p:extLst>
      <p:ext uri="{BB962C8B-B14F-4D97-AF65-F5344CB8AC3E}">
        <p14:creationId xmlns:p14="http://schemas.microsoft.com/office/powerpoint/2010/main" val="28332738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grpSp>
        <p:nvGrpSpPr>
          <p:cNvPr id="107" name="Google Shape;107;g8d3272b2c0_0_301"/>
          <p:cNvGrpSpPr/>
          <p:nvPr/>
        </p:nvGrpSpPr>
        <p:grpSpPr>
          <a:xfrm>
            <a:off x="-4635304" y="883231"/>
            <a:ext cx="10666988" cy="7238968"/>
            <a:chOff x="-4943656" y="-757771"/>
            <a:chExt cx="10073010" cy="5889900"/>
          </a:xfrm>
        </p:grpSpPr>
        <p:sp>
          <p:nvSpPr>
            <p:cNvPr id="108" name="Google Shape;108;g8d3272b2c0_0_301"/>
            <p:cNvSpPr/>
            <p:nvPr/>
          </p:nvSpPr>
          <p:spPr>
            <a:xfrm>
              <a:off x="-4943656" y="-757771"/>
              <a:ext cx="5889900" cy="5889900"/>
            </a:xfrm>
            <a:prstGeom prst="blockArc">
              <a:avLst>
                <a:gd name="adj1" fmla="val 18900000"/>
                <a:gd name="adj2" fmla="val 2173954"/>
                <a:gd name="adj3" fmla="val 0"/>
              </a:avLst>
            </a:prstGeom>
            <a:noFill/>
            <a:ln w="12700" cap="flat" cmpd="sng">
              <a:solidFill>
                <a:srgbClr val="345A99"/>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alibri Regular" charset="0"/>
                <a:ea typeface="Calisto MT Regular" charset="0"/>
                <a:cs typeface="Calisto MT Regular" charset="0"/>
              </a:endParaRPr>
            </a:p>
          </p:txBody>
        </p:sp>
        <p:sp>
          <p:nvSpPr>
            <p:cNvPr id="109" name="Google Shape;109;g8d3272b2c0_0_301"/>
            <p:cNvSpPr/>
            <p:nvPr/>
          </p:nvSpPr>
          <p:spPr>
            <a:xfrm>
              <a:off x="306853" y="198853"/>
              <a:ext cx="4822500" cy="397500"/>
            </a:xfrm>
            <a:prstGeom prst="rect">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alibri Regular" charset="0"/>
                <a:ea typeface="Calisto MT Regular" charset="0"/>
                <a:cs typeface="Calisto MT Regular" charset="0"/>
              </a:endParaRPr>
            </a:p>
          </p:txBody>
        </p:sp>
        <p:sp>
          <p:nvSpPr>
            <p:cNvPr id="110" name="Google Shape;110;g8d3272b2c0_0_301"/>
            <p:cNvSpPr txBox="1"/>
            <p:nvPr/>
          </p:nvSpPr>
          <p:spPr>
            <a:xfrm>
              <a:off x="306853" y="198853"/>
              <a:ext cx="4822500" cy="397500"/>
            </a:xfrm>
            <a:prstGeom prst="rect">
              <a:avLst/>
            </a:prstGeom>
            <a:noFill/>
            <a:ln>
              <a:noFill/>
            </a:ln>
          </p:spPr>
          <p:txBody>
            <a:bodyPr spcFirstLastPara="1" wrap="square" lIns="315525" tIns="38100" rIns="38100" bIns="38100" anchor="ctr" anchorCtr="0">
              <a:noAutofit/>
            </a:bodyPr>
            <a:lstStyle/>
            <a:p>
              <a:pPr marL="0" marR="0" lvl="0" indent="0" algn="l" rtl="0">
                <a:lnSpc>
                  <a:spcPct val="90000"/>
                </a:lnSpc>
                <a:spcBef>
                  <a:spcPts val="0"/>
                </a:spcBef>
                <a:spcAft>
                  <a:spcPts val="0"/>
                </a:spcAft>
                <a:buNone/>
              </a:pPr>
              <a:r>
                <a:rPr lang="en-US" sz="1500" b="1" dirty="0">
                  <a:solidFill>
                    <a:schemeClr val="lt1"/>
                  </a:solidFill>
                  <a:latin typeface="Calibri" panose="020F0502020204030204" pitchFamily="34" charset="0"/>
                  <a:ea typeface="Calibri"/>
                  <a:cs typeface="Calibri" panose="020F0502020204030204" pitchFamily="34" charset="0"/>
                  <a:sym typeface="Calibri"/>
                </a:rPr>
                <a:t>Introduction - </a:t>
              </a:r>
              <a:r>
                <a:rPr lang="en-US" sz="1500" b="1" dirty="0" err="1">
                  <a:solidFill>
                    <a:schemeClr val="lt1"/>
                  </a:solidFill>
                  <a:latin typeface="Calibri" panose="020F0502020204030204" pitchFamily="34" charset="0"/>
                  <a:ea typeface="Calibri"/>
                  <a:cs typeface="Calibri" panose="020F0502020204030204" pitchFamily="34" charset="0"/>
                  <a:sym typeface="Calibri"/>
                </a:rPr>
                <a:t>შესავალი</a:t>
              </a:r>
              <a:r>
                <a:rPr lang="en-US" sz="1500" b="1" dirty="0">
                  <a:solidFill>
                    <a:schemeClr val="lt1"/>
                  </a:solidFill>
                  <a:latin typeface="Calibri" panose="020F0502020204030204" pitchFamily="34" charset="0"/>
                  <a:ea typeface="Calibri"/>
                  <a:cs typeface="Calibri" panose="020F0502020204030204" pitchFamily="34" charset="0"/>
                  <a:sym typeface="Calibri"/>
                </a:rPr>
                <a:t> </a:t>
              </a:r>
              <a:endParaRPr sz="1500" b="1" u="none" strike="noStrike" cap="none"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111" name="Google Shape;111;g8d3272b2c0_0_301"/>
            <p:cNvSpPr/>
            <p:nvPr/>
          </p:nvSpPr>
          <p:spPr>
            <a:xfrm>
              <a:off x="58396" y="149161"/>
              <a:ext cx="496800" cy="496800"/>
            </a:xfrm>
            <a:prstGeom prst="ellipse">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alibri Regular" charset="0"/>
                <a:ea typeface="Calisto MT Regular" charset="0"/>
                <a:cs typeface="Calisto MT Regular" charset="0"/>
              </a:endParaRPr>
            </a:p>
          </p:txBody>
        </p:sp>
        <p:sp>
          <p:nvSpPr>
            <p:cNvPr id="112" name="Google Shape;112;g8d3272b2c0_0_301"/>
            <p:cNvSpPr/>
            <p:nvPr/>
          </p:nvSpPr>
          <p:spPr>
            <a:xfrm>
              <a:off x="666854" y="795501"/>
              <a:ext cx="4462500" cy="397500"/>
            </a:xfrm>
            <a:prstGeom prst="rect">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alibri Regular" charset="0"/>
                <a:ea typeface="Calisto MT Regular" charset="0"/>
                <a:cs typeface="Calisto MT Regular" charset="0"/>
              </a:endParaRPr>
            </a:p>
          </p:txBody>
        </p:sp>
        <p:sp>
          <p:nvSpPr>
            <p:cNvPr id="113" name="Google Shape;113;g8d3272b2c0_0_301"/>
            <p:cNvSpPr txBox="1"/>
            <p:nvPr/>
          </p:nvSpPr>
          <p:spPr>
            <a:xfrm>
              <a:off x="666854" y="795501"/>
              <a:ext cx="4462500" cy="397500"/>
            </a:xfrm>
            <a:prstGeom prst="rect">
              <a:avLst/>
            </a:prstGeom>
            <a:noFill/>
            <a:ln>
              <a:noFill/>
            </a:ln>
          </p:spPr>
          <p:txBody>
            <a:bodyPr spcFirstLastPara="1" wrap="square" lIns="315525" tIns="38100" rIns="38100" bIns="38100" anchor="ctr" anchorCtr="0">
              <a:noAutofit/>
            </a:bodyPr>
            <a:lstStyle/>
            <a:p>
              <a:pPr marL="0" marR="0" lvl="0" indent="0" algn="l" rtl="0">
                <a:lnSpc>
                  <a:spcPct val="90000"/>
                </a:lnSpc>
                <a:spcBef>
                  <a:spcPts val="0"/>
                </a:spcBef>
                <a:spcAft>
                  <a:spcPts val="0"/>
                </a:spcAft>
                <a:buNone/>
              </a:pPr>
              <a:r>
                <a:rPr lang="en-US" sz="1500" b="1" dirty="0">
                  <a:solidFill>
                    <a:schemeClr val="lt1"/>
                  </a:solidFill>
                  <a:latin typeface="Calibri" panose="020F0502020204030204" pitchFamily="34" charset="0"/>
                  <a:ea typeface="Calibri"/>
                  <a:cs typeface="Calibri" panose="020F0502020204030204" pitchFamily="34" charset="0"/>
                  <a:sym typeface="Calibri"/>
                </a:rPr>
                <a:t>Vocabulary - </a:t>
              </a:r>
              <a:r>
                <a:rPr lang="en-US" sz="1500" b="1" dirty="0" err="1">
                  <a:solidFill>
                    <a:schemeClr val="lt1"/>
                  </a:solidFill>
                  <a:latin typeface="Calibri" panose="020F0502020204030204" pitchFamily="34" charset="0"/>
                  <a:ea typeface="Calibri"/>
                  <a:cs typeface="Calibri" panose="020F0502020204030204" pitchFamily="34" charset="0"/>
                  <a:sym typeface="Calibri"/>
                </a:rPr>
                <a:t>ლექსიკა</a:t>
              </a:r>
              <a:endParaRPr sz="1500" b="1" u="none" strike="noStrike" cap="none"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114" name="Google Shape;114;g8d3272b2c0_0_301"/>
            <p:cNvSpPr/>
            <p:nvPr/>
          </p:nvSpPr>
          <p:spPr>
            <a:xfrm>
              <a:off x="418397" y="745809"/>
              <a:ext cx="496800" cy="496800"/>
            </a:xfrm>
            <a:prstGeom prst="ellipse">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alibri Regular" charset="0"/>
                <a:ea typeface="Calisto MT Regular" charset="0"/>
                <a:cs typeface="Calisto MT Regular" charset="0"/>
              </a:endParaRPr>
            </a:p>
          </p:txBody>
        </p:sp>
        <p:sp>
          <p:nvSpPr>
            <p:cNvPr id="115" name="Google Shape;115;g8d3272b2c0_0_301"/>
            <p:cNvSpPr/>
            <p:nvPr/>
          </p:nvSpPr>
          <p:spPr>
            <a:xfrm>
              <a:off x="864133" y="1391711"/>
              <a:ext cx="4265100" cy="397500"/>
            </a:xfrm>
            <a:prstGeom prst="rect">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alibri Regular" charset="0"/>
                <a:ea typeface="Calisto MT Regular" charset="0"/>
                <a:cs typeface="Calisto MT Regular" charset="0"/>
              </a:endParaRPr>
            </a:p>
          </p:txBody>
        </p:sp>
        <p:sp>
          <p:nvSpPr>
            <p:cNvPr id="116" name="Google Shape;116;g8d3272b2c0_0_301"/>
            <p:cNvSpPr txBox="1"/>
            <p:nvPr/>
          </p:nvSpPr>
          <p:spPr>
            <a:xfrm>
              <a:off x="864133" y="1391711"/>
              <a:ext cx="4265100" cy="397500"/>
            </a:xfrm>
            <a:prstGeom prst="rect">
              <a:avLst/>
            </a:prstGeom>
            <a:noFill/>
            <a:ln>
              <a:noFill/>
            </a:ln>
          </p:spPr>
          <p:txBody>
            <a:bodyPr spcFirstLastPara="1" wrap="square" lIns="315525" tIns="38100" rIns="38100" bIns="38100" anchor="ctr" anchorCtr="0">
              <a:noAutofit/>
            </a:bodyPr>
            <a:lstStyle/>
            <a:p>
              <a:pPr marL="0" marR="0" lvl="0" indent="0" algn="l" rtl="0">
                <a:lnSpc>
                  <a:spcPct val="90000"/>
                </a:lnSpc>
                <a:spcBef>
                  <a:spcPts val="0"/>
                </a:spcBef>
                <a:spcAft>
                  <a:spcPts val="0"/>
                </a:spcAft>
                <a:buNone/>
              </a:pPr>
              <a:r>
                <a:rPr lang="en-US" sz="1500" b="1" dirty="0">
                  <a:solidFill>
                    <a:schemeClr val="lt1"/>
                  </a:solidFill>
                  <a:latin typeface="Calibri" panose="020F0502020204030204" pitchFamily="34" charset="0"/>
                  <a:ea typeface="Calibri"/>
                  <a:cs typeface="Calibri" panose="020F0502020204030204" pitchFamily="34" charset="0"/>
                  <a:sym typeface="Calibri"/>
                </a:rPr>
                <a:t>Reading  Comprehension - </a:t>
              </a:r>
              <a:r>
                <a:rPr lang="ka-GE" sz="1500" b="1" dirty="0">
                  <a:solidFill>
                    <a:schemeClr val="lt1"/>
                  </a:solidFill>
                  <a:latin typeface="Calibri" panose="020F0502020204030204" pitchFamily="34" charset="0"/>
                  <a:ea typeface="Calibri"/>
                  <a:cs typeface="Calibri" panose="020F0502020204030204" pitchFamily="34" charset="0"/>
                  <a:sym typeface="Calibri"/>
                </a:rPr>
                <a:t>წაკითხულის გააზრება</a:t>
              </a:r>
              <a:r>
                <a:rPr lang="en-US" sz="1500" b="1" dirty="0">
                  <a:solidFill>
                    <a:schemeClr val="lt1"/>
                  </a:solidFill>
                  <a:latin typeface="Calibri" panose="020F0502020204030204" pitchFamily="34" charset="0"/>
                  <a:ea typeface="Calibri"/>
                  <a:cs typeface="Calibri" panose="020F0502020204030204" pitchFamily="34" charset="0"/>
                  <a:sym typeface="Calibri"/>
                </a:rPr>
                <a:t> </a:t>
              </a:r>
              <a:endParaRPr sz="1500" b="1" u="none" strike="noStrike" cap="none"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117" name="Google Shape;117;g8d3272b2c0_0_301"/>
            <p:cNvSpPr/>
            <p:nvPr/>
          </p:nvSpPr>
          <p:spPr>
            <a:xfrm>
              <a:off x="615675" y="1342019"/>
              <a:ext cx="496800" cy="496800"/>
            </a:xfrm>
            <a:prstGeom prst="ellipse">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alibri Regular" charset="0"/>
                <a:ea typeface="Calisto MT Regular" charset="0"/>
                <a:cs typeface="Calisto MT Regular" charset="0"/>
              </a:endParaRPr>
            </a:p>
          </p:txBody>
        </p:sp>
        <p:sp>
          <p:nvSpPr>
            <p:cNvPr id="118" name="Google Shape;118;g8d3272b2c0_0_301"/>
            <p:cNvSpPr/>
            <p:nvPr/>
          </p:nvSpPr>
          <p:spPr>
            <a:xfrm>
              <a:off x="927122" y="1988359"/>
              <a:ext cx="4202100" cy="397500"/>
            </a:xfrm>
            <a:prstGeom prst="rect">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alibri Regular" charset="0"/>
                <a:ea typeface="Calisto MT Regular" charset="0"/>
                <a:cs typeface="Calisto MT Regular" charset="0"/>
              </a:endParaRPr>
            </a:p>
          </p:txBody>
        </p:sp>
        <p:sp>
          <p:nvSpPr>
            <p:cNvPr id="119" name="Google Shape;119;g8d3272b2c0_0_301"/>
            <p:cNvSpPr txBox="1"/>
            <p:nvPr/>
          </p:nvSpPr>
          <p:spPr>
            <a:xfrm>
              <a:off x="927122" y="1988359"/>
              <a:ext cx="4202100" cy="397500"/>
            </a:xfrm>
            <a:prstGeom prst="rect">
              <a:avLst/>
            </a:prstGeom>
            <a:noFill/>
            <a:ln>
              <a:noFill/>
            </a:ln>
          </p:spPr>
          <p:txBody>
            <a:bodyPr spcFirstLastPara="1" wrap="square" lIns="315525" tIns="38100" rIns="38100" bIns="38100" anchor="ctr" anchorCtr="0">
              <a:noAutofit/>
            </a:bodyPr>
            <a:lstStyle/>
            <a:p>
              <a:pPr marL="0" marR="0" lvl="0" indent="0" algn="l" rtl="0">
                <a:lnSpc>
                  <a:spcPct val="90000"/>
                </a:lnSpc>
                <a:spcBef>
                  <a:spcPts val="0"/>
                </a:spcBef>
                <a:spcAft>
                  <a:spcPts val="0"/>
                </a:spcAft>
                <a:buNone/>
              </a:pPr>
              <a:r>
                <a:rPr lang="en-US" sz="1500" b="1" u="none" strike="noStrike" cap="none" dirty="0">
                  <a:solidFill>
                    <a:schemeClr val="lt1"/>
                  </a:solidFill>
                  <a:latin typeface="Calibri" panose="020F0502020204030204" pitchFamily="34" charset="0"/>
                  <a:ea typeface="Calibri"/>
                  <a:cs typeface="Calibri" panose="020F0502020204030204" pitchFamily="34" charset="0"/>
                  <a:sym typeface="Calibri"/>
                </a:rPr>
                <a:t>Grammar - </a:t>
              </a:r>
              <a:r>
                <a:rPr lang="ka-GE" sz="1500" b="1" u="none" strike="noStrike" cap="none" dirty="0">
                  <a:solidFill>
                    <a:schemeClr val="lt1"/>
                  </a:solidFill>
                  <a:latin typeface="Calibri" panose="020F0502020204030204" pitchFamily="34" charset="0"/>
                  <a:ea typeface="Calibri"/>
                  <a:cs typeface="Calibri" panose="020F0502020204030204" pitchFamily="34" charset="0"/>
                  <a:sym typeface="Calibri"/>
                </a:rPr>
                <a:t>გრამატიკა</a:t>
              </a:r>
              <a:endParaRPr sz="1500" b="1" u="none" strike="noStrike" cap="none"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120" name="Google Shape;120;g8d3272b2c0_0_301"/>
            <p:cNvSpPr/>
            <p:nvPr/>
          </p:nvSpPr>
          <p:spPr>
            <a:xfrm>
              <a:off x="678664" y="1938667"/>
              <a:ext cx="496800" cy="496800"/>
            </a:xfrm>
            <a:prstGeom prst="ellipse">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alibri Regular" charset="0"/>
                <a:ea typeface="Calisto MT Regular" charset="0"/>
                <a:cs typeface="Calisto MT Regular" charset="0"/>
              </a:endParaRPr>
            </a:p>
          </p:txBody>
        </p:sp>
        <p:sp>
          <p:nvSpPr>
            <p:cNvPr id="121" name="Google Shape;121;g8d3272b2c0_0_301"/>
            <p:cNvSpPr/>
            <p:nvPr/>
          </p:nvSpPr>
          <p:spPr>
            <a:xfrm>
              <a:off x="864133" y="2585006"/>
              <a:ext cx="4265100" cy="397500"/>
            </a:xfrm>
            <a:prstGeom prst="rect">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alibri Regular" charset="0"/>
                <a:ea typeface="Calisto MT Regular" charset="0"/>
                <a:cs typeface="Calisto MT Regular" charset="0"/>
              </a:endParaRPr>
            </a:p>
          </p:txBody>
        </p:sp>
        <p:sp>
          <p:nvSpPr>
            <p:cNvPr id="122" name="Google Shape;122;g8d3272b2c0_0_301"/>
            <p:cNvSpPr txBox="1"/>
            <p:nvPr/>
          </p:nvSpPr>
          <p:spPr>
            <a:xfrm>
              <a:off x="864133" y="2585006"/>
              <a:ext cx="4265100" cy="397500"/>
            </a:xfrm>
            <a:prstGeom prst="rect">
              <a:avLst/>
            </a:prstGeom>
            <a:noFill/>
            <a:ln>
              <a:noFill/>
            </a:ln>
          </p:spPr>
          <p:txBody>
            <a:bodyPr spcFirstLastPara="1" wrap="square" lIns="315525" tIns="38100" rIns="38100" bIns="38100" anchor="ctr" anchorCtr="0">
              <a:noAutofit/>
            </a:bodyPr>
            <a:lstStyle/>
            <a:p>
              <a:pPr marL="0" marR="0" lvl="0" indent="0" algn="l" rtl="0">
                <a:lnSpc>
                  <a:spcPct val="90000"/>
                </a:lnSpc>
                <a:spcBef>
                  <a:spcPts val="0"/>
                </a:spcBef>
                <a:spcAft>
                  <a:spcPts val="0"/>
                </a:spcAft>
                <a:buNone/>
              </a:pPr>
              <a:r>
                <a:rPr lang="en-US" sz="1500" b="1" u="none" strike="noStrike" cap="none" dirty="0">
                  <a:solidFill>
                    <a:schemeClr val="lt1"/>
                  </a:solidFill>
                  <a:latin typeface="Calibri" panose="020F0502020204030204" pitchFamily="34" charset="0"/>
                  <a:ea typeface="Calibri"/>
                  <a:cs typeface="Calibri" panose="020F0502020204030204" pitchFamily="34" charset="0"/>
                  <a:sym typeface="Calibri"/>
                </a:rPr>
                <a:t>Summary</a:t>
              </a:r>
              <a:r>
                <a:rPr lang="ka-GE" sz="1500" b="1" u="none" strike="noStrike" cap="none" dirty="0">
                  <a:solidFill>
                    <a:schemeClr val="lt1"/>
                  </a:solidFill>
                  <a:latin typeface="Calibri" panose="020F0502020204030204" pitchFamily="34" charset="0"/>
                  <a:ea typeface="Calibri"/>
                  <a:cs typeface="Calibri" panose="020F0502020204030204" pitchFamily="34" charset="0"/>
                  <a:sym typeface="Calibri"/>
                </a:rPr>
                <a:t>- შეჯამება</a:t>
              </a:r>
              <a:endParaRPr sz="1500" b="1" u="none" strike="noStrike" cap="none"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123" name="Google Shape;123;g8d3272b2c0_0_301"/>
            <p:cNvSpPr/>
            <p:nvPr/>
          </p:nvSpPr>
          <p:spPr>
            <a:xfrm>
              <a:off x="607509" y="2525396"/>
              <a:ext cx="496800" cy="496800"/>
            </a:xfrm>
            <a:prstGeom prst="ellipse">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alibri Regular" charset="0"/>
                <a:ea typeface="Calisto MT Regular" charset="0"/>
                <a:cs typeface="Calisto MT Regular" charset="0"/>
              </a:endParaRPr>
            </a:p>
          </p:txBody>
        </p:sp>
        <p:sp>
          <p:nvSpPr>
            <p:cNvPr id="127" name="Google Shape;127;g8d3272b2c0_0_301"/>
            <p:cNvSpPr/>
            <p:nvPr/>
          </p:nvSpPr>
          <p:spPr>
            <a:xfrm>
              <a:off x="666798" y="3121606"/>
              <a:ext cx="4462426" cy="397500"/>
            </a:xfrm>
            <a:prstGeom prst="rect">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alibri Regular" charset="0"/>
                <a:ea typeface="Calisto MT Regular" charset="0"/>
                <a:cs typeface="Calisto MT Regular" charset="0"/>
              </a:endParaRPr>
            </a:p>
          </p:txBody>
        </p:sp>
        <p:sp>
          <p:nvSpPr>
            <p:cNvPr id="128" name="Google Shape;128;g8d3272b2c0_0_301"/>
            <p:cNvSpPr txBox="1"/>
            <p:nvPr/>
          </p:nvSpPr>
          <p:spPr>
            <a:xfrm>
              <a:off x="946244" y="3131366"/>
              <a:ext cx="3776597" cy="397500"/>
            </a:xfrm>
            <a:prstGeom prst="rect">
              <a:avLst/>
            </a:prstGeom>
            <a:noFill/>
            <a:ln>
              <a:noFill/>
            </a:ln>
          </p:spPr>
          <p:txBody>
            <a:bodyPr spcFirstLastPara="1" wrap="square" lIns="315525" tIns="38100" rIns="38100" bIns="38100" anchor="ctr" anchorCtr="0">
              <a:noAutofit/>
            </a:bodyPr>
            <a:lstStyle/>
            <a:p>
              <a:pPr marL="0" marR="0" lvl="0" indent="0" algn="l" rtl="0">
                <a:lnSpc>
                  <a:spcPct val="90000"/>
                </a:lnSpc>
                <a:spcBef>
                  <a:spcPts val="0"/>
                </a:spcBef>
                <a:spcAft>
                  <a:spcPts val="0"/>
                </a:spcAft>
                <a:buNone/>
              </a:pPr>
              <a:r>
                <a:rPr lang="en-US" sz="1500" b="1" u="none" strike="noStrike" cap="none" dirty="0">
                  <a:solidFill>
                    <a:schemeClr val="lt1"/>
                  </a:solidFill>
                  <a:latin typeface="Calibri" panose="020F0502020204030204" pitchFamily="34" charset="0"/>
                  <a:ea typeface="Calibri"/>
                  <a:cs typeface="Calibri" panose="020F0502020204030204" pitchFamily="34" charset="0"/>
                  <a:sym typeface="Calibri"/>
                </a:rPr>
                <a:t>Homework</a:t>
              </a:r>
              <a:r>
                <a:rPr lang="ka-GE" sz="1500" b="1" u="none" strike="noStrike" cap="none" dirty="0">
                  <a:solidFill>
                    <a:schemeClr val="lt1"/>
                  </a:solidFill>
                  <a:latin typeface="Calibri" panose="020F0502020204030204" pitchFamily="34" charset="0"/>
                  <a:ea typeface="Calibri"/>
                  <a:cs typeface="Calibri" panose="020F0502020204030204" pitchFamily="34" charset="0"/>
                  <a:sym typeface="Calibri"/>
                </a:rPr>
                <a:t>- საშინაო დავალება</a:t>
              </a:r>
              <a:r>
                <a:rPr lang="en-US" sz="1500" b="1" u="none" strike="noStrike" cap="none" dirty="0">
                  <a:solidFill>
                    <a:schemeClr val="lt1"/>
                  </a:solidFill>
                  <a:latin typeface="Calibri" panose="020F0502020204030204" pitchFamily="34" charset="0"/>
                  <a:ea typeface="Calibri"/>
                  <a:cs typeface="Calibri" panose="020F0502020204030204" pitchFamily="34" charset="0"/>
                  <a:sym typeface="Calibri"/>
                </a:rPr>
                <a:t> </a:t>
              </a:r>
              <a:endParaRPr sz="1500" b="1" u="none" strike="noStrike" cap="none"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129" name="Google Shape;129;g8d3272b2c0_0_301"/>
            <p:cNvSpPr/>
            <p:nvPr/>
          </p:nvSpPr>
          <p:spPr>
            <a:xfrm>
              <a:off x="425985" y="3053040"/>
              <a:ext cx="496800" cy="496800"/>
            </a:xfrm>
            <a:prstGeom prst="ellipse">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alibri Regular" charset="0"/>
                <a:ea typeface="Calisto MT Regular" charset="0"/>
                <a:cs typeface="Calisto MT Regular" charset="0"/>
              </a:endParaRPr>
            </a:p>
          </p:txBody>
        </p:sp>
      </p:grpSp>
      <p:sp>
        <p:nvSpPr>
          <p:cNvPr id="130" name="Google Shape;130;g8d3272b2c0_0_301"/>
          <p:cNvSpPr txBox="1"/>
          <p:nvPr/>
        </p:nvSpPr>
        <p:spPr>
          <a:xfrm>
            <a:off x="6621783" y="1925063"/>
            <a:ext cx="5141592" cy="2751600"/>
          </a:xfrm>
          <a:prstGeom prst="rect">
            <a:avLst/>
          </a:prstGeom>
          <a:noFill/>
          <a:ln>
            <a:noFill/>
          </a:ln>
        </p:spPr>
        <p:txBody>
          <a:bodyPr spcFirstLastPara="1" wrap="square" lIns="91425" tIns="91425" rIns="91425" bIns="91425" anchor="ctr" anchorCtr="0">
            <a:noAutofit/>
          </a:bodyPr>
          <a:lstStyle/>
          <a:p>
            <a:pPr lvl="0"/>
            <a:r>
              <a:rPr lang="en-US" sz="3600" dirty="0">
                <a:solidFill>
                  <a:schemeClr val="bg1"/>
                </a:solidFill>
                <a:latin typeface="Calibri" panose="020F0502020204030204" pitchFamily="34" charset="0"/>
                <a:ea typeface="Calibri"/>
                <a:cs typeface="Calibri" panose="020F0502020204030204" pitchFamily="34" charset="0"/>
                <a:sym typeface="Calibri"/>
              </a:rPr>
              <a:t>           </a:t>
            </a:r>
            <a:r>
              <a:rPr lang="en-US" sz="4400" dirty="0">
                <a:solidFill>
                  <a:schemeClr val="bg1"/>
                </a:solidFill>
                <a:latin typeface="Calibri" panose="020F0502020204030204" pitchFamily="34" charset="0"/>
                <a:ea typeface="Calibri"/>
                <a:cs typeface="Calibri" panose="020F0502020204030204" pitchFamily="34" charset="0"/>
                <a:sym typeface="Calibri"/>
              </a:rPr>
              <a:t>Charisma</a:t>
            </a:r>
          </a:p>
          <a:p>
            <a:pPr lvl="0"/>
            <a:r>
              <a:rPr lang="ka-GE" sz="4400" dirty="0">
                <a:solidFill>
                  <a:schemeClr val="bg1"/>
                </a:solidFill>
                <a:latin typeface="Calibri" panose="020F0502020204030204" pitchFamily="34" charset="0"/>
                <a:ea typeface="Calibri"/>
                <a:cs typeface="Calibri" panose="020F0502020204030204" pitchFamily="34" charset="0"/>
                <a:sym typeface="Calibri"/>
              </a:rPr>
              <a:t>         </a:t>
            </a:r>
            <a:r>
              <a:rPr lang="ka-GE" sz="4400" dirty="0" smtClean="0">
                <a:solidFill>
                  <a:schemeClr val="bg1"/>
                </a:solidFill>
                <a:latin typeface="Calibri" panose="020F0502020204030204" pitchFamily="34" charset="0"/>
                <a:ea typeface="Calibri"/>
                <a:cs typeface="Calibri" panose="020F0502020204030204" pitchFamily="34" charset="0"/>
                <a:sym typeface="Calibri"/>
              </a:rPr>
              <a:t>ქარიზმა</a:t>
            </a:r>
            <a:endParaRPr sz="4400" dirty="0">
              <a:solidFill>
                <a:schemeClr val="bg1"/>
              </a:solidFill>
              <a:latin typeface="Calibri" panose="020F0502020204030204" pitchFamily="34" charset="0"/>
              <a:ea typeface="Calibri"/>
              <a:cs typeface="Calibri" panose="020F0502020204030204" pitchFamily="34" charset="0"/>
              <a:sym typeface="Calibri"/>
            </a:endParaRPr>
          </a:p>
        </p:txBody>
      </p:sp>
      <p:sp>
        <p:nvSpPr>
          <p:cNvPr id="2" name="Rectangle 1"/>
          <p:cNvSpPr/>
          <p:nvPr/>
        </p:nvSpPr>
        <p:spPr>
          <a:xfrm>
            <a:off x="6727971" y="453790"/>
            <a:ext cx="4714614" cy="10435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Google Shape;106;g8d3272b2c0_0_301"/>
          <p:cNvSpPr txBox="1">
            <a:spLocks noGrp="1"/>
          </p:cNvSpPr>
          <p:nvPr>
            <p:ph type="title"/>
          </p:nvPr>
        </p:nvSpPr>
        <p:spPr>
          <a:xfrm>
            <a:off x="5899329" y="358294"/>
            <a:ext cx="6586500" cy="12345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3500"/>
              <a:buFont typeface="Calibri"/>
              <a:buNone/>
            </a:pPr>
            <a:r>
              <a:rPr lang="en-US" sz="3600" dirty="0">
                <a:solidFill>
                  <a:schemeClr val="bg1"/>
                </a:solidFill>
                <a:latin typeface="Calibri" panose="020F0502020204030204" pitchFamily="34" charset="0"/>
                <a:cs typeface="Calibri" panose="020F0502020204030204" pitchFamily="34" charset="0"/>
              </a:rPr>
              <a:t>Agenda  </a:t>
            </a:r>
            <a:r>
              <a:rPr lang="en-US" sz="3600" dirty="0">
                <a:solidFill>
                  <a:schemeClr val="bg1"/>
                </a:solidFill>
                <a:latin typeface="Calibri Regular" charset="0"/>
              </a:rPr>
              <a:t>                      </a:t>
            </a:r>
            <a:endParaRPr sz="3600" dirty="0">
              <a:solidFill>
                <a:schemeClr val="bg1"/>
              </a:solidFill>
              <a:latin typeface="Calibri Regular" charset="0"/>
            </a:endParaRPr>
          </a:p>
          <a:p>
            <a:pPr marL="0" lvl="0" indent="0" algn="ctr" rtl="0">
              <a:lnSpc>
                <a:spcPct val="90000"/>
              </a:lnSpc>
              <a:spcBef>
                <a:spcPts val="0"/>
              </a:spcBef>
              <a:spcAft>
                <a:spcPts val="0"/>
              </a:spcAft>
              <a:buClr>
                <a:schemeClr val="dk1"/>
              </a:buClr>
              <a:buSzPts val="3500"/>
              <a:buFont typeface="Calibri"/>
              <a:buNone/>
            </a:pPr>
            <a:r>
              <a:rPr lang="en-US" sz="3600" dirty="0" err="1">
                <a:solidFill>
                  <a:schemeClr val="bg1"/>
                </a:solidFill>
                <a:latin typeface="Calibri" panose="020F0502020204030204" pitchFamily="34" charset="0"/>
                <a:cs typeface="Calibri" panose="020F0502020204030204" pitchFamily="34" charset="0"/>
              </a:rPr>
              <a:t>გაკვეთილის</a:t>
            </a:r>
            <a:r>
              <a:rPr lang="en-US" sz="3600" dirty="0">
                <a:solidFill>
                  <a:schemeClr val="bg1"/>
                </a:solidFill>
                <a:latin typeface="Calibri" panose="020F0502020204030204" pitchFamily="34" charset="0"/>
                <a:cs typeface="Calibri" panose="020F0502020204030204" pitchFamily="34" charset="0"/>
              </a:rPr>
              <a:t> </a:t>
            </a:r>
            <a:r>
              <a:rPr lang="en-US" sz="3600" dirty="0" err="1">
                <a:solidFill>
                  <a:schemeClr val="bg1"/>
                </a:solidFill>
                <a:latin typeface="Calibri" panose="020F0502020204030204" pitchFamily="34" charset="0"/>
                <a:cs typeface="Calibri" panose="020F0502020204030204" pitchFamily="34" charset="0"/>
              </a:rPr>
              <a:t>გეგმა</a:t>
            </a:r>
            <a:endParaRPr sz="3600" dirty="0">
              <a:solidFill>
                <a:schemeClr val="bg1"/>
              </a:solidFill>
              <a:latin typeface="Calibri" panose="020F0502020204030204" pitchFamily="34" charset="0"/>
              <a:cs typeface="Calibri" panose="020F0502020204030204" pitchFamily="34" charset="0"/>
              <a:sym typeface="Calibri"/>
            </a:endParaRPr>
          </a:p>
        </p:txBody>
      </p:sp>
      <p:pic>
        <p:nvPicPr>
          <p:cNvPr id="25" name="Google Shape;90;p1">
            <a:extLst>
              <a:ext uri="{FF2B5EF4-FFF2-40B4-BE49-F238E27FC236}">
                <a16:creationId xmlns:a16="http://schemas.microsoft.com/office/drawing/2014/main" id="{B3777C88-76AA-3242-8985-AD7899327453}"/>
              </a:ext>
            </a:extLst>
          </p:cNvPr>
          <p:cNvPicPr preferRelativeResize="0"/>
          <p:nvPr/>
        </p:nvPicPr>
        <p:blipFill rotWithShape="1">
          <a:blip r:embed="rId3">
            <a:alphaModFix/>
          </a:blip>
          <a:srcRect/>
          <a:stretch/>
        </p:blipFill>
        <p:spPr>
          <a:xfrm>
            <a:off x="762602" y="538515"/>
            <a:ext cx="2164081" cy="968991"/>
          </a:xfrm>
          <a:prstGeom prst="rect">
            <a:avLst/>
          </a:prstGeom>
          <a:noFill/>
          <a:ln>
            <a:noFill/>
          </a:ln>
        </p:spPr>
      </p:pic>
      <p:pic>
        <p:nvPicPr>
          <p:cNvPr id="26" name="Picture 25">
            <a:extLst>
              <a:ext uri="{FF2B5EF4-FFF2-40B4-BE49-F238E27FC236}">
                <a16:creationId xmlns:a16="http://schemas.microsoft.com/office/drawing/2014/main" id="{7E98D3A2-DB0F-424E-8C42-C2DFC8EC764D}"/>
              </a:ext>
            </a:extLst>
          </p:cNvPr>
          <p:cNvPicPr>
            <a:picLocks noChangeAspect="1"/>
          </p:cNvPicPr>
          <p:nvPr/>
        </p:nvPicPr>
        <p:blipFill>
          <a:blip r:embed="rId4"/>
          <a:stretch>
            <a:fillRect/>
          </a:stretch>
        </p:blipFill>
        <p:spPr>
          <a:xfrm>
            <a:off x="2926684" y="538515"/>
            <a:ext cx="2376972" cy="968991"/>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oogle Shape;90;p1">
            <a:extLst>
              <a:ext uri="{FF2B5EF4-FFF2-40B4-BE49-F238E27FC236}">
                <a16:creationId xmlns:a16="http://schemas.microsoft.com/office/drawing/2014/main" id="{3B690BF3-20A3-B447-B658-EDAB29B45839}"/>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pic>
        <p:nvPicPr>
          <p:cNvPr id="5" name="Picture 4">
            <a:extLst>
              <a:ext uri="{FF2B5EF4-FFF2-40B4-BE49-F238E27FC236}">
                <a16:creationId xmlns:a16="http://schemas.microsoft.com/office/drawing/2014/main" id="{31B01E0D-5D22-BC46-90F5-CBC637C05C54}"/>
              </a:ext>
            </a:extLst>
          </p:cNvPr>
          <p:cNvPicPr>
            <a:picLocks noChangeAspect="1"/>
          </p:cNvPicPr>
          <p:nvPr/>
        </p:nvPicPr>
        <p:blipFill>
          <a:blip r:embed="rId3"/>
          <a:stretch>
            <a:fillRect/>
          </a:stretch>
        </p:blipFill>
        <p:spPr>
          <a:xfrm>
            <a:off x="2450562" y="556124"/>
            <a:ext cx="2376972" cy="968991"/>
          </a:xfrm>
          <a:prstGeom prst="rect">
            <a:avLst/>
          </a:prstGeom>
        </p:spPr>
      </p:pic>
      <p:sp>
        <p:nvSpPr>
          <p:cNvPr id="4" name="Rectangle: Rounded Corners 5">
            <a:extLst>
              <a:ext uri="{FF2B5EF4-FFF2-40B4-BE49-F238E27FC236}">
                <a16:creationId xmlns:a16="http://schemas.microsoft.com/office/drawing/2014/main" id="{C633668A-C180-4A05-AB4F-6AAFDE5258A4}"/>
              </a:ext>
            </a:extLst>
          </p:cNvPr>
          <p:cNvSpPr/>
          <p:nvPr/>
        </p:nvSpPr>
        <p:spPr>
          <a:xfrm>
            <a:off x="816477" y="1894996"/>
            <a:ext cx="10511798" cy="460555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dirty="0">
                <a:latin typeface="Calibri" panose="020F0502020204030204" pitchFamily="34" charset="0"/>
                <a:cs typeface="Calibri" panose="020F0502020204030204" pitchFamily="34" charset="0"/>
              </a:rPr>
              <a:t>Charisma plays a large part in success because it is linked to self-confidence. But it is worth </a:t>
            </a:r>
            <a:r>
              <a:rPr lang="en-US" sz="2400" dirty="0" smtClean="0">
                <a:latin typeface="Calibri" panose="020F0502020204030204" pitchFamily="34" charset="0"/>
                <a:cs typeface="Calibri" panose="020F0502020204030204" pitchFamily="34" charset="0"/>
              </a:rPr>
              <a:t>noting </a:t>
            </a:r>
            <a:r>
              <a:rPr lang="en-US" sz="2400" dirty="0">
                <a:latin typeface="Calibri" panose="020F0502020204030204" pitchFamily="34" charset="0"/>
                <a:cs typeface="Calibri" panose="020F0502020204030204" pitchFamily="34" charset="0"/>
              </a:rPr>
              <a:t>that although charisma can be learned, it can’t be faked. One successful leadership coach points out that people pick up on that right away. You need to come by your skills and techniques naturally, she warns-</a:t>
            </a:r>
          </a:p>
          <a:p>
            <a:pPr algn="just"/>
            <a:r>
              <a:rPr lang="en-US" sz="2400" dirty="0">
                <a:latin typeface="Calibri" panose="020F0502020204030204" pitchFamily="34" charset="0"/>
                <a:cs typeface="Calibri" panose="020F0502020204030204" pitchFamily="34" charset="0"/>
              </a:rPr>
              <a:t>If you don’t behave naturally, you will come across as </a:t>
            </a:r>
            <a:r>
              <a:rPr lang="en-US" sz="2400" dirty="0">
                <a:solidFill>
                  <a:schemeClr val="accent2"/>
                </a:solidFill>
                <a:latin typeface="Calibri" panose="020F0502020204030204" pitchFamily="34" charset="0"/>
                <a:cs typeface="Calibri" panose="020F0502020204030204" pitchFamily="34" charset="0"/>
              </a:rPr>
              <a:t>insincere.</a:t>
            </a:r>
            <a:r>
              <a:rPr lang="en-US" sz="2400" dirty="0">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15195762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Google Shape;90;p1">
            <a:extLst>
              <a:ext uri="{FF2B5EF4-FFF2-40B4-BE49-F238E27FC236}">
                <a16:creationId xmlns:a16="http://schemas.microsoft.com/office/drawing/2014/main" id="{3B690BF3-20A3-B447-B658-EDAB29B45839}"/>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13" name="Picture 12">
            <a:extLst>
              <a:ext uri="{FF2B5EF4-FFF2-40B4-BE49-F238E27FC236}">
                <a16:creationId xmlns:a16="http://schemas.microsoft.com/office/drawing/2014/main" id="{31B01E0D-5D22-BC46-90F5-CBC637C05C54}"/>
              </a:ext>
            </a:extLst>
          </p:cNvPr>
          <p:cNvPicPr>
            <a:picLocks noChangeAspect="1"/>
          </p:cNvPicPr>
          <p:nvPr/>
        </p:nvPicPr>
        <p:blipFill>
          <a:blip r:embed="rId4"/>
          <a:stretch>
            <a:fillRect/>
          </a:stretch>
        </p:blipFill>
        <p:spPr>
          <a:xfrm>
            <a:off x="2450562" y="556124"/>
            <a:ext cx="2376972" cy="968991"/>
          </a:xfrm>
          <a:prstGeom prst="rect">
            <a:avLst/>
          </a:prstGeom>
        </p:spPr>
      </p:pic>
      <p:sp>
        <p:nvSpPr>
          <p:cNvPr id="14" name="Rectangle 13"/>
          <p:cNvSpPr/>
          <p:nvPr/>
        </p:nvSpPr>
        <p:spPr>
          <a:xfrm>
            <a:off x="6400800" y="556124"/>
            <a:ext cx="4907560" cy="9689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t>Reading Comprehension</a:t>
            </a:r>
          </a:p>
          <a:p>
            <a:pPr algn="ctr"/>
            <a:r>
              <a:rPr lang="ka-GE" sz="3000" dirty="0"/>
              <a:t>წაკითხულის გააზრება</a:t>
            </a:r>
            <a:endParaRPr lang="en-US" sz="3000" dirty="0"/>
          </a:p>
        </p:txBody>
      </p:sp>
      <p:sp>
        <p:nvSpPr>
          <p:cNvPr id="2" name="Rectangle: Rounded Corners 1">
            <a:extLst>
              <a:ext uri="{FF2B5EF4-FFF2-40B4-BE49-F238E27FC236}">
                <a16:creationId xmlns:a16="http://schemas.microsoft.com/office/drawing/2014/main" id="{89532C94-481D-4FEF-8434-AC58F2B681E0}"/>
              </a:ext>
            </a:extLst>
          </p:cNvPr>
          <p:cNvSpPr/>
          <p:nvPr/>
        </p:nvSpPr>
        <p:spPr>
          <a:xfrm>
            <a:off x="883640" y="2725444"/>
            <a:ext cx="10022890" cy="119848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latin typeface="Calibri" panose="020F0502020204030204" pitchFamily="34" charset="0"/>
                <a:cs typeface="Calibri" panose="020F0502020204030204" pitchFamily="34" charset="0"/>
              </a:rPr>
              <a:t>Charismatic people are good at influencing others. </a:t>
            </a:r>
          </a:p>
        </p:txBody>
      </p:sp>
      <p:sp>
        <p:nvSpPr>
          <p:cNvPr id="3" name="Rectangle: Rounded Corners 2">
            <a:extLst>
              <a:ext uri="{FF2B5EF4-FFF2-40B4-BE49-F238E27FC236}">
                <a16:creationId xmlns:a16="http://schemas.microsoft.com/office/drawing/2014/main" id="{60517039-3C69-4F8B-A2C5-D9FEFE4C926D}"/>
              </a:ext>
            </a:extLst>
          </p:cNvPr>
          <p:cNvSpPr/>
          <p:nvPr/>
        </p:nvSpPr>
        <p:spPr>
          <a:xfrm>
            <a:off x="798990" y="4802819"/>
            <a:ext cx="10022890" cy="119848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libri" panose="020F0502020204030204" pitchFamily="34" charset="0"/>
                <a:cs typeface="Calibri" panose="020F0502020204030204" pitchFamily="34" charset="0"/>
              </a:rPr>
              <a:t>These skills allow charismatic people to affect and influence others at a deep emotional level.</a:t>
            </a:r>
          </a:p>
        </p:txBody>
      </p:sp>
      <p:sp>
        <p:nvSpPr>
          <p:cNvPr id="6" name="Rectangle: Rounded Corners 5">
            <a:extLst>
              <a:ext uri="{FF2B5EF4-FFF2-40B4-BE49-F238E27FC236}">
                <a16:creationId xmlns:a16="http://schemas.microsoft.com/office/drawing/2014/main" id="{0CE6A92E-F780-4EF2-AC72-01F19FAA54D4}"/>
              </a:ext>
            </a:extLst>
          </p:cNvPr>
          <p:cNvSpPr/>
          <p:nvPr/>
        </p:nvSpPr>
        <p:spPr>
          <a:xfrm>
            <a:off x="9915534" y="2818659"/>
            <a:ext cx="1509204" cy="101205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chemeClr val="accent2"/>
                </a:solidFill>
              </a:rPr>
              <a:t>True</a:t>
            </a:r>
            <a:endParaRPr lang="en-US" sz="3600" dirty="0">
              <a:solidFill>
                <a:schemeClr val="accent2"/>
              </a:solidFill>
            </a:endParaRPr>
          </a:p>
        </p:txBody>
      </p:sp>
    </p:spTree>
    <p:extLst>
      <p:ext uri="{BB962C8B-B14F-4D97-AF65-F5344CB8AC3E}">
        <p14:creationId xmlns:p14="http://schemas.microsoft.com/office/powerpoint/2010/main" val="1855060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Google Shape;90;p1">
            <a:extLst>
              <a:ext uri="{FF2B5EF4-FFF2-40B4-BE49-F238E27FC236}">
                <a16:creationId xmlns:a16="http://schemas.microsoft.com/office/drawing/2014/main" id="{3B690BF3-20A3-B447-B658-EDAB29B45839}"/>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13" name="Picture 12">
            <a:extLst>
              <a:ext uri="{FF2B5EF4-FFF2-40B4-BE49-F238E27FC236}">
                <a16:creationId xmlns:a16="http://schemas.microsoft.com/office/drawing/2014/main" id="{31B01E0D-5D22-BC46-90F5-CBC637C05C54}"/>
              </a:ext>
            </a:extLst>
          </p:cNvPr>
          <p:cNvPicPr>
            <a:picLocks noChangeAspect="1"/>
          </p:cNvPicPr>
          <p:nvPr/>
        </p:nvPicPr>
        <p:blipFill>
          <a:blip r:embed="rId4"/>
          <a:stretch>
            <a:fillRect/>
          </a:stretch>
        </p:blipFill>
        <p:spPr>
          <a:xfrm>
            <a:off x="2450562" y="556124"/>
            <a:ext cx="2376972" cy="968991"/>
          </a:xfrm>
          <a:prstGeom prst="rect">
            <a:avLst/>
          </a:prstGeom>
        </p:spPr>
      </p:pic>
      <p:sp>
        <p:nvSpPr>
          <p:cNvPr id="14" name="Rectangle 13"/>
          <p:cNvSpPr/>
          <p:nvPr/>
        </p:nvSpPr>
        <p:spPr>
          <a:xfrm>
            <a:off x="6400800" y="556124"/>
            <a:ext cx="4907560" cy="9689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t>Reading Comprehension</a:t>
            </a:r>
          </a:p>
          <a:p>
            <a:pPr algn="ctr"/>
            <a:r>
              <a:rPr lang="ka-GE" sz="3000" dirty="0"/>
              <a:t>წაკითხულის გააზრება</a:t>
            </a:r>
            <a:endParaRPr lang="en-US" sz="3000" dirty="0"/>
          </a:p>
        </p:txBody>
      </p:sp>
      <p:sp>
        <p:nvSpPr>
          <p:cNvPr id="2" name="Rectangle: Rounded Corners 1">
            <a:extLst>
              <a:ext uri="{FF2B5EF4-FFF2-40B4-BE49-F238E27FC236}">
                <a16:creationId xmlns:a16="http://schemas.microsoft.com/office/drawing/2014/main" id="{89532C94-481D-4FEF-8434-AC58F2B681E0}"/>
              </a:ext>
            </a:extLst>
          </p:cNvPr>
          <p:cNvSpPr/>
          <p:nvPr/>
        </p:nvSpPr>
        <p:spPr>
          <a:xfrm>
            <a:off x="798990" y="2725445"/>
            <a:ext cx="10022890" cy="119848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latin typeface="Calibri" panose="020F0502020204030204" pitchFamily="34" charset="0"/>
                <a:cs typeface="Calibri" panose="020F0502020204030204" pitchFamily="34" charset="0"/>
              </a:rPr>
              <a:t>Charismatic people feel their emotions strongly, they inspire others and </a:t>
            </a:r>
          </a:p>
          <a:p>
            <a:r>
              <a:rPr lang="en-US" sz="2400" dirty="0">
                <a:latin typeface="Calibri" panose="020F0502020204030204" pitchFamily="34" charset="0"/>
                <a:cs typeface="Calibri" panose="020F0502020204030204" pitchFamily="34" charset="0"/>
              </a:rPr>
              <a:t>are affected by other charismatic people.</a:t>
            </a:r>
          </a:p>
        </p:txBody>
      </p:sp>
      <p:sp>
        <p:nvSpPr>
          <p:cNvPr id="3" name="Rectangle: Rounded Corners 2">
            <a:extLst>
              <a:ext uri="{FF2B5EF4-FFF2-40B4-BE49-F238E27FC236}">
                <a16:creationId xmlns:a16="http://schemas.microsoft.com/office/drawing/2014/main" id="{60517039-3C69-4F8B-A2C5-D9FEFE4C926D}"/>
              </a:ext>
            </a:extLst>
          </p:cNvPr>
          <p:cNvSpPr/>
          <p:nvPr/>
        </p:nvSpPr>
        <p:spPr>
          <a:xfrm>
            <a:off x="798990" y="4802819"/>
            <a:ext cx="10022890" cy="119848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libri" panose="020F0502020204030204" pitchFamily="34" charset="0"/>
                <a:cs typeface="Calibri" panose="020F0502020204030204" pitchFamily="34" charset="0"/>
              </a:rPr>
              <a:t>They feel their own emotions strongly; they inspire strong emotions in other people; and they are </a:t>
            </a:r>
            <a:r>
              <a:rPr lang="en-US" sz="2400" dirty="0">
                <a:solidFill>
                  <a:schemeClr val="accent2"/>
                </a:solidFill>
                <a:latin typeface="Calibri" panose="020F0502020204030204" pitchFamily="34" charset="0"/>
                <a:cs typeface="Calibri" panose="020F0502020204030204" pitchFamily="34" charset="0"/>
              </a:rPr>
              <a:t>unaffected </a:t>
            </a:r>
            <a:r>
              <a:rPr lang="en-US" sz="2400" dirty="0">
                <a:latin typeface="Calibri" panose="020F0502020204030204" pitchFamily="34" charset="0"/>
                <a:cs typeface="Calibri" panose="020F0502020204030204" pitchFamily="34" charset="0"/>
              </a:rPr>
              <a:t>by the influences of other charismatic people. </a:t>
            </a:r>
          </a:p>
        </p:txBody>
      </p:sp>
      <p:sp>
        <p:nvSpPr>
          <p:cNvPr id="6" name="Rectangle: Rounded Corners 5">
            <a:extLst>
              <a:ext uri="{FF2B5EF4-FFF2-40B4-BE49-F238E27FC236}">
                <a16:creationId xmlns:a16="http://schemas.microsoft.com/office/drawing/2014/main" id="{0CE6A92E-F780-4EF2-AC72-01F19FAA54D4}"/>
              </a:ext>
            </a:extLst>
          </p:cNvPr>
          <p:cNvSpPr/>
          <p:nvPr/>
        </p:nvSpPr>
        <p:spPr>
          <a:xfrm>
            <a:off x="10200281" y="2826973"/>
            <a:ext cx="1509204" cy="101205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chemeClr val="accent2"/>
                </a:solidFill>
              </a:rPr>
              <a:t>False</a:t>
            </a:r>
            <a:endParaRPr lang="en-US" sz="3600" dirty="0">
              <a:solidFill>
                <a:schemeClr val="accent2"/>
              </a:solidFill>
            </a:endParaRPr>
          </a:p>
        </p:txBody>
      </p:sp>
    </p:spTree>
    <p:extLst>
      <p:ext uri="{BB962C8B-B14F-4D97-AF65-F5344CB8AC3E}">
        <p14:creationId xmlns:p14="http://schemas.microsoft.com/office/powerpoint/2010/main" val="1629590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6"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Google Shape;90;p1">
            <a:extLst>
              <a:ext uri="{FF2B5EF4-FFF2-40B4-BE49-F238E27FC236}">
                <a16:creationId xmlns:a16="http://schemas.microsoft.com/office/drawing/2014/main" id="{3B690BF3-20A3-B447-B658-EDAB29B45839}"/>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13" name="Picture 12">
            <a:extLst>
              <a:ext uri="{FF2B5EF4-FFF2-40B4-BE49-F238E27FC236}">
                <a16:creationId xmlns:a16="http://schemas.microsoft.com/office/drawing/2014/main" id="{31B01E0D-5D22-BC46-90F5-CBC637C05C54}"/>
              </a:ext>
            </a:extLst>
          </p:cNvPr>
          <p:cNvPicPr>
            <a:picLocks noChangeAspect="1"/>
          </p:cNvPicPr>
          <p:nvPr/>
        </p:nvPicPr>
        <p:blipFill>
          <a:blip r:embed="rId4"/>
          <a:stretch>
            <a:fillRect/>
          </a:stretch>
        </p:blipFill>
        <p:spPr>
          <a:xfrm>
            <a:off x="2450562" y="556124"/>
            <a:ext cx="2376972" cy="968991"/>
          </a:xfrm>
          <a:prstGeom prst="rect">
            <a:avLst/>
          </a:prstGeom>
        </p:spPr>
      </p:pic>
      <p:sp>
        <p:nvSpPr>
          <p:cNvPr id="14" name="Rectangle 13"/>
          <p:cNvSpPr/>
          <p:nvPr/>
        </p:nvSpPr>
        <p:spPr>
          <a:xfrm>
            <a:off x="6400800" y="556124"/>
            <a:ext cx="4907560" cy="9689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t>Reading Comprehension</a:t>
            </a:r>
          </a:p>
          <a:p>
            <a:pPr algn="ctr"/>
            <a:r>
              <a:rPr lang="ka-GE" sz="3000" dirty="0"/>
              <a:t>წაკითხულის გააზრება</a:t>
            </a:r>
            <a:endParaRPr lang="en-US" sz="3000" dirty="0"/>
          </a:p>
        </p:txBody>
      </p:sp>
      <p:sp>
        <p:nvSpPr>
          <p:cNvPr id="2" name="Rectangle: Rounded Corners 1">
            <a:extLst>
              <a:ext uri="{FF2B5EF4-FFF2-40B4-BE49-F238E27FC236}">
                <a16:creationId xmlns:a16="http://schemas.microsoft.com/office/drawing/2014/main" id="{89532C94-481D-4FEF-8434-AC58F2B681E0}"/>
              </a:ext>
            </a:extLst>
          </p:cNvPr>
          <p:cNvSpPr/>
          <p:nvPr/>
        </p:nvSpPr>
        <p:spPr>
          <a:xfrm>
            <a:off x="798990" y="2725445"/>
            <a:ext cx="10022890" cy="119848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latin typeface="Calibri" panose="020F0502020204030204" pitchFamily="34" charset="0"/>
                <a:cs typeface="Calibri" panose="020F0502020204030204" pitchFamily="34" charset="0"/>
              </a:rPr>
              <a:t>Charisma is </a:t>
            </a:r>
            <a:r>
              <a:rPr lang="en-US" sz="3200" dirty="0" smtClean="0">
                <a:latin typeface="Calibri" panose="020F0502020204030204" pitchFamily="34" charset="0"/>
                <a:cs typeface="Calibri" panose="020F0502020204030204" pitchFamily="34" charset="0"/>
              </a:rPr>
              <a:t>innate. </a:t>
            </a:r>
            <a:r>
              <a:rPr lang="en-US" sz="3200">
                <a:latin typeface="Calibri" panose="020F0502020204030204" pitchFamily="34" charset="0"/>
                <a:cs typeface="Calibri" panose="020F0502020204030204" pitchFamily="34" charset="0"/>
              </a:rPr>
              <a:t>It's </a:t>
            </a:r>
            <a:r>
              <a:rPr lang="en-US" sz="3200" smtClean="0">
                <a:latin typeface="Calibri" panose="020F0502020204030204" pitchFamily="34" charset="0"/>
                <a:cs typeface="Calibri" panose="020F0502020204030204" pitchFamily="34" charset="0"/>
              </a:rPr>
              <a:t>the </a:t>
            </a:r>
            <a:r>
              <a:rPr lang="en-US" sz="3200" dirty="0">
                <a:latin typeface="Calibri" panose="020F0502020204030204" pitchFamily="34" charset="0"/>
                <a:cs typeface="Calibri" panose="020F0502020204030204" pitchFamily="34" charset="0"/>
              </a:rPr>
              <a:t>feature </a:t>
            </a:r>
            <a:r>
              <a:rPr lang="en-US" sz="3200" dirty="0" smtClean="0">
                <a:latin typeface="Calibri" panose="020F0502020204030204" pitchFamily="34" charset="0"/>
                <a:cs typeface="Calibri" panose="020F0502020204030204" pitchFamily="34" charset="0"/>
              </a:rPr>
              <a:t>that can </a:t>
            </a:r>
            <a:r>
              <a:rPr lang="en-US" sz="3200" dirty="0">
                <a:latin typeface="Calibri" panose="020F0502020204030204" pitchFamily="34" charset="0"/>
                <a:cs typeface="Calibri" panose="020F0502020204030204" pitchFamily="34" charset="0"/>
              </a:rPr>
              <a:t>never be developed. </a:t>
            </a:r>
          </a:p>
        </p:txBody>
      </p:sp>
      <p:sp>
        <p:nvSpPr>
          <p:cNvPr id="3" name="Rectangle: Rounded Corners 2">
            <a:extLst>
              <a:ext uri="{FF2B5EF4-FFF2-40B4-BE49-F238E27FC236}">
                <a16:creationId xmlns:a16="http://schemas.microsoft.com/office/drawing/2014/main" id="{60517039-3C69-4F8B-A2C5-D9FEFE4C926D}"/>
              </a:ext>
            </a:extLst>
          </p:cNvPr>
          <p:cNvSpPr/>
          <p:nvPr/>
        </p:nvSpPr>
        <p:spPr>
          <a:xfrm>
            <a:off x="798990" y="4802819"/>
            <a:ext cx="10022890" cy="119848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latin typeface="Calibri" panose="020F0502020204030204" pitchFamily="34" charset="0"/>
                <a:cs typeface="Calibri" panose="020F0502020204030204" pitchFamily="34" charset="0"/>
              </a:rPr>
              <a:t>Charisma used to be thought of as innate, but today there is growing evidence that it can be learned.</a:t>
            </a:r>
          </a:p>
        </p:txBody>
      </p:sp>
      <p:sp>
        <p:nvSpPr>
          <p:cNvPr id="6" name="Rectangle: Rounded Corners 5">
            <a:extLst>
              <a:ext uri="{FF2B5EF4-FFF2-40B4-BE49-F238E27FC236}">
                <a16:creationId xmlns:a16="http://schemas.microsoft.com/office/drawing/2014/main" id="{0CE6A92E-F780-4EF2-AC72-01F19FAA54D4}"/>
              </a:ext>
            </a:extLst>
          </p:cNvPr>
          <p:cNvSpPr/>
          <p:nvPr/>
        </p:nvSpPr>
        <p:spPr>
          <a:xfrm>
            <a:off x="10281293" y="2845294"/>
            <a:ext cx="1509204" cy="101205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chemeClr val="accent2"/>
                </a:solidFill>
              </a:rPr>
              <a:t>False</a:t>
            </a:r>
            <a:endParaRPr lang="en-US" sz="3600" dirty="0">
              <a:solidFill>
                <a:schemeClr val="accent2"/>
              </a:solidFill>
            </a:endParaRPr>
          </a:p>
        </p:txBody>
      </p:sp>
    </p:spTree>
    <p:extLst>
      <p:ext uri="{BB962C8B-B14F-4D97-AF65-F5344CB8AC3E}">
        <p14:creationId xmlns:p14="http://schemas.microsoft.com/office/powerpoint/2010/main" val="1193821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565"/>
        <p:cNvGrpSpPr/>
        <p:nvPr/>
      </p:nvGrpSpPr>
      <p:grpSpPr>
        <a:xfrm>
          <a:off x="0" y="0"/>
          <a:ext cx="0" cy="0"/>
          <a:chOff x="0" y="0"/>
          <a:chExt cx="0" cy="0"/>
        </a:xfrm>
      </p:grpSpPr>
      <p:sp>
        <p:nvSpPr>
          <p:cNvPr id="4" name="Rectangle 3">
            <a:extLst>
              <a:ext uri="{FF2B5EF4-FFF2-40B4-BE49-F238E27FC236}">
                <a16:creationId xmlns:a16="http://schemas.microsoft.com/office/drawing/2014/main" id="{6042AC8F-C617-8540-A5BD-0D218871DB0D}"/>
              </a:ext>
            </a:extLst>
          </p:cNvPr>
          <p:cNvSpPr/>
          <p:nvPr/>
        </p:nvSpPr>
        <p:spPr>
          <a:xfrm>
            <a:off x="6653876" y="464777"/>
            <a:ext cx="4350328" cy="9689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3200" dirty="0">
                <a:latin typeface="Calibri" pitchFamily="34" charset="0"/>
                <a:cs typeface="Calibri" pitchFamily="34" charset="0"/>
              </a:rPr>
              <a:t>Grammar</a:t>
            </a:r>
          </a:p>
          <a:p>
            <a:pPr algn="ctr"/>
            <a:r>
              <a:rPr lang="ka-GE" sz="3200" dirty="0">
                <a:latin typeface="Calibri" pitchFamily="34" charset="0"/>
                <a:cs typeface="Calibri" pitchFamily="34" charset="0"/>
              </a:rPr>
              <a:t>გრამატიკა</a:t>
            </a:r>
            <a:endParaRPr lang="en-US" sz="3200" dirty="0">
              <a:latin typeface="Calibri" pitchFamily="34" charset="0"/>
              <a:cs typeface="Calibri" pitchFamily="34" charset="0"/>
            </a:endParaRPr>
          </a:p>
        </p:txBody>
      </p:sp>
      <p:sp>
        <p:nvSpPr>
          <p:cNvPr id="2" name="Rectangle 1">
            <a:extLst>
              <a:ext uri="{FF2B5EF4-FFF2-40B4-BE49-F238E27FC236}">
                <a16:creationId xmlns:a16="http://schemas.microsoft.com/office/drawing/2014/main" id="{AD0E387F-F56A-0545-BA44-601E3311587C}"/>
              </a:ext>
            </a:extLst>
          </p:cNvPr>
          <p:cNvSpPr/>
          <p:nvPr/>
        </p:nvSpPr>
        <p:spPr>
          <a:xfrm>
            <a:off x="1296140" y="2583403"/>
            <a:ext cx="9708064" cy="14559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dirty="0">
                <a:solidFill>
                  <a:schemeClr val="bg1"/>
                </a:solidFill>
                <a:latin typeface="Calisto MT Regular" charset="0"/>
              </a:rPr>
              <a:t>If you don’t behave naturally, you will come across as insincere. </a:t>
            </a:r>
          </a:p>
        </p:txBody>
      </p:sp>
      <p:pic>
        <p:nvPicPr>
          <p:cNvPr id="6" name="Google Shape;90;p1">
            <a:extLst>
              <a:ext uri="{FF2B5EF4-FFF2-40B4-BE49-F238E27FC236}">
                <a16:creationId xmlns:a16="http://schemas.microsoft.com/office/drawing/2014/main" id="{B3777C88-76AA-3242-8985-AD7899327453}"/>
              </a:ext>
            </a:extLst>
          </p:cNvPr>
          <p:cNvPicPr preferRelativeResize="0"/>
          <p:nvPr/>
        </p:nvPicPr>
        <p:blipFill rotWithShape="1">
          <a:blip r:embed="rId3">
            <a:alphaModFix/>
          </a:blip>
          <a:srcRect/>
          <a:stretch/>
        </p:blipFill>
        <p:spPr>
          <a:xfrm>
            <a:off x="778933" y="464777"/>
            <a:ext cx="2164081" cy="968991"/>
          </a:xfrm>
          <a:prstGeom prst="rect">
            <a:avLst/>
          </a:prstGeom>
          <a:noFill/>
          <a:ln>
            <a:noFill/>
          </a:ln>
        </p:spPr>
      </p:pic>
      <p:pic>
        <p:nvPicPr>
          <p:cNvPr id="7" name="Picture 6">
            <a:extLst>
              <a:ext uri="{FF2B5EF4-FFF2-40B4-BE49-F238E27FC236}">
                <a16:creationId xmlns:a16="http://schemas.microsoft.com/office/drawing/2014/main" id="{7E98D3A2-DB0F-424E-8C42-C2DFC8EC764D}"/>
              </a:ext>
            </a:extLst>
          </p:cNvPr>
          <p:cNvPicPr>
            <a:picLocks noChangeAspect="1"/>
          </p:cNvPicPr>
          <p:nvPr/>
        </p:nvPicPr>
        <p:blipFill>
          <a:blip r:embed="rId4"/>
          <a:stretch>
            <a:fillRect/>
          </a:stretch>
        </p:blipFill>
        <p:spPr>
          <a:xfrm>
            <a:off x="2943015" y="464777"/>
            <a:ext cx="2376972" cy="968991"/>
          </a:xfrm>
          <a:prstGeom prst="rect">
            <a:avLst/>
          </a:prstGeom>
        </p:spPr>
      </p:pic>
      <p:sp>
        <p:nvSpPr>
          <p:cNvPr id="3" name="Rectangle 2">
            <a:extLst>
              <a:ext uri="{FF2B5EF4-FFF2-40B4-BE49-F238E27FC236}">
                <a16:creationId xmlns:a16="http://schemas.microsoft.com/office/drawing/2014/main" id="{4A3B61E6-FEAA-4431-9D7B-EECFE3D27F4F}"/>
              </a:ext>
            </a:extLst>
          </p:cNvPr>
          <p:cNvSpPr/>
          <p:nvPr/>
        </p:nvSpPr>
        <p:spPr>
          <a:xfrm>
            <a:off x="1296141" y="4687410"/>
            <a:ext cx="9708064" cy="15269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libri" panose="020F0502020204030204" pitchFamily="34" charset="0"/>
                <a:cs typeface="Calibri" panose="020F0502020204030204" pitchFamily="34" charset="0"/>
              </a:rPr>
              <a:t>If you were charismatic, you would be less likely to be influenced by others.</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573"/>
        <p:cNvGrpSpPr/>
        <p:nvPr/>
      </p:nvGrpSpPr>
      <p:grpSpPr>
        <a:xfrm>
          <a:off x="0" y="0"/>
          <a:ext cx="0" cy="0"/>
          <a:chOff x="0" y="0"/>
          <a:chExt cx="0" cy="0"/>
        </a:xfrm>
      </p:grpSpPr>
      <p:sp>
        <p:nvSpPr>
          <p:cNvPr id="2" name="Rectangle 1">
            <a:extLst>
              <a:ext uri="{FF2B5EF4-FFF2-40B4-BE49-F238E27FC236}">
                <a16:creationId xmlns:a16="http://schemas.microsoft.com/office/drawing/2014/main" id="{EBCEA2AB-4EC0-894F-9C48-DF6E44FE0776}"/>
              </a:ext>
            </a:extLst>
          </p:cNvPr>
          <p:cNvSpPr/>
          <p:nvPr/>
        </p:nvSpPr>
        <p:spPr>
          <a:xfrm>
            <a:off x="778933" y="2734810"/>
            <a:ext cx="10212917" cy="323098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500" dirty="0">
                <a:solidFill>
                  <a:schemeClr val="bg1"/>
                </a:solidFill>
                <a:latin typeface="Calibri" charset="0"/>
                <a:ea typeface="Calibri" charset="0"/>
                <a:cs typeface="Calibri" charset="0"/>
              </a:rPr>
              <a:t>We use different conditionals depending on whether we are talking about a </a:t>
            </a:r>
            <a:r>
              <a:rPr lang="en-US" sz="2500" dirty="0">
                <a:solidFill>
                  <a:schemeClr val="accent2"/>
                </a:solidFill>
                <a:latin typeface="Calibri" charset="0"/>
                <a:ea typeface="Calibri" charset="0"/>
                <a:cs typeface="Calibri" charset="0"/>
              </a:rPr>
              <a:t>real </a:t>
            </a:r>
            <a:r>
              <a:rPr lang="en-US" sz="2500" dirty="0">
                <a:solidFill>
                  <a:schemeClr val="bg1"/>
                </a:solidFill>
                <a:latin typeface="Calibri" charset="0"/>
                <a:ea typeface="Calibri" charset="0"/>
                <a:cs typeface="Calibri" charset="0"/>
              </a:rPr>
              <a:t>or </a:t>
            </a:r>
            <a:r>
              <a:rPr lang="en-US" sz="2500" dirty="0">
                <a:solidFill>
                  <a:schemeClr val="accent2"/>
                </a:solidFill>
                <a:latin typeface="Calibri" charset="0"/>
                <a:ea typeface="Calibri" charset="0"/>
                <a:cs typeface="Calibri" charset="0"/>
              </a:rPr>
              <a:t>imaginary</a:t>
            </a:r>
            <a:r>
              <a:rPr lang="en-US" sz="2500" dirty="0">
                <a:solidFill>
                  <a:schemeClr val="bg1"/>
                </a:solidFill>
                <a:latin typeface="Calibri" charset="0"/>
                <a:ea typeface="Calibri" charset="0"/>
                <a:cs typeface="Calibri" charset="0"/>
              </a:rPr>
              <a:t> situation. We use the </a:t>
            </a:r>
            <a:r>
              <a:rPr lang="en-US" sz="2500" dirty="0">
                <a:solidFill>
                  <a:schemeClr val="accent2"/>
                </a:solidFill>
                <a:latin typeface="Calibri" charset="0"/>
                <a:ea typeface="Calibri" charset="0"/>
                <a:cs typeface="Calibri" charset="0"/>
              </a:rPr>
              <a:t>present real conditional </a:t>
            </a:r>
            <a:r>
              <a:rPr lang="en-US" sz="2500" dirty="0">
                <a:solidFill>
                  <a:schemeClr val="bg1"/>
                </a:solidFill>
                <a:latin typeface="Calibri" charset="0"/>
                <a:ea typeface="Calibri" charset="0"/>
                <a:cs typeface="Calibri" charset="0"/>
              </a:rPr>
              <a:t>to talk about events that are </a:t>
            </a:r>
            <a:r>
              <a:rPr lang="en-US" sz="2500" dirty="0">
                <a:solidFill>
                  <a:schemeClr val="accent2"/>
                </a:solidFill>
                <a:latin typeface="Calibri" charset="0"/>
                <a:ea typeface="Calibri" charset="0"/>
                <a:cs typeface="Calibri" charset="0"/>
              </a:rPr>
              <a:t>likely to happen</a:t>
            </a:r>
            <a:r>
              <a:rPr lang="en-US" sz="2500" dirty="0">
                <a:solidFill>
                  <a:schemeClr val="bg1"/>
                </a:solidFill>
                <a:latin typeface="Calibri" charset="0"/>
                <a:ea typeface="Calibri" charset="0"/>
                <a:cs typeface="Calibri" charset="0"/>
              </a:rPr>
              <a:t>, and the </a:t>
            </a:r>
            <a:r>
              <a:rPr lang="en-US" sz="2500" dirty="0">
                <a:solidFill>
                  <a:schemeClr val="accent2"/>
                </a:solidFill>
                <a:latin typeface="Calibri" charset="0"/>
                <a:ea typeface="Calibri" charset="0"/>
                <a:cs typeface="Calibri" charset="0"/>
              </a:rPr>
              <a:t>present unreal conditional </a:t>
            </a:r>
            <a:r>
              <a:rPr lang="en-US" sz="2500" dirty="0">
                <a:solidFill>
                  <a:schemeClr val="bg1"/>
                </a:solidFill>
                <a:latin typeface="Calibri" charset="0"/>
                <a:ea typeface="Calibri" charset="0"/>
                <a:cs typeface="Calibri" charset="0"/>
              </a:rPr>
              <a:t>to talk about events that are </a:t>
            </a:r>
            <a:r>
              <a:rPr lang="en-US" sz="2500" dirty="0">
                <a:solidFill>
                  <a:schemeClr val="accent2"/>
                </a:solidFill>
                <a:latin typeface="Calibri" charset="0"/>
                <a:ea typeface="Calibri" charset="0"/>
                <a:cs typeface="Calibri" charset="0"/>
              </a:rPr>
              <a:t>unlikely to happen</a:t>
            </a:r>
            <a:r>
              <a:rPr lang="en-US" sz="2500" dirty="0">
                <a:solidFill>
                  <a:schemeClr val="bg1"/>
                </a:solidFill>
                <a:latin typeface="Calibri" charset="0"/>
                <a:ea typeface="Calibri" charset="0"/>
                <a:cs typeface="Calibri" charset="0"/>
              </a:rPr>
              <a:t>. </a:t>
            </a:r>
          </a:p>
        </p:txBody>
      </p:sp>
      <p:pic>
        <p:nvPicPr>
          <p:cNvPr id="9" name="Google Shape;90;p1">
            <a:extLst>
              <a:ext uri="{FF2B5EF4-FFF2-40B4-BE49-F238E27FC236}">
                <a16:creationId xmlns:a16="http://schemas.microsoft.com/office/drawing/2014/main" id="{B3777C88-76AA-3242-8985-AD7899327453}"/>
              </a:ext>
            </a:extLst>
          </p:cNvPr>
          <p:cNvPicPr preferRelativeResize="0"/>
          <p:nvPr/>
        </p:nvPicPr>
        <p:blipFill rotWithShape="1">
          <a:blip r:embed="rId3">
            <a:alphaModFix/>
          </a:blip>
          <a:srcRect/>
          <a:stretch/>
        </p:blipFill>
        <p:spPr>
          <a:xfrm>
            <a:off x="778933" y="464777"/>
            <a:ext cx="2164081" cy="968991"/>
          </a:xfrm>
          <a:prstGeom prst="rect">
            <a:avLst/>
          </a:prstGeom>
          <a:noFill/>
          <a:ln>
            <a:noFill/>
          </a:ln>
        </p:spPr>
      </p:pic>
      <p:pic>
        <p:nvPicPr>
          <p:cNvPr id="10" name="Picture 9">
            <a:extLst>
              <a:ext uri="{FF2B5EF4-FFF2-40B4-BE49-F238E27FC236}">
                <a16:creationId xmlns:a16="http://schemas.microsoft.com/office/drawing/2014/main" id="{7E98D3A2-DB0F-424E-8C42-C2DFC8EC764D}"/>
              </a:ext>
            </a:extLst>
          </p:cNvPr>
          <p:cNvPicPr>
            <a:picLocks noChangeAspect="1"/>
          </p:cNvPicPr>
          <p:nvPr/>
        </p:nvPicPr>
        <p:blipFill>
          <a:blip r:embed="rId4"/>
          <a:stretch>
            <a:fillRect/>
          </a:stretch>
        </p:blipFill>
        <p:spPr>
          <a:xfrm>
            <a:off x="2943015" y="464777"/>
            <a:ext cx="2376972" cy="968991"/>
          </a:xfrm>
          <a:prstGeom prst="rect">
            <a:avLst/>
          </a:prstGeom>
        </p:spPr>
      </p:pic>
      <p:sp>
        <p:nvSpPr>
          <p:cNvPr id="6" name="Rectangle 5">
            <a:extLst>
              <a:ext uri="{FF2B5EF4-FFF2-40B4-BE49-F238E27FC236}">
                <a16:creationId xmlns:a16="http://schemas.microsoft.com/office/drawing/2014/main" id="{6042AC8F-C617-8540-A5BD-0D218871DB0D}"/>
              </a:ext>
            </a:extLst>
          </p:cNvPr>
          <p:cNvSpPr/>
          <p:nvPr/>
        </p:nvSpPr>
        <p:spPr>
          <a:xfrm>
            <a:off x="6653876" y="464777"/>
            <a:ext cx="4350328" cy="9689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3200" dirty="0">
                <a:latin typeface="Calibri" pitchFamily="34" charset="0"/>
                <a:cs typeface="Calibri" pitchFamily="34" charset="0"/>
              </a:rPr>
              <a:t>Grammar</a:t>
            </a:r>
          </a:p>
          <a:p>
            <a:pPr algn="ctr"/>
            <a:r>
              <a:rPr lang="ka-GE" sz="3200" dirty="0">
                <a:latin typeface="Calibri" pitchFamily="34" charset="0"/>
                <a:cs typeface="Calibri" pitchFamily="34" charset="0"/>
              </a:rPr>
              <a:t>გრამატიკა</a:t>
            </a:r>
            <a:endParaRPr lang="en-US" sz="3200" dirty="0">
              <a:latin typeface="Calibri" pitchFamily="34" charset="0"/>
              <a:cs typeface="Calibri" pitchFamily="34"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573"/>
        <p:cNvGrpSpPr/>
        <p:nvPr/>
      </p:nvGrpSpPr>
      <p:grpSpPr>
        <a:xfrm>
          <a:off x="0" y="0"/>
          <a:ext cx="0" cy="0"/>
          <a:chOff x="0" y="0"/>
          <a:chExt cx="0" cy="0"/>
        </a:xfrm>
      </p:grpSpPr>
      <p:sp>
        <p:nvSpPr>
          <p:cNvPr id="2" name="Rectangle 1">
            <a:extLst>
              <a:ext uri="{FF2B5EF4-FFF2-40B4-BE49-F238E27FC236}">
                <a16:creationId xmlns:a16="http://schemas.microsoft.com/office/drawing/2014/main" id="{EBCEA2AB-4EC0-894F-9C48-DF6E44FE0776}"/>
              </a:ext>
            </a:extLst>
          </p:cNvPr>
          <p:cNvSpPr/>
          <p:nvPr/>
        </p:nvSpPr>
        <p:spPr>
          <a:xfrm>
            <a:off x="870012" y="2563168"/>
            <a:ext cx="10060842" cy="30311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dirty="0">
              <a:latin typeface="Calisto MT Regular" charset="0"/>
            </a:endParaRPr>
          </a:p>
        </p:txBody>
      </p:sp>
      <p:pic>
        <p:nvPicPr>
          <p:cNvPr id="11" name="Google Shape;90;p1">
            <a:extLst>
              <a:ext uri="{FF2B5EF4-FFF2-40B4-BE49-F238E27FC236}">
                <a16:creationId xmlns:a16="http://schemas.microsoft.com/office/drawing/2014/main" id="{B3777C88-76AA-3242-8985-AD7899327453}"/>
              </a:ext>
            </a:extLst>
          </p:cNvPr>
          <p:cNvPicPr preferRelativeResize="0"/>
          <p:nvPr/>
        </p:nvPicPr>
        <p:blipFill rotWithShape="1">
          <a:blip r:embed="rId3">
            <a:alphaModFix/>
          </a:blip>
          <a:srcRect/>
          <a:stretch/>
        </p:blipFill>
        <p:spPr>
          <a:xfrm>
            <a:off x="778933" y="464777"/>
            <a:ext cx="2164081" cy="968991"/>
          </a:xfrm>
          <a:prstGeom prst="rect">
            <a:avLst/>
          </a:prstGeom>
          <a:noFill/>
          <a:ln>
            <a:noFill/>
          </a:ln>
        </p:spPr>
      </p:pic>
      <p:pic>
        <p:nvPicPr>
          <p:cNvPr id="12" name="Picture 11">
            <a:extLst>
              <a:ext uri="{FF2B5EF4-FFF2-40B4-BE49-F238E27FC236}">
                <a16:creationId xmlns:a16="http://schemas.microsoft.com/office/drawing/2014/main" id="{7E98D3A2-DB0F-424E-8C42-C2DFC8EC764D}"/>
              </a:ext>
            </a:extLst>
          </p:cNvPr>
          <p:cNvPicPr>
            <a:picLocks noChangeAspect="1"/>
          </p:cNvPicPr>
          <p:nvPr/>
        </p:nvPicPr>
        <p:blipFill>
          <a:blip r:embed="rId4"/>
          <a:stretch>
            <a:fillRect/>
          </a:stretch>
        </p:blipFill>
        <p:spPr>
          <a:xfrm>
            <a:off x="2943015" y="464777"/>
            <a:ext cx="2376972" cy="968991"/>
          </a:xfrm>
          <a:prstGeom prst="rect">
            <a:avLst/>
          </a:prstGeom>
        </p:spPr>
      </p:pic>
      <p:sp>
        <p:nvSpPr>
          <p:cNvPr id="6" name="Rectangle 5">
            <a:extLst>
              <a:ext uri="{FF2B5EF4-FFF2-40B4-BE49-F238E27FC236}">
                <a16:creationId xmlns:a16="http://schemas.microsoft.com/office/drawing/2014/main" id="{6042AC8F-C617-8540-A5BD-0D218871DB0D}"/>
              </a:ext>
            </a:extLst>
          </p:cNvPr>
          <p:cNvSpPr/>
          <p:nvPr/>
        </p:nvSpPr>
        <p:spPr>
          <a:xfrm>
            <a:off x="6653876" y="464777"/>
            <a:ext cx="4350328" cy="9689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3200" dirty="0">
                <a:latin typeface="Calibri" pitchFamily="34" charset="0"/>
                <a:cs typeface="Calibri" pitchFamily="34" charset="0"/>
              </a:rPr>
              <a:t>Grammar</a:t>
            </a:r>
          </a:p>
          <a:p>
            <a:pPr algn="ctr"/>
            <a:r>
              <a:rPr lang="ka-GE" sz="3200" dirty="0">
                <a:latin typeface="Calibri" pitchFamily="34" charset="0"/>
                <a:cs typeface="Calibri" pitchFamily="34" charset="0"/>
              </a:rPr>
              <a:t>გრამატიკა</a:t>
            </a:r>
            <a:endParaRPr lang="en-US" sz="3200" dirty="0">
              <a:latin typeface="Calibri" pitchFamily="34" charset="0"/>
              <a:cs typeface="Calibri" pitchFamily="34" charset="0"/>
            </a:endParaRPr>
          </a:p>
        </p:txBody>
      </p:sp>
      <p:graphicFrame>
        <p:nvGraphicFramePr>
          <p:cNvPr id="4" name="Table 3">
            <a:extLst>
              <a:ext uri="{FF2B5EF4-FFF2-40B4-BE49-F238E27FC236}">
                <a16:creationId xmlns:a16="http://schemas.microsoft.com/office/drawing/2014/main" id="{4A09203E-90D7-42C8-8BA0-509FDAD2BFB3}"/>
              </a:ext>
            </a:extLst>
          </p:cNvPr>
          <p:cNvGraphicFramePr>
            <a:graphicFrameLocks noGrp="1"/>
          </p:cNvGraphicFramePr>
          <p:nvPr>
            <p:extLst>
              <p:ext uri="{D42A27DB-BD31-4B8C-83A1-F6EECF244321}">
                <p14:modId xmlns:p14="http://schemas.microsoft.com/office/powerpoint/2010/main" val="2062701296"/>
              </p:ext>
            </p:extLst>
          </p:nvPr>
        </p:nvGraphicFramePr>
        <p:xfrm>
          <a:off x="870012" y="2563169"/>
          <a:ext cx="10123012" cy="3034681"/>
        </p:xfrm>
        <a:graphic>
          <a:graphicData uri="http://schemas.openxmlformats.org/drawingml/2006/table">
            <a:tbl>
              <a:tblPr firstRow="1" bandRow="1">
                <a:tableStyleId>{B46CFEF4-99AF-46A8-A051-738FFB79779B}</a:tableStyleId>
              </a:tblPr>
              <a:tblGrid>
                <a:gridCol w="5057010">
                  <a:extLst>
                    <a:ext uri="{9D8B030D-6E8A-4147-A177-3AD203B41FA5}">
                      <a16:colId xmlns:a16="http://schemas.microsoft.com/office/drawing/2014/main" val="4104750470"/>
                    </a:ext>
                  </a:extLst>
                </a:gridCol>
                <a:gridCol w="5066002">
                  <a:extLst>
                    <a:ext uri="{9D8B030D-6E8A-4147-A177-3AD203B41FA5}">
                      <a16:colId xmlns:a16="http://schemas.microsoft.com/office/drawing/2014/main" val="14341955"/>
                    </a:ext>
                  </a:extLst>
                </a:gridCol>
              </a:tblGrid>
              <a:tr h="409893">
                <a:tc>
                  <a:txBody>
                    <a:bodyPr/>
                    <a:lstStyle/>
                    <a:p>
                      <a:r>
                        <a:rPr lang="en-US" sz="2000" b="1" dirty="0">
                          <a:solidFill>
                            <a:schemeClr val="bg1"/>
                          </a:solidFill>
                          <a:latin typeface="Calibri" panose="020F0502020204030204" pitchFamily="34" charset="0"/>
                          <a:cs typeface="Calibri" panose="020F0502020204030204" pitchFamily="34" charset="0"/>
                        </a:rPr>
                        <a:t>Form</a:t>
                      </a:r>
                    </a:p>
                  </a:txBody>
                  <a:tcPr/>
                </a:tc>
                <a:tc>
                  <a:txBody>
                    <a:bodyPr/>
                    <a:lstStyle/>
                    <a:p>
                      <a:r>
                        <a:rPr lang="en-US" sz="2000" b="1" dirty="0">
                          <a:solidFill>
                            <a:schemeClr val="bg1"/>
                          </a:solidFill>
                          <a:latin typeface="Calibri" panose="020F0502020204030204" pitchFamily="34" charset="0"/>
                          <a:cs typeface="Calibri" panose="020F0502020204030204" pitchFamily="34" charset="0"/>
                        </a:rPr>
                        <a:t>Example</a:t>
                      </a:r>
                    </a:p>
                  </a:txBody>
                  <a:tcPr/>
                </a:tc>
                <a:extLst>
                  <a:ext uri="{0D108BD9-81ED-4DB2-BD59-A6C34878D82A}">
                    <a16:rowId xmlns:a16="http://schemas.microsoft.com/office/drawing/2014/main" val="366042852"/>
                  </a:ext>
                </a:extLst>
              </a:tr>
              <a:tr h="1314148">
                <a:tc>
                  <a:txBody>
                    <a:bodyPr/>
                    <a:lstStyle/>
                    <a:p>
                      <a:r>
                        <a:rPr lang="en-US" sz="2000" b="1" u="sng" dirty="0">
                          <a:solidFill>
                            <a:schemeClr val="bg1"/>
                          </a:solidFill>
                          <a:latin typeface="Calibri" panose="020F0502020204030204" pitchFamily="34" charset="0"/>
                          <a:cs typeface="Calibri" panose="020F0502020204030204" pitchFamily="34" charset="0"/>
                        </a:rPr>
                        <a:t>Present real conditional</a:t>
                      </a:r>
                    </a:p>
                    <a:p>
                      <a:r>
                        <a:rPr lang="en-US" sz="2000" i="1" u="none" dirty="0">
                          <a:solidFill>
                            <a:schemeClr val="bg1"/>
                          </a:solidFill>
                          <a:latin typeface="Calibri" panose="020F0502020204030204" pitchFamily="34" charset="0"/>
                          <a:cs typeface="Calibri" panose="020F0502020204030204" pitchFamily="34" charset="0"/>
                        </a:rPr>
                        <a:t>If clause                          result clause</a:t>
                      </a:r>
                    </a:p>
                    <a:p>
                      <a:endParaRPr lang="en-US" sz="2000" i="1" u="none" dirty="0">
                        <a:solidFill>
                          <a:schemeClr val="bg1"/>
                        </a:solidFill>
                        <a:latin typeface="Calibri" panose="020F0502020204030204" pitchFamily="34" charset="0"/>
                        <a:cs typeface="Calibri" panose="020F0502020204030204" pitchFamily="34" charset="0"/>
                      </a:endParaRPr>
                    </a:p>
                    <a:p>
                      <a:r>
                        <a:rPr lang="en-US" sz="2000" u="none" dirty="0">
                          <a:solidFill>
                            <a:schemeClr val="bg1"/>
                          </a:solidFill>
                          <a:latin typeface="Calibri" panose="020F0502020204030204" pitchFamily="34" charset="0"/>
                          <a:cs typeface="Calibri" panose="020F0502020204030204" pitchFamily="34" charset="0"/>
                        </a:rPr>
                        <a:t>Present simple   +     will/another modal verb</a:t>
                      </a:r>
                    </a:p>
                  </a:txBody>
                  <a:tcPr/>
                </a:tc>
                <a:tc>
                  <a:txBody>
                    <a:bodyPr/>
                    <a:lstStyle/>
                    <a:p>
                      <a:r>
                        <a:rPr lang="en-US" sz="2000" i="1" dirty="0">
                          <a:solidFill>
                            <a:schemeClr val="bg1"/>
                          </a:solidFill>
                          <a:latin typeface="Calibri" panose="020F0502020204030204" pitchFamily="34" charset="0"/>
                          <a:cs typeface="Calibri" panose="020F0502020204030204" pitchFamily="34" charset="0"/>
                        </a:rPr>
                        <a:t>If you </a:t>
                      </a:r>
                      <a:r>
                        <a:rPr lang="en-US" sz="2000" i="1" dirty="0">
                          <a:solidFill>
                            <a:srgbClr val="FFC000"/>
                          </a:solidFill>
                          <a:latin typeface="Calibri" panose="020F0502020204030204" pitchFamily="34" charset="0"/>
                          <a:cs typeface="Calibri" panose="020F0502020204030204" pitchFamily="34" charset="0"/>
                        </a:rPr>
                        <a:t>remain </a:t>
                      </a:r>
                      <a:r>
                        <a:rPr lang="en-US" sz="2000" i="1" dirty="0">
                          <a:solidFill>
                            <a:schemeClr val="bg1"/>
                          </a:solidFill>
                          <a:latin typeface="Calibri" panose="020F0502020204030204" pitchFamily="34" charset="0"/>
                          <a:cs typeface="Calibri" panose="020F0502020204030204" pitchFamily="34" charset="0"/>
                        </a:rPr>
                        <a:t>calm,  you </a:t>
                      </a:r>
                      <a:r>
                        <a:rPr lang="en-US" sz="2000" i="1" dirty="0">
                          <a:solidFill>
                            <a:srgbClr val="FFC000"/>
                          </a:solidFill>
                          <a:latin typeface="Calibri" panose="020F0502020204030204" pitchFamily="34" charset="0"/>
                          <a:cs typeface="Calibri" panose="020F0502020204030204" pitchFamily="34" charset="0"/>
                        </a:rPr>
                        <a:t>(will) may find out </a:t>
                      </a:r>
                      <a:r>
                        <a:rPr lang="en-US" sz="2000" i="1" dirty="0">
                          <a:solidFill>
                            <a:schemeClr val="bg1"/>
                          </a:solidFill>
                          <a:latin typeface="Calibri" panose="020F0502020204030204" pitchFamily="34" charset="0"/>
                          <a:cs typeface="Calibri" panose="020F0502020204030204" pitchFamily="34" charset="0"/>
                        </a:rPr>
                        <a:t>how powerful you really are.</a:t>
                      </a:r>
                    </a:p>
                  </a:txBody>
                  <a:tcPr/>
                </a:tc>
                <a:extLst>
                  <a:ext uri="{0D108BD9-81ED-4DB2-BD59-A6C34878D82A}">
                    <a16:rowId xmlns:a16="http://schemas.microsoft.com/office/drawing/2014/main" val="4049617585"/>
                  </a:ext>
                </a:extLst>
              </a:tr>
              <a:tr h="1310640">
                <a:tc>
                  <a:txBody>
                    <a:bodyPr/>
                    <a:lstStyle/>
                    <a:p>
                      <a:r>
                        <a:rPr lang="en-US" sz="2000" b="1" u="sng" dirty="0">
                          <a:solidFill>
                            <a:schemeClr val="bg1"/>
                          </a:solidFill>
                          <a:latin typeface="Calibri" panose="020F0502020204030204" pitchFamily="34" charset="0"/>
                          <a:cs typeface="Calibri" panose="020F0502020204030204" pitchFamily="34" charset="0"/>
                        </a:rPr>
                        <a:t>Present unreal conditional</a:t>
                      </a:r>
                    </a:p>
                    <a:p>
                      <a:endParaRPr lang="en-US" sz="2000" b="1" u="sng" dirty="0">
                        <a:solidFill>
                          <a:schemeClr val="bg1"/>
                        </a:solidFill>
                        <a:latin typeface="Calibri" panose="020F0502020204030204" pitchFamily="34" charset="0"/>
                        <a:cs typeface="Calibri" panose="020F0502020204030204" pitchFamily="34" charset="0"/>
                      </a:endParaRPr>
                    </a:p>
                    <a:p>
                      <a:r>
                        <a:rPr lang="en-US" sz="2000" b="0" i="1" u="none" dirty="0">
                          <a:solidFill>
                            <a:schemeClr val="bg1"/>
                          </a:solidFill>
                          <a:latin typeface="Calibri" panose="020F0502020204030204" pitchFamily="34" charset="0"/>
                          <a:cs typeface="Calibri" panose="020F0502020204030204" pitchFamily="34" charset="0"/>
                        </a:rPr>
                        <a:t>If clause                          result clause</a:t>
                      </a:r>
                    </a:p>
                    <a:p>
                      <a:r>
                        <a:rPr lang="en-US" sz="2000" u="none" dirty="0">
                          <a:solidFill>
                            <a:schemeClr val="bg1"/>
                          </a:solidFill>
                          <a:latin typeface="Calibri" panose="020F0502020204030204" pitchFamily="34" charset="0"/>
                          <a:cs typeface="Calibri" panose="020F0502020204030204" pitchFamily="34" charset="0"/>
                        </a:rPr>
                        <a:t>Past simple       +     would / might / could </a:t>
                      </a:r>
                    </a:p>
                  </a:txBody>
                  <a:tcPr/>
                </a:tc>
                <a:tc>
                  <a:txBody>
                    <a:bodyPr/>
                    <a:lstStyle/>
                    <a:p>
                      <a:r>
                        <a:rPr lang="en-US" sz="2000" i="1" dirty="0">
                          <a:solidFill>
                            <a:schemeClr val="bg1"/>
                          </a:solidFill>
                          <a:latin typeface="Calibri" panose="020F0502020204030204" pitchFamily="34" charset="0"/>
                          <a:cs typeface="Calibri" panose="020F0502020204030204" pitchFamily="34" charset="0"/>
                        </a:rPr>
                        <a:t>If she </a:t>
                      </a:r>
                      <a:r>
                        <a:rPr lang="en-US" sz="2000" i="1" dirty="0">
                          <a:solidFill>
                            <a:srgbClr val="FFC000"/>
                          </a:solidFill>
                          <a:latin typeface="Calibri" panose="020F0502020204030204" pitchFamily="34" charset="0"/>
                          <a:cs typeface="Calibri" panose="020F0502020204030204" pitchFamily="34" charset="0"/>
                        </a:rPr>
                        <a:t>was</a:t>
                      </a:r>
                      <a:r>
                        <a:rPr lang="en-US" sz="2000" i="1" dirty="0">
                          <a:solidFill>
                            <a:schemeClr val="bg1"/>
                          </a:solidFill>
                          <a:latin typeface="Calibri" panose="020F0502020204030204" pitchFamily="34" charset="0"/>
                          <a:cs typeface="Calibri" panose="020F0502020204030204" pitchFamily="34" charset="0"/>
                        </a:rPr>
                        <a:t> a doctor, she </a:t>
                      </a:r>
                      <a:r>
                        <a:rPr lang="en-US" sz="2000" i="1" dirty="0">
                          <a:solidFill>
                            <a:srgbClr val="FFC000"/>
                          </a:solidFill>
                          <a:latin typeface="Calibri" panose="020F0502020204030204" pitchFamily="34" charset="0"/>
                          <a:cs typeface="Calibri" panose="020F0502020204030204" pitchFamily="34" charset="0"/>
                        </a:rPr>
                        <a:t>would be</a:t>
                      </a:r>
                      <a:r>
                        <a:rPr lang="en-US" sz="2000" i="1" dirty="0">
                          <a:solidFill>
                            <a:schemeClr val="bg1"/>
                          </a:solidFill>
                          <a:latin typeface="Calibri" panose="020F0502020204030204" pitchFamily="34" charset="0"/>
                          <a:cs typeface="Calibri" panose="020F0502020204030204" pitchFamily="34" charset="0"/>
                        </a:rPr>
                        <a:t> a lot more stressed.</a:t>
                      </a:r>
                    </a:p>
                  </a:txBody>
                  <a:tcPr/>
                </a:tc>
                <a:extLst>
                  <a:ext uri="{0D108BD9-81ED-4DB2-BD59-A6C34878D82A}">
                    <a16:rowId xmlns:a16="http://schemas.microsoft.com/office/drawing/2014/main" val="976915437"/>
                  </a:ext>
                </a:extLst>
              </a:tr>
            </a:tbl>
          </a:graphicData>
        </a:graphic>
      </p:graphicFrame>
    </p:spTree>
    <p:extLst>
      <p:ext uri="{BB962C8B-B14F-4D97-AF65-F5344CB8AC3E}">
        <p14:creationId xmlns:p14="http://schemas.microsoft.com/office/powerpoint/2010/main" val="19576814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613"/>
        <p:cNvGrpSpPr/>
        <p:nvPr/>
      </p:nvGrpSpPr>
      <p:grpSpPr>
        <a:xfrm>
          <a:off x="0" y="0"/>
          <a:ext cx="0" cy="0"/>
          <a:chOff x="0" y="0"/>
          <a:chExt cx="0" cy="0"/>
        </a:xfrm>
      </p:grpSpPr>
      <p:sp>
        <p:nvSpPr>
          <p:cNvPr id="7" name="Rectangle: Rounded Corners 5">
            <a:extLst>
              <a:ext uri="{FF2B5EF4-FFF2-40B4-BE49-F238E27FC236}">
                <a16:creationId xmlns:a16="http://schemas.microsoft.com/office/drawing/2014/main" id="{C633668A-C180-4A05-AB4F-6AAFDE5258A4}"/>
              </a:ext>
            </a:extLst>
          </p:cNvPr>
          <p:cNvSpPr/>
          <p:nvPr/>
        </p:nvSpPr>
        <p:spPr>
          <a:xfrm>
            <a:off x="863600" y="2452221"/>
            <a:ext cx="10464800" cy="33742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500" dirty="0">
                <a:latin typeface="Calibri" panose="020F0502020204030204" pitchFamily="34" charset="0"/>
                <a:cs typeface="Calibri" panose="020F0502020204030204" pitchFamily="34" charset="0"/>
              </a:rPr>
              <a:t>If he ………………….(have) more  charisma, he …………(to be) more successful. </a:t>
            </a:r>
          </a:p>
          <a:p>
            <a:r>
              <a:rPr lang="en-US" sz="3500" i="1" dirty="0">
                <a:solidFill>
                  <a:schemeClr val="accent2"/>
                </a:solidFill>
                <a:latin typeface="Calibri" panose="020F0502020204030204" pitchFamily="34" charset="0"/>
                <a:cs typeface="Calibri" panose="020F0502020204030204" pitchFamily="34" charset="0"/>
              </a:rPr>
              <a:t>If he had more charisma, he would (might/could) be more successful. </a:t>
            </a:r>
          </a:p>
        </p:txBody>
      </p:sp>
      <p:sp>
        <p:nvSpPr>
          <p:cNvPr id="13" name="Rectangle 12">
            <a:extLst>
              <a:ext uri="{FF2B5EF4-FFF2-40B4-BE49-F238E27FC236}">
                <a16:creationId xmlns:a16="http://schemas.microsoft.com/office/drawing/2014/main" id="{29A71C1E-DAAB-A148-ACE1-5513F96BC64F}"/>
              </a:ext>
            </a:extLst>
          </p:cNvPr>
          <p:cNvSpPr/>
          <p:nvPr/>
        </p:nvSpPr>
        <p:spPr>
          <a:xfrm>
            <a:off x="7153275" y="531838"/>
            <a:ext cx="4225637" cy="9625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sto MT Regular" charset="0"/>
            </a:endParaRPr>
          </a:p>
        </p:txBody>
      </p:sp>
      <p:sp>
        <p:nvSpPr>
          <p:cNvPr id="14" name="TextBox 13">
            <a:extLst>
              <a:ext uri="{FF2B5EF4-FFF2-40B4-BE49-F238E27FC236}">
                <a16:creationId xmlns:a16="http://schemas.microsoft.com/office/drawing/2014/main" id="{0EDC11AA-0F7F-2940-8C05-F555C4D6FD04}"/>
              </a:ext>
            </a:extLst>
          </p:cNvPr>
          <p:cNvSpPr txBox="1"/>
          <p:nvPr/>
        </p:nvSpPr>
        <p:spPr>
          <a:xfrm>
            <a:off x="6118595" y="564434"/>
            <a:ext cx="6372466" cy="954107"/>
          </a:xfrm>
          <a:prstGeom prst="rect">
            <a:avLst/>
          </a:prstGeom>
          <a:noFill/>
        </p:spPr>
        <p:txBody>
          <a:bodyPr wrap="square" rtlCol="0">
            <a:spAutoFit/>
          </a:bodyPr>
          <a:lstStyle/>
          <a:p>
            <a:pPr algn="ctr"/>
            <a:r>
              <a:rPr lang="en-US" sz="2800" dirty="0">
                <a:solidFill>
                  <a:schemeClr val="bg1"/>
                </a:solidFill>
                <a:latin typeface="Calibri" panose="020F0502020204030204" pitchFamily="34" charset="0"/>
                <a:ea typeface="Calisto MT Regular" charset="0"/>
                <a:cs typeface="Calibri" panose="020F0502020204030204" pitchFamily="34" charset="0"/>
              </a:rPr>
              <a:t>Grammar Activity</a:t>
            </a:r>
          </a:p>
          <a:p>
            <a:pPr algn="ctr"/>
            <a:r>
              <a:rPr lang="ka-GE" sz="2800" dirty="0">
                <a:solidFill>
                  <a:schemeClr val="bg1"/>
                </a:solidFill>
                <a:latin typeface="Calibri" panose="020F0502020204030204" pitchFamily="34" charset="0"/>
                <a:ea typeface="Calisto MT Regular" charset="0"/>
                <a:cs typeface="Calibri" panose="020F0502020204030204" pitchFamily="34" charset="0"/>
              </a:rPr>
              <a:t>გრამატიკის დავალება</a:t>
            </a:r>
            <a:endParaRPr lang="en-US" sz="2800" dirty="0">
              <a:solidFill>
                <a:schemeClr val="bg1"/>
              </a:solidFill>
              <a:latin typeface="Calibri" panose="020F0502020204030204" pitchFamily="34" charset="0"/>
              <a:ea typeface="Calisto MT Regular" charset="0"/>
              <a:cs typeface="Calibri" panose="020F0502020204030204" pitchFamily="34" charset="0"/>
            </a:endParaRPr>
          </a:p>
        </p:txBody>
      </p:sp>
      <p:pic>
        <p:nvPicPr>
          <p:cNvPr id="12" name="Google Shape;90;p1">
            <a:extLst>
              <a:ext uri="{FF2B5EF4-FFF2-40B4-BE49-F238E27FC236}">
                <a16:creationId xmlns:a16="http://schemas.microsoft.com/office/drawing/2014/main" id="{B3777C88-76AA-3242-8985-AD7899327453}"/>
              </a:ext>
            </a:extLst>
          </p:cNvPr>
          <p:cNvPicPr preferRelativeResize="0"/>
          <p:nvPr/>
        </p:nvPicPr>
        <p:blipFill rotWithShape="1">
          <a:blip r:embed="rId3">
            <a:alphaModFix/>
          </a:blip>
          <a:srcRect/>
          <a:stretch/>
        </p:blipFill>
        <p:spPr>
          <a:xfrm>
            <a:off x="778933" y="464777"/>
            <a:ext cx="2164081" cy="968991"/>
          </a:xfrm>
          <a:prstGeom prst="rect">
            <a:avLst/>
          </a:prstGeom>
          <a:noFill/>
          <a:ln>
            <a:noFill/>
          </a:ln>
        </p:spPr>
      </p:pic>
      <p:pic>
        <p:nvPicPr>
          <p:cNvPr id="15" name="Picture 14">
            <a:extLst>
              <a:ext uri="{FF2B5EF4-FFF2-40B4-BE49-F238E27FC236}">
                <a16:creationId xmlns:a16="http://schemas.microsoft.com/office/drawing/2014/main" id="{7E98D3A2-DB0F-424E-8C42-C2DFC8EC764D}"/>
              </a:ext>
            </a:extLst>
          </p:cNvPr>
          <p:cNvPicPr>
            <a:picLocks noChangeAspect="1"/>
          </p:cNvPicPr>
          <p:nvPr/>
        </p:nvPicPr>
        <p:blipFill>
          <a:blip r:embed="rId4"/>
          <a:stretch>
            <a:fillRect/>
          </a:stretch>
        </p:blipFill>
        <p:spPr>
          <a:xfrm>
            <a:off x="2943015" y="464777"/>
            <a:ext cx="2376972" cy="96899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xEl>
                                              <p:pRg st="1" end="1"/>
                                            </p:txEl>
                                          </p:spTgt>
                                        </p:tgtEl>
                                        <p:attrNameLst>
                                          <p:attrName>style.visibility</p:attrName>
                                        </p:attrNameLst>
                                      </p:cBhvr>
                                      <p:to>
                                        <p:strVal val="visible"/>
                                      </p:to>
                                    </p:set>
                                    <p:animEffect transition="in" filter="fade">
                                      <p:cBhvr>
                                        <p:cTn id="14" dur="1000"/>
                                        <p:tgtEl>
                                          <p:spTgt spid="7">
                                            <p:txEl>
                                              <p:pRg st="1" end="1"/>
                                            </p:txEl>
                                          </p:spTgt>
                                        </p:tgtEl>
                                      </p:cBhvr>
                                    </p:animEffect>
                                    <p:anim calcmode="lin" valueType="num">
                                      <p:cBhvr>
                                        <p:cTn id="15"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613"/>
        <p:cNvGrpSpPr/>
        <p:nvPr/>
      </p:nvGrpSpPr>
      <p:grpSpPr>
        <a:xfrm>
          <a:off x="0" y="0"/>
          <a:ext cx="0" cy="0"/>
          <a:chOff x="0" y="0"/>
          <a:chExt cx="0" cy="0"/>
        </a:xfrm>
      </p:grpSpPr>
      <p:sp>
        <p:nvSpPr>
          <p:cNvPr id="616" name="Google Shape;616;g8d3272b2c0_1_109"/>
          <p:cNvSpPr txBox="1"/>
          <p:nvPr/>
        </p:nvSpPr>
        <p:spPr>
          <a:xfrm>
            <a:off x="883125" y="469150"/>
            <a:ext cx="10707900" cy="5878200"/>
          </a:xfrm>
          <a:prstGeom prst="rect">
            <a:avLst/>
          </a:prstGeom>
          <a:noFill/>
          <a:ln>
            <a:noFill/>
          </a:ln>
        </p:spPr>
        <p:txBody>
          <a:bodyPr spcFirstLastPara="1" wrap="square" lIns="91425" tIns="91425" rIns="91425" bIns="91425" anchor="t" anchorCtr="0">
            <a:noAutofit/>
          </a:bodyPr>
          <a:lstStyle/>
          <a:p>
            <a:pPr lvl="0" algn="just"/>
            <a:endParaRPr lang="en-US" sz="6000" dirty="0">
              <a:latin typeface="Calibri Regular" charset="0"/>
              <a:ea typeface="Times New Roman"/>
              <a:cs typeface="Times New Roman"/>
              <a:sym typeface="Times New Roman"/>
            </a:endParaRPr>
          </a:p>
        </p:txBody>
      </p:sp>
      <p:sp>
        <p:nvSpPr>
          <p:cNvPr id="7" name="Rectangle: Rounded Corners 5">
            <a:extLst>
              <a:ext uri="{FF2B5EF4-FFF2-40B4-BE49-F238E27FC236}">
                <a16:creationId xmlns:a16="http://schemas.microsoft.com/office/drawing/2014/main" id="{C633668A-C180-4A05-AB4F-6AAFDE5258A4}"/>
              </a:ext>
            </a:extLst>
          </p:cNvPr>
          <p:cNvSpPr/>
          <p:nvPr/>
        </p:nvSpPr>
        <p:spPr>
          <a:xfrm>
            <a:off x="778933" y="2486461"/>
            <a:ext cx="10789496" cy="350519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500" dirty="0">
                <a:latin typeface="Calibri" panose="020F0502020204030204" pitchFamily="34" charset="0"/>
                <a:cs typeface="Calibri" panose="020F0502020204030204" pitchFamily="34" charset="0"/>
              </a:rPr>
              <a:t>If I ………………. (know) English, I ……………… (continue) my education abroad.</a:t>
            </a:r>
          </a:p>
          <a:p>
            <a:r>
              <a:rPr lang="en-US" sz="3500" i="1" dirty="0">
                <a:solidFill>
                  <a:schemeClr val="accent2"/>
                </a:solidFill>
                <a:latin typeface="Calibri" panose="020F0502020204030204" pitchFamily="34" charset="0"/>
                <a:cs typeface="Calibri" panose="020F0502020204030204" pitchFamily="34" charset="0"/>
              </a:rPr>
              <a:t>If I knew English, I would (could /might) continue  education abroad.</a:t>
            </a:r>
          </a:p>
        </p:txBody>
      </p:sp>
      <p:sp>
        <p:nvSpPr>
          <p:cNvPr id="13" name="Rectangle 12">
            <a:extLst>
              <a:ext uri="{FF2B5EF4-FFF2-40B4-BE49-F238E27FC236}">
                <a16:creationId xmlns:a16="http://schemas.microsoft.com/office/drawing/2014/main" id="{29A71C1E-DAAB-A148-ACE1-5513F96BC64F}"/>
              </a:ext>
            </a:extLst>
          </p:cNvPr>
          <p:cNvSpPr/>
          <p:nvPr/>
        </p:nvSpPr>
        <p:spPr>
          <a:xfrm>
            <a:off x="7153275" y="531838"/>
            <a:ext cx="4225637" cy="9625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sto MT Regular" charset="0"/>
            </a:endParaRPr>
          </a:p>
        </p:txBody>
      </p:sp>
      <p:sp>
        <p:nvSpPr>
          <p:cNvPr id="14" name="TextBox 13">
            <a:extLst>
              <a:ext uri="{FF2B5EF4-FFF2-40B4-BE49-F238E27FC236}">
                <a16:creationId xmlns:a16="http://schemas.microsoft.com/office/drawing/2014/main" id="{0EDC11AA-0F7F-2940-8C05-F555C4D6FD04}"/>
              </a:ext>
            </a:extLst>
          </p:cNvPr>
          <p:cNvSpPr txBox="1"/>
          <p:nvPr/>
        </p:nvSpPr>
        <p:spPr>
          <a:xfrm>
            <a:off x="6118595" y="564434"/>
            <a:ext cx="6372466" cy="954107"/>
          </a:xfrm>
          <a:prstGeom prst="rect">
            <a:avLst/>
          </a:prstGeom>
          <a:noFill/>
        </p:spPr>
        <p:txBody>
          <a:bodyPr wrap="square" rtlCol="0">
            <a:spAutoFit/>
          </a:bodyPr>
          <a:lstStyle/>
          <a:p>
            <a:pPr algn="ctr"/>
            <a:r>
              <a:rPr lang="en-US" sz="2800" dirty="0">
                <a:solidFill>
                  <a:schemeClr val="bg1"/>
                </a:solidFill>
                <a:latin typeface="Calibri" panose="020F0502020204030204" pitchFamily="34" charset="0"/>
                <a:ea typeface="Calisto MT Regular" charset="0"/>
                <a:cs typeface="Calibri" panose="020F0502020204030204" pitchFamily="34" charset="0"/>
              </a:rPr>
              <a:t>Grammar Activity</a:t>
            </a:r>
          </a:p>
          <a:p>
            <a:pPr algn="ctr"/>
            <a:r>
              <a:rPr lang="ka-GE" sz="2800" dirty="0">
                <a:solidFill>
                  <a:schemeClr val="bg1"/>
                </a:solidFill>
                <a:latin typeface="Calibri" panose="020F0502020204030204" pitchFamily="34" charset="0"/>
                <a:ea typeface="Calisto MT Regular" charset="0"/>
                <a:cs typeface="Calibri" panose="020F0502020204030204" pitchFamily="34" charset="0"/>
              </a:rPr>
              <a:t>გრამატიკის დავალება</a:t>
            </a:r>
            <a:endParaRPr lang="en-US" sz="2800" dirty="0">
              <a:solidFill>
                <a:schemeClr val="bg1"/>
              </a:solidFill>
              <a:latin typeface="Calibri" panose="020F0502020204030204" pitchFamily="34" charset="0"/>
              <a:ea typeface="Calisto MT Regular" charset="0"/>
              <a:cs typeface="Calibri" panose="020F0502020204030204" pitchFamily="34" charset="0"/>
            </a:endParaRPr>
          </a:p>
        </p:txBody>
      </p:sp>
      <p:pic>
        <p:nvPicPr>
          <p:cNvPr id="10" name="Google Shape;90;p1">
            <a:extLst>
              <a:ext uri="{FF2B5EF4-FFF2-40B4-BE49-F238E27FC236}">
                <a16:creationId xmlns:a16="http://schemas.microsoft.com/office/drawing/2014/main" id="{B3777C88-76AA-3242-8985-AD7899327453}"/>
              </a:ext>
            </a:extLst>
          </p:cNvPr>
          <p:cNvPicPr preferRelativeResize="0"/>
          <p:nvPr/>
        </p:nvPicPr>
        <p:blipFill rotWithShape="1">
          <a:blip r:embed="rId3">
            <a:alphaModFix/>
          </a:blip>
          <a:srcRect/>
          <a:stretch/>
        </p:blipFill>
        <p:spPr>
          <a:xfrm>
            <a:off x="778933" y="464777"/>
            <a:ext cx="2164081" cy="968991"/>
          </a:xfrm>
          <a:prstGeom prst="rect">
            <a:avLst/>
          </a:prstGeom>
          <a:noFill/>
          <a:ln>
            <a:noFill/>
          </a:ln>
        </p:spPr>
      </p:pic>
      <p:pic>
        <p:nvPicPr>
          <p:cNvPr id="15" name="Picture 14">
            <a:extLst>
              <a:ext uri="{FF2B5EF4-FFF2-40B4-BE49-F238E27FC236}">
                <a16:creationId xmlns:a16="http://schemas.microsoft.com/office/drawing/2014/main" id="{7E98D3A2-DB0F-424E-8C42-C2DFC8EC764D}"/>
              </a:ext>
            </a:extLst>
          </p:cNvPr>
          <p:cNvPicPr>
            <a:picLocks noChangeAspect="1"/>
          </p:cNvPicPr>
          <p:nvPr/>
        </p:nvPicPr>
        <p:blipFill>
          <a:blip r:embed="rId4"/>
          <a:stretch>
            <a:fillRect/>
          </a:stretch>
        </p:blipFill>
        <p:spPr>
          <a:xfrm>
            <a:off x="2943015" y="464777"/>
            <a:ext cx="2376972" cy="968991"/>
          </a:xfrm>
          <a:prstGeom prst="rect">
            <a:avLst/>
          </a:prstGeom>
        </p:spPr>
      </p:pic>
    </p:spTree>
    <p:extLst>
      <p:ext uri="{BB962C8B-B14F-4D97-AF65-F5344CB8AC3E}">
        <p14:creationId xmlns:p14="http://schemas.microsoft.com/office/powerpoint/2010/main" val="995128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xEl>
                                              <p:pRg st="1" end="1"/>
                                            </p:txEl>
                                          </p:spTgt>
                                        </p:tgtEl>
                                        <p:attrNameLst>
                                          <p:attrName>style.visibility</p:attrName>
                                        </p:attrNameLst>
                                      </p:cBhvr>
                                      <p:to>
                                        <p:strVal val="visible"/>
                                      </p:to>
                                    </p:set>
                                    <p:animEffect transition="in" filter="fade">
                                      <p:cBhvr>
                                        <p:cTn id="14" dur="1000"/>
                                        <p:tgtEl>
                                          <p:spTgt spid="7">
                                            <p:txEl>
                                              <p:pRg st="1" end="1"/>
                                            </p:txEl>
                                          </p:spTgt>
                                        </p:tgtEl>
                                      </p:cBhvr>
                                    </p:animEffect>
                                    <p:anim calcmode="lin" valueType="num">
                                      <p:cBhvr>
                                        <p:cTn id="15"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613"/>
        <p:cNvGrpSpPr/>
        <p:nvPr/>
      </p:nvGrpSpPr>
      <p:grpSpPr>
        <a:xfrm>
          <a:off x="0" y="0"/>
          <a:ext cx="0" cy="0"/>
          <a:chOff x="0" y="0"/>
          <a:chExt cx="0" cy="0"/>
        </a:xfrm>
      </p:grpSpPr>
      <p:sp>
        <p:nvSpPr>
          <p:cNvPr id="616" name="Google Shape;616;g8d3272b2c0_1_109"/>
          <p:cNvSpPr txBox="1"/>
          <p:nvPr/>
        </p:nvSpPr>
        <p:spPr>
          <a:xfrm>
            <a:off x="883125" y="469150"/>
            <a:ext cx="10707900" cy="5878200"/>
          </a:xfrm>
          <a:prstGeom prst="rect">
            <a:avLst/>
          </a:prstGeom>
          <a:noFill/>
          <a:ln>
            <a:noFill/>
          </a:ln>
        </p:spPr>
        <p:txBody>
          <a:bodyPr spcFirstLastPara="1" wrap="square" lIns="91425" tIns="91425" rIns="91425" bIns="91425" anchor="t" anchorCtr="0">
            <a:noAutofit/>
          </a:bodyPr>
          <a:lstStyle/>
          <a:p>
            <a:pPr lvl="0" algn="just"/>
            <a:endParaRPr lang="en-US" sz="6000" dirty="0">
              <a:latin typeface="Calibri Regular" charset="0"/>
              <a:ea typeface="Times New Roman"/>
              <a:cs typeface="Times New Roman"/>
              <a:sym typeface="Times New Roman"/>
            </a:endParaRPr>
          </a:p>
        </p:txBody>
      </p:sp>
      <p:sp>
        <p:nvSpPr>
          <p:cNvPr id="7" name="Rectangle: Rounded Corners 5">
            <a:extLst>
              <a:ext uri="{FF2B5EF4-FFF2-40B4-BE49-F238E27FC236}">
                <a16:creationId xmlns:a16="http://schemas.microsoft.com/office/drawing/2014/main" id="{C633668A-C180-4A05-AB4F-6AAFDE5258A4}"/>
              </a:ext>
            </a:extLst>
          </p:cNvPr>
          <p:cNvSpPr/>
          <p:nvPr/>
        </p:nvSpPr>
        <p:spPr>
          <a:xfrm>
            <a:off x="646167" y="2389510"/>
            <a:ext cx="10732746" cy="333395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500" dirty="0">
                <a:latin typeface="Calibri" panose="020F0502020204030204" pitchFamily="34" charset="0"/>
                <a:cs typeface="Calibri" panose="020F0502020204030204" pitchFamily="34" charset="0"/>
              </a:rPr>
              <a:t>If   I…………………… (have) my own business, I ……….. (earn) more money.</a:t>
            </a:r>
          </a:p>
          <a:p>
            <a:endParaRPr lang="en-US" sz="3500" dirty="0">
              <a:latin typeface="Calibri" panose="020F0502020204030204" pitchFamily="34" charset="0"/>
              <a:cs typeface="Calibri" panose="020F0502020204030204" pitchFamily="34" charset="0"/>
            </a:endParaRPr>
          </a:p>
          <a:p>
            <a:r>
              <a:rPr lang="en-US" sz="3500" i="1" dirty="0">
                <a:solidFill>
                  <a:schemeClr val="accent2"/>
                </a:solidFill>
                <a:latin typeface="Calibri" panose="020F0502020204030204" pitchFamily="34" charset="0"/>
                <a:cs typeface="Calibri" panose="020F0502020204030204" pitchFamily="34" charset="0"/>
              </a:rPr>
              <a:t>If I had my own business, I would (could) earn more money.</a:t>
            </a:r>
          </a:p>
          <a:p>
            <a:endParaRPr lang="en-US" sz="3500" dirty="0">
              <a:latin typeface="Calibri" panose="020F0502020204030204" pitchFamily="34" charset="0"/>
              <a:cs typeface="Calibri" panose="020F0502020204030204" pitchFamily="34" charset="0"/>
            </a:endParaRPr>
          </a:p>
        </p:txBody>
      </p:sp>
      <p:sp>
        <p:nvSpPr>
          <p:cNvPr id="12" name="Rectangle 11">
            <a:extLst>
              <a:ext uri="{FF2B5EF4-FFF2-40B4-BE49-F238E27FC236}">
                <a16:creationId xmlns:a16="http://schemas.microsoft.com/office/drawing/2014/main" id="{29A71C1E-DAAB-A148-ACE1-5513F96BC64F}"/>
              </a:ext>
            </a:extLst>
          </p:cNvPr>
          <p:cNvSpPr/>
          <p:nvPr/>
        </p:nvSpPr>
        <p:spPr>
          <a:xfrm>
            <a:off x="7153275" y="531838"/>
            <a:ext cx="4225637" cy="9625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sto MT Regular" charset="0"/>
            </a:endParaRPr>
          </a:p>
        </p:txBody>
      </p:sp>
      <p:sp>
        <p:nvSpPr>
          <p:cNvPr id="13" name="TextBox 12">
            <a:extLst>
              <a:ext uri="{FF2B5EF4-FFF2-40B4-BE49-F238E27FC236}">
                <a16:creationId xmlns:a16="http://schemas.microsoft.com/office/drawing/2014/main" id="{0EDC11AA-0F7F-2940-8C05-F555C4D6FD04}"/>
              </a:ext>
            </a:extLst>
          </p:cNvPr>
          <p:cNvSpPr txBox="1"/>
          <p:nvPr/>
        </p:nvSpPr>
        <p:spPr>
          <a:xfrm>
            <a:off x="6118595" y="564434"/>
            <a:ext cx="6372466" cy="954107"/>
          </a:xfrm>
          <a:prstGeom prst="rect">
            <a:avLst/>
          </a:prstGeom>
          <a:noFill/>
        </p:spPr>
        <p:txBody>
          <a:bodyPr wrap="square" rtlCol="0">
            <a:spAutoFit/>
          </a:bodyPr>
          <a:lstStyle/>
          <a:p>
            <a:pPr algn="ctr"/>
            <a:r>
              <a:rPr lang="en-US" sz="2800" dirty="0">
                <a:solidFill>
                  <a:schemeClr val="bg1"/>
                </a:solidFill>
                <a:latin typeface="Calibri" panose="020F0502020204030204" pitchFamily="34" charset="0"/>
                <a:ea typeface="Calisto MT Regular" charset="0"/>
                <a:cs typeface="Calibri" panose="020F0502020204030204" pitchFamily="34" charset="0"/>
              </a:rPr>
              <a:t>Grammar Activity</a:t>
            </a:r>
          </a:p>
          <a:p>
            <a:pPr algn="ctr"/>
            <a:r>
              <a:rPr lang="ka-GE" sz="2800" dirty="0">
                <a:solidFill>
                  <a:schemeClr val="bg1"/>
                </a:solidFill>
                <a:latin typeface="Calibri" panose="020F0502020204030204" pitchFamily="34" charset="0"/>
                <a:ea typeface="Calisto MT Regular" charset="0"/>
                <a:cs typeface="Calibri" panose="020F0502020204030204" pitchFamily="34" charset="0"/>
              </a:rPr>
              <a:t>გრამატიკის დავალება</a:t>
            </a:r>
            <a:endParaRPr lang="en-US" sz="2800" dirty="0">
              <a:solidFill>
                <a:schemeClr val="bg1"/>
              </a:solidFill>
              <a:latin typeface="Calibri" panose="020F0502020204030204" pitchFamily="34" charset="0"/>
              <a:ea typeface="Calisto MT Regular" charset="0"/>
              <a:cs typeface="Calibri" panose="020F0502020204030204" pitchFamily="34" charset="0"/>
            </a:endParaRPr>
          </a:p>
        </p:txBody>
      </p:sp>
      <p:pic>
        <p:nvPicPr>
          <p:cNvPr id="14" name="Google Shape;90;p1">
            <a:extLst>
              <a:ext uri="{FF2B5EF4-FFF2-40B4-BE49-F238E27FC236}">
                <a16:creationId xmlns:a16="http://schemas.microsoft.com/office/drawing/2014/main" id="{B3777C88-76AA-3242-8985-AD7899327453}"/>
              </a:ext>
            </a:extLst>
          </p:cNvPr>
          <p:cNvPicPr preferRelativeResize="0"/>
          <p:nvPr/>
        </p:nvPicPr>
        <p:blipFill rotWithShape="1">
          <a:blip r:embed="rId3">
            <a:alphaModFix/>
          </a:blip>
          <a:srcRect/>
          <a:stretch/>
        </p:blipFill>
        <p:spPr>
          <a:xfrm>
            <a:off x="778933" y="464777"/>
            <a:ext cx="2164081" cy="968991"/>
          </a:xfrm>
          <a:prstGeom prst="rect">
            <a:avLst/>
          </a:prstGeom>
          <a:noFill/>
          <a:ln>
            <a:noFill/>
          </a:ln>
        </p:spPr>
      </p:pic>
      <p:pic>
        <p:nvPicPr>
          <p:cNvPr id="15" name="Picture 14">
            <a:extLst>
              <a:ext uri="{FF2B5EF4-FFF2-40B4-BE49-F238E27FC236}">
                <a16:creationId xmlns:a16="http://schemas.microsoft.com/office/drawing/2014/main" id="{7E98D3A2-DB0F-424E-8C42-C2DFC8EC764D}"/>
              </a:ext>
            </a:extLst>
          </p:cNvPr>
          <p:cNvPicPr>
            <a:picLocks noChangeAspect="1"/>
          </p:cNvPicPr>
          <p:nvPr/>
        </p:nvPicPr>
        <p:blipFill>
          <a:blip r:embed="rId4"/>
          <a:stretch>
            <a:fillRect/>
          </a:stretch>
        </p:blipFill>
        <p:spPr>
          <a:xfrm>
            <a:off x="2943015" y="464777"/>
            <a:ext cx="2376972" cy="968991"/>
          </a:xfrm>
          <a:prstGeom prst="rect">
            <a:avLst/>
          </a:prstGeom>
        </p:spPr>
      </p:pic>
    </p:spTree>
    <p:extLst>
      <p:ext uri="{BB962C8B-B14F-4D97-AF65-F5344CB8AC3E}">
        <p14:creationId xmlns:p14="http://schemas.microsoft.com/office/powerpoint/2010/main" val="759965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xEl>
                                              <p:pRg st="2" end="2"/>
                                            </p:txEl>
                                          </p:spTgt>
                                        </p:tgtEl>
                                        <p:attrNameLst>
                                          <p:attrName>style.visibility</p:attrName>
                                        </p:attrNameLst>
                                      </p:cBhvr>
                                      <p:to>
                                        <p:strVal val="visible"/>
                                      </p:to>
                                    </p:set>
                                    <p:animEffect transition="in" filter="fade">
                                      <p:cBhvr>
                                        <p:cTn id="14" dur="1000"/>
                                        <p:tgtEl>
                                          <p:spTgt spid="7">
                                            <p:txEl>
                                              <p:pRg st="2" end="2"/>
                                            </p:txEl>
                                          </p:spTgt>
                                        </p:tgtEl>
                                      </p:cBhvr>
                                    </p:animEffect>
                                    <p:anim calcmode="lin" valueType="num">
                                      <p:cBhvr>
                                        <p:cTn id="15"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5" name="Rectangle 4"/>
          <p:cNvSpPr/>
          <p:nvPr/>
        </p:nvSpPr>
        <p:spPr>
          <a:xfrm>
            <a:off x="7038363" y="725337"/>
            <a:ext cx="4202885" cy="9689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Google Shape;138;p3"/>
          <p:cNvSpPr txBox="1">
            <a:spLocks noGrp="1"/>
          </p:cNvSpPr>
          <p:nvPr>
            <p:ph type="title"/>
          </p:nvPr>
        </p:nvSpPr>
        <p:spPr>
          <a:xfrm>
            <a:off x="7110848" y="828083"/>
            <a:ext cx="4130400" cy="7635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Calibri"/>
              <a:buNone/>
            </a:pPr>
            <a:r>
              <a:rPr lang="en-US" sz="3600" dirty="0">
                <a:solidFill>
                  <a:schemeClr val="bg1"/>
                </a:solidFill>
                <a:latin typeface="Calibri" pitchFamily="34" charset="0"/>
                <a:cs typeface="Calibri" pitchFamily="34" charset="0"/>
              </a:rPr>
              <a:t>Introduction</a:t>
            </a:r>
            <a:r>
              <a:rPr lang="en-US" sz="3600" dirty="0">
                <a:solidFill>
                  <a:schemeClr val="bg1"/>
                </a:solidFill>
                <a:latin typeface="Calibri Regular" charset="0"/>
              </a:rPr>
              <a:t/>
            </a:r>
            <a:br>
              <a:rPr lang="en-US" sz="3600" dirty="0">
                <a:solidFill>
                  <a:schemeClr val="bg1"/>
                </a:solidFill>
                <a:latin typeface="Calibri Regular" charset="0"/>
              </a:rPr>
            </a:br>
            <a:r>
              <a:rPr lang="ka-GE" sz="3600" dirty="0">
                <a:solidFill>
                  <a:schemeClr val="bg1"/>
                </a:solidFill>
                <a:latin typeface="Calibri" pitchFamily="34" charset="0"/>
                <a:cs typeface="Calibri" pitchFamily="34" charset="0"/>
              </a:rPr>
              <a:t>შესავალი</a:t>
            </a:r>
            <a:endParaRPr sz="3600" dirty="0">
              <a:solidFill>
                <a:schemeClr val="bg1"/>
              </a:solidFill>
              <a:latin typeface="Calibri" pitchFamily="34" charset="0"/>
              <a:cs typeface="Calibri" pitchFamily="34" charset="0"/>
            </a:endParaRPr>
          </a:p>
        </p:txBody>
      </p:sp>
      <p:sp>
        <p:nvSpPr>
          <p:cNvPr id="4" name="Rectangle 3">
            <a:extLst>
              <a:ext uri="{FF2B5EF4-FFF2-40B4-BE49-F238E27FC236}">
                <a16:creationId xmlns:a16="http://schemas.microsoft.com/office/drawing/2014/main" id="{6AD9A7B7-2E7A-4C45-8448-1D4A0B159BF3}"/>
              </a:ext>
            </a:extLst>
          </p:cNvPr>
          <p:cNvSpPr/>
          <p:nvPr/>
        </p:nvSpPr>
        <p:spPr>
          <a:xfrm>
            <a:off x="2525373" y="2188585"/>
            <a:ext cx="6774974" cy="245370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4450" lvl="0">
              <a:lnSpc>
                <a:spcPct val="115000"/>
              </a:lnSpc>
              <a:buClr>
                <a:srgbClr val="1C4587"/>
              </a:buClr>
              <a:buSzPts val="2900"/>
            </a:pPr>
            <a:r>
              <a:rPr lang="en-US" sz="3500" dirty="0">
                <a:solidFill>
                  <a:schemeClr val="bg1"/>
                </a:solidFill>
                <a:latin typeface="Calibri" panose="020F0502020204030204" pitchFamily="34" charset="0"/>
                <a:ea typeface="Times New Roman"/>
                <a:cs typeface="Calibri" panose="020F0502020204030204" pitchFamily="34" charset="0"/>
                <a:sym typeface="Times New Roman"/>
              </a:rPr>
              <a:t>What do we call a person who has the natural ability to influence others and attract attention to themselves?</a:t>
            </a:r>
          </a:p>
        </p:txBody>
      </p:sp>
      <p:pic>
        <p:nvPicPr>
          <p:cNvPr id="7" name="Google Shape;90;p1">
            <a:extLst>
              <a:ext uri="{FF2B5EF4-FFF2-40B4-BE49-F238E27FC236}">
                <a16:creationId xmlns:a16="http://schemas.microsoft.com/office/drawing/2014/main" id="{5F91BBF8-4280-E84D-AC36-E0FB43FF28A2}"/>
              </a:ext>
            </a:extLst>
          </p:cNvPr>
          <p:cNvPicPr preferRelativeResize="0"/>
          <p:nvPr/>
        </p:nvPicPr>
        <p:blipFill rotWithShape="1">
          <a:blip r:embed="rId3">
            <a:alphaModFix/>
          </a:blip>
          <a:srcRect/>
          <a:stretch/>
        </p:blipFill>
        <p:spPr>
          <a:xfrm>
            <a:off x="979207" y="725338"/>
            <a:ext cx="2164081" cy="968991"/>
          </a:xfrm>
          <a:prstGeom prst="rect">
            <a:avLst/>
          </a:prstGeom>
          <a:noFill/>
          <a:ln>
            <a:noFill/>
          </a:ln>
        </p:spPr>
      </p:pic>
      <p:pic>
        <p:nvPicPr>
          <p:cNvPr id="8" name="Picture 7">
            <a:extLst>
              <a:ext uri="{FF2B5EF4-FFF2-40B4-BE49-F238E27FC236}">
                <a16:creationId xmlns:a16="http://schemas.microsoft.com/office/drawing/2014/main" id="{B467AF7E-AEF5-7240-BF10-F478703462D6}"/>
              </a:ext>
            </a:extLst>
          </p:cNvPr>
          <p:cNvPicPr>
            <a:picLocks noChangeAspect="1"/>
          </p:cNvPicPr>
          <p:nvPr/>
        </p:nvPicPr>
        <p:blipFill>
          <a:blip r:embed="rId4"/>
          <a:stretch>
            <a:fillRect/>
          </a:stretch>
        </p:blipFill>
        <p:spPr>
          <a:xfrm>
            <a:off x="3143289" y="725338"/>
            <a:ext cx="2376972" cy="968991"/>
          </a:xfrm>
          <a:prstGeom prst="rect">
            <a:avLst/>
          </a:prstGeom>
        </p:spPr>
      </p:pic>
      <p:sp>
        <p:nvSpPr>
          <p:cNvPr id="2" name="Rectangle 1">
            <a:extLst>
              <a:ext uri="{FF2B5EF4-FFF2-40B4-BE49-F238E27FC236}">
                <a16:creationId xmlns:a16="http://schemas.microsoft.com/office/drawing/2014/main" id="{C43062DF-C63C-4C65-A713-225D28618EFD}"/>
              </a:ext>
            </a:extLst>
          </p:cNvPr>
          <p:cNvSpPr/>
          <p:nvPr/>
        </p:nvSpPr>
        <p:spPr>
          <a:xfrm>
            <a:off x="2525374" y="4936227"/>
            <a:ext cx="6774974" cy="1535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Calibri" panose="020F0502020204030204" pitchFamily="34" charset="0"/>
                <a:cs typeface="Calibri" panose="020F0502020204030204" pitchFamily="34" charset="0"/>
              </a:rPr>
              <a:t>Charismatic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613"/>
        <p:cNvGrpSpPr/>
        <p:nvPr/>
      </p:nvGrpSpPr>
      <p:grpSpPr>
        <a:xfrm>
          <a:off x="0" y="0"/>
          <a:ext cx="0" cy="0"/>
          <a:chOff x="0" y="0"/>
          <a:chExt cx="0" cy="0"/>
        </a:xfrm>
      </p:grpSpPr>
      <p:sp>
        <p:nvSpPr>
          <p:cNvPr id="616" name="Google Shape;616;g8d3272b2c0_1_109"/>
          <p:cNvSpPr txBox="1"/>
          <p:nvPr/>
        </p:nvSpPr>
        <p:spPr>
          <a:xfrm>
            <a:off x="883125" y="469150"/>
            <a:ext cx="10707900" cy="5878200"/>
          </a:xfrm>
          <a:prstGeom prst="rect">
            <a:avLst/>
          </a:prstGeom>
          <a:noFill/>
          <a:ln>
            <a:noFill/>
          </a:ln>
        </p:spPr>
        <p:txBody>
          <a:bodyPr spcFirstLastPara="1" wrap="square" lIns="91425" tIns="91425" rIns="91425" bIns="91425" anchor="t" anchorCtr="0">
            <a:noAutofit/>
          </a:bodyPr>
          <a:lstStyle/>
          <a:p>
            <a:pPr lvl="0" algn="just"/>
            <a:endParaRPr lang="en-US" sz="6000" dirty="0">
              <a:latin typeface="Calibri Regular" charset="0"/>
              <a:ea typeface="Times New Roman"/>
              <a:cs typeface="Times New Roman"/>
              <a:sym typeface="Times New Roman"/>
            </a:endParaRPr>
          </a:p>
        </p:txBody>
      </p:sp>
      <p:sp>
        <p:nvSpPr>
          <p:cNvPr id="7" name="Rectangle: Rounded Corners 5">
            <a:extLst>
              <a:ext uri="{FF2B5EF4-FFF2-40B4-BE49-F238E27FC236}">
                <a16:creationId xmlns:a16="http://schemas.microsoft.com/office/drawing/2014/main" id="{C633668A-C180-4A05-AB4F-6AAFDE5258A4}"/>
              </a:ext>
            </a:extLst>
          </p:cNvPr>
          <p:cNvSpPr/>
          <p:nvPr/>
        </p:nvSpPr>
        <p:spPr>
          <a:xfrm>
            <a:off x="623571" y="2557822"/>
            <a:ext cx="10755342" cy="340557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500" dirty="0">
                <a:latin typeface="Calibri" panose="020F0502020204030204" pitchFamily="34" charset="0"/>
                <a:cs typeface="Calibri" panose="020F0502020204030204" pitchFamily="34" charset="0"/>
              </a:rPr>
              <a:t>If I ………………………… (work) hard, I ………………….(get) promoted. </a:t>
            </a:r>
          </a:p>
          <a:p>
            <a:endParaRPr lang="en-US" sz="3500" dirty="0">
              <a:latin typeface="Calibri" panose="020F0502020204030204" pitchFamily="34" charset="0"/>
              <a:cs typeface="Calibri" panose="020F0502020204030204" pitchFamily="34" charset="0"/>
            </a:endParaRPr>
          </a:p>
          <a:p>
            <a:r>
              <a:rPr lang="en-US" sz="3500" dirty="0">
                <a:latin typeface="Calibri" panose="020F0502020204030204" pitchFamily="34" charset="0"/>
                <a:cs typeface="Calibri" panose="020F0502020204030204" pitchFamily="34" charset="0"/>
              </a:rPr>
              <a:t> </a:t>
            </a:r>
            <a:r>
              <a:rPr lang="en-US" sz="3500" i="1" dirty="0">
                <a:solidFill>
                  <a:schemeClr val="accent2"/>
                </a:solidFill>
                <a:latin typeface="Calibri" panose="020F0502020204030204" pitchFamily="34" charset="0"/>
                <a:cs typeface="Calibri" panose="020F0502020204030204" pitchFamily="34" charset="0"/>
              </a:rPr>
              <a:t>If I work  hard,  I’ll  get promoted. </a:t>
            </a:r>
          </a:p>
        </p:txBody>
      </p:sp>
      <p:sp>
        <p:nvSpPr>
          <p:cNvPr id="9" name="TextBox 8">
            <a:extLst>
              <a:ext uri="{FF2B5EF4-FFF2-40B4-BE49-F238E27FC236}">
                <a16:creationId xmlns:a16="http://schemas.microsoft.com/office/drawing/2014/main" id="{C3A0B8F0-ED81-4886-BAD3-624878320317}"/>
              </a:ext>
            </a:extLst>
          </p:cNvPr>
          <p:cNvSpPr txBox="1"/>
          <p:nvPr/>
        </p:nvSpPr>
        <p:spPr>
          <a:xfrm>
            <a:off x="1186392" y="4385797"/>
            <a:ext cx="9353550" cy="584775"/>
          </a:xfrm>
          <a:prstGeom prst="rect">
            <a:avLst/>
          </a:prstGeom>
          <a:noFill/>
        </p:spPr>
        <p:txBody>
          <a:bodyPr wrap="square" rtlCol="0">
            <a:spAutoFit/>
          </a:bodyPr>
          <a:lstStyle/>
          <a:p>
            <a:r>
              <a:rPr lang="en-US" sz="3200" dirty="0">
                <a:solidFill>
                  <a:schemeClr val="bg1"/>
                </a:solidFill>
                <a:latin typeface="Calibri" panose="020F0502020204030204" pitchFamily="34" charset="0"/>
                <a:ea typeface="Calisto MT Regular" charset="0"/>
                <a:cs typeface="Calibri" panose="020F0502020204030204" pitchFamily="34" charset="0"/>
              </a:rPr>
              <a:t>  </a:t>
            </a:r>
          </a:p>
        </p:txBody>
      </p:sp>
      <p:sp>
        <p:nvSpPr>
          <p:cNvPr id="13" name="Rectangle 12">
            <a:extLst>
              <a:ext uri="{FF2B5EF4-FFF2-40B4-BE49-F238E27FC236}">
                <a16:creationId xmlns:a16="http://schemas.microsoft.com/office/drawing/2014/main" id="{29A71C1E-DAAB-A148-ACE1-5513F96BC64F}"/>
              </a:ext>
            </a:extLst>
          </p:cNvPr>
          <p:cNvSpPr/>
          <p:nvPr/>
        </p:nvSpPr>
        <p:spPr>
          <a:xfrm>
            <a:off x="7153275" y="531838"/>
            <a:ext cx="4225637" cy="9625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sto MT Regular" charset="0"/>
            </a:endParaRPr>
          </a:p>
        </p:txBody>
      </p:sp>
      <p:sp>
        <p:nvSpPr>
          <p:cNvPr id="14" name="TextBox 13">
            <a:extLst>
              <a:ext uri="{FF2B5EF4-FFF2-40B4-BE49-F238E27FC236}">
                <a16:creationId xmlns:a16="http://schemas.microsoft.com/office/drawing/2014/main" id="{0EDC11AA-0F7F-2940-8C05-F555C4D6FD04}"/>
              </a:ext>
            </a:extLst>
          </p:cNvPr>
          <p:cNvSpPr txBox="1"/>
          <p:nvPr/>
        </p:nvSpPr>
        <p:spPr>
          <a:xfrm>
            <a:off x="6118595" y="564434"/>
            <a:ext cx="6372466" cy="954107"/>
          </a:xfrm>
          <a:prstGeom prst="rect">
            <a:avLst/>
          </a:prstGeom>
          <a:noFill/>
        </p:spPr>
        <p:txBody>
          <a:bodyPr wrap="square" rtlCol="0">
            <a:spAutoFit/>
          </a:bodyPr>
          <a:lstStyle/>
          <a:p>
            <a:pPr algn="ctr"/>
            <a:r>
              <a:rPr lang="en-US" sz="2800" dirty="0">
                <a:solidFill>
                  <a:schemeClr val="bg1"/>
                </a:solidFill>
                <a:latin typeface="Calibri" panose="020F0502020204030204" pitchFamily="34" charset="0"/>
                <a:ea typeface="Calisto MT Regular" charset="0"/>
                <a:cs typeface="Calibri" panose="020F0502020204030204" pitchFamily="34" charset="0"/>
              </a:rPr>
              <a:t>Grammar Activity</a:t>
            </a:r>
          </a:p>
          <a:p>
            <a:pPr algn="ctr"/>
            <a:r>
              <a:rPr lang="ka-GE" sz="2800" dirty="0">
                <a:solidFill>
                  <a:schemeClr val="bg1"/>
                </a:solidFill>
                <a:latin typeface="Calibri" panose="020F0502020204030204" pitchFamily="34" charset="0"/>
                <a:ea typeface="Calisto MT Regular" charset="0"/>
                <a:cs typeface="Calibri" panose="020F0502020204030204" pitchFamily="34" charset="0"/>
              </a:rPr>
              <a:t>გრამატიკის დავალება</a:t>
            </a:r>
            <a:endParaRPr lang="en-US" sz="2800" dirty="0">
              <a:solidFill>
                <a:schemeClr val="bg1"/>
              </a:solidFill>
              <a:latin typeface="Calibri" panose="020F0502020204030204" pitchFamily="34" charset="0"/>
              <a:ea typeface="Calisto MT Regular" charset="0"/>
              <a:cs typeface="Calibri" panose="020F0502020204030204" pitchFamily="34" charset="0"/>
            </a:endParaRPr>
          </a:p>
        </p:txBody>
      </p:sp>
      <p:pic>
        <p:nvPicPr>
          <p:cNvPr id="10" name="Google Shape;90;p1">
            <a:extLst>
              <a:ext uri="{FF2B5EF4-FFF2-40B4-BE49-F238E27FC236}">
                <a16:creationId xmlns:a16="http://schemas.microsoft.com/office/drawing/2014/main" id="{B3777C88-76AA-3242-8985-AD7899327453}"/>
              </a:ext>
            </a:extLst>
          </p:cNvPr>
          <p:cNvPicPr preferRelativeResize="0"/>
          <p:nvPr/>
        </p:nvPicPr>
        <p:blipFill rotWithShape="1">
          <a:blip r:embed="rId3">
            <a:alphaModFix/>
          </a:blip>
          <a:srcRect/>
          <a:stretch/>
        </p:blipFill>
        <p:spPr>
          <a:xfrm>
            <a:off x="778933" y="464777"/>
            <a:ext cx="2164081" cy="968991"/>
          </a:xfrm>
          <a:prstGeom prst="rect">
            <a:avLst/>
          </a:prstGeom>
          <a:noFill/>
          <a:ln>
            <a:noFill/>
          </a:ln>
        </p:spPr>
      </p:pic>
      <p:pic>
        <p:nvPicPr>
          <p:cNvPr id="15" name="Picture 14">
            <a:extLst>
              <a:ext uri="{FF2B5EF4-FFF2-40B4-BE49-F238E27FC236}">
                <a16:creationId xmlns:a16="http://schemas.microsoft.com/office/drawing/2014/main" id="{7E98D3A2-DB0F-424E-8C42-C2DFC8EC764D}"/>
              </a:ext>
            </a:extLst>
          </p:cNvPr>
          <p:cNvPicPr>
            <a:picLocks noChangeAspect="1"/>
          </p:cNvPicPr>
          <p:nvPr/>
        </p:nvPicPr>
        <p:blipFill>
          <a:blip r:embed="rId4"/>
          <a:stretch>
            <a:fillRect/>
          </a:stretch>
        </p:blipFill>
        <p:spPr>
          <a:xfrm>
            <a:off x="2943015" y="464777"/>
            <a:ext cx="2376972" cy="968991"/>
          </a:xfrm>
          <a:prstGeom prst="rect">
            <a:avLst/>
          </a:prstGeom>
        </p:spPr>
      </p:pic>
    </p:spTree>
    <p:extLst>
      <p:ext uri="{BB962C8B-B14F-4D97-AF65-F5344CB8AC3E}">
        <p14:creationId xmlns:p14="http://schemas.microsoft.com/office/powerpoint/2010/main" val="2131356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xEl>
                                              <p:pRg st="2" end="2"/>
                                            </p:txEl>
                                          </p:spTgt>
                                        </p:tgtEl>
                                        <p:attrNameLst>
                                          <p:attrName>style.visibility</p:attrName>
                                        </p:attrNameLst>
                                      </p:cBhvr>
                                      <p:to>
                                        <p:strVal val="visible"/>
                                      </p:to>
                                    </p:set>
                                    <p:animEffect transition="in" filter="fade">
                                      <p:cBhvr>
                                        <p:cTn id="14" dur="1000"/>
                                        <p:tgtEl>
                                          <p:spTgt spid="7">
                                            <p:txEl>
                                              <p:pRg st="2" end="2"/>
                                            </p:txEl>
                                          </p:spTgt>
                                        </p:tgtEl>
                                      </p:cBhvr>
                                    </p:animEffect>
                                    <p:anim calcmode="lin" valueType="num">
                                      <p:cBhvr>
                                        <p:cTn id="15"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grpSp>
        <p:nvGrpSpPr>
          <p:cNvPr id="2" name="Google Shape;107;g8d3272b2c0_0_301"/>
          <p:cNvGrpSpPr/>
          <p:nvPr/>
        </p:nvGrpSpPr>
        <p:grpSpPr>
          <a:xfrm>
            <a:off x="333487" y="2323650"/>
            <a:ext cx="5600088" cy="3151716"/>
            <a:chOff x="-404278" y="239928"/>
            <a:chExt cx="6453168" cy="1588520"/>
          </a:xfrm>
        </p:grpSpPr>
        <p:sp>
          <p:nvSpPr>
            <p:cNvPr id="109" name="Google Shape;109;g8d3272b2c0_0_301"/>
            <p:cNvSpPr/>
            <p:nvPr/>
          </p:nvSpPr>
          <p:spPr>
            <a:xfrm>
              <a:off x="210108" y="277809"/>
              <a:ext cx="5389036" cy="346822"/>
            </a:xfrm>
            <a:prstGeom prst="rect">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10" name="Google Shape;110;g8d3272b2c0_0_301"/>
            <p:cNvSpPr txBox="1"/>
            <p:nvPr/>
          </p:nvSpPr>
          <p:spPr>
            <a:xfrm>
              <a:off x="314512" y="299483"/>
              <a:ext cx="5734378" cy="325148"/>
            </a:xfrm>
            <a:prstGeom prst="rect">
              <a:avLst/>
            </a:prstGeom>
            <a:noFill/>
            <a:ln>
              <a:noFill/>
            </a:ln>
          </p:spPr>
          <p:txBody>
            <a:bodyPr spcFirstLastPara="1" wrap="square" lIns="315525" tIns="38100" rIns="38100" bIns="38100" anchor="ctr" anchorCtr="0">
              <a:noAutofit/>
            </a:bodyPr>
            <a:lstStyle/>
            <a:p>
              <a:pPr marL="0" marR="0" lvl="0" indent="0" algn="l" rtl="0">
                <a:lnSpc>
                  <a:spcPct val="90000"/>
                </a:lnSpc>
                <a:spcBef>
                  <a:spcPts val="0"/>
                </a:spcBef>
                <a:spcAft>
                  <a:spcPts val="0"/>
                </a:spcAft>
                <a:buNone/>
              </a:pPr>
              <a:r>
                <a:rPr lang="en-US" sz="2200" dirty="0">
                  <a:solidFill>
                    <a:schemeClr val="lt1"/>
                  </a:solidFill>
                  <a:latin typeface="Calibri" panose="020F0502020204030204" pitchFamily="34" charset="0"/>
                  <a:ea typeface="Calibri"/>
                  <a:cs typeface="Calibri" panose="020F0502020204030204" pitchFamily="34" charset="0"/>
                  <a:sym typeface="Calibri"/>
                </a:rPr>
                <a:t>Vocabulary </a:t>
              </a:r>
              <a:endParaRPr sz="2200" u="none" strike="noStrike" cap="none"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111" name="Google Shape;111;g8d3272b2c0_0_301"/>
            <p:cNvSpPr/>
            <p:nvPr/>
          </p:nvSpPr>
          <p:spPr>
            <a:xfrm>
              <a:off x="-404278" y="239928"/>
              <a:ext cx="933064" cy="406032"/>
            </a:xfrm>
            <a:prstGeom prst="ellipse">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12" name="Google Shape;112;g8d3272b2c0_0_301"/>
            <p:cNvSpPr/>
            <p:nvPr/>
          </p:nvSpPr>
          <p:spPr>
            <a:xfrm>
              <a:off x="-36445" y="870213"/>
              <a:ext cx="5635590" cy="358705"/>
            </a:xfrm>
            <a:prstGeom prst="rect">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13" name="Google Shape;113;g8d3272b2c0_0_301"/>
            <p:cNvSpPr txBox="1"/>
            <p:nvPr/>
          </p:nvSpPr>
          <p:spPr>
            <a:xfrm>
              <a:off x="314511" y="839704"/>
              <a:ext cx="4712158" cy="397500"/>
            </a:xfrm>
            <a:prstGeom prst="rect">
              <a:avLst/>
            </a:prstGeom>
            <a:noFill/>
            <a:ln>
              <a:noFill/>
            </a:ln>
          </p:spPr>
          <p:txBody>
            <a:bodyPr spcFirstLastPara="1" wrap="square" lIns="315525" tIns="38100" rIns="38100" bIns="38100" anchor="ctr" anchorCtr="0">
              <a:noAutofit/>
            </a:bodyPr>
            <a:lstStyle/>
            <a:p>
              <a:pPr marL="0" marR="0" lvl="0" indent="0" algn="l" rtl="0">
                <a:lnSpc>
                  <a:spcPct val="90000"/>
                </a:lnSpc>
                <a:spcBef>
                  <a:spcPts val="0"/>
                </a:spcBef>
                <a:spcAft>
                  <a:spcPts val="0"/>
                </a:spcAft>
                <a:buNone/>
              </a:pPr>
              <a:r>
                <a:rPr lang="en-US" sz="2200" u="none" strike="noStrike" cap="none" dirty="0">
                  <a:solidFill>
                    <a:schemeClr val="lt1"/>
                  </a:solidFill>
                  <a:latin typeface="Calibri" panose="020F0502020204030204" pitchFamily="34" charset="0"/>
                  <a:ea typeface="Calibri"/>
                  <a:cs typeface="Calibri" panose="020F0502020204030204" pitchFamily="34" charset="0"/>
                  <a:sym typeface="Calibri"/>
                </a:rPr>
                <a:t>Reading  about charisma</a:t>
              </a:r>
              <a:endParaRPr sz="2200" u="none" strike="noStrike" cap="none"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114" name="Google Shape;114;g8d3272b2c0_0_301"/>
            <p:cNvSpPr/>
            <p:nvPr/>
          </p:nvSpPr>
          <p:spPr>
            <a:xfrm>
              <a:off x="-358189" y="844643"/>
              <a:ext cx="886974" cy="397500"/>
            </a:xfrm>
            <a:prstGeom prst="ellipse">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15" name="Google Shape;115;g8d3272b2c0_0_301"/>
            <p:cNvSpPr/>
            <p:nvPr/>
          </p:nvSpPr>
          <p:spPr>
            <a:xfrm>
              <a:off x="160952" y="1392329"/>
              <a:ext cx="5438192" cy="397500"/>
            </a:xfrm>
            <a:prstGeom prst="rect">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16" name="Google Shape;116;g8d3272b2c0_0_301"/>
            <p:cNvSpPr txBox="1"/>
            <p:nvPr/>
          </p:nvSpPr>
          <p:spPr>
            <a:xfrm>
              <a:off x="411828" y="1430948"/>
              <a:ext cx="5187316" cy="397500"/>
            </a:xfrm>
            <a:prstGeom prst="rect">
              <a:avLst/>
            </a:prstGeom>
            <a:noFill/>
            <a:ln>
              <a:noFill/>
            </a:ln>
          </p:spPr>
          <p:txBody>
            <a:bodyPr spcFirstLastPara="1" wrap="square" lIns="315525" tIns="38100" rIns="38100" bIns="38100" anchor="ctr" anchorCtr="0">
              <a:noAutofit/>
            </a:bodyPr>
            <a:lstStyle/>
            <a:p>
              <a:pPr marL="0" marR="0" lvl="0" indent="0" algn="l" rtl="0">
                <a:lnSpc>
                  <a:spcPct val="90000"/>
                </a:lnSpc>
                <a:spcBef>
                  <a:spcPts val="0"/>
                </a:spcBef>
                <a:spcAft>
                  <a:spcPts val="0"/>
                </a:spcAft>
                <a:buNone/>
              </a:pPr>
              <a:r>
                <a:rPr lang="en-US" sz="2200" dirty="0" smtClean="0">
                  <a:solidFill>
                    <a:schemeClr val="lt1"/>
                  </a:solidFill>
                  <a:latin typeface="Calibri" panose="020F0502020204030204" pitchFamily="34" charset="0"/>
                  <a:ea typeface="Calibri"/>
                  <a:cs typeface="Calibri" panose="020F0502020204030204" pitchFamily="34" charset="0"/>
                  <a:sym typeface="Calibri"/>
                </a:rPr>
                <a:t>Grammar: Present Conditionals</a:t>
              </a:r>
              <a:endParaRPr sz="2200" u="none" strike="noStrike" cap="none"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117" name="Google Shape;117;g8d3272b2c0_0_301"/>
            <p:cNvSpPr/>
            <p:nvPr/>
          </p:nvSpPr>
          <p:spPr>
            <a:xfrm>
              <a:off x="-358189" y="1391711"/>
              <a:ext cx="886974" cy="406653"/>
            </a:xfrm>
            <a:prstGeom prst="ellipse">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grpSp>
      <p:sp>
        <p:nvSpPr>
          <p:cNvPr id="130" name="Google Shape;130;g8d3272b2c0_0_301"/>
          <p:cNvSpPr txBox="1"/>
          <p:nvPr/>
        </p:nvSpPr>
        <p:spPr>
          <a:xfrm>
            <a:off x="5933575" y="2137840"/>
            <a:ext cx="5996656" cy="2751600"/>
          </a:xfrm>
          <a:prstGeom prst="rect">
            <a:avLst/>
          </a:prstGeom>
          <a:noFill/>
          <a:ln>
            <a:noFill/>
          </a:ln>
        </p:spPr>
        <p:txBody>
          <a:bodyPr spcFirstLastPara="1" wrap="square" lIns="91425" tIns="91425" rIns="91425" bIns="91425" anchor="ctr" anchorCtr="0">
            <a:noAutofit/>
          </a:bodyPr>
          <a:lstStyle/>
          <a:p>
            <a:pPr lvl="0" algn="ctr"/>
            <a:r>
              <a:rPr lang="en-US" sz="4000" dirty="0" smtClean="0">
                <a:solidFill>
                  <a:schemeClr val="bg1"/>
                </a:solidFill>
                <a:latin typeface="Calibri" panose="020F0502020204030204" pitchFamily="34" charset="0"/>
                <a:ea typeface="Calibri"/>
                <a:cs typeface="Calibri" panose="020F0502020204030204" pitchFamily="34" charset="0"/>
                <a:sym typeface="Calibri"/>
              </a:rPr>
              <a:t>Psychology</a:t>
            </a:r>
          </a:p>
          <a:p>
            <a:pPr lvl="0" algn="ctr"/>
            <a:r>
              <a:rPr lang="ka-GE" sz="4000" dirty="0" smtClean="0">
                <a:solidFill>
                  <a:schemeClr val="bg1"/>
                </a:solidFill>
                <a:latin typeface="Calibri" panose="020F0502020204030204" pitchFamily="34" charset="0"/>
                <a:ea typeface="Calibri"/>
                <a:cs typeface="Calibri" panose="020F0502020204030204" pitchFamily="34" charset="0"/>
                <a:sym typeface="Calibri"/>
              </a:rPr>
              <a:t>ფსიქოლოგია</a:t>
            </a:r>
            <a:endParaRPr sz="4000" dirty="0">
              <a:solidFill>
                <a:schemeClr val="bg1"/>
              </a:solidFill>
              <a:latin typeface="Calibri" panose="020F0502020204030204" pitchFamily="34" charset="0"/>
              <a:ea typeface="Calibri"/>
              <a:cs typeface="Calibri" panose="020F0502020204030204" pitchFamily="34" charset="0"/>
              <a:sym typeface="Calibri"/>
            </a:endParaRPr>
          </a:p>
        </p:txBody>
      </p:sp>
      <p:pic>
        <p:nvPicPr>
          <p:cNvPr id="14" name="Google Shape;90;p1">
            <a:extLst>
              <a:ext uri="{FF2B5EF4-FFF2-40B4-BE49-F238E27FC236}">
                <a16:creationId xmlns:a16="http://schemas.microsoft.com/office/drawing/2014/main" id="{B3777C88-76AA-3242-8985-AD7899327453}"/>
              </a:ext>
            </a:extLst>
          </p:cNvPr>
          <p:cNvPicPr preferRelativeResize="0"/>
          <p:nvPr/>
        </p:nvPicPr>
        <p:blipFill rotWithShape="1">
          <a:blip r:embed="rId3">
            <a:alphaModFix/>
          </a:blip>
          <a:srcRect/>
          <a:stretch/>
        </p:blipFill>
        <p:spPr>
          <a:xfrm>
            <a:off x="778933" y="464777"/>
            <a:ext cx="2164081" cy="968991"/>
          </a:xfrm>
          <a:prstGeom prst="rect">
            <a:avLst/>
          </a:prstGeom>
          <a:noFill/>
          <a:ln>
            <a:noFill/>
          </a:ln>
        </p:spPr>
      </p:pic>
      <p:pic>
        <p:nvPicPr>
          <p:cNvPr id="15" name="Picture 14">
            <a:extLst>
              <a:ext uri="{FF2B5EF4-FFF2-40B4-BE49-F238E27FC236}">
                <a16:creationId xmlns:a16="http://schemas.microsoft.com/office/drawing/2014/main" id="{7E98D3A2-DB0F-424E-8C42-C2DFC8EC764D}"/>
              </a:ext>
            </a:extLst>
          </p:cNvPr>
          <p:cNvPicPr>
            <a:picLocks noChangeAspect="1"/>
          </p:cNvPicPr>
          <p:nvPr/>
        </p:nvPicPr>
        <p:blipFill>
          <a:blip r:embed="rId4"/>
          <a:stretch>
            <a:fillRect/>
          </a:stretch>
        </p:blipFill>
        <p:spPr>
          <a:xfrm>
            <a:off x="2943015" y="464777"/>
            <a:ext cx="2376972" cy="968991"/>
          </a:xfrm>
          <a:prstGeom prst="rect">
            <a:avLst/>
          </a:prstGeom>
        </p:spPr>
      </p:pic>
      <p:sp>
        <p:nvSpPr>
          <p:cNvPr id="3" name="Rectangle 2"/>
          <p:cNvSpPr/>
          <p:nvPr/>
        </p:nvSpPr>
        <p:spPr>
          <a:xfrm>
            <a:off x="7340367" y="464777"/>
            <a:ext cx="4412610" cy="9480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Google Shape;106;g8d3272b2c0_0_301"/>
          <p:cNvSpPr txBox="1">
            <a:spLocks noGrp="1"/>
          </p:cNvSpPr>
          <p:nvPr>
            <p:ph type="title"/>
          </p:nvPr>
        </p:nvSpPr>
        <p:spPr>
          <a:xfrm>
            <a:off x="6143300" y="321569"/>
            <a:ext cx="6586500" cy="12345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3500"/>
              <a:buFont typeface="Calibri"/>
              <a:buNone/>
            </a:pPr>
            <a:r>
              <a:rPr lang="en-US" sz="3200" dirty="0">
                <a:solidFill>
                  <a:schemeClr val="bg1"/>
                </a:solidFill>
                <a:latin typeface="Calibri" panose="020F0502020204030204" pitchFamily="34" charset="0"/>
                <a:cs typeface="Calibri" panose="020F0502020204030204" pitchFamily="34" charset="0"/>
              </a:rPr>
              <a:t>Summary                     </a:t>
            </a:r>
            <a:endParaRPr sz="3200" dirty="0">
              <a:solidFill>
                <a:schemeClr val="bg1"/>
              </a:solidFill>
              <a:latin typeface="Calibri" panose="020F0502020204030204" pitchFamily="34" charset="0"/>
              <a:cs typeface="Calibri" panose="020F0502020204030204" pitchFamily="34" charset="0"/>
            </a:endParaRPr>
          </a:p>
          <a:p>
            <a:pPr marL="0" lvl="0" indent="0" algn="ctr" rtl="0">
              <a:lnSpc>
                <a:spcPct val="90000"/>
              </a:lnSpc>
              <a:spcBef>
                <a:spcPts val="0"/>
              </a:spcBef>
              <a:spcAft>
                <a:spcPts val="0"/>
              </a:spcAft>
              <a:buClr>
                <a:schemeClr val="dk1"/>
              </a:buClr>
              <a:buSzPts val="3500"/>
              <a:buFont typeface="Calibri"/>
              <a:buNone/>
            </a:pPr>
            <a:r>
              <a:rPr lang="en-US" sz="3200" dirty="0">
                <a:solidFill>
                  <a:schemeClr val="bg1"/>
                </a:solidFill>
                <a:latin typeface="Calibri" panose="020F0502020204030204" pitchFamily="34" charset="0"/>
                <a:cs typeface="Calibri" panose="020F0502020204030204" pitchFamily="34" charset="0"/>
              </a:rPr>
              <a:t> </a:t>
            </a:r>
            <a:r>
              <a:rPr lang="ka-GE" sz="3200" dirty="0" smtClean="0">
                <a:solidFill>
                  <a:schemeClr val="bg1"/>
                </a:solidFill>
                <a:latin typeface="Calibri" panose="020F0502020204030204" pitchFamily="34" charset="0"/>
                <a:cs typeface="Calibri" panose="020F0502020204030204" pitchFamily="34" charset="0"/>
              </a:rPr>
              <a:t>გაკვეთილის შეჯამება</a:t>
            </a:r>
            <a:endParaRPr sz="3200" dirty="0">
              <a:solidFill>
                <a:schemeClr val="bg1"/>
              </a:solidFill>
              <a:latin typeface="Calibri" panose="020F0502020204030204" pitchFamily="34" charset="0"/>
              <a:cs typeface="Calibri" panose="020F0502020204030204" pitchFamily="34" charset="0"/>
              <a:sym typeface="Calibri"/>
            </a:endParaRPr>
          </a:p>
        </p:txBody>
      </p:sp>
    </p:spTree>
    <p:extLst>
      <p:ext uri="{BB962C8B-B14F-4D97-AF65-F5344CB8AC3E}">
        <p14:creationId xmlns:p14="http://schemas.microsoft.com/office/powerpoint/2010/main" val="5623134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5">
            <a:extLst>
              <a:ext uri="{FF2B5EF4-FFF2-40B4-BE49-F238E27FC236}">
                <a16:creationId xmlns:a16="http://schemas.microsoft.com/office/drawing/2014/main" id="{C633668A-C180-4A05-AB4F-6AAFDE5258A4}"/>
              </a:ext>
            </a:extLst>
          </p:cNvPr>
          <p:cNvSpPr/>
          <p:nvPr/>
        </p:nvSpPr>
        <p:spPr>
          <a:xfrm>
            <a:off x="970126" y="3031545"/>
            <a:ext cx="10199231" cy="129107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500" dirty="0">
              <a:latin typeface="Calibri" panose="020F0502020204030204" pitchFamily="34" charset="0"/>
              <a:cs typeface="Calibri" panose="020F0502020204030204" pitchFamily="34" charset="0"/>
            </a:endParaRPr>
          </a:p>
        </p:txBody>
      </p:sp>
      <p:sp>
        <p:nvSpPr>
          <p:cNvPr id="9" name="Text Placeholder 2">
            <a:extLst>
              <a:ext uri="{FF2B5EF4-FFF2-40B4-BE49-F238E27FC236}">
                <a16:creationId xmlns:a16="http://schemas.microsoft.com/office/drawing/2014/main" id="{20BD67DF-B55F-3B41-8E9D-D3A0EFBDB28E}"/>
              </a:ext>
            </a:extLst>
          </p:cNvPr>
          <p:cNvSpPr txBox="1">
            <a:spLocks/>
          </p:cNvSpPr>
          <p:nvPr/>
        </p:nvSpPr>
        <p:spPr>
          <a:xfrm>
            <a:off x="519695" y="3274279"/>
            <a:ext cx="10308840" cy="1423893"/>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114300" indent="0" algn="ctr">
              <a:buNone/>
            </a:pPr>
            <a:r>
              <a:rPr lang="en-US" b="1" dirty="0">
                <a:solidFill>
                  <a:schemeClr val="bg1"/>
                </a:solidFill>
                <a:latin typeface="Calibri" charset="0"/>
                <a:ea typeface="Calibri" charset="0"/>
                <a:cs typeface="Calibri" charset="0"/>
              </a:rPr>
              <a:t>Write a description of a charismatic person you know.</a:t>
            </a:r>
            <a:endParaRPr lang="en-US" b="1" dirty="0">
              <a:solidFill>
                <a:schemeClr val="accent2"/>
              </a:solidFill>
              <a:latin typeface="Calibri" charset="0"/>
              <a:ea typeface="Calibri" charset="0"/>
              <a:cs typeface="Calibri" charset="0"/>
            </a:endParaRPr>
          </a:p>
        </p:txBody>
      </p:sp>
      <p:sp>
        <p:nvSpPr>
          <p:cNvPr id="12" name="Rectangle 11">
            <a:extLst>
              <a:ext uri="{FF2B5EF4-FFF2-40B4-BE49-F238E27FC236}">
                <a16:creationId xmlns:a16="http://schemas.microsoft.com/office/drawing/2014/main" id="{29A71C1E-DAAB-A148-ACE1-5513F96BC64F}"/>
              </a:ext>
            </a:extLst>
          </p:cNvPr>
          <p:cNvSpPr/>
          <p:nvPr/>
        </p:nvSpPr>
        <p:spPr>
          <a:xfrm>
            <a:off x="6953418" y="464777"/>
            <a:ext cx="4024746" cy="91674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sto MT Regular" charset="0"/>
            </a:endParaRPr>
          </a:p>
        </p:txBody>
      </p:sp>
      <p:sp>
        <p:nvSpPr>
          <p:cNvPr id="13" name="TextBox 12">
            <a:extLst>
              <a:ext uri="{FF2B5EF4-FFF2-40B4-BE49-F238E27FC236}">
                <a16:creationId xmlns:a16="http://schemas.microsoft.com/office/drawing/2014/main" id="{0EDC11AA-0F7F-2940-8C05-F555C4D6FD04}"/>
              </a:ext>
            </a:extLst>
          </p:cNvPr>
          <p:cNvSpPr txBox="1"/>
          <p:nvPr/>
        </p:nvSpPr>
        <p:spPr>
          <a:xfrm>
            <a:off x="5970717" y="464777"/>
            <a:ext cx="6069513" cy="954107"/>
          </a:xfrm>
          <a:prstGeom prst="rect">
            <a:avLst/>
          </a:prstGeom>
          <a:noFill/>
        </p:spPr>
        <p:txBody>
          <a:bodyPr wrap="square" rtlCol="0">
            <a:spAutoFit/>
          </a:bodyPr>
          <a:lstStyle/>
          <a:p>
            <a:pPr algn="ctr"/>
            <a:r>
              <a:rPr lang="en-US" sz="2800" dirty="0">
                <a:solidFill>
                  <a:schemeClr val="bg1"/>
                </a:solidFill>
                <a:latin typeface="Calibri" panose="020F0502020204030204" pitchFamily="34" charset="0"/>
                <a:ea typeface="Calisto MT Regular" charset="0"/>
                <a:cs typeface="Calibri" panose="020F0502020204030204" pitchFamily="34" charset="0"/>
              </a:rPr>
              <a:t>Homework </a:t>
            </a:r>
          </a:p>
          <a:p>
            <a:pPr algn="ctr"/>
            <a:r>
              <a:rPr lang="ka-GE" sz="2800" dirty="0">
                <a:solidFill>
                  <a:schemeClr val="bg1"/>
                </a:solidFill>
                <a:latin typeface="Calibri" panose="020F0502020204030204" pitchFamily="34" charset="0"/>
                <a:ea typeface="Calisto MT Regular" charset="0"/>
                <a:cs typeface="Calibri" panose="020F0502020204030204" pitchFamily="34" charset="0"/>
              </a:rPr>
              <a:t>საშინაო დავალება</a:t>
            </a:r>
            <a:endParaRPr lang="en-US" sz="2800" dirty="0">
              <a:solidFill>
                <a:schemeClr val="bg1"/>
              </a:solidFill>
              <a:latin typeface="Calibri" panose="020F0502020204030204" pitchFamily="34" charset="0"/>
              <a:ea typeface="Calisto MT Regular" charset="0"/>
              <a:cs typeface="Calibri" panose="020F0502020204030204" pitchFamily="34" charset="0"/>
            </a:endParaRPr>
          </a:p>
        </p:txBody>
      </p:sp>
      <p:pic>
        <p:nvPicPr>
          <p:cNvPr id="14" name="Google Shape;90;p1">
            <a:extLst>
              <a:ext uri="{FF2B5EF4-FFF2-40B4-BE49-F238E27FC236}">
                <a16:creationId xmlns:a16="http://schemas.microsoft.com/office/drawing/2014/main" id="{B3777C88-76AA-3242-8985-AD7899327453}"/>
              </a:ext>
            </a:extLst>
          </p:cNvPr>
          <p:cNvPicPr preferRelativeResize="0"/>
          <p:nvPr/>
        </p:nvPicPr>
        <p:blipFill rotWithShape="1">
          <a:blip r:embed="rId2">
            <a:alphaModFix/>
          </a:blip>
          <a:srcRect/>
          <a:stretch/>
        </p:blipFill>
        <p:spPr>
          <a:xfrm>
            <a:off x="778933" y="464777"/>
            <a:ext cx="2164081" cy="968991"/>
          </a:xfrm>
          <a:prstGeom prst="rect">
            <a:avLst/>
          </a:prstGeom>
          <a:noFill/>
          <a:ln>
            <a:noFill/>
          </a:ln>
        </p:spPr>
      </p:pic>
      <p:pic>
        <p:nvPicPr>
          <p:cNvPr id="15" name="Picture 14">
            <a:extLst>
              <a:ext uri="{FF2B5EF4-FFF2-40B4-BE49-F238E27FC236}">
                <a16:creationId xmlns:a16="http://schemas.microsoft.com/office/drawing/2014/main" id="{7E98D3A2-DB0F-424E-8C42-C2DFC8EC764D}"/>
              </a:ext>
            </a:extLst>
          </p:cNvPr>
          <p:cNvPicPr>
            <a:picLocks noChangeAspect="1"/>
          </p:cNvPicPr>
          <p:nvPr/>
        </p:nvPicPr>
        <p:blipFill>
          <a:blip r:embed="rId3"/>
          <a:stretch>
            <a:fillRect/>
          </a:stretch>
        </p:blipFill>
        <p:spPr>
          <a:xfrm>
            <a:off x="2943015" y="464777"/>
            <a:ext cx="2376972" cy="968991"/>
          </a:xfrm>
          <a:prstGeom prst="rect">
            <a:avLst/>
          </a:prstGeom>
        </p:spPr>
      </p:pic>
    </p:spTree>
    <p:extLst>
      <p:ext uri="{BB962C8B-B14F-4D97-AF65-F5344CB8AC3E}">
        <p14:creationId xmlns:p14="http://schemas.microsoft.com/office/powerpoint/2010/main" val="406925377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613"/>
        <p:cNvGrpSpPr/>
        <p:nvPr/>
      </p:nvGrpSpPr>
      <p:grpSpPr>
        <a:xfrm>
          <a:off x="0" y="0"/>
          <a:ext cx="0" cy="0"/>
          <a:chOff x="0" y="0"/>
          <a:chExt cx="0" cy="0"/>
        </a:xfrm>
      </p:grpSpPr>
      <p:sp>
        <p:nvSpPr>
          <p:cNvPr id="616" name="Google Shape;616;g8d3272b2c0_1_109"/>
          <p:cNvSpPr txBox="1"/>
          <p:nvPr/>
        </p:nvSpPr>
        <p:spPr>
          <a:xfrm>
            <a:off x="628650" y="304800"/>
            <a:ext cx="10962375" cy="6042550"/>
          </a:xfrm>
          <a:prstGeom prst="rect">
            <a:avLst/>
          </a:prstGeom>
          <a:noFill/>
          <a:ln>
            <a:noFill/>
          </a:ln>
        </p:spPr>
        <p:txBody>
          <a:bodyPr spcFirstLastPara="1" wrap="square" lIns="91425" tIns="91425" rIns="91425" bIns="91425" anchor="t" anchorCtr="0">
            <a:noAutofit/>
          </a:bodyPr>
          <a:lstStyle/>
          <a:p>
            <a:pPr lvl="0" algn="just"/>
            <a:endParaRPr lang="en-US" sz="6000" dirty="0">
              <a:latin typeface="Calibri Regular" charset="0"/>
              <a:ea typeface="Times New Roman"/>
              <a:cs typeface="Times New Roman"/>
              <a:sym typeface="Times New Roman"/>
            </a:endParaRPr>
          </a:p>
        </p:txBody>
      </p:sp>
      <p:sp>
        <p:nvSpPr>
          <p:cNvPr id="4" name="TextBox 3">
            <a:extLst>
              <a:ext uri="{FF2B5EF4-FFF2-40B4-BE49-F238E27FC236}">
                <a16:creationId xmlns:a16="http://schemas.microsoft.com/office/drawing/2014/main" id="{C3A0B8F0-ED81-4886-BAD3-624878320317}"/>
              </a:ext>
            </a:extLst>
          </p:cNvPr>
          <p:cNvSpPr txBox="1"/>
          <p:nvPr/>
        </p:nvSpPr>
        <p:spPr>
          <a:xfrm>
            <a:off x="1590675" y="2343150"/>
            <a:ext cx="8915400" cy="584775"/>
          </a:xfrm>
          <a:prstGeom prst="rect">
            <a:avLst/>
          </a:prstGeom>
          <a:noFill/>
        </p:spPr>
        <p:txBody>
          <a:bodyPr wrap="square" rtlCol="0">
            <a:spAutoFit/>
          </a:bodyPr>
          <a:lstStyle/>
          <a:p>
            <a:r>
              <a:rPr lang="en-US" sz="3200" dirty="0">
                <a:solidFill>
                  <a:schemeClr val="bg1"/>
                </a:solidFill>
                <a:latin typeface="Calibri" panose="020F0502020204030204" pitchFamily="34" charset="0"/>
                <a:ea typeface="Calisto MT Regular" charset="0"/>
                <a:cs typeface="Calibri" panose="020F0502020204030204" pitchFamily="34" charset="0"/>
              </a:rPr>
              <a:t>  </a:t>
            </a:r>
          </a:p>
        </p:txBody>
      </p:sp>
      <p:sp>
        <p:nvSpPr>
          <p:cNvPr id="6" name="Flowchart: Alternate Process 5">
            <a:extLst>
              <a:ext uri="{FF2B5EF4-FFF2-40B4-BE49-F238E27FC236}">
                <a16:creationId xmlns:a16="http://schemas.microsoft.com/office/drawing/2014/main" id="{A496D01A-79D0-4890-9C5F-709630ED59D2}"/>
              </a:ext>
            </a:extLst>
          </p:cNvPr>
          <p:cNvSpPr/>
          <p:nvPr/>
        </p:nvSpPr>
        <p:spPr>
          <a:xfrm>
            <a:off x="628650" y="1429560"/>
            <a:ext cx="10790861" cy="5270128"/>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b="1" dirty="0">
                <a:latin typeface="Calibri" panose="020F0502020204030204" pitchFamily="34" charset="0"/>
                <a:cs typeface="Calibri" panose="020F0502020204030204" pitchFamily="34" charset="0"/>
              </a:rPr>
              <a:t>A Charismatic Person That I Know</a:t>
            </a:r>
          </a:p>
          <a:p>
            <a:pPr algn="just"/>
            <a:endParaRPr lang="en-US" sz="2400" dirty="0">
              <a:latin typeface="Calibri" panose="020F0502020204030204" pitchFamily="34" charset="0"/>
              <a:cs typeface="Calibri" panose="020F0502020204030204" pitchFamily="34" charset="0"/>
            </a:endParaRPr>
          </a:p>
          <a:p>
            <a:pPr algn="just"/>
            <a:r>
              <a:rPr lang="en-US" sz="2400" dirty="0">
                <a:latin typeface="Calibri" panose="020F0502020204030204" pitchFamily="34" charset="0"/>
                <a:cs typeface="Calibri" panose="020F0502020204030204" pitchFamily="34" charset="0"/>
              </a:rPr>
              <a:t>I have a </a:t>
            </a:r>
            <a:r>
              <a:rPr lang="en-US" sz="2400" dirty="0" err="1" smtClean="0">
                <a:latin typeface="Calibri" panose="020F0502020204030204" pitchFamily="34" charset="0"/>
                <a:cs typeface="Calibri" panose="020F0502020204030204" pitchFamily="34" charset="0"/>
              </a:rPr>
              <a:t>neighbour</a:t>
            </a:r>
            <a:r>
              <a:rPr lang="en-US" sz="2400" dirty="0" smtClean="0">
                <a:latin typeface="Calibri" panose="020F0502020204030204" pitchFamily="34" charset="0"/>
                <a:cs typeface="Calibri" panose="020F0502020204030204" pitchFamily="34" charset="0"/>
              </a:rPr>
              <a:t> </a:t>
            </a:r>
            <a:r>
              <a:rPr lang="en-US" sz="2400" dirty="0">
                <a:latin typeface="Calibri" panose="020F0502020204030204" pitchFamily="34" charset="0"/>
                <a:cs typeface="Calibri" panose="020F0502020204030204" pitchFamily="34" charset="0"/>
              </a:rPr>
              <a:t>who is one of the most charismatic people I know.  He has great parties every month, and all the </a:t>
            </a:r>
            <a:r>
              <a:rPr lang="en-US" sz="2400" dirty="0" err="1">
                <a:latin typeface="Calibri" panose="020F0502020204030204" pitchFamily="34" charset="0"/>
                <a:cs typeface="Calibri" panose="020F0502020204030204" pitchFamily="34" charset="0"/>
              </a:rPr>
              <a:t>neighbours</a:t>
            </a:r>
            <a:r>
              <a:rPr lang="en-US" sz="2400" dirty="0">
                <a:latin typeface="Calibri" panose="020F0502020204030204" pitchFamily="34" charset="0"/>
                <a:cs typeface="Calibri" panose="020F0502020204030204" pitchFamily="34" charset="0"/>
              </a:rPr>
              <a:t> are invited.  I try not to miss those parties, because there is a lot of dancing and entertainment. My </a:t>
            </a:r>
            <a:r>
              <a:rPr lang="en-US" sz="2400" dirty="0" err="1">
                <a:latin typeface="Calibri" panose="020F0502020204030204" pitchFamily="34" charset="0"/>
                <a:cs typeface="Calibri" panose="020F0502020204030204" pitchFamily="34" charset="0"/>
              </a:rPr>
              <a:t>neighbour</a:t>
            </a:r>
            <a:r>
              <a:rPr lang="en-US" sz="2400" dirty="0">
                <a:latin typeface="Calibri" panose="020F0502020204030204" pitchFamily="34" charset="0"/>
                <a:cs typeface="Calibri" panose="020F0502020204030204" pitchFamily="34" charset="0"/>
              </a:rPr>
              <a:t> has a way of speaking and expressing his ideas which grabs the attention of </a:t>
            </a:r>
            <a:r>
              <a:rPr lang="en-US" sz="2400">
                <a:latin typeface="Calibri" panose="020F0502020204030204" pitchFamily="34" charset="0"/>
                <a:cs typeface="Calibri" panose="020F0502020204030204" pitchFamily="34" charset="0"/>
              </a:rPr>
              <a:t>everyone </a:t>
            </a:r>
            <a:r>
              <a:rPr lang="en-US" sz="2400" smtClean="0">
                <a:latin typeface="Calibri" panose="020F0502020204030204" pitchFamily="34" charset="0"/>
                <a:cs typeface="Calibri" panose="020F0502020204030204" pitchFamily="34" charset="0"/>
              </a:rPr>
              <a:t>who </a:t>
            </a:r>
            <a:r>
              <a:rPr lang="en-US" sz="2400" dirty="0">
                <a:latin typeface="Calibri" panose="020F0502020204030204" pitchFamily="34" charset="0"/>
                <a:cs typeface="Calibri" panose="020F0502020204030204" pitchFamily="34" charset="0"/>
              </a:rPr>
              <a:t>listens to him.  He can be very funny at one minute, and the next minute, he’ll be telling us interesting stories about celebrities and politicians that he knows personally. Everyone agrees that he is the most charismatic person in the </a:t>
            </a:r>
            <a:r>
              <a:rPr lang="en-US" sz="2400" dirty="0" err="1">
                <a:latin typeface="Calibri" panose="020F0502020204030204" pitchFamily="34" charset="0"/>
                <a:cs typeface="Calibri" panose="020F0502020204030204" pitchFamily="34" charset="0"/>
              </a:rPr>
              <a:t>neighbourhood</a:t>
            </a:r>
            <a:r>
              <a:rPr lang="en-US" sz="2400" dirty="0">
                <a:latin typeface="Calibri" panose="020F0502020204030204" pitchFamily="34" charset="0"/>
                <a:cs typeface="Calibri" panose="020F0502020204030204" pitchFamily="34" charset="0"/>
              </a:rPr>
              <a:t>.</a:t>
            </a:r>
          </a:p>
        </p:txBody>
      </p:sp>
      <p:pic>
        <p:nvPicPr>
          <p:cNvPr id="5" name="Google Shape;90;p1">
            <a:extLst>
              <a:ext uri="{FF2B5EF4-FFF2-40B4-BE49-F238E27FC236}">
                <a16:creationId xmlns:a16="http://schemas.microsoft.com/office/drawing/2014/main" id="{B3777C88-76AA-3242-8985-AD7899327453}"/>
              </a:ext>
            </a:extLst>
          </p:cNvPr>
          <p:cNvPicPr preferRelativeResize="0"/>
          <p:nvPr/>
        </p:nvPicPr>
        <p:blipFill rotWithShape="1">
          <a:blip r:embed="rId3">
            <a:alphaModFix/>
          </a:blip>
          <a:srcRect/>
          <a:stretch/>
        </p:blipFill>
        <p:spPr>
          <a:xfrm>
            <a:off x="778933" y="304800"/>
            <a:ext cx="2164081" cy="968991"/>
          </a:xfrm>
          <a:prstGeom prst="rect">
            <a:avLst/>
          </a:prstGeom>
          <a:noFill/>
          <a:ln>
            <a:noFill/>
          </a:ln>
        </p:spPr>
      </p:pic>
      <p:pic>
        <p:nvPicPr>
          <p:cNvPr id="7" name="Picture 6">
            <a:extLst>
              <a:ext uri="{FF2B5EF4-FFF2-40B4-BE49-F238E27FC236}">
                <a16:creationId xmlns:a16="http://schemas.microsoft.com/office/drawing/2014/main" id="{7E98D3A2-DB0F-424E-8C42-C2DFC8EC764D}"/>
              </a:ext>
            </a:extLst>
          </p:cNvPr>
          <p:cNvPicPr>
            <a:picLocks noChangeAspect="1"/>
          </p:cNvPicPr>
          <p:nvPr/>
        </p:nvPicPr>
        <p:blipFill>
          <a:blip r:embed="rId4"/>
          <a:stretch>
            <a:fillRect/>
          </a:stretch>
        </p:blipFill>
        <p:spPr>
          <a:xfrm>
            <a:off x="2943015" y="304800"/>
            <a:ext cx="2376972" cy="968991"/>
          </a:xfrm>
          <a:prstGeom prst="rect">
            <a:avLst/>
          </a:prstGeom>
        </p:spPr>
      </p:pic>
    </p:spTree>
    <p:extLst>
      <p:ext uri="{BB962C8B-B14F-4D97-AF65-F5344CB8AC3E}">
        <p14:creationId xmlns:p14="http://schemas.microsoft.com/office/powerpoint/2010/main" val="12046592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pic>
        <p:nvPicPr>
          <p:cNvPr id="7" name="Google Shape;90;p1">
            <a:extLst>
              <a:ext uri="{FF2B5EF4-FFF2-40B4-BE49-F238E27FC236}">
                <a16:creationId xmlns:a16="http://schemas.microsoft.com/office/drawing/2014/main" id="{5F91BBF8-4280-E84D-AC36-E0FB43FF28A2}"/>
              </a:ext>
            </a:extLst>
          </p:cNvPr>
          <p:cNvPicPr preferRelativeResize="0"/>
          <p:nvPr/>
        </p:nvPicPr>
        <p:blipFill rotWithShape="1">
          <a:blip r:embed="rId3">
            <a:alphaModFix/>
          </a:blip>
          <a:srcRect/>
          <a:stretch/>
        </p:blipFill>
        <p:spPr>
          <a:xfrm>
            <a:off x="838550" y="324605"/>
            <a:ext cx="2164081" cy="968991"/>
          </a:xfrm>
          <a:prstGeom prst="rect">
            <a:avLst/>
          </a:prstGeom>
          <a:noFill/>
          <a:ln>
            <a:noFill/>
          </a:ln>
        </p:spPr>
      </p:pic>
      <p:pic>
        <p:nvPicPr>
          <p:cNvPr id="8" name="Picture 7">
            <a:extLst>
              <a:ext uri="{FF2B5EF4-FFF2-40B4-BE49-F238E27FC236}">
                <a16:creationId xmlns:a16="http://schemas.microsoft.com/office/drawing/2014/main" id="{B467AF7E-AEF5-7240-BF10-F478703462D6}"/>
              </a:ext>
            </a:extLst>
          </p:cNvPr>
          <p:cNvPicPr>
            <a:picLocks noChangeAspect="1"/>
          </p:cNvPicPr>
          <p:nvPr/>
        </p:nvPicPr>
        <p:blipFill>
          <a:blip r:embed="rId4"/>
          <a:stretch>
            <a:fillRect/>
          </a:stretch>
        </p:blipFill>
        <p:spPr>
          <a:xfrm>
            <a:off x="3013613" y="324605"/>
            <a:ext cx="2376972" cy="968991"/>
          </a:xfrm>
          <a:prstGeom prst="rect">
            <a:avLst/>
          </a:prstGeom>
        </p:spPr>
      </p:pic>
      <p:grpSp>
        <p:nvGrpSpPr>
          <p:cNvPr id="10" name="Google Shape;147;g8d3272b2c0_0_186"/>
          <p:cNvGrpSpPr/>
          <p:nvPr/>
        </p:nvGrpSpPr>
        <p:grpSpPr>
          <a:xfrm>
            <a:off x="997528" y="1410166"/>
            <a:ext cx="9527283" cy="5338462"/>
            <a:chOff x="-909747" y="-307201"/>
            <a:chExt cx="10505634" cy="6468125"/>
          </a:xfrm>
        </p:grpSpPr>
        <p:sp>
          <p:nvSpPr>
            <p:cNvPr id="11" name="Google Shape;148;g8d3272b2c0_0_186"/>
            <p:cNvSpPr/>
            <p:nvPr/>
          </p:nvSpPr>
          <p:spPr>
            <a:xfrm>
              <a:off x="3785481" y="1959900"/>
              <a:ext cx="1919179" cy="1687266"/>
            </a:xfrm>
            <a:prstGeom prst="ellipse">
              <a:avLst/>
            </a:prstGeom>
            <a:solidFill>
              <a:srgbClr val="4372C3"/>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Calibri Regular" charset="0"/>
                <a:ea typeface="Calisto MT Regular" charset="0"/>
                <a:cs typeface="Calisto MT Regular" charset="0"/>
              </a:endParaRPr>
            </a:p>
          </p:txBody>
        </p:sp>
        <p:sp>
          <p:nvSpPr>
            <p:cNvPr id="12" name="Google Shape;149;g8d3272b2c0_0_186"/>
            <p:cNvSpPr txBox="1"/>
            <p:nvPr/>
          </p:nvSpPr>
          <p:spPr>
            <a:xfrm>
              <a:off x="3977319" y="2277466"/>
              <a:ext cx="1531091" cy="1134600"/>
            </a:xfrm>
            <a:prstGeom prst="rect">
              <a:avLst/>
            </a:prstGeom>
            <a:noFill/>
            <a:ln>
              <a:noFill/>
            </a:ln>
          </p:spPr>
          <p:txBody>
            <a:bodyPr spcFirstLastPara="1" wrap="square" lIns="10775" tIns="10775" rIns="10775" bIns="10775" anchor="ctr" anchorCtr="0">
              <a:noAutofit/>
            </a:bodyPr>
            <a:lstStyle/>
            <a:p>
              <a:pPr marL="0" marR="0" lvl="0" indent="0" algn="ctr" rtl="0">
                <a:lnSpc>
                  <a:spcPct val="90000"/>
                </a:lnSpc>
                <a:spcBef>
                  <a:spcPts val="0"/>
                </a:spcBef>
                <a:spcAft>
                  <a:spcPts val="0"/>
                </a:spcAft>
                <a:buNone/>
              </a:pPr>
              <a:r>
                <a:rPr lang="en-US" sz="2200" b="1" u="none" strike="noStrike" cap="none" dirty="0">
                  <a:solidFill>
                    <a:srgbClr val="FFFFFF"/>
                  </a:solidFill>
                  <a:latin typeface="Calibri" panose="020F0502020204030204" pitchFamily="34" charset="0"/>
                  <a:ea typeface="Calibri"/>
                  <a:cs typeface="Calibri" panose="020F0502020204030204" pitchFamily="34" charset="0"/>
                  <a:sym typeface="Calibri"/>
                </a:rPr>
                <a:t>Vocabulary</a:t>
              </a:r>
              <a:endParaRPr sz="2200" dirty="0">
                <a:latin typeface="Calibri" panose="020F0502020204030204" pitchFamily="34" charset="0"/>
                <a:ea typeface="Calisto MT Regular" charset="0"/>
                <a:cs typeface="Calibri" panose="020F0502020204030204" pitchFamily="34" charset="0"/>
              </a:endParaRPr>
            </a:p>
            <a:p>
              <a:pPr marL="0" marR="0" lvl="0" indent="0" algn="ctr" rtl="0">
                <a:lnSpc>
                  <a:spcPct val="90000"/>
                </a:lnSpc>
                <a:spcBef>
                  <a:spcPts val="595"/>
                </a:spcBef>
                <a:spcAft>
                  <a:spcPts val="0"/>
                </a:spcAft>
                <a:buNone/>
              </a:pPr>
              <a:r>
                <a:rPr lang="en-US" sz="2200" b="1" u="none" strike="noStrike" cap="none" dirty="0" err="1">
                  <a:solidFill>
                    <a:srgbClr val="FFFFFF"/>
                  </a:solidFill>
                  <a:latin typeface="Calibri" panose="020F0502020204030204" pitchFamily="34" charset="0"/>
                  <a:ea typeface="Calibri"/>
                  <a:cs typeface="Calibri" panose="020F0502020204030204" pitchFamily="34" charset="0"/>
                  <a:sym typeface="Calibri"/>
                </a:rPr>
                <a:t>ლექსიკა</a:t>
              </a:r>
              <a:endParaRPr sz="2200" dirty="0">
                <a:latin typeface="Calibri" panose="020F0502020204030204" pitchFamily="34" charset="0"/>
                <a:ea typeface="Calisto MT Regular" charset="0"/>
                <a:cs typeface="Calibri" panose="020F0502020204030204" pitchFamily="34" charset="0"/>
              </a:endParaRPr>
            </a:p>
          </p:txBody>
        </p:sp>
        <p:sp>
          <p:nvSpPr>
            <p:cNvPr id="13" name="Google Shape;150;g8d3272b2c0_0_186"/>
            <p:cNvSpPr/>
            <p:nvPr/>
          </p:nvSpPr>
          <p:spPr>
            <a:xfrm rot="-5611042">
              <a:off x="4270650" y="1677702"/>
              <a:ext cx="709036" cy="24945"/>
            </a:xfrm>
            <a:custGeom>
              <a:avLst/>
              <a:gdLst/>
              <a:ahLst/>
              <a:cxnLst/>
              <a:rect l="l" t="t" r="r" b="b"/>
              <a:pathLst>
                <a:path w="120000" h="120000" extrusionOk="0">
                  <a:moveTo>
                    <a:pt x="0" y="59998"/>
                  </a:moveTo>
                  <a:lnTo>
                    <a:pt x="120000" y="59998"/>
                  </a:lnTo>
                </a:path>
              </a:pathLst>
            </a:custGeom>
            <a:noFill/>
            <a:ln w="12700" cap="flat" cmpd="sng">
              <a:solidFill>
                <a:srgbClr val="345A99"/>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Calibri Regular" charset="0"/>
                <a:ea typeface="Calisto MT Regular" charset="0"/>
                <a:cs typeface="Calisto MT Regular" charset="0"/>
              </a:endParaRPr>
            </a:p>
          </p:txBody>
        </p:sp>
        <p:sp>
          <p:nvSpPr>
            <p:cNvPr id="14" name="Google Shape;151;g8d3272b2c0_0_186"/>
            <p:cNvSpPr txBox="1"/>
            <p:nvPr/>
          </p:nvSpPr>
          <p:spPr>
            <a:xfrm rot="5196305">
              <a:off x="4607339" y="1672363"/>
              <a:ext cx="35462" cy="35462"/>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Calibri Regular" charset="0"/>
                <a:ea typeface="Calibri"/>
                <a:cs typeface="Calibri"/>
                <a:sym typeface="Calibri"/>
              </a:endParaRPr>
            </a:p>
          </p:txBody>
        </p:sp>
        <p:sp>
          <p:nvSpPr>
            <p:cNvPr id="15" name="Google Shape;152;g8d3272b2c0_0_186"/>
            <p:cNvSpPr/>
            <p:nvPr/>
          </p:nvSpPr>
          <p:spPr>
            <a:xfrm>
              <a:off x="3051475" y="-307201"/>
              <a:ext cx="2979939" cy="1970670"/>
            </a:xfrm>
            <a:prstGeom prst="ellipse">
              <a:avLst/>
            </a:prstGeom>
            <a:solidFill>
              <a:srgbClr val="4372C3"/>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Calibri Regular" charset="0"/>
                <a:ea typeface="Calisto MT Regular" charset="0"/>
                <a:cs typeface="Calisto MT Regular" charset="0"/>
              </a:endParaRPr>
            </a:p>
          </p:txBody>
        </p:sp>
        <p:sp>
          <p:nvSpPr>
            <p:cNvPr id="16" name="Google Shape;153;g8d3272b2c0_0_186"/>
            <p:cNvSpPr txBox="1"/>
            <p:nvPr/>
          </p:nvSpPr>
          <p:spPr>
            <a:xfrm>
              <a:off x="3134512" y="275015"/>
              <a:ext cx="2792919" cy="917003"/>
            </a:xfrm>
            <a:prstGeom prst="rect">
              <a:avLst/>
            </a:prstGeom>
            <a:noFill/>
            <a:ln>
              <a:noFill/>
            </a:ln>
          </p:spPr>
          <p:txBody>
            <a:bodyPr spcFirstLastPara="1" wrap="square" lIns="11425" tIns="11425" rIns="11425" bIns="11425" anchor="ctr" anchorCtr="0">
              <a:noAutofit/>
            </a:bodyPr>
            <a:lstStyle/>
            <a:p>
              <a:pPr marL="0" marR="0" lvl="0" indent="0" algn="ctr" rtl="0">
                <a:lnSpc>
                  <a:spcPct val="90000"/>
                </a:lnSpc>
                <a:spcBef>
                  <a:spcPts val="630"/>
                </a:spcBef>
                <a:spcAft>
                  <a:spcPts val="0"/>
                </a:spcAft>
                <a:buClr>
                  <a:srgbClr val="000000"/>
                </a:buClr>
                <a:buFont typeface="Arial"/>
                <a:buNone/>
              </a:pPr>
              <a:r>
                <a:rPr lang="en-US" sz="2200" b="1" dirty="0" smtClean="0">
                  <a:solidFill>
                    <a:srgbClr val="FFFFFF"/>
                  </a:solidFill>
                  <a:latin typeface="Calibri" panose="020F0502020204030204" pitchFamily="34" charset="0"/>
                  <a:ea typeface="Calibri"/>
                  <a:cs typeface="Calibri" panose="020F0502020204030204" pitchFamily="34" charset="0"/>
                  <a:sym typeface="Calibri"/>
                </a:rPr>
                <a:t>persuasive</a:t>
              </a:r>
              <a:endParaRPr lang="en-US" sz="2200" b="1" dirty="0">
                <a:solidFill>
                  <a:srgbClr val="FFFFFF"/>
                </a:solidFill>
                <a:latin typeface="Calibri" panose="020F0502020204030204" pitchFamily="34" charset="0"/>
                <a:ea typeface="Calibri"/>
                <a:cs typeface="Calibri" panose="020F0502020204030204" pitchFamily="34" charset="0"/>
                <a:sym typeface="Calibri"/>
              </a:endParaRPr>
            </a:p>
            <a:p>
              <a:pPr marL="0" marR="0" lvl="0" indent="0" algn="ctr" rtl="0">
                <a:lnSpc>
                  <a:spcPct val="90000"/>
                </a:lnSpc>
                <a:spcBef>
                  <a:spcPts val="630"/>
                </a:spcBef>
                <a:spcAft>
                  <a:spcPts val="0"/>
                </a:spcAft>
                <a:buClr>
                  <a:srgbClr val="000000"/>
                </a:buClr>
                <a:buFont typeface="Arial"/>
                <a:buNone/>
              </a:pPr>
              <a:r>
                <a:rPr lang="en-US" sz="2200" b="1" dirty="0">
                  <a:solidFill>
                    <a:srgbClr val="FFFFFF"/>
                  </a:solidFill>
                  <a:latin typeface="Calibri" panose="020F0502020204030204" pitchFamily="34" charset="0"/>
                  <a:ea typeface="Calibri"/>
                  <a:cs typeface="Calibri" panose="020F0502020204030204" pitchFamily="34" charset="0"/>
                  <a:sym typeface="Calibri"/>
                </a:rPr>
                <a:t>(adj</a:t>
              </a:r>
              <a:r>
                <a:rPr lang="en-US" sz="2200" b="1" dirty="0" smtClean="0">
                  <a:solidFill>
                    <a:srgbClr val="FFFFFF"/>
                  </a:solidFill>
                  <a:latin typeface="Calibri" panose="020F0502020204030204" pitchFamily="34" charset="0"/>
                  <a:ea typeface="Calibri"/>
                  <a:cs typeface="Calibri" panose="020F0502020204030204" pitchFamily="34" charset="0"/>
                  <a:sym typeface="Calibri"/>
                </a:rPr>
                <a:t>.)</a:t>
              </a:r>
            </a:p>
            <a:p>
              <a:pPr algn="ctr">
                <a:lnSpc>
                  <a:spcPct val="90000"/>
                </a:lnSpc>
                <a:spcBef>
                  <a:spcPts val="630"/>
                </a:spcBef>
              </a:pPr>
              <a:r>
                <a:rPr lang="ka-GE" sz="2000" dirty="0">
                  <a:solidFill>
                    <a:srgbClr val="FFFFFF"/>
                  </a:solidFill>
                  <a:latin typeface="Calibri" panose="020F0502020204030204" pitchFamily="34" charset="0"/>
                  <a:ea typeface="Calibri"/>
                  <a:cs typeface="Calibri" panose="020F0502020204030204" pitchFamily="34" charset="0"/>
                  <a:sym typeface="Calibri"/>
                </a:rPr>
                <a:t>დამაჯერებელი, დამარწმუნებელი</a:t>
              </a:r>
            </a:p>
            <a:p>
              <a:pPr marL="0" marR="0" lvl="0" indent="0" algn="ctr" rtl="0">
                <a:lnSpc>
                  <a:spcPct val="90000"/>
                </a:lnSpc>
                <a:spcBef>
                  <a:spcPts val="630"/>
                </a:spcBef>
                <a:spcAft>
                  <a:spcPts val="0"/>
                </a:spcAft>
                <a:buClr>
                  <a:srgbClr val="000000"/>
                </a:buClr>
                <a:buFont typeface="Arial"/>
                <a:buNone/>
              </a:pPr>
              <a:endParaRPr sz="2200" b="1" dirty="0">
                <a:solidFill>
                  <a:srgbClr val="FFFFFF"/>
                </a:solidFill>
                <a:latin typeface="Calibri" panose="020F0502020204030204" pitchFamily="34" charset="0"/>
                <a:ea typeface="Calibri"/>
                <a:cs typeface="Calibri" panose="020F0502020204030204" pitchFamily="34" charset="0"/>
                <a:sym typeface="Calibri"/>
              </a:endParaRPr>
            </a:p>
          </p:txBody>
        </p:sp>
        <p:sp>
          <p:nvSpPr>
            <p:cNvPr id="17" name="Google Shape;154;g8d3272b2c0_0_186"/>
            <p:cNvSpPr/>
            <p:nvPr/>
          </p:nvSpPr>
          <p:spPr>
            <a:xfrm rot="19514876">
              <a:off x="5525686" y="1944280"/>
              <a:ext cx="1446161" cy="56896"/>
            </a:xfrm>
            <a:custGeom>
              <a:avLst/>
              <a:gdLst/>
              <a:ahLst/>
              <a:cxnLst/>
              <a:rect l="l" t="t" r="r" b="b"/>
              <a:pathLst>
                <a:path w="120000" h="120000" extrusionOk="0">
                  <a:moveTo>
                    <a:pt x="0" y="59998"/>
                  </a:moveTo>
                  <a:lnTo>
                    <a:pt x="120000" y="59998"/>
                  </a:lnTo>
                </a:path>
              </a:pathLst>
            </a:custGeom>
            <a:noFill/>
            <a:ln w="12700" cap="flat" cmpd="sng">
              <a:solidFill>
                <a:srgbClr val="345A99"/>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Calibri Regular" charset="0"/>
                <a:ea typeface="Calisto MT Regular" charset="0"/>
                <a:cs typeface="Calisto MT Regular" charset="0"/>
              </a:endParaRPr>
            </a:p>
          </p:txBody>
        </p:sp>
        <p:sp>
          <p:nvSpPr>
            <p:cNvPr id="18" name="Google Shape;155;g8d3272b2c0_0_186"/>
            <p:cNvSpPr txBox="1"/>
            <p:nvPr/>
          </p:nvSpPr>
          <p:spPr>
            <a:xfrm rot="-2466378">
              <a:off x="5868095" y="1745714"/>
              <a:ext cx="81222" cy="81222"/>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Calibri Regular" charset="0"/>
                <a:ea typeface="Calibri"/>
                <a:cs typeface="Calibri"/>
                <a:sym typeface="Calibri"/>
              </a:endParaRPr>
            </a:p>
          </p:txBody>
        </p:sp>
        <p:sp>
          <p:nvSpPr>
            <p:cNvPr id="19" name="Google Shape;156;g8d3272b2c0_0_186"/>
            <p:cNvSpPr/>
            <p:nvPr/>
          </p:nvSpPr>
          <p:spPr>
            <a:xfrm>
              <a:off x="6650907" y="487006"/>
              <a:ext cx="2944980" cy="2240774"/>
            </a:xfrm>
            <a:prstGeom prst="ellipse">
              <a:avLst/>
            </a:prstGeom>
            <a:solidFill>
              <a:srgbClr val="4372C3"/>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Calibri Regular" charset="0"/>
                <a:ea typeface="Calisto MT Regular" charset="0"/>
                <a:cs typeface="Calisto MT Regular" charset="0"/>
              </a:endParaRPr>
            </a:p>
          </p:txBody>
        </p:sp>
        <p:sp>
          <p:nvSpPr>
            <p:cNvPr id="20" name="Google Shape;157;g8d3272b2c0_0_186"/>
            <p:cNvSpPr txBox="1"/>
            <p:nvPr/>
          </p:nvSpPr>
          <p:spPr>
            <a:xfrm>
              <a:off x="6857627" y="1204143"/>
              <a:ext cx="2546958" cy="907799"/>
            </a:xfrm>
            <a:prstGeom prst="rect">
              <a:avLst/>
            </a:prstGeom>
            <a:solidFill>
              <a:schemeClr val="accent1"/>
            </a:solidFill>
            <a:ln>
              <a:noFill/>
            </a:ln>
          </p:spPr>
          <p:txBody>
            <a:bodyPr spcFirstLastPara="1" wrap="square" lIns="11425" tIns="11425" rIns="11425" bIns="11425" anchor="ctr" anchorCtr="0">
              <a:noAutofit/>
            </a:bodyPr>
            <a:lstStyle/>
            <a:p>
              <a:pPr marL="0" lvl="0" indent="0" algn="ctr" rtl="0">
                <a:spcBef>
                  <a:spcPts val="0"/>
                </a:spcBef>
                <a:spcAft>
                  <a:spcPts val="0"/>
                </a:spcAft>
                <a:buClr>
                  <a:schemeClr val="dk1"/>
                </a:buClr>
                <a:buSzPts val="1100"/>
                <a:buFont typeface="Arial"/>
                <a:buNone/>
              </a:pPr>
              <a:r>
                <a:rPr lang="en-US" sz="2200" b="1" dirty="0" smtClean="0">
                  <a:solidFill>
                    <a:srgbClr val="FFFFFF"/>
                  </a:solidFill>
                  <a:latin typeface="Calibri" panose="020F0502020204030204" pitchFamily="34" charset="0"/>
                  <a:ea typeface="Calibri"/>
                  <a:cs typeface="Calibri" panose="020F0502020204030204" pitchFamily="34" charset="0"/>
                  <a:sym typeface="Calibri"/>
                </a:rPr>
                <a:t>eloquent</a:t>
              </a:r>
              <a:endParaRPr lang="en-US" sz="2200" b="1" dirty="0">
                <a:solidFill>
                  <a:srgbClr val="FFFFFF"/>
                </a:solidFill>
                <a:latin typeface="Calibri" panose="020F0502020204030204" pitchFamily="34" charset="0"/>
                <a:ea typeface="Calibri"/>
                <a:cs typeface="Calibri" panose="020F0502020204030204" pitchFamily="34" charset="0"/>
                <a:sym typeface="Calibri"/>
              </a:endParaRPr>
            </a:p>
            <a:p>
              <a:pPr marL="0" lvl="0" indent="0" algn="ctr" rtl="0">
                <a:spcBef>
                  <a:spcPts val="0"/>
                </a:spcBef>
                <a:spcAft>
                  <a:spcPts val="0"/>
                </a:spcAft>
                <a:buClr>
                  <a:schemeClr val="dk1"/>
                </a:buClr>
                <a:buSzPts val="1100"/>
                <a:buFont typeface="Arial"/>
                <a:buNone/>
              </a:pPr>
              <a:r>
                <a:rPr lang="en-US" sz="2200" b="1" dirty="0">
                  <a:solidFill>
                    <a:srgbClr val="FFFFFF"/>
                  </a:solidFill>
                  <a:latin typeface="Calibri" panose="020F0502020204030204" pitchFamily="34" charset="0"/>
                  <a:ea typeface="Calibri"/>
                  <a:cs typeface="Calibri" panose="020F0502020204030204" pitchFamily="34" charset="0"/>
                  <a:sym typeface="Calibri"/>
                </a:rPr>
                <a:t>(adj</a:t>
              </a:r>
              <a:r>
                <a:rPr lang="en-US" sz="2200" b="1" dirty="0" smtClean="0">
                  <a:solidFill>
                    <a:srgbClr val="FFFFFF"/>
                  </a:solidFill>
                  <a:latin typeface="Calibri" panose="020F0502020204030204" pitchFamily="34" charset="0"/>
                  <a:ea typeface="Calibri"/>
                  <a:cs typeface="Calibri" panose="020F0502020204030204" pitchFamily="34" charset="0"/>
                  <a:sym typeface="Calibri"/>
                </a:rPr>
                <a:t>.)</a:t>
              </a:r>
            </a:p>
            <a:p>
              <a:pPr algn="ctr">
                <a:buClr>
                  <a:schemeClr val="dk1"/>
                </a:buClr>
                <a:buSzPts val="1100"/>
              </a:pPr>
              <a:r>
                <a:rPr lang="ka-GE" sz="2400" dirty="0">
                  <a:solidFill>
                    <a:srgbClr val="FFFFFF"/>
                  </a:solidFill>
                  <a:latin typeface="Calibri" panose="020F0502020204030204" pitchFamily="34" charset="0"/>
                  <a:ea typeface="Calibri"/>
                  <a:cs typeface="Calibri" panose="020F0502020204030204" pitchFamily="34" charset="0"/>
                  <a:sym typeface="Calibri"/>
                </a:rPr>
                <a:t>მჭევრმეტყველი</a:t>
              </a:r>
            </a:p>
            <a:p>
              <a:pPr marL="0" lvl="0" indent="0" algn="ctr" rtl="0">
                <a:spcBef>
                  <a:spcPts val="0"/>
                </a:spcBef>
                <a:spcAft>
                  <a:spcPts val="0"/>
                </a:spcAft>
                <a:buClr>
                  <a:schemeClr val="dk1"/>
                </a:buClr>
                <a:buSzPts val="1100"/>
                <a:buFont typeface="Arial"/>
                <a:buNone/>
              </a:pPr>
              <a:endParaRPr sz="2200" b="1" dirty="0">
                <a:solidFill>
                  <a:srgbClr val="FFFFFF"/>
                </a:solidFill>
                <a:latin typeface="Calibri" panose="020F0502020204030204" pitchFamily="34" charset="0"/>
                <a:ea typeface="Calibri"/>
                <a:cs typeface="Calibri" panose="020F0502020204030204" pitchFamily="34" charset="0"/>
                <a:sym typeface="Calibri"/>
              </a:endParaRPr>
            </a:p>
          </p:txBody>
        </p:sp>
        <p:sp>
          <p:nvSpPr>
            <p:cNvPr id="21" name="Google Shape;159;g8d3272b2c0_0_186"/>
            <p:cNvSpPr txBox="1"/>
            <p:nvPr/>
          </p:nvSpPr>
          <p:spPr>
            <a:xfrm rot="-246013">
              <a:off x="6281636" y="2686160"/>
              <a:ext cx="83915" cy="83915"/>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Calibri Regular" charset="0"/>
                <a:ea typeface="Calibri"/>
                <a:cs typeface="Calibri"/>
                <a:sym typeface="Calibri"/>
              </a:endParaRPr>
            </a:p>
          </p:txBody>
        </p:sp>
        <p:sp>
          <p:nvSpPr>
            <p:cNvPr id="22" name="Google Shape;163;g8d3272b2c0_0_186"/>
            <p:cNvSpPr txBox="1"/>
            <p:nvPr/>
          </p:nvSpPr>
          <p:spPr>
            <a:xfrm rot="2113695">
              <a:off x="5940677" y="3711274"/>
              <a:ext cx="77492" cy="77492"/>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Calibri Regular" charset="0"/>
                <a:ea typeface="Calibri"/>
                <a:cs typeface="Calibri"/>
                <a:sym typeface="Calibri"/>
              </a:endParaRPr>
            </a:p>
          </p:txBody>
        </p:sp>
        <p:sp>
          <p:nvSpPr>
            <p:cNvPr id="23" name="Google Shape;166;g8d3272b2c0_0_186"/>
            <p:cNvSpPr/>
            <p:nvPr/>
          </p:nvSpPr>
          <p:spPr>
            <a:xfrm rot="5186587">
              <a:off x="4502422" y="3865554"/>
              <a:ext cx="489587" cy="50414"/>
            </a:xfrm>
            <a:custGeom>
              <a:avLst/>
              <a:gdLst/>
              <a:ahLst/>
              <a:cxnLst/>
              <a:rect l="l" t="t" r="r" b="b"/>
              <a:pathLst>
                <a:path w="120000" h="120000" extrusionOk="0">
                  <a:moveTo>
                    <a:pt x="0" y="59998"/>
                  </a:moveTo>
                  <a:lnTo>
                    <a:pt x="120000" y="59998"/>
                  </a:lnTo>
                </a:path>
              </a:pathLst>
            </a:custGeom>
            <a:noFill/>
            <a:ln w="12700" cap="flat" cmpd="sng">
              <a:solidFill>
                <a:srgbClr val="345A99"/>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Calibri Regular" charset="0"/>
                <a:ea typeface="Calisto MT Regular" charset="0"/>
                <a:cs typeface="Calisto MT Regular" charset="0"/>
              </a:endParaRPr>
            </a:p>
          </p:txBody>
        </p:sp>
        <p:sp>
          <p:nvSpPr>
            <p:cNvPr id="24" name="Google Shape;167;g8d3272b2c0_0_186"/>
            <p:cNvSpPr txBox="1"/>
            <p:nvPr/>
          </p:nvSpPr>
          <p:spPr>
            <a:xfrm rot="5176116">
              <a:off x="4746973" y="3776269"/>
              <a:ext cx="13829" cy="13829"/>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Calibri Regular" charset="0"/>
                <a:ea typeface="Calibri"/>
                <a:cs typeface="Calibri"/>
                <a:sym typeface="Calibri"/>
              </a:endParaRPr>
            </a:p>
          </p:txBody>
        </p:sp>
        <p:sp>
          <p:nvSpPr>
            <p:cNvPr id="25" name="Google Shape;168;g8d3272b2c0_0_186"/>
            <p:cNvSpPr/>
            <p:nvPr/>
          </p:nvSpPr>
          <p:spPr>
            <a:xfrm>
              <a:off x="2689418" y="4058711"/>
              <a:ext cx="3617813" cy="2102213"/>
            </a:xfrm>
            <a:prstGeom prst="ellipse">
              <a:avLst/>
            </a:prstGeom>
            <a:solidFill>
              <a:srgbClr val="4372C3"/>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ka-GE" sz="2400" dirty="0">
                  <a:solidFill>
                    <a:schemeClr val="bg1"/>
                  </a:solidFill>
                  <a:latin typeface="Calibri Regular" charset="0"/>
                  <a:ea typeface="Calisto MT Regular" charset="0"/>
                  <a:cs typeface="Calisto MT Regular" charset="0"/>
                </a:rPr>
                <a:t>  </a:t>
              </a:r>
              <a:r>
                <a:rPr lang="en-US" sz="2400" dirty="0">
                  <a:solidFill>
                    <a:schemeClr val="bg1"/>
                  </a:solidFill>
                  <a:latin typeface="Calibri Regular" charset="0"/>
                  <a:ea typeface="Calisto MT Regular" charset="0"/>
                  <a:cs typeface="Calisto MT Regular" charset="0"/>
                </a:rPr>
                <a:t>   </a:t>
              </a:r>
              <a:r>
                <a:rPr lang="en-US" sz="2400" dirty="0" smtClean="0">
                  <a:solidFill>
                    <a:schemeClr val="bg1"/>
                  </a:solidFill>
                  <a:latin typeface="Calibri Regular" charset="0"/>
                  <a:ea typeface="Calisto MT Regular" charset="0"/>
                  <a:cs typeface="Calisto MT Regular" charset="0"/>
                </a:rPr>
                <a:t>  </a:t>
              </a:r>
              <a:r>
                <a:rPr lang="en-US" sz="2000" b="1" dirty="0" smtClean="0">
                  <a:solidFill>
                    <a:schemeClr val="bg1"/>
                  </a:solidFill>
                  <a:latin typeface="Calibri Regular" charset="0"/>
                  <a:ea typeface="Calisto MT Regular" charset="0"/>
                  <a:cs typeface="Calisto MT Regular" charset="0"/>
                </a:rPr>
                <a:t>sociable</a:t>
              </a:r>
              <a:endParaRPr lang="en-US" sz="2000" b="1" dirty="0">
                <a:solidFill>
                  <a:schemeClr val="bg1"/>
                </a:solidFill>
                <a:latin typeface="Calibri Regular" charset="0"/>
                <a:ea typeface="Calisto MT Regular" charset="0"/>
                <a:cs typeface="Calisto MT Regular" charset="0"/>
              </a:endParaRPr>
            </a:p>
            <a:p>
              <a:pPr marL="0" lvl="0" indent="0" algn="l" rtl="0">
                <a:spcBef>
                  <a:spcPts val="0"/>
                </a:spcBef>
                <a:spcAft>
                  <a:spcPts val="0"/>
                </a:spcAft>
                <a:buNone/>
              </a:pPr>
              <a:r>
                <a:rPr lang="en-US" sz="2000" b="1" dirty="0">
                  <a:solidFill>
                    <a:schemeClr val="bg1"/>
                  </a:solidFill>
                  <a:latin typeface="Calibri Regular" charset="0"/>
                  <a:ea typeface="Calisto MT Regular" charset="0"/>
                  <a:cs typeface="Calisto MT Regular" charset="0"/>
                </a:rPr>
                <a:t>        </a:t>
              </a:r>
              <a:r>
                <a:rPr lang="en-US" sz="2000" b="1" dirty="0" smtClean="0">
                  <a:solidFill>
                    <a:schemeClr val="bg1"/>
                  </a:solidFill>
                  <a:latin typeface="Calibri Regular" charset="0"/>
                  <a:ea typeface="Calisto MT Regular" charset="0"/>
                  <a:cs typeface="Calisto MT Regular" charset="0"/>
                </a:rPr>
                <a:t>    </a:t>
              </a:r>
              <a:r>
                <a:rPr lang="en-US" sz="2000" b="1" dirty="0">
                  <a:solidFill>
                    <a:schemeClr val="bg1"/>
                  </a:solidFill>
                  <a:latin typeface="Calibri Regular" charset="0"/>
                  <a:ea typeface="Calisto MT Regular" charset="0"/>
                  <a:cs typeface="Calisto MT Regular" charset="0"/>
                </a:rPr>
                <a:t>(adj</a:t>
              </a:r>
              <a:r>
                <a:rPr lang="en-US" sz="2000" b="1" dirty="0" smtClean="0">
                  <a:solidFill>
                    <a:schemeClr val="bg1"/>
                  </a:solidFill>
                  <a:latin typeface="Calibri Regular" charset="0"/>
                  <a:ea typeface="Calisto MT Regular" charset="0"/>
                  <a:cs typeface="Calisto MT Regular" charset="0"/>
                </a:rPr>
                <a:t>.)</a:t>
              </a:r>
            </a:p>
            <a:p>
              <a:pPr algn="just"/>
              <a:r>
                <a:rPr lang="en-US" sz="2000" dirty="0" smtClean="0">
                  <a:solidFill>
                    <a:srgbClr val="FFFFFF"/>
                  </a:solidFill>
                  <a:latin typeface="Calibri Regular" charset="0"/>
                  <a:ea typeface="Calibri"/>
                  <a:cs typeface="Calibri"/>
                  <a:sym typeface="Calibri"/>
                </a:rPr>
                <a:t>    </a:t>
              </a:r>
              <a:r>
                <a:rPr lang="ka-GE" sz="2000" dirty="0" smtClean="0">
                  <a:solidFill>
                    <a:srgbClr val="FFFFFF"/>
                  </a:solidFill>
                  <a:latin typeface="Calibri Regular" charset="0"/>
                  <a:ea typeface="Calibri"/>
                  <a:cs typeface="Calibri"/>
                  <a:sym typeface="Calibri"/>
                </a:rPr>
                <a:t>კონტაქტური</a:t>
              </a:r>
              <a:r>
                <a:rPr lang="ka-GE" sz="2000" dirty="0">
                  <a:solidFill>
                    <a:srgbClr val="FFFFFF"/>
                  </a:solidFill>
                  <a:latin typeface="Calibri Regular" charset="0"/>
                  <a:ea typeface="Calibri"/>
                  <a:cs typeface="Calibri"/>
                  <a:sym typeface="Calibri"/>
                </a:rPr>
                <a:t>, </a:t>
              </a:r>
              <a:r>
                <a:rPr lang="en-US" sz="2000" dirty="0" smtClean="0">
                  <a:solidFill>
                    <a:srgbClr val="FFFFFF"/>
                  </a:solidFill>
                  <a:latin typeface="Calibri Regular" charset="0"/>
                  <a:ea typeface="Calibri"/>
                  <a:cs typeface="Calibri"/>
                  <a:sym typeface="Calibri"/>
                </a:rPr>
                <a:t>   </a:t>
              </a:r>
              <a:r>
                <a:rPr lang="ka-GE" sz="2000" dirty="0" smtClean="0">
                  <a:solidFill>
                    <a:srgbClr val="FFFFFF"/>
                  </a:solidFill>
                  <a:latin typeface="Calibri Regular" charset="0"/>
                  <a:ea typeface="Calibri"/>
                  <a:cs typeface="Calibri"/>
                  <a:sym typeface="Calibri"/>
                </a:rPr>
                <a:t>კომუნიკაბელური</a:t>
              </a:r>
              <a:endParaRPr lang="ka-GE" sz="2000" dirty="0">
                <a:solidFill>
                  <a:srgbClr val="FFFFFF"/>
                </a:solidFill>
                <a:latin typeface="Calibri Regular" charset="0"/>
                <a:ea typeface="Calibri"/>
                <a:cs typeface="Calibri"/>
                <a:sym typeface="Calibri"/>
              </a:endParaRPr>
            </a:p>
            <a:p>
              <a:pPr marL="0" lvl="0" indent="0" algn="l" rtl="0">
                <a:spcBef>
                  <a:spcPts val="0"/>
                </a:spcBef>
                <a:spcAft>
                  <a:spcPts val="0"/>
                </a:spcAft>
                <a:buNone/>
              </a:pPr>
              <a:endParaRPr sz="2000" b="1" dirty="0">
                <a:solidFill>
                  <a:schemeClr val="bg1"/>
                </a:solidFill>
                <a:latin typeface="Calibri Regular" charset="0"/>
                <a:ea typeface="Calisto MT Regular" charset="0"/>
                <a:cs typeface="Calisto MT Regular" charset="0"/>
              </a:endParaRPr>
            </a:p>
          </p:txBody>
        </p:sp>
        <p:sp>
          <p:nvSpPr>
            <p:cNvPr id="27" name="Google Shape;170;g8d3272b2c0_0_186"/>
            <p:cNvSpPr/>
            <p:nvPr/>
          </p:nvSpPr>
          <p:spPr>
            <a:xfrm rot="9722507">
              <a:off x="2027857" y="3352594"/>
              <a:ext cx="1947465" cy="60164"/>
            </a:xfrm>
            <a:custGeom>
              <a:avLst/>
              <a:gdLst/>
              <a:ahLst/>
              <a:cxnLst/>
              <a:rect l="l" t="t" r="r" b="b"/>
              <a:pathLst>
                <a:path w="120000" h="120000" extrusionOk="0">
                  <a:moveTo>
                    <a:pt x="0" y="59998"/>
                  </a:moveTo>
                  <a:lnTo>
                    <a:pt x="120000" y="59998"/>
                  </a:lnTo>
                </a:path>
              </a:pathLst>
            </a:custGeom>
            <a:noFill/>
            <a:ln w="12700" cap="flat" cmpd="sng">
              <a:solidFill>
                <a:srgbClr val="345A99"/>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Calibri Regular" charset="0"/>
                <a:ea typeface="Calisto MT Regular" charset="0"/>
                <a:cs typeface="Calisto MT Regular" charset="0"/>
              </a:endParaRPr>
            </a:p>
          </p:txBody>
        </p:sp>
        <p:sp>
          <p:nvSpPr>
            <p:cNvPr id="28" name="Google Shape;171;g8d3272b2c0_0_186"/>
            <p:cNvSpPr txBox="1"/>
            <p:nvPr/>
          </p:nvSpPr>
          <p:spPr>
            <a:xfrm rot="-1759631">
              <a:off x="3157491" y="3636472"/>
              <a:ext cx="91875" cy="91875"/>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Calibri Regular" charset="0"/>
                <a:ea typeface="Calibri"/>
                <a:cs typeface="Calibri"/>
                <a:sym typeface="Calibri"/>
              </a:endParaRPr>
            </a:p>
          </p:txBody>
        </p:sp>
        <p:sp>
          <p:nvSpPr>
            <p:cNvPr id="29" name="Google Shape;172;g8d3272b2c0_0_186"/>
            <p:cNvSpPr/>
            <p:nvPr/>
          </p:nvSpPr>
          <p:spPr>
            <a:xfrm>
              <a:off x="-505895" y="2682972"/>
              <a:ext cx="3195313" cy="2083065"/>
            </a:xfrm>
            <a:prstGeom prst="ellipse">
              <a:avLst/>
            </a:prstGeom>
            <a:solidFill>
              <a:srgbClr val="4372C3"/>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Calibri Regular" charset="0"/>
                <a:ea typeface="Calisto MT Regular" charset="0"/>
                <a:cs typeface="Calisto MT Regular" charset="0"/>
              </a:endParaRPr>
            </a:p>
          </p:txBody>
        </p:sp>
        <p:sp>
          <p:nvSpPr>
            <p:cNvPr id="30" name="Google Shape;173;g8d3272b2c0_0_186"/>
            <p:cNvSpPr txBox="1"/>
            <p:nvPr/>
          </p:nvSpPr>
          <p:spPr>
            <a:xfrm>
              <a:off x="-89014" y="3496886"/>
              <a:ext cx="2326867" cy="907800"/>
            </a:xfrm>
            <a:prstGeom prst="rect">
              <a:avLst/>
            </a:prstGeom>
            <a:noFill/>
            <a:ln>
              <a:noFill/>
            </a:ln>
          </p:spPr>
          <p:txBody>
            <a:bodyPr spcFirstLastPara="1" wrap="square" lIns="11425" tIns="11425" rIns="11425" bIns="11425" anchor="ctr" anchorCtr="0">
              <a:noAutofit/>
            </a:bodyPr>
            <a:lstStyle/>
            <a:p>
              <a:pPr marL="0" marR="0" lvl="0" indent="0" algn="ctr" rtl="0">
                <a:lnSpc>
                  <a:spcPct val="90000"/>
                </a:lnSpc>
                <a:spcBef>
                  <a:spcPts val="0"/>
                </a:spcBef>
                <a:spcAft>
                  <a:spcPts val="0"/>
                </a:spcAft>
                <a:buNone/>
              </a:pPr>
              <a:r>
                <a:rPr lang="en-US" sz="2200" b="1" u="none" strike="noStrike" cap="none" dirty="0" smtClean="0">
                  <a:solidFill>
                    <a:srgbClr val="FFFFFF"/>
                  </a:solidFill>
                  <a:latin typeface="Calibri" panose="020F0502020204030204" pitchFamily="34" charset="0"/>
                  <a:ea typeface="Calibri"/>
                  <a:cs typeface="Calibri" panose="020F0502020204030204" pitchFamily="34" charset="0"/>
                  <a:sym typeface="Calibri"/>
                </a:rPr>
                <a:t>reserved</a:t>
              </a:r>
              <a:endParaRPr lang="en-US" sz="2200" b="1" u="none" strike="noStrike" cap="none" dirty="0">
                <a:solidFill>
                  <a:srgbClr val="FFFFFF"/>
                </a:solidFill>
                <a:latin typeface="Calibri" panose="020F0502020204030204" pitchFamily="34" charset="0"/>
                <a:ea typeface="Calibri"/>
                <a:cs typeface="Calibri" panose="020F0502020204030204" pitchFamily="34" charset="0"/>
                <a:sym typeface="Calibri"/>
              </a:endParaRPr>
            </a:p>
            <a:p>
              <a:pPr marL="0" marR="0" lvl="0" indent="0" algn="ctr" rtl="0">
                <a:lnSpc>
                  <a:spcPct val="90000"/>
                </a:lnSpc>
                <a:spcBef>
                  <a:spcPts val="0"/>
                </a:spcBef>
                <a:spcAft>
                  <a:spcPts val="0"/>
                </a:spcAft>
                <a:buNone/>
              </a:pPr>
              <a:r>
                <a:rPr lang="en-US" sz="2200" b="1" dirty="0">
                  <a:solidFill>
                    <a:srgbClr val="FFFFFF"/>
                  </a:solidFill>
                  <a:latin typeface="Calibri" panose="020F0502020204030204" pitchFamily="34" charset="0"/>
                  <a:ea typeface="Calibri"/>
                  <a:cs typeface="Calibri" panose="020F0502020204030204" pitchFamily="34" charset="0"/>
                  <a:sym typeface="Calibri"/>
                </a:rPr>
                <a:t>(</a:t>
              </a:r>
              <a:r>
                <a:rPr lang="en-US" sz="2200" b="1" dirty="0" smtClean="0">
                  <a:solidFill>
                    <a:srgbClr val="FFFFFF"/>
                  </a:solidFill>
                  <a:latin typeface="Calibri" panose="020F0502020204030204" pitchFamily="34" charset="0"/>
                  <a:ea typeface="Calibri"/>
                  <a:cs typeface="Calibri" panose="020F0502020204030204" pitchFamily="34" charset="0"/>
                  <a:sym typeface="Calibri"/>
                </a:rPr>
                <a:t>adj.)</a:t>
              </a:r>
              <a:endParaRPr lang="en-US" sz="2200" b="1" dirty="0" smtClean="0">
                <a:solidFill>
                  <a:srgbClr val="FFFFFF"/>
                </a:solidFill>
                <a:latin typeface="Calibri" panose="020F0502020204030204" pitchFamily="34" charset="0"/>
                <a:ea typeface="Calibri"/>
                <a:cs typeface="Calibri" panose="020F0502020204030204" pitchFamily="34" charset="0"/>
                <a:sym typeface="Calibri"/>
              </a:endParaRPr>
            </a:p>
            <a:p>
              <a:pPr algn="ctr">
                <a:lnSpc>
                  <a:spcPct val="90000"/>
                </a:lnSpc>
              </a:pPr>
              <a:r>
                <a:rPr lang="ka-GE" sz="2000" dirty="0">
                  <a:solidFill>
                    <a:schemeClr val="lt1"/>
                  </a:solidFill>
                  <a:latin typeface="Calibri" panose="020F0502020204030204" pitchFamily="34" charset="0"/>
                  <a:ea typeface="Merriweather"/>
                  <a:cs typeface="Calibri" panose="020F0502020204030204" pitchFamily="34" charset="0"/>
                  <a:sym typeface="Merriweather"/>
                </a:rPr>
                <a:t>თავშეკავებული, მორცხვი</a:t>
              </a:r>
              <a:endParaRPr lang="ka-GE" sz="2000" dirty="0">
                <a:solidFill>
                  <a:schemeClr val="lt1"/>
                </a:solidFill>
                <a:latin typeface="Calibri" panose="020F0502020204030204" pitchFamily="34" charset="0"/>
                <a:ea typeface="Calibri"/>
                <a:cs typeface="Calibri" panose="020F0502020204030204" pitchFamily="34" charset="0"/>
                <a:sym typeface="Calibri"/>
              </a:endParaRPr>
            </a:p>
            <a:p>
              <a:pPr marL="0" marR="0" lvl="0" indent="0" algn="ctr" rtl="0">
                <a:lnSpc>
                  <a:spcPct val="90000"/>
                </a:lnSpc>
                <a:spcBef>
                  <a:spcPts val="0"/>
                </a:spcBef>
                <a:spcAft>
                  <a:spcPts val="0"/>
                </a:spcAft>
                <a:buNone/>
              </a:pPr>
              <a:endParaRPr sz="2200" b="1" u="none" strike="noStrike" cap="none" dirty="0">
                <a:solidFill>
                  <a:srgbClr val="FFFFFF"/>
                </a:solidFill>
                <a:latin typeface="Calibri" panose="020F0502020204030204" pitchFamily="34" charset="0"/>
                <a:ea typeface="Calibri"/>
                <a:cs typeface="Calibri" panose="020F0502020204030204" pitchFamily="34" charset="0"/>
                <a:sym typeface="Calibri"/>
              </a:endParaRPr>
            </a:p>
          </p:txBody>
        </p:sp>
        <p:sp>
          <p:nvSpPr>
            <p:cNvPr id="31" name="Google Shape;174;g8d3272b2c0_0_186"/>
            <p:cNvSpPr/>
            <p:nvPr/>
          </p:nvSpPr>
          <p:spPr>
            <a:xfrm rot="12278115">
              <a:off x="5634351" y="3337559"/>
              <a:ext cx="1438884" cy="55394"/>
            </a:xfrm>
            <a:custGeom>
              <a:avLst/>
              <a:gdLst/>
              <a:ahLst/>
              <a:cxnLst/>
              <a:rect l="l" t="t" r="r" b="b"/>
              <a:pathLst>
                <a:path w="120000" h="120000" extrusionOk="0">
                  <a:moveTo>
                    <a:pt x="0" y="59998"/>
                  </a:moveTo>
                  <a:lnTo>
                    <a:pt x="120000" y="59998"/>
                  </a:lnTo>
                </a:path>
              </a:pathLst>
            </a:custGeom>
            <a:noFill/>
            <a:ln w="12700" cap="flat" cmpd="sng">
              <a:solidFill>
                <a:srgbClr val="345A99"/>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Calibri Regular" charset="0"/>
                <a:ea typeface="Calisto MT Regular" charset="0"/>
                <a:cs typeface="Calisto MT Regular" charset="0"/>
              </a:endParaRPr>
            </a:p>
          </p:txBody>
        </p:sp>
        <p:sp>
          <p:nvSpPr>
            <p:cNvPr id="32" name="Google Shape;175;g8d3272b2c0_0_186"/>
            <p:cNvSpPr txBox="1"/>
            <p:nvPr/>
          </p:nvSpPr>
          <p:spPr>
            <a:xfrm rot="162391">
              <a:off x="3037428" y="2729877"/>
              <a:ext cx="82592" cy="82592"/>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Calibri Regular" charset="0"/>
                <a:ea typeface="Calibri"/>
                <a:cs typeface="Calibri"/>
                <a:sym typeface="Calibri"/>
              </a:endParaRPr>
            </a:p>
          </p:txBody>
        </p:sp>
        <p:sp>
          <p:nvSpPr>
            <p:cNvPr id="33" name="Google Shape;176;g8d3272b2c0_0_186"/>
            <p:cNvSpPr/>
            <p:nvPr/>
          </p:nvSpPr>
          <p:spPr>
            <a:xfrm>
              <a:off x="6356989" y="3475066"/>
              <a:ext cx="3071155" cy="1788757"/>
            </a:xfrm>
            <a:prstGeom prst="ellipse">
              <a:avLst/>
            </a:prstGeom>
            <a:solidFill>
              <a:srgbClr val="4372C3"/>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Calibri Regular" charset="0"/>
                <a:ea typeface="Calisto MT Regular" charset="0"/>
                <a:cs typeface="Calisto MT Regular" charset="0"/>
              </a:endParaRPr>
            </a:p>
          </p:txBody>
        </p:sp>
        <p:sp>
          <p:nvSpPr>
            <p:cNvPr id="34" name="Google Shape;177;g8d3272b2c0_0_186"/>
            <p:cNvSpPr txBox="1"/>
            <p:nvPr/>
          </p:nvSpPr>
          <p:spPr>
            <a:xfrm>
              <a:off x="6750730" y="4077546"/>
              <a:ext cx="2468345" cy="907799"/>
            </a:xfrm>
            <a:prstGeom prst="rect">
              <a:avLst/>
            </a:prstGeom>
            <a:noFill/>
            <a:ln>
              <a:noFill/>
            </a:ln>
          </p:spPr>
          <p:txBody>
            <a:bodyPr spcFirstLastPara="1" wrap="square" lIns="11425" tIns="11425" rIns="11425" bIns="11425" anchor="ctr" anchorCtr="0">
              <a:noAutofit/>
            </a:bodyPr>
            <a:lstStyle/>
            <a:p>
              <a:pPr marL="0" marR="0" lvl="0" indent="0" algn="ctr" rtl="0">
                <a:lnSpc>
                  <a:spcPct val="90000"/>
                </a:lnSpc>
                <a:spcBef>
                  <a:spcPts val="630"/>
                </a:spcBef>
                <a:spcAft>
                  <a:spcPts val="0"/>
                </a:spcAft>
                <a:buNone/>
              </a:pPr>
              <a:r>
                <a:rPr lang="en-US" sz="2200" b="1" dirty="0" smtClean="0">
                  <a:solidFill>
                    <a:srgbClr val="FFFFFF"/>
                  </a:solidFill>
                  <a:latin typeface="Calibri" panose="020F0502020204030204" pitchFamily="34" charset="0"/>
                  <a:ea typeface="Calibri"/>
                  <a:cs typeface="Calibri" panose="020F0502020204030204" pitchFamily="34" charset="0"/>
                  <a:sym typeface="Calibri"/>
                </a:rPr>
                <a:t>appealing</a:t>
              </a:r>
              <a:endParaRPr lang="en-US" sz="2200" b="1" dirty="0">
                <a:solidFill>
                  <a:srgbClr val="FFFFFF"/>
                </a:solidFill>
                <a:latin typeface="Calibri" panose="020F0502020204030204" pitchFamily="34" charset="0"/>
                <a:ea typeface="Calibri"/>
                <a:cs typeface="Calibri" panose="020F0502020204030204" pitchFamily="34" charset="0"/>
                <a:sym typeface="Calibri"/>
              </a:endParaRPr>
            </a:p>
            <a:p>
              <a:pPr marL="0" marR="0" lvl="0" indent="0" algn="ctr" rtl="0">
                <a:lnSpc>
                  <a:spcPct val="90000"/>
                </a:lnSpc>
                <a:spcBef>
                  <a:spcPts val="630"/>
                </a:spcBef>
                <a:spcAft>
                  <a:spcPts val="0"/>
                </a:spcAft>
                <a:buNone/>
              </a:pPr>
              <a:r>
                <a:rPr lang="en-US" sz="2200" b="1" dirty="0">
                  <a:solidFill>
                    <a:srgbClr val="FFFFFF"/>
                  </a:solidFill>
                  <a:latin typeface="Calibri" panose="020F0502020204030204" pitchFamily="34" charset="0"/>
                  <a:ea typeface="Calibri"/>
                  <a:cs typeface="Calibri" panose="020F0502020204030204" pitchFamily="34" charset="0"/>
                  <a:sym typeface="Calibri"/>
                </a:rPr>
                <a:t>(adj</a:t>
              </a:r>
              <a:r>
                <a:rPr lang="en-US" sz="2200" b="1" dirty="0" smtClean="0">
                  <a:solidFill>
                    <a:srgbClr val="FFFFFF"/>
                  </a:solidFill>
                  <a:latin typeface="Calibri" panose="020F0502020204030204" pitchFamily="34" charset="0"/>
                  <a:ea typeface="Calibri"/>
                  <a:cs typeface="Calibri" panose="020F0502020204030204" pitchFamily="34" charset="0"/>
                  <a:sym typeface="Calibri"/>
                </a:rPr>
                <a:t>.)</a:t>
              </a:r>
            </a:p>
            <a:p>
              <a:pPr algn="ctr">
                <a:lnSpc>
                  <a:spcPct val="90000"/>
                </a:lnSpc>
                <a:spcBef>
                  <a:spcPts val="630"/>
                </a:spcBef>
              </a:pPr>
              <a:r>
                <a:rPr lang="ka-GE" sz="2000" dirty="0">
                  <a:solidFill>
                    <a:srgbClr val="FFFFFF"/>
                  </a:solidFill>
                  <a:latin typeface="Calibri Regular" charset="0"/>
                  <a:ea typeface="Calibri"/>
                  <a:cs typeface="Calibri"/>
                  <a:sym typeface="Calibri"/>
                </a:rPr>
                <a:t>მიმზიდველი, მომხიბვლელი</a:t>
              </a:r>
            </a:p>
            <a:p>
              <a:pPr marL="0" marR="0" lvl="0" indent="0" algn="ctr" rtl="0">
                <a:lnSpc>
                  <a:spcPct val="90000"/>
                </a:lnSpc>
                <a:spcBef>
                  <a:spcPts val="630"/>
                </a:spcBef>
                <a:spcAft>
                  <a:spcPts val="0"/>
                </a:spcAft>
                <a:buNone/>
              </a:pPr>
              <a:endParaRPr sz="2200" b="1" dirty="0">
                <a:solidFill>
                  <a:srgbClr val="FFFFFF"/>
                </a:solidFill>
                <a:latin typeface="Calibri" panose="020F0502020204030204" pitchFamily="34" charset="0"/>
                <a:ea typeface="Calibri"/>
                <a:cs typeface="Calibri" panose="020F0502020204030204" pitchFamily="34" charset="0"/>
                <a:sym typeface="Calibri"/>
              </a:endParaRPr>
            </a:p>
          </p:txBody>
        </p:sp>
        <p:sp>
          <p:nvSpPr>
            <p:cNvPr id="35" name="Google Shape;178;g8d3272b2c0_0_186"/>
            <p:cNvSpPr/>
            <p:nvPr/>
          </p:nvSpPr>
          <p:spPr>
            <a:xfrm rot="12155486">
              <a:off x="2014869" y="1947499"/>
              <a:ext cx="2041661" cy="24799"/>
            </a:xfrm>
            <a:custGeom>
              <a:avLst/>
              <a:gdLst/>
              <a:ahLst/>
              <a:cxnLst/>
              <a:rect l="l" t="t" r="r" b="b"/>
              <a:pathLst>
                <a:path w="120000" h="120000" extrusionOk="0">
                  <a:moveTo>
                    <a:pt x="0" y="59998"/>
                  </a:moveTo>
                  <a:lnTo>
                    <a:pt x="120000" y="59998"/>
                  </a:lnTo>
                </a:path>
              </a:pathLst>
            </a:custGeom>
            <a:noFill/>
            <a:ln w="12700" cap="flat" cmpd="sng">
              <a:solidFill>
                <a:srgbClr val="345A99"/>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Calibri Regular" charset="0"/>
                <a:ea typeface="Calisto MT Regular" charset="0"/>
                <a:cs typeface="Calisto MT Regular" charset="0"/>
              </a:endParaRPr>
            </a:p>
          </p:txBody>
        </p:sp>
        <p:sp>
          <p:nvSpPr>
            <p:cNvPr id="36" name="Google Shape;179;g8d3272b2c0_0_186"/>
            <p:cNvSpPr txBox="1"/>
            <p:nvPr/>
          </p:nvSpPr>
          <p:spPr>
            <a:xfrm rot="2082986">
              <a:off x="3053634" y="1686894"/>
              <a:ext cx="102192" cy="102192"/>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Calibri Regular" charset="0"/>
                <a:ea typeface="Calibri"/>
                <a:cs typeface="Calibri"/>
                <a:sym typeface="Calibri"/>
              </a:endParaRPr>
            </a:p>
          </p:txBody>
        </p:sp>
        <p:sp>
          <p:nvSpPr>
            <p:cNvPr id="37" name="Google Shape;180;g8d3272b2c0_0_186"/>
            <p:cNvSpPr/>
            <p:nvPr/>
          </p:nvSpPr>
          <p:spPr>
            <a:xfrm>
              <a:off x="-909747" y="151327"/>
              <a:ext cx="3311998" cy="2126139"/>
            </a:xfrm>
            <a:prstGeom prst="ellipse">
              <a:avLst/>
            </a:prstGeom>
            <a:solidFill>
              <a:srgbClr val="4372C3"/>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800" b="1" dirty="0" smtClean="0">
                  <a:solidFill>
                    <a:schemeClr val="bg1"/>
                  </a:solidFill>
                  <a:latin typeface="Calibri Regular" charset="0"/>
                  <a:ea typeface="Calisto MT Regular" charset="0"/>
                  <a:cs typeface="Calisto MT Regular" charset="0"/>
                </a:rPr>
                <a:t>assertive         </a:t>
              </a:r>
              <a:r>
                <a:rPr lang="en-US" sz="1800" b="1" dirty="0">
                  <a:solidFill>
                    <a:schemeClr val="bg1"/>
                  </a:solidFill>
                  <a:latin typeface="Calibri Regular" charset="0"/>
                  <a:ea typeface="Calisto MT Regular" charset="0"/>
                  <a:cs typeface="Calisto MT Regular" charset="0"/>
                </a:rPr>
                <a:t>(adj</a:t>
              </a:r>
              <a:r>
                <a:rPr lang="en-US" sz="1800" b="1" dirty="0" smtClean="0">
                  <a:solidFill>
                    <a:schemeClr val="bg1"/>
                  </a:solidFill>
                  <a:latin typeface="Calibri Regular" charset="0"/>
                  <a:ea typeface="Calisto MT Regular" charset="0"/>
                  <a:cs typeface="Calisto MT Regular" charset="0"/>
                </a:rPr>
                <a:t>.)</a:t>
              </a:r>
            </a:p>
            <a:p>
              <a:r>
                <a:rPr lang="ka-GE" sz="1800" dirty="0">
                  <a:solidFill>
                    <a:schemeClr val="lt1"/>
                  </a:solidFill>
                  <a:latin typeface="Calibri" panose="020F0502020204030204" pitchFamily="34" charset="0"/>
                  <a:ea typeface="Merriweather Light"/>
                  <a:cs typeface="Calibri" panose="020F0502020204030204" pitchFamily="34" charset="0"/>
                  <a:sym typeface="Merriweather Light"/>
                </a:rPr>
                <a:t>თავდაჯერებული</a:t>
              </a:r>
            </a:p>
            <a:p>
              <a:pPr marL="0" lvl="0" indent="0" algn="l" rtl="0">
                <a:spcBef>
                  <a:spcPts val="0"/>
                </a:spcBef>
                <a:spcAft>
                  <a:spcPts val="0"/>
                </a:spcAft>
                <a:buNone/>
              </a:pPr>
              <a:endParaRPr lang="ka-GE" sz="1800" b="1" dirty="0">
                <a:solidFill>
                  <a:schemeClr val="bg1"/>
                </a:solidFill>
                <a:latin typeface="Calibri Regular" charset="0"/>
                <a:ea typeface="Calisto MT Regular" charset="0"/>
                <a:cs typeface="Calisto MT Regular" charset="0"/>
              </a:endParaRPr>
            </a:p>
          </p:txBody>
        </p:sp>
      </p:grpSp>
      <p:sp>
        <p:nvSpPr>
          <p:cNvPr id="39" name="Rectangle 38">
            <a:extLst>
              <a:ext uri="{FF2B5EF4-FFF2-40B4-BE49-F238E27FC236}">
                <a16:creationId xmlns:a16="http://schemas.microsoft.com/office/drawing/2014/main" id="{748FA8E3-2CE3-3647-992D-018F0126A7B0}"/>
              </a:ext>
            </a:extLst>
          </p:cNvPr>
          <p:cNvSpPr/>
          <p:nvPr/>
        </p:nvSpPr>
        <p:spPr>
          <a:xfrm>
            <a:off x="7991679" y="433734"/>
            <a:ext cx="3769686" cy="9689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sto MT Regular" charset="0"/>
            </a:endParaRPr>
          </a:p>
        </p:txBody>
      </p:sp>
      <p:sp>
        <p:nvSpPr>
          <p:cNvPr id="9" name="Rectangle 8"/>
          <p:cNvSpPr/>
          <p:nvPr/>
        </p:nvSpPr>
        <p:spPr>
          <a:xfrm>
            <a:off x="6828522" y="441175"/>
            <a:ext cx="6096000" cy="954107"/>
          </a:xfrm>
          <a:prstGeom prst="rect">
            <a:avLst/>
          </a:prstGeom>
        </p:spPr>
        <p:txBody>
          <a:bodyPr>
            <a:spAutoFit/>
          </a:bodyPr>
          <a:lstStyle/>
          <a:p>
            <a:pPr algn="ctr"/>
            <a:r>
              <a:rPr lang="en-US" sz="2800" dirty="0">
                <a:solidFill>
                  <a:schemeClr val="bg1"/>
                </a:solidFill>
                <a:latin typeface="Calibri Regular" charset="0"/>
                <a:ea typeface="Calisto MT Regular" charset="0"/>
                <a:cs typeface="Calisto MT Regular" charset="0"/>
              </a:rPr>
              <a:t>Vocabulary</a:t>
            </a:r>
          </a:p>
          <a:p>
            <a:pPr algn="ctr"/>
            <a:r>
              <a:rPr lang="ka-GE" sz="2800" dirty="0">
                <a:solidFill>
                  <a:schemeClr val="bg1"/>
                </a:solidFill>
                <a:latin typeface="Calibri Regular" charset="0"/>
                <a:ea typeface="Calisto MT Regular" charset="0"/>
                <a:cs typeface="Calisto MT Regular" charset="0"/>
              </a:rPr>
              <a:t>ლექსიკა</a:t>
            </a:r>
            <a:endParaRPr lang="en-US" sz="2800" dirty="0">
              <a:solidFill>
                <a:schemeClr val="bg1"/>
              </a:solidFill>
              <a:latin typeface="Calibri Regular" charset="0"/>
              <a:ea typeface="Calisto MT Regular" charset="0"/>
              <a:cs typeface="Calisto MT Regular" charset="0"/>
            </a:endParaRPr>
          </a:p>
        </p:txBody>
      </p:sp>
    </p:spTree>
    <p:extLst>
      <p:ext uri="{BB962C8B-B14F-4D97-AF65-F5344CB8AC3E}">
        <p14:creationId xmlns:p14="http://schemas.microsoft.com/office/powerpoint/2010/main" val="9525464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9" name="Google Shape;189;g8d3272b2c0_0_231"/>
          <p:cNvSpPr/>
          <p:nvPr/>
        </p:nvSpPr>
        <p:spPr>
          <a:xfrm>
            <a:off x="4402732" y="1248943"/>
            <a:ext cx="3431400" cy="2519400"/>
          </a:xfrm>
          <a:prstGeom prst="ellipse">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dirty="0" smtClean="0">
                <a:solidFill>
                  <a:schemeClr val="bg1"/>
                </a:solidFill>
                <a:latin typeface="Calibri" panose="020F0502020204030204" pitchFamily="34" charset="0"/>
                <a:ea typeface="Calisto MT Regular" charset="0"/>
                <a:cs typeface="Calibri" panose="020F0502020204030204" pitchFamily="34" charset="0"/>
              </a:rPr>
              <a:t>persuasive</a:t>
            </a:r>
            <a:endParaRPr lang="en-US" sz="2800" b="1" dirty="0">
              <a:solidFill>
                <a:schemeClr val="bg1"/>
              </a:solidFill>
              <a:latin typeface="Calibri" panose="020F0502020204030204" pitchFamily="34" charset="0"/>
              <a:ea typeface="Calisto MT Regular" charset="0"/>
              <a:cs typeface="Calibri" panose="020F0502020204030204" pitchFamily="34" charset="0"/>
            </a:endParaRPr>
          </a:p>
          <a:p>
            <a:pPr marL="0" marR="0" lvl="0" indent="0" algn="ctr" rtl="0">
              <a:spcBef>
                <a:spcPts val="0"/>
              </a:spcBef>
              <a:spcAft>
                <a:spcPts val="0"/>
              </a:spcAft>
              <a:buNone/>
            </a:pPr>
            <a:r>
              <a:rPr lang="en-US" sz="2800" b="1" dirty="0">
                <a:solidFill>
                  <a:schemeClr val="bg1"/>
                </a:solidFill>
                <a:latin typeface="Calibri" panose="020F0502020204030204" pitchFamily="34" charset="0"/>
                <a:ea typeface="Calisto MT Regular" charset="0"/>
                <a:cs typeface="Calibri" panose="020F0502020204030204" pitchFamily="34" charset="0"/>
              </a:rPr>
              <a:t>(adj.)</a:t>
            </a:r>
            <a:endParaRPr sz="2800" b="1" dirty="0">
              <a:solidFill>
                <a:schemeClr val="bg1"/>
              </a:solidFill>
              <a:latin typeface="Calibri" panose="020F0502020204030204" pitchFamily="34" charset="0"/>
              <a:ea typeface="Calisto MT Regular" charset="0"/>
              <a:cs typeface="Calibri" panose="020F0502020204030204" pitchFamily="34" charset="0"/>
            </a:endParaRPr>
          </a:p>
        </p:txBody>
      </p:sp>
      <p:sp>
        <p:nvSpPr>
          <p:cNvPr id="190" name="Google Shape;190;g8d3272b2c0_0_231"/>
          <p:cNvSpPr/>
          <p:nvPr/>
        </p:nvSpPr>
        <p:spPr>
          <a:xfrm>
            <a:off x="3231052" y="4002830"/>
            <a:ext cx="5741498" cy="668830"/>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sz="2400" u="none" strike="noStrike" cap="none" dirty="0" err="1">
                <a:solidFill>
                  <a:srgbClr val="FFFFFF"/>
                </a:solidFill>
                <a:latin typeface="Calibri" panose="020F0502020204030204" pitchFamily="34" charset="0"/>
                <a:ea typeface="Calibri"/>
                <a:cs typeface="Calibri" panose="020F0502020204030204" pitchFamily="34" charset="0"/>
                <a:sym typeface="Calibri"/>
              </a:rPr>
              <a:t>დამაჯერებელი</a:t>
            </a:r>
            <a:r>
              <a:rPr sz="2400" u="none" strike="noStrike" cap="none" dirty="0">
                <a:solidFill>
                  <a:srgbClr val="FFFFFF"/>
                </a:solidFill>
                <a:latin typeface="Calibri" panose="020F0502020204030204" pitchFamily="34" charset="0"/>
                <a:ea typeface="Calibri"/>
                <a:cs typeface="Calibri" panose="020F0502020204030204" pitchFamily="34" charset="0"/>
                <a:sym typeface="Calibri"/>
              </a:rPr>
              <a:t>, </a:t>
            </a:r>
            <a:r>
              <a:rPr sz="2400" u="none" strike="noStrike" cap="none" dirty="0" err="1">
                <a:solidFill>
                  <a:srgbClr val="FFFFFF"/>
                </a:solidFill>
                <a:latin typeface="Calibri" panose="020F0502020204030204" pitchFamily="34" charset="0"/>
                <a:ea typeface="Calibri"/>
                <a:cs typeface="Calibri" panose="020F0502020204030204" pitchFamily="34" charset="0"/>
                <a:sym typeface="Calibri"/>
              </a:rPr>
              <a:t>დამარწმუნებელი</a:t>
            </a:r>
            <a:endParaRPr sz="2400" u="none" strike="noStrike" cap="none" dirty="0">
              <a:solidFill>
                <a:srgbClr val="FFFFFF"/>
              </a:solidFill>
              <a:latin typeface="Calibri" panose="020F0502020204030204" pitchFamily="34" charset="0"/>
              <a:ea typeface="Calibri"/>
              <a:cs typeface="Calibri" panose="020F0502020204030204" pitchFamily="34" charset="0"/>
              <a:sym typeface="Calibri"/>
            </a:endParaRPr>
          </a:p>
        </p:txBody>
      </p:sp>
      <p:sp>
        <p:nvSpPr>
          <p:cNvPr id="3" name="Rectangle 2">
            <a:extLst>
              <a:ext uri="{FF2B5EF4-FFF2-40B4-BE49-F238E27FC236}">
                <a16:creationId xmlns:a16="http://schemas.microsoft.com/office/drawing/2014/main" id="{748FA8E3-2CE3-3647-992D-018F0126A7B0}"/>
              </a:ext>
            </a:extLst>
          </p:cNvPr>
          <p:cNvSpPr/>
          <p:nvPr/>
        </p:nvSpPr>
        <p:spPr>
          <a:xfrm>
            <a:off x="8550983" y="474057"/>
            <a:ext cx="2584555" cy="15497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sto MT Regular" charset="0"/>
            </a:endParaRPr>
          </a:p>
        </p:txBody>
      </p:sp>
      <p:sp>
        <p:nvSpPr>
          <p:cNvPr id="2" name="TextBox 1">
            <a:extLst>
              <a:ext uri="{FF2B5EF4-FFF2-40B4-BE49-F238E27FC236}">
                <a16:creationId xmlns:a16="http://schemas.microsoft.com/office/drawing/2014/main" id="{B328E047-1F90-4CB1-8264-047021299E60}"/>
              </a:ext>
            </a:extLst>
          </p:cNvPr>
          <p:cNvSpPr txBox="1"/>
          <p:nvPr/>
        </p:nvSpPr>
        <p:spPr>
          <a:xfrm>
            <a:off x="8367145" y="664167"/>
            <a:ext cx="2768393" cy="1169551"/>
          </a:xfrm>
          <a:prstGeom prst="rect">
            <a:avLst/>
          </a:prstGeom>
          <a:noFill/>
        </p:spPr>
        <p:txBody>
          <a:bodyPr wrap="square" rtlCol="0">
            <a:spAutoFit/>
          </a:bodyPr>
          <a:lstStyle/>
          <a:p>
            <a:pPr algn="ctr"/>
            <a:r>
              <a:rPr lang="en-US" sz="3500" dirty="0">
                <a:solidFill>
                  <a:schemeClr val="bg1"/>
                </a:solidFill>
                <a:latin typeface="Calibri" pitchFamily="34" charset="0"/>
                <a:ea typeface="Calisto MT Regular" charset="0"/>
                <a:cs typeface="Calibri" pitchFamily="34" charset="0"/>
              </a:rPr>
              <a:t>Vocabulary</a:t>
            </a:r>
          </a:p>
          <a:p>
            <a:pPr algn="ctr"/>
            <a:r>
              <a:rPr lang="ka-GE" sz="3500" dirty="0">
                <a:solidFill>
                  <a:schemeClr val="bg1"/>
                </a:solidFill>
                <a:latin typeface="Calibri" pitchFamily="34" charset="0"/>
                <a:ea typeface="Calisto MT Regular" charset="0"/>
                <a:cs typeface="Calibri" pitchFamily="34" charset="0"/>
              </a:rPr>
              <a:t>ლექსიკა</a:t>
            </a:r>
            <a:endParaRPr lang="en-US" sz="3500" dirty="0">
              <a:solidFill>
                <a:schemeClr val="bg1"/>
              </a:solidFill>
              <a:latin typeface="Calibri" pitchFamily="34" charset="0"/>
              <a:ea typeface="Calisto MT Regular" charset="0"/>
              <a:cs typeface="Calibri" pitchFamily="34" charset="0"/>
            </a:endParaRPr>
          </a:p>
        </p:txBody>
      </p:sp>
      <p:sp>
        <p:nvSpPr>
          <p:cNvPr id="7" name="Google Shape;190;g8d3272b2c0_0_231">
            <a:extLst>
              <a:ext uri="{FF2B5EF4-FFF2-40B4-BE49-F238E27FC236}">
                <a16:creationId xmlns:a16="http://schemas.microsoft.com/office/drawing/2014/main" id="{D1B5DCDD-794B-2846-8198-90595578A702}"/>
              </a:ext>
            </a:extLst>
          </p:cNvPr>
          <p:cNvSpPr/>
          <p:nvPr/>
        </p:nvSpPr>
        <p:spPr>
          <a:xfrm>
            <a:off x="3248025" y="4861769"/>
            <a:ext cx="5724525" cy="1012558"/>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lvl="0" algn="ctr"/>
            <a:r>
              <a:rPr lang="en-US" sz="2400" i="1" strike="noStrike" cap="none" dirty="0">
                <a:solidFill>
                  <a:schemeClr val="bg1"/>
                </a:solidFill>
                <a:latin typeface="Calibri" panose="020F0502020204030204" pitchFamily="34" charset="0"/>
                <a:ea typeface="Calibri"/>
                <a:cs typeface="Calibri" panose="020F0502020204030204" pitchFamily="34" charset="0"/>
                <a:sym typeface="Calibri"/>
              </a:rPr>
              <a:t>He was a </a:t>
            </a:r>
            <a:r>
              <a:rPr lang="en-US" sz="2400" i="1" u="sng" strike="noStrike" cap="none" dirty="0">
                <a:solidFill>
                  <a:schemeClr val="accent2"/>
                </a:solidFill>
                <a:latin typeface="Calibri" panose="020F0502020204030204" pitchFamily="34" charset="0"/>
                <a:ea typeface="Calibri"/>
                <a:cs typeface="Calibri" panose="020F0502020204030204" pitchFamily="34" charset="0"/>
                <a:sym typeface="Calibri"/>
              </a:rPr>
              <a:t>persuasive </a:t>
            </a:r>
            <a:r>
              <a:rPr lang="en-US" sz="2400" i="1" strike="noStrike" cap="none" dirty="0">
                <a:solidFill>
                  <a:schemeClr val="bg1"/>
                </a:solidFill>
                <a:latin typeface="Calibri" panose="020F0502020204030204" pitchFamily="34" charset="0"/>
                <a:ea typeface="Calibri"/>
                <a:cs typeface="Calibri" panose="020F0502020204030204" pitchFamily="34" charset="0"/>
                <a:sym typeface="Calibri"/>
              </a:rPr>
              <a:t>speaker.</a:t>
            </a:r>
            <a:endParaRPr sz="2400" i="1" strike="noStrike" cap="none" dirty="0">
              <a:solidFill>
                <a:schemeClr val="bg1"/>
              </a:solidFill>
              <a:latin typeface="Calibri" panose="020F0502020204030204" pitchFamily="34" charset="0"/>
              <a:ea typeface="Calibri"/>
              <a:cs typeface="Calibri" panose="020F0502020204030204" pitchFamily="34" charset="0"/>
              <a:sym typeface="Calibri"/>
            </a:endParaRPr>
          </a:p>
        </p:txBody>
      </p:sp>
      <p:pic>
        <p:nvPicPr>
          <p:cNvPr id="8" name="Google Shape;90;p1">
            <a:extLst>
              <a:ext uri="{FF2B5EF4-FFF2-40B4-BE49-F238E27FC236}">
                <a16:creationId xmlns:a16="http://schemas.microsoft.com/office/drawing/2014/main" id="{6B00B62A-C3D9-E44C-A57B-24BD8195D2FC}"/>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9" name="Picture 8">
            <a:extLst>
              <a:ext uri="{FF2B5EF4-FFF2-40B4-BE49-F238E27FC236}">
                <a16:creationId xmlns:a16="http://schemas.microsoft.com/office/drawing/2014/main" id="{977C1737-B8AF-334B-B69F-C4A61B990CB1}"/>
              </a:ext>
            </a:extLst>
          </p:cNvPr>
          <p:cNvPicPr>
            <a:picLocks noChangeAspect="1"/>
          </p:cNvPicPr>
          <p:nvPr/>
        </p:nvPicPr>
        <p:blipFill>
          <a:blip r:embed="rId4"/>
          <a:stretch>
            <a:fillRect/>
          </a:stretch>
        </p:blipFill>
        <p:spPr>
          <a:xfrm>
            <a:off x="2450562" y="556124"/>
            <a:ext cx="2376972" cy="968991"/>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g8d3272b2c0_0_239"/>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dirty="0"/>
              <a:t>„</a:t>
            </a:r>
          </a:p>
        </p:txBody>
      </p:sp>
      <p:sp>
        <p:nvSpPr>
          <p:cNvPr id="198" name="Google Shape;198;g8d3272b2c0_0_239"/>
          <p:cNvSpPr/>
          <p:nvPr/>
        </p:nvSpPr>
        <p:spPr>
          <a:xfrm>
            <a:off x="4638999" y="1350628"/>
            <a:ext cx="3187930" cy="2372222"/>
          </a:xfrm>
          <a:prstGeom prst="ellipse">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dirty="0" smtClean="0">
                <a:solidFill>
                  <a:schemeClr val="bg1"/>
                </a:solidFill>
                <a:latin typeface="Calibri" panose="020F0502020204030204" pitchFamily="34" charset="0"/>
                <a:ea typeface="Calisto MT Regular" charset="0"/>
                <a:cs typeface="Calibri" panose="020F0502020204030204" pitchFamily="34" charset="0"/>
              </a:rPr>
              <a:t>eloquent </a:t>
            </a:r>
            <a:endParaRPr lang="en-US" sz="2800" b="1" dirty="0">
              <a:solidFill>
                <a:schemeClr val="bg1"/>
              </a:solidFill>
              <a:latin typeface="Calibri" panose="020F0502020204030204" pitchFamily="34" charset="0"/>
              <a:ea typeface="Calisto MT Regular" charset="0"/>
              <a:cs typeface="Calibri" panose="020F0502020204030204" pitchFamily="34" charset="0"/>
            </a:endParaRPr>
          </a:p>
          <a:p>
            <a:pPr marL="0" marR="0" lvl="0" indent="0" algn="ctr" rtl="0">
              <a:spcBef>
                <a:spcPts val="0"/>
              </a:spcBef>
              <a:spcAft>
                <a:spcPts val="0"/>
              </a:spcAft>
              <a:buNone/>
            </a:pPr>
            <a:r>
              <a:rPr lang="en-US" sz="2800" b="1" dirty="0">
                <a:solidFill>
                  <a:schemeClr val="bg1"/>
                </a:solidFill>
                <a:latin typeface="Calibri" panose="020F0502020204030204" pitchFamily="34" charset="0"/>
                <a:ea typeface="Calisto MT Regular" charset="0"/>
                <a:cs typeface="Calibri" panose="020F0502020204030204" pitchFamily="34" charset="0"/>
              </a:rPr>
              <a:t>(adj.)</a:t>
            </a:r>
            <a:endParaRPr sz="2800" b="1" dirty="0">
              <a:solidFill>
                <a:schemeClr val="bg1"/>
              </a:solidFill>
              <a:latin typeface="Calibri" panose="020F0502020204030204" pitchFamily="34" charset="0"/>
              <a:ea typeface="Calisto MT Regular" charset="0"/>
              <a:cs typeface="Calibri" panose="020F0502020204030204" pitchFamily="34" charset="0"/>
            </a:endParaRPr>
          </a:p>
        </p:txBody>
      </p:sp>
      <p:sp>
        <p:nvSpPr>
          <p:cNvPr id="199" name="Google Shape;199;g8d3272b2c0_0_239"/>
          <p:cNvSpPr/>
          <p:nvPr/>
        </p:nvSpPr>
        <p:spPr>
          <a:xfrm>
            <a:off x="4326199" y="3861395"/>
            <a:ext cx="4199947" cy="1068000"/>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ka-GE" sz="2800" u="none" strike="noStrike" cap="none" dirty="0">
                <a:solidFill>
                  <a:srgbClr val="FFFFFF"/>
                </a:solidFill>
                <a:latin typeface="Calibri" panose="020F0502020204030204" pitchFamily="34" charset="0"/>
                <a:ea typeface="Calibri"/>
                <a:cs typeface="Calibri" panose="020F0502020204030204" pitchFamily="34" charset="0"/>
                <a:sym typeface="Calibri"/>
              </a:rPr>
              <a:t>მჭევრმეტყველი</a:t>
            </a:r>
            <a:endParaRPr sz="2800" u="none" strike="noStrike" cap="none" dirty="0">
              <a:solidFill>
                <a:srgbClr val="FFFFFF"/>
              </a:solidFill>
              <a:latin typeface="Calibri" panose="020F0502020204030204" pitchFamily="34" charset="0"/>
              <a:ea typeface="Calibri"/>
              <a:cs typeface="Calibri" panose="020F0502020204030204" pitchFamily="34" charset="0"/>
              <a:sym typeface="Calibri"/>
            </a:endParaRPr>
          </a:p>
        </p:txBody>
      </p:sp>
      <p:sp>
        <p:nvSpPr>
          <p:cNvPr id="3" name="Rectangle 2">
            <a:extLst>
              <a:ext uri="{FF2B5EF4-FFF2-40B4-BE49-F238E27FC236}">
                <a16:creationId xmlns:a16="http://schemas.microsoft.com/office/drawing/2014/main" id="{5E5E76EC-DAFE-4D40-AD68-7D6E5C3B03ED}"/>
              </a:ext>
            </a:extLst>
          </p:cNvPr>
          <p:cNvSpPr/>
          <p:nvPr/>
        </p:nvSpPr>
        <p:spPr>
          <a:xfrm>
            <a:off x="8477900" y="365125"/>
            <a:ext cx="2467191" cy="1325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sto MT Regular" charset="0"/>
            </a:endParaRPr>
          </a:p>
        </p:txBody>
      </p:sp>
      <p:sp>
        <p:nvSpPr>
          <p:cNvPr id="2" name="TextBox 1">
            <a:extLst>
              <a:ext uri="{FF2B5EF4-FFF2-40B4-BE49-F238E27FC236}">
                <a16:creationId xmlns:a16="http://schemas.microsoft.com/office/drawing/2014/main" id="{75517F93-3FE2-409B-AAEF-72303CA487B7}"/>
              </a:ext>
            </a:extLst>
          </p:cNvPr>
          <p:cNvSpPr txBox="1"/>
          <p:nvPr/>
        </p:nvSpPr>
        <p:spPr>
          <a:xfrm>
            <a:off x="8526147" y="443199"/>
            <a:ext cx="2463281" cy="1169551"/>
          </a:xfrm>
          <a:prstGeom prst="rect">
            <a:avLst/>
          </a:prstGeom>
          <a:noFill/>
        </p:spPr>
        <p:txBody>
          <a:bodyPr wrap="square" rtlCol="0">
            <a:spAutoFit/>
          </a:bodyPr>
          <a:lstStyle/>
          <a:p>
            <a:pPr algn="ctr"/>
            <a:r>
              <a:rPr lang="en-US" sz="3500" dirty="0">
                <a:solidFill>
                  <a:schemeClr val="bg1"/>
                </a:solidFill>
                <a:latin typeface="Calibri" pitchFamily="34" charset="0"/>
                <a:ea typeface="Calisto MT Regular" charset="0"/>
                <a:cs typeface="Calibri" pitchFamily="34" charset="0"/>
              </a:rPr>
              <a:t>Vocabulary</a:t>
            </a:r>
          </a:p>
          <a:p>
            <a:pPr algn="ctr"/>
            <a:r>
              <a:rPr lang="ka-GE" sz="3500" dirty="0">
                <a:solidFill>
                  <a:schemeClr val="bg1"/>
                </a:solidFill>
                <a:latin typeface="Calibri" pitchFamily="34" charset="0"/>
                <a:ea typeface="Calisto MT Regular" charset="0"/>
                <a:cs typeface="Calibri" pitchFamily="34" charset="0"/>
              </a:rPr>
              <a:t> ლექსიკა</a:t>
            </a:r>
            <a:endParaRPr lang="en-US" sz="3500" dirty="0">
              <a:solidFill>
                <a:schemeClr val="bg1"/>
              </a:solidFill>
              <a:latin typeface="Calibri" pitchFamily="34" charset="0"/>
              <a:ea typeface="Calisto MT Regular" charset="0"/>
              <a:cs typeface="Calibri" pitchFamily="34" charset="0"/>
            </a:endParaRPr>
          </a:p>
        </p:txBody>
      </p:sp>
      <p:sp>
        <p:nvSpPr>
          <p:cNvPr id="7" name="Google Shape;190;g8d3272b2c0_0_231">
            <a:extLst>
              <a:ext uri="{FF2B5EF4-FFF2-40B4-BE49-F238E27FC236}">
                <a16:creationId xmlns:a16="http://schemas.microsoft.com/office/drawing/2014/main" id="{4EBF8AC5-E672-D64F-B170-FF606B49B46F}"/>
              </a:ext>
            </a:extLst>
          </p:cNvPr>
          <p:cNvSpPr/>
          <p:nvPr/>
        </p:nvSpPr>
        <p:spPr>
          <a:xfrm>
            <a:off x="3333749" y="5105513"/>
            <a:ext cx="6162675" cy="1339020"/>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lvl="0" algn="ctr"/>
            <a:r>
              <a:rPr lang="en-US" sz="2400" i="1" u="none" strike="noStrike" cap="none" dirty="0">
                <a:solidFill>
                  <a:schemeClr val="bg1"/>
                </a:solidFill>
                <a:latin typeface="Calibri" panose="020F0502020204030204" pitchFamily="34" charset="0"/>
                <a:ea typeface="Calibri"/>
                <a:cs typeface="Calibri" panose="020F0502020204030204" pitchFamily="34" charset="0"/>
                <a:sym typeface="Calibri"/>
              </a:rPr>
              <a:t>She was </a:t>
            </a:r>
            <a:r>
              <a:rPr lang="en-US" sz="2400" i="1" u="none" strike="noStrike" cap="none" dirty="0">
                <a:solidFill>
                  <a:schemeClr val="accent2"/>
                </a:solidFill>
                <a:latin typeface="Calibri" panose="020F0502020204030204" pitchFamily="34" charset="0"/>
                <a:ea typeface="Calibri"/>
                <a:cs typeface="Calibri" panose="020F0502020204030204" pitchFamily="34" charset="0"/>
                <a:sym typeface="Calibri"/>
              </a:rPr>
              <a:t>eloquent</a:t>
            </a:r>
            <a:r>
              <a:rPr lang="en-US" sz="2400" i="1" u="none" strike="noStrike" cap="none" dirty="0">
                <a:solidFill>
                  <a:schemeClr val="bg1"/>
                </a:solidFill>
                <a:latin typeface="Calibri" panose="020F0502020204030204" pitchFamily="34" charset="0"/>
                <a:ea typeface="Calibri"/>
                <a:cs typeface="Calibri" panose="020F0502020204030204" pitchFamily="34" charset="0"/>
                <a:sym typeface="Calibri"/>
              </a:rPr>
              <a:t> and managed to impress the audience.</a:t>
            </a:r>
            <a:endParaRPr sz="2400" i="1" u="none" strike="noStrike" cap="none" dirty="0">
              <a:solidFill>
                <a:schemeClr val="bg1"/>
              </a:solidFill>
              <a:latin typeface="Calibri" panose="020F0502020204030204" pitchFamily="34" charset="0"/>
              <a:ea typeface="Calibri"/>
              <a:cs typeface="Calibri" panose="020F0502020204030204" pitchFamily="34" charset="0"/>
              <a:sym typeface="Calibri"/>
            </a:endParaRPr>
          </a:p>
        </p:txBody>
      </p:sp>
      <p:pic>
        <p:nvPicPr>
          <p:cNvPr id="8" name="Google Shape;90;p1">
            <a:extLst>
              <a:ext uri="{FF2B5EF4-FFF2-40B4-BE49-F238E27FC236}">
                <a16:creationId xmlns:a16="http://schemas.microsoft.com/office/drawing/2014/main" id="{AFF1C99C-380B-C94E-B652-4C054121158E}"/>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9" name="Picture 8">
            <a:extLst>
              <a:ext uri="{FF2B5EF4-FFF2-40B4-BE49-F238E27FC236}">
                <a16:creationId xmlns:a16="http://schemas.microsoft.com/office/drawing/2014/main" id="{E8C6F74B-0F24-7848-A2FF-5A79A23BE826}"/>
              </a:ext>
            </a:extLst>
          </p:cNvPr>
          <p:cNvPicPr>
            <a:picLocks noChangeAspect="1"/>
          </p:cNvPicPr>
          <p:nvPr/>
        </p:nvPicPr>
        <p:blipFill>
          <a:blip r:embed="rId4"/>
          <a:stretch>
            <a:fillRect/>
          </a:stretch>
        </p:blipFill>
        <p:spPr>
          <a:xfrm>
            <a:off x="2450562" y="556124"/>
            <a:ext cx="2376972" cy="968991"/>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6" name="Google Shape;206;g8d3272b2c0_1_54"/>
          <p:cNvSpPr txBox="1">
            <a:spLocks noGrp="1"/>
          </p:cNvSpPr>
          <p:nvPr>
            <p:ph type="body" idx="1"/>
          </p:nvPr>
        </p:nvSpPr>
        <p:spPr>
          <a:xfrm>
            <a:off x="838200" y="1825625"/>
            <a:ext cx="10515600" cy="4351200"/>
          </a:xfrm>
          <a:prstGeom prst="rect">
            <a:avLst/>
          </a:prstGeom>
        </p:spPr>
        <p:txBody>
          <a:bodyPr spcFirstLastPara="1" wrap="square" lIns="91425" tIns="45700" rIns="91425" bIns="45700" anchor="t" anchorCtr="0">
            <a:noAutofit/>
          </a:bodyPr>
          <a:lstStyle/>
          <a:p>
            <a:pPr marL="0" lvl="0" indent="0" algn="ctr" rtl="0">
              <a:lnSpc>
                <a:spcPct val="100000"/>
              </a:lnSpc>
              <a:spcBef>
                <a:spcPts val="0"/>
              </a:spcBef>
              <a:spcAft>
                <a:spcPts val="0"/>
              </a:spcAft>
              <a:buClr>
                <a:srgbClr val="000000"/>
              </a:buClr>
              <a:buFont typeface="Arial"/>
              <a:buNone/>
            </a:pPr>
            <a:endParaRPr sz="1400" dirty="0">
              <a:solidFill>
                <a:srgbClr val="000000"/>
              </a:solidFill>
              <a:ea typeface="Calisto MT Regular" charset="0"/>
              <a:cs typeface="Calisto MT Regular" charset="0"/>
              <a:sym typeface="Arial"/>
            </a:endParaRPr>
          </a:p>
          <a:p>
            <a:pPr marL="0" lvl="0" indent="0" algn="l" rtl="0">
              <a:spcBef>
                <a:spcPts val="1000"/>
              </a:spcBef>
              <a:spcAft>
                <a:spcPts val="0"/>
              </a:spcAft>
              <a:buNone/>
            </a:pPr>
            <a:endParaRPr dirty="0"/>
          </a:p>
        </p:txBody>
      </p:sp>
      <p:sp>
        <p:nvSpPr>
          <p:cNvPr id="207" name="Google Shape;207;g8d3272b2c0_1_54"/>
          <p:cNvSpPr/>
          <p:nvPr/>
        </p:nvSpPr>
        <p:spPr>
          <a:xfrm>
            <a:off x="4273379" y="1518789"/>
            <a:ext cx="3388050" cy="2338237"/>
          </a:xfrm>
          <a:prstGeom prst="ellipse">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dirty="0">
                <a:solidFill>
                  <a:schemeClr val="lt1"/>
                </a:solidFill>
                <a:latin typeface="Calibri Regular" charset="0"/>
                <a:ea typeface="Calisto MT Regular" charset="0"/>
                <a:cs typeface="Calisto MT Regular" charset="0"/>
              </a:rPr>
              <a:t> </a:t>
            </a:r>
            <a:r>
              <a:rPr lang="en-US" sz="3200" b="1" dirty="0" smtClean="0">
                <a:solidFill>
                  <a:schemeClr val="lt1"/>
                </a:solidFill>
                <a:latin typeface="Calibri Regular" charset="0"/>
                <a:ea typeface="Calisto MT Regular" charset="0"/>
                <a:cs typeface="Calisto MT Regular" charset="0"/>
              </a:rPr>
              <a:t>appealing</a:t>
            </a:r>
            <a:endParaRPr lang="en-US" sz="3200" b="1" dirty="0">
              <a:solidFill>
                <a:schemeClr val="lt1"/>
              </a:solidFill>
              <a:latin typeface="Calibri Regular" charset="0"/>
              <a:ea typeface="Calisto MT Regular" charset="0"/>
              <a:cs typeface="Calisto MT Regular" charset="0"/>
            </a:endParaRPr>
          </a:p>
          <a:p>
            <a:pPr marL="0" marR="0" lvl="0" indent="0" algn="ctr" rtl="0">
              <a:spcBef>
                <a:spcPts val="0"/>
              </a:spcBef>
              <a:spcAft>
                <a:spcPts val="0"/>
              </a:spcAft>
              <a:buNone/>
            </a:pPr>
            <a:r>
              <a:rPr lang="en-US" sz="3200" b="1" dirty="0">
                <a:solidFill>
                  <a:schemeClr val="lt1"/>
                </a:solidFill>
                <a:latin typeface="Calibri Regular" charset="0"/>
                <a:ea typeface="Calisto MT Regular" charset="0"/>
                <a:cs typeface="Calisto MT Regular" charset="0"/>
              </a:rPr>
              <a:t>(adj.)</a:t>
            </a:r>
            <a:endParaRPr sz="3200" b="1" dirty="0">
              <a:solidFill>
                <a:schemeClr val="lt1"/>
              </a:solidFill>
              <a:latin typeface="Calibri Regular" charset="0"/>
              <a:ea typeface="Calisto MT Regular" charset="0"/>
              <a:cs typeface="Calisto MT Regular" charset="0"/>
            </a:endParaRPr>
          </a:p>
        </p:txBody>
      </p:sp>
      <p:sp>
        <p:nvSpPr>
          <p:cNvPr id="208" name="Google Shape;208;g8d3272b2c0_1_54"/>
          <p:cNvSpPr/>
          <p:nvPr/>
        </p:nvSpPr>
        <p:spPr>
          <a:xfrm>
            <a:off x="4020114" y="3989860"/>
            <a:ext cx="4151700" cy="884203"/>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sz="2400" u="none" strike="noStrike" cap="none" dirty="0" err="1">
                <a:solidFill>
                  <a:srgbClr val="FFFFFF"/>
                </a:solidFill>
                <a:latin typeface="Calibri Regular" charset="0"/>
                <a:ea typeface="Calibri"/>
                <a:cs typeface="Calibri"/>
                <a:sym typeface="Calibri"/>
              </a:rPr>
              <a:t>მიმზიდველი</a:t>
            </a:r>
            <a:r>
              <a:rPr sz="2400" u="none" strike="noStrike" cap="none" dirty="0">
                <a:solidFill>
                  <a:srgbClr val="FFFFFF"/>
                </a:solidFill>
                <a:latin typeface="Calibri Regular" charset="0"/>
                <a:ea typeface="Calibri"/>
                <a:cs typeface="Calibri"/>
                <a:sym typeface="Calibri"/>
              </a:rPr>
              <a:t>, </a:t>
            </a:r>
            <a:r>
              <a:rPr sz="2400" u="none" strike="noStrike" cap="none" dirty="0" err="1">
                <a:solidFill>
                  <a:srgbClr val="FFFFFF"/>
                </a:solidFill>
                <a:latin typeface="Calibri Regular" charset="0"/>
                <a:ea typeface="Calibri"/>
                <a:cs typeface="Calibri"/>
                <a:sym typeface="Calibri"/>
              </a:rPr>
              <a:t>მომხიბვლელი</a:t>
            </a:r>
            <a:endParaRPr sz="2400" u="none" strike="noStrike" cap="none" dirty="0">
              <a:solidFill>
                <a:srgbClr val="FFFFFF"/>
              </a:solidFill>
              <a:latin typeface="Calibri Regular" charset="0"/>
              <a:ea typeface="Calibri"/>
              <a:cs typeface="Calibri"/>
              <a:sym typeface="Calibri"/>
            </a:endParaRPr>
          </a:p>
        </p:txBody>
      </p:sp>
      <p:sp>
        <p:nvSpPr>
          <p:cNvPr id="6" name="Google Shape;190;g8d3272b2c0_0_231">
            <a:extLst>
              <a:ext uri="{FF2B5EF4-FFF2-40B4-BE49-F238E27FC236}">
                <a16:creationId xmlns:a16="http://schemas.microsoft.com/office/drawing/2014/main" id="{9019BE52-8DFC-1F4B-8957-0E66BE071B1E}"/>
              </a:ext>
            </a:extLst>
          </p:cNvPr>
          <p:cNvSpPr/>
          <p:nvPr/>
        </p:nvSpPr>
        <p:spPr>
          <a:xfrm>
            <a:off x="3618828" y="5046326"/>
            <a:ext cx="4954272" cy="1339020"/>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lvl="0" algn="ctr"/>
            <a:r>
              <a:rPr lang="en-US" sz="2400" i="1" u="none" strike="noStrike" cap="none" dirty="0">
                <a:solidFill>
                  <a:schemeClr val="bg1"/>
                </a:solidFill>
                <a:latin typeface="Calibri" panose="020F0502020204030204" pitchFamily="34" charset="0"/>
                <a:ea typeface="Calibri"/>
                <a:cs typeface="Calibri" panose="020F0502020204030204" pitchFamily="34" charset="0"/>
                <a:sym typeface="Calibri"/>
              </a:rPr>
              <a:t>He had a nice smile and an </a:t>
            </a:r>
            <a:r>
              <a:rPr lang="en-US" sz="2400" i="1" u="none" strike="noStrike" cap="none" dirty="0">
                <a:solidFill>
                  <a:schemeClr val="accent2"/>
                </a:solidFill>
                <a:latin typeface="Calibri" panose="020F0502020204030204" pitchFamily="34" charset="0"/>
                <a:ea typeface="Calibri"/>
                <a:cs typeface="Calibri" panose="020F0502020204030204" pitchFamily="34" charset="0"/>
                <a:sym typeface="Calibri"/>
              </a:rPr>
              <a:t>appealing</a:t>
            </a:r>
            <a:r>
              <a:rPr lang="en-US" sz="2400" i="1" u="none" strike="noStrike" cap="none" dirty="0">
                <a:solidFill>
                  <a:schemeClr val="bg1"/>
                </a:solidFill>
                <a:latin typeface="Calibri" panose="020F0502020204030204" pitchFamily="34" charset="0"/>
                <a:ea typeface="Calibri"/>
                <a:cs typeface="Calibri" panose="020F0502020204030204" pitchFamily="34" charset="0"/>
                <a:sym typeface="Calibri"/>
              </a:rPr>
              <a:t> personality.</a:t>
            </a:r>
            <a:endParaRPr sz="2400" i="1" u="none" strike="noStrike" cap="none" dirty="0">
              <a:solidFill>
                <a:schemeClr val="bg1"/>
              </a:solidFill>
              <a:latin typeface="Calibri" panose="020F0502020204030204" pitchFamily="34" charset="0"/>
              <a:ea typeface="Calibri"/>
              <a:cs typeface="Calibri" panose="020F0502020204030204" pitchFamily="34" charset="0"/>
              <a:sym typeface="Calibri"/>
            </a:endParaRPr>
          </a:p>
        </p:txBody>
      </p:sp>
      <p:pic>
        <p:nvPicPr>
          <p:cNvPr id="7" name="Google Shape;90;p1">
            <a:extLst>
              <a:ext uri="{FF2B5EF4-FFF2-40B4-BE49-F238E27FC236}">
                <a16:creationId xmlns:a16="http://schemas.microsoft.com/office/drawing/2014/main" id="{F1977754-0BD6-3948-B2F4-0E363D5BF0C8}"/>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8" name="Picture 7">
            <a:extLst>
              <a:ext uri="{FF2B5EF4-FFF2-40B4-BE49-F238E27FC236}">
                <a16:creationId xmlns:a16="http://schemas.microsoft.com/office/drawing/2014/main" id="{834D6661-1EC1-E845-A38A-76B040F22EA1}"/>
              </a:ext>
            </a:extLst>
          </p:cNvPr>
          <p:cNvPicPr>
            <a:picLocks noChangeAspect="1"/>
          </p:cNvPicPr>
          <p:nvPr/>
        </p:nvPicPr>
        <p:blipFill>
          <a:blip r:embed="rId4"/>
          <a:stretch>
            <a:fillRect/>
          </a:stretch>
        </p:blipFill>
        <p:spPr>
          <a:xfrm>
            <a:off x="2450562" y="556124"/>
            <a:ext cx="2376972" cy="968991"/>
          </a:xfrm>
          <a:prstGeom prst="rect">
            <a:avLst/>
          </a:prstGeom>
        </p:spPr>
      </p:pic>
      <p:sp>
        <p:nvSpPr>
          <p:cNvPr id="11" name="Rectangle 10">
            <a:extLst>
              <a:ext uri="{FF2B5EF4-FFF2-40B4-BE49-F238E27FC236}">
                <a16:creationId xmlns:a16="http://schemas.microsoft.com/office/drawing/2014/main" id="{3018754A-27AC-BE4F-B9FA-6DA1A0DC667A}"/>
              </a:ext>
            </a:extLst>
          </p:cNvPr>
          <p:cNvSpPr/>
          <p:nvPr/>
        </p:nvSpPr>
        <p:spPr>
          <a:xfrm>
            <a:off x="8477900" y="365125"/>
            <a:ext cx="2467191" cy="1325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sto MT Regular" charset="0"/>
            </a:endParaRPr>
          </a:p>
        </p:txBody>
      </p:sp>
      <p:sp>
        <p:nvSpPr>
          <p:cNvPr id="12" name="TextBox 11">
            <a:extLst>
              <a:ext uri="{FF2B5EF4-FFF2-40B4-BE49-F238E27FC236}">
                <a16:creationId xmlns:a16="http://schemas.microsoft.com/office/drawing/2014/main" id="{29FD0F9F-0F48-A142-B205-9F77FE0A70AB}"/>
              </a:ext>
            </a:extLst>
          </p:cNvPr>
          <p:cNvSpPr txBox="1"/>
          <p:nvPr/>
        </p:nvSpPr>
        <p:spPr>
          <a:xfrm>
            <a:off x="8526147" y="443199"/>
            <a:ext cx="2463281" cy="1169551"/>
          </a:xfrm>
          <a:prstGeom prst="rect">
            <a:avLst/>
          </a:prstGeom>
          <a:noFill/>
        </p:spPr>
        <p:txBody>
          <a:bodyPr wrap="square" rtlCol="0">
            <a:spAutoFit/>
          </a:bodyPr>
          <a:lstStyle/>
          <a:p>
            <a:pPr algn="ctr"/>
            <a:r>
              <a:rPr lang="en-US" sz="3500" dirty="0">
                <a:solidFill>
                  <a:schemeClr val="bg1"/>
                </a:solidFill>
                <a:latin typeface="Calibri" pitchFamily="34" charset="0"/>
                <a:ea typeface="Calisto MT Regular" charset="0"/>
                <a:cs typeface="Calibri" pitchFamily="34" charset="0"/>
              </a:rPr>
              <a:t>Vocabulary</a:t>
            </a:r>
          </a:p>
          <a:p>
            <a:pPr algn="ctr"/>
            <a:r>
              <a:rPr lang="ka-GE" sz="3500" dirty="0">
                <a:solidFill>
                  <a:schemeClr val="bg1"/>
                </a:solidFill>
                <a:latin typeface="Calibri" pitchFamily="34" charset="0"/>
                <a:ea typeface="Calisto MT Regular" charset="0"/>
                <a:cs typeface="Calibri" pitchFamily="34" charset="0"/>
              </a:rPr>
              <a:t> ლექსიკა</a:t>
            </a:r>
            <a:endParaRPr lang="en-US" sz="3500" dirty="0">
              <a:solidFill>
                <a:schemeClr val="bg1"/>
              </a:solidFill>
              <a:latin typeface="Calibri" pitchFamily="34" charset="0"/>
              <a:ea typeface="Calisto MT Regular" charset="0"/>
              <a:cs typeface="Calibri"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6" name="Google Shape;216;g8d3272b2c0_0_255"/>
          <p:cNvSpPr/>
          <p:nvPr/>
        </p:nvSpPr>
        <p:spPr>
          <a:xfrm>
            <a:off x="4827534" y="1675499"/>
            <a:ext cx="2823136" cy="1971865"/>
          </a:xfrm>
          <a:prstGeom prst="ellipse">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dirty="0" smtClean="0">
                <a:solidFill>
                  <a:schemeClr val="lt1"/>
                </a:solidFill>
                <a:latin typeface="Calibri Regular" charset="0"/>
                <a:ea typeface="Calisto MT Regular" charset="0"/>
                <a:cs typeface="Calisto MT Regular" charset="0"/>
              </a:rPr>
              <a:t>sociable</a:t>
            </a:r>
            <a:endParaRPr lang="en-US" sz="2800" b="1" dirty="0">
              <a:solidFill>
                <a:schemeClr val="lt1"/>
              </a:solidFill>
              <a:latin typeface="Calibri Regular" charset="0"/>
              <a:ea typeface="Calisto MT Regular" charset="0"/>
              <a:cs typeface="Calisto MT Regular" charset="0"/>
            </a:endParaRPr>
          </a:p>
          <a:p>
            <a:pPr marL="0" marR="0" lvl="0" indent="0" algn="ctr" rtl="0">
              <a:spcBef>
                <a:spcPts val="0"/>
              </a:spcBef>
              <a:spcAft>
                <a:spcPts val="0"/>
              </a:spcAft>
              <a:buNone/>
            </a:pPr>
            <a:r>
              <a:rPr lang="en-US" sz="2800" b="1" dirty="0">
                <a:solidFill>
                  <a:schemeClr val="lt1"/>
                </a:solidFill>
                <a:latin typeface="Calibri Regular" charset="0"/>
                <a:ea typeface="Calisto MT Regular" charset="0"/>
                <a:cs typeface="Calisto MT Regular" charset="0"/>
              </a:rPr>
              <a:t>(adj.)</a:t>
            </a:r>
            <a:endParaRPr sz="2800" b="1" dirty="0">
              <a:solidFill>
                <a:schemeClr val="lt1"/>
              </a:solidFill>
              <a:latin typeface="Calibri Regular" charset="0"/>
              <a:ea typeface="Calisto MT Regular" charset="0"/>
              <a:cs typeface="Calisto MT Regular" charset="0"/>
            </a:endParaRPr>
          </a:p>
        </p:txBody>
      </p:sp>
      <p:sp>
        <p:nvSpPr>
          <p:cNvPr id="217" name="Google Shape;217;g8d3272b2c0_0_255"/>
          <p:cNvSpPr/>
          <p:nvPr/>
        </p:nvSpPr>
        <p:spPr>
          <a:xfrm>
            <a:off x="4020114" y="3851563"/>
            <a:ext cx="4151700" cy="753577"/>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ka-GE" sz="2400" u="none" strike="noStrike" cap="none" dirty="0">
                <a:solidFill>
                  <a:srgbClr val="FFFFFF"/>
                </a:solidFill>
                <a:latin typeface="Calibri Regular" charset="0"/>
                <a:ea typeface="Calibri"/>
                <a:cs typeface="Calibri"/>
                <a:sym typeface="Calibri"/>
              </a:rPr>
              <a:t>კონტაქტური, კომუნიკაბელური</a:t>
            </a:r>
            <a:endParaRPr sz="2400" u="none" strike="noStrike" cap="none" dirty="0">
              <a:solidFill>
                <a:srgbClr val="FFFFFF"/>
              </a:solidFill>
              <a:latin typeface="Calibri Regular" charset="0"/>
              <a:ea typeface="Calibri"/>
              <a:cs typeface="Calibri"/>
              <a:sym typeface="Calibri"/>
            </a:endParaRPr>
          </a:p>
        </p:txBody>
      </p:sp>
      <p:sp>
        <p:nvSpPr>
          <p:cNvPr id="7" name="Google Shape;190;g8d3272b2c0_0_231">
            <a:extLst>
              <a:ext uri="{FF2B5EF4-FFF2-40B4-BE49-F238E27FC236}">
                <a16:creationId xmlns:a16="http://schemas.microsoft.com/office/drawing/2014/main" id="{73D3E84D-49CD-7B42-8D4F-DBC96FAB1553}"/>
              </a:ext>
            </a:extLst>
          </p:cNvPr>
          <p:cNvSpPr/>
          <p:nvPr/>
        </p:nvSpPr>
        <p:spPr>
          <a:xfrm>
            <a:off x="3619500" y="4809339"/>
            <a:ext cx="4858400" cy="1339020"/>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lvl="0" algn="ctr"/>
            <a:r>
              <a:rPr lang="en-US" sz="2400" i="1" dirty="0">
                <a:solidFill>
                  <a:schemeClr val="bg1"/>
                </a:solidFill>
                <a:latin typeface="Calibri" panose="020F0502020204030204" pitchFamily="34" charset="0"/>
                <a:ea typeface="Calibri"/>
                <a:cs typeface="Calibri" panose="020F0502020204030204" pitchFamily="34" charset="0"/>
                <a:sym typeface="Calibri"/>
              </a:rPr>
              <a:t>She's a very </a:t>
            </a:r>
            <a:r>
              <a:rPr lang="en-US" sz="2400" i="1" dirty="0">
                <a:solidFill>
                  <a:schemeClr val="accent2"/>
                </a:solidFill>
                <a:latin typeface="Calibri" panose="020F0502020204030204" pitchFamily="34" charset="0"/>
                <a:ea typeface="Calibri"/>
                <a:cs typeface="Calibri" panose="020F0502020204030204" pitchFamily="34" charset="0"/>
                <a:sym typeface="Calibri"/>
              </a:rPr>
              <a:t>sociable</a:t>
            </a:r>
            <a:r>
              <a:rPr lang="en-US" sz="2400" i="1" dirty="0">
                <a:solidFill>
                  <a:srgbClr val="FF0000"/>
                </a:solidFill>
                <a:latin typeface="Calibri" panose="020F0502020204030204" pitchFamily="34" charset="0"/>
                <a:ea typeface="Calibri"/>
                <a:cs typeface="Calibri" panose="020F0502020204030204" pitchFamily="34" charset="0"/>
                <a:sym typeface="Calibri"/>
              </a:rPr>
              <a:t> </a:t>
            </a:r>
            <a:r>
              <a:rPr lang="en-US" sz="2400" i="1" dirty="0">
                <a:solidFill>
                  <a:schemeClr val="bg1"/>
                </a:solidFill>
                <a:latin typeface="Calibri" panose="020F0502020204030204" pitchFamily="34" charset="0"/>
                <a:ea typeface="Calibri"/>
                <a:cs typeface="Calibri" panose="020F0502020204030204" pitchFamily="34" charset="0"/>
                <a:sym typeface="Calibri"/>
              </a:rPr>
              <a:t>child.</a:t>
            </a:r>
            <a:endParaRPr sz="2400" i="1" strike="noStrike" cap="none" dirty="0">
              <a:solidFill>
                <a:schemeClr val="bg1"/>
              </a:solidFill>
              <a:latin typeface="Calibri" panose="020F0502020204030204" pitchFamily="34" charset="0"/>
              <a:ea typeface="Calibri"/>
              <a:cs typeface="Calibri" panose="020F0502020204030204" pitchFamily="34" charset="0"/>
              <a:sym typeface="Calibri"/>
            </a:endParaRPr>
          </a:p>
        </p:txBody>
      </p:sp>
      <p:pic>
        <p:nvPicPr>
          <p:cNvPr id="8" name="Google Shape;90;p1">
            <a:extLst>
              <a:ext uri="{FF2B5EF4-FFF2-40B4-BE49-F238E27FC236}">
                <a16:creationId xmlns:a16="http://schemas.microsoft.com/office/drawing/2014/main" id="{37AD797A-86C6-3C48-A34B-51B902C47209}"/>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9" name="Picture 8">
            <a:extLst>
              <a:ext uri="{FF2B5EF4-FFF2-40B4-BE49-F238E27FC236}">
                <a16:creationId xmlns:a16="http://schemas.microsoft.com/office/drawing/2014/main" id="{90D657C5-8E3F-734A-A4EC-5D91BC4961F0}"/>
              </a:ext>
            </a:extLst>
          </p:cNvPr>
          <p:cNvPicPr>
            <a:picLocks noChangeAspect="1"/>
          </p:cNvPicPr>
          <p:nvPr/>
        </p:nvPicPr>
        <p:blipFill>
          <a:blip r:embed="rId4"/>
          <a:stretch>
            <a:fillRect/>
          </a:stretch>
        </p:blipFill>
        <p:spPr>
          <a:xfrm>
            <a:off x="2450562" y="556124"/>
            <a:ext cx="2376972" cy="968991"/>
          </a:xfrm>
          <a:prstGeom prst="rect">
            <a:avLst/>
          </a:prstGeom>
        </p:spPr>
      </p:pic>
      <p:sp>
        <p:nvSpPr>
          <p:cNvPr id="11" name="Rectangle 10">
            <a:extLst>
              <a:ext uri="{FF2B5EF4-FFF2-40B4-BE49-F238E27FC236}">
                <a16:creationId xmlns:a16="http://schemas.microsoft.com/office/drawing/2014/main" id="{B76FA132-FFBB-B04F-8AB2-074656C32512}"/>
              </a:ext>
            </a:extLst>
          </p:cNvPr>
          <p:cNvSpPr/>
          <p:nvPr/>
        </p:nvSpPr>
        <p:spPr>
          <a:xfrm>
            <a:off x="8477900" y="365125"/>
            <a:ext cx="2467191" cy="1325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sto MT Regular" charset="0"/>
            </a:endParaRPr>
          </a:p>
        </p:txBody>
      </p:sp>
      <p:sp>
        <p:nvSpPr>
          <p:cNvPr id="12" name="TextBox 11">
            <a:extLst>
              <a:ext uri="{FF2B5EF4-FFF2-40B4-BE49-F238E27FC236}">
                <a16:creationId xmlns:a16="http://schemas.microsoft.com/office/drawing/2014/main" id="{49943C76-1491-D541-A15F-25218D1ED59E}"/>
              </a:ext>
            </a:extLst>
          </p:cNvPr>
          <p:cNvSpPr txBox="1"/>
          <p:nvPr/>
        </p:nvSpPr>
        <p:spPr>
          <a:xfrm>
            <a:off x="8526147" y="443199"/>
            <a:ext cx="2463281" cy="1169551"/>
          </a:xfrm>
          <a:prstGeom prst="rect">
            <a:avLst/>
          </a:prstGeom>
          <a:noFill/>
        </p:spPr>
        <p:txBody>
          <a:bodyPr wrap="square" rtlCol="0">
            <a:spAutoFit/>
          </a:bodyPr>
          <a:lstStyle/>
          <a:p>
            <a:pPr algn="ctr"/>
            <a:r>
              <a:rPr lang="en-US" sz="3500" dirty="0">
                <a:solidFill>
                  <a:schemeClr val="bg1"/>
                </a:solidFill>
                <a:latin typeface="Calibri" pitchFamily="34" charset="0"/>
                <a:ea typeface="Calisto MT Regular" charset="0"/>
                <a:cs typeface="Calibri" pitchFamily="34" charset="0"/>
              </a:rPr>
              <a:t>Vocabulary</a:t>
            </a:r>
          </a:p>
          <a:p>
            <a:pPr algn="ctr"/>
            <a:r>
              <a:rPr lang="ka-GE" sz="3500" dirty="0">
                <a:solidFill>
                  <a:schemeClr val="bg1"/>
                </a:solidFill>
                <a:latin typeface="Calibri" pitchFamily="34" charset="0"/>
                <a:ea typeface="Calisto MT Regular" charset="0"/>
                <a:cs typeface="Calibri" pitchFamily="34" charset="0"/>
              </a:rPr>
              <a:t> ლექსიკა</a:t>
            </a:r>
            <a:endParaRPr lang="en-US" sz="3500" dirty="0">
              <a:solidFill>
                <a:schemeClr val="bg1"/>
              </a:solidFill>
              <a:latin typeface="Calibri" pitchFamily="34" charset="0"/>
              <a:ea typeface="Calisto MT Regular" charset="0"/>
              <a:cs typeface="Calibri" pitchFamily="34" charset="0"/>
            </a:endParaRPr>
          </a:p>
        </p:txBody>
      </p:sp>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6702</TotalTime>
  <Words>1547</Words>
  <Application>Microsoft Office PowerPoint</Application>
  <PresentationFormat>Widescreen</PresentationFormat>
  <Paragraphs>339</Paragraphs>
  <Slides>43</Slides>
  <Notes>30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43</vt:i4>
      </vt:variant>
    </vt:vector>
  </HeadingPairs>
  <TitlesOfParts>
    <vt:vector size="53" baseType="lpstr">
      <vt:lpstr>Arial</vt:lpstr>
      <vt:lpstr>Calibri</vt:lpstr>
      <vt:lpstr>Calibri Regular</vt:lpstr>
      <vt:lpstr>Calisto MT Regular</vt:lpstr>
      <vt:lpstr>Merriweather</vt:lpstr>
      <vt:lpstr>Merriweather Light</vt:lpstr>
      <vt:lpstr>Sylfaen</vt:lpstr>
      <vt:lpstr>Sylfaen Regular</vt:lpstr>
      <vt:lpstr>Times New Roman</vt:lpstr>
      <vt:lpstr>Office Theme</vt:lpstr>
      <vt:lpstr>PowerPoint Presentation</vt:lpstr>
      <vt:lpstr>PowerPoint Presentation</vt:lpstr>
      <vt:lpstr>Agenda                         გაკვეთილის გეგმა</vt:lpstr>
      <vt:lpstr>Introduction შესავალი</vt:lpstr>
      <vt:lpstr>PowerPoint Presentation</vt:lpstr>
      <vt:lpstr>PowerPoint Presentation</vt:lpstr>
      <vt:lpst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Summary                       გაკვეთილის შეჯამება</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Sam Dalesio</dc:creator>
  <cp:lastModifiedBy>User</cp:lastModifiedBy>
  <cp:revision>239</cp:revision>
  <cp:lastPrinted>2020-08-18T09:30:28Z</cp:lastPrinted>
  <dcterms:created xsi:type="dcterms:W3CDTF">2020-04-09T12:21:27Z</dcterms:created>
  <dcterms:modified xsi:type="dcterms:W3CDTF">2020-11-12T13:16:33Z</dcterms:modified>
</cp:coreProperties>
</file>