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344" r:id="rId6"/>
    <p:sldId id="261" r:id="rId7"/>
    <p:sldId id="262" r:id="rId8"/>
    <p:sldId id="263" r:id="rId9"/>
    <p:sldId id="264" r:id="rId10"/>
    <p:sldId id="267" r:id="rId11"/>
    <p:sldId id="268" r:id="rId12"/>
    <p:sldId id="303" r:id="rId13"/>
    <p:sldId id="311" r:id="rId14"/>
    <p:sldId id="312" r:id="rId15"/>
    <p:sldId id="313" r:id="rId16"/>
    <p:sldId id="314" r:id="rId17"/>
    <p:sldId id="315" r:id="rId18"/>
    <p:sldId id="270" r:id="rId19"/>
    <p:sldId id="271" r:id="rId20"/>
    <p:sldId id="272" r:id="rId21"/>
    <p:sldId id="337" r:id="rId22"/>
    <p:sldId id="273" r:id="rId23"/>
    <p:sldId id="274" r:id="rId24"/>
    <p:sldId id="275" r:id="rId25"/>
    <p:sldId id="276" r:id="rId26"/>
    <p:sldId id="342" r:id="rId27"/>
    <p:sldId id="324" r:id="rId28"/>
    <p:sldId id="345" r:id="rId29"/>
    <p:sldId id="346" r:id="rId30"/>
    <p:sldId id="347" r:id="rId31"/>
    <p:sldId id="348" r:id="rId32"/>
    <p:sldId id="291" r:id="rId33"/>
    <p:sldId id="293" r:id="rId34"/>
    <p:sldId id="294" r:id="rId35"/>
    <p:sldId id="295" r:id="rId36"/>
    <p:sldId id="323" r:id="rId37"/>
    <p:sldId id="296" r:id="rId38"/>
    <p:sldId id="325" r:id="rId39"/>
    <p:sldId id="297" r:id="rId40"/>
    <p:sldId id="326" r:id="rId41"/>
    <p:sldId id="327" r:id="rId42"/>
    <p:sldId id="302" r:id="rId43"/>
    <p:sldId id="338" r:id="rId44"/>
    <p:sldId id="339" r:id="rId45"/>
    <p:sldId id="340" r:id="rId46"/>
    <p:sldId id="341" r:id="rId47"/>
    <p:sldId id="343" r:id="rId48"/>
    <p:sldId id="304" r:id="rId49"/>
    <p:sldId id="333"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0" autoAdjust="0"/>
    <p:restoredTop sz="93293"/>
  </p:normalViewPr>
  <p:slideViewPr>
    <p:cSldViewPr snapToGrid="0">
      <p:cViewPr varScale="1">
        <p:scale>
          <a:sx n="108" d="100"/>
          <a:sy n="108" d="100"/>
        </p:scale>
        <p:origin x="81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80909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bri Regular" charset="0"/>
                <a:cs typeface="Calibri Regular" charset="0"/>
              </a:rPr>
              <a:pPr marL="0" lvl="0" indent="0" algn="r" rtl="0">
                <a:spcBef>
                  <a:spcPts val="0"/>
                </a:spcBef>
                <a:spcAft>
                  <a:spcPts val="0"/>
                </a:spcAft>
                <a:buNone/>
              </a:pPr>
              <a:t>1</a:t>
            </a:fld>
            <a:endParaRPr dirty="0">
              <a:ea typeface="Calibri Regular" charset="0"/>
              <a:cs typeface="Calibri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10</a:t>
            </a:fld>
            <a:endParaRPr dirty="0">
              <a:ea typeface="Calibri Regular" charset="0"/>
              <a:cs typeface="Calibri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11</a:t>
            </a:fld>
            <a:endParaRPr dirty="0">
              <a:ea typeface="Calibri Regular" charset="0"/>
              <a:cs typeface="Calibri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d3272b2c0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d3272b2c0_0_4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64" name="Google Shape;264;g8d3272b2c0_0_4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bri Regular" charset="0"/>
                <a:cs typeface="Calibri Regular" charset="0"/>
              </a:rPr>
              <a:pPr marL="0" lvl="0" indent="0" algn="r" rtl="0">
                <a:spcBef>
                  <a:spcPts val="0"/>
                </a:spcBef>
                <a:spcAft>
                  <a:spcPts val="0"/>
                </a:spcAft>
                <a:buNone/>
              </a:pPr>
              <a:t>18</a:t>
            </a:fld>
            <a:endParaRPr dirty="0">
              <a:ea typeface="Calibri Regular" charset="0"/>
              <a:cs typeface="Calibri Regula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19</a:t>
            </a:fld>
            <a:endParaRPr dirty="0">
              <a:ea typeface="Calibri Regular" charset="0"/>
              <a:cs typeface="Calibri Regular"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d3272b2c0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d3272b2c0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10" name="Google Shape;310;g8d3272b2c0_0_4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20</a:t>
            </a:fld>
            <a:endParaRPr dirty="0">
              <a:ea typeface="Calibri Regular" charset="0"/>
              <a:cs typeface="Calibri Regular"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d3272b2c0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d3272b2c0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10" name="Google Shape;310;g8d3272b2c0_0_4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21</a:t>
            </a:fld>
            <a:endParaRPr dirty="0">
              <a:ea typeface="Calibri Regular" charset="0"/>
              <a:cs typeface="Calibri Regular" charset="0"/>
            </a:endParaRPr>
          </a:p>
        </p:txBody>
      </p:sp>
    </p:spTree>
    <p:extLst>
      <p:ext uri="{BB962C8B-B14F-4D97-AF65-F5344CB8AC3E}">
        <p14:creationId xmlns:p14="http://schemas.microsoft.com/office/powerpoint/2010/main" val="142226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d3272b2c0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d3272b2c0_0_4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19" name="Google Shape;319;g8d3272b2c0_0_4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22</a:t>
            </a:fld>
            <a:endParaRPr dirty="0">
              <a:ea typeface="Calibri Regular" charset="0"/>
              <a:cs typeface="Calibri Regular"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d3272b2c0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d3272b2c0_0_4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28" name="Google Shape;328;g8d3272b2c0_0_4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23</a:t>
            </a:fld>
            <a:endParaRPr dirty="0">
              <a:ea typeface="Calibri Regular" charset="0"/>
              <a:cs typeface="Calibri Regular"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d3272b2c0_0_5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d3272b2c0_0_5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37" name="Google Shape;337;g8d3272b2c0_0_5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24</a:t>
            </a:fld>
            <a:endParaRPr dirty="0">
              <a:ea typeface="Calibri Regular" charset="0"/>
              <a:cs typeface="Calibri Regular"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d3272b2c0_0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d3272b2c0_0_5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46" name="Google Shape;346;g8d3272b2c0_0_5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25</a:t>
            </a:fld>
            <a:endParaRPr dirty="0">
              <a:ea typeface="Calibri Regular" charset="0"/>
              <a:cs typeface="Calibri Regular"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d3272b2c0_0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d3272b2c0_0_5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46" name="Google Shape;346;g8d3272b2c0_0_5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26</a:t>
            </a:fld>
            <a:endParaRPr dirty="0">
              <a:ea typeface="Calibri Regular" charset="0"/>
              <a:cs typeface="Calibri Regular" charset="0"/>
            </a:endParaRPr>
          </a:p>
        </p:txBody>
      </p:sp>
    </p:spTree>
    <p:extLst>
      <p:ext uri="{BB962C8B-B14F-4D97-AF65-F5344CB8AC3E}">
        <p14:creationId xmlns:p14="http://schemas.microsoft.com/office/powerpoint/2010/main" val="954241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personalities?</a:t>
            </a:r>
            <a:r>
              <a:rPr lang="en-US" baseline="0" dirty="0" smtClean="0"/>
              <a:t> do you think the youngest is different from the oldest?</a:t>
            </a:r>
          </a:p>
          <a:p>
            <a:endParaRPr lang="en-US" baseline="0" dirty="0" smtClean="0"/>
          </a:p>
          <a:p>
            <a:r>
              <a:rPr lang="en-US" baseline="0" dirty="0" smtClean="0"/>
              <a:t> and what about the middle ones</a:t>
            </a:r>
          </a:p>
          <a:p>
            <a:endParaRPr lang="en-US" baseline="0" dirty="0" smtClean="0"/>
          </a:p>
          <a:p>
            <a:endParaRPr lang="en-US" baseline="0" dirty="0" smtClean="0"/>
          </a:p>
          <a:p>
            <a:r>
              <a:rPr lang="en-US" baseline="0" dirty="0" smtClean="0"/>
              <a:t>you are right </a:t>
            </a:r>
          </a:p>
          <a:p>
            <a:endParaRPr lang="en-US" baseline="0" dirty="0" smtClean="0"/>
          </a:p>
          <a:p>
            <a:r>
              <a:rPr lang="en-US" baseline="0" dirty="0" smtClean="0"/>
              <a:t>this all depends on birth order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27</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52327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personalities?</a:t>
            </a:r>
            <a:r>
              <a:rPr lang="en-US" baseline="0" dirty="0" smtClean="0"/>
              <a:t> do you think the youngest is different from the oldest?</a:t>
            </a:r>
          </a:p>
          <a:p>
            <a:endParaRPr lang="en-US" baseline="0" dirty="0" smtClean="0"/>
          </a:p>
          <a:p>
            <a:r>
              <a:rPr lang="en-US" baseline="0" dirty="0" smtClean="0"/>
              <a:t> and what about the middle ones</a:t>
            </a:r>
          </a:p>
          <a:p>
            <a:endParaRPr lang="en-US" baseline="0" dirty="0" smtClean="0"/>
          </a:p>
          <a:p>
            <a:endParaRPr lang="en-US" baseline="0" dirty="0" smtClean="0"/>
          </a:p>
          <a:p>
            <a:r>
              <a:rPr lang="en-US" baseline="0" dirty="0" smtClean="0"/>
              <a:t>you are right </a:t>
            </a:r>
          </a:p>
          <a:p>
            <a:endParaRPr lang="en-US" baseline="0" dirty="0" smtClean="0"/>
          </a:p>
          <a:p>
            <a:r>
              <a:rPr lang="en-US" baseline="0" dirty="0" smtClean="0"/>
              <a:t>this all depends on birth order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28</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5232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personalities?</a:t>
            </a:r>
            <a:r>
              <a:rPr lang="en-US" baseline="0" dirty="0" smtClean="0"/>
              <a:t> do you think the youngest is different from the oldest?</a:t>
            </a:r>
          </a:p>
          <a:p>
            <a:endParaRPr lang="en-US" baseline="0" dirty="0" smtClean="0"/>
          </a:p>
          <a:p>
            <a:r>
              <a:rPr lang="en-US" baseline="0" dirty="0" smtClean="0"/>
              <a:t> and what about the middle ones</a:t>
            </a:r>
          </a:p>
          <a:p>
            <a:endParaRPr lang="en-US" baseline="0" dirty="0" smtClean="0"/>
          </a:p>
          <a:p>
            <a:endParaRPr lang="en-US" baseline="0" dirty="0" smtClean="0"/>
          </a:p>
          <a:p>
            <a:r>
              <a:rPr lang="en-US" baseline="0" dirty="0" smtClean="0"/>
              <a:t>you are right </a:t>
            </a:r>
          </a:p>
          <a:p>
            <a:endParaRPr lang="en-US" baseline="0" dirty="0" smtClean="0"/>
          </a:p>
          <a:p>
            <a:r>
              <a:rPr lang="en-US" baseline="0" dirty="0" smtClean="0"/>
              <a:t>this all depends on birth order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29</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52327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personalities?</a:t>
            </a:r>
            <a:r>
              <a:rPr lang="en-US" baseline="0" dirty="0" smtClean="0"/>
              <a:t> do you think the youngest is different from the oldest?</a:t>
            </a:r>
          </a:p>
          <a:p>
            <a:endParaRPr lang="en-US" baseline="0" dirty="0" smtClean="0"/>
          </a:p>
          <a:p>
            <a:r>
              <a:rPr lang="en-US" baseline="0" dirty="0" smtClean="0"/>
              <a:t> and what about the middle ones</a:t>
            </a:r>
          </a:p>
          <a:p>
            <a:endParaRPr lang="en-US" baseline="0" dirty="0" smtClean="0"/>
          </a:p>
          <a:p>
            <a:endParaRPr lang="en-US" baseline="0" dirty="0" smtClean="0"/>
          </a:p>
          <a:p>
            <a:r>
              <a:rPr lang="en-US" baseline="0" dirty="0" smtClean="0"/>
              <a:t>you are right </a:t>
            </a:r>
          </a:p>
          <a:p>
            <a:endParaRPr lang="en-US" baseline="0" dirty="0" smtClean="0"/>
          </a:p>
          <a:p>
            <a:r>
              <a:rPr lang="en-US" baseline="0" dirty="0" smtClean="0"/>
              <a:t>this all depends on birth order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52327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personalities?</a:t>
            </a:r>
            <a:r>
              <a:rPr lang="en-US" baseline="0" dirty="0" smtClean="0"/>
              <a:t> do you think the youngest is different from the oldest?</a:t>
            </a:r>
          </a:p>
          <a:p>
            <a:endParaRPr lang="en-US" baseline="0" dirty="0" smtClean="0"/>
          </a:p>
          <a:p>
            <a:r>
              <a:rPr lang="en-US" baseline="0" dirty="0" smtClean="0"/>
              <a:t> and what about the middle ones</a:t>
            </a:r>
          </a:p>
          <a:p>
            <a:endParaRPr lang="en-US" baseline="0" dirty="0" smtClean="0"/>
          </a:p>
          <a:p>
            <a:endParaRPr lang="en-US" baseline="0" dirty="0" smtClean="0"/>
          </a:p>
          <a:p>
            <a:r>
              <a:rPr lang="en-US" baseline="0" dirty="0" smtClean="0"/>
              <a:t>you are right </a:t>
            </a:r>
          </a:p>
          <a:p>
            <a:endParaRPr lang="en-US" baseline="0" dirty="0" smtClean="0"/>
          </a:p>
          <a:p>
            <a:r>
              <a:rPr lang="en-US" baseline="0" dirty="0" smtClean="0"/>
              <a:t>this all depends on birth order </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52327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32</a:t>
            </a:fld>
            <a:endParaRPr dirty="0">
              <a:ea typeface="Calibri Regular" charset="0"/>
              <a:cs typeface="Calibri Regular"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8d3272b2c0_2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8d3272b2c0_2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43" name="Google Shape;543;g8d3272b2c0_2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33</a:t>
            </a:fld>
            <a:endParaRPr dirty="0">
              <a:ea typeface="Calibri Regular" charset="0"/>
              <a:cs typeface="Calibri Regular"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3272b2c0_2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3272b2c0_2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50" name="Google Shape;550;g8d3272b2c0_2_2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34</a:t>
            </a:fld>
            <a:endParaRPr dirty="0">
              <a:ea typeface="Calibri Regular" charset="0"/>
              <a:cs typeface="Calibri Regular"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d3272b2c0_2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d3272b2c0_2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57" name="Google Shape;557;g8d3272b2c0_2_2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35</a:t>
            </a:fld>
            <a:endParaRPr dirty="0">
              <a:ea typeface="Calibri Regular" charset="0"/>
              <a:cs typeface="Calibri Regular"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3272b2c0_2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3272b2c0_2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50" name="Google Shape;550;g8d3272b2c0_2_2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36</a:t>
            </a:fld>
            <a:endParaRPr dirty="0">
              <a:ea typeface="Calibri Regular" charset="0"/>
              <a:cs typeface="Calibri Regular" charset="0"/>
            </a:endParaRPr>
          </a:p>
        </p:txBody>
      </p:sp>
    </p:spTree>
    <p:extLst>
      <p:ext uri="{BB962C8B-B14F-4D97-AF65-F5344CB8AC3E}">
        <p14:creationId xmlns:p14="http://schemas.microsoft.com/office/powerpoint/2010/main" val="2590750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37</a:t>
            </a:fld>
            <a:endParaRPr dirty="0">
              <a:ea typeface="Calibri Regular" charset="0"/>
              <a:cs typeface="Calibri Regular"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38</a:t>
            </a:fld>
            <a:endParaRPr dirty="0">
              <a:ea typeface="Calibri Regular" charset="0"/>
              <a:cs typeface="Calibri Regular" charset="0"/>
            </a:endParaRPr>
          </a:p>
        </p:txBody>
      </p:sp>
    </p:spTree>
    <p:extLst>
      <p:ext uri="{BB962C8B-B14F-4D97-AF65-F5344CB8AC3E}">
        <p14:creationId xmlns:p14="http://schemas.microsoft.com/office/powerpoint/2010/main" val="2964445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39</a:t>
            </a:fld>
            <a:endParaRPr dirty="0">
              <a:ea typeface="Calibri Regular" charset="0"/>
              <a:cs typeface="Calibri Regular"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40</a:t>
            </a:fld>
            <a:endParaRPr dirty="0">
              <a:ea typeface="Calibri Regular" charset="0"/>
              <a:cs typeface="Calibri Regular" charset="0"/>
            </a:endParaRPr>
          </a:p>
        </p:txBody>
      </p:sp>
    </p:spTree>
    <p:extLst>
      <p:ext uri="{BB962C8B-B14F-4D97-AF65-F5344CB8AC3E}">
        <p14:creationId xmlns:p14="http://schemas.microsoft.com/office/powerpoint/2010/main" val="159267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41</a:t>
            </a:fld>
            <a:endParaRPr dirty="0">
              <a:ea typeface="Calibri Regular" charset="0"/>
              <a:cs typeface="Calibri Regular" charset="0"/>
            </a:endParaRPr>
          </a:p>
        </p:txBody>
      </p:sp>
    </p:spTree>
    <p:extLst>
      <p:ext uri="{BB962C8B-B14F-4D97-AF65-F5344CB8AC3E}">
        <p14:creationId xmlns:p14="http://schemas.microsoft.com/office/powerpoint/2010/main" val="2153402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42</a:t>
            </a:fld>
            <a:endParaRPr dirty="0">
              <a:ea typeface="Calibri Regular" charset="0"/>
              <a:cs typeface="Calibri Regular"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43</a:t>
            </a:fld>
            <a:endParaRPr dirty="0">
              <a:ea typeface="Calibri Regular" charset="0"/>
              <a:cs typeface="Calibri Regular" charset="0"/>
            </a:endParaRPr>
          </a:p>
        </p:txBody>
      </p:sp>
    </p:spTree>
    <p:extLst>
      <p:ext uri="{BB962C8B-B14F-4D97-AF65-F5344CB8AC3E}">
        <p14:creationId xmlns:p14="http://schemas.microsoft.com/office/powerpoint/2010/main" val="2134153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44</a:t>
            </a:fld>
            <a:endParaRPr dirty="0">
              <a:ea typeface="Calibri Regular" charset="0"/>
              <a:cs typeface="Calibri Regular" charset="0"/>
            </a:endParaRPr>
          </a:p>
        </p:txBody>
      </p:sp>
    </p:spTree>
    <p:extLst>
      <p:ext uri="{BB962C8B-B14F-4D97-AF65-F5344CB8AC3E}">
        <p14:creationId xmlns:p14="http://schemas.microsoft.com/office/powerpoint/2010/main" val="17584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45</a:t>
            </a:fld>
            <a:endParaRPr dirty="0">
              <a:ea typeface="Calibri Regular" charset="0"/>
              <a:cs typeface="Calibri Regular" charset="0"/>
            </a:endParaRPr>
          </a:p>
        </p:txBody>
      </p:sp>
    </p:spTree>
    <p:extLst>
      <p:ext uri="{BB962C8B-B14F-4D97-AF65-F5344CB8AC3E}">
        <p14:creationId xmlns:p14="http://schemas.microsoft.com/office/powerpoint/2010/main" val="2014644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46</a:t>
            </a:fld>
            <a:endParaRPr dirty="0">
              <a:ea typeface="Calibri Regular" charset="0"/>
              <a:cs typeface="Calibri Regular" charset="0"/>
            </a:endParaRPr>
          </a:p>
        </p:txBody>
      </p:sp>
    </p:spTree>
    <p:extLst>
      <p:ext uri="{BB962C8B-B14F-4D97-AF65-F5344CB8AC3E}">
        <p14:creationId xmlns:p14="http://schemas.microsoft.com/office/powerpoint/2010/main" val="597670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428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49</a:t>
            </a:fld>
            <a:endParaRPr dirty="0">
              <a:ea typeface="Calibri Regular" charset="0"/>
              <a:cs typeface="Calibri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6</a:t>
            </a:fld>
            <a:endParaRPr dirty="0">
              <a:ea typeface="Calibri Regular" charset="0"/>
              <a:cs typeface="Calibri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7</a:t>
            </a:fld>
            <a:endParaRPr dirty="0">
              <a:ea typeface="Calibri Regular" charset="0"/>
              <a:cs typeface="Calibri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3272b2c0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3272b2c0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03" name="Google Shape;203;g8d3272b2c0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8</a:t>
            </a:fld>
            <a:endParaRPr dirty="0">
              <a:ea typeface="Calibri Regular" charset="0"/>
              <a:cs typeface="Calibri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bri Regular" charset="0"/>
                <a:cs typeface="Calibri Regular" charset="0"/>
              </a:rPr>
              <a:pPr marL="0" lvl="0" indent="0" algn="r" rtl="0">
                <a:spcBef>
                  <a:spcPts val="0"/>
                </a:spcBef>
                <a:spcAft>
                  <a:spcPts val="0"/>
                </a:spcAft>
                <a:buClr>
                  <a:srgbClr val="000000"/>
                </a:buClr>
                <a:buFont typeface="Arial"/>
                <a:buNone/>
              </a:pPr>
              <a:t>9</a:t>
            </a:fld>
            <a:endParaRPr dirty="0">
              <a:ea typeface="Calibri Regular" charset="0"/>
              <a:cs typeface="Calibri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504764" y="1259598"/>
            <a:ext cx="3182400"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chemeClr val="lt1"/>
                </a:solidFill>
                <a:latin typeface="Calibri" panose="020F0502020204030204" pitchFamily="34" charset="0"/>
                <a:ea typeface="Calibri Regular" charset="0"/>
                <a:cs typeface="Calibri" panose="020F0502020204030204" pitchFamily="34" charset="0"/>
              </a:rPr>
              <a:t>r</a:t>
            </a:r>
            <a:r>
              <a:rPr lang="en-US" sz="3000" b="1" dirty="0" smtClean="0">
                <a:solidFill>
                  <a:schemeClr val="lt1"/>
                </a:solidFill>
                <a:latin typeface="Calibri" panose="020F0502020204030204" pitchFamily="34" charset="0"/>
                <a:ea typeface="Calibri Regular" charset="0"/>
                <a:cs typeface="Calibri" panose="020F0502020204030204" pitchFamily="34" charset="0"/>
              </a:rPr>
              <a:t>eliable</a:t>
            </a:r>
            <a:endParaRPr lang="en-US" sz="3000" b="1" dirty="0">
              <a:solidFill>
                <a:schemeClr val="lt1"/>
              </a:solidFill>
              <a:latin typeface="Calibri" panose="020F0502020204030204" pitchFamily="34" charset="0"/>
              <a:ea typeface="Calibri Regular" charset="0"/>
              <a:cs typeface="Calibri" panose="020F0502020204030204" pitchFamily="34" charset="0"/>
            </a:endParaRPr>
          </a:p>
          <a:p>
            <a:pPr marL="0" marR="0" lvl="0" indent="0" algn="ctr" rtl="0">
              <a:spcBef>
                <a:spcPts val="0"/>
              </a:spcBef>
              <a:spcAft>
                <a:spcPts val="0"/>
              </a:spcAft>
              <a:buNone/>
            </a:pPr>
            <a:r>
              <a:rPr lang="en-US" sz="3000" b="1" dirty="0">
                <a:solidFill>
                  <a:schemeClr val="lt1"/>
                </a:solidFill>
                <a:latin typeface="Calibri" panose="020F0502020204030204" pitchFamily="34" charset="0"/>
                <a:ea typeface="Calibri Regular" charset="0"/>
                <a:cs typeface="Calibri" panose="020F0502020204030204" pitchFamily="34" charset="0"/>
              </a:rPr>
              <a:t>(</a:t>
            </a:r>
            <a:r>
              <a:rPr lang="en-US" sz="3000" b="1" dirty="0" smtClean="0">
                <a:solidFill>
                  <a:schemeClr val="lt1"/>
                </a:solidFill>
                <a:latin typeface="Calibri" panose="020F0502020204030204" pitchFamily="34" charset="0"/>
                <a:ea typeface="Calibri Regular" charset="0"/>
                <a:cs typeface="Calibri" panose="020F0502020204030204" pitchFamily="34" charset="0"/>
              </a:rPr>
              <a:t>adj.)</a:t>
            </a:r>
            <a:endParaRPr sz="3000" b="1" dirty="0">
              <a:solidFill>
                <a:schemeClr val="lt1"/>
              </a:solidFill>
              <a:latin typeface="Calibri" panose="020F0502020204030204" pitchFamily="34" charset="0"/>
              <a:ea typeface="Calibri Regular" charset="0"/>
              <a:cs typeface="Calibri" panose="020F0502020204030204" pitchFamily="34" charset="0"/>
            </a:endParaRPr>
          </a:p>
        </p:txBody>
      </p:sp>
      <p:sp>
        <p:nvSpPr>
          <p:cNvPr id="244" name="Google Shape;244;g8d3272b2c0_0_279"/>
          <p:cNvSpPr/>
          <p:nvPr/>
        </p:nvSpPr>
        <p:spPr>
          <a:xfrm>
            <a:off x="4020114" y="3823854"/>
            <a:ext cx="4151700"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rtl="0">
              <a:spcBef>
                <a:spcPts val="0"/>
              </a:spcBef>
              <a:spcAft>
                <a:spcPts val="1200"/>
              </a:spcAft>
              <a:buNone/>
            </a:pPr>
            <a:r>
              <a:rPr lang="en-US" sz="3200" dirty="0">
                <a:solidFill>
                  <a:schemeClr val="lt1"/>
                </a:solidFill>
                <a:latin typeface="Calibri" panose="020F0502020204030204" pitchFamily="34" charset="0"/>
                <a:ea typeface="Merriweather"/>
                <a:cs typeface="Calibri" panose="020F0502020204030204" pitchFamily="34" charset="0"/>
                <a:sym typeface="Merriweather"/>
              </a:rPr>
              <a:t>    </a:t>
            </a:r>
            <a:r>
              <a:rPr lang="en-US" sz="3200" dirty="0" smtClean="0">
                <a:solidFill>
                  <a:schemeClr val="lt1"/>
                </a:solidFill>
                <a:latin typeface="Calibri" panose="020F0502020204030204" pitchFamily="34" charset="0"/>
                <a:ea typeface="Merriweather"/>
                <a:cs typeface="Calibri" panose="020F0502020204030204" pitchFamily="34" charset="0"/>
                <a:sym typeface="Merriweather"/>
              </a:rPr>
              <a:t>  </a:t>
            </a:r>
            <a:r>
              <a:rPr lang="ka-GE" sz="2400" dirty="0" smtClean="0">
                <a:solidFill>
                  <a:schemeClr val="lt1"/>
                </a:solidFill>
                <a:latin typeface="Calibri" panose="020F0502020204030204" pitchFamily="34" charset="0"/>
                <a:ea typeface="Merriweather"/>
                <a:cs typeface="Calibri" panose="020F0502020204030204" pitchFamily="34" charset="0"/>
                <a:sym typeface="Merriweather"/>
              </a:rPr>
              <a:t>სანდო</a:t>
            </a:r>
            <a:r>
              <a:rPr lang="ka-GE" sz="2400" dirty="0">
                <a:solidFill>
                  <a:schemeClr val="lt1"/>
                </a:solidFill>
                <a:latin typeface="Calibri" panose="020F0502020204030204" pitchFamily="34" charset="0"/>
                <a:ea typeface="Merriweather"/>
                <a:cs typeface="Calibri" panose="020F0502020204030204" pitchFamily="34" charset="0"/>
                <a:sym typeface="Merriweather"/>
              </a:rPr>
              <a:t>, საიმედო</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190;g8d3272b2c0_0_231">
            <a:extLst>
              <a:ext uri="{FF2B5EF4-FFF2-40B4-BE49-F238E27FC236}">
                <a16:creationId xmlns:a16="http://schemas.microsoft.com/office/drawing/2014/main" id="{D0861218-79F7-C745-AA83-9E87ECA0A1A5}"/>
              </a:ext>
            </a:extLst>
          </p:cNvPr>
          <p:cNvSpPr/>
          <p:nvPr/>
        </p:nvSpPr>
        <p:spPr>
          <a:xfrm>
            <a:off x="3543300" y="4742325"/>
            <a:ext cx="49346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Regular" charset="0"/>
                <a:cs typeface="Calibri" panose="020F0502020204030204" pitchFamily="34" charset="0"/>
              </a:rPr>
              <a:t>She is so </a:t>
            </a:r>
            <a:r>
              <a:rPr lang="en-US" sz="2400" i="1" u="sng" dirty="0">
                <a:solidFill>
                  <a:schemeClr val="accent2"/>
                </a:solidFill>
                <a:latin typeface="Calibri" panose="020F0502020204030204" pitchFamily="34" charset="0"/>
                <a:ea typeface="Calibri Regular" charset="0"/>
                <a:cs typeface="Calibri" panose="020F0502020204030204" pitchFamily="34" charset="0"/>
              </a:rPr>
              <a:t>reliable</a:t>
            </a:r>
            <a:r>
              <a:rPr lang="en-US" sz="2400" i="1" dirty="0">
                <a:solidFill>
                  <a:schemeClr val="accent2"/>
                </a:solidFill>
                <a:latin typeface="Calibri" panose="020F0502020204030204" pitchFamily="34" charset="0"/>
                <a:ea typeface="Calibri Regular" charset="0"/>
                <a:cs typeface="Calibri" panose="020F0502020204030204" pitchFamily="34" charset="0"/>
              </a:rPr>
              <a:t>.</a:t>
            </a:r>
            <a:r>
              <a:rPr lang="en-US" sz="2400" i="1" dirty="0">
                <a:solidFill>
                  <a:schemeClr val="bg1"/>
                </a:solidFill>
                <a:latin typeface="Calibri" panose="020F0502020204030204" pitchFamily="34" charset="0"/>
                <a:ea typeface="Calibri Regular" charset="0"/>
                <a:cs typeface="Calibri" panose="020F0502020204030204" pitchFamily="34" charset="0"/>
              </a:rPr>
              <a:t> You can trust her.</a:t>
            </a:r>
          </a:p>
        </p:txBody>
      </p:sp>
      <p:pic>
        <p:nvPicPr>
          <p:cNvPr id="8" name="Google Shape;90;p1">
            <a:extLst>
              <a:ext uri="{FF2B5EF4-FFF2-40B4-BE49-F238E27FC236}">
                <a16:creationId xmlns:a16="http://schemas.microsoft.com/office/drawing/2014/main" id="{732EE9D5-350F-EB41-A182-BAF1FC76FE5C}"/>
              </a:ext>
            </a:extLst>
          </p:cNvPr>
          <p:cNvPicPr preferRelativeResize="0"/>
          <p:nvPr/>
        </p:nvPicPr>
        <p:blipFill rotWithShape="1">
          <a:blip r:embed="rId3">
            <a:alphaModFix/>
          </a:blip>
          <a:srcRect/>
          <a:stretch/>
        </p:blipFill>
        <p:spPr>
          <a:xfrm>
            <a:off x="190732" y="365125"/>
            <a:ext cx="2164081" cy="968991"/>
          </a:xfrm>
          <a:prstGeom prst="rect">
            <a:avLst/>
          </a:prstGeom>
          <a:noFill/>
          <a:ln>
            <a:noFill/>
          </a:ln>
        </p:spPr>
      </p:pic>
      <p:pic>
        <p:nvPicPr>
          <p:cNvPr id="9" name="Picture 8">
            <a:extLst>
              <a:ext uri="{FF2B5EF4-FFF2-40B4-BE49-F238E27FC236}">
                <a16:creationId xmlns:a16="http://schemas.microsoft.com/office/drawing/2014/main" id="{63204DEA-A936-B94B-B90D-59E90181150E}"/>
              </a:ext>
            </a:extLst>
          </p:cNvPr>
          <p:cNvPicPr>
            <a:picLocks noChangeAspect="1"/>
          </p:cNvPicPr>
          <p:nvPr/>
        </p:nvPicPr>
        <p:blipFill>
          <a:blip r:embed="rId4"/>
          <a:stretch>
            <a:fillRect/>
          </a:stretch>
        </p:blipFill>
        <p:spPr>
          <a:xfrm>
            <a:off x="2354814" y="365125"/>
            <a:ext cx="2376972" cy="968991"/>
          </a:xfrm>
          <a:prstGeom prst="rect">
            <a:avLst/>
          </a:prstGeom>
        </p:spPr>
      </p:pic>
      <p:sp>
        <p:nvSpPr>
          <p:cNvPr id="10" name="Rectangle 9">
            <a:extLst>
              <a:ext uri="{FF2B5EF4-FFF2-40B4-BE49-F238E27FC236}">
                <a16:creationId xmlns:a16="http://schemas.microsoft.com/office/drawing/2014/main" id="{E862E3DF-190D-524F-9F2D-72C924011FE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08AE68B2-A8B6-B047-98FC-92AE1185994B}"/>
              </a:ext>
            </a:extLst>
          </p:cNvPr>
          <p:cNvSpPr txBox="1"/>
          <p:nvPr/>
        </p:nvSpPr>
        <p:spPr>
          <a:xfrm>
            <a:off x="8526147" y="443199"/>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5005712" y="1632953"/>
            <a:ext cx="2443959" cy="221901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rgbClr val="FFFFFF"/>
                </a:solidFill>
                <a:latin typeface="Calibri" charset="0"/>
                <a:ea typeface="Calibri" charset="0"/>
                <a:cs typeface="Calibri" charset="0"/>
                <a:sym typeface="Calibri"/>
              </a:rPr>
              <a:t>s</a:t>
            </a:r>
            <a:r>
              <a:rPr lang="en-US" sz="3000" b="1" dirty="0" smtClean="0">
                <a:solidFill>
                  <a:srgbClr val="FFFFFF"/>
                </a:solidFill>
                <a:latin typeface="Calibri" charset="0"/>
                <a:ea typeface="Calibri" charset="0"/>
                <a:cs typeface="Calibri" charset="0"/>
                <a:sym typeface="Calibri"/>
              </a:rPr>
              <a:t>hy</a:t>
            </a:r>
            <a:endParaRPr lang="en-US" sz="3000" b="1" dirty="0">
              <a:solidFill>
                <a:srgbClr val="FFFFFF"/>
              </a:solidFill>
              <a:latin typeface="Calibri" charset="0"/>
              <a:ea typeface="Calibri" charset="0"/>
              <a:cs typeface="Calibri" charset="0"/>
              <a:sym typeface="Calibri"/>
            </a:endParaRPr>
          </a:p>
          <a:p>
            <a:pPr marL="0" marR="0" lvl="0" indent="0" algn="ctr" rtl="0">
              <a:spcBef>
                <a:spcPts val="0"/>
              </a:spcBef>
              <a:spcAft>
                <a:spcPts val="0"/>
              </a:spcAft>
              <a:buNone/>
            </a:pPr>
            <a:r>
              <a:rPr lang="en-US" sz="3000" b="1" dirty="0">
                <a:solidFill>
                  <a:srgbClr val="FFFFFF"/>
                </a:solidFill>
                <a:latin typeface="Calibri" charset="0"/>
                <a:ea typeface="Calibri" charset="0"/>
                <a:cs typeface="Calibri" charset="0"/>
                <a:sym typeface="Calibri"/>
              </a:rPr>
              <a:t>(</a:t>
            </a:r>
            <a:r>
              <a:rPr lang="en-US" sz="3000" b="1" dirty="0" smtClean="0">
                <a:solidFill>
                  <a:srgbClr val="FFFFFF"/>
                </a:solidFill>
                <a:latin typeface="Calibri" charset="0"/>
                <a:ea typeface="Calibri" charset="0"/>
                <a:cs typeface="Calibri" charset="0"/>
                <a:sym typeface="Calibri"/>
              </a:rPr>
              <a:t>adj.)</a:t>
            </a:r>
            <a:endParaRPr sz="3000" b="1" dirty="0">
              <a:solidFill>
                <a:srgbClr val="FFFFFF"/>
              </a:solidFill>
              <a:latin typeface="Calibri" charset="0"/>
              <a:ea typeface="Calibri" charset="0"/>
              <a:cs typeface="Calibri" charset="0"/>
              <a:sym typeface="Calibri"/>
            </a:endParaRPr>
          </a:p>
        </p:txBody>
      </p:sp>
      <p:sp>
        <p:nvSpPr>
          <p:cNvPr id="253" name="Google Shape;253;g8d3272b2c0_0_287"/>
          <p:cNvSpPr/>
          <p:nvPr/>
        </p:nvSpPr>
        <p:spPr>
          <a:xfrm>
            <a:off x="4615525" y="4017614"/>
            <a:ext cx="3224331" cy="6451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l" rtl="0">
              <a:spcBef>
                <a:spcPts val="1200"/>
              </a:spcBef>
              <a:spcAft>
                <a:spcPts val="0"/>
              </a:spcAft>
              <a:buNone/>
            </a:pPr>
            <a:r>
              <a:rPr sz="2400" dirty="0">
                <a:solidFill>
                  <a:schemeClr val="lt1"/>
                </a:solidFill>
                <a:latin typeface="Calibri Regular" charset="0"/>
                <a:ea typeface="Merriweather Light"/>
                <a:cs typeface="Merriweather Light"/>
                <a:sym typeface="Merriweather Light"/>
              </a:rPr>
              <a:t>   </a:t>
            </a:r>
            <a:r>
              <a:rPr lang="en-US" sz="2400" dirty="0" smtClean="0">
                <a:solidFill>
                  <a:schemeClr val="lt1"/>
                </a:solidFill>
                <a:latin typeface="Calibri Regular" charset="0"/>
                <a:ea typeface="Merriweather Light"/>
                <a:cs typeface="Merriweather Light"/>
                <a:sym typeface="Merriweather Light"/>
              </a:rPr>
              <a:t>  </a:t>
            </a:r>
            <a:r>
              <a:rPr sz="2400" dirty="0" smtClean="0">
                <a:solidFill>
                  <a:schemeClr val="lt1"/>
                </a:solidFill>
                <a:latin typeface="Calibri Regular" charset="0"/>
                <a:ea typeface="Merriweather Light"/>
                <a:cs typeface="Merriweather Light"/>
                <a:sym typeface="Merriweather Light"/>
              </a:rPr>
              <a:t>მორცხვი</a:t>
            </a:r>
            <a:endParaRPr sz="2400" dirty="0">
              <a:solidFill>
                <a:schemeClr val="lt1"/>
              </a:solidFill>
              <a:latin typeface="Calibri" panose="020F0502020204030204" pitchFamily="34" charset="0"/>
              <a:ea typeface="Merriweather Light"/>
              <a:cs typeface="Calibri" panose="020F0502020204030204" pitchFamily="34" charset="0"/>
              <a:sym typeface="Merriweather Light"/>
            </a:endParaRPr>
          </a:p>
        </p:txBody>
      </p:sp>
      <p:sp>
        <p:nvSpPr>
          <p:cNvPr id="7" name="Google Shape;190;g8d3272b2c0_0_231">
            <a:extLst>
              <a:ext uri="{FF2B5EF4-FFF2-40B4-BE49-F238E27FC236}">
                <a16:creationId xmlns:a16="http://schemas.microsoft.com/office/drawing/2014/main" id="{239F01CF-9F24-B541-9847-F5B5F2B8F8AB}"/>
              </a:ext>
            </a:extLst>
          </p:cNvPr>
          <p:cNvSpPr/>
          <p:nvPr/>
        </p:nvSpPr>
        <p:spPr>
          <a:xfrm>
            <a:off x="3824945" y="4935999"/>
            <a:ext cx="4805491"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Regular" charset="0"/>
                <a:cs typeface="Calibri" panose="020F0502020204030204" pitchFamily="34" charset="0"/>
              </a:rPr>
              <a:t>She is so </a:t>
            </a:r>
            <a:r>
              <a:rPr lang="en-US" sz="2400" i="1" u="sng" dirty="0">
                <a:solidFill>
                  <a:schemeClr val="accent2"/>
                </a:solidFill>
                <a:latin typeface="Calibri" panose="020F0502020204030204" pitchFamily="34" charset="0"/>
                <a:ea typeface="Calibri Regular" charset="0"/>
                <a:cs typeface="Calibri" panose="020F0502020204030204" pitchFamily="34" charset="0"/>
              </a:rPr>
              <a:t>shy</a:t>
            </a:r>
            <a:r>
              <a:rPr lang="en-US" sz="2400" i="1" dirty="0">
                <a:solidFill>
                  <a:schemeClr val="bg1"/>
                </a:solidFill>
                <a:latin typeface="Calibri" panose="020F0502020204030204" pitchFamily="34" charset="0"/>
                <a:ea typeface="Calibri Regular" charset="0"/>
                <a:cs typeface="Calibri" panose="020F0502020204030204" pitchFamily="34" charset="0"/>
              </a:rPr>
              <a:t>. She doesn’t like speaking in front of the audience.</a:t>
            </a:r>
          </a:p>
        </p:txBody>
      </p:sp>
      <p:pic>
        <p:nvPicPr>
          <p:cNvPr id="8" name="Google Shape;90;p1">
            <a:extLst>
              <a:ext uri="{FF2B5EF4-FFF2-40B4-BE49-F238E27FC236}">
                <a16:creationId xmlns:a16="http://schemas.microsoft.com/office/drawing/2014/main" id="{473C5727-9AB1-AA49-9644-87C94876FADF}"/>
              </a:ext>
            </a:extLst>
          </p:cNvPr>
          <p:cNvPicPr preferRelativeResize="0"/>
          <p:nvPr/>
        </p:nvPicPr>
        <p:blipFill rotWithShape="1">
          <a:blip r:embed="rId3">
            <a:alphaModFix/>
          </a:blip>
          <a:srcRect/>
          <a:stretch/>
        </p:blipFill>
        <p:spPr>
          <a:xfrm>
            <a:off x="286480" y="365125"/>
            <a:ext cx="2164081" cy="968991"/>
          </a:xfrm>
          <a:prstGeom prst="rect">
            <a:avLst/>
          </a:prstGeom>
          <a:noFill/>
          <a:ln>
            <a:noFill/>
          </a:ln>
        </p:spPr>
      </p:pic>
      <p:pic>
        <p:nvPicPr>
          <p:cNvPr id="9" name="Picture 8">
            <a:extLst>
              <a:ext uri="{FF2B5EF4-FFF2-40B4-BE49-F238E27FC236}">
                <a16:creationId xmlns:a16="http://schemas.microsoft.com/office/drawing/2014/main" id="{004365E6-6CAF-A048-8693-857B4A60AFD2}"/>
              </a:ext>
            </a:extLst>
          </p:cNvPr>
          <p:cNvPicPr>
            <a:picLocks noChangeAspect="1"/>
          </p:cNvPicPr>
          <p:nvPr/>
        </p:nvPicPr>
        <p:blipFill>
          <a:blip r:embed="rId4"/>
          <a:stretch>
            <a:fillRect/>
          </a:stretch>
        </p:blipFill>
        <p:spPr>
          <a:xfrm>
            <a:off x="2450562" y="365125"/>
            <a:ext cx="2376972" cy="968991"/>
          </a:xfrm>
          <a:prstGeom prst="rect">
            <a:avLst/>
          </a:prstGeom>
        </p:spPr>
      </p:pic>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0EDC11AA-0F7F-2940-8C05-F555C4D6FD04}"/>
              </a:ext>
            </a:extLst>
          </p:cNvPr>
          <p:cNvSpPr txBox="1"/>
          <p:nvPr/>
        </p:nvSpPr>
        <p:spPr>
          <a:xfrm>
            <a:off x="8606992" y="443199"/>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49796" y="3885498"/>
            <a:ext cx="9926557" cy="9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He's </a:t>
            </a:r>
            <a:r>
              <a:rPr lang="en-US" sz="2400" dirty="0" smtClean="0">
                <a:latin typeface="Calibri" panose="020F0502020204030204" pitchFamily="34" charset="0"/>
                <a:cs typeface="Calibri" panose="020F0502020204030204" pitchFamily="34" charset="0"/>
              </a:rPr>
              <a:t>so </a:t>
            </a:r>
            <a:r>
              <a:rPr lang="mr-IN"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he always volunteers for charity.</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525981" y="1970482"/>
            <a:ext cx="1674057" cy="810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shy</a:t>
            </a:r>
          </a:p>
        </p:txBody>
      </p:sp>
      <p:sp>
        <p:nvSpPr>
          <p:cNvPr id="16" name="Rectangle 15">
            <a:extLst>
              <a:ext uri="{FF2B5EF4-FFF2-40B4-BE49-F238E27FC236}">
                <a16:creationId xmlns:a16="http://schemas.microsoft.com/office/drawing/2014/main" id="{CFC47528-8DA9-514A-ABB5-DF08268F46B6}"/>
              </a:ext>
            </a:extLst>
          </p:cNvPr>
          <p:cNvSpPr/>
          <p:nvPr/>
        </p:nvSpPr>
        <p:spPr>
          <a:xfrm>
            <a:off x="2333484" y="1970482"/>
            <a:ext cx="1695924" cy="810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reliable</a:t>
            </a:r>
          </a:p>
        </p:txBody>
      </p:sp>
      <p:sp>
        <p:nvSpPr>
          <p:cNvPr id="17" name="Rectangle 16">
            <a:extLst>
              <a:ext uri="{FF2B5EF4-FFF2-40B4-BE49-F238E27FC236}">
                <a16:creationId xmlns:a16="http://schemas.microsoft.com/office/drawing/2014/main" id="{C3F1E415-546D-2C48-A6C3-AC6D34F9BA7B}"/>
              </a:ext>
            </a:extLst>
          </p:cNvPr>
          <p:cNvSpPr/>
          <p:nvPr/>
        </p:nvSpPr>
        <p:spPr>
          <a:xfrm>
            <a:off x="4162854" y="1970483"/>
            <a:ext cx="1648493" cy="810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hard-working</a:t>
            </a:r>
          </a:p>
        </p:txBody>
      </p:sp>
      <p:sp>
        <p:nvSpPr>
          <p:cNvPr id="18" name="Rectangle 17">
            <a:extLst>
              <a:ext uri="{FF2B5EF4-FFF2-40B4-BE49-F238E27FC236}">
                <a16:creationId xmlns:a16="http://schemas.microsoft.com/office/drawing/2014/main" id="{9F627E5A-4AF2-2946-8B8E-7F5BF220557A}"/>
              </a:ext>
            </a:extLst>
          </p:cNvPr>
          <p:cNvSpPr/>
          <p:nvPr/>
        </p:nvSpPr>
        <p:spPr>
          <a:xfrm>
            <a:off x="5913075" y="1970482"/>
            <a:ext cx="1691056" cy="810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generous</a:t>
            </a:r>
          </a:p>
        </p:txBody>
      </p:sp>
      <p:sp>
        <p:nvSpPr>
          <p:cNvPr id="19" name="Rectangle 18">
            <a:extLst>
              <a:ext uri="{FF2B5EF4-FFF2-40B4-BE49-F238E27FC236}">
                <a16:creationId xmlns:a16="http://schemas.microsoft.com/office/drawing/2014/main" id="{9B367E4F-EA24-D143-A51F-FA5040CB2782}"/>
              </a:ext>
            </a:extLst>
          </p:cNvPr>
          <p:cNvSpPr/>
          <p:nvPr/>
        </p:nvSpPr>
        <p:spPr>
          <a:xfrm>
            <a:off x="7705859" y="1970482"/>
            <a:ext cx="1885816" cy="810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independent</a:t>
            </a:r>
          </a:p>
        </p:txBody>
      </p:sp>
      <p:sp>
        <p:nvSpPr>
          <p:cNvPr id="20" name="Rectangle 19">
            <a:extLst>
              <a:ext uri="{FF2B5EF4-FFF2-40B4-BE49-F238E27FC236}">
                <a16:creationId xmlns:a16="http://schemas.microsoft.com/office/drawing/2014/main" id="{D86E702E-104A-D647-B1CD-0A5C18F4C340}"/>
              </a:ext>
            </a:extLst>
          </p:cNvPr>
          <p:cNvSpPr/>
          <p:nvPr/>
        </p:nvSpPr>
        <p:spPr>
          <a:xfrm>
            <a:off x="9733854" y="1973473"/>
            <a:ext cx="1629609" cy="807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loyal</a:t>
            </a:r>
          </a:p>
        </p:txBody>
      </p:sp>
      <p:sp>
        <p:nvSpPr>
          <p:cNvPr id="12" name="Rectangle 11">
            <a:extLst>
              <a:ext uri="{FF2B5EF4-FFF2-40B4-BE49-F238E27FC236}">
                <a16:creationId xmlns:a16="http://schemas.microsoft.com/office/drawing/2014/main" id="{29A71C1E-DAAB-A148-ACE1-5513F96BC64F}"/>
              </a:ext>
            </a:extLst>
          </p:cNvPr>
          <p:cNvSpPr/>
          <p:nvPr/>
        </p:nvSpPr>
        <p:spPr>
          <a:xfrm>
            <a:off x="8500258" y="287050"/>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8606992" y="443199"/>
            <a:ext cx="2463281" cy="1169551"/>
          </a:xfrm>
          <a:prstGeom prst="rect">
            <a:avLst/>
          </a:prstGeom>
          <a:noFill/>
        </p:spPr>
        <p:txBody>
          <a:bodyPr wrap="square" rtlCol="0">
            <a:spAutoFit/>
          </a:bodyPr>
          <a:lstStyle/>
          <a:p>
            <a:r>
              <a:rPr lang="en-US" sz="3500" dirty="0">
                <a:solidFill>
                  <a:schemeClr val="bg1"/>
                </a:solidFill>
                <a:latin typeface="Calibri Regular" charset="0"/>
                <a:ea typeface="Calibri Regular" charset="0"/>
                <a:cs typeface="Calibri Regular" charset="0"/>
              </a:rPr>
              <a:t>Vocabulary</a:t>
            </a:r>
          </a:p>
          <a:p>
            <a:r>
              <a:rPr lang="ka-GE" sz="3500" dirty="0">
                <a:solidFill>
                  <a:schemeClr val="bg1"/>
                </a:solidFill>
                <a:latin typeface="Calibri Regular" charset="0"/>
                <a:ea typeface="Calibri Regular" charset="0"/>
                <a:cs typeface="Calibri Regular" charset="0"/>
              </a:rPr>
              <a:t> ლექსიკა</a:t>
            </a:r>
            <a:endParaRPr lang="en-US" sz="3500" dirty="0">
              <a:solidFill>
                <a:schemeClr val="bg1"/>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125E-6 2.59259E-6 L -0.0793 2.59259E-6 C -0.11472 2.59259E-6 -0.15834 0.15463 -0.15834 0.28009 L -0.15834 0.56088 " pathEditMode="relative" rAng="0" ptsTypes="AAAA">
                                      <p:cBhvr>
                                        <p:cTn id="6" dur="2000" fill="hold"/>
                                        <p:tgtEl>
                                          <p:spTgt spid="18"/>
                                        </p:tgtEl>
                                        <p:attrNameLst>
                                          <p:attrName>ppt_x</p:attrName>
                                          <p:attrName>ppt_y</p:attrName>
                                        </p:attrNameLst>
                                      </p:cBhvr>
                                      <p:rCtr x="-7917" y="28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10899" y="3899646"/>
            <a:ext cx="9552324" cy="954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She is very </a:t>
            </a:r>
            <a:r>
              <a:rPr lang="mr-IN"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she is  always staying late at the office.</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37C75B55-7989-8648-AD44-3E426651A547}"/>
              </a:ext>
            </a:extLst>
          </p:cNvPr>
          <p:cNvSpPr/>
          <p:nvPr/>
        </p:nvSpPr>
        <p:spPr>
          <a:xfrm>
            <a:off x="816430" y="1970478"/>
            <a:ext cx="1674057" cy="85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shy</a:t>
            </a:r>
          </a:p>
        </p:txBody>
      </p:sp>
      <p:sp>
        <p:nvSpPr>
          <p:cNvPr id="17" name="Rectangle 16">
            <a:extLst>
              <a:ext uri="{FF2B5EF4-FFF2-40B4-BE49-F238E27FC236}">
                <a16:creationId xmlns:a16="http://schemas.microsoft.com/office/drawing/2014/main" id="{2D1FFD4F-87C7-AF4D-A172-F5757015C8A3}"/>
              </a:ext>
            </a:extLst>
          </p:cNvPr>
          <p:cNvSpPr/>
          <p:nvPr/>
        </p:nvSpPr>
        <p:spPr>
          <a:xfrm>
            <a:off x="2643306" y="1970479"/>
            <a:ext cx="1695924" cy="850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reliable</a:t>
            </a:r>
          </a:p>
        </p:txBody>
      </p:sp>
      <p:sp>
        <p:nvSpPr>
          <p:cNvPr id="18" name="Rectangle 17">
            <a:extLst>
              <a:ext uri="{FF2B5EF4-FFF2-40B4-BE49-F238E27FC236}">
                <a16:creationId xmlns:a16="http://schemas.microsoft.com/office/drawing/2014/main" id="{E1263BD4-41EB-F140-B14D-92CDFFA0F291}"/>
              </a:ext>
            </a:extLst>
          </p:cNvPr>
          <p:cNvSpPr/>
          <p:nvPr/>
        </p:nvSpPr>
        <p:spPr>
          <a:xfrm>
            <a:off x="4617539" y="1970480"/>
            <a:ext cx="1478461" cy="85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loyal</a:t>
            </a:r>
          </a:p>
        </p:txBody>
      </p:sp>
      <p:sp>
        <p:nvSpPr>
          <p:cNvPr id="19" name="Rectangle 18">
            <a:extLst>
              <a:ext uri="{FF2B5EF4-FFF2-40B4-BE49-F238E27FC236}">
                <a16:creationId xmlns:a16="http://schemas.microsoft.com/office/drawing/2014/main" id="{4F00EBF1-1BB5-A648-8DE1-A0671CA6C62A}"/>
              </a:ext>
            </a:extLst>
          </p:cNvPr>
          <p:cNvSpPr/>
          <p:nvPr/>
        </p:nvSpPr>
        <p:spPr>
          <a:xfrm>
            <a:off x="6249806" y="1970481"/>
            <a:ext cx="2056412" cy="850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independent</a:t>
            </a:r>
          </a:p>
        </p:txBody>
      </p:sp>
      <p:sp>
        <p:nvSpPr>
          <p:cNvPr id="20" name="Rectangle 19">
            <a:extLst>
              <a:ext uri="{FF2B5EF4-FFF2-40B4-BE49-F238E27FC236}">
                <a16:creationId xmlns:a16="http://schemas.microsoft.com/office/drawing/2014/main" id="{FA90D152-4A5C-4E41-8151-C27BEF0D827B}"/>
              </a:ext>
            </a:extLst>
          </p:cNvPr>
          <p:cNvSpPr/>
          <p:nvPr/>
        </p:nvSpPr>
        <p:spPr>
          <a:xfrm>
            <a:off x="8460023" y="1970478"/>
            <a:ext cx="2460821" cy="85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hard-working</a:t>
            </a:r>
          </a:p>
        </p:txBody>
      </p:sp>
      <p:sp>
        <p:nvSpPr>
          <p:cNvPr id="13" name="Rectangle 12">
            <a:extLst>
              <a:ext uri="{FF2B5EF4-FFF2-40B4-BE49-F238E27FC236}">
                <a16:creationId xmlns:a16="http://schemas.microsoft.com/office/drawing/2014/main" id="{29A71C1E-DAAB-A148-ACE1-5513F96BC64F}"/>
              </a:ext>
            </a:extLst>
          </p:cNvPr>
          <p:cNvSpPr/>
          <p:nvPr/>
        </p:nvSpPr>
        <p:spPr>
          <a:xfrm>
            <a:off x="8500258" y="287050"/>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8606992" y="443199"/>
            <a:ext cx="2463281" cy="1169551"/>
          </a:xfrm>
          <a:prstGeom prst="rect">
            <a:avLst/>
          </a:prstGeom>
          <a:noFill/>
        </p:spPr>
        <p:txBody>
          <a:bodyPr wrap="square" rtlCol="0">
            <a:spAutoFit/>
          </a:bodyPr>
          <a:lstStyle/>
          <a:p>
            <a:r>
              <a:rPr lang="en-US" sz="3500" dirty="0">
                <a:solidFill>
                  <a:schemeClr val="bg1"/>
                </a:solidFill>
                <a:latin typeface="Calibri Regular" charset="0"/>
                <a:ea typeface="Calibri Regular" charset="0"/>
                <a:cs typeface="Calibri Regular" charset="0"/>
              </a:rPr>
              <a:t>Vocabulary</a:t>
            </a:r>
          </a:p>
          <a:p>
            <a:r>
              <a:rPr lang="ka-GE" sz="3500" dirty="0">
                <a:solidFill>
                  <a:schemeClr val="bg1"/>
                </a:solidFill>
                <a:latin typeface="Calibri Regular" charset="0"/>
                <a:ea typeface="Calibri Regular" charset="0"/>
                <a:cs typeface="Calibri Regular" charset="0"/>
              </a:rPr>
              <a:t> ლექსიკა</a:t>
            </a:r>
            <a:endParaRPr lang="en-US" sz="3500" dirty="0">
              <a:solidFill>
                <a:schemeClr val="bg1"/>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72786 0.05486 L -0.53932 0.05486 C -0.45495 0.05486 -0.35078 0.19004 -0.35078 0.30069 L -0.35078 0.54675 " pathEditMode="relative" rAng="0" ptsTypes="AAAA">
                                      <p:cBhvr>
                                        <p:cTn id="6" dur="2000" fill="hold"/>
                                        <p:tgtEl>
                                          <p:spTgt spid="20"/>
                                        </p:tgtEl>
                                        <p:attrNameLst>
                                          <p:attrName>ppt_x</p:attrName>
                                          <p:attrName>ppt_y</p:attrName>
                                        </p:attrNameLst>
                                      </p:cBhvr>
                                      <p:rCtr x="18854"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825469" y="3892474"/>
            <a:ext cx="10323184" cy="1062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a:t>
            </a:r>
            <a:r>
              <a:rPr lang="en-US" sz="2400" dirty="0" smtClean="0">
                <a:latin typeface="Calibri" panose="020F0502020204030204" pitchFamily="34" charset="0"/>
                <a:cs typeface="Calibri" panose="020F0502020204030204" pitchFamily="34" charset="0"/>
              </a:rPr>
              <a:t>more she travelled by herself, the more</a:t>
            </a:r>
            <a:r>
              <a:rPr lang="mr-IN"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she felt.</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AB51ACFF-F310-5647-8BC6-7F2F693EB2A1}"/>
              </a:ext>
            </a:extLst>
          </p:cNvPr>
          <p:cNvSpPr/>
          <p:nvPr/>
        </p:nvSpPr>
        <p:spPr>
          <a:xfrm>
            <a:off x="2333484" y="2005436"/>
            <a:ext cx="1695924" cy="833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shy</a:t>
            </a:r>
          </a:p>
        </p:txBody>
      </p:sp>
      <p:sp>
        <p:nvSpPr>
          <p:cNvPr id="24" name="Rectangle 23">
            <a:extLst>
              <a:ext uri="{FF2B5EF4-FFF2-40B4-BE49-F238E27FC236}">
                <a16:creationId xmlns:a16="http://schemas.microsoft.com/office/drawing/2014/main" id="{3A21CBDB-B86B-274B-AEE2-502A98736C66}"/>
              </a:ext>
            </a:extLst>
          </p:cNvPr>
          <p:cNvSpPr/>
          <p:nvPr/>
        </p:nvSpPr>
        <p:spPr>
          <a:xfrm>
            <a:off x="4252501" y="2011959"/>
            <a:ext cx="1478461" cy="83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reliable</a:t>
            </a:r>
          </a:p>
        </p:txBody>
      </p:sp>
      <p:sp>
        <p:nvSpPr>
          <p:cNvPr id="25" name="Rectangle 24">
            <a:extLst>
              <a:ext uri="{FF2B5EF4-FFF2-40B4-BE49-F238E27FC236}">
                <a16:creationId xmlns:a16="http://schemas.microsoft.com/office/drawing/2014/main" id="{2D0CC33F-1376-2247-AB87-401035E60839}"/>
              </a:ext>
            </a:extLst>
          </p:cNvPr>
          <p:cNvSpPr/>
          <p:nvPr/>
        </p:nvSpPr>
        <p:spPr>
          <a:xfrm>
            <a:off x="5930519" y="2011959"/>
            <a:ext cx="1616773" cy="83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loyal</a:t>
            </a:r>
          </a:p>
        </p:txBody>
      </p:sp>
      <p:sp>
        <p:nvSpPr>
          <p:cNvPr id="26" name="Rectangle 25">
            <a:extLst>
              <a:ext uri="{FF2B5EF4-FFF2-40B4-BE49-F238E27FC236}">
                <a16:creationId xmlns:a16="http://schemas.microsoft.com/office/drawing/2014/main" id="{D79AFC14-AF30-1F4E-8F17-110DD69DEAAF}"/>
              </a:ext>
            </a:extLst>
          </p:cNvPr>
          <p:cNvSpPr/>
          <p:nvPr/>
        </p:nvSpPr>
        <p:spPr>
          <a:xfrm>
            <a:off x="7742442" y="2005433"/>
            <a:ext cx="2116074" cy="833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independent</a:t>
            </a:r>
          </a:p>
        </p:txBody>
      </p:sp>
      <p:sp>
        <p:nvSpPr>
          <p:cNvPr id="10" name="Rectangle 9">
            <a:extLst>
              <a:ext uri="{FF2B5EF4-FFF2-40B4-BE49-F238E27FC236}">
                <a16:creationId xmlns:a16="http://schemas.microsoft.com/office/drawing/2014/main" id="{29A71C1E-DAAB-A148-ACE1-5513F96BC64F}"/>
              </a:ext>
            </a:extLst>
          </p:cNvPr>
          <p:cNvSpPr/>
          <p:nvPr/>
        </p:nvSpPr>
        <p:spPr>
          <a:xfrm>
            <a:off x="8624920" y="320199"/>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2" name="TextBox 11">
            <a:extLst>
              <a:ext uri="{FF2B5EF4-FFF2-40B4-BE49-F238E27FC236}">
                <a16:creationId xmlns:a16="http://schemas.microsoft.com/office/drawing/2014/main" id="{0EDC11AA-0F7F-2940-8C05-F555C4D6FD04}"/>
              </a:ext>
            </a:extLst>
          </p:cNvPr>
          <p:cNvSpPr txBox="1"/>
          <p:nvPr/>
        </p:nvSpPr>
        <p:spPr>
          <a:xfrm>
            <a:off x="8731654" y="476348"/>
            <a:ext cx="2463281" cy="1169551"/>
          </a:xfrm>
          <a:prstGeom prst="rect">
            <a:avLst/>
          </a:prstGeom>
          <a:noFill/>
        </p:spPr>
        <p:txBody>
          <a:bodyPr wrap="square" rtlCol="0">
            <a:spAutoFit/>
          </a:bodyPr>
          <a:lstStyle/>
          <a:p>
            <a:r>
              <a:rPr lang="en-US" sz="3500" dirty="0">
                <a:solidFill>
                  <a:schemeClr val="bg1"/>
                </a:solidFill>
                <a:latin typeface="Calibri Regular" charset="0"/>
                <a:ea typeface="Calibri Regular" charset="0"/>
                <a:cs typeface="Calibri Regular" charset="0"/>
              </a:rPr>
              <a:t>Vocabulary</a:t>
            </a:r>
          </a:p>
          <a:p>
            <a:r>
              <a:rPr lang="ka-GE" sz="3500" dirty="0">
                <a:solidFill>
                  <a:schemeClr val="bg1"/>
                </a:solidFill>
                <a:latin typeface="Calibri Regular" charset="0"/>
                <a:ea typeface="Calibri Regular" charset="0"/>
                <a:cs typeface="Calibri Regular" charset="0"/>
              </a:rPr>
              <a:t> ლექსიკა</a:t>
            </a:r>
            <a:endParaRPr lang="en-US" sz="3500" dirty="0">
              <a:solidFill>
                <a:schemeClr val="bg1"/>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23152 0.28657 L -0.0013 0.28657 C -0.10546 0.28657 -0.23411 0.35555 -0.23411 0.41227 L -0.23411 0.53958 " pathEditMode="relative" rAng="0" ptsTypes="AAAA">
                                      <p:cBhvr>
                                        <p:cTn id="6" dur="2000" fill="hold"/>
                                        <p:tgtEl>
                                          <p:spTgt spid="26"/>
                                        </p:tgtEl>
                                        <p:attrNameLst>
                                          <p:attrName>ppt_x</p:attrName>
                                          <p:attrName>ppt_y</p:attrName>
                                        </p:attrNameLst>
                                      </p:cBhvr>
                                      <p:rCtr x="-23281"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454727" y="4012602"/>
            <a:ext cx="9512722" cy="1202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Nick is very </a:t>
            </a:r>
            <a:r>
              <a:rPr lang="mr-IN"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if </a:t>
            </a:r>
            <a:r>
              <a:rPr lang="en-US" sz="2400" dirty="0">
                <a:latin typeface="Calibri" panose="020F0502020204030204" pitchFamily="34" charset="0"/>
                <a:cs typeface="Calibri" panose="020F0502020204030204" pitchFamily="34" charset="0"/>
              </a:rPr>
              <a:t>he says he'll do something, he'll do it.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9D5A5EAA-CD06-4D4F-B2E6-B132E6FC0D9C}"/>
              </a:ext>
            </a:extLst>
          </p:cNvPr>
          <p:cNvSpPr/>
          <p:nvPr/>
        </p:nvSpPr>
        <p:spPr>
          <a:xfrm>
            <a:off x="2692072" y="2031426"/>
            <a:ext cx="1695924" cy="866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shy</a:t>
            </a:r>
          </a:p>
        </p:txBody>
      </p:sp>
      <p:sp>
        <p:nvSpPr>
          <p:cNvPr id="24" name="Rectangle 23">
            <a:extLst>
              <a:ext uri="{FF2B5EF4-FFF2-40B4-BE49-F238E27FC236}">
                <a16:creationId xmlns:a16="http://schemas.microsoft.com/office/drawing/2014/main" id="{7B60A6A8-0AE2-9545-91DC-51583EAD8D7B}"/>
              </a:ext>
            </a:extLst>
          </p:cNvPr>
          <p:cNvSpPr/>
          <p:nvPr/>
        </p:nvSpPr>
        <p:spPr>
          <a:xfrm>
            <a:off x="4827534" y="2061581"/>
            <a:ext cx="1868986" cy="840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reliable</a:t>
            </a:r>
          </a:p>
        </p:txBody>
      </p:sp>
      <p:sp>
        <p:nvSpPr>
          <p:cNvPr id="25" name="Rectangle 24">
            <a:extLst>
              <a:ext uri="{FF2B5EF4-FFF2-40B4-BE49-F238E27FC236}">
                <a16:creationId xmlns:a16="http://schemas.microsoft.com/office/drawing/2014/main" id="{9BC8510C-2B83-394C-99F2-DA4CDABB0620}"/>
              </a:ext>
            </a:extLst>
          </p:cNvPr>
          <p:cNvSpPr/>
          <p:nvPr/>
        </p:nvSpPr>
        <p:spPr>
          <a:xfrm>
            <a:off x="7021798" y="2096234"/>
            <a:ext cx="1478460" cy="81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loyal</a:t>
            </a:r>
          </a:p>
        </p:txBody>
      </p:sp>
      <p:sp>
        <p:nvSpPr>
          <p:cNvPr id="9" name="Rectangle 8">
            <a:extLst>
              <a:ext uri="{FF2B5EF4-FFF2-40B4-BE49-F238E27FC236}">
                <a16:creationId xmlns:a16="http://schemas.microsoft.com/office/drawing/2014/main" id="{29A71C1E-DAAB-A148-ACE1-5513F96BC64F}"/>
              </a:ext>
            </a:extLst>
          </p:cNvPr>
          <p:cNvSpPr/>
          <p:nvPr/>
        </p:nvSpPr>
        <p:spPr>
          <a:xfrm>
            <a:off x="8500258" y="287050"/>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0" name="TextBox 9">
            <a:extLst>
              <a:ext uri="{FF2B5EF4-FFF2-40B4-BE49-F238E27FC236}">
                <a16:creationId xmlns:a16="http://schemas.microsoft.com/office/drawing/2014/main" id="{0EDC11AA-0F7F-2940-8C05-F555C4D6FD04}"/>
              </a:ext>
            </a:extLst>
          </p:cNvPr>
          <p:cNvSpPr txBox="1"/>
          <p:nvPr/>
        </p:nvSpPr>
        <p:spPr>
          <a:xfrm>
            <a:off x="8606992" y="443199"/>
            <a:ext cx="2463281" cy="1169551"/>
          </a:xfrm>
          <a:prstGeom prst="rect">
            <a:avLst/>
          </a:prstGeom>
          <a:noFill/>
        </p:spPr>
        <p:txBody>
          <a:bodyPr wrap="square" rtlCol="0">
            <a:spAutoFit/>
          </a:bodyPr>
          <a:lstStyle/>
          <a:p>
            <a:r>
              <a:rPr lang="en-US" sz="3500" dirty="0">
                <a:solidFill>
                  <a:schemeClr val="bg1"/>
                </a:solidFill>
                <a:latin typeface="Calibri Regular" charset="0"/>
                <a:ea typeface="Calibri Regular" charset="0"/>
                <a:cs typeface="Calibri Regular" charset="0"/>
              </a:rPr>
              <a:t>Vocabulary</a:t>
            </a:r>
          </a:p>
          <a:p>
            <a:r>
              <a:rPr lang="ka-GE" sz="3500" dirty="0">
                <a:solidFill>
                  <a:schemeClr val="bg1"/>
                </a:solidFill>
                <a:latin typeface="Calibri Regular" charset="0"/>
                <a:ea typeface="Calibri Regular" charset="0"/>
                <a:cs typeface="Calibri Regular" charset="0"/>
              </a:rPr>
              <a:t> ლექსიკა</a:t>
            </a:r>
            <a:endParaRPr lang="en-US" sz="3500" dirty="0">
              <a:solidFill>
                <a:schemeClr val="bg1"/>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45833E-6 -1.11111E-6 L -0.00625 -1.11111E-6 C -0.00899 -1.11111E-6 -0.01237 0.14792 -0.01237 0.26852 L -0.01237 0.53773 " pathEditMode="relative" rAng="0" ptsTypes="AAAA">
                                      <p:cBhvr>
                                        <p:cTn id="6" dur="2000" fill="hold"/>
                                        <p:tgtEl>
                                          <p:spTgt spid="24"/>
                                        </p:tgtEl>
                                        <p:attrNameLst>
                                          <p:attrName>ppt_x</p:attrName>
                                          <p:attrName>ppt_y</p:attrName>
                                        </p:attrNameLst>
                                      </p:cBhvr>
                                      <p:rCtr x="-625" y="2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14475" y="4077147"/>
            <a:ext cx="9452974" cy="1054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She is </a:t>
            </a:r>
            <a:r>
              <a:rPr lang="en-US" sz="2400" dirty="0" smtClean="0">
                <a:latin typeface="Calibri" panose="020F0502020204030204" pitchFamily="34" charset="0"/>
                <a:cs typeface="Calibri" panose="020F0502020204030204" pitchFamily="34" charset="0"/>
              </a:rPr>
              <a:t>so</a:t>
            </a:r>
            <a:r>
              <a:rPr lang="mr-IN"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She never communicates with strangers.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56AC6B3F-A560-A742-9BDC-512FF4445514}"/>
              </a:ext>
            </a:extLst>
          </p:cNvPr>
          <p:cNvSpPr/>
          <p:nvPr/>
        </p:nvSpPr>
        <p:spPr>
          <a:xfrm>
            <a:off x="3841131" y="2005434"/>
            <a:ext cx="1695924" cy="812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shy</a:t>
            </a:r>
          </a:p>
        </p:txBody>
      </p:sp>
      <p:sp>
        <p:nvSpPr>
          <p:cNvPr id="24" name="Rectangle 23">
            <a:extLst>
              <a:ext uri="{FF2B5EF4-FFF2-40B4-BE49-F238E27FC236}">
                <a16:creationId xmlns:a16="http://schemas.microsoft.com/office/drawing/2014/main" id="{53A942B7-6B83-6B4C-BBF8-D1111EB748D1}"/>
              </a:ext>
            </a:extLst>
          </p:cNvPr>
          <p:cNvSpPr/>
          <p:nvPr/>
        </p:nvSpPr>
        <p:spPr>
          <a:xfrm>
            <a:off x="6096000" y="2005435"/>
            <a:ext cx="1695924" cy="812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loyal</a:t>
            </a:r>
          </a:p>
        </p:txBody>
      </p:sp>
      <p:sp>
        <p:nvSpPr>
          <p:cNvPr id="8" name="Rectangle 7">
            <a:extLst>
              <a:ext uri="{FF2B5EF4-FFF2-40B4-BE49-F238E27FC236}">
                <a16:creationId xmlns:a16="http://schemas.microsoft.com/office/drawing/2014/main" id="{29A71C1E-DAAB-A148-ACE1-5513F96BC64F}"/>
              </a:ext>
            </a:extLst>
          </p:cNvPr>
          <p:cNvSpPr/>
          <p:nvPr/>
        </p:nvSpPr>
        <p:spPr>
          <a:xfrm>
            <a:off x="8500258" y="287050"/>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9" name="TextBox 8">
            <a:extLst>
              <a:ext uri="{FF2B5EF4-FFF2-40B4-BE49-F238E27FC236}">
                <a16:creationId xmlns:a16="http://schemas.microsoft.com/office/drawing/2014/main" id="{0EDC11AA-0F7F-2940-8C05-F555C4D6FD04}"/>
              </a:ext>
            </a:extLst>
          </p:cNvPr>
          <p:cNvSpPr txBox="1"/>
          <p:nvPr/>
        </p:nvSpPr>
        <p:spPr>
          <a:xfrm>
            <a:off x="8606992" y="443199"/>
            <a:ext cx="2463281" cy="1169551"/>
          </a:xfrm>
          <a:prstGeom prst="rect">
            <a:avLst/>
          </a:prstGeom>
          <a:noFill/>
        </p:spPr>
        <p:txBody>
          <a:bodyPr wrap="square" rtlCol="0">
            <a:spAutoFit/>
          </a:bodyPr>
          <a:lstStyle/>
          <a:p>
            <a:r>
              <a:rPr lang="en-US" sz="3500" dirty="0">
                <a:solidFill>
                  <a:schemeClr val="bg1"/>
                </a:solidFill>
                <a:latin typeface="Calibri Regular" charset="0"/>
                <a:ea typeface="Calibri Regular" charset="0"/>
                <a:cs typeface="Calibri Regular" charset="0"/>
              </a:rPr>
              <a:t>Vocabulary</a:t>
            </a:r>
          </a:p>
          <a:p>
            <a:r>
              <a:rPr lang="ka-GE" sz="3500" dirty="0">
                <a:solidFill>
                  <a:schemeClr val="bg1"/>
                </a:solidFill>
                <a:latin typeface="Calibri Regular" charset="0"/>
                <a:ea typeface="Calibri Regular" charset="0"/>
                <a:cs typeface="Calibri Regular" charset="0"/>
              </a:rPr>
              <a:t> ლექსიკა</a:t>
            </a:r>
            <a:endParaRPr lang="en-US" sz="3500" dirty="0">
              <a:solidFill>
                <a:schemeClr val="bg1"/>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4622 0.27176 L 0.04622 0.52176 " pathEditMode="relative" rAng="0" ptsTypes="AA">
                                      <p:cBhvr>
                                        <p:cTn id="6" dur="2000" fill="hold"/>
                                        <p:tgtEl>
                                          <p:spTgt spid="2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43000" y="3754418"/>
            <a:ext cx="9021896" cy="1242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Everyone wants to have a </a:t>
            </a:r>
            <a:r>
              <a:rPr lang="mr-IN"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friend like him.</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id="{A867B969-0030-7D4B-A1EF-C41480F48F1C}"/>
              </a:ext>
            </a:extLst>
          </p:cNvPr>
          <p:cNvSpPr/>
          <p:nvPr/>
        </p:nvSpPr>
        <p:spPr>
          <a:xfrm>
            <a:off x="4381929" y="2029593"/>
            <a:ext cx="1933146" cy="80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Regular" charset="0"/>
              </a:rPr>
              <a:t>loyal</a:t>
            </a:r>
          </a:p>
        </p:txBody>
      </p:sp>
      <p:sp>
        <p:nvSpPr>
          <p:cNvPr id="7" name="Rectangle 6">
            <a:extLst>
              <a:ext uri="{FF2B5EF4-FFF2-40B4-BE49-F238E27FC236}">
                <a16:creationId xmlns:a16="http://schemas.microsoft.com/office/drawing/2014/main" id="{29A71C1E-DAAB-A148-ACE1-5513F96BC64F}"/>
              </a:ext>
            </a:extLst>
          </p:cNvPr>
          <p:cNvSpPr/>
          <p:nvPr/>
        </p:nvSpPr>
        <p:spPr>
          <a:xfrm>
            <a:off x="7632773" y="554030"/>
            <a:ext cx="2532123" cy="115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7918504" y="554029"/>
            <a:ext cx="2246392" cy="1077218"/>
          </a:xfrm>
          <a:prstGeom prst="rect">
            <a:avLst/>
          </a:prstGeom>
          <a:noFill/>
        </p:spPr>
        <p:txBody>
          <a:bodyPr wrap="square" rtlCol="0">
            <a:spAutoFit/>
          </a:bodyPr>
          <a:lstStyle/>
          <a:p>
            <a:r>
              <a:rPr lang="en-US" sz="3200" dirty="0">
                <a:solidFill>
                  <a:schemeClr val="bg1"/>
                </a:solidFill>
                <a:latin typeface="Calibri Regular" charset="0"/>
                <a:ea typeface="Calibri Regular" charset="0"/>
                <a:cs typeface="Calibri Regular" charset="0"/>
              </a:rPr>
              <a:t>Vocabulary</a:t>
            </a:r>
          </a:p>
          <a:p>
            <a:r>
              <a:rPr lang="ka-GE" sz="3200" dirty="0">
                <a:solidFill>
                  <a:schemeClr val="bg1"/>
                </a:solidFill>
                <a:latin typeface="Calibri Regular" charset="0"/>
                <a:ea typeface="Calibri Regular" charset="0"/>
                <a:cs typeface="Calibri Regular" charset="0"/>
              </a:rPr>
              <a:t> ლექსიკა</a:t>
            </a:r>
            <a:endParaRPr lang="en-US" sz="3200" dirty="0">
              <a:solidFill>
                <a:schemeClr val="bg1"/>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378 0.21157 L 0.00378 0.46157 " pathEditMode="relative" rAng="0" ptsTypes="AA">
                                      <p:cBhvr>
                                        <p:cTn id="6" dur="2000" fill="hold"/>
                                        <p:tgtEl>
                                          <p:spTgt spid="2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8" name="Group 27">
            <a:extLst>
              <a:ext uri="{FF2B5EF4-FFF2-40B4-BE49-F238E27FC236}">
                <a16:creationId xmlns:a16="http://schemas.microsoft.com/office/drawing/2014/main" id="{6F3985F3-C0F8-4F7D-A128-67587D15CB37}"/>
              </a:ext>
            </a:extLst>
          </p:cNvPr>
          <p:cNvGrpSpPr/>
          <p:nvPr/>
        </p:nvGrpSpPr>
        <p:grpSpPr>
          <a:xfrm>
            <a:off x="4900828" y="2653317"/>
            <a:ext cx="2151862" cy="1986372"/>
            <a:chOff x="4767600" y="2269398"/>
            <a:chExt cx="2390344" cy="2421378"/>
          </a:xfrm>
        </p:grpSpPr>
        <p:sp>
          <p:nvSpPr>
            <p:cNvPr id="29" name="Oval 28">
              <a:extLst>
                <a:ext uri="{FF2B5EF4-FFF2-40B4-BE49-F238E27FC236}">
                  <a16:creationId xmlns:a16="http://schemas.microsoft.com/office/drawing/2014/main" id="{BE2D66D6-2712-4A36-B99F-E5A91A27C80A}"/>
                </a:ext>
              </a:extLst>
            </p:cNvPr>
            <p:cNvSpPr/>
            <p:nvPr/>
          </p:nvSpPr>
          <p:spPr>
            <a:xfrm>
              <a:off x="4767600" y="2269398"/>
              <a:ext cx="2390344" cy="242137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a:extLst>
                <a:ext uri="{FF2B5EF4-FFF2-40B4-BE49-F238E27FC236}">
                  <a16:creationId xmlns:a16="http://schemas.microsoft.com/office/drawing/2014/main" id="{826F5F39-1B05-4B69-A374-13FAD8291DAB}"/>
                </a:ext>
              </a:extLst>
            </p:cNvPr>
            <p:cNvSpPr txBox="1"/>
            <p:nvPr/>
          </p:nvSpPr>
          <p:spPr>
            <a:xfrm>
              <a:off x="5117657" y="2624001"/>
              <a:ext cx="1908664" cy="1712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ka-GE" sz="2400" b="1" kern="1200" dirty="0">
                  <a:latin typeface="Calibri Regular" charset="0"/>
                </a:rPr>
                <a:t>Vocabulary</a:t>
              </a:r>
            </a:p>
            <a:p>
              <a:pPr marL="0" lvl="0" indent="0" algn="ctr" defTabSz="1155700">
                <a:lnSpc>
                  <a:spcPct val="90000"/>
                </a:lnSpc>
                <a:spcBef>
                  <a:spcPct val="0"/>
                </a:spcBef>
                <a:spcAft>
                  <a:spcPct val="35000"/>
                </a:spcAft>
                <a:buNone/>
              </a:pPr>
              <a:r>
                <a:rPr lang="ka-GE" sz="2400" b="1" kern="1200" dirty="0">
                  <a:latin typeface="Calibri Regular" charset="0"/>
                </a:rPr>
                <a:t>ლექსიკა</a:t>
              </a:r>
            </a:p>
          </p:txBody>
        </p:sp>
      </p:grpSp>
      <p:grpSp>
        <p:nvGrpSpPr>
          <p:cNvPr id="31" name="Group 30">
            <a:extLst>
              <a:ext uri="{FF2B5EF4-FFF2-40B4-BE49-F238E27FC236}">
                <a16:creationId xmlns:a16="http://schemas.microsoft.com/office/drawing/2014/main" id="{710345ED-B66D-4BD7-BFDF-D5B595780C37}"/>
              </a:ext>
            </a:extLst>
          </p:cNvPr>
          <p:cNvGrpSpPr/>
          <p:nvPr/>
        </p:nvGrpSpPr>
        <p:grpSpPr>
          <a:xfrm>
            <a:off x="8848930" y="3166922"/>
            <a:ext cx="2858295" cy="1684500"/>
            <a:chOff x="4797756" y="-7951"/>
            <a:chExt cx="2433040" cy="1934661"/>
          </a:xfrm>
        </p:grpSpPr>
        <p:sp>
          <p:nvSpPr>
            <p:cNvPr id="32" name="Oval 31">
              <a:extLst>
                <a:ext uri="{FF2B5EF4-FFF2-40B4-BE49-F238E27FC236}">
                  <a16:creationId xmlns:a16="http://schemas.microsoft.com/office/drawing/2014/main" id="{62D376E8-B059-48ED-8BAF-FF507B5DED9B}"/>
                </a:ext>
              </a:extLst>
            </p:cNvPr>
            <p:cNvSpPr/>
            <p:nvPr/>
          </p:nvSpPr>
          <p:spPr>
            <a:xfrm>
              <a:off x="4797756" y="-7951"/>
              <a:ext cx="2433040" cy="193466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a:extLst>
                <a:ext uri="{FF2B5EF4-FFF2-40B4-BE49-F238E27FC236}">
                  <a16:creationId xmlns:a16="http://schemas.microsoft.com/office/drawing/2014/main" id="{47250D76-B37A-40F9-8429-75C6144FDEF6}"/>
                </a:ext>
              </a:extLst>
            </p:cNvPr>
            <p:cNvSpPr txBox="1"/>
            <p:nvPr/>
          </p:nvSpPr>
          <p:spPr>
            <a:xfrm>
              <a:off x="5154065" y="275374"/>
              <a:ext cx="1929303" cy="1368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v</a:t>
              </a:r>
              <a:r>
                <a:rPr lang="en-US" sz="2200" b="1" kern="1200" dirty="0" smtClean="0">
                  <a:latin typeface="Calibri" panose="020F0502020204030204" pitchFamily="34" charset="0"/>
                  <a:cs typeface="Calibri" panose="020F0502020204030204" pitchFamily="34" charset="0"/>
                </a:rPr>
                <a:t>erbal (adj.)</a:t>
              </a:r>
              <a:endParaRPr lang="en-US"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ka-GE" sz="2200" b="1" kern="1200" dirty="0" smtClean="0">
                  <a:latin typeface="Calibri" panose="020F0502020204030204" pitchFamily="34" charset="0"/>
                  <a:cs typeface="Calibri" panose="020F0502020204030204" pitchFamily="34" charset="0"/>
                </a:rPr>
                <a:t>სიტყვიერი, ზეპირი</a:t>
              </a:r>
              <a:endParaRPr lang="en-US" sz="2200" b="1" kern="1200" dirty="0">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C94A24AF-C74E-4968-B022-8440A5A7B2AB}"/>
              </a:ext>
            </a:extLst>
          </p:cNvPr>
          <p:cNvGrpSpPr/>
          <p:nvPr/>
        </p:nvGrpSpPr>
        <p:grpSpPr>
          <a:xfrm>
            <a:off x="190501" y="3073604"/>
            <a:ext cx="3060699" cy="1932039"/>
            <a:chOff x="1234722" y="898833"/>
            <a:chExt cx="3095245" cy="2046282"/>
          </a:xfrm>
        </p:grpSpPr>
        <p:sp>
          <p:nvSpPr>
            <p:cNvPr id="35" name="Oval 34">
              <a:extLst>
                <a:ext uri="{FF2B5EF4-FFF2-40B4-BE49-F238E27FC236}">
                  <a16:creationId xmlns:a16="http://schemas.microsoft.com/office/drawing/2014/main" id="{BE36B6C4-633D-443A-961F-741BAA94A9FB}"/>
                </a:ext>
              </a:extLst>
            </p:cNvPr>
            <p:cNvSpPr/>
            <p:nvPr/>
          </p:nvSpPr>
          <p:spPr>
            <a:xfrm>
              <a:off x="1234722" y="898833"/>
              <a:ext cx="3095245" cy="20462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4">
              <a:extLst>
                <a:ext uri="{FF2B5EF4-FFF2-40B4-BE49-F238E27FC236}">
                  <a16:creationId xmlns:a16="http://schemas.microsoft.com/office/drawing/2014/main" id="{7234CCFC-4783-4FFD-AE7C-DB76C321DAD0}"/>
                </a:ext>
              </a:extLst>
            </p:cNvPr>
            <p:cNvSpPr txBox="1"/>
            <p:nvPr/>
          </p:nvSpPr>
          <p:spPr>
            <a:xfrm>
              <a:off x="1404033" y="1182682"/>
              <a:ext cx="2729797" cy="144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t</a:t>
              </a:r>
              <a:r>
                <a:rPr lang="en-US" sz="2200" b="1" kern="1200" dirty="0" smtClean="0">
                  <a:latin typeface="Calibri" panose="020F0502020204030204" pitchFamily="34" charset="0"/>
                  <a:cs typeface="Calibri" panose="020F0502020204030204" pitchFamily="34" charset="0"/>
                </a:rPr>
                <a:t>raits</a:t>
              </a:r>
              <a:endParaRPr lang="en-US"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a:t>
              </a:r>
              <a:r>
                <a:rPr lang="en-US" sz="2200" b="1" kern="1200" dirty="0" smtClean="0">
                  <a:latin typeface="Calibri" panose="020F0502020204030204" pitchFamily="34" charset="0"/>
                  <a:cs typeface="Calibri" panose="020F0502020204030204" pitchFamily="34" charset="0"/>
                </a:rPr>
                <a:t>n.)</a:t>
              </a:r>
              <a:endParaRPr lang="ka-GE"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ka-GE" sz="2200" b="1" kern="1200" dirty="0" smtClean="0">
                  <a:latin typeface="Calibri" panose="020F0502020204030204" pitchFamily="34" charset="0"/>
                  <a:cs typeface="Calibri" panose="020F0502020204030204" pitchFamily="34" charset="0"/>
                </a:rPr>
                <a:t>დამახასიათებელი თვისება</a:t>
              </a:r>
              <a:endParaRPr lang="en-US" sz="2200" b="1" kern="1200" dirty="0">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11FCE457-51B8-4563-BF10-F080FEB04CA3}"/>
              </a:ext>
            </a:extLst>
          </p:cNvPr>
          <p:cNvGrpSpPr/>
          <p:nvPr/>
        </p:nvGrpSpPr>
        <p:grpSpPr>
          <a:xfrm>
            <a:off x="7388830" y="1679522"/>
            <a:ext cx="2676196" cy="1434397"/>
            <a:chOff x="7883811" y="635765"/>
            <a:chExt cx="2433040" cy="1889604"/>
          </a:xfrm>
        </p:grpSpPr>
        <p:sp>
          <p:nvSpPr>
            <p:cNvPr id="38" name="Oval 37">
              <a:extLst>
                <a:ext uri="{FF2B5EF4-FFF2-40B4-BE49-F238E27FC236}">
                  <a16:creationId xmlns:a16="http://schemas.microsoft.com/office/drawing/2014/main" id="{A105FDE8-55AD-4643-815B-502C3C31B9ED}"/>
                </a:ext>
              </a:extLst>
            </p:cNvPr>
            <p:cNvSpPr/>
            <p:nvPr/>
          </p:nvSpPr>
          <p:spPr>
            <a:xfrm>
              <a:off x="7883811" y="635765"/>
              <a:ext cx="2433040" cy="188960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4">
              <a:extLst>
                <a:ext uri="{FF2B5EF4-FFF2-40B4-BE49-F238E27FC236}">
                  <a16:creationId xmlns:a16="http://schemas.microsoft.com/office/drawing/2014/main" id="{4207EEF1-8C89-4E38-9734-5035925B3631}"/>
                </a:ext>
              </a:extLst>
            </p:cNvPr>
            <p:cNvSpPr txBox="1"/>
            <p:nvPr/>
          </p:nvSpPr>
          <p:spPr>
            <a:xfrm>
              <a:off x="8045454" y="1100825"/>
              <a:ext cx="2166978" cy="1200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200" b="1" kern="1200" dirty="0" smtClean="0">
                  <a:latin typeface="Calibri" panose="020F0502020204030204" pitchFamily="34" charset="0"/>
                  <a:cs typeface="Calibri" panose="020F0502020204030204" pitchFamily="34" charset="0"/>
                </a:rPr>
                <a:t>Influence               (v.)</a:t>
              </a:r>
              <a:endParaRPr lang="ka-GE" sz="2200" b="1" kern="1200" dirty="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n-US" sz="2200" b="1" kern="1200" dirty="0" smtClean="0">
                  <a:latin typeface="Calibri" panose="020F0502020204030204" pitchFamily="34" charset="0"/>
                  <a:cs typeface="Calibri" panose="020F0502020204030204" pitchFamily="34" charset="0"/>
                </a:rPr>
                <a:t>  </a:t>
              </a:r>
              <a:r>
                <a:rPr lang="ka-GE" sz="2200" b="1" kern="1200" dirty="0" smtClean="0">
                  <a:latin typeface="Calibri" panose="020F0502020204030204" pitchFamily="34" charset="0"/>
                  <a:cs typeface="Calibri" panose="020F0502020204030204" pitchFamily="34" charset="0"/>
                </a:rPr>
                <a:t>ზეგავლენის </a:t>
              </a:r>
              <a:r>
                <a:rPr lang="ka-GE" sz="2200" b="1" kern="1200" dirty="0">
                  <a:latin typeface="Calibri" panose="020F0502020204030204" pitchFamily="34" charset="0"/>
                  <a:cs typeface="Calibri" panose="020F0502020204030204" pitchFamily="34" charset="0"/>
                </a:rPr>
                <a:t>მოხდენა</a:t>
              </a:r>
              <a:endParaRPr lang="en-US" sz="2200" b="1" kern="1200" dirty="0">
                <a:latin typeface="Calibri" panose="020F0502020204030204" pitchFamily="34" charset="0"/>
                <a:cs typeface="Calibri" panose="020F0502020204030204" pitchFamily="34" charset="0"/>
              </a:endParaRPr>
            </a:p>
          </p:txBody>
        </p:sp>
      </p:grpSp>
      <p:grpSp>
        <p:nvGrpSpPr>
          <p:cNvPr id="43" name="Group 42">
            <a:extLst>
              <a:ext uri="{FF2B5EF4-FFF2-40B4-BE49-F238E27FC236}">
                <a16:creationId xmlns:a16="http://schemas.microsoft.com/office/drawing/2014/main" id="{94DA758A-E20C-4D67-A48F-5EB30E1C5938}"/>
              </a:ext>
            </a:extLst>
          </p:cNvPr>
          <p:cNvGrpSpPr/>
          <p:nvPr/>
        </p:nvGrpSpPr>
        <p:grpSpPr>
          <a:xfrm>
            <a:off x="190501" y="5075824"/>
            <a:ext cx="3568700" cy="1782175"/>
            <a:chOff x="1065901" y="3263564"/>
            <a:chExt cx="2582726" cy="1750455"/>
          </a:xfrm>
        </p:grpSpPr>
        <p:sp>
          <p:nvSpPr>
            <p:cNvPr id="44" name="Oval 43">
              <a:extLst>
                <a:ext uri="{FF2B5EF4-FFF2-40B4-BE49-F238E27FC236}">
                  <a16:creationId xmlns:a16="http://schemas.microsoft.com/office/drawing/2014/main" id="{E7C50698-21C0-4495-8475-9352C0D03731}"/>
                </a:ext>
              </a:extLst>
            </p:cNvPr>
            <p:cNvSpPr/>
            <p:nvPr/>
          </p:nvSpPr>
          <p:spPr>
            <a:xfrm>
              <a:off x="1065901" y="3263564"/>
              <a:ext cx="2582726" cy="175045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
              <a:extLst>
                <a:ext uri="{FF2B5EF4-FFF2-40B4-BE49-F238E27FC236}">
                  <a16:creationId xmlns:a16="http://schemas.microsoft.com/office/drawing/2014/main" id="{85631D1E-8A2A-49F3-9E0C-83F7F335046B}"/>
                </a:ext>
              </a:extLst>
            </p:cNvPr>
            <p:cNvSpPr txBox="1"/>
            <p:nvPr/>
          </p:nvSpPr>
          <p:spPr>
            <a:xfrm>
              <a:off x="1367895" y="3476623"/>
              <a:ext cx="2005302" cy="1159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p</a:t>
              </a:r>
              <a:r>
                <a:rPr lang="en-US" sz="2200" b="1" kern="1200" dirty="0" smtClean="0">
                  <a:latin typeface="Calibri" panose="020F0502020204030204" pitchFamily="34" charset="0"/>
                  <a:cs typeface="Calibri" panose="020F0502020204030204" pitchFamily="34" charset="0"/>
                </a:rPr>
                <a:t>eacemaker</a:t>
              </a:r>
              <a:endParaRPr lang="en-US"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a:t>
              </a:r>
              <a:r>
                <a:rPr lang="en-US" sz="2200" b="1" kern="1200" dirty="0" smtClean="0">
                  <a:latin typeface="Calibri" panose="020F0502020204030204" pitchFamily="34" charset="0"/>
                  <a:cs typeface="Calibri" panose="020F0502020204030204" pitchFamily="34" charset="0"/>
                </a:rPr>
                <a:t>n.)</a:t>
              </a:r>
              <a:endParaRPr lang="ka-GE"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ka-GE" sz="2200" b="1" kern="1200" dirty="0">
                  <a:latin typeface="Calibri" panose="020F0502020204030204" pitchFamily="34" charset="0"/>
                  <a:cs typeface="Calibri" panose="020F0502020204030204" pitchFamily="34" charset="0"/>
                </a:rPr>
                <a:t>მშვიდობისმყოფელი</a:t>
              </a:r>
              <a:endParaRPr lang="en-US" sz="2200" b="1" kern="1200" dirty="0">
                <a:latin typeface="Calibri" panose="020F0502020204030204" pitchFamily="34" charset="0"/>
                <a:cs typeface="Calibri" panose="020F0502020204030204" pitchFamily="34" charset="0"/>
              </a:endParaRPr>
            </a:p>
          </p:txBody>
        </p:sp>
      </p:grpSp>
      <p:sp>
        <p:nvSpPr>
          <p:cNvPr id="4" name="Oval 3">
            <a:extLst>
              <a:ext uri="{FF2B5EF4-FFF2-40B4-BE49-F238E27FC236}">
                <a16:creationId xmlns:a16="http://schemas.microsoft.com/office/drawing/2014/main" id="{CE76F167-0F58-402D-A9B3-1BD145B2474E}"/>
              </a:ext>
            </a:extLst>
          </p:cNvPr>
          <p:cNvSpPr/>
          <p:nvPr/>
        </p:nvSpPr>
        <p:spPr>
          <a:xfrm>
            <a:off x="4167621" y="5089260"/>
            <a:ext cx="3960154" cy="174019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latin typeface="Calibri Regular" charset="0"/>
            </a:endParaRPr>
          </a:p>
          <a:p>
            <a:pPr algn="ctr"/>
            <a:r>
              <a:rPr lang="en-US" sz="2200" b="1" dirty="0" smtClean="0">
                <a:latin typeface="Calibri Regular" charset="0"/>
              </a:rPr>
              <a:t>responsible</a:t>
            </a:r>
            <a:endParaRPr lang="en-US" sz="2200" b="1" dirty="0">
              <a:latin typeface="Calibri Regular" charset="0"/>
            </a:endParaRPr>
          </a:p>
          <a:p>
            <a:pPr algn="ctr"/>
            <a:r>
              <a:rPr lang="en-US" sz="2200" b="1" dirty="0">
                <a:latin typeface="Calibri Regular" charset="0"/>
              </a:rPr>
              <a:t>(</a:t>
            </a:r>
            <a:r>
              <a:rPr lang="en-US" sz="2200" b="1" dirty="0" smtClean="0">
                <a:latin typeface="Calibri Regular" charset="0"/>
              </a:rPr>
              <a:t>adj.)</a:t>
            </a:r>
            <a:endParaRPr lang="ka-GE" sz="2200" b="1" dirty="0">
              <a:latin typeface="Calibri Regular" charset="0"/>
            </a:endParaRPr>
          </a:p>
          <a:p>
            <a:pPr algn="ctr"/>
            <a:r>
              <a:rPr lang="ka-GE" sz="2200" b="1" dirty="0">
                <a:latin typeface="Calibri Regular" charset="0"/>
              </a:rPr>
              <a:t>პასუხისმგებლობის მქონე</a:t>
            </a:r>
          </a:p>
          <a:p>
            <a:pPr algn="ctr"/>
            <a:endParaRPr lang="en-US" sz="2400" b="1" dirty="0">
              <a:latin typeface="Calibri Regular" charset="0"/>
            </a:endParaRPr>
          </a:p>
        </p:txBody>
      </p:sp>
      <p:grpSp>
        <p:nvGrpSpPr>
          <p:cNvPr id="48" name="Group 47">
            <a:extLst>
              <a:ext uri="{FF2B5EF4-FFF2-40B4-BE49-F238E27FC236}">
                <a16:creationId xmlns:a16="http://schemas.microsoft.com/office/drawing/2014/main" id="{44CAAB5B-2C81-4380-8A0D-F4C2EF974949}"/>
              </a:ext>
            </a:extLst>
          </p:cNvPr>
          <p:cNvGrpSpPr/>
          <p:nvPr/>
        </p:nvGrpSpPr>
        <p:grpSpPr>
          <a:xfrm>
            <a:off x="8932983" y="4989173"/>
            <a:ext cx="2201143" cy="1703304"/>
            <a:chOff x="7756544" y="3578035"/>
            <a:chExt cx="2620656" cy="1984796"/>
          </a:xfrm>
        </p:grpSpPr>
        <p:sp>
          <p:nvSpPr>
            <p:cNvPr id="49" name="Oval 48">
              <a:extLst>
                <a:ext uri="{FF2B5EF4-FFF2-40B4-BE49-F238E27FC236}">
                  <a16:creationId xmlns:a16="http://schemas.microsoft.com/office/drawing/2014/main" id="{697A5E51-E171-4E7E-8C05-86A3EBBDE7F7}"/>
                </a:ext>
              </a:extLst>
            </p:cNvPr>
            <p:cNvSpPr/>
            <p:nvPr/>
          </p:nvSpPr>
          <p:spPr>
            <a:xfrm>
              <a:off x="7756544" y="3578035"/>
              <a:ext cx="2620656" cy="19847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4">
              <a:extLst>
                <a:ext uri="{FF2B5EF4-FFF2-40B4-BE49-F238E27FC236}">
                  <a16:creationId xmlns:a16="http://schemas.microsoft.com/office/drawing/2014/main" id="{07E09677-5C37-426A-BE3C-129EC2F7B9F0}"/>
                </a:ext>
              </a:extLst>
            </p:cNvPr>
            <p:cNvSpPr txBox="1"/>
            <p:nvPr/>
          </p:nvSpPr>
          <p:spPr>
            <a:xfrm>
              <a:off x="8140330" y="3868702"/>
              <a:ext cx="1853084" cy="1403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g</a:t>
              </a:r>
              <a:r>
                <a:rPr lang="en-US" sz="2200" b="1" kern="1200" dirty="0" smtClean="0">
                  <a:latin typeface="Calibri" panose="020F0502020204030204" pitchFamily="34" charset="0"/>
                  <a:cs typeface="Calibri" panose="020F0502020204030204" pitchFamily="34" charset="0"/>
                </a:rPr>
                <a:t>ender</a:t>
              </a:r>
              <a:endParaRPr lang="en-US"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a:t>
              </a:r>
              <a:r>
                <a:rPr lang="en-US" sz="2200" b="1" kern="1200" dirty="0" smtClean="0">
                  <a:latin typeface="Calibri" panose="020F0502020204030204" pitchFamily="34" charset="0"/>
                  <a:cs typeface="Calibri" panose="020F0502020204030204" pitchFamily="34" charset="0"/>
                </a:rPr>
                <a:t>n.)</a:t>
              </a:r>
              <a:endParaRPr lang="en-US"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ka-GE" sz="2200" b="1" kern="1200" dirty="0">
                  <a:latin typeface="Calibri" panose="020F0502020204030204" pitchFamily="34" charset="0"/>
                  <a:cs typeface="Calibri" panose="020F0502020204030204" pitchFamily="34" charset="0"/>
                </a:rPr>
                <a:t>სქესი</a:t>
              </a:r>
              <a:endParaRPr lang="en-US" sz="2200" b="1" kern="1200" dirty="0">
                <a:latin typeface="Calibri" panose="020F0502020204030204" pitchFamily="34" charset="0"/>
                <a:cs typeface="Calibri" panose="020F0502020204030204" pitchFamily="34" charset="0"/>
              </a:endParaRPr>
            </a:p>
          </p:txBody>
        </p:sp>
      </p:grpSp>
      <p:cxnSp>
        <p:nvCxnSpPr>
          <p:cNvPr id="6" name="Straight Arrow Connector 5">
            <a:extLst>
              <a:ext uri="{FF2B5EF4-FFF2-40B4-BE49-F238E27FC236}">
                <a16:creationId xmlns:a16="http://schemas.microsoft.com/office/drawing/2014/main" id="{C19BA958-148B-4EA8-BE6C-F3525CC443BE}"/>
              </a:ext>
            </a:extLst>
          </p:cNvPr>
          <p:cNvCxnSpPr/>
          <p:nvPr/>
        </p:nvCxnSpPr>
        <p:spPr>
          <a:xfrm flipH="1">
            <a:off x="2655619" y="3722054"/>
            <a:ext cx="2167604" cy="49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8FE67A-FE5C-400F-8087-F18B0938AE60}"/>
              </a:ext>
            </a:extLst>
          </p:cNvPr>
          <p:cNvCxnSpPr/>
          <p:nvPr/>
        </p:nvCxnSpPr>
        <p:spPr>
          <a:xfrm>
            <a:off x="6096000" y="4571763"/>
            <a:ext cx="0" cy="823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0A8FE7-027E-4B39-B2E2-D16205C07D23}"/>
              </a:ext>
            </a:extLst>
          </p:cNvPr>
          <p:cNvCxnSpPr/>
          <p:nvPr/>
        </p:nvCxnSpPr>
        <p:spPr>
          <a:xfrm>
            <a:off x="6680906" y="4195618"/>
            <a:ext cx="2300557" cy="1199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75BD93-C410-43A9-A11A-66990F90143D}"/>
              </a:ext>
            </a:extLst>
          </p:cNvPr>
          <p:cNvCxnSpPr/>
          <p:nvPr/>
        </p:nvCxnSpPr>
        <p:spPr>
          <a:xfrm flipV="1">
            <a:off x="6051634" y="2755321"/>
            <a:ext cx="1514993" cy="71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19BA958-148B-4EA8-BE6C-F3525CC443BE}"/>
              </a:ext>
            </a:extLst>
          </p:cNvPr>
          <p:cNvCxnSpPr/>
          <p:nvPr/>
        </p:nvCxnSpPr>
        <p:spPr>
          <a:xfrm flipH="1">
            <a:off x="2794423" y="4009172"/>
            <a:ext cx="2420371" cy="122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C94A24AF-C74E-4968-B022-8440A5A7B2AB}"/>
              </a:ext>
            </a:extLst>
          </p:cNvPr>
          <p:cNvGrpSpPr/>
          <p:nvPr/>
        </p:nvGrpSpPr>
        <p:grpSpPr>
          <a:xfrm>
            <a:off x="2605722" y="1525114"/>
            <a:ext cx="2565673" cy="1820946"/>
            <a:chOff x="8659679" y="-1742144"/>
            <a:chExt cx="2312257" cy="2046282"/>
          </a:xfrm>
        </p:grpSpPr>
        <p:sp>
          <p:nvSpPr>
            <p:cNvPr id="42" name="Oval 41">
              <a:extLst>
                <a:ext uri="{FF2B5EF4-FFF2-40B4-BE49-F238E27FC236}">
                  <a16:creationId xmlns:a16="http://schemas.microsoft.com/office/drawing/2014/main" id="{BE36B6C4-633D-443A-961F-741BAA94A9FB}"/>
                </a:ext>
              </a:extLst>
            </p:cNvPr>
            <p:cNvSpPr/>
            <p:nvPr/>
          </p:nvSpPr>
          <p:spPr>
            <a:xfrm>
              <a:off x="8659679" y="-1742144"/>
              <a:ext cx="2312257" cy="204628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
              <a:extLst>
                <a:ext uri="{FF2B5EF4-FFF2-40B4-BE49-F238E27FC236}">
                  <a16:creationId xmlns:a16="http://schemas.microsoft.com/office/drawing/2014/main" id="{7234CCFC-4783-4FFD-AE7C-DB76C321DAD0}"/>
                </a:ext>
              </a:extLst>
            </p:cNvPr>
            <p:cNvSpPr txBox="1"/>
            <p:nvPr/>
          </p:nvSpPr>
          <p:spPr>
            <a:xfrm>
              <a:off x="8998300" y="-1328446"/>
              <a:ext cx="1635013" cy="144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200" b="1" kern="1200" dirty="0" smtClean="0">
                  <a:latin typeface="Calibri" panose="020F0502020204030204" pitchFamily="34" charset="0"/>
                  <a:cs typeface="Calibri" panose="020F0502020204030204" pitchFamily="34" charset="0"/>
                </a:rPr>
                <a:t>sibling </a:t>
              </a:r>
              <a:endParaRPr lang="en-US"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a:t>
              </a:r>
              <a:r>
                <a:rPr lang="en-US" sz="2200" b="1" kern="1200" dirty="0" smtClean="0">
                  <a:latin typeface="Calibri" panose="020F0502020204030204" pitchFamily="34" charset="0"/>
                  <a:cs typeface="Calibri" panose="020F0502020204030204" pitchFamily="34" charset="0"/>
                </a:rPr>
                <a:t>n.)</a:t>
              </a:r>
              <a:endParaRPr lang="ka-GE" sz="22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ka-GE" sz="2200" b="1" kern="1200" dirty="0" smtClean="0">
                  <a:latin typeface="Calibri" panose="020F0502020204030204" pitchFamily="34" charset="0"/>
                  <a:cs typeface="Calibri" panose="020F0502020204030204" pitchFamily="34" charset="0"/>
                </a:rPr>
                <a:t>ღვიძლი და ან ძმა</a:t>
              </a:r>
              <a:endParaRPr lang="en-US" sz="2200" b="1" kern="1200" dirty="0">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C19BA958-148B-4EA8-BE6C-F3525CC443BE}"/>
              </a:ext>
            </a:extLst>
          </p:cNvPr>
          <p:cNvCxnSpPr/>
          <p:nvPr/>
        </p:nvCxnSpPr>
        <p:spPr>
          <a:xfrm flipH="1" flipV="1">
            <a:off x="4823224" y="2820317"/>
            <a:ext cx="348171" cy="25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90A8FE7-027E-4B39-B2E2-D16205C07D23}"/>
              </a:ext>
            </a:extLst>
          </p:cNvPr>
          <p:cNvCxnSpPr>
            <a:stCxn id="29" idx="6"/>
          </p:cNvCxnSpPr>
          <p:nvPr/>
        </p:nvCxnSpPr>
        <p:spPr>
          <a:xfrm>
            <a:off x="7052690" y="3646503"/>
            <a:ext cx="1928773" cy="362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630342" y="556123"/>
            <a:ext cx="2164081" cy="968991"/>
          </a:xfrm>
          <a:prstGeom prst="rect">
            <a:avLst/>
          </a:prstGeom>
          <a:noFill/>
          <a:ln>
            <a:noFill/>
          </a:ln>
        </p:spPr>
      </p:pic>
      <p:pic>
        <p:nvPicPr>
          <p:cNvPr id="53" name="Picture 52">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794423" y="556122"/>
            <a:ext cx="2376972" cy="968991"/>
          </a:xfrm>
          <a:prstGeom prst="rect">
            <a:avLst/>
          </a:prstGeom>
        </p:spPr>
      </p:pic>
      <p:sp>
        <p:nvSpPr>
          <p:cNvPr id="54" name="Rectangle 53"/>
          <p:cNvSpPr/>
          <p:nvPr/>
        </p:nvSpPr>
        <p:spPr>
          <a:xfrm>
            <a:off x="7331144" y="556121"/>
            <a:ext cx="4202885"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Vocabulary</a:t>
            </a:r>
          </a:p>
          <a:p>
            <a:pPr algn="ctr"/>
            <a:r>
              <a:rPr lang="ka-GE" sz="3200" dirty="0" smtClean="0"/>
              <a:t>ლექსიკა</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5" name="Google Shape;305;g8d3272b2c0_0_467"/>
          <p:cNvSpPr/>
          <p:nvPr/>
        </p:nvSpPr>
        <p:spPr>
          <a:xfrm>
            <a:off x="4343400" y="1276791"/>
            <a:ext cx="3476625"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350" dirty="0">
                <a:solidFill>
                  <a:srgbClr val="1D2A57"/>
                </a:solidFill>
                <a:latin typeface="Merriweather Light"/>
                <a:ea typeface="Merriweather Light"/>
                <a:cs typeface="Merriweather Light"/>
                <a:sym typeface="Merriweather Light"/>
              </a:rPr>
              <a:t>  </a:t>
            </a:r>
            <a:r>
              <a:rPr lang="ka-GE" sz="1350" dirty="0">
                <a:solidFill>
                  <a:srgbClr val="1D2A57"/>
                </a:solidFill>
                <a:latin typeface="Merriweather Light"/>
                <a:ea typeface="Merriweather Light"/>
                <a:cs typeface="Merriweather Light"/>
                <a:sym typeface="Merriweather Light"/>
              </a:rPr>
              <a:t>         </a:t>
            </a:r>
            <a:r>
              <a:rPr lang="ka-GE" sz="1350" dirty="0" smtClean="0">
                <a:solidFill>
                  <a:srgbClr val="1D2A57"/>
                </a:solidFill>
                <a:latin typeface="Merriweather Light"/>
                <a:ea typeface="Merriweather Light"/>
                <a:cs typeface="Merriweather Light"/>
                <a:sym typeface="Merriweather Light"/>
              </a:rPr>
              <a:t> </a:t>
            </a:r>
            <a:r>
              <a:rPr lang="en-US" sz="3600" b="1" dirty="0">
                <a:solidFill>
                  <a:schemeClr val="bg1"/>
                </a:solidFill>
                <a:latin typeface="Calibri" panose="020F0502020204030204" pitchFamily="34" charset="0"/>
                <a:ea typeface="Merriweather Light"/>
                <a:cs typeface="Calibri" panose="020F0502020204030204" pitchFamily="34" charset="0"/>
                <a:sym typeface="Merriweather Light"/>
              </a:rPr>
              <a:t>v</a:t>
            </a:r>
            <a:r>
              <a:rPr lang="en-US" sz="3600" b="1" dirty="0" smtClean="0">
                <a:solidFill>
                  <a:schemeClr val="bg1"/>
                </a:solidFill>
                <a:latin typeface="Calibri" panose="020F0502020204030204" pitchFamily="34" charset="0"/>
                <a:ea typeface="Merriweather Light"/>
                <a:cs typeface="Calibri" panose="020F0502020204030204" pitchFamily="34" charset="0"/>
                <a:sym typeface="Merriweather Light"/>
              </a:rPr>
              <a:t>erbal </a:t>
            </a:r>
            <a:endParaRPr lang="en-US" sz="3600" b="1" dirty="0">
              <a:solidFill>
                <a:schemeClr val="bg1"/>
              </a:solidFill>
              <a:latin typeface="Calibri" panose="020F0502020204030204" pitchFamily="34" charset="0"/>
              <a:ea typeface="Merriweather Light"/>
              <a:cs typeface="Calibri" panose="020F0502020204030204" pitchFamily="34" charset="0"/>
              <a:sym typeface="Merriweather Light"/>
            </a:endParaRPr>
          </a:p>
          <a:p>
            <a:pPr marL="0" lvl="0" indent="0" algn="l" rtl="0">
              <a:spcBef>
                <a:spcPts val="0"/>
              </a:spcBef>
              <a:spcAft>
                <a:spcPts val="0"/>
              </a:spcAft>
              <a:buNone/>
            </a:pPr>
            <a:r>
              <a:rPr lang="en-US" sz="3600" b="1" dirty="0">
                <a:solidFill>
                  <a:schemeClr val="bg1"/>
                </a:solidFill>
                <a:latin typeface="Calibri" panose="020F0502020204030204" pitchFamily="34" charset="0"/>
                <a:ea typeface="Merriweather"/>
                <a:cs typeface="Calibri" panose="020F0502020204030204" pitchFamily="34" charset="0"/>
                <a:sym typeface="Merriweather Light"/>
              </a:rPr>
              <a:t>       </a:t>
            </a:r>
            <a:r>
              <a:rPr lang="en-US" sz="3600" b="1" dirty="0" smtClean="0">
                <a:solidFill>
                  <a:schemeClr val="bg1"/>
                </a:solidFill>
                <a:latin typeface="Calibri" panose="020F0502020204030204" pitchFamily="34" charset="0"/>
                <a:ea typeface="Merriweather"/>
                <a:cs typeface="Calibri" panose="020F0502020204030204" pitchFamily="34" charset="0"/>
                <a:sym typeface="Merriweather Light"/>
              </a:rPr>
              <a:t>(adj.)</a:t>
            </a:r>
            <a:endParaRPr lang="en-US" sz="36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306" name="Google Shape;306;g8d3272b2c0_0_467"/>
          <p:cNvSpPr/>
          <p:nvPr/>
        </p:nvSpPr>
        <p:spPr>
          <a:xfrm>
            <a:off x="2749924" y="3806413"/>
            <a:ext cx="6421188"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r>
              <a:rPr lang="en-US" sz="3500" b="1" dirty="0">
                <a:solidFill>
                  <a:schemeClr val="lt1"/>
                </a:solidFill>
                <a:latin typeface="Merriweather Light"/>
                <a:ea typeface="Merriweather Light"/>
                <a:cs typeface="Merriweather Light"/>
                <a:sym typeface="Merriweather Light"/>
              </a:rPr>
              <a:t>   </a:t>
            </a:r>
            <a:endParaRPr lang="ka-GE" sz="3500" b="1" dirty="0">
              <a:solidFill>
                <a:schemeClr val="lt1"/>
              </a:solidFill>
              <a:latin typeface="Merriweather Light"/>
              <a:ea typeface="Merriweather Light"/>
              <a:cs typeface="Merriweather Light"/>
              <a:sym typeface="Merriweather Light"/>
            </a:endParaRPr>
          </a:p>
          <a:p>
            <a:r>
              <a:rPr lang="ka-GE" sz="2400" dirty="0">
                <a:solidFill>
                  <a:schemeClr val="lt1"/>
                </a:solidFill>
                <a:latin typeface="Calibri" panose="020F0502020204030204" pitchFamily="34" charset="0"/>
                <a:ea typeface="Calibri"/>
                <a:cs typeface="Calibri" panose="020F0502020204030204" pitchFamily="34" charset="0"/>
                <a:sym typeface="Calibri"/>
              </a:rPr>
              <a:t>                             </a:t>
            </a:r>
            <a:r>
              <a:rPr lang="ka-GE" sz="2400" dirty="0" smtClean="0">
                <a:solidFill>
                  <a:schemeClr val="lt1"/>
                </a:solidFill>
                <a:latin typeface="Calibri" panose="020F0502020204030204" pitchFamily="34" charset="0"/>
                <a:ea typeface="Calibri"/>
                <a:cs typeface="Calibri" panose="020F0502020204030204" pitchFamily="34" charset="0"/>
                <a:sym typeface="Calibri"/>
              </a:rPr>
              <a:t>სიტყვიერი, ზეპირი</a:t>
            </a:r>
            <a:endParaRPr lang="ka-GE" sz="2400" dirty="0">
              <a:solidFill>
                <a:schemeClr val="lt1"/>
              </a:solidFill>
              <a:latin typeface="Calibri" panose="020F0502020204030204" pitchFamily="34" charset="0"/>
              <a:ea typeface="Calibri"/>
              <a:cs typeface="Calibri" panose="020F0502020204030204" pitchFamily="34" charset="0"/>
              <a:sym typeface="Calibri"/>
            </a:endParaRPr>
          </a:p>
          <a:p>
            <a:endParaRPr lang="ka-GE" sz="3500" b="1" dirty="0">
              <a:solidFill>
                <a:schemeClr val="lt1"/>
              </a:solidFill>
              <a:latin typeface="Merriweather Light"/>
              <a:ea typeface="Merriweather Light"/>
              <a:cs typeface="Merriweather Light"/>
              <a:sym typeface="Merriweather Light"/>
            </a:endParaRPr>
          </a:p>
        </p:txBody>
      </p:sp>
      <p:sp>
        <p:nvSpPr>
          <p:cNvPr id="7" name="Google Shape;306;g8d3272b2c0_0_467">
            <a:extLst>
              <a:ext uri="{FF2B5EF4-FFF2-40B4-BE49-F238E27FC236}">
                <a16:creationId xmlns:a16="http://schemas.microsoft.com/office/drawing/2014/main" id="{740AC112-B136-6B45-A31A-F1FB8424AE2A}"/>
              </a:ext>
            </a:extLst>
          </p:cNvPr>
          <p:cNvSpPr/>
          <p:nvPr/>
        </p:nvSpPr>
        <p:spPr>
          <a:xfrm>
            <a:off x="2749924" y="5140187"/>
            <a:ext cx="6421188" cy="9358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Good politicians should have good  </a:t>
            </a:r>
            <a:r>
              <a:rPr lang="en-US" sz="2400" i="1" u="sng" dirty="0" smtClean="0">
                <a:solidFill>
                  <a:schemeClr val="accent2"/>
                </a:solidFill>
                <a:latin typeface="Calibri" panose="020F0502020204030204" pitchFamily="34" charset="0"/>
                <a:ea typeface="Calibri"/>
                <a:cs typeface="Calibri" panose="020F0502020204030204" pitchFamily="34" charset="0"/>
                <a:sym typeface="Calibri"/>
              </a:rPr>
              <a:t>verbal </a:t>
            </a:r>
            <a:r>
              <a:rPr lang="en-US" sz="2400" i="1" dirty="0" smtClean="0">
                <a:solidFill>
                  <a:schemeClr val="bg1"/>
                </a:solidFill>
                <a:latin typeface="Calibri" panose="020F0502020204030204" pitchFamily="34" charset="0"/>
                <a:ea typeface="Calibri"/>
                <a:cs typeface="Calibri" panose="020F0502020204030204" pitchFamily="34" charset="0"/>
                <a:sym typeface="Calibri"/>
              </a:rPr>
              <a:t>skills.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332957" y="365125"/>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97039" y="365125"/>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Psychology </a:t>
            </a:r>
            <a:r>
              <a:rPr lang="en-US" sz="6600" dirty="0" smtClean="0">
                <a:solidFill>
                  <a:schemeClr val="bg1"/>
                </a:solidFill>
                <a:latin typeface="Calibri" panose="020F0502020204030204" pitchFamily="34" charset="0"/>
                <a:ea typeface="Calibri"/>
                <a:cs typeface="Calibri" panose="020F0502020204030204" pitchFamily="34" charset="0"/>
                <a:sym typeface="Calibri"/>
              </a:rPr>
              <a:t> </a:t>
            </a:r>
            <a:r>
              <a:rPr lang="en-US" sz="6600" dirty="0" smtClean="0">
                <a:solidFill>
                  <a:schemeClr val="bg1"/>
                </a:solidFill>
                <a:latin typeface="Calibri Regular" charset="0"/>
                <a:ea typeface="Calibri"/>
                <a:cs typeface="Calibri"/>
                <a:sym typeface="Calibri"/>
              </a:rPr>
              <a:t>| </a:t>
            </a:r>
            <a:r>
              <a:rPr lang="ka-GE" sz="6600" dirty="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a:t>
            </a:r>
            <a:r>
              <a:rPr lang="en-US" sz="3600" dirty="0">
                <a:solidFill>
                  <a:schemeClr val="bg1"/>
                </a:solidFill>
                <a:latin typeface="Calibri Regular" charset="0"/>
                <a:ea typeface="Calibri"/>
                <a:cs typeface="Calibri"/>
                <a:sym typeface="Calibri"/>
              </a:rPr>
              <a:t>| Level A2</a:t>
            </a:r>
            <a:endParaRPr sz="3600" u="none" strike="noStrike" cap="none" dirty="0">
              <a:solidFill>
                <a:schemeClr val="bg1"/>
              </a:solidFill>
              <a:latin typeface="Calibri Regular" charset="0"/>
              <a:ea typeface="Calibri"/>
              <a:cs typeface="Calibri"/>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4" name="Google Shape;314;g8d3272b2c0_0_477"/>
          <p:cNvSpPr/>
          <p:nvPr/>
        </p:nvSpPr>
        <p:spPr>
          <a:xfrm>
            <a:off x="4827534" y="1187271"/>
            <a:ext cx="2919316"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smtClean="0">
                <a:solidFill>
                  <a:schemeClr val="lt1"/>
                </a:solidFill>
                <a:latin typeface="Calibri" panose="020F0502020204030204" pitchFamily="34" charset="0"/>
                <a:ea typeface="Calibri Regular" charset="0"/>
                <a:cs typeface="Calibri" panose="020F0502020204030204" pitchFamily="34" charset="0"/>
              </a:rPr>
              <a:t>sibling</a:t>
            </a:r>
          </a:p>
          <a:p>
            <a:pPr marL="0" marR="0" lvl="0" indent="0" algn="ctr" rtl="0">
              <a:spcBef>
                <a:spcPts val="0"/>
              </a:spcBef>
              <a:spcAft>
                <a:spcPts val="0"/>
              </a:spcAft>
              <a:buNone/>
            </a:pPr>
            <a:r>
              <a:rPr lang="en-US" sz="3600" b="1" dirty="0" smtClean="0">
                <a:solidFill>
                  <a:schemeClr val="lt1"/>
                </a:solidFill>
                <a:latin typeface="Calibri" panose="020F0502020204030204" pitchFamily="34" charset="0"/>
                <a:ea typeface="Calibri Regular" charset="0"/>
                <a:cs typeface="Calibri" panose="020F0502020204030204" pitchFamily="34" charset="0"/>
              </a:rPr>
              <a:t>(n.)</a:t>
            </a:r>
            <a:endParaRPr sz="3600" b="1" dirty="0">
              <a:solidFill>
                <a:schemeClr val="lt1"/>
              </a:solidFill>
              <a:latin typeface="Calibri" panose="020F0502020204030204" pitchFamily="34" charset="0"/>
              <a:ea typeface="Calibri Regular" charset="0"/>
              <a:cs typeface="Calibri" panose="020F0502020204030204" pitchFamily="34" charset="0"/>
            </a:endParaRPr>
          </a:p>
        </p:txBody>
      </p:sp>
      <p:sp>
        <p:nvSpPr>
          <p:cNvPr id="315" name="Google Shape;315;g8d3272b2c0_0_477"/>
          <p:cNvSpPr/>
          <p:nvPr/>
        </p:nvSpPr>
        <p:spPr>
          <a:xfrm>
            <a:off x="4141693" y="3850742"/>
            <a:ext cx="4077149" cy="6817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ctr" rtl="0">
              <a:spcBef>
                <a:spcPts val="0"/>
              </a:spcBef>
              <a:spcAft>
                <a:spcPts val="0"/>
              </a:spcAft>
              <a:buNone/>
            </a:pPr>
            <a:r>
              <a:rPr lang="ka-GE" sz="2400" dirty="0" smtClean="0">
                <a:solidFill>
                  <a:schemeClr val="lt1"/>
                </a:solidFill>
                <a:latin typeface="Calibri Regular" charset="0"/>
                <a:ea typeface="Times New Roman"/>
                <a:cs typeface="Times New Roman"/>
                <a:sym typeface="Times New Roman"/>
              </a:rPr>
              <a:t>ღვიძლი და ან ძმა</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306;g8d3272b2c0_0_467">
            <a:extLst>
              <a:ext uri="{FF2B5EF4-FFF2-40B4-BE49-F238E27FC236}">
                <a16:creationId xmlns:a16="http://schemas.microsoft.com/office/drawing/2014/main" id="{3081A697-A429-6541-9294-C0AB7DA59410}"/>
              </a:ext>
            </a:extLst>
          </p:cNvPr>
          <p:cNvSpPr/>
          <p:nvPr/>
        </p:nvSpPr>
        <p:spPr>
          <a:xfrm>
            <a:off x="3138055" y="4660068"/>
            <a:ext cx="7117772" cy="9358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400" i="1" dirty="0" smtClean="0">
                <a:solidFill>
                  <a:schemeClr val="lt1"/>
                </a:solidFill>
                <a:latin typeface="Calibri" panose="020F0502020204030204" pitchFamily="34" charset="0"/>
                <a:ea typeface="Calibri"/>
                <a:cs typeface="Calibri" panose="020F0502020204030204" pitchFamily="34" charset="0"/>
                <a:sym typeface="Calibri"/>
              </a:rPr>
              <a:t>She had two</a:t>
            </a:r>
            <a:r>
              <a:rPr lang="en-US" sz="2400" i="1" dirty="0">
                <a:solidFill>
                  <a:schemeClr val="accent2"/>
                </a:solidFill>
                <a:latin typeface="Calibri" panose="020F0502020204030204" pitchFamily="34" charset="0"/>
                <a:ea typeface="Calibri"/>
                <a:cs typeface="Calibri" panose="020F0502020204030204" pitchFamily="34" charset="0"/>
                <a:sym typeface="Calibri"/>
              </a:rPr>
              <a:t> </a:t>
            </a:r>
            <a:r>
              <a:rPr lang="en-US" sz="2400" i="1" u="sng" dirty="0" smtClean="0">
                <a:solidFill>
                  <a:schemeClr val="accent2"/>
                </a:solidFill>
                <a:latin typeface="Calibri" panose="020F0502020204030204" pitchFamily="34" charset="0"/>
                <a:ea typeface="Calibri"/>
                <a:cs typeface="Calibri" panose="020F0502020204030204" pitchFamily="34" charset="0"/>
                <a:sym typeface="Calibri"/>
              </a:rPr>
              <a:t>siblings</a:t>
            </a:r>
            <a:r>
              <a:rPr lang="en-US" sz="2400" i="1" dirty="0" smtClean="0">
                <a:solidFill>
                  <a:schemeClr val="accent2"/>
                </a:solidFill>
                <a:latin typeface="Calibri" panose="020F0502020204030204" pitchFamily="34" charset="0"/>
                <a:ea typeface="Calibri"/>
                <a:cs typeface="Calibri" panose="020F0502020204030204" pitchFamily="34" charset="0"/>
                <a:sym typeface="Calibri"/>
              </a:rPr>
              <a:t> </a:t>
            </a:r>
            <a:r>
              <a:rPr lang="en-US" sz="2400" i="1" dirty="0" smtClean="0">
                <a:solidFill>
                  <a:schemeClr val="lt1"/>
                </a:solidFill>
                <a:latin typeface="Calibri" panose="020F0502020204030204" pitchFamily="34" charset="0"/>
                <a:ea typeface="Calibri"/>
                <a:cs typeface="Calibri" panose="020F0502020204030204" pitchFamily="34" charset="0"/>
                <a:sym typeface="Calibri"/>
              </a:rPr>
              <a:t>one brother and one sister.</a:t>
            </a:r>
            <a:endParaRPr lang="en-US" sz="2400"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EEBB7FDD-2064-B64B-A608-4EEEDFFF14AA}"/>
              </a:ext>
            </a:extLst>
          </p:cNvPr>
          <p:cNvPicPr preferRelativeResize="0"/>
          <p:nvPr/>
        </p:nvPicPr>
        <p:blipFill rotWithShape="1">
          <a:blip r:embed="rId3">
            <a:alphaModFix/>
          </a:blip>
          <a:srcRect/>
          <a:stretch/>
        </p:blipFill>
        <p:spPr>
          <a:xfrm>
            <a:off x="286480" y="365125"/>
            <a:ext cx="2164081" cy="968991"/>
          </a:xfrm>
          <a:prstGeom prst="rect">
            <a:avLst/>
          </a:prstGeom>
          <a:noFill/>
          <a:ln>
            <a:noFill/>
          </a:ln>
        </p:spPr>
      </p:pic>
      <p:pic>
        <p:nvPicPr>
          <p:cNvPr id="9" name="Picture 8">
            <a:extLst>
              <a:ext uri="{FF2B5EF4-FFF2-40B4-BE49-F238E27FC236}">
                <a16:creationId xmlns:a16="http://schemas.microsoft.com/office/drawing/2014/main" id="{C74E5E59-2D4D-724C-A8A0-1F69BC6E3E7F}"/>
              </a:ext>
            </a:extLst>
          </p:cNvPr>
          <p:cNvPicPr>
            <a:picLocks noChangeAspect="1"/>
          </p:cNvPicPr>
          <p:nvPr/>
        </p:nvPicPr>
        <p:blipFill>
          <a:blip r:embed="rId4"/>
          <a:stretch>
            <a:fillRect/>
          </a:stretch>
        </p:blipFill>
        <p:spPr>
          <a:xfrm>
            <a:off x="2450562" y="365125"/>
            <a:ext cx="2376972" cy="968991"/>
          </a:xfrm>
          <a:prstGeom prst="rect">
            <a:avLst/>
          </a:prstGeom>
        </p:spPr>
      </p:pic>
      <p:sp>
        <p:nvSpPr>
          <p:cNvPr id="10" name="Rectangle 9">
            <a:extLst>
              <a:ext uri="{FF2B5EF4-FFF2-40B4-BE49-F238E27FC236}">
                <a16:creationId xmlns:a16="http://schemas.microsoft.com/office/drawing/2014/main" id="{1A3732C5-69C5-734C-AD9D-DC82790E7D90}"/>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931D8222-8BBC-2A40-AE1D-27451B8F55BA}"/>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4" name="Google Shape;314;g8d3272b2c0_0_477"/>
          <p:cNvSpPr/>
          <p:nvPr/>
        </p:nvSpPr>
        <p:spPr>
          <a:xfrm>
            <a:off x="4827534" y="1187271"/>
            <a:ext cx="2919316"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Calibri" panose="020F0502020204030204" pitchFamily="34" charset="0"/>
                <a:ea typeface="Calibri Regular" charset="0"/>
                <a:cs typeface="Calibri" panose="020F0502020204030204" pitchFamily="34" charset="0"/>
              </a:rPr>
              <a:t>t</a:t>
            </a:r>
            <a:r>
              <a:rPr lang="en-US" sz="3600" b="1" dirty="0" smtClean="0">
                <a:solidFill>
                  <a:schemeClr val="lt1"/>
                </a:solidFill>
                <a:latin typeface="Calibri" panose="020F0502020204030204" pitchFamily="34" charset="0"/>
                <a:ea typeface="Calibri Regular" charset="0"/>
                <a:cs typeface="Calibri" panose="020F0502020204030204" pitchFamily="34" charset="0"/>
              </a:rPr>
              <a:t>raits</a:t>
            </a:r>
          </a:p>
          <a:p>
            <a:pPr marL="0" marR="0" lvl="0" indent="0" algn="ctr" rtl="0">
              <a:spcBef>
                <a:spcPts val="0"/>
              </a:spcBef>
              <a:spcAft>
                <a:spcPts val="0"/>
              </a:spcAft>
              <a:buNone/>
            </a:pPr>
            <a:r>
              <a:rPr lang="en-US" sz="3600" b="1" dirty="0" smtClean="0">
                <a:solidFill>
                  <a:schemeClr val="lt1"/>
                </a:solidFill>
                <a:latin typeface="Calibri" panose="020F0502020204030204" pitchFamily="34" charset="0"/>
                <a:ea typeface="Calibri Regular" charset="0"/>
                <a:cs typeface="Calibri" panose="020F0502020204030204" pitchFamily="34" charset="0"/>
              </a:rPr>
              <a:t>(n.)</a:t>
            </a:r>
            <a:endParaRPr sz="3600" b="1" dirty="0">
              <a:solidFill>
                <a:schemeClr val="lt1"/>
              </a:solidFill>
              <a:latin typeface="Calibri" panose="020F0502020204030204" pitchFamily="34" charset="0"/>
              <a:ea typeface="Calibri Regular" charset="0"/>
              <a:cs typeface="Calibri" panose="020F0502020204030204" pitchFamily="34" charset="0"/>
            </a:endParaRPr>
          </a:p>
        </p:txBody>
      </p:sp>
      <p:sp>
        <p:nvSpPr>
          <p:cNvPr id="315" name="Google Shape;315;g8d3272b2c0_0_477"/>
          <p:cNvSpPr/>
          <p:nvPr/>
        </p:nvSpPr>
        <p:spPr>
          <a:xfrm>
            <a:off x="3552366" y="3850742"/>
            <a:ext cx="5290467" cy="6817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ctr" rtl="0">
              <a:spcBef>
                <a:spcPts val="0"/>
              </a:spcBef>
              <a:spcAft>
                <a:spcPts val="0"/>
              </a:spcAft>
              <a:buNone/>
            </a:pPr>
            <a:r>
              <a:rPr lang="ka-GE" sz="2400" dirty="0" smtClean="0">
                <a:solidFill>
                  <a:schemeClr val="lt1"/>
                </a:solidFill>
                <a:latin typeface="Calibri Regular" charset="0"/>
                <a:ea typeface="Times New Roman"/>
                <a:cs typeface="Times New Roman"/>
                <a:sym typeface="Times New Roman"/>
              </a:rPr>
              <a:t>დამახასიათებელი თვისება</a:t>
            </a:r>
            <a:endParaRPr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306;g8d3272b2c0_0_467">
            <a:extLst>
              <a:ext uri="{FF2B5EF4-FFF2-40B4-BE49-F238E27FC236}">
                <a16:creationId xmlns:a16="http://schemas.microsoft.com/office/drawing/2014/main" id="{3081A697-A429-6541-9294-C0AB7DA59410}"/>
              </a:ext>
            </a:extLst>
          </p:cNvPr>
          <p:cNvSpPr/>
          <p:nvPr/>
        </p:nvSpPr>
        <p:spPr>
          <a:xfrm>
            <a:off x="4014898" y="4838247"/>
            <a:ext cx="4365404" cy="9358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400" i="1" dirty="0" smtClean="0">
                <a:solidFill>
                  <a:schemeClr val="lt1"/>
                </a:solidFill>
                <a:latin typeface="Calibri" panose="020F0502020204030204" pitchFamily="34" charset="0"/>
                <a:ea typeface="Calibri"/>
                <a:cs typeface="Calibri" panose="020F0502020204030204" pitchFamily="34" charset="0"/>
                <a:sym typeface="Calibri"/>
              </a:rPr>
              <a:t>Most leaders have positive </a:t>
            </a:r>
            <a:r>
              <a:rPr lang="en-US" sz="2400" i="1" u="sng" dirty="0" smtClean="0">
                <a:solidFill>
                  <a:schemeClr val="accent2"/>
                </a:solidFill>
                <a:latin typeface="Calibri" panose="020F0502020204030204" pitchFamily="34" charset="0"/>
                <a:ea typeface="Calibri"/>
                <a:cs typeface="Calibri" panose="020F0502020204030204" pitchFamily="34" charset="0"/>
                <a:sym typeface="Calibri"/>
              </a:rPr>
              <a:t>traits</a:t>
            </a:r>
            <a:r>
              <a:rPr lang="en-US" sz="2400" i="1" dirty="0" smtClean="0">
                <a:solidFill>
                  <a:schemeClr val="lt1"/>
                </a:solidFill>
                <a:latin typeface="Calibri" panose="020F0502020204030204" pitchFamily="34" charset="0"/>
                <a:ea typeface="Calibri"/>
                <a:cs typeface="Calibri" panose="020F0502020204030204" pitchFamily="34" charset="0"/>
                <a:sym typeface="Calibri"/>
              </a:rPr>
              <a:t>.</a:t>
            </a:r>
            <a:endParaRPr lang="en-US" sz="2400"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EEBB7FDD-2064-B64B-A608-4EEEDFFF14AA}"/>
              </a:ext>
            </a:extLst>
          </p:cNvPr>
          <p:cNvPicPr preferRelativeResize="0"/>
          <p:nvPr/>
        </p:nvPicPr>
        <p:blipFill rotWithShape="1">
          <a:blip r:embed="rId3">
            <a:alphaModFix/>
          </a:blip>
          <a:srcRect/>
          <a:stretch/>
        </p:blipFill>
        <p:spPr>
          <a:xfrm>
            <a:off x="286480" y="365125"/>
            <a:ext cx="2164081" cy="968991"/>
          </a:xfrm>
          <a:prstGeom prst="rect">
            <a:avLst/>
          </a:prstGeom>
          <a:noFill/>
          <a:ln>
            <a:noFill/>
          </a:ln>
        </p:spPr>
      </p:pic>
      <p:pic>
        <p:nvPicPr>
          <p:cNvPr id="9" name="Picture 8">
            <a:extLst>
              <a:ext uri="{FF2B5EF4-FFF2-40B4-BE49-F238E27FC236}">
                <a16:creationId xmlns:a16="http://schemas.microsoft.com/office/drawing/2014/main" id="{C74E5E59-2D4D-724C-A8A0-1F69BC6E3E7F}"/>
              </a:ext>
            </a:extLst>
          </p:cNvPr>
          <p:cNvPicPr>
            <a:picLocks noChangeAspect="1"/>
          </p:cNvPicPr>
          <p:nvPr/>
        </p:nvPicPr>
        <p:blipFill>
          <a:blip r:embed="rId4"/>
          <a:stretch>
            <a:fillRect/>
          </a:stretch>
        </p:blipFill>
        <p:spPr>
          <a:xfrm>
            <a:off x="2450562" y="365125"/>
            <a:ext cx="2376972" cy="968991"/>
          </a:xfrm>
          <a:prstGeom prst="rect">
            <a:avLst/>
          </a:prstGeom>
        </p:spPr>
      </p:pic>
      <p:sp>
        <p:nvSpPr>
          <p:cNvPr id="10" name="Rectangle 9">
            <a:extLst>
              <a:ext uri="{FF2B5EF4-FFF2-40B4-BE49-F238E27FC236}">
                <a16:creationId xmlns:a16="http://schemas.microsoft.com/office/drawing/2014/main" id="{1A3732C5-69C5-734C-AD9D-DC82790E7D90}"/>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931D8222-8BBC-2A40-AE1D-27451B8F55BA}"/>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extLst>
      <p:ext uri="{BB962C8B-B14F-4D97-AF65-F5344CB8AC3E}">
        <p14:creationId xmlns:p14="http://schemas.microsoft.com/office/powerpoint/2010/main" val="291407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3" name="Google Shape;323;g8d3272b2c0_0_485"/>
          <p:cNvSpPr/>
          <p:nvPr/>
        </p:nvSpPr>
        <p:spPr>
          <a:xfrm>
            <a:off x="4504764" y="1365460"/>
            <a:ext cx="3182400" cy="204641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3600" b="1" dirty="0">
                <a:solidFill>
                  <a:schemeClr val="bg1"/>
                </a:solidFill>
                <a:latin typeface="Calibri" panose="020F0502020204030204" pitchFamily="34" charset="0"/>
                <a:ea typeface="Merriweather Light"/>
                <a:cs typeface="Calibri" panose="020F0502020204030204" pitchFamily="34" charset="0"/>
                <a:sym typeface="Merriweather Light"/>
              </a:rPr>
              <a:t>  </a:t>
            </a:r>
            <a:r>
              <a:rPr lang="en-US" sz="3600" b="1" dirty="0" smtClean="0">
                <a:solidFill>
                  <a:schemeClr val="bg1"/>
                </a:solidFill>
                <a:latin typeface="Calibri" panose="020F0502020204030204" pitchFamily="34" charset="0"/>
                <a:ea typeface="Merriweather Light"/>
                <a:cs typeface="Calibri" panose="020F0502020204030204" pitchFamily="34" charset="0"/>
                <a:sym typeface="Merriweather Light"/>
              </a:rPr>
              <a:t>influence</a:t>
            </a:r>
            <a:endParaRPr lang="en-US" sz="3600" b="1" dirty="0">
              <a:solidFill>
                <a:schemeClr val="bg1"/>
              </a:solidFill>
              <a:latin typeface="Calibri" panose="020F0502020204030204" pitchFamily="34" charset="0"/>
              <a:ea typeface="Merriweather Light"/>
              <a:cs typeface="Calibri" panose="020F0502020204030204" pitchFamily="34" charset="0"/>
              <a:sym typeface="Merriweather Light"/>
            </a:endParaRPr>
          </a:p>
          <a:p>
            <a:pPr lvl="0"/>
            <a:r>
              <a:rPr lang="en-US" sz="3600" b="1" dirty="0">
                <a:solidFill>
                  <a:schemeClr val="bg1"/>
                </a:solidFill>
                <a:latin typeface="Calibri" panose="020F0502020204030204" pitchFamily="34" charset="0"/>
                <a:ea typeface="Merriweather Light"/>
                <a:cs typeface="Calibri" panose="020F0502020204030204" pitchFamily="34" charset="0"/>
                <a:sym typeface="Merriweather Light"/>
              </a:rPr>
              <a:t>       (</a:t>
            </a:r>
            <a:r>
              <a:rPr lang="en-US" sz="3600" b="1" dirty="0" smtClean="0">
                <a:solidFill>
                  <a:schemeClr val="bg1"/>
                </a:solidFill>
                <a:latin typeface="Calibri" panose="020F0502020204030204" pitchFamily="34" charset="0"/>
                <a:ea typeface="Merriweather Light"/>
                <a:cs typeface="Calibri" panose="020F0502020204030204" pitchFamily="34" charset="0"/>
                <a:sym typeface="Merriweather Light"/>
              </a:rPr>
              <a:t>v.) </a:t>
            </a:r>
            <a:endParaRPr sz="3600" b="1" dirty="0">
              <a:solidFill>
                <a:schemeClr val="bg1"/>
              </a:solidFill>
              <a:latin typeface="Calibri" panose="020F0502020204030204" pitchFamily="34" charset="0"/>
              <a:ea typeface="Merriweather"/>
              <a:cs typeface="Calibri" panose="020F0502020204030204" pitchFamily="34" charset="0"/>
              <a:sym typeface="Merriweather"/>
            </a:endParaRPr>
          </a:p>
        </p:txBody>
      </p:sp>
      <p:sp>
        <p:nvSpPr>
          <p:cNvPr id="324" name="Google Shape;324;g8d3272b2c0_0_485"/>
          <p:cNvSpPr/>
          <p:nvPr/>
        </p:nvSpPr>
        <p:spPr>
          <a:xfrm>
            <a:off x="4238514" y="3797449"/>
            <a:ext cx="4239386" cy="725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l" rtl="0">
              <a:spcBef>
                <a:spcPts val="0"/>
              </a:spcBef>
              <a:spcAft>
                <a:spcPts val="1200"/>
              </a:spcAft>
              <a:buNone/>
            </a:pPr>
            <a:r>
              <a:rPr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sz="2400" u="none" strike="noStrike" cap="none" dirty="0">
                <a:solidFill>
                  <a:schemeClr val="lt1"/>
                </a:solidFill>
                <a:latin typeface="Calibri" panose="020F0502020204030204" pitchFamily="34" charset="0"/>
                <a:ea typeface="Calibri"/>
                <a:cs typeface="Calibri" panose="020F0502020204030204" pitchFamily="34" charset="0"/>
                <a:sym typeface="Calibri"/>
              </a:rPr>
              <a:t>ზეგავლენის მოხდენა</a:t>
            </a:r>
          </a:p>
        </p:txBody>
      </p:sp>
      <p:sp>
        <p:nvSpPr>
          <p:cNvPr id="7" name="Google Shape;306;g8d3272b2c0_0_467">
            <a:extLst>
              <a:ext uri="{FF2B5EF4-FFF2-40B4-BE49-F238E27FC236}">
                <a16:creationId xmlns:a16="http://schemas.microsoft.com/office/drawing/2014/main" id="{F03F43EB-7224-D141-B6D5-DCF47F4342E2}"/>
              </a:ext>
            </a:extLst>
          </p:cNvPr>
          <p:cNvSpPr/>
          <p:nvPr/>
        </p:nvSpPr>
        <p:spPr>
          <a:xfrm>
            <a:off x="3219100" y="4734934"/>
            <a:ext cx="6187591" cy="9358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lt1"/>
                </a:solidFill>
                <a:latin typeface="Calibri" panose="020F0502020204030204" pitchFamily="34" charset="0"/>
                <a:ea typeface="Calibri"/>
                <a:cs typeface="Calibri" panose="020F0502020204030204" pitchFamily="34" charset="0"/>
                <a:sym typeface="Calibri"/>
              </a:rPr>
              <a:t>What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influenced</a:t>
            </a:r>
            <a:r>
              <a:rPr lang="en-US" sz="2400" i="1" u="none" strike="noStrike" cap="none" dirty="0">
                <a:solidFill>
                  <a:schemeClr val="lt1"/>
                </a:solidFill>
                <a:latin typeface="Calibri" panose="020F0502020204030204" pitchFamily="34" charset="0"/>
                <a:ea typeface="Calibri"/>
                <a:cs typeface="Calibri" panose="020F0502020204030204" pitchFamily="34" charset="0"/>
                <a:sym typeface="Calibri"/>
              </a:rPr>
              <a:t> you to choose a career in nursing?</a:t>
            </a:r>
            <a:endParaRPr sz="2400"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88369FF2-A494-1046-9A89-915894E0312A}"/>
              </a:ext>
            </a:extLst>
          </p:cNvPr>
          <p:cNvPicPr preferRelativeResize="0"/>
          <p:nvPr/>
        </p:nvPicPr>
        <p:blipFill rotWithShape="1">
          <a:blip r:embed="rId3">
            <a:alphaModFix/>
          </a:blip>
          <a:srcRect/>
          <a:stretch/>
        </p:blipFill>
        <p:spPr>
          <a:xfrm>
            <a:off x="286480" y="365125"/>
            <a:ext cx="2164081" cy="968991"/>
          </a:xfrm>
          <a:prstGeom prst="rect">
            <a:avLst/>
          </a:prstGeom>
          <a:noFill/>
          <a:ln>
            <a:noFill/>
          </a:ln>
        </p:spPr>
      </p:pic>
      <p:pic>
        <p:nvPicPr>
          <p:cNvPr id="9" name="Picture 8">
            <a:extLst>
              <a:ext uri="{FF2B5EF4-FFF2-40B4-BE49-F238E27FC236}">
                <a16:creationId xmlns:a16="http://schemas.microsoft.com/office/drawing/2014/main" id="{7BA99BC1-066C-CC40-A523-32D45204C056}"/>
              </a:ext>
            </a:extLst>
          </p:cNvPr>
          <p:cNvPicPr>
            <a:picLocks noChangeAspect="1"/>
          </p:cNvPicPr>
          <p:nvPr/>
        </p:nvPicPr>
        <p:blipFill>
          <a:blip r:embed="rId4"/>
          <a:stretch>
            <a:fillRect/>
          </a:stretch>
        </p:blipFill>
        <p:spPr>
          <a:xfrm>
            <a:off x="2450562" y="365125"/>
            <a:ext cx="2376972" cy="968991"/>
          </a:xfrm>
          <a:prstGeom prst="rect">
            <a:avLst/>
          </a:prstGeom>
        </p:spPr>
      </p:pic>
      <p:sp>
        <p:nvSpPr>
          <p:cNvPr id="10" name="Rectangle 9">
            <a:extLst>
              <a:ext uri="{FF2B5EF4-FFF2-40B4-BE49-F238E27FC236}">
                <a16:creationId xmlns:a16="http://schemas.microsoft.com/office/drawing/2014/main" id="{E4903F1B-D0FE-4D44-A294-87273A31DCC5}"/>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AE08A89B-37B6-604C-97FD-0C2FE26A8347}"/>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2" name="Google Shape;332;g8d3272b2c0_0_493"/>
          <p:cNvSpPr/>
          <p:nvPr/>
        </p:nvSpPr>
        <p:spPr>
          <a:xfrm>
            <a:off x="4808071" y="1091426"/>
            <a:ext cx="3414600"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dirty="0">
                <a:solidFill>
                  <a:schemeClr val="lt1"/>
                </a:solidFill>
                <a:latin typeface="Calibri" panose="020F0502020204030204" pitchFamily="34" charset="0"/>
                <a:ea typeface="Calibri Regular" charset="0"/>
                <a:cs typeface="Calibri" panose="020F0502020204030204" pitchFamily="34" charset="0"/>
              </a:rPr>
              <a:t>g</a:t>
            </a:r>
            <a:r>
              <a:rPr lang="en-US" sz="3400" b="1" dirty="0" smtClean="0">
                <a:solidFill>
                  <a:schemeClr val="lt1"/>
                </a:solidFill>
                <a:latin typeface="Calibri" panose="020F0502020204030204" pitchFamily="34" charset="0"/>
                <a:ea typeface="Calibri Regular" charset="0"/>
                <a:cs typeface="Calibri" panose="020F0502020204030204" pitchFamily="34" charset="0"/>
              </a:rPr>
              <a:t>ender</a:t>
            </a:r>
            <a:endParaRPr lang="en-US" sz="3400" b="1" dirty="0">
              <a:solidFill>
                <a:schemeClr val="lt1"/>
              </a:solidFill>
              <a:latin typeface="Calibri" panose="020F0502020204030204" pitchFamily="34" charset="0"/>
              <a:ea typeface="Calibri Regular" charset="0"/>
              <a:cs typeface="Calibri" panose="020F0502020204030204" pitchFamily="34" charset="0"/>
            </a:endParaRPr>
          </a:p>
          <a:p>
            <a:pPr marL="0" marR="0" lvl="0" indent="0" algn="ctr" rtl="0">
              <a:spcBef>
                <a:spcPts val="0"/>
              </a:spcBef>
              <a:spcAft>
                <a:spcPts val="0"/>
              </a:spcAft>
              <a:buNone/>
            </a:pPr>
            <a:r>
              <a:rPr lang="en-US" sz="3400" b="1" dirty="0">
                <a:solidFill>
                  <a:schemeClr val="lt1"/>
                </a:solidFill>
                <a:latin typeface="Calibri" panose="020F0502020204030204" pitchFamily="34" charset="0"/>
                <a:ea typeface="Calibri Regular" charset="0"/>
                <a:cs typeface="Calibri" panose="020F0502020204030204" pitchFamily="34" charset="0"/>
              </a:rPr>
              <a:t>(</a:t>
            </a:r>
            <a:r>
              <a:rPr lang="en-US" sz="3400" b="1" dirty="0" smtClean="0">
                <a:solidFill>
                  <a:schemeClr val="lt1"/>
                </a:solidFill>
                <a:latin typeface="Calibri" panose="020F0502020204030204" pitchFamily="34" charset="0"/>
                <a:ea typeface="Calibri Regular" charset="0"/>
                <a:cs typeface="Calibri" panose="020F0502020204030204" pitchFamily="34" charset="0"/>
              </a:rPr>
              <a:t>n.)</a:t>
            </a:r>
            <a:endParaRPr sz="3400" b="1" dirty="0">
              <a:solidFill>
                <a:schemeClr val="lt1"/>
              </a:solidFill>
              <a:latin typeface="Calibri" panose="020F0502020204030204" pitchFamily="34" charset="0"/>
              <a:ea typeface="Calibri Regular" charset="0"/>
              <a:cs typeface="Calibri" panose="020F0502020204030204" pitchFamily="34" charset="0"/>
            </a:endParaRPr>
          </a:p>
        </p:txBody>
      </p:sp>
      <p:sp>
        <p:nvSpPr>
          <p:cNvPr id="333" name="Google Shape;333;g8d3272b2c0_0_493"/>
          <p:cNvSpPr/>
          <p:nvPr/>
        </p:nvSpPr>
        <p:spPr>
          <a:xfrm>
            <a:off x="5131398" y="3636900"/>
            <a:ext cx="2420470"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ctr" rtl="0">
              <a:spcBef>
                <a:spcPts val="0"/>
              </a:spcBef>
              <a:spcAft>
                <a:spcPts val="1200"/>
              </a:spcAft>
              <a:buNone/>
            </a:pPr>
            <a:r>
              <a:rPr sz="2400" u="none" strike="noStrike" cap="none" dirty="0" err="1">
                <a:solidFill>
                  <a:schemeClr val="lt1"/>
                </a:solidFill>
                <a:latin typeface="Calibri" panose="020F0502020204030204" pitchFamily="34" charset="0"/>
                <a:ea typeface="Calibri"/>
                <a:cs typeface="Calibri" panose="020F0502020204030204" pitchFamily="34" charset="0"/>
                <a:sym typeface="Calibri"/>
              </a:rPr>
              <a:t>სქესი</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306;g8d3272b2c0_0_467">
            <a:extLst>
              <a:ext uri="{FF2B5EF4-FFF2-40B4-BE49-F238E27FC236}">
                <a16:creationId xmlns:a16="http://schemas.microsoft.com/office/drawing/2014/main" id="{DBB1E2F3-8E73-344A-9B95-3F8972B04822}"/>
              </a:ext>
            </a:extLst>
          </p:cNvPr>
          <p:cNvSpPr/>
          <p:nvPr/>
        </p:nvSpPr>
        <p:spPr>
          <a:xfrm>
            <a:off x="3756114" y="4723475"/>
            <a:ext cx="5518514" cy="107096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Discrimination on the basis of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gender</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is not allowed.</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4D73872D-7DF0-2C4D-A0E8-5304BFE589A1}"/>
              </a:ext>
            </a:extLst>
          </p:cNvPr>
          <p:cNvPicPr preferRelativeResize="0"/>
          <p:nvPr/>
        </p:nvPicPr>
        <p:blipFill rotWithShape="1">
          <a:blip r:embed="rId3">
            <a:alphaModFix/>
          </a:blip>
          <a:srcRect/>
          <a:stretch/>
        </p:blipFill>
        <p:spPr>
          <a:xfrm>
            <a:off x="267017" y="365125"/>
            <a:ext cx="2164081" cy="968991"/>
          </a:xfrm>
          <a:prstGeom prst="rect">
            <a:avLst/>
          </a:prstGeom>
          <a:noFill/>
          <a:ln>
            <a:noFill/>
          </a:ln>
        </p:spPr>
      </p:pic>
      <p:pic>
        <p:nvPicPr>
          <p:cNvPr id="9" name="Picture 8">
            <a:extLst>
              <a:ext uri="{FF2B5EF4-FFF2-40B4-BE49-F238E27FC236}">
                <a16:creationId xmlns:a16="http://schemas.microsoft.com/office/drawing/2014/main" id="{4FE8AA8D-733D-4E4E-A80C-48A775DB02F9}"/>
              </a:ext>
            </a:extLst>
          </p:cNvPr>
          <p:cNvPicPr>
            <a:picLocks noChangeAspect="1"/>
          </p:cNvPicPr>
          <p:nvPr/>
        </p:nvPicPr>
        <p:blipFill>
          <a:blip r:embed="rId4"/>
          <a:stretch>
            <a:fillRect/>
          </a:stretch>
        </p:blipFill>
        <p:spPr>
          <a:xfrm>
            <a:off x="2431099" y="365125"/>
            <a:ext cx="2376972" cy="968991"/>
          </a:xfrm>
          <a:prstGeom prst="rect">
            <a:avLst/>
          </a:prstGeom>
        </p:spPr>
      </p:pic>
      <p:sp>
        <p:nvSpPr>
          <p:cNvPr id="10" name="Rectangle 9">
            <a:extLst>
              <a:ext uri="{FF2B5EF4-FFF2-40B4-BE49-F238E27FC236}">
                <a16:creationId xmlns:a16="http://schemas.microsoft.com/office/drawing/2014/main" id="{68074671-EBCC-5547-9CA1-6A38E0F1AD13}"/>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91DF0B7C-90D6-C84C-A108-6B0E73CAA0DD}"/>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1" name="Google Shape;341;g8d3272b2c0_0_501"/>
          <p:cNvSpPr/>
          <p:nvPr/>
        </p:nvSpPr>
        <p:spPr>
          <a:xfrm>
            <a:off x="4075780" y="1365450"/>
            <a:ext cx="4226767" cy="206355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3600" b="1" dirty="0">
                <a:solidFill>
                  <a:schemeClr val="lt1"/>
                </a:solidFill>
                <a:latin typeface="Calibri" charset="0"/>
                <a:ea typeface="Calibri" charset="0"/>
                <a:cs typeface="Calibri" charset="0"/>
              </a:rPr>
              <a:t>    </a:t>
            </a:r>
            <a:r>
              <a:rPr lang="en-US" sz="3600" b="1" dirty="0" smtClean="0">
                <a:solidFill>
                  <a:schemeClr val="lt1"/>
                </a:solidFill>
                <a:latin typeface="Calibri" charset="0"/>
                <a:ea typeface="Calibri" charset="0"/>
                <a:cs typeface="Calibri" charset="0"/>
              </a:rPr>
              <a:t>responsible</a:t>
            </a:r>
            <a:endParaRPr lang="en-US" sz="3600" b="1" dirty="0">
              <a:solidFill>
                <a:schemeClr val="lt1"/>
              </a:solidFill>
              <a:latin typeface="Calibri" charset="0"/>
              <a:ea typeface="Calibri" charset="0"/>
              <a:cs typeface="Calibri" charset="0"/>
            </a:endParaRPr>
          </a:p>
          <a:p>
            <a:pPr lvl="0"/>
            <a:r>
              <a:rPr lang="en-US" sz="3600" b="1" dirty="0">
                <a:solidFill>
                  <a:schemeClr val="lt1"/>
                </a:solidFill>
                <a:latin typeface="Calibri" charset="0"/>
                <a:ea typeface="Calibri" charset="0"/>
                <a:cs typeface="Calibri" charset="0"/>
              </a:rPr>
              <a:t>         (</a:t>
            </a:r>
            <a:r>
              <a:rPr lang="en-US" sz="3600" b="1" dirty="0" smtClean="0">
                <a:solidFill>
                  <a:schemeClr val="lt1"/>
                </a:solidFill>
                <a:latin typeface="Calibri" charset="0"/>
                <a:ea typeface="Calibri" charset="0"/>
                <a:cs typeface="Calibri" charset="0"/>
              </a:rPr>
              <a:t>adj.) </a:t>
            </a:r>
            <a:endParaRPr sz="3600" b="1" dirty="0">
              <a:solidFill>
                <a:schemeClr val="lt1"/>
              </a:solidFill>
              <a:latin typeface="Calibri" charset="0"/>
              <a:ea typeface="Calibri" charset="0"/>
              <a:cs typeface="Calibri" charset="0"/>
            </a:endParaRPr>
          </a:p>
        </p:txBody>
      </p:sp>
      <p:sp>
        <p:nvSpPr>
          <p:cNvPr id="342" name="Google Shape;342;g8d3272b2c0_0_501"/>
          <p:cNvSpPr/>
          <p:nvPr/>
        </p:nvSpPr>
        <p:spPr>
          <a:xfrm>
            <a:off x="3533776" y="3530049"/>
            <a:ext cx="5105400"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ctr" rtl="0">
              <a:spcBef>
                <a:spcPts val="0"/>
              </a:spcBef>
              <a:spcAft>
                <a:spcPts val="1200"/>
              </a:spcAft>
              <a:buNone/>
            </a:pPr>
            <a:r>
              <a:rPr lang="ka-GE" sz="2400" u="none" strike="noStrike" cap="none" dirty="0">
                <a:solidFill>
                  <a:schemeClr val="lt1"/>
                </a:solidFill>
                <a:latin typeface="Calibri" charset="0"/>
                <a:ea typeface="Calibri" charset="0"/>
                <a:cs typeface="Calibri" charset="0"/>
                <a:sym typeface="Calibri"/>
              </a:rPr>
              <a:t>პასუხისმგებლობის გრძნობის მქონე</a:t>
            </a:r>
            <a:endParaRPr sz="2400" u="none" strike="noStrike" cap="none" dirty="0">
              <a:solidFill>
                <a:schemeClr val="lt1"/>
              </a:solidFill>
              <a:latin typeface="Calibri" charset="0"/>
              <a:ea typeface="Calibri" charset="0"/>
              <a:cs typeface="Calibri" charset="0"/>
              <a:sym typeface="Calibri"/>
            </a:endParaRPr>
          </a:p>
        </p:txBody>
      </p:sp>
      <p:sp>
        <p:nvSpPr>
          <p:cNvPr id="6" name="Google Shape;306;g8d3272b2c0_0_467">
            <a:extLst>
              <a:ext uri="{FF2B5EF4-FFF2-40B4-BE49-F238E27FC236}">
                <a16:creationId xmlns:a16="http://schemas.microsoft.com/office/drawing/2014/main" id="{FD1291DE-A916-F348-B6C5-EF3DBDA806BD}"/>
              </a:ext>
            </a:extLst>
          </p:cNvPr>
          <p:cNvSpPr/>
          <p:nvPr/>
        </p:nvSpPr>
        <p:spPr>
          <a:xfrm>
            <a:off x="3533775" y="4529898"/>
            <a:ext cx="5105400" cy="128307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lt1"/>
                </a:solidFill>
                <a:latin typeface="Calibri" charset="0"/>
                <a:ea typeface="Calibri" charset="0"/>
                <a:cs typeface="Calibri" charset="0"/>
                <a:sym typeface="Calibri"/>
              </a:rPr>
              <a:t>He is a hard-working and </a:t>
            </a:r>
            <a:r>
              <a:rPr lang="en-US" sz="2400" i="1" u="sng" strike="noStrike" cap="none" dirty="0">
                <a:solidFill>
                  <a:schemeClr val="accent2"/>
                </a:solidFill>
                <a:latin typeface="Calibri" charset="0"/>
                <a:ea typeface="Calibri" charset="0"/>
                <a:cs typeface="Calibri" charset="0"/>
                <a:sym typeface="Calibri"/>
              </a:rPr>
              <a:t>responsible</a:t>
            </a:r>
            <a:r>
              <a:rPr lang="en-US" sz="2400" i="1" u="none" strike="noStrike" cap="none" dirty="0">
                <a:solidFill>
                  <a:schemeClr val="lt1"/>
                </a:solidFill>
                <a:latin typeface="Calibri" charset="0"/>
                <a:ea typeface="Calibri" charset="0"/>
                <a:cs typeface="Calibri" charset="0"/>
                <a:sym typeface="Calibri"/>
              </a:rPr>
              <a:t> employee.</a:t>
            </a:r>
            <a:endParaRPr sz="2400" i="1" u="none" strike="noStrike" cap="none" dirty="0">
              <a:solidFill>
                <a:schemeClr val="lt1"/>
              </a:solidFill>
              <a:latin typeface="Calibri" charset="0"/>
              <a:ea typeface="Calibri" charset="0"/>
              <a:cs typeface="Calibri" charset="0"/>
              <a:sym typeface="Calibri"/>
            </a:endParaRPr>
          </a:p>
        </p:txBody>
      </p:sp>
      <p:pic>
        <p:nvPicPr>
          <p:cNvPr id="7" name="Google Shape;90;p1">
            <a:extLst>
              <a:ext uri="{FF2B5EF4-FFF2-40B4-BE49-F238E27FC236}">
                <a16:creationId xmlns:a16="http://schemas.microsoft.com/office/drawing/2014/main" id="{240CDC9D-61D3-CA44-B7BF-C8CBB092444B}"/>
              </a:ext>
            </a:extLst>
          </p:cNvPr>
          <p:cNvPicPr preferRelativeResize="0"/>
          <p:nvPr/>
        </p:nvPicPr>
        <p:blipFill rotWithShape="1">
          <a:blip r:embed="rId3">
            <a:alphaModFix/>
          </a:blip>
          <a:srcRect/>
          <a:stretch/>
        </p:blipFill>
        <p:spPr>
          <a:xfrm>
            <a:off x="340269" y="365125"/>
            <a:ext cx="2164081" cy="968991"/>
          </a:xfrm>
          <a:prstGeom prst="rect">
            <a:avLst/>
          </a:prstGeom>
          <a:noFill/>
          <a:ln>
            <a:noFill/>
          </a:ln>
        </p:spPr>
      </p:pic>
      <p:pic>
        <p:nvPicPr>
          <p:cNvPr id="8" name="Picture 7">
            <a:extLst>
              <a:ext uri="{FF2B5EF4-FFF2-40B4-BE49-F238E27FC236}">
                <a16:creationId xmlns:a16="http://schemas.microsoft.com/office/drawing/2014/main" id="{B75F3B58-887D-0749-A0CE-8EFF05E1BC3B}"/>
              </a:ext>
            </a:extLst>
          </p:cNvPr>
          <p:cNvPicPr>
            <a:picLocks noChangeAspect="1"/>
          </p:cNvPicPr>
          <p:nvPr/>
        </p:nvPicPr>
        <p:blipFill>
          <a:blip r:embed="rId4"/>
          <a:stretch>
            <a:fillRect/>
          </a:stretch>
        </p:blipFill>
        <p:spPr>
          <a:xfrm>
            <a:off x="2504351" y="365125"/>
            <a:ext cx="2376972" cy="968991"/>
          </a:xfrm>
          <a:prstGeom prst="rect">
            <a:avLst/>
          </a:prstGeom>
        </p:spPr>
      </p:pic>
      <p:sp>
        <p:nvSpPr>
          <p:cNvPr id="11" name="Rectangle 10">
            <a:extLst>
              <a:ext uri="{FF2B5EF4-FFF2-40B4-BE49-F238E27FC236}">
                <a16:creationId xmlns:a16="http://schemas.microsoft.com/office/drawing/2014/main" id="{E674F378-C5CB-4245-A89C-5A7EB58FF5BC}"/>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12" name="TextBox 11">
            <a:extLst>
              <a:ext uri="{FF2B5EF4-FFF2-40B4-BE49-F238E27FC236}">
                <a16:creationId xmlns:a16="http://schemas.microsoft.com/office/drawing/2014/main" id="{A433D54C-37CA-2E40-9356-03A3D86831E3}"/>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charset="0"/>
                <a:cs typeface="Calibri" pitchFamily="34" charset="0"/>
              </a:rPr>
              <a:t>Vocabulary</a:t>
            </a:r>
          </a:p>
          <a:p>
            <a:r>
              <a:rPr lang="ka-GE" sz="3500" dirty="0">
                <a:solidFill>
                  <a:schemeClr val="bg1"/>
                </a:solidFill>
                <a:latin typeface="Calibri" pitchFamily="34" charset="0"/>
                <a:ea typeface="Calibri" charset="0"/>
                <a:cs typeface="Calibri" pitchFamily="34" charset="0"/>
              </a:rPr>
              <a:t> ლექსიკა</a:t>
            </a:r>
            <a:endParaRPr lang="en-US" sz="3500" dirty="0">
              <a:solidFill>
                <a:schemeClr val="bg1"/>
              </a:solidFill>
              <a:latin typeface="Calibri" pitchFamily="34" charset="0"/>
              <a:ea typeface="Calibri"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g8d3272b2c0_0_509"/>
          <p:cNvSpPr/>
          <p:nvPr/>
        </p:nvSpPr>
        <p:spPr>
          <a:xfrm>
            <a:off x="4156364" y="1308407"/>
            <a:ext cx="3747733"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150" b="1" dirty="0">
                <a:solidFill>
                  <a:schemeClr val="lt1"/>
                </a:solidFill>
                <a:latin typeface="Calibri" charset="0"/>
                <a:ea typeface="Calibri" charset="0"/>
                <a:cs typeface="Calibri" charset="0"/>
                <a:sym typeface="Merriweather"/>
              </a:rPr>
              <a:t>   </a:t>
            </a:r>
            <a:r>
              <a:rPr lang="en-US" sz="3150" b="1" dirty="0" smtClean="0">
                <a:solidFill>
                  <a:schemeClr val="lt1"/>
                </a:solidFill>
                <a:latin typeface="Calibri" charset="0"/>
                <a:ea typeface="Calibri" charset="0"/>
                <a:cs typeface="Calibri" charset="0"/>
                <a:sym typeface="Merriweather"/>
              </a:rPr>
              <a:t>peacemaker</a:t>
            </a:r>
            <a:endParaRPr lang="en-US" sz="3150" b="1" dirty="0">
              <a:solidFill>
                <a:schemeClr val="lt1"/>
              </a:solidFill>
              <a:latin typeface="Calibri" charset="0"/>
              <a:ea typeface="Calibri" charset="0"/>
              <a:cs typeface="Calibri" charset="0"/>
              <a:sym typeface="Merriweather"/>
            </a:endParaRPr>
          </a:p>
          <a:p>
            <a:pPr marL="0" lvl="0" indent="0" algn="l" rtl="0">
              <a:spcBef>
                <a:spcPts val="0"/>
              </a:spcBef>
              <a:spcAft>
                <a:spcPts val="0"/>
              </a:spcAft>
              <a:buNone/>
            </a:pPr>
            <a:r>
              <a:rPr lang="en-US" sz="3150" b="1" dirty="0">
                <a:solidFill>
                  <a:schemeClr val="lt1"/>
                </a:solidFill>
                <a:latin typeface="Calibri" charset="0"/>
                <a:ea typeface="Calibri" charset="0"/>
                <a:cs typeface="Calibri" charset="0"/>
                <a:sym typeface="Merriweather"/>
              </a:rPr>
              <a:t>          (</a:t>
            </a:r>
            <a:r>
              <a:rPr lang="en-US" sz="3150" b="1" dirty="0" smtClean="0">
                <a:solidFill>
                  <a:schemeClr val="lt1"/>
                </a:solidFill>
                <a:latin typeface="Calibri" charset="0"/>
                <a:ea typeface="Calibri" charset="0"/>
                <a:cs typeface="Calibri" charset="0"/>
                <a:sym typeface="Merriweather"/>
              </a:rPr>
              <a:t>n.)</a:t>
            </a:r>
            <a:endParaRPr sz="3600" b="1" dirty="0">
              <a:solidFill>
                <a:schemeClr val="lt1"/>
              </a:solidFill>
              <a:latin typeface="Calibri" charset="0"/>
              <a:ea typeface="Calibri" charset="0"/>
              <a:cs typeface="Calibri" charset="0"/>
              <a:sym typeface="Merriweather"/>
            </a:endParaRPr>
          </a:p>
        </p:txBody>
      </p:sp>
      <p:sp>
        <p:nvSpPr>
          <p:cNvPr id="351" name="Google Shape;351;g8d3272b2c0_0_509"/>
          <p:cNvSpPr/>
          <p:nvPr/>
        </p:nvSpPr>
        <p:spPr>
          <a:xfrm>
            <a:off x="3823855" y="3822221"/>
            <a:ext cx="4562499" cy="8988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rtl="0">
              <a:spcBef>
                <a:spcPts val="0"/>
              </a:spcBef>
              <a:spcAft>
                <a:spcPts val="1200"/>
              </a:spcAft>
              <a:buNone/>
            </a:pPr>
            <a:r>
              <a:rPr sz="24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sz="2400" u="none" strike="noStrike" cap="none" dirty="0" err="1">
                <a:solidFill>
                  <a:schemeClr val="lt1"/>
                </a:solidFill>
                <a:latin typeface="Calibri" panose="020F0502020204030204" pitchFamily="34" charset="0"/>
                <a:ea typeface="Calibri"/>
                <a:cs typeface="Calibri" panose="020F0502020204030204" pitchFamily="34" charset="0"/>
                <a:sym typeface="Calibri"/>
              </a:rPr>
              <a:t>მშვიდობისმყოფელი</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306;g8d3272b2c0_0_467">
            <a:extLst>
              <a:ext uri="{FF2B5EF4-FFF2-40B4-BE49-F238E27FC236}">
                <a16:creationId xmlns:a16="http://schemas.microsoft.com/office/drawing/2014/main" id="{888F55F5-21D6-5646-B670-7ABD8799D324}"/>
              </a:ext>
            </a:extLst>
          </p:cNvPr>
          <p:cNvSpPr/>
          <p:nvPr/>
        </p:nvSpPr>
        <p:spPr>
          <a:xfrm>
            <a:off x="3823855" y="4877135"/>
            <a:ext cx="4562499" cy="9358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400" i="1" u="none" strike="noStrike" cap="none" dirty="0">
                <a:solidFill>
                  <a:schemeClr val="lt1"/>
                </a:solidFill>
                <a:latin typeface="Calibri" panose="020F0502020204030204" pitchFamily="34" charset="0"/>
                <a:ea typeface="Calibri"/>
                <a:cs typeface="Calibri" panose="020F0502020204030204" pitchFamily="34" charset="0"/>
                <a:sym typeface="Calibri"/>
              </a:rPr>
              <a:t>She is a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peacemaker</a:t>
            </a:r>
            <a:r>
              <a:rPr lang="en-US" sz="2400" i="1" u="none" strike="noStrike" cap="none" dirty="0">
                <a:solidFill>
                  <a:schemeClr val="lt1"/>
                </a:solidFill>
                <a:latin typeface="Calibri" panose="020F0502020204030204" pitchFamily="34" charset="0"/>
                <a:ea typeface="Calibri"/>
                <a:cs typeface="Calibri" panose="020F0502020204030204" pitchFamily="34" charset="0"/>
                <a:sym typeface="Calibri"/>
              </a:rPr>
              <a:t> in the group.</a:t>
            </a:r>
          </a:p>
        </p:txBody>
      </p:sp>
      <p:pic>
        <p:nvPicPr>
          <p:cNvPr id="8" name="Google Shape;90;p1">
            <a:extLst>
              <a:ext uri="{FF2B5EF4-FFF2-40B4-BE49-F238E27FC236}">
                <a16:creationId xmlns:a16="http://schemas.microsoft.com/office/drawing/2014/main" id="{03C1ACE8-AE11-904B-9509-52D0CDCA83C1}"/>
              </a:ext>
            </a:extLst>
          </p:cNvPr>
          <p:cNvPicPr preferRelativeResize="0"/>
          <p:nvPr/>
        </p:nvPicPr>
        <p:blipFill rotWithShape="1">
          <a:blip r:embed="rId3">
            <a:alphaModFix/>
          </a:blip>
          <a:srcRect/>
          <a:stretch/>
        </p:blipFill>
        <p:spPr>
          <a:xfrm>
            <a:off x="286480" y="365125"/>
            <a:ext cx="2164081" cy="968991"/>
          </a:xfrm>
          <a:prstGeom prst="rect">
            <a:avLst/>
          </a:prstGeom>
          <a:noFill/>
          <a:ln>
            <a:noFill/>
          </a:ln>
        </p:spPr>
      </p:pic>
      <p:pic>
        <p:nvPicPr>
          <p:cNvPr id="9" name="Picture 8">
            <a:extLst>
              <a:ext uri="{FF2B5EF4-FFF2-40B4-BE49-F238E27FC236}">
                <a16:creationId xmlns:a16="http://schemas.microsoft.com/office/drawing/2014/main" id="{1020B79F-08EC-6942-BBB9-6301C1CC8105}"/>
              </a:ext>
            </a:extLst>
          </p:cNvPr>
          <p:cNvPicPr>
            <a:picLocks noChangeAspect="1"/>
          </p:cNvPicPr>
          <p:nvPr/>
        </p:nvPicPr>
        <p:blipFill>
          <a:blip r:embed="rId4"/>
          <a:stretch>
            <a:fillRect/>
          </a:stretch>
        </p:blipFill>
        <p:spPr>
          <a:xfrm>
            <a:off x="2450562" y="365125"/>
            <a:ext cx="2376972" cy="968991"/>
          </a:xfrm>
          <a:prstGeom prst="rect">
            <a:avLst/>
          </a:prstGeom>
        </p:spPr>
      </p:pic>
      <p:sp>
        <p:nvSpPr>
          <p:cNvPr id="10" name="Rectangle 9">
            <a:extLst>
              <a:ext uri="{FF2B5EF4-FFF2-40B4-BE49-F238E27FC236}">
                <a16:creationId xmlns:a16="http://schemas.microsoft.com/office/drawing/2014/main" id="{12474B38-05B1-9840-A508-F30E681B4DEA}"/>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B1234BC4-1CAA-7B46-93D3-5CDC3B9BAD33}"/>
              </a:ext>
            </a:extLst>
          </p:cNvPr>
          <p:cNvSpPr txBox="1"/>
          <p:nvPr/>
        </p:nvSpPr>
        <p:spPr>
          <a:xfrm>
            <a:off x="8477900"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8" name="Google Shape;90;p1">
            <a:extLst>
              <a:ext uri="{FF2B5EF4-FFF2-40B4-BE49-F238E27FC236}">
                <a16:creationId xmlns:a16="http://schemas.microsoft.com/office/drawing/2014/main" id="{03C1ACE8-AE11-904B-9509-52D0CDCA83C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1020B79F-08EC-6942-BBB9-6301C1CC8105}"/>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3">
            <a:extLst>
              <a:ext uri="{FF2B5EF4-FFF2-40B4-BE49-F238E27FC236}">
                <a16:creationId xmlns:a16="http://schemas.microsoft.com/office/drawing/2014/main"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dirty="0" smtClean="0">
              <a:latin typeface="Calibri" panose="020F0502020204030204" pitchFamily="34" charset="0"/>
              <a:cs typeface="Calibri" panose="020F0502020204030204" pitchFamily="34" charset="0"/>
            </a:endParaRPr>
          </a:p>
          <a:p>
            <a:pPr algn="ctr"/>
            <a:r>
              <a:rPr lang="en-US" sz="3200" dirty="0" smtClean="0">
                <a:latin typeface="Calibri" panose="020F0502020204030204" pitchFamily="34" charset="0"/>
                <a:cs typeface="Calibri" panose="020F0502020204030204" pitchFamily="34" charset="0"/>
              </a:rPr>
              <a:t>Reading Comprehension</a:t>
            </a:r>
          </a:p>
          <a:p>
            <a:pPr algn="ctr"/>
            <a:r>
              <a:rPr lang="ka-GE" sz="3200" dirty="0" smtClean="0">
                <a:latin typeface="Calibri" panose="020F0502020204030204" pitchFamily="34" charset="0"/>
                <a:cs typeface="Calibri" panose="020F0502020204030204" pitchFamily="34" charset="0"/>
              </a:rPr>
              <a:t>წაკითხული გააზრება</a:t>
            </a:r>
            <a:endParaRPr lang="en-US" sz="3200" dirty="0">
              <a:latin typeface="Calibri" panose="020F0502020204030204" pitchFamily="34" charset="0"/>
              <a:cs typeface="Calibri" panose="020F0502020204030204" pitchFamily="34" charset="0"/>
            </a:endParaRPr>
          </a:p>
          <a:p>
            <a:pPr algn="just"/>
            <a:endParaRPr lang="en-US" dirty="0">
              <a:latin typeface="Calibri Regular" charset="0"/>
            </a:endParaRPr>
          </a:p>
        </p:txBody>
      </p:sp>
    </p:spTree>
    <p:extLst>
      <p:ext uri="{BB962C8B-B14F-4D97-AF65-F5344CB8AC3E}">
        <p14:creationId xmlns:p14="http://schemas.microsoft.com/office/powerpoint/2010/main" val="1854173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ECD14C6-FF43-423A-A7D4-4B6939E3D6EA}"/>
              </a:ext>
            </a:extLst>
          </p:cNvPr>
          <p:cNvSpPr/>
          <p:nvPr/>
        </p:nvSpPr>
        <p:spPr>
          <a:xfrm>
            <a:off x="708981" y="2706954"/>
            <a:ext cx="4360559" cy="1811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Do you think these children are related? </a:t>
            </a:r>
            <a:endParaRPr lang="en-US" sz="2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5674784" y="1569026"/>
            <a:ext cx="6009217" cy="3481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Google Shape;90;p1">
            <a:extLst>
              <a:ext uri="{FF2B5EF4-FFF2-40B4-BE49-F238E27FC236}">
                <a16:creationId xmlns:a16="http://schemas.microsoft.com/office/drawing/2014/main" id="{03C1ACE8-AE11-904B-9509-52D0CDCA83C1}"/>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1020B79F-08EC-6942-BBB9-6301C1CC8105}"/>
              </a:ext>
            </a:extLst>
          </p:cNvPr>
          <p:cNvPicPr>
            <a:picLocks noChangeAspect="1"/>
          </p:cNvPicPr>
          <p:nvPr/>
        </p:nvPicPr>
        <p:blipFill>
          <a:blip r:embed="rId5"/>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292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03C1ACE8-AE11-904B-9509-52D0CDCA83C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1020B79F-08EC-6942-BBB9-6301C1CC8105}"/>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3">
            <a:extLst>
              <a:ext uri="{FF2B5EF4-FFF2-40B4-BE49-F238E27FC236}">
                <a16:creationId xmlns:a16="http://schemas.microsoft.com/office/drawing/2014/main" id="{897F9B12-969A-408D-9A80-DB3D56BB645E}"/>
              </a:ext>
            </a:extLst>
          </p:cNvPr>
          <p:cNvSpPr/>
          <p:nvPr/>
        </p:nvSpPr>
        <p:spPr>
          <a:xfrm>
            <a:off x="609600" y="2045815"/>
            <a:ext cx="10896600" cy="4316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latin typeface="Calibri" panose="020F0502020204030204" pitchFamily="34" charset="0"/>
                <a:cs typeface="Calibri" panose="020F0502020204030204" pitchFamily="34" charset="0"/>
              </a:rPr>
              <a:t>Birth order means your place or position in the family compared to your </a:t>
            </a:r>
            <a:r>
              <a:rPr lang="en-US" sz="3200" dirty="0" smtClean="0">
                <a:solidFill>
                  <a:srgbClr val="FFC000"/>
                </a:solidFill>
                <a:latin typeface="Calibri" panose="020F0502020204030204" pitchFamily="34" charset="0"/>
                <a:cs typeface="Calibri" panose="020F0502020204030204" pitchFamily="34" charset="0"/>
              </a:rPr>
              <a:t>siblings</a:t>
            </a:r>
            <a:r>
              <a:rPr lang="en-US" sz="3200" dirty="0" smtClean="0">
                <a:latin typeface="Calibri" panose="020F0502020204030204" pitchFamily="34" charset="0"/>
                <a:cs typeface="Calibri" panose="020F0502020204030204" pitchFamily="34" charset="0"/>
              </a:rPr>
              <a:t>. You are either the oldest child, the youngest child, or somewhere in the middle. Or perhaps you are an only child with no brothers or sisters. </a:t>
            </a:r>
          </a:p>
          <a:p>
            <a:pPr algn="just"/>
            <a:r>
              <a:rPr lang="en-US" sz="3200" dirty="0" smtClean="0">
                <a:latin typeface="Calibri" panose="020F0502020204030204" pitchFamily="34" charset="0"/>
                <a:cs typeface="Calibri" panose="020F0502020204030204" pitchFamily="34" charset="0"/>
              </a:rPr>
              <a:t>Research shows that our position in our family often has a big </a:t>
            </a:r>
            <a:r>
              <a:rPr lang="en-US" sz="3200" dirty="0" smtClean="0">
                <a:solidFill>
                  <a:srgbClr val="FFC000"/>
                </a:solidFill>
                <a:latin typeface="Calibri" panose="020F0502020204030204" pitchFamily="34" charset="0"/>
                <a:cs typeface="Calibri" panose="020F0502020204030204" pitchFamily="34" charset="0"/>
              </a:rPr>
              <a:t>influence</a:t>
            </a:r>
            <a:r>
              <a:rPr lang="en-US" sz="3200" dirty="0" smtClean="0">
                <a:latin typeface="Calibri" panose="020F0502020204030204" pitchFamily="34" charset="0"/>
                <a:cs typeface="Calibri" panose="020F0502020204030204" pitchFamily="34" charset="0"/>
              </a:rPr>
              <a:t> on our personality. There are certain qualities that are common for first born children, middle children, etc.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9767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03C1ACE8-AE11-904B-9509-52D0CDCA83C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1020B79F-08EC-6942-BBB9-6301C1CC8105}"/>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4">
            <a:extLst>
              <a:ext uri="{FF2B5EF4-FFF2-40B4-BE49-F238E27FC236}">
                <a16:creationId xmlns:a16="http://schemas.microsoft.com/office/drawing/2014/main" id="{BA6CCF4A-DD7B-412B-ADB1-7004BC600AD1}"/>
              </a:ext>
            </a:extLst>
          </p:cNvPr>
          <p:cNvSpPr/>
          <p:nvPr/>
        </p:nvSpPr>
        <p:spPr>
          <a:xfrm>
            <a:off x="839165" y="2044700"/>
            <a:ext cx="10628935" cy="4209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dirty="0" smtClean="0">
                <a:solidFill>
                  <a:schemeClr val="bg1"/>
                </a:solidFill>
                <a:latin typeface="Calibri" panose="020F0502020204030204" pitchFamily="34" charset="0"/>
                <a:cs typeface="Calibri" panose="020F0502020204030204" pitchFamily="34" charset="0"/>
              </a:rPr>
              <a:t>Let’s start with the first born child, the oldest. First-borns are usually serious, </a:t>
            </a:r>
            <a:r>
              <a:rPr lang="en-US" sz="3500" dirty="0" smtClean="0">
                <a:solidFill>
                  <a:srgbClr val="FFC000"/>
                </a:solidFill>
                <a:latin typeface="Calibri" panose="020F0502020204030204" pitchFamily="34" charset="0"/>
                <a:cs typeface="Calibri" panose="020F0502020204030204" pitchFamily="34" charset="0"/>
              </a:rPr>
              <a:t>responsible</a:t>
            </a:r>
            <a:r>
              <a:rPr lang="en-US" sz="3500" dirty="0" smtClean="0">
                <a:solidFill>
                  <a:schemeClr val="bg1"/>
                </a:solidFill>
                <a:latin typeface="Calibri" panose="020F0502020204030204" pitchFamily="34" charset="0"/>
                <a:cs typeface="Calibri" panose="020F0502020204030204" pitchFamily="34" charset="0"/>
              </a:rPr>
              <a:t>, and organised. They are natural leaders. This is because in many families, the oldest child helps to take care of younger ones. Also in many cultures, everyone expects the first child to become the head of the family someday.</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648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14386" y="755253"/>
            <a:ext cx="10794754" cy="7633251"/>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27" name="Google Shape;127;g8d3272b2c0_0_301"/>
            <p:cNvSpPr/>
            <p:nvPr/>
          </p:nvSpPr>
          <p:spPr>
            <a:xfrm>
              <a:off x="512822" y="3148361"/>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bri Regular" charset="0"/>
                <a:cs typeface="Calibri Regular" charset="0"/>
              </a:endParaRPr>
            </a:p>
          </p:txBody>
        </p:sp>
      </p:grpSp>
      <p:sp>
        <p:nvSpPr>
          <p:cNvPr id="130" name="Google Shape;130;g8d3272b2c0_0_301"/>
          <p:cNvSpPr txBox="1"/>
          <p:nvPr/>
        </p:nvSpPr>
        <p:spPr>
          <a:xfrm>
            <a:off x="6621783" y="2440825"/>
            <a:ext cx="5274942" cy="2751600"/>
          </a:xfrm>
          <a:prstGeom prst="rect">
            <a:avLst/>
          </a:prstGeom>
          <a:noFill/>
          <a:ln>
            <a:noFill/>
          </a:ln>
        </p:spPr>
        <p:txBody>
          <a:bodyPr spcFirstLastPara="1" wrap="square" lIns="91425" tIns="91425" rIns="91425" bIns="91425" anchor="ctr" anchorCtr="0">
            <a:noAutofit/>
          </a:bodyPr>
          <a:lstStyle/>
          <a:p>
            <a:pPr lvl="0"/>
            <a:r>
              <a:rPr lang="en-US" sz="3600" dirty="0">
                <a:solidFill>
                  <a:schemeClr val="bg1"/>
                </a:solidFill>
                <a:latin typeface="Calibri" panose="020F0502020204030204" pitchFamily="34" charset="0"/>
                <a:ea typeface="Calibri"/>
                <a:cs typeface="Calibri" panose="020F0502020204030204" pitchFamily="34" charset="0"/>
                <a:sym typeface="Calibri"/>
              </a:rPr>
              <a:t>Personality and </a:t>
            </a:r>
            <a:r>
              <a:rPr lang="en-US" sz="3600" dirty="0" smtClean="0">
                <a:solidFill>
                  <a:schemeClr val="bg1"/>
                </a:solidFill>
                <a:latin typeface="Calibri" panose="020F0502020204030204" pitchFamily="34" charset="0"/>
                <a:ea typeface="Calibri"/>
                <a:cs typeface="Calibri" panose="020F0502020204030204" pitchFamily="34" charset="0"/>
                <a:sym typeface="Calibri"/>
              </a:rPr>
              <a:t>Birth Order</a:t>
            </a:r>
            <a:endParaRPr lang="ka-GE" sz="3600" dirty="0" smtClean="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პიროვნული თვისებები და დაბადების რიგითობა </a:t>
            </a:r>
            <a:endParaRPr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5" name="Rectangle 24"/>
          <p:cNvSpPr/>
          <p:nvPr/>
        </p:nvSpPr>
        <p:spPr>
          <a:xfrm>
            <a:off x="7095524" y="418294"/>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106;g8d3272b2c0_0_301"/>
          <p:cNvSpPr txBox="1">
            <a:spLocks noGrp="1"/>
          </p:cNvSpPr>
          <p:nvPr>
            <p:ph type="title"/>
          </p:nvPr>
        </p:nvSpPr>
        <p:spPr>
          <a:xfrm>
            <a:off x="5966004" y="250717"/>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40549" y="505187"/>
            <a:ext cx="2164081" cy="968991"/>
          </a:xfrm>
          <a:prstGeom prst="rect">
            <a:avLst/>
          </a:prstGeom>
          <a:noFill/>
          <a:ln>
            <a:noFill/>
          </a:ln>
        </p:spPr>
      </p:pic>
      <p:pic>
        <p:nvPicPr>
          <p:cNvPr id="28" name="Picture 2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04630" y="505187"/>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03C1ACE8-AE11-904B-9509-52D0CDCA83C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1020B79F-08EC-6942-BBB9-6301C1CC8105}"/>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4">
            <a:extLst>
              <a:ext uri="{FF2B5EF4-FFF2-40B4-BE49-F238E27FC236}">
                <a16:creationId xmlns:a16="http://schemas.microsoft.com/office/drawing/2014/main" id="{BA6CCF4A-DD7B-412B-ADB1-7004BC600AD1}"/>
              </a:ext>
            </a:extLst>
          </p:cNvPr>
          <p:cNvSpPr/>
          <p:nvPr/>
        </p:nvSpPr>
        <p:spPr>
          <a:xfrm>
            <a:off x="533400" y="1701799"/>
            <a:ext cx="11125201" cy="5054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dirty="0" smtClean="0">
                <a:solidFill>
                  <a:schemeClr val="bg1"/>
                </a:solidFill>
                <a:latin typeface="Calibri" panose="020F0502020204030204" pitchFamily="34" charset="0"/>
                <a:cs typeface="Calibri" panose="020F0502020204030204" pitchFamily="34" charset="0"/>
              </a:rPr>
              <a:t>The middle child is the family </a:t>
            </a:r>
            <a:r>
              <a:rPr lang="en-US" sz="3500" dirty="0" smtClean="0">
                <a:solidFill>
                  <a:srgbClr val="FFC000"/>
                </a:solidFill>
                <a:latin typeface="Calibri" panose="020F0502020204030204" pitchFamily="34" charset="0"/>
                <a:cs typeface="Calibri" panose="020F0502020204030204" pitchFamily="34" charset="0"/>
              </a:rPr>
              <a:t>peacemaker</a:t>
            </a:r>
            <a:r>
              <a:rPr lang="en-US" sz="3500" dirty="0" smtClean="0">
                <a:solidFill>
                  <a:schemeClr val="bg1"/>
                </a:solidFill>
                <a:latin typeface="Calibri" panose="020F0502020204030204" pitchFamily="34" charset="0"/>
                <a:cs typeface="Calibri" panose="020F0502020204030204" pitchFamily="34" charset="0"/>
              </a:rPr>
              <a:t>. If there is a problem in the family, they try to fix it. Also, middle children are very social. Their friends are very important to them, because they don’t always feel special in their family.</a:t>
            </a:r>
          </a:p>
          <a:p>
            <a:pPr algn="just"/>
            <a:r>
              <a:rPr lang="en-US" sz="3500" dirty="0" smtClean="0">
                <a:solidFill>
                  <a:schemeClr val="bg1"/>
                </a:solidFill>
                <a:latin typeface="Calibri" panose="020F0502020204030204" pitchFamily="34" charset="0"/>
                <a:cs typeface="Calibri" panose="020F0502020204030204" pitchFamily="34" charset="0"/>
              </a:rPr>
              <a:t>Lastborn children are very sweet and loving. They enjoy touching and hugging. They can also be very funny, since, as the last child, they have to work for attention.</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0469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03C1ACE8-AE11-904B-9509-52D0CDCA83C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1020B79F-08EC-6942-BBB9-6301C1CC8105}"/>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Rounded Corners 4">
            <a:extLst>
              <a:ext uri="{FF2B5EF4-FFF2-40B4-BE49-F238E27FC236}">
                <a16:creationId xmlns:a16="http://schemas.microsoft.com/office/drawing/2014/main" id="{BA6CCF4A-DD7B-412B-ADB1-7004BC600AD1}"/>
              </a:ext>
            </a:extLst>
          </p:cNvPr>
          <p:cNvSpPr/>
          <p:nvPr/>
        </p:nvSpPr>
        <p:spPr>
          <a:xfrm>
            <a:off x="286480" y="1917700"/>
            <a:ext cx="11549919" cy="4651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dirty="0" smtClean="0">
                <a:solidFill>
                  <a:schemeClr val="bg1"/>
                </a:solidFill>
                <a:latin typeface="Calibri" panose="020F0502020204030204" pitchFamily="34" charset="0"/>
                <a:cs typeface="Calibri" panose="020F0502020204030204" pitchFamily="34" charset="0"/>
              </a:rPr>
              <a:t>Only children are very comfortable around adults, and they are very </a:t>
            </a:r>
            <a:r>
              <a:rPr lang="en-US" sz="3500" dirty="0" smtClean="0">
                <a:solidFill>
                  <a:srgbClr val="FFC000"/>
                </a:solidFill>
                <a:latin typeface="Calibri" panose="020F0502020204030204" pitchFamily="34" charset="0"/>
                <a:cs typeface="Calibri" panose="020F0502020204030204" pitchFamily="34" charset="0"/>
              </a:rPr>
              <a:t>verbal</a:t>
            </a:r>
            <a:r>
              <a:rPr lang="en-US" sz="3500" dirty="0" smtClean="0">
                <a:solidFill>
                  <a:schemeClr val="bg1"/>
                </a:solidFill>
                <a:latin typeface="Calibri" panose="020F0502020204030204" pitchFamily="34" charset="0"/>
                <a:cs typeface="Calibri" panose="020F0502020204030204" pitchFamily="34" charset="0"/>
              </a:rPr>
              <a:t>. They talk a lot and they know a lot of words. That’s because their parents are always talking to them.</a:t>
            </a:r>
          </a:p>
          <a:p>
            <a:pPr algn="just"/>
            <a:r>
              <a:rPr lang="en-US" sz="3500" dirty="0" smtClean="0">
                <a:solidFill>
                  <a:schemeClr val="bg1"/>
                </a:solidFill>
                <a:latin typeface="Calibri" panose="020F0502020204030204" pitchFamily="34" charset="0"/>
                <a:cs typeface="Calibri" panose="020F0502020204030204" pitchFamily="34" charset="0"/>
              </a:rPr>
              <a:t>Of course, these personality </a:t>
            </a:r>
            <a:r>
              <a:rPr lang="en-US" sz="3500" dirty="0" smtClean="0">
                <a:solidFill>
                  <a:srgbClr val="FFC000"/>
                </a:solidFill>
                <a:latin typeface="Calibri" panose="020F0502020204030204" pitchFamily="34" charset="0"/>
                <a:cs typeface="Calibri" panose="020F0502020204030204" pitchFamily="34" charset="0"/>
              </a:rPr>
              <a:t>traits </a:t>
            </a:r>
            <a:r>
              <a:rPr lang="en-US" sz="3500" dirty="0" smtClean="0">
                <a:solidFill>
                  <a:schemeClr val="bg1"/>
                </a:solidFill>
                <a:latin typeface="Calibri" panose="020F0502020204030204" pitchFamily="34" charset="0"/>
                <a:cs typeface="Calibri" panose="020F0502020204030204" pitchFamily="34" charset="0"/>
              </a:rPr>
              <a:t>are very common, but every child is different. And every family is different. Our birth order influences our personality, but other things like culture, </a:t>
            </a:r>
            <a:r>
              <a:rPr lang="en-US" sz="3500" dirty="0" smtClean="0">
                <a:solidFill>
                  <a:srgbClr val="FFC000"/>
                </a:solidFill>
                <a:latin typeface="Calibri" panose="020F0502020204030204" pitchFamily="34" charset="0"/>
                <a:cs typeface="Calibri" panose="020F0502020204030204" pitchFamily="34" charset="0"/>
              </a:rPr>
              <a:t>gender</a:t>
            </a:r>
            <a:r>
              <a:rPr lang="en-US" sz="3500" dirty="0" smtClean="0">
                <a:solidFill>
                  <a:schemeClr val="bg1"/>
                </a:solidFill>
                <a:latin typeface="Calibri" panose="020F0502020204030204" pitchFamily="34" charset="0"/>
                <a:cs typeface="Calibri" panose="020F0502020204030204" pitchFamily="34" charset="0"/>
              </a:rPr>
              <a:t>, family size, and life experiences are also important.</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797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815977"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781432"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graphicFrame>
        <p:nvGraphicFramePr>
          <p:cNvPr id="532" name="Google Shape;532;g8d3272b2c0_2_186"/>
          <p:cNvGraphicFramePr/>
          <p:nvPr>
            <p:extLst>
              <p:ext uri="{D42A27DB-BD31-4B8C-83A1-F6EECF244321}">
                <p14:modId xmlns:p14="http://schemas.microsoft.com/office/powerpoint/2010/main" val="288331745"/>
              </p:ext>
            </p:extLst>
          </p:nvPr>
        </p:nvGraphicFramePr>
        <p:xfrm>
          <a:off x="577303" y="2438778"/>
          <a:ext cx="9838285" cy="1325563"/>
        </p:xfrm>
        <a:graphic>
          <a:graphicData uri="http://schemas.openxmlformats.org/drawingml/2006/table">
            <a:tbl>
              <a:tblPr>
                <a:noFill/>
                <a:tableStyleId>{B46CFEF4-99AF-46A8-A051-738FFB79779B}</a:tableStyleId>
              </a:tblPr>
              <a:tblGrid>
                <a:gridCol w="9838285">
                  <a:extLst>
                    <a:ext uri="{9D8B030D-6E8A-4147-A177-3AD203B41FA5}">
                      <a16:colId xmlns:a16="http://schemas.microsoft.com/office/drawing/2014/main" val="20000"/>
                    </a:ext>
                  </a:extLst>
                </a:gridCol>
              </a:tblGrid>
              <a:tr h="1325563">
                <a:tc>
                  <a:txBody>
                    <a:bodyPr/>
                    <a:lstStyle/>
                    <a:p>
                      <a:pPr marL="0" lvl="0" indent="0" algn="l" rtl="0">
                        <a:lnSpc>
                          <a:spcPct val="115000"/>
                        </a:lnSpc>
                        <a:spcBef>
                          <a:spcPts val="0"/>
                        </a:spcBef>
                        <a:spcAft>
                          <a:spcPts val="0"/>
                        </a:spcAft>
                        <a:buNone/>
                      </a:pPr>
                      <a:r>
                        <a:rPr lang="en-US" sz="2900" b="0" i="0" dirty="0">
                          <a:solidFill>
                            <a:schemeClr val="dk1"/>
                          </a:solidFill>
                          <a:latin typeface="Calibri Regular" charset="0"/>
                          <a:ea typeface="Times New Roman"/>
                          <a:cs typeface="Times New Roman"/>
                          <a:sym typeface="Times New Roman"/>
                        </a:rPr>
                        <a:t> </a:t>
                      </a:r>
                      <a:endParaRPr lang="en-US" sz="2900" b="0" i="0" dirty="0">
                        <a:solidFill>
                          <a:schemeClr val="tx1"/>
                        </a:solidFill>
                        <a:latin typeface="Calibri" panose="020F0502020204030204" pitchFamily="34" charset="0"/>
                        <a:ea typeface="Times New Roman"/>
                        <a:cs typeface="Calibri" panose="020F0502020204030204" pitchFamily="34" charset="0"/>
                        <a:sym typeface="Times New Roman"/>
                      </a:endParaRPr>
                    </a:p>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ea typeface="Calibri Regular" charset="0"/>
                          <a:cs typeface="Calibri" panose="020F0502020204030204" pitchFamily="34" charset="0"/>
                        </a:rPr>
                        <a:t>Birth order has very little influence on people’s </a:t>
                      </a:r>
                      <a:r>
                        <a:rPr lang="en-US" sz="2800" b="0" i="0" dirty="0" smtClean="0">
                          <a:solidFill>
                            <a:schemeClr val="bg1"/>
                          </a:solidFill>
                          <a:latin typeface="Calibri" panose="020F0502020204030204" pitchFamily="34" charset="0"/>
                          <a:ea typeface="Calibri Regular" charset="0"/>
                          <a:cs typeface="Calibri" panose="020F0502020204030204" pitchFamily="34" charset="0"/>
                        </a:rPr>
                        <a:t>personality. </a:t>
                      </a:r>
                      <a:endParaRPr sz="2800" b="0" i="0" dirty="0">
                        <a:solidFill>
                          <a:schemeClr val="bg1"/>
                        </a:solidFill>
                        <a:latin typeface="Calibri" panose="020F0502020204030204" pitchFamily="34" charset="0"/>
                        <a:ea typeface="Calibri Regular"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030486326"/>
              </p:ext>
            </p:extLst>
          </p:nvPr>
        </p:nvGraphicFramePr>
        <p:xfrm>
          <a:off x="577303" y="4623000"/>
          <a:ext cx="9944100" cy="518160"/>
        </p:xfrm>
        <a:graphic>
          <a:graphicData uri="http://schemas.openxmlformats.org/drawingml/2006/table">
            <a:tbl>
              <a:tblPr firstRow="1" bandRow="1">
                <a:tableStyleId>{B46CFEF4-99AF-46A8-A051-738FFB79779B}</a:tableStyleId>
              </a:tblPr>
              <a:tblGrid>
                <a:gridCol w="9944100">
                  <a:extLst>
                    <a:ext uri="{9D8B030D-6E8A-4147-A177-3AD203B41FA5}">
                      <a16:colId xmlns:a16="http://schemas.microsoft.com/office/drawing/2014/main" val="2862978725"/>
                    </a:ext>
                  </a:extLst>
                </a:gridCol>
              </a:tblGrid>
              <a:tr h="466904">
                <a:tc>
                  <a:txBody>
                    <a:bodyPr/>
                    <a:lstStyle/>
                    <a:p>
                      <a:r>
                        <a:rPr lang="en-US" sz="2800" b="0" i="0" dirty="0">
                          <a:solidFill>
                            <a:schemeClr val="bg1"/>
                          </a:solidFill>
                          <a:latin typeface="Calibri" panose="020F0502020204030204" pitchFamily="34" charset="0"/>
                          <a:ea typeface="Calibri Regular" charset="0"/>
                          <a:cs typeface="Calibri" panose="020F0502020204030204" pitchFamily="34" charset="0"/>
                        </a:rPr>
                        <a:t>It is true that our birth order influences our personality.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319371" y="2522281"/>
            <a:ext cx="1653428" cy="1325563"/>
          </a:xfrm>
        </p:spPr>
        <p:txBody>
          <a:bodyPr/>
          <a:lstStyle/>
          <a:p>
            <a:r>
              <a:rPr lang="en-US"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a:t>
            </a: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577303" y="421425"/>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741385" y="421425"/>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anim calcmode="lin" valueType="num">
                                      <p:cBhvr>
                                        <p:cTn id="8" dur="1000" fill="hold"/>
                                        <p:tgtEl>
                                          <p:spTgt spid="532"/>
                                        </p:tgtEl>
                                        <p:attrNameLst>
                                          <p:attrName>ppt_x</p:attrName>
                                        </p:attrNameLst>
                                      </p:cBhvr>
                                      <p:tavLst>
                                        <p:tav tm="0">
                                          <p:val>
                                            <p:strVal val="#ppt_x"/>
                                          </p:val>
                                        </p:tav>
                                        <p:tav tm="100000">
                                          <p:val>
                                            <p:strVal val="#ppt_x"/>
                                          </p:val>
                                        </p:tav>
                                      </p:tavLst>
                                    </p:anim>
                                    <p:anim calcmode="lin" valueType="num">
                                      <p:cBhvr>
                                        <p:cTn id="9" dur="1000" fill="hold"/>
                                        <p:tgtEl>
                                          <p:spTgt spid="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12" name="Rectangle 11">
            <a:extLst>
              <a:ext uri="{FF2B5EF4-FFF2-40B4-BE49-F238E27FC236}">
                <a16:creationId xmlns:a16="http://schemas.microsoft.com/office/drawing/2014/main" id="{08F9C712-3BF5-4648-B71B-63B678D5707C}"/>
              </a:ext>
            </a:extLst>
          </p:cNvPr>
          <p:cNvSpPr/>
          <p:nvPr/>
        </p:nvSpPr>
        <p:spPr>
          <a:xfrm>
            <a:off x="650240" y="4341650"/>
            <a:ext cx="1070849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Rectangle 10">
            <a:extLst>
              <a:ext uri="{FF2B5EF4-FFF2-40B4-BE49-F238E27FC236}">
                <a16:creationId xmlns:a16="http://schemas.microsoft.com/office/drawing/2014/main" id="{D92D35C4-7D18-BA43-B2DA-DF97502BCFD4}"/>
              </a:ext>
            </a:extLst>
          </p:cNvPr>
          <p:cNvSpPr/>
          <p:nvPr/>
        </p:nvSpPr>
        <p:spPr>
          <a:xfrm>
            <a:off x="650239" y="2759225"/>
            <a:ext cx="10708495"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graphicFrame>
        <p:nvGraphicFramePr>
          <p:cNvPr id="545" name="Google Shape;545;g8d3272b2c0_2_206"/>
          <p:cNvGraphicFramePr/>
          <p:nvPr>
            <p:extLst>
              <p:ext uri="{D42A27DB-BD31-4B8C-83A1-F6EECF244321}">
                <p14:modId xmlns:p14="http://schemas.microsoft.com/office/powerpoint/2010/main" val="1930987707"/>
              </p:ext>
            </p:extLst>
          </p:nvPr>
        </p:nvGraphicFramePr>
        <p:xfrm>
          <a:off x="139251" y="2981235"/>
          <a:ext cx="7724631" cy="673578"/>
        </p:xfrm>
        <a:graphic>
          <a:graphicData uri="http://schemas.openxmlformats.org/drawingml/2006/table">
            <a:tbl>
              <a:tblPr>
                <a:noFill/>
                <a:tableStyleId>{B46CFEF4-99AF-46A8-A051-738FFB79779B}</a:tableStyleId>
              </a:tblPr>
              <a:tblGrid>
                <a:gridCol w="7724631">
                  <a:extLst>
                    <a:ext uri="{9D8B030D-6E8A-4147-A177-3AD203B41FA5}">
                      <a16:colId xmlns:a16="http://schemas.microsoft.com/office/drawing/2014/main" val="20000"/>
                    </a:ext>
                  </a:extLst>
                </a:gridCol>
              </a:tblGrid>
              <a:tr h="668050">
                <a:tc>
                  <a:txBody>
                    <a:bodyPr/>
                    <a:lstStyle/>
                    <a:p>
                      <a:pPr marL="45720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ea typeface="Times New Roman"/>
                          <a:cs typeface="Calibri" panose="020F0502020204030204" pitchFamily="34" charset="0"/>
                          <a:sym typeface="Times New Roman"/>
                        </a:rPr>
                        <a:t>First born children are natural </a:t>
                      </a:r>
                      <a:r>
                        <a:rPr lang="en-US" sz="2800" b="0" i="0" dirty="0" smtClean="0">
                          <a:solidFill>
                            <a:schemeClr val="bg1"/>
                          </a:solidFill>
                          <a:latin typeface="Calibri" panose="020F0502020204030204" pitchFamily="34" charset="0"/>
                          <a:ea typeface="Times New Roman"/>
                          <a:cs typeface="Calibri" panose="020F0502020204030204" pitchFamily="34" charset="0"/>
                          <a:sym typeface="Times New Roman"/>
                        </a:rPr>
                        <a:t>followers. </a:t>
                      </a:r>
                      <a:endParaRPr sz="2800" b="0" i="0"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46" name="Google Shape;546;g8d3272b2c0_2_206"/>
          <p:cNvSpPr txBox="1">
            <a:spLocks noGrp="1"/>
          </p:cNvSpPr>
          <p:nvPr>
            <p:ph type="title"/>
          </p:nvPr>
        </p:nvSpPr>
        <p:spPr>
          <a:xfrm>
            <a:off x="9232777" y="2692741"/>
            <a:ext cx="1589103"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FFC000"/>
                </a:solidFill>
              </a:rPr>
              <a:t>False</a:t>
            </a:r>
            <a:endParaRPr dirty="0">
              <a:solidFill>
                <a:srgbClr val="FFC000"/>
              </a:solidFill>
            </a:endParaRPr>
          </a:p>
        </p:txBody>
      </p:sp>
      <p:graphicFrame>
        <p:nvGraphicFramePr>
          <p:cNvPr id="7" name="Table 6">
            <a:extLst>
              <a:ext uri="{FF2B5EF4-FFF2-40B4-BE49-F238E27FC236}">
                <a16:creationId xmlns:a16="http://schemas.microsoft.com/office/drawing/2014/main" id="{98742623-0EB8-F548-832E-761B4B87FCC2}"/>
              </a:ext>
            </a:extLst>
          </p:cNvPr>
          <p:cNvGraphicFramePr>
            <a:graphicFrameLocks noGrp="1"/>
          </p:cNvGraphicFramePr>
          <p:nvPr>
            <p:extLst>
              <p:ext uri="{D42A27DB-BD31-4B8C-83A1-F6EECF244321}">
                <p14:modId xmlns:p14="http://schemas.microsoft.com/office/powerpoint/2010/main" val="3597969599"/>
              </p:ext>
            </p:extLst>
          </p:nvPr>
        </p:nvGraphicFramePr>
        <p:xfrm>
          <a:off x="68936" y="4778756"/>
          <a:ext cx="10287000" cy="978091"/>
        </p:xfrm>
        <a:graphic>
          <a:graphicData uri="http://schemas.openxmlformats.org/drawingml/2006/table">
            <a:tbl>
              <a:tblPr firstRow="1" bandRow="1">
                <a:tableStyleId>{B46CFEF4-99AF-46A8-A051-738FFB79779B}</a:tableStyleId>
              </a:tblPr>
              <a:tblGrid>
                <a:gridCol w="10287000">
                  <a:extLst>
                    <a:ext uri="{9D8B030D-6E8A-4147-A177-3AD203B41FA5}">
                      <a16:colId xmlns:a16="http://schemas.microsoft.com/office/drawing/2014/main" val="2862978725"/>
                    </a:ext>
                  </a:extLst>
                </a:gridCol>
              </a:tblGrid>
              <a:tr h="838887">
                <a:tc>
                  <a:txBody>
                    <a:bodyPr/>
                    <a:lstStyle/>
                    <a:p>
                      <a:pPr marL="0" lvl="0" indent="0" algn="just" rtl="0">
                        <a:lnSpc>
                          <a:spcPct val="115000"/>
                        </a:lnSpc>
                        <a:spcBef>
                          <a:spcPts val="0"/>
                        </a:spcBef>
                        <a:spcAft>
                          <a:spcPts val="0"/>
                        </a:spcAft>
                        <a:buNone/>
                      </a:pPr>
                      <a:r>
                        <a:rPr lang="ka-GE" sz="2400" b="0" i="0" dirty="0">
                          <a:latin typeface="Calibri Regular" charset="0"/>
                          <a:ea typeface="Calibri Regular" charset="0"/>
                          <a:cs typeface="Times New Roman" panose="02020603050405020304" pitchFamily="18" charset="0"/>
                          <a:sym typeface="Times New Roman"/>
                        </a:rPr>
                        <a:t>        </a:t>
                      </a:r>
                      <a:r>
                        <a:rPr lang="en-US" sz="2800" b="0" i="0" dirty="0">
                          <a:solidFill>
                            <a:schemeClr val="bg1"/>
                          </a:solidFill>
                          <a:latin typeface="Calibri Regular" charset="0"/>
                          <a:ea typeface="Calibri Regular" charset="0"/>
                          <a:cs typeface="Times New Roman" panose="02020603050405020304" pitchFamily="18" charset="0"/>
                          <a:sym typeface="Times New Roman"/>
                        </a:rPr>
                        <a:t>First born children are natural leaders. </a:t>
                      </a:r>
                      <a:endParaRPr lang="en-US" sz="2800" b="0" i="0" dirty="0">
                        <a:solidFill>
                          <a:schemeClr val="bg1"/>
                        </a:solidFill>
                        <a:latin typeface="Calibri" panose="020F0502020204030204" pitchFamily="34" charset="0"/>
                        <a:ea typeface="Calibri Regular" charset="0"/>
                        <a:cs typeface="Calibri" panose="020F0502020204030204" pitchFamily="34" charset="0"/>
                        <a:sym typeface="Times New Roman"/>
                      </a:endParaRPr>
                    </a:p>
                    <a:p>
                      <a:pPr marL="0" lvl="0" indent="0" algn="just" rtl="0">
                        <a:lnSpc>
                          <a:spcPct val="115000"/>
                        </a:lnSpc>
                        <a:spcBef>
                          <a:spcPts val="0"/>
                        </a:spcBef>
                        <a:spcAft>
                          <a:spcPts val="0"/>
                        </a:spcAft>
                        <a:buNone/>
                      </a:pPr>
                      <a:r>
                        <a:rPr lang="ka-GE" sz="2400" b="0" i="0" dirty="0">
                          <a:latin typeface="Calibri" panose="020F0502020204030204" pitchFamily="34" charset="0"/>
                          <a:ea typeface="Calibri Regular" charset="0"/>
                          <a:cs typeface="Calibri" panose="020F0502020204030204" pitchFamily="34" charset="0"/>
                          <a:sym typeface="Times New Roman"/>
                        </a:rPr>
                        <a:t>                                 </a:t>
                      </a:r>
                      <a:endParaRPr lang="en-US" sz="2400" b="0" i="0" dirty="0">
                        <a:latin typeface="Calibri" panose="020F0502020204030204" pitchFamily="34" charset="0"/>
                        <a:ea typeface="Calibri Regular" charset="0"/>
                        <a:cs typeface="Calibri" panose="020F0502020204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5" name="Rectangle 4">
            <a:extLst>
              <a:ext uri="{FF2B5EF4-FFF2-40B4-BE49-F238E27FC236}">
                <a16:creationId xmlns:a16="http://schemas.microsoft.com/office/drawing/2014/main" id="{98447653-C26C-9D41-BE78-AF0ED789EF3D}"/>
              </a:ext>
            </a:extLst>
          </p:cNvPr>
          <p:cNvSpPr/>
          <p:nvPr/>
        </p:nvSpPr>
        <p:spPr>
          <a:xfrm>
            <a:off x="939975" y="4508479"/>
            <a:ext cx="261610" cy="461665"/>
          </a:xfrm>
          <a:prstGeom prst="rect">
            <a:avLst/>
          </a:prstGeom>
        </p:spPr>
        <p:txBody>
          <a:bodyPr wrap="none">
            <a:spAutoFit/>
          </a:bodyPr>
          <a:lstStyle/>
          <a:p>
            <a:r>
              <a:rPr lang="ka-GE" sz="2400" dirty="0">
                <a:latin typeface="Calibri Regular" charset="0"/>
                <a:ea typeface="Calibri Regular" charset="0"/>
                <a:cs typeface="Times New Roman" panose="02020603050405020304" pitchFamily="18" charset="0"/>
                <a:sym typeface="Times New Roman"/>
              </a:rPr>
              <a:t> </a:t>
            </a:r>
            <a:endParaRPr lang="en-US" sz="2400" dirty="0">
              <a:latin typeface="Calibri Regular" charset="0"/>
              <a:ea typeface="Calibri Regular" charset="0"/>
              <a:cs typeface="Calibri Regular" charset="0"/>
            </a:endParaRPr>
          </a:p>
        </p:txBody>
      </p:sp>
      <p:sp>
        <p:nvSpPr>
          <p:cNvPr id="13" name="Rectangle 12">
            <a:extLst>
              <a:ext uri="{FF2B5EF4-FFF2-40B4-BE49-F238E27FC236}">
                <a16:creationId xmlns:a16="http://schemas.microsoft.com/office/drawing/2014/main" id="{8ADB93BD-EB17-7C4B-A8E9-592461E4054C}"/>
              </a:ext>
            </a:extLst>
          </p:cNvPr>
          <p:cNvSpPr/>
          <p:nvPr/>
        </p:nvSpPr>
        <p:spPr>
          <a:xfrm>
            <a:off x="7008407" y="421425"/>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Regular" charset="0"/>
              </a:rPr>
              <a:t>Reading Activity</a:t>
            </a:r>
          </a:p>
          <a:p>
            <a:pPr algn="ctr"/>
            <a:r>
              <a:rPr lang="ka-GE" sz="3000" dirty="0">
                <a:latin typeface="Calibri Regular" charset="0"/>
              </a:rPr>
              <a:t>კითხვის დავალება</a:t>
            </a:r>
          </a:p>
        </p:txBody>
      </p:sp>
      <p:pic>
        <p:nvPicPr>
          <p:cNvPr id="14" name="Google Shape;90;p1">
            <a:extLst>
              <a:ext uri="{FF2B5EF4-FFF2-40B4-BE49-F238E27FC236}">
                <a16:creationId xmlns:a16="http://schemas.microsoft.com/office/drawing/2014/main" id="{CBBDE622-ADFF-C647-8131-0582CCDA40C1}"/>
              </a:ext>
            </a:extLst>
          </p:cNvPr>
          <p:cNvPicPr preferRelativeResize="0"/>
          <p:nvPr/>
        </p:nvPicPr>
        <p:blipFill rotWithShape="1">
          <a:blip r:embed="rId3">
            <a:alphaModFix/>
          </a:blip>
          <a:srcRect/>
          <a:stretch/>
        </p:blipFill>
        <p:spPr>
          <a:xfrm>
            <a:off x="650240" y="421425"/>
            <a:ext cx="2164081" cy="968991"/>
          </a:xfrm>
          <a:prstGeom prst="rect">
            <a:avLst/>
          </a:prstGeom>
          <a:noFill/>
          <a:ln>
            <a:noFill/>
          </a:ln>
        </p:spPr>
      </p:pic>
      <p:pic>
        <p:nvPicPr>
          <p:cNvPr id="15" name="Picture 14">
            <a:extLst>
              <a:ext uri="{FF2B5EF4-FFF2-40B4-BE49-F238E27FC236}">
                <a16:creationId xmlns:a16="http://schemas.microsoft.com/office/drawing/2014/main" id="{3C28E33B-F81E-5442-A152-D20022438814}"/>
              </a:ext>
            </a:extLst>
          </p:cNvPr>
          <p:cNvPicPr>
            <a:picLocks noChangeAspect="1"/>
          </p:cNvPicPr>
          <p:nvPr/>
        </p:nvPicPr>
        <p:blipFill>
          <a:blip r:embed="rId4"/>
          <a:stretch>
            <a:fillRect/>
          </a:stretch>
        </p:blipFill>
        <p:spPr>
          <a:xfrm>
            <a:off x="2814322" y="421425"/>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1000"/>
                                        <p:tgtEl>
                                          <p:spTgt spid="545"/>
                                        </p:tgtEl>
                                      </p:cBhvr>
                                    </p:animEffect>
                                    <p:anim calcmode="lin" valueType="num">
                                      <p:cBhvr>
                                        <p:cTn id="8" dur="1000" fill="hold"/>
                                        <p:tgtEl>
                                          <p:spTgt spid="545"/>
                                        </p:tgtEl>
                                        <p:attrNameLst>
                                          <p:attrName>ppt_x</p:attrName>
                                        </p:attrNameLst>
                                      </p:cBhvr>
                                      <p:tavLst>
                                        <p:tav tm="0">
                                          <p:val>
                                            <p:strVal val="#ppt_x"/>
                                          </p:val>
                                        </p:tav>
                                        <p:tav tm="100000">
                                          <p:val>
                                            <p:strVal val="#ppt_x"/>
                                          </p:val>
                                        </p:tav>
                                      </p:tavLst>
                                    </p:anim>
                                    <p:anim calcmode="lin" valueType="num">
                                      <p:cBhvr>
                                        <p:cTn id="9" dur="1000" fill="hold"/>
                                        <p:tgtEl>
                                          <p:spTgt spid="5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6"/>
                                        </p:tgtEl>
                                        <p:attrNameLst>
                                          <p:attrName>style.visibility</p:attrName>
                                        </p:attrNameLst>
                                      </p:cBhvr>
                                      <p:to>
                                        <p:strVal val="visible"/>
                                      </p:to>
                                    </p:set>
                                    <p:animEffect transition="in" filter="fade">
                                      <p:cBhvr>
                                        <p:cTn id="21" dur="1000"/>
                                        <p:tgtEl>
                                          <p:spTgt spid="546"/>
                                        </p:tgtEl>
                                      </p:cBhvr>
                                    </p:animEffect>
                                    <p:anim calcmode="lin" valueType="num">
                                      <p:cBhvr>
                                        <p:cTn id="22" dur="1000" fill="hold"/>
                                        <p:tgtEl>
                                          <p:spTgt spid="546"/>
                                        </p:tgtEl>
                                        <p:attrNameLst>
                                          <p:attrName>ppt_x</p:attrName>
                                        </p:attrNameLst>
                                      </p:cBhvr>
                                      <p:tavLst>
                                        <p:tav tm="0">
                                          <p:val>
                                            <p:strVal val="#ppt_x"/>
                                          </p:val>
                                        </p:tav>
                                        <p:tav tm="100000">
                                          <p:val>
                                            <p:strVal val="#ppt_x"/>
                                          </p:val>
                                        </p:tav>
                                      </p:tavLst>
                                    </p:anim>
                                    <p:anim calcmode="lin" valueType="num">
                                      <p:cBhvr>
                                        <p:cTn id="23" dur="1000" fill="hold"/>
                                        <p:tgtEl>
                                          <p:spTgt spid="5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7" name="Rectangle 6">
            <a:extLst>
              <a:ext uri="{FF2B5EF4-FFF2-40B4-BE49-F238E27FC236}">
                <a16:creationId xmlns:a16="http://schemas.microsoft.com/office/drawing/2014/main" id="{ECB0DA25-1FC1-8D4A-934D-577C04B6C922}"/>
              </a:ext>
            </a:extLst>
          </p:cNvPr>
          <p:cNvSpPr/>
          <p:nvPr/>
        </p:nvSpPr>
        <p:spPr>
          <a:xfrm>
            <a:off x="525779" y="2668092"/>
            <a:ext cx="10832955"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Rectangle 10">
            <a:extLst>
              <a:ext uri="{FF2B5EF4-FFF2-40B4-BE49-F238E27FC236}">
                <a16:creationId xmlns:a16="http://schemas.microsoft.com/office/drawing/2014/main" id="{D49ACB20-EE23-9D40-9BD9-82663F76B08D}"/>
              </a:ext>
            </a:extLst>
          </p:cNvPr>
          <p:cNvSpPr/>
          <p:nvPr/>
        </p:nvSpPr>
        <p:spPr>
          <a:xfrm>
            <a:off x="525780" y="4206398"/>
            <a:ext cx="1083295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graphicFrame>
        <p:nvGraphicFramePr>
          <p:cNvPr id="552" name="Google Shape;552;g8d3272b2c0_2_213"/>
          <p:cNvGraphicFramePr/>
          <p:nvPr>
            <p:extLst>
              <p:ext uri="{D42A27DB-BD31-4B8C-83A1-F6EECF244321}">
                <p14:modId xmlns:p14="http://schemas.microsoft.com/office/powerpoint/2010/main" val="815984383"/>
              </p:ext>
            </p:extLst>
          </p:nvPr>
        </p:nvGraphicFramePr>
        <p:xfrm>
          <a:off x="115522" y="2996917"/>
          <a:ext cx="10125299" cy="673578"/>
        </p:xfrm>
        <a:graphic>
          <a:graphicData uri="http://schemas.openxmlformats.org/drawingml/2006/table">
            <a:tbl>
              <a:tblPr>
                <a:noFill/>
                <a:tableStyleId>{B46CFEF4-99AF-46A8-A051-738FFB79779B}</a:tableStyleId>
              </a:tblPr>
              <a:tblGrid>
                <a:gridCol w="10125299">
                  <a:extLst>
                    <a:ext uri="{9D8B030D-6E8A-4147-A177-3AD203B41FA5}">
                      <a16:colId xmlns:a16="http://schemas.microsoft.com/office/drawing/2014/main" val="20000"/>
                    </a:ext>
                  </a:extLst>
                </a:gridCol>
              </a:tblGrid>
              <a:tr h="668050">
                <a:tc>
                  <a:txBody>
                    <a:bodyPr/>
                    <a:lstStyle/>
                    <a:p>
                      <a:pPr marL="45720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ea typeface="Times New Roman"/>
                          <a:cs typeface="Calibri" panose="020F0502020204030204" pitchFamily="34" charset="0"/>
                          <a:sym typeface="Times New Roman"/>
                        </a:rPr>
                        <a:t>Middle </a:t>
                      </a:r>
                      <a:r>
                        <a:rPr lang="en-US" sz="2800" b="0" i="0" dirty="0">
                          <a:solidFill>
                            <a:schemeClr val="bg1"/>
                          </a:solidFill>
                          <a:latin typeface="Calibri" panose="020F0502020204030204" pitchFamily="34" charset="0"/>
                          <a:ea typeface="Times New Roman"/>
                          <a:cs typeface="Calibri" panose="020F0502020204030204" pitchFamily="34" charset="0"/>
                          <a:sym typeface="Times New Roman"/>
                        </a:rPr>
                        <a:t>children are often </a:t>
                      </a:r>
                      <a:r>
                        <a:rPr lang="en-US" sz="2800" b="0" i="0" dirty="0" smtClean="0">
                          <a:solidFill>
                            <a:schemeClr val="bg1"/>
                          </a:solidFill>
                          <a:latin typeface="Calibri" panose="020F0502020204030204" pitchFamily="34" charset="0"/>
                          <a:ea typeface="Times New Roman"/>
                          <a:cs typeface="Calibri" panose="020F0502020204030204" pitchFamily="34" charset="0"/>
                          <a:sym typeface="Times New Roman"/>
                        </a:rPr>
                        <a:t>peacemakers. </a:t>
                      </a:r>
                      <a:endParaRPr sz="2800" b="0" i="0"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53" name="Google Shape;553;g8d3272b2c0_2_213"/>
          <p:cNvSpPr txBox="1">
            <a:spLocks noGrp="1"/>
          </p:cNvSpPr>
          <p:nvPr>
            <p:ph type="title"/>
          </p:nvPr>
        </p:nvSpPr>
        <p:spPr>
          <a:xfrm>
            <a:off x="9511440" y="2714648"/>
            <a:ext cx="1458761"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FFC000"/>
                </a:solidFill>
                <a:latin typeface="Calibri" panose="020F0502020204030204" pitchFamily="34" charset="0"/>
                <a:cs typeface="Calibri" panose="020F0502020204030204" pitchFamily="34" charset="0"/>
              </a:rPr>
              <a:t>True</a:t>
            </a:r>
            <a:endParaRPr dirty="0">
              <a:solidFill>
                <a:srgbClr val="FFC00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333152AA-1F9A-3F46-8CEC-D6ACDB49E8B6}"/>
              </a:ext>
            </a:extLst>
          </p:cNvPr>
          <p:cNvGraphicFramePr>
            <a:graphicFrameLocks noGrp="1"/>
          </p:cNvGraphicFramePr>
          <p:nvPr>
            <p:extLst>
              <p:ext uri="{D42A27DB-BD31-4B8C-83A1-F6EECF244321}">
                <p14:modId xmlns:p14="http://schemas.microsoft.com/office/powerpoint/2010/main" val="3399101313"/>
              </p:ext>
            </p:extLst>
          </p:nvPr>
        </p:nvGraphicFramePr>
        <p:xfrm>
          <a:off x="525780" y="4040348"/>
          <a:ext cx="9209891" cy="2776229"/>
        </p:xfrm>
        <a:graphic>
          <a:graphicData uri="http://schemas.openxmlformats.org/drawingml/2006/table">
            <a:tbl>
              <a:tblPr firstRow="1" bandRow="1">
                <a:tableStyleId>{B46CFEF4-99AF-46A8-A051-738FFB79779B}</a:tableStyleId>
              </a:tblPr>
              <a:tblGrid>
                <a:gridCol w="9209891">
                  <a:extLst>
                    <a:ext uri="{9D8B030D-6E8A-4147-A177-3AD203B41FA5}">
                      <a16:colId xmlns:a16="http://schemas.microsoft.com/office/drawing/2014/main" val="2862978725"/>
                    </a:ext>
                  </a:extLst>
                </a:gridCol>
              </a:tblGrid>
              <a:tr h="2776229">
                <a:tc>
                  <a:txBody>
                    <a:bodyPr/>
                    <a:lstStyle/>
                    <a:p>
                      <a:pPr marL="0" lvl="0" indent="0" algn="just" rtl="0">
                        <a:lnSpc>
                          <a:spcPct val="115000"/>
                        </a:lnSpc>
                        <a:spcBef>
                          <a:spcPts val="0"/>
                        </a:spcBef>
                        <a:spcAft>
                          <a:spcPts val="0"/>
                        </a:spcAft>
                        <a:buNone/>
                      </a:pPr>
                      <a:r>
                        <a:rPr lang="en-US" sz="2400" b="0" i="0" u="none" dirty="0">
                          <a:latin typeface="Calibri Regular" charset="0"/>
                          <a:ea typeface="Calibri Regular" charset="0"/>
                          <a:cs typeface="Times New Roman" panose="02020603050405020304" pitchFamily="18" charset="0"/>
                          <a:sym typeface="Times New Roman"/>
                        </a:rPr>
                        <a:t> </a:t>
                      </a:r>
                      <a:endParaRPr lang="en-US" sz="2400" b="0" i="0" u="none" dirty="0">
                        <a:latin typeface="Calibri" panose="020F0502020204030204" pitchFamily="34" charset="0"/>
                        <a:ea typeface="Calibri Regular" charset="0"/>
                        <a:cs typeface="Calibri" panose="020F0502020204030204" pitchFamily="34" charset="0"/>
                        <a:sym typeface="Times New Roman"/>
                      </a:endParaRPr>
                    </a:p>
                    <a:p>
                      <a:pPr marL="0" lvl="0" indent="0" algn="just" rtl="0">
                        <a:lnSpc>
                          <a:spcPct val="115000"/>
                        </a:lnSpc>
                        <a:spcBef>
                          <a:spcPts val="0"/>
                        </a:spcBef>
                        <a:spcAft>
                          <a:spcPts val="0"/>
                        </a:spcAft>
                        <a:buNone/>
                      </a:pPr>
                      <a:r>
                        <a:rPr lang="en-US" sz="2800" b="0" i="0" u="none" dirty="0">
                          <a:solidFill>
                            <a:schemeClr val="bg1"/>
                          </a:solidFill>
                          <a:latin typeface="Calibri" panose="020F0502020204030204" pitchFamily="34" charset="0"/>
                          <a:ea typeface="Calibri Regular" charset="0"/>
                          <a:cs typeface="Calibri" panose="020F0502020204030204" pitchFamily="34" charset="0"/>
                        </a:rPr>
                        <a:t>If there is a problem in the family, middle children try to fix it. </a:t>
                      </a:r>
                    </a:p>
                    <a:p>
                      <a:pPr marL="0" lvl="0" indent="0" algn="just" rtl="0">
                        <a:lnSpc>
                          <a:spcPct val="115000"/>
                        </a:lnSpc>
                        <a:spcBef>
                          <a:spcPts val="0"/>
                        </a:spcBef>
                        <a:spcAft>
                          <a:spcPts val="0"/>
                        </a:spcAft>
                        <a:buNone/>
                      </a:pPr>
                      <a:r>
                        <a:rPr lang="en-US" sz="2800" b="0" i="0" u="none" dirty="0">
                          <a:solidFill>
                            <a:schemeClr val="bg1"/>
                          </a:solidFill>
                          <a:latin typeface="Calibri" panose="020F0502020204030204" pitchFamily="34" charset="0"/>
                          <a:ea typeface="Calibri Regular" charset="0"/>
                          <a:cs typeface="Calibri" panose="020F0502020204030204" pitchFamily="34" charset="0"/>
                        </a:rPr>
                        <a:t>They are real peacemakers. </a:t>
                      </a:r>
                    </a:p>
                    <a:p>
                      <a:pPr marL="0" lvl="0" indent="0" algn="just" rtl="0">
                        <a:lnSpc>
                          <a:spcPct val="115000"/>
                        </a:lnSpc>
                        <a:spcBef>
                          <a:spcPts val="0"/>
                        </a:spcBef>
                        <a:spcAft>
                          <a:spcPts val="0"/>
                        </a:spcAft>
                        <a:buNone/>
                      </a:pPr>
                      <a:endParaRPr lang="en-US" sz="2400" b="0" i="0" u="none" dirty="0">
                        <a:latin typeface="Calibri Regular" charset="0"/>
                        <a:ea typeface="Calibri Regular" charset="0"/>
                        <a:cs typeface="Times New Roman" panose="02020603050405020304" pitchFamily="18"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2" name="Rectangle 11">
            <a:extLst>
              <a:ext uri="{FF2B5EF4-FFF2-40B4-BE49-F238E27FC236}">
                <a16:creationId xmlns:a16="http://schemas.microsoft.com/office/drawing/2014/main" id="{CA127EBF-C57E-A249-9C04-3DE96F5EBC48}"/>
              </a:ext>
            </a:extLst>
          </p:cNvPr>
          <p:cNvSpPr/>
          <p:nvPr/>
        </p:nvSpPr>
        <p:spPr>
          <a:xfrm>
            <a:off x="7008407" y="421425"/>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Regular" charset="0"/>
              </a:rPr>
              <a:t>Reading Activity</a:t>
            </a:r>
          </a:p>
          <a:p>
            <a:pPr algn="ctr"/>
            <a:r>
              <a:rPr lang="ka-GE" sz="3000" dirty="0">
                <a:latin typeface="Calibri Regular" charset="0"/>
              </a:rPr>
              <a:t>კითხვის დავალება</a:t>
            </a:r>
          </a:p>
        </p:txBody>
      </p:sp>
      <p:pic>
        <p:nvPicPr>
          <p:cNvPr id="13" name="Google Shape;90;p1">
            <a:extLst>
              <a:ext uri="{FF2B5EF4-FFF2-40B4-BE49-F238E27FC236}">
                <a16:creationId xmlns:a16="http://schemas.microsoft.com/office/drawing/2014/main" id="{7E34126E-88A8-6244-BCA1-9BC2637D4B92}"/>
              </a:ext>
            </a:extLst>
          </p:cNvPr>
          <p:cNvPicPr preferRelativeResize="0"/>
          <p:nvPr/>
        </p:nvPicPr>
        <p:blipFill rotWithShape="1">
          <a:blip r:embed="rId3">
            <a:alphaModFix/>
          </a:blip>
          <a:srcRect/>
          <a:stretch/>
        </p:blipFill>
        <p:spPr>
          <a:xfrm>
            <a:off x="525780" y="421425"/>
            <a:ext cx="2164081" cy="968991"/>
          </a:xfrm>
          <a:prstGeom prst="rect">
            <a:avLst/>
          </a:prstGeom>
          <a:noFill/>
          <a:ln>
            <a:noFill/>
          </a:ln>
        </p:spPr>
      </p:pic>
      <p:pic>
        <p:nvPicPr>
          <p:cNvPr id="14" name="Picture 13">
            <a:extLst>
              <a:ext uri="{FF2B5EF4-FFF2-40B4-BE49-F238E27FC236}">
                <a16:creationId xmlns:a16="http://schemas.microsoft.com/office/drawing/2014/main" id="{6441CC99-5B61-3A4F-ABB3-77796C1C07B0}"/>
              </a:ext>
            </a:extLst>
          </p:cNvPr>
          <p:cNvPicPr>
            <a:picLocks noChangeAspect="1"/>
          </p:cNvPicPr>
          <p:nvPr/>
        </p:nvPicPr>
        <p:blipFill>
          <a:blip r:embed="rId4"/>
          <a:stretch>
            <a:fillRect/>
          </a:stretch>
        </p:blipFill>
        <p:spPr>
          <a:xfrm>
            <a:off x="2689862" y="421425"/>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1000"/>
                                        <p:tgtEl>
                                          <p:spTgt spid="552"/>
                                        </p:tgtEl>
                                      </p:cBhvr>
                                    </p:animEffect>
                                    <p:anim calcmode="lin" valueType="num">
                                      <p:cBhvr>
                                        <p:cTn id="8" dur="1000" fill="hold"/>
                                        <p:tgtEl>
                                          <p:spTgt spid="552"/>
                                        </p:tgtEl>
                                        <p:attrNameLst>
                                          <p:attrName>ppt_x</p:attrName>
                                        </p:attrNameLst>
                                      </p:cBhvr>
                                      <p:tavLst>
                                        <p:tav tm="0">
                                          <p:val>
                                            <p:strVal val="#ppt_x"/>
                                          </p:val>
                                        </p:tav>
                                        <p:tav tm="100000">
                                          <p:val>
                                            <p:strVal val="#ppt_x"/>
                                          </p:val>
                                        </p:tav>
                                      </p:tavLst>
                                    </p:anim>
                                    <p:anim calcmode="lin" valueType="num">
                                      <p:cBhvr>
                                        <p:cTn id="9"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3"/>
                                        </p:tgtEl>
                                        <p:attrNameLst>
                                          <p:attrName>style.visibility</p:attrName>
                                        </p:attrNameLst>
                                      </p:cBhvr>
                                      <p:to>
                                        <p:strVal val="visible"/>
                                      </p:to>
                                    </p:set>
                                    <p:animEffect transition="in" filter="fade">
                                      <p:cBhvr>
                                        <p:cTn id="21" dur="1000"/>
                                        <p:tgtEl>
                                          <p:spTgt spid="553"/>
                                        </p:tgtEl>
                                      </p:cBhvr>
                                    </p:animEffect>
                                    <p:anim calcmode="lin" valueType="num">
                                      <p:cBhvr>
                                        <p:cTn id="22" dur="1000" fill="hold"/>
                                        <p:tgtEl>
                                          <p:spTgt spid="553"/>
                                        </p:tgtEl>
                                        <p:attrNameLst>
                                          <p:attrName>ppt_x</p:attrName>
                                        </p:attrNameLst>
                                      </p:cBhvr>
                                      <p:tavLst>
                                        <p:tav tm="0">
                                          <p:val>
                                            <p:strVal val="#ppt_x"/>
                                          </p:val>
                                        </p:tav>
                                        <p:tav tm="100000">
                                          <p:val>
                                            <p:strVal val="#ppt_x"/>
                                          </p:val>
                                        </p:tav>
                                      </p:tavLst>
                                    </p:anim>
                                    <p:anim calcmode="lin" valueType="num">
                                      <p:cBhvr>
                                        <p:cTn id="23" dur="1000" fill="hold"/>
                                        <p:tgtEl>
                                          <p:spTgt spid="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9" name="Rectangle 8">
            <a:extLst>
              <a:ext uri="{FF2B5EF4-FFF2-40B4-BE49-F238E27FC236}">
                <a16:creationId xmlns:a16="http://schemas.microsoft.com/office/drawing/2014/main" id="{732DFE85-DB55-E94F-8E07-EE1551E54ABE}"/>
              </a:ext>
            </a:extLst>
          </p:cNvPr>
          <p:cNvSpPr/>
          <p:nvPr/>
        </p:nvSpPr>
        <p:spPr>
          <a:xfrm>
            <a:off x="315551" y="2580116"/>
            <a:ext cx="11043184" cy="132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5" name="Rectangle 14">
            <a:extLst>
              <a:ext uri="{FF2B5EF4-FFF2-40B4-BE49-F238E27FC236}">
                <a16:creationId xmlns:a16="http://schemas.microsoft.com/office/drawing/2014/main" id="{9D390469-F7B0-694C-8274-01F48036FFAD}"/>
              </a:ext>
            </a:extLst>
          </p:cNvPr>
          <p:cNvSpPr/>
          <p:nvPr/>
        </p:nvSpPr>
        <p:spPr>
          <a:xfrm>
            <a:off x="315551" y="4231687"/>
            <a:ext cx="11043184" cy="132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graphicFrame>
        <p:nvGraphicFramePr>
          <p:cNvPr id="559" name="Google Shape;559;g8d3272b2c0_2_220"/>
          <p:cNvGraphicFramePr/>
          <p:nvPr>
            <p:extLst>
              <p:ext uri="{D42A27DB-BD31-4B8C-83A1-F6EECF244321}">
                <p14:modId xmlns:p14="http://schemas.microsoft.com/office/powerpoint/2010/main" val="1463662177"/>
              </p:ext>
            </p:extLst>
          </p:nvPr>
        </p:nvGraphicFramePr>
        <p:xfrm>
          <a:off x="315551" y="2788341"/>
          <a:ext cx="7425778" cy="1323685"/>
        </p:xfrm>
        <a:graphic>
          <a:graphicData uri="http://schemas.openxmlformats.org/drawingml/2006/table">
            <a:tbl>
              <a:tblPr>
                <a:noFill/>
                <a:tableStyleId>{B46CFEF4-99AF-46A8-A051-738FFB79779B}</a:tableStyleId>
              </a:tblPr>
              <a:tblGrid>
                <a:gridCol w="7425778">
                  <a:extLst>
                    <a:ext uri="{9D8B030D-6E8A-4147-A177-3AD203B41FA5}">
                      <a16:colId xmlns:a16="http://schemas.microsoft.com/office/drawing/2014/main" val="20000"/>
                    </a:ext>
                  </a:extLst>
                </a:gridCol>
              </a:tblGrid>
              <a:tr h="1323685">
                <a:tc>
                  <a:txBody>
                    <a:bodyPr/>
                    <a:lstStyle/>
                    <a:p>
                      <a:pPr marL="0" lvl="0" indent="0" algn="l" rtl="0">
                        <a:lnSpc>
                          <a:spcPct val="115000"/>
                        </a:lnSpc>
                        <a:spcBef>
                          <a:spcPts val="0"/>
                        </a:spcBef>
                        <a:spcAft>
                          <a:spcPts val="1200"/>
                        </a:spcAft>
                        <a:buNone/>
                      </a:pPr>
                      <a:r>
                        <a:rPr lang="en-US" sz="2800" b="0" i="0" dirty="0">
                          <a:solidFill>
                            <a:schemeClr val="bg1"/>
                          </a:solidFill>
                          <a:latin typeface="Calibri" panose="020F0502020204030204" pitchFamily="34" charset="0"/>
                          <a:ea typeface="Times New Roman"/>
                          <a:cs typeface="Calibri" panose="020F0502020204030204" pitchFamily="34" charset="0"/>
                          <a:sym typeface="Times New Roman"/>
                        </a:rPr>
                        <a:t>Youngest children are often serious.</a:t>
                      </a:r>
                      <a:endParaRPr lang="ka-GE" sz="2800" b="0" i="0"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60" name="Google Shape;560;g8d3272b2c0_2_220"/>
          <p:cNvSpPr txBox="1">
            <a:spLocks noGrp="1"/>
          </p:cNvSpPr>
          <p:nvPr>
            <p:ph type="title"/>
          </p:nvPr>
        </p:nvSpPr>
        <p:spPr>
          <a:xfrm>
            <a:off x="9535680" y="2666665"/>
            <a:ext cx="1823055"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FFC000"/>
                </a:solidFill>
                <a:latin typeface="Calibri" panose="020F0502020204030204" pitchFamily="34" charset="0"/>
                <a:cs typeface="Calibri" panose="020F0502020204030204" pitchFamily="34" charset="0"/>
              </a:rPr>
              <a:t>False</a:t>
            </a:r>
            <a:endParaRPr dirty="0">
              <a:solidFill>
                <a:srgbClr val="FFC000"/>
              </a:solidFill>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A015B80D-F98F-8B41-B9DE-2ACC8FD8C4D3}"/>
              </a:ext>
            </a:extLst>
          </p:cNvPr>
          <p:cNvGraphicFramePr>
            <a:graphicFrameLocks noGrp="1"/>
          </p:cNvGraphicFramePr>
          <p:nvPr>
            <p:extLst>
              <p:ext uri="{D42A27DB-BD31-4B8C-83A1-F6EECF244321}">
                <p14:modId xmlns:p14="http://schemas.microsoft.com/office/powerpoint/2010/main" val="438799374"/>
              </p:ext>
            </p:extLst>
          </p:nvPr>
        </p:nvGraphicFramePr>
        <p:xfrm>
          <a:off x="406989" y="4539358"/>
          <a:ext cx="9422811" cy="838887"/>
        </p:xfrm>
        <a:graphic>
          <a:graphicData uri="http://schemas.openxmlformats.org/drawingml/2006/table">
            <a:tbl>
              <a:tblPr firstRow="1" bandRow="1">
                <a:tableStyleId>{B46CFEF4-99AF-46A8-A051-738FFB79779B}</a:tableStyleId>
              </a:tblPr>
              <a:tblGrid>
                <a:gridCol w="9422811">
                  <a:extLst>
                    <a:ext uri="{9D8B030D-6E8A-4147-A177-3AD203B41FA5}">
                      <a16:colId xmlns:a16="http://schemas.microsoft.com/office/drawing/2014/main" val="2862978725"/>
                    </a:ext>
                  </a:extLst>
                </a:gridCol>
              </a:tblGrid>
              <a:tr h="83888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ea typeface="Calibri Regular" charset="0"/>
                          <a:cs typeface="Calibri" panose="020F0502020204030204" pitchFamily="34" charset="0"/>
                        </a:rPr>
                        <a:t>The youngest children are usually funny.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1" name="Rectangle 10">
            <a:extLst>
              <a:ext uri="{FF2B5EF4-FFF2-40B4-BE49-F238E27FC236}">
                <a16:creationId xmlns:a16="http://schemas.microsoft.com/office/drawing/2014/main" id="{952BDC5E-C340-384A-B913-8D9D39FDA65D}"/>
              </a:ext>
            </a:extLst>
          </p:cNvPr>
          <p:cNvSpPr/>
          <p:nvPr/>
        </p:nvSpPr>
        <p:spPr>
          <a:xfrm>
            <a:off x="7008407" y="421425"/>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Regular" charset="0"/>
              </a:rPr>
              <a:t>Reading Activity</a:t>
            </a:r>
          </a:p>
          <a:p>
            <a:pPr algn="ctr"/>
            <a:r>
              <a:rPr lang="ka-GE" sz="3000" dirty="0">
                <a:latin typeface="Calibri Regular" charset="0"/>
              </a:rPr>
              <a:t>კითხვის დავალება</a:t>
            </a:r>
          </a:p>
        </p:txBody>
      </p:sp>
      <p:pic>
        <p:nvPicPr>
          <p:cNvPr id="16" name="Google Shape;90;p1">
            <a:extLst>
              <a:ext uri="{FF2B5EF4-FFF2-40B4-BE49-F238E27FC236}">
                <a16:creationId xmlns:a16="http://schemas.microsoft.com/office/drawing/2014/main" id="{9AB70550-85DB-FB47-84E1-EE5D23843BCC}"/>
              </a:ext>
            </a:extLst>
          </p:cNvPr>
          <p:cNvPicPr preferRelativeResize="0"/>
          <p:nvPr/>
        </p:nvPicPr>
        <p:blipFill rotWithShape="1">
          <a:blip r:embed="rId3">
            <a:alphaModFix/>
          </a:blip>
          <a:srcRect/>
          <a:stretch/>
        </p:blipFill>
        <p:spPr>
          <a:xfrm>
            <a:off x="315551" y="421425"/>
            <a:ext cx="2164081" cy="968991"/>
          </a:xfrm>
          <a:prstGeom prst="rect">
            <a:avLst/>
          </a:prstGeom>
          <a:noFill/>
          <a:ln>
            <a:noFill/>
          </a:ln>
        </p:spPr>
      </p:pic>
      <p:pic>
        <p:nvPicPr>
          <p:cNvPr id="17" name="Picture 16">
            <a:extLst>
              <a:ext uri="{FF2B5EF4-FFF2-40B4-BE49-F238E27FC236}">
                <a16:creationId xmlns:a16="http://schemas.microsoft.com/office/drawing/2014/main" id="{55F67082-E758-E84A-B3F9-1772E84B9A4B}"/>
              </a:ext>
            </a:extLst>
          </p:cNvPr>
          <p:cNvPicPr>
            <a:picLocks noChangeAspect="1"/>
          </p:cNvPicPr>
          <p:nvPr/>
        </p:nvPicPr>
        <p:blipFill>
          <a:blip r:embed="rId4"/>
          <a:stretch>
            <a:fillRect/>
          </a:stretch>
        </p:blipFill>
        <p:spPr>
          <a:xfrm>
            <a:off x="2479633" y="421425"/>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fade">
                                      <p:cBhvr>
                                        <p:cTn id="7" dur="1000"/>
                                        <p:tgtEl>
                                          <p:spTgt spid="559"/>
                                        </p:tgtEl>
                                      </p:cBhvr>
                                    </p:animEffect>
                                    <p:anim calcmode="lin" valueType="num">
                                      <p:cBhvr>
                                        <p:cTn id="8" dur="1000" fill="hold"/>
                                        <p:tgtEl>
                                          <p:spTgt spid="559"/>
                                        </p:tgtEl>
                                        <p:attrNameLst>
                                          <p:attrName>ppt_x</p:attrName>
                                        </p:attrNameLst>
                                      </p:cBhvr>
                                      <p:tavLst>
                                        <p:tav tm="0">
                                          <p:val>
                                            <p:strVal val="#ppt_x"/>
                                          </p:val>
                                        </p:tav>
                                        <p:tav tm="100000">
                                          <p:val>
                                            <p:strVal val="#ppt_x"/>
                                          </p:val>
                                        </p:tav>
                                      </p:tavLst>
                                    </p:anim>
                                    <p:anim calcmode="lin" valueType="num">
                                      <p:cBhvr>
                                        <p:cTn id="9" dur="1000" fill="hold"/>
                                        <p:tgtEl>
                                          <p:spTgt spid="5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0"/>
                                        </p:tgtEl>
                                        <p:attrNameLst>
                                          <p:attrName>style.visibility</p:attrName>
                                        </p:attrNameLst>
                                      </p:cBhvr>
                                      <p:to>
                                        <p:strVal val="visible"/>
                                      </p:to>
                                    </p:set>
                                    <p:animEffect transition="in" filter="fade">
                                      <p:cBhvr>
                                        <p:cTn id="21" dur="1000"/>
                                        <p:tgtEl>
                                          <p:spTgt spid="560"/>
                                        </p:tgtEl>
                                      </p:cBhvr>
                                    </p:animEffect>
                                    <p:anim calcmode="lin" valueType="num">
                                      <p:cBhvr>
                                        <p:cTn id="22" dur="1000" fill="hold"/>
                                        <p:tgtEl>
                                          <p:spTgt spid="560"/>
                                        </p:tgtEl>
                                        <p:attrNameLst>
                                          <p:attrName>ppt_x</p:attrName>
                                        </p:attrNameLst>
                                      </p:cBhvr>
                                      <p:tavLst>
                                        <p:tav tm="0">
                                          <p:val>
                                            <p:strVal val="#ppt_x"/>
                                          </p:val>
                                        </p:tav>
                                        <p:tav tm="100000">
                                          <p:val>
                                            <p:strVal val="#ppt_x"/>
                                          </p:val>
                                        </p:tav>
                                      </p:tavLst>
                                    </p:anim>
                                    <p:anim calcmode="lin" valueType="num">
                                      <p:cBhvr>
                                        <p:cTn id="23" dur="1000" fill="hold"/>
                                        <p:tgtEl>
                                          <p:spTgt spid="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7" name="Rectangle 6">
            <a:extLst>
              <a:ext uri="{FF2B5EF4-FFF2-40B4-BE49-F238E27FC236}">
                <a16:creationId xmlns:a16="http://schemas.microsoft.com/office/drawing/2014/main" id="{ECB0DA25-1FC1-8D4A-934D-577C04B6C922}"/>
              </a:ext>
            </a:extLst>
          </p:cNvPr>
          <p:cNvSpPr/>
          <p:nvPr/>
        </p:nvSpPr>
        <p:spPr>
          <a:xfrm>
            <a:off x="525779" y="2691370"/>
            <a:ext cx="10832955"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Rectangle 10">
            <a:extLst>
              <a:ext uri="{FF2B5EF4-FFF2-40B4-BE49-F238E27FC236}">
                <a16:creationId xmlns:a16="http://schemas.microsoft.com/office/drawing/2014/main" id="{D49ACB20-EE23-9D40-9BD9-82663F76B08D}"/>
              </a:ext>
            </a:extLst>
          </p:cNvPr>
          <p:cNvSpPr/>
          <p:nvPr/>
        </p:nvSpPr>
        <p:spPr>
          <a:xfrm>
            <a:off x="525780" y="4206398"/>
            <a:ext cx="1083295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graphicFrame>
        <p:nvGraphicFramePr>
          <p:cNvPr id="552" name="Google Shape;552;g8d3272b2c0_2_213"/>
          <p:cNvGraphicFramePr/>
          <p:nvPr>
            <p:extLst>
              <p:ext uri="{D42A27DB-BD31-4B8C-83A1-F6EECF244321}">
                <p14:modId xmlns:p14="http://schemas.microsoft.com/office/powerpoint/2010/main" val="2054531598"/>
              </p:ext>
            </p:extLst>
          </p:nvPr>
        </p:nvGraphicFramePr>
        <p:xfrm>
          <a:off x="157827" y="3012963"/>
          <a:ext cx="8582709" cy="1598288"/>
        </p:xfrm>
        <a:graphic>
          <a:graphicData uri="http://schemas.openxmlformats.org/drawingml/2006/table">
            <a:tbl>
              <a:tblPr>
                <a:noFill/>
                <a:tableStyleId>{B46CFEF4-99AF-46A8-A051-738FFB79779B}</a:tableStyleId>
              </a:tblPr>
              <a:tblGrid>
                <a:gridCol w="8582709">
                  <a:extLst>
                    <a:ext uri="{9D8B030D-6E8A-4147-A177-3AD203B41FA5}">
                      <a16:colId xmlns:a16="http://schemas.microsoft.com/office/drawing/2014/main" val="20000"/>
                    </a:ext>
                  </a:extLst>
                </a:gridCol>
              </a:tblGrid>
              <a:tr h="1598288">
                <a:tc>
                  <a:txBody>
                    <a:bodyPr/>
                    <a:lstStyle/>
                    <a:p>
                      <a:pPr marL="45720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ea typeface="Times New Roman"/>
                          <a:cs typeface="Calibri" panose="020F0502020204030204" pitchFamily="34" charset="0"/>
                          <a:sym typeface="Times New Roman"/>
                        </a:rPr>
                        <a:t>Only birth</a:t>
                      </a:r>
                      <a:r>
                        <a:rPr lang="en-US" sz="2800" b="0" i="0" baseline="0" dirty="0" smtClean="0">
                          <a:solidFill>
                            <a:schemeClr val="bg1"/>
                          </a:solidFill>
                          <a:latin typeface="Calibri" panose="020F0502020204030204" pitchFamily="34" charset="0"/>
                          <a:ea typeface="Times New Roman"/>
                          <a:cs typeface="Calibri" panose="020F0502020204030204" pitchFamily="34" charset="0"/>
                          <a:sym typeface="Times New Roman"/>
                        </a:rPr>
                        <a:t> order influences personality.</a:t>
                      </a:r>
                      <a:endParaRPr sz="2800" b="0" i="0" dirty="0">
                        <a:solidFill>
                          <a:schemeClr val="bg1"/>
                        </a:solidFill>
                        <a:latin typeface="Calibri" panose="020F0502020204030204" pitchFamily="34" charset="0"/>
                        <a:ea typeface="Times New Roman"/>
                        <a:cs typeface="Calibri" panose="020F0502020204030204" pitchFamily="34" charset="0"/>
                        <a:sym typeface="Times New Roman"/>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53" name="Google Shape;553;g8d3272b2c0_2_213"/>
          <p:cNvSpPr txBox="1">
            <a:spLocks noGrp="1"/>
          </p:cNvSpPr>
          <p:nvPr>
            <p:ph type="title"/>
          </p:nvPr>
        </p:nvSpPr>
        <p:spPr>
          <a:xfrm>
            <a:off x="9514039" y="2639250"/>
            <a:ext cx="1458761"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mtClean="0">
                <a:solidFill>
                  <a:srgbClr val="FFC000"/>
                </a:solidFill>
                <a:latin typeface="Calibri" panose="020F0502020204030204" pitchFamily="34" charset="0"/>
                <a:cs typeface="Calibri" panose="020F0502020204030204" pitchFamily="34" charset="0"/>
              </a:rPr>
              <a:t>False</a:t>
            </a:r>
            <a:endParaRPr dirty="0">
              <a:solidFill>
                <a:srgbClr val="FFC000"/>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333152AA-1F9A-3F46-8CEC-D6ACDB49E8B6}"/>
              </a:ext>
            </a:extLst>
          </p:cNvPr>
          <p:cNvGraphicFramePr>
            <a:graphicFrameLocks noGrp="1"/>
          </p:cNvGraphicFramePr>
          <p:nvPr>
            <p:extLst>
              <p:ext uri="{D42A27DB-BD31-4B8C-83A1-F6EECF244321}">
                <p14:modId xmlns:p14="http://schemas.microsoft.com/office/powerpoint/2010/main" val="1203140013"/>
              </p:ext>
            </p:extLst>
          </p:nvPr>
        </p:nvGraphicFramePr>
        <p:xfrm>
          <a:off x="525780" y="4513400"/>
          <a:ext cx="9924139" cy="838887"/>
        </p:xfrm>
        <a:graphic>
          <a:graphicData uri="http://schemas.openxmlformats.org/drawingml/2006/table">
            <a:tbl>
              <a:tblPr firstRow="1" bandRow="1">
                <a:tableStyleId>{B46CFEF4-99AF-46A8-A051-738FFB79779B}</a:tableStyleId>
              </a:tblPr>
              <a:tblGrid>
                <a:gridCol w="9924139">
                  <a:extLst>
                    <a:ext uri="{9D8B030D-6E8A-4147-A177-3AD203B41FA5}">
                      <a16:colId xmlns:a16="http://schemas.microsoft.com/office/drawing/2014/main" val="2862978725"/>
                    </a:ext>
                  </a:extLst>
                </a:gridCol>
              </a:tblGrid>
              <a:tr h="838887">
                <a:tc>
                  <a:txBody>
                    <a:bodyPr/>
                    <a:lstStyle/>
                    <a:p>
                      <a:pPr marL="0" lvl="0" indent="0" algn="just" rtl="0">
                        <a:lnSpc>
                          <a:spcPct val="115000"/>
                        </a:lnSpc>
                        <a:spcBef>
                          <a:spcPts val="0"/>
                        </a:spcBef>
                        <a:spcAft>
                          <a:spcPts val="0"/>
                        </a:spcAft>
                        <a:buNone/>
                      </a:pPr>
                      <a:r>
                        <a:rPr lang="en-US" sz="2400" b="0" i="0" u="none" dirty="0">
                          <a:latin typeface="Calibri Regular" charset="0"/>
                          <a:ea typeface="Calibri Regular" charset="0"/>
                          <a:cs typeface="Times New Roman" panose="02020603050405020304" pitchFamily="18" charset="0"/>
                          <a:sym typeface="Times New Roman"/>
                        </a:rPr>
                        <a:t> </a:t>
                      </a:r>
                      <a:r>
                        <a:rPr lang="en-US" sz="2800" b="0" i="0" u="none" dirty="0">
                          <a:solidFill>
                            <a:schemeClr val="bg1"/>
                          </a:solidFill>
                          <a:latin typeface="Calibri" panose="020F0502020204030204" pitchFamily="34" charset="0"/>
                          <a:ea typeface="Calibri Regular" charset="0"/>
                          <a:cs typeface="Calibri" panose="020F0502020204030204" pitchFamily="34" charset="0"/>
                          <a:sym typeface="Times New Roman"/>
                        </a:rPr>
                        <a:t>Culture, gender, family size, these are also very </a:t>
                      </a:r>
                      <a:r>
                        <a:rPr lang="en-US" sz="2800" b="0" i="0" u="none" dirty="0" smtClean="0">
                          <a:solidFill>
                            <a:schemeClr val="bg1"/>
                          </a:solidFill>
                          <a:latin typeface="Calibri" panose="020F0502020204030204" pitchFamily="34" charset="0"/>
                          <a:ea typeface="Calibri Regular" charset="0"/>
                          <a:cs typeface="Calibri" panose="020F0502020204030204" pitchFamily="34" charset="0"/>
                          <a:sym typeface="Times New Roman"/>
                        </a:rPr>
                        <a:t>important. </a:t>
                      </a:r>
                      <a:endParaRPr lang="en-US" sz="2800" b="0" i="0" u="none" dirty="0">
                        <a:solidFill>
                          <a:schemeClr val="bg1"/>
                        </a:solidFill>
                        <a:latin typeface="Calibri" panose="020F0502020204030204" pitchFamily="34" charset="0"/>
                        <a:ea typeface="Calibri Regular" charset="0"/>
                        <a:cs typeface="Calibri" panose="020F0502020204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2" name="Rectangle 11">
            <a:extLst>
              <a:ext uri="{FF2B5EF4-FFF2-40B4-BE49-F238E27FC236}">
                <a16:creationId xmlns:a16="http://schemas.microsoft.com/office/drawing/2014/main" id="{CA127EBF-C57E-A249-9C04-3DE96F5EBC48}"/>
              </a:ext>
            </a:extLst>
          </p:cNvPr>
          <p:cNvSpPr/>
          <p:nvPr/>
        </p:nvSpPr>
        <p:spPr>
          <a:xfrm>
            <a:off x="7008407" y="421425"/>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Regular" charset="0"/>
              </a:rPr>
              <a:t>Reading Activity</a:t>
            </a:r>
          </a:p>
          <a:p>
            <a:pPr algn="ctr"/>
            <a:r>
              <a:rPr lang="ka-GE" sz="3000" dirty="0">
                <a:latin typeface="Calibri Regular" charset="0"/>
              </a:rPr>
              <a:t>კითხვის დავალება</a:t>
            </a:r>
          </a:p>
        </p:txBody>
      </p:sp>
      <p:pic>
        <p:nvPicPr>
          <p:cNvPr id="13" name="Google Shape;90;p1">
            <a:extLst>
              <a:ext uri="{FF2B5EF4-FFF2-40B4-BE49-F238E27FC236}">
                <a16:creationId xmlns:a16="http://schemas.microsoft.com/office/drawing/2014/main" id="{7E34126E-88A8-6244-BCA1-9BC2637D4B92}"/>
              </a:ext>
            </a:extLst>
          </p:cNvPr>
          <p:cNvPicPr preferRelativeResize="0"/>
          <p:nvPr/>
        </p:nvPicPr>
        <p:blipFill rotWithShape="1">
          <a:blip r:embed="rId3">
            <a:alphaModFix/>
          </a:blip>
          <a:srcRect/>
          <a:stretch/>
        </p:blipFill>
        <p:spPr>
          <a:xfrm>
            <a:off x="525780" y="421425"/>
            <a:ext cx="2164081" cy="968991"/>
          </a:xfrm>
          <a:prstGeom prst="rect">
            <a:avLst/>
          </a:prstGeom>
          <a:noFill/>
          <a:ln>
            <a:noFill/>
          </a:ln>
        </p:spPr>
      </p:pic>
      <p:pic>
        <p:nvPicPr>
          <p:cNvPr id="14" name="Picture 13">
            <a:extLst>
              <a:ext uri="{FF2B5EF4-FFF2-40B4-BE49-F238E27FC236}">
                <a16:creationId xmlns:a16="http://schemas.microsoft.com/office/drawing/2014/main" id="{6441CC99-5B61-3A4F-ABB3-77796C1C07B0}"/>
              </a:ext>
            </a:extLst>
          </p:cNvPr>
          <p:cNvPicPr>
            <a:picLocks noChangeAspect="1"/>
          </p:cNvPicPr>
          <p:nvPr/>
        </p:nvPicPr>
        <p:blipFill>
          <a:blip r:embed="rId4"/>
          <a:stretch>
            <a:fillRect/>
          </a:stretch>
        </p:blipFill>
        <p:spPr>
          <a:xfrm>
            <a:off x="2689862" y="421425"/>
            <a:ext cx="2376972" cy="968991"/>
          </a:xfrm>
          <a:prstGeom prst="rect">
            <a:avLst/>
          </a:prstGeom>
        </p:spPr>
      </p:pic>
    </p:spTree>
    <p:extLst>
      <p:ext uri="{BB962C8B-B14F-4D97-AF65-F5344CB8AC3E}">
        <p14:creationId xmlns:p14="http://schemas.microsoft.com/office/powerpoint/2010/main" val="9086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1000"/>
                                        <p:tgtEl>
                                          <p:spTgt spid="552"/>
                                        </p:tgtEl>
                                      </p:cBhvr>
                                    </p:animEffect>
                                    <p:anim calcmode="lin" valueType="num">
                                      <p:cBhvr>
                                        <p:cTn id="8" dur="1000" fill="hold"/>
                                        <p:tgtEl>
                                          <p:spTgt spid="552"/>
                                        </p:tgtEl>
                                        <p:attrNameLst>
                                          <p:attrName>ppt_x</p:attrName>
                                        </p:attrNameLst>
                                      </p:cBhvr>
                                      <p:tavLst>
                                        <p:tav tm="0">
                                          <p:val>
                                            <p:strVal val="#ppt_x"/>
                                          </p:val>
                                        </p:tav>
                                        <p:tav tm="100000">
                                          <p:val>
                                            <p:strVal val="#ppt_x"/>
                                          </p:val>
                                        </p:tav>
                                      </p:tavLst>
                                    </p:anim>
                                    <p:anim calcmode="lin" valueType="num">
                                      <p:cBhvr>
                                        <p:cTn id="9"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3"/>
                                        </p:tgtEl>
                                        <p:attrNameLst>
                                          <p:attrName>style.visibility</p:attrName>
                                        </p:attrNameLst>
                                      </p:cBhvr>
                                      <p:to>
                                        <p:strVal val="visible"/>
                                      </p:to>
                                    </p:set>
                                    <p:animEffect transition="in" filter="fade">
                                      <p:cBhvr>
                                        <p:cTn id="21" dur="1000"/>
                                        <p:tgtEl>
                                          <p:spTgt spid="553"/>
                                        </p:tgtEl>
                                      </p:cBhvr>
                                    </p:animEffect>
                                    <p:anim calcmode="lin" valueType="num">
                                      <p:cBhvr>
                                        <p:cTn id="22" dur="1000" fill="hold"/>
                                        <p:tgtEl>
                                          <p:spTgt spid="553"/>
                                        </p:tgtEl>
                                        <p:attrNameLst>
                                          <p:attrName>ppt_x</p:attrName>
                                        </p:attrNameLst>
                                      </p:cBhvr>
                                      <p:tavLst>
                                        <p:tav tm="0">
                                          <p:val>
                                            <p:strVal val="#ppt_x"/>
                                          </p:val>
                                        </p:tav>
                                        <p:tav tm="100000">
                                          <p:val>
                                            <p:strVal val="#ppt_x"/>
                                          </p:val>
                                        </p:tav>
                                      </p:tavLst>
                                    </p:anim>
                                    <p:anim calcmode="lin" valueType="num">
                                      <p:cBhvr>
                                        <p:cTn id="23" dur="1000" fill="hold"/>
                                        <p:tgtEl>
                                          <p:spTgt spid="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914803" y="292807"/>
            <a:ext cx="3834477" cy="983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Regular" charset="0"/>
              </a:rPr>
              <a:t>Grammar</a:t>
            </a:r>
          </a:p>
          <a:p>
            <a:pPr algn="ctr"/>
            <a:r>
              <a:rPr lang="ka-GE" sz="3000" dirty="0">
                <a:latin typeface="Calibri Regular" charset="0"/>
              </a:rPr>
              <a:t>გრამატიკა</a:t>
            </a:r>
            <a:endParaRPr lang="en-US" sz="3000" dirty="0">
              <a:latin typeface="Calibri Regular"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924791" y="3016364"/>
            <a:ext cx="9824489" cy="2130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latin typeface="Calibri Regular" charset="0"/>
              </a:rPr>
              <a:t>The youngest children are </a:t>
            </a:r>
            <a:r>
              <a:rPr lang="en-US" sz="3500" dirty="0">
                <a:solidFill>
                  <a:schemeClr val="accent2"/>
                </a:solidFill>
                <a:latin typeface="Calibri Regular" charset="0"/>
              </a:rPr>
              <a:t>usually </a:t>
            </a:r>
            <a:r>
              <a:rPr lang="en-US" sz="3500" dirty="0">
                <a:latin typeface="Calibri Regular" charset="0"/>
              </a:rPr>
              <a:t>funny.</a:t>
            </a:r>
          </a:p>
          <a:p>
            <a:pPr algn="ctr"/>
            <a:r>
              <a:rPr lang="en-US" sz="3500" dirty="0">
                <a:latin typeface="Calibri Regular" charset="0"/>
              </a:rPr>
              <a:t>They </a:t>
            </a:r>
            <a:r>
              <a:rPr lang="en-US" sz="3500" dirty="0">
                <a:solidFill>
                  <a:schemeClr val="accent2"/>
                </a:solidFill>
                <a:latin typeface="Calibri Regular" charset="0"/>
              </a:rPr>
              <a:t>never</a:t>
            </a:r>
            <a:r>
              <a:rPr lang="en-US" sz="3500" dirty="0">
                <a:latin typeface="Calibri Regular" charset="0"/>
              </a:rPr>
              <a:t> argue with others. They are </a:t>
            </a:r>
            <a:r>
              <a:rPr lang="en-US" sz="3500" dirty="0">
                <a:solidFill>
                  <a:schemeClr val="accent2"/>
                </a:solidFill>
                <a:latin typeface="Calibri Regular" charset="0"/>
              </a:rPr>
              <a:t>always</a:t>
            </a:r>
            <a:r>
              <a:rPr lang="en-US" sz="3500" dirty="0">
                <a:latin typeface="Calibri Regular" charset="0"/>
              </a:rPr>
              <a:t> happy.</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24791" y="1732538"/>
            <a:ext cx="9886644" cy="475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latin typeface="Calibri Regular" charset="0"/>
              </a:rPr>
              <a:t> </a:t>
            </a:r>
          </a:p>
        </p:txBody>
      </p:sp>
      <p:sp>
        <p:nvSpPr>
          <p:cNvPr id="3" name="TextBox 2">
            <a:extLst>
              <a:ext uri="{FF2B5EF4-FFF2-40B4-BE49-F238E27FC236}">
                <a16:creationId xmlns:a16="http://schemas.microsoft.com/office/drawing/2014/main" id="{DB774388-9C53-4771-B2E7-78E366B6CD61}"/>
              </a:ext>
            </a:extLst>
          </p:cNvPr>
          <p:cNvSpPr txBox="1"/>
          <p:nvPr/>
        </p:nvSpPr>
        <p:spPr>
          <a:xfrm>
            <a:off x="1496291" y="2413575"/>
            <a:ext cx="72736" cy="307777"/>
          </a:xfrm>
          <a:prstGeom prst="rect">
            <a:avLst/>
          </a:prstGeom>
          <a:noFill/>
        </p:spPr>
        <p:txBody>
          <a:bodyPr wrap="square" rtlCol="0">
            <a:spAutoFit/>
          </a:bodyPr>
          <a:lstStyle/>
          <a:p>
            <a:endParaRPr lang="en-US" dirty="0">
              <a:latin typeface="Calibri Regular" charset="0"/>
              <a:ea typeface="Calibri Regular" charset="0"/>
              <a:cs typeface="Calibri Regular" charset="0"/>
            </a:endParaRPr>
          </a:p>
        </p:txBody>
      </p:sp>
      <p:sp>
        <p:nvSpPr>
          <p:cNvPr id="5" name="TextBox 4">
            <a:extLst>
              <a:ext uri="{FF2B5EF4-FFF2-40B4-BE49-F238E27FC236}">
                <a16:creationId xmlns:a16="http://schemas.microsoft.com/office/drawing/2014/main" id="{416F3BAD-3F28-4E9F-B72F-E67EB66949C4}"/>
              </a:ext>
            </a:extLst>
          </p:cNvPr>
          <p:cNvSpPr txBox="1"/>
          <p:nvPr/>
        </p:nvSpPr>
        <p:spPr>
          <a:xfrm>
            <a:off x="1855643" y="2567463"/>
            <a:ext cx="7922202" cy="523220"/>
          </a:xfrm>
          <a:prstGeom prst="rect">
            <a:avLst/>
          </a:prstGeom>
          <a:noFill/>
        </p:spPr>
        <p:txBody>
          <a:bodyPr wrap="square" rtlCol="0">
            <a:spAutoFit/>
          </a:bodyPr>
          <a:lstStyle/>
          <a:p>
            <a:endParaRPr lang="en-US" dirty="0">
              <a:latin typeface="Calibri Regular" charset="0"/>
              <a:ea typeface="Calibri Regular" charset="0"/>
              <a:cs typeface="Calibri Regular" charset="0"/>
            </a:endParaRPr>
          </a:p>
          <a:p>
            <a:endParaRPr lang="en-US" dirty="0">
              <a:latin typeface="Calibri Regular" charset="0"/>
              <a:ea typeface="Calibri Regular" charset="0"/>
              <a:cs typeface="Calibri Regular" charset="0"/>
            </a:endParaRPr>
          </a:p>
        </p:txBody>
      </p:sp>
      <p:pic>
        <p:nvPicPr>
          <p:cNvPr id="13" name="Picture 12">
            <a:extLst>
              <a:ext uri="{FF2B5EF4-FFF2-40B4-BE49-F238E27FC236}">
                <a16:creationId xmlns:a16="http://schemas.microsoft.com/office/drawing/2014/main" id="{79FDA2D8-4C13-46BC-A6A8-BB0534FEBF8D}"/>
              </a:ext>
            </a:extLst>
          </p:cNvPr>
          <p:cNvPicPr>
            <a:picLocks noChangeAspect="1"/>
          </p:cNvPicPr>
          <p:nvPr/>
        </p:nvPicPr>
        <p:blipFill>
          <a:blip r:embed="rId3"/>
          <a:stretch>
            <a:fillRect/>
          </a:stretch>
        </p:blipFill>
        <p:spPr>
          <a:xfrm>
            <a:off x="1227862" y="2054090"/>
            <a:ext cx="9328079" cy="3440968"/>
          </a:xfrm>
          <a:prstGeom prst="rect">
            <a:avLst/>
          </a:prstGeom>
        </p:spPr>
      </p:pic>
      <p:cxnSp>
        <p:nvCxnSpPr>
          <p:cNvPr id="15" name="Straight Connector 14">
            <a:extLst>
              <a:ext uri="{FF2B5EF4-FFF2-40B4-BE49-F238E27FC236}">
                <a16:creationId xmlns:a16="http://schemas.microsoft.com/office/drawing/2014/main" id="{089A0896-3B33-41D6-A668-96561F6CFEDE}"/>
              </a:ext>
            </a:extLst>
          </p:cNvPr>
          <p:cNvCxnSpPr>
            <a:cxnSpLocks/>
          </p:cNvCxnSpPr>
          <p:nvPr/>
        </p:nvCxnSpPr>
        <p:spPr>
          <a:xfrm>
            <a:off x="1496291" y="2567463"/>
            <a:ext cx="1163782" cy="52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C7CD4C-1E70-417C-A1E0-65BA578B4447}"/>
              </a:ext>
            </a:extLst>
          </p:cNvPr>
          <p:cNvCxnSpPr/>
          <p:nvPr/>
        </p:nvCxnSpPr>
        <p:spPr>
          <a:xfrm>
            <a:off x="1496291" y="2721352"/>
            <a:ext cx="72736" cy="369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4CDD16-28C4-4229-8EAD-6A553735EF5F}"/>
              </a:ext>
            </a:extLst>
          </p:cNvPr>
          <p:cNvCxnSpPr/>
          <p:nvPr/>
        </p:nvCxnSpPr>
        <p:spPr>
          <a:xfrm>
            <a:off x="1569027" y="3090683"/>
            <a:ext cx="0" cy="445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0A71D5-1DFE-4B61-BE62-4AFD1C315E1F}"/>
              </a:ext>
            </a:extLst>
          </p:cNvPr>
          <p:cNvCxnSpPr/>
          <p:nvPr/>
        </p:nvCxnSpPr>
        <p:spPr>
          <a:xfrm>
            <a:off x="1569027" y="2567463"/>
            <a:ext cx="72737" cy="453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2B1EB3-5233-46B0-8706-76993B61F1A7}"/>
              </a:ext>
            </a:extLst>
          </p:cNvPr>
          <p:cNvCxnSpPr/>
          <p:nvPr/>
        </p:nvCxnSpPr>
        <p:spPr>
          <a:xfrm>
            <a:off x="2576945" y="2567463"/>
            <a:ext cx="0" cy="523220"/>
          </a:xfrm>
          <a:prstGeom prst="line">
            <a:avLst/>
          </a:prstGeom>
        </p:spPr>
        <p:style>
          <a:lnRef idx="1">
            <a:schemeClr val="accent1"/>
          </a:lnRef>
          <a:fillRef idx="0">
            <a:schemeClr val="accent1"/>
          </a:fillRef>
          <a:effectRef idx="0">
            <a:schemeClr val="accent1"/>
          </a:effectRef>
          <a:fontRef idx="minor">
            <a:schemeClr val="tx1"/>
          </a:fontRef>
        </p:style>
      </p:cxnSp>
      <p:sp>
        <p:nvSpPr>
          <p:cNvPr id="27" name="Flowchart: Alternate Process 26">
            <a:extLst>
              <a:ext uri="{FF2B5EF4-FFF2-40B4-BE49-F238E27FC236}">
                <a16:creationId xmlns:a16="http://schemas.microsoft.com/office/drawing/2014/main" id="{E3037C1C-6E17-4797-848B-E4A04F024B9E}"/>
              </a:ext>
            </a:extLst>
          </p:cNvPr>
          <p:cNvSpPr/>
          <p:nvPr/>
        </p:nvSpPr>
        <p:spPr>
          <a:xfrm>
            <a:off x="1417200" y="2705048"/>
            <a:ext cx="407411" cy="21583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Never</a:t>
            </a:r>
          </a:p>
        </p:txBody>
      </p:sp>
      <p:sp>
        <p:nvSpPr>
          <p:cNvPr id="28" name="Rectangle: Rounded Corners 27">
            <a:extLst>
              <a:ext uri="{FF2B5EF4-FFF2-40B4-BE49-F238E27FC236}">
                <a16:creationId xmlns:a16="http://schemas.microsoft.com/office/drawing/2014/main" id="{1A9EDA41-49DF-43CB-B0F2-D1160ED0153B}"/>
              </a:ext>
            </a:extLst>
          </p:cNvPr>
          <p:cNvSpPr/>
          <p:nvPr/>
        </p:nvSpPr>
        <p:spPr>
          <a:xfrm>
            <a:off x="2334642" y="2705048"/>
            <a:ext cx="477258" cy="2158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Rarely</a:t>
            </a:r>
          </a:p>
        </p:txBody>
      </p:sp>
      <p:sp>
        <p:nvSpPr>
          <p:cNvPr id="29" name="Rectangle: Rounded Corners 28">
            <a:extLst>
              <a:ext uri="{FF2B5EF4-FFF2-40B4-BE49-F238E27FC236}">
                <a16:creationId xmlns:a16="http://schemas.microsoft.com/office/drawing/2014/main" id="{5180EDB5-DAF2-4624-9EA8-53A43DAC2796}"/>
              </a:ext>
            </a:extLst>
          </p:cNvPr>
          <p:cNvSpPr/>
          <p:nvPr/>
        </p:nvSpPr>
        <p:spPr>
          <a:xfrm>
            <a:off x="3305278" y="2705047"/>
            <a:ext cx="429066" cy="2174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Seldom</a:t>
            </a:r>
          </a:p>
        </p:txBody>
      </p:sp>
      <p:sp>
        <p:nvSpPr>
          <p:cNvPr id="30" name="Rectangle: Rounded Corners 29">
            <a:extLst>
              <a:ext uri="{FF2B5EF4-FFF2-40B4-BE49-F238E27FC236}">
                <a16:creationId xmlns:a16="http://schemas.microsoft.com/office/drawing/2014/main" id="{79F42FC4-5E61-481B-B960-6B458782B930}"/>
              </a:ext>
            </a:extLst>
          </p:cNvPr>
          <p:cNvSpPr/>
          <p:nvPr/>
        </p:nvSpPr>
        <p:spPr>
          <a:xfrm>
            <a:off x="4315442" y="2705047"/>
            <a:ext cx="461048" cy="2158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Occasionally</a:t>
            </a:r>
          </a:p>
        </p:txBody>
      </p:sp>
      <p:sp>
        <p:nvSpPr>
          <p:cNvPr id="31" name="Rectangle: Rounded Corners 30">
            <a:extLst>
              <a:ext uri="{FF2B5EF4-FFF2-40B4-BE49-F238E27FC236}">
                <a16:creationId xmlns:a16="http://schemas.microsoft.com/office/drawing/2014/main" id="{FB76CE79-0149-42DA-90AD-B927E762B6E2}"/>
              </a:ext>
            </a:extLst>
          </p:cNvPr>
          <p:cNvSpPr/>
          <p:nvPr/>
        </p:nvSpPr>
        <p:spPr>
          <a:xfrm>
            <a:off x="5359825" y="2721352"/>
            <a:ext cx="534620" cy="2158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Sometimes</a:t>
            </a:r>
          </a:p>
        </p:txBody>
      </p:sp>
      <p:sp>
        <p:nvSpPr>
          <p:cNvPr id="32" name="Flowchart: Alternate Process 31">
            <a:extLst>
              <a:ext uri="{FF2B5EF4-FFF2-40B4-BE49-F238E27FC236}">
                <a16:creationId xmlns:a16="http://schemas.microsoft.com/office/drawing/2014/main" id="{6F09B4B0-50A5-43F8-9375-A3D233659192}"/>
              </a:ext>
            </a:extLst>
          </p:cNvPr>
          <p:cNvSpPr/>
          <p:nvPr/>
        </p:nvSpPr>
        <p:spPr>
          <a:xfrm>
            <a:off x="6477780" y="2731711"/>
            <a:ext cx="438145" cy="21316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Often</a:t>
            </a:r>
          </a:p>
        </p:txBody>
      </p:sp>
      <p:sp>
        <p:nvSpPr>
          <p:cNvPr id="33" name="Rectangle: Rounded Corners 32">
            <a:extLst>
              <a:ext uri="{FF2B5EF4-FFF2-40B4-BE49-F238E27FC236}">
                <a16:creationId xmlns:a16="http://schemas.microsoft.com/office/drawing/2014/main" id="{801C7979-40D9-433D-BAAA-5672BE9C3D63}"/>
              </a:ext>
            </a:extLst>
          </p:cNvPr>
          <p:cNvSpPr/>
          <p:nvPr/>
        </p:nvSpPr>
        <p:spPr>
          <a:xfrm>
            <a:off x="7455974" y="2756170"/>
            <a:ext cx="575805" cy="2107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Frequently</a:t>
            </a:r>
          </a:p>
        </p:txBody>
      </p:sp>
      <p:sp>
        <p:nvSpPr>
          <p:cNvPr id="34" name="Rectangle: Rounded Corners 33">
            <a:extLst>
              <a:ext uri="{FF2B5EF4-FFF2-40B4-BE49-F238E27FC236}">
                <a16:creationId xmlns:a16="http://schemas.microsoft.com/office/drawing/2014/main" id="{20FC5F31-F4D5-4DEE-85FC-16D97C1F219A}"/>
              </a:ext>
            </a:extLst>
          </p:cNvPr>
          <p:cNvSpPr/>
          <p:nvPr/>
        </p:nvSpPr>
        <p:spPr>
          <a:xfrm>
            <a:off x="8635117" y="2721352"/>
            <a:ext cx="539389" cy="2142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Usually</a:t>
            </a:r>
          </a:p>
        </p:txBody>
      </p:sp>
      <p:sp>
        <p:nvSpPr>
          <p:cNvPr id="35" name="Rectangle: Rounded Corners 34">
            <a:extLst>
              <a:ext uri="{FF2B5EF4-FFF2-40B4-BE49-F238E27FC236}">
                <a16:creationId xmlns:a16="http://schemas.microsoft.com/office/drawing/2014/main" id="{DDB86AD8-55B1-4265-8D9B-A9C1B160BBBD}"/>
              </a:ext>
            </a:extLst>
          </p:cNvPr>
          <p:cNvSpPr/>
          <p:nvPr/>
        </p:nvSpPr>
        <p:spPr>
          <a:xfrm>
            <a:off x="9777844" y="2721352"/>
            <a:ext cx="540050" cy="2142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latin typeface="Calibri" panose="020F0502020204030204" pitchFamily="34" charset="0"/>
                <a:cs typeface="Calibri" panose="020F0502020204030204" pitchFamily="34" charset="0"/>
              </a:rPr>
              <a:t>Always</a:t>
            </a:r>
          </a:p>
        </p:txBody>
      </p:sp>
      <p:sp>
        <p:nvSpPr>
          <p:cNvPr id="23" name="Rectangle 22">
            <a:extLst>
              <a:ext uri="{FF2B5EF4-FFF2-40B4-BE49-F238E27FC236}">
                <a16:creationId xmlns:a16="http://schemas.microsoft.com/office/drawing/2014/main" id="{6042AC8F-C617-8540-A5BD-0D218871DB0D}"/>
              </a:ext>
            </a:extLst>
          </p:cNvPr>
          <p:cNvSpPr/>
          <p:nvPr/>
        </p:nvSpPr>
        <p:spPr>
          <a:xfrm>
            <a:off x="6987572" y="163088"/>
            <a:ext cx="3834477" cy="1113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Regular" charset="0"/>
              </a:rPr>
              <a:t>Grammar</a:t>
            </a:r>
          </a:p>
          <a:p>
            <a:pPr algn="ctr"/>
            <a:r>
              <a:rPr lang="ka-GE" sz="3000" dirty="0">
                <a:latin typeface="Calibri Regular" charset="0"/>
              </a:rPr>
              <a:t>გრამატიკა</a:t>
            </a:r>
            <a:endParaRPr lang="en-US" sz="3000" dirty="0">
              <a:latin typeface="Calibri Regular" charset="0"/>
            </a:endParaRPr>
          </a:p>
        </p:txBody>
      </p:sp>
      <p:pic>
        <p:nvPicPr>
          <p:cNvPr id="2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4">
            <a:alphaModFix/>
          </a:blip>
          <a:srcRect/>
          <a:stretch/>
        </p:blipFill>
        <p:spPr>
          <a:xfrm>
            <a:off x="924791" y="307768"/>
            <a:ext cx="2164081" cy="968991"/>
          </a:xfrm>
          <a:prstGeom prst="rect">
            <a:avLst/>
          </a:prstGeom>
          <a:noFill/>
          <a:ln>
            <a:noFill/>
          </a:ln>
        </p:spPr>
      </p:pic>
      <p:pic>
        <p:nvPicPr>
          <p:cNvPr id="36" name="Picture 35">
            <a:extLst>
              <a:ext uri="{FF2B5EF4-FFF2-40B4-BE49-F238E27FC236}">
                <a16:creationId xmlns:a16="http://schemas.microsoft.com/office/drawing/2014/main" id="{8A0FE119-0200-0442-BAF7-CA24D53A2AFE}"/>
              </a:ext>
            </a:extLst>
          </p:cNvPr>
          <p:cNvPicPr>
            <a:picLocks noChangeAspect="1"/>
          </p:cNvPicPr>
          <p:nvPr/>
        </p:nvPicPr>
        <p:blipFill>
          <a:blip r:embed="rId5"/>
          <a:stretch>
            <a:fillRect/>
          </a:stretch>
        </p:blipFill>
        <p:spPr>
          <a:xfrm>
            <a:off x="3088873" y="307768"/>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14400" y="2823882"/>
            <a:ext cx="10219765" cy="3348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Regular" charset="0"/>
              </a:rPr>
              <a:t>    </a:t>
            </a:r>
            <a:r>
              <a:rPr lang="en-US" sz="2500" dirty="0">
                <a:solidFill>
                  <a:schemeClr val="bg1"/>
                </a:solidFill>
                <a:latin typeface="Calibri" panose="020F0502020204030204" pitchFamily="34" charset="0"/>
                <a:cs typeface="Calibri" panose="020F0502020204030204" pitchFamily="34" charset="0"/>
              </a:rPr>
              <a:t>Adverbs of frequency go after the verb </a:t>
            </a:r>
            <a:r>
              <a:rPr lang="en-US" sz="2500" dirty="0" smtClean="0">
                <a:solidFill>
                  <a:schemeClr val="bg1"/>
                </a:solidFill>
                <a:latin typeface="Calibri" panose="020F0502020204030204" pitchFamily="34" charset="0"/>
                <a:cs typeface="Calibri" panose="020F0502020204030204" pitchFamily="34" charset="0"/>
              </a:rPr>
              <a:t>“to be”</a:t>
            </a:r>
            <a:r>
              <a:rPr lang="ka-GE" sz="2500" dirty="0" smtClean="0">
                <a:solidFill>
                  <a:schemeClr val="bg1"/>
                </a:solidFill>
                <a:latin typeface="Calibri" panose="020F0502020204030204" pitchFamily="34" charset="0"/>
                <a:cs typeface="Calibri" panose="020F0502020204030204" pitchFamily="34" charset="0"/>
              </a:rPr>
              <a:t>.</a:t>
            </a:r>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a:p>
            <a:r>
              <a:rPr lang="en-US" sz="2500" dirty="0">
                <a:solidFill>
                  <a:schemeClr val="bg1"/>
                </a:solidFill>
                <a:latin typeface="Calibri" panose="020F0502020204030204" pitchFamily="34" charset="0"/>
                <a:cs typeface="Calibri" panose="020F0502020204030204" pitchFamily="34" charset="0"/>
              </a:rPr>
              <a:t>          </a:t>
            </a:r>
            <a:r>
              <a:rPr lang="en-US" sz="2500" i="1" dirty="0">
                <a:solidFill>
                  <a:schemeClr val="bg1"/>
                </a:solidFill>
                <a:latin typeface="Calibri" panose="020F0502020204030204" pitchFamily="34" charset="0"/>
                <a:cs typeface="Calibri" panose="020F0502020204030204" pitchFamily="34" charset="0"/>
              </a:rPr>
              <a:t>I am </a:t>
            </a:r>
            <a:r>
              <a:rPr lang="en-US" sz="2500" i="1" dirty="0">
                <a:solidFill>
                  <a:srgbClr val="FFC000"/>
                </a:solidFill>
                <a:latin typeface="Calibri" panose="020F0502020204030204" pitchFamily="34" charset="0"/>
                <a:cs typeface="Calibri" panose="020F0502020204030204" pitchFamily="34" charset="0"/>
              </a:rPr>
              <a:t>never </a:t>
            </a:r>
            <a:r>
              <a:rPr lang="en-US" sz="2500" i="1" dirty="0">
                <a:solidFill>
                  <a:schemeClr val="bg1"/>
                </a:solidFill>
                <a:latin typeface="Calibri" panose="020F0502020204030204" pitchFamily="34" charset="0"/>
                <a:cs typeface="Calibri" panose="020F0502020204030204" pitchFamily="34" charset="0"/>
              </a:rPr>
              <a:t>late for </a:t>
            </a:r>
            <a:r>
              <a:rPr lang="en-US" sz="2500" i="1" dirty="0" smtClean="0">
                <a:solidFill>
                  <a:schemeClr val="bg1"/>
                </a:solidFill>
                <a:latin typeface="Calibri" panose="020F0502020204030204" pitchFamily="34" charset="0"/>
                <a:cs typeface="Calibri" panose="020F0502020204030204" pitchFamily="34" charset="0"/>
              </a:rPr>
              <a:t>work.</a:t>
            </a:r>
            <a:endParaRPr lang="en-US" sz="2500" i="1" dirty="0">
              <a:solidFill>
                <a:schemeClr val="bg1"/>
              </a:solidFill>
              <a:latin typeface="Calibri" panose="020F0502020204030204" pitchFamily="34" charset="0"/>
              <a:cs typeface="Calibri" panose="020F0502020204030204" pitchFamily="34" charset="0"/>
            </a:endParaRPr>
          </a:p>
          <a:p>
            <a:r>
              <a:rPr lang="en-US" sz="2500" i="1" dirty="0">
                <a:solidFill>
                  <a:schemeClr val="bg1"/>
                </a:solidFill>
                <a:latin typeface="Calibri" panose="020F0502020204030204" pitchFamily="34" charset="0"/>
                <a:cs typeface="Calibri" panose="020F0502020204030204" pitchFamily="34" charset="0"/>
              </a:rPr>
              <a:t>          She is </a:t>
            </a:r>
            <a:r>
              <a:rPr lang="en-US" sz="2500" i="1" dirty="0">
                <a:solidFill>
                  <a:srgbClr val="FFC000"/>
                </a:solidFill>
                <a:latin typeface="Calibri" panose="020F0502020204030204" pitchFamily="34" charset="0"/>
                <a:cs typeface="Calibri" panose="020F0502020204030204" pitchFamily="34" charset="0"/>
              </a:rPr>
              <a:t>always </a:t>
            </a:r>
            <a:r>
              <a:rPr lang="en-US" sz="2500" i="1" dirty="0" smtClean="0">
                <a:solidFill>
                  <a:schemeClr val="bg1"/>
                </a:solidFill>
                <a:latin typeface="Calibri" panose="020F0502020204030204" pitchFamily="34" charset="0"/>
                <a:cs typeface="Calibri" panose="020F0502020204030204" pitchFamily="34" charset="0"/>
              </a:rPr>
              <a:t>happy.</a:t>
            </a:r>
            <a:endParaRPr lang="en-US" sz="2500" i="1" dirty="0">
              <a:solidFill>
                <a:schemeClr val="bg1"/>
              </a:solidFill>
              <a:latin typeface="Calibri" panose="020F0502020204030204" pitchFamily="34" charset="0"/>
              <a:cs typeface="Calibri" panose="020F0502020204030204" pitchFamily="34" charset="0"/>
            </a:endParaRPr>
          </a:p>
          <a:p>
            <a:r>
              <a:rPr lang="en-US" sz="2500" i="1" dirty="0">
                <a:solidFill>
                  <a:schemeClr val="bg1"/>
                </a:solidFill>
                <a:latin typeface="Calibri" panose="020F0502020204030204" pitchFamily="34" charset="0"/>
                <a:cs typeface="Calibri" panose="020F0502020204030204" pitchFamily="34" charset="0"/>
              </a:rPr>
              <a:t>          Are you </a:t>
            </a:r>
            <a:r>
              <a:rPr lang="en-US" sz="2500" i="1" dirty="0">
                <a:solidFill>
                  <a:srgbClr val="FFC000"/>
                </a:solidFill>
                <a:latin typeface="Calibri" panose="020F0502020204030204" pitchFamily="34" charset="0"/>
                <a:cs typeface="Calibri" panose="020F0502020204030204" pitchFamily="34" charset="0"/>
              </a:rPr>
              <a:t>often </a:t>
            </a:r>
            <a:r>
              <a:rPr lang="en-US" sz="2500" i="1" dirty="0">
                <a:solidFill>
                  <a:schemeClr val="bg1"/>
                </a:solidFill>
                <a:latin typeface="Calibri" panose="020F0502020204030204" pitchFamily="34" charset="0"/>
                <a:cs typeface="Calibri" panose="020F0502020204030204" pitchFamily="34" charset="0"/>
              </a:rPr>
              <a:t>tired?</a:t>
            </a:r>
          </a:p>
          <a:p>
            <a:r>
              <a:rPr lang="en-US" sz="2500" i="1" dirty="0">
                <a:solidFill>
                  <a:schemeClr val="bg1"/>
                </a:solidFill>
                <a:latin typeface="Calibri" panose="020F0502020204030204" pitchFamily="34" charset="0"/>
                <a:cs typeface="Calibri" panose="020F0502020204030204" pitchFamily="34" charset="0"/>
              </a:rPr>
              <a:t>          I am not  </a:t>
            </a:r>
            <a:r>
              <a:rPr lang="en-US" sz="2500" i="1" dirty="0">
                <a:solidFill>
                  <a:srgbClr val="FFC000"/>
                </a:solidFill>
                <a:latin typeface="Calibri" panose="020F0502020204030204" pitchFamily="34" charset="0"/>
                <a:cs typeface="Calibri" panose="020F0502020204030204" pitchFamily="34" charset="0"/>
              </a:rPr>
              <a:t>usually </a:t>
            </a:r>
            <a:r>
              <a:rPr lang="en-US" sz="2500" i="1" dirty="0">
                <a:solidFill>
                  <a:schemeClr val="bg1"/>
                </a:solidFill>
                <a:latin typeface="Calibri" panose="020F0502020204030204" pitchFamily="34" charset="0"/>
                <a:cs typeface="Calibri" panose="020F0502020204030204" pitchFamily="34" charset="0"/>
              </a:rPr>
              <a:t>that busy. </a:t>
            </a:r>
          </a:p>
          <a:p>
            <a:endParaRPr lang="en-US" sz="2500"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299688" y="307768"/>
            <a:ext cx="383447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Regular" charset="0"/>
              </a:rPr>
              <a:t>Grammar</a:t>
            </a:r>
          </a:p>
          <a:p>
            <a:pPr algn="ctr"/>
            <a:r>
              <a:rPr lang="ka-GE" sz="3000" dirty="0">
                <a:latin typeface="Calibri Regular" charset="0"/>
              </a:rPr>
              <a:t>გრამატიკა</a:t>
            </a:r>
            <a:endParaRPr lang="en-US" sz="3000" dirty="0">
              <a:latin typeface="Calibri Regular"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9" name="Rectangle 8"/>
          <p:cNvSpPr/>
          <p:nvPr/>
        </p:nvSpPr>
        <p:spPr>
          <a:xfrm>
            <a:off x="7172834" y="725337"/>
            <a:ext cx="4202885"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72834" y="828083"/>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979207" y="1991287"/>
            <a:ext cx="680402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2400" dirty="0">
                <a:solidFill>
                  <a:schemeClr val="bg1"/>
                </a:solidFill>
                <a:latin typeface="Calibri" panose="020F0502020204030204" pitchFamily="34" charset="0"/>
                <a:ea typeface="Times New Roman"/>
                <a:cs typeface="Calibri" panose="020F0502020204030204" pitchFamily="34" charset="0"/>
                <a:sym typeface="Times New Roman"/>
              </a:rPr>
              <a:t>What do you notice about the </a:t>
            </a:r>
            <a:r>
              <a:rPr lang="en-US" sz="2400" dirty="0" smtClean="0">
                <a:solidFill>
                  <a:schemeClr val="bg1"/>
                </a:solidFill>
                <a:latin typeface="Calibri" panose="020F0502020204030204" pitchFamily="34" charset="0"/>
                <a:ea typeface="Times New Roman"/>
                <a:cs typeface="Calibri" panose="020F0502020204030204" pitchFamily="34" charset="0"/>
                <a:sym typeface="Times New Roman"/>
              </a:rPr>
              <a:t>people in </a:t>
            </a:r>
            <a:r>
              <a:rPr lang="en-US" sz="2400" dirty="0">
                <a:solidFill>
                  <a:schemeClr val="bg1"/>
                </a:solidFill>
                <a:latin typeface="Calibri" panose="020F0502020204030204" pitchFamily="34" charset="0"/>
                <a:ea typeface="Times New Roman"/>
                <a:cs typeface="Calibri" panose="020F0502020204030204" pitchFamily="34" charset="0"/>
                <a:sym typeface="Times New Roman"/>
              </a:rPr>
              <a:t>the picture? Can you describe </a:t>
            </a:r>
            <a:r>
              <a:rPr lang="en-US" sz="2400" dirty="0" smtClean="0">
                <a:solidFill>
                  <a:schemeClr val="bg1"/>
                </a:solidFill>
                <a:latin typeface="Calibri" panose="020F0502020204030204" pitchFamily="34" charset="0"/>
                <a:ea typeface="Times New Roman"/>
                <a:cs typeface="Calibri" panose="020F0502020204030204" pitchFamily="34" charset="0"/>
                <a:sym typeface="Times New Roman"/>
              </a:rPr>
              <a:t>how you think they feel?</a:t>
            </a:r>
            <a:endParaRPr lang="en-US" sz="24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5"/>
          <a:stretch>
            <a:fillRect/>
          </a:stretch>
        </p:blipFill>
        <p:spPr>
          <a:xfrm>
            <a:off x="8007927" y="2960278"/>
            <a:ext cx="3707351" cy="370735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1063" r="-134"/>
          <a:stretch/>
        </p:blipFill>
        <p:spPr>
          <a:xfrm rot="16200000">
            <a:off x="2322468" y="2519893"/>
            <a:ext cx="3667792" cy="4860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24791" y="2486007"/>
            <a:ext cx="9883588" cy="2891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latin typeface="Calibri Regular" charset="0"/>
              </a:rPr>
              <a:t>       </a:t>
            </a:r>
            <a:br>
              <a:rPr lang="en-US" sz="2500" dirty="0">
                <a:latin typeface="Calibri Regular" charset="0"/>
              </a:rPr>
            </a:br>
            <a:r>
              <a:rPr lang="en-US" sz="2500" dirty="0" smtClean="0">
                <a:latin typeface="Calibri Regular" charset="0"/>
              </a:rPr>
              <a:t/>
            </a:r>
            <a:br>
              <a:rPr lang="en-US" sz="2500" dirty="0" smtClean="0">
                <a:latin typeface="Calibri Regular" charset="0"/>
              </a:rPr>
            </a:br>
            <a:r>
              <a:rPr lang="en-US" sz="2500" dirty="0" smtClean="0">
                <a:latin typeface="Calibri Regular" charset="0"/>
              </a:rPr>
              <a:t>      </a:t>
            </a:r>
            <a:r>
              <a:rPr lang="en-US" sz="2400" i="1" dirty="0" smtClean="0">
                <a:solidFill>
                  <a:schemeClr val="bg1"/>
                </a:solidFill>
                <a:latin typeface="Calibri" panose="020F0502020204030204" pitchFamily="34" charset="0"/>
                <a:cs typeface="Calibri" panose="020F0502020204030204" pitchFamily="34" charset="0"/>
              </a:rPr>
              <a:t>I </a:t>
            </a:r>
            <a:r>
              <a:rPr lang="en-US" sz="2400" i="1" dirty="0">
                <a:solidFill>
                  <a:srgbClr val="FFC000"/>
                </a:solidFill>
                <a:latin typeface="Calibri" panose="020F0502020204030204" pitchFamily="34" charset="0"/>
                <a:cs typeface="Calibri" panose="020F0502020204030204" pitchFamily="34" charset="0"/>
              </a:rPr>
              <a:t>often go </a:t>
            </a:r>
            <a:r>
              <a:rPr lang="en-US" sz="2400" i="1" dirty="0">
                <a:solidFill>
                  <a:schemeClr val="bg1"/>
                </a:solidFill>
                <a:latin typeface="Calibri" panose="020F0502020204030204" pitchFamily="34" charset="0"/>
                <a:cs typeface="Calibri" panose="020F0502020204030204" pitchFamily="34" charset="0"/>
              </a:rPr>
              <a:t>to school by bus. </a:t>
            </a:r>
          </a:p>
          <a:p>
            <a:r>
              <a:rPr lang="en-US" sz="2400" i="1" dirty="0">
                <a:solidFill>
                  <a:schemeClr val="tx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She</a:t>
            </a:r>
            <a:r>
              <a:rPr lang="en-US" sz="2400" i="1" dirty="0">
                <a:solidFill>
                  <a:schemeClr val="tx1"/>
                </a:solidFill>
                <a:latin typeface="Calibri" panose="020F0502020204030204" pitchFamily="34" charset="0"/>
                <a:cs typeface="Calibri" panose="020F0502020204030204" pitchFamily="34" charset="0"/>
              </a:rPr>
              <a:t>  </a:t>
            </a:r>
            <a:r>
              <a:rPr lang="en-US" sz="2400" i="1" dirty="0">
                <a:solidFill>
                  <a:srgbClr val="FFC000"/>
                </a:solidFill>
                <a:latin typeface="Calibri" panose="020F0502020204030204" pitchFamily="34" charset="0"/>
                <a:cs typeface="Calibri" panose="020F0502020204030204" pitchFamily="34" charset="0"/>
              </a:rPr>
              <a:t>always  wears </a:t>
            </a:r>
            <a:r>
              <a:rPr lang="en-US" sz="2400" i="1" dirty="0">
                <a:solidFill>
                  <a:schemeClr val="bg1"/>
                </a:solidFill>
                <a:latin typeface="Calibri" panose="020F0502020204030204" pitchFamily="34" charset="0"/>
                <a:cs typeface="Calibri" panose="020F0502020204030204" pitchFamily="34" charset="0"/>
              </a:rPr>
              <a:t>a dress.</a:t>
            </a:r>
          </a:p>
          <a:p>
            <a:r>
              <a:rPr lang="en-US" sz="2400" i="1" dirty="0">
                <a:solidFill>
                  <a:schemeClr val="bg1"/>
                </a:solidFill>
                <a:latin typeface="Calibri" panose="020F0502020204030204" pitchFamily="34" charset="0"/>
                <a:cs typeface="Calibri" panose="020F0502020204030204" pitchFamily="34" charset="0"/>
              </a:rPr>
              <a:t>       Do you </a:t>
            </a:r>
            <a:r>
              <a:rPr lang="en-US" sz="2400" i="1" dirty="0">
                <a:solidFill>
                  <a:srgbClr val="FFC000"/>
                </a:solidFill>
                <a:latin typeface="Calibri" panose="020F0502020204030204" pitchFamily="34" charset="0"/>
                <a:cs typeface="Calibri" panose="020F0502020204030204" pitchFamily="34" charset="0"/>
              </a:rPr>
              <a:t>often cry </a:t>
            </a:r>
            <a:r>
              <a:rPr lang="en-US" sz="2400" i="1" dirty="0">
                <a:solidFill>
                  <a:schemeClr val="bg1"/>
                </a:solidFill>
                <a:latin typeface="Calibri" panose="020F0502020204030204" pitchFamily="34" charset="0"/>
                <a:cs typeface="Calibri" panose="020F0502020204030204" pitchFamily="34" charset="0"/>
              </a:rPr>
              <a:t>for sad movies?</a:t>
            </a:r>
          </a:p>
          <a:p>
            <a:r>
              <a:rPr lang="en-US" sz="2400" i="1" dirty="0">
                <a:solidFill>
                  <a:schemeClr val="tx1"/>
                </a:solidFill>
                <a:latin typeface="Calibri" panose="020F0502020204030204" pitchFamily="34" charset="0"/>
                <a:cs typeface="Calibri" panose="020F0502020204030204" pitchFamily="34" charset="0"/>
              </a:rPr>
              <a:t>       </a:t>
            </a:r>
            <a:r>
              <a:rPr lang="en-US" sz="2400" i="1" dirty="0">
                <a:solidFill>
                  <a:schemeClr val="bg1"/>
                </a:solidFill>
                <a:latin typeface="Calibri" panose="020F0502020204030204" pitchFamily="34" charset="0"/>
                <a:cs typeface="Calibri" panose="020F0502020204030204" pitchFamily="34" charset="0"/>
              </a:rPr>
              <a:t>He</a:t>
            </a:r>
            <a:r>
              <a:rPr lang="en-US" sz="2400" i="1" dirty="0">
                <a:solidFill>
                  <a:schemeClr val="tx1"/>
                </a:solidFill>
                <a:latin typeface="Calibri" panose="020F0502020204030204" pitchFamily="34" charset="0"/>
                <a:cs typeface="Calibri" panose="020F0502020204030204" pitchFamily="34" charset="0"/>
              </a:rPr>
              <a:t> </a:t>
            </a:r>
            <a:r>
              <a:rPr lang="en-US" sz="2400" i="1" dirty="0">
                <a:solidFill>
                  <a:srgbClr val="FFC000"/>
                </a:solidFill>
                <a:latin typeface="Calibri" panose="020F0502020204030204" pitchFamily="34" charset="0"/>
                <a:cs typeface="Calibri" panose="020F0502020204030204" pitchFamily="34" charset="0"/>
              </a:rPr>
              <a:t>doesn’t always feel </a:t>
            </a:r>
            <a:r>
              <a:rPr lang="en-US" sz="2400" i="1" dirty="0" smtClean="0">
                <a:solidFill>
                  <a:schemeClr val="bg1"/>
                </a:solidFill>
                <a:latin typeface="Calibri" panose="020F0502020204030204" pitchFamily="34" charset="0"/>
                <a:cs typeface="Calibri" panose="020F0502020204030204" pitchFamily="34" charset="0"/>
              </a:rPr>
              <a:t>happy.</a:t>
            </a:r>
            <a:endParaRPr lang="en-US" sz="2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D355EC1-7C13-4F9D-A923-A7230AEF83AF}"/>
              </a:ext>
            </a:extLst>
          </p:cNvPr>
          <p:cNvSpPr txBox="1"/>
          <p:nvPr/>
        </p:nvSpPr>
        <p:spPr>
          <a:xfrm>
            <a:off x="1212068" y="2758701"/>
            <a:ext cx="7252855" cy="461665"/>
          </a:xfrm>
          <a:prstGeom prst="rect">
            <a:avLst/>
          </a:prstGeom>
          <a:noFill/>
        </p:spPr>
        <p:txBody>
          <a:bodyPr wrap="square" rtlCol="0">
            <a:spAutoFit/>
          </a:bodyPr>
          <a:lstStyle/>
          <a:p>
            <a:r>
              <a:rPr lang="en-US" sz="2400" dirty="0">
                <a:solidFill>
                  <a:schemeClr val="bg1"/>
                </a:solidFill>
                <a:latin typeface="Calibri" panose="020F0502020204030204" pitchFamily="34" charset="0"/>
                <a:ea typeface="Calibri Regular" charset="0"/>
                <a:cs typeface="Calibri" panose="020F0502020204030204" pitchFamily="34" charset="0"/>
              </a:rPr>
              <a:t>Frequency adverbs go before the other </a:t>
            </a:r>
            <a:r>
              <a:rPr lang="en-US" sz="2400" dirty="0" smtClean="0">
                <a:solidFill>
                  <a:schemeClr val="bg1"/>
                </a:solidFill>
                <a:latin typeface="Calibri" panose="020F0502020204030204" pitchFamily="34" charset="0"/>
                <a:ea typeface="Calibri Regular" charset="0"/>
                <a:cs typeface="Calibri" panose="020F0502020204030204" pitchFamily="34" charset="0"/>
              </a:rPr>
              <a:t>verbs.</a:t>
            </a:r>
            <a:endParaRPr lang="en-US" sz="2400" dirty="0">
              <a:solidFill>
                <a:schemeClr val="bg1"/>
              </a:solidFill>
              <a:latin typeface="Calibri" panose="020F0502020204030204" pitchFamily="34" charset="0"/>
              <a:ea typeface="Calibri Regular"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7134691" y="307768"/>
            <a:ext cx="383447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Regular" charset="0"/>
              </a:rPr>
              <a:t>Grammar</a:t>
            </a:r>
          </a:p>
          <a:p>
            <a:pPr algn="ctr"/>
            <a:r>
              <a:rPr lang="ka-GE" sz="3000" dirty="0">
                <a:latin typeface="Calibri Regular" charset="0"/>
              </a:rPr>
              <a:t>გრამატიკა</a:t>
            </a:r>
            <a:endParaRPr lang="en-US" sz="3000" dirty="0">
              <a:latin typeface="Calibri Regular"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Tree>
    <p:extLst>
      <p:ext uri="{BB962C8B-B14F-4D97-AF65-F5344CB8AC3E}">
        <p14:creationId xmlns:p14="http://schemas.microsoft.com/office/powerpoint/2010/main" val="722176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24791" y="2407771"/>
            <a:ext cx="10447803" cy="3199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panose="020F0502020204030204" pitchFamily="34" charset="0"/>
                <a:cs typeface="Calibri" panose="020F0502020204030204" pitchFamily="34" charset="0"/>
              </a:rPr>
              <a:t>Other frequency words usually go at the end of the sentence.</a:t>
            </a:r>
          </a:p>
          <a:p>
            <a:endParaRPr lang="en-US" sz="2500" dirty="0">
              <a:solidFill>
                <a:schemeClr val="bg1"/>
              </a:solidFill>
              <a:latin typeface="Calibri" panose="020F0502020204030204" pitchFamily="34" charset="0"/>
              <a:cs typeface="Calibri" panose="020F0502020204030204" pitchFamily="34" charset="0"/>
            </a:endParaRPr>
          </a:p>
          <a:p>
            <a:r>
              <a:rPr lang="en-US" sz="2500" dirty="0">
                <a:solidFill>
                  <a:schemeClr val="bg1"/>
                </a:solidFill>
                <a:latin typeface="Calibri" panose="020F0502020204030204" pitchFamily="34" charset="0"/>
                <a:cs typeface="Calibri" panose="020F0502020204030204" pitchFamily="34" charset="0"/>
              </a:rPr>
              <a:t>     </a:t>
            </a:r>
            <a:r>
              <a:rPr lang="en-US" sz="2500" i="1" dirty="0">
                <a:solidFill>
                  <a:schemeClr val="bg1"/>
                </a:solidFill>
                <a:latin typeface="Calibri" panose="020F0502020204030204" pitchFamily="34" charset="0"/>
                <a:cs typeface="Calibri" panose="020F0502020204030204" pitchFamily="34" charset="0"/>
              </a:rPr>
              <a:t>We do gardening </a:t>
            </a:r>
            <a:r>
              <a:rPr lang="en-US" sz="2500" i="1" dirty="0">
                <a:solidFill>
                  <a:srgbClr val="FFC000"/>
                </a:solidFill>
                <a:latin typeface="Calibri" panose="020F0502020204030204" pitchFamily="34" charset="0"/>
                <a:cs typeface="Calibri" panose="020F0502020204030204" pitchFamily="34" charset="0"/>
              </a:rPr>
              <a:t>every weekend</a:t>
            </a:r>
            <a:r>
              <a:rPr lang="en-US" sz="2500" i="1" dirty="0">
                <a:solidFill>
                  <a:schemeClr val="bg1"/>
                </a:solidFill>
                <a:latin typeface="Calibri" panose="020F0502020204030204" pitchFamily="34" charset="0"/>
                <a:cs typeface="Calibri" panose="020F0502020204030204" pitchFamily="34" charset="0"/>
              </a:rPr>
              <a:t>. </a:t>
            </a:r>
          </a:p>
          <a:p>
            <a:r>
              <a:rPr lang="en-US" sz="2500" i="1" dirty="0">
                <a:solidFill>
                  <a:schemeClr val="bg1"/>
                </a:solidFill>
                <a:latin typeface="Calibri" panose="020F0502020204030204" pitchFamily="34" charset="0"/>
                <a:cs typeface="Calibri" panose="020F0502020204030204" pitchFamily="34" charset="0"/>
              </a:rPr>
              <a:t>     He checks his e-mails </a:t>
            </a:r>
            <a:r>
              <a:rPr lang="en-US" sz="2500" i="1" dirty="0">
                <a:solidFill>
                  <a:srgbClr val="FFC000"/>
                </a:solidFill>
                <a:latin typeface="Calibri" panose="020F0502020204030204" pitchFamily="34" charset="0"/>
                <a:cs typeface="Calibri" panose="020F0502020204030204" pitchFamily="34" charset="0"/>
              </a:rPr>
              <a:t>every day</a:t>
            </a:r>
            <a:r>
              <a:rPr lang="en-US" sz="2500" i="1" dirty="0">
                <a:solidFill>
                  <a:schemeClr val="bg1"/>
                </a:solidFill>
                <a:latin typeface="Calibri" panose="020F0502020204030204" pitchFamily="34" charset="0"/>
                <a:cs typeface="Calibri" panose="020F0502020204030204" pitchFamily="34" charset="0"/>
              </a:rPr>
              <a:t>.</a:t>
            </a:r>
          </a:p>
          <a:p>
            <a:r>
              <a:rPr lang="en-US" sz="2500" i="1" dirty="0">
                <a:solidFill>
                  <a:schemeClr val="bg1"/>
                </a:solidFill>
                <a:latin typeface="Calibri" panose="020F0502020204030204" pitchFamily="34" charset="0"/>
                <a:cs typeface="Calibri" panose="020F0502020204030204" pitchFamily="34" charset="0"/>
              </a:rPr>
              <a:t>     Do you go to the gym </a:t>
            </a:r>
            <a:r>
              <a:rPr lang="en-US" sz="2500" i="1" dirty="0">
                <a:solidFill>
                  <a:srgbClr val="FFC000"/>
                </a:solidFill>
                <a:latin typeface="Calibri" panose="020F0502020204030204" pitchFamily="34" charset="0"/>
                <a:cs typeface="Calibri" panose="020F0502020204030204" pitchFamily="34" charset="0"/>
              </a:rPr>
              <a:t>twice a week</a:t>
            </a:r>
            <a:r>
              <a:rPr lang="en-US" sz="2500" i="1" dirty="0">
                <a:solidFill>
                  <a:schemeClr val="bg1"/>
                </a:solidFill>
                <a:latin typeface="Calibri" panose="020F0502020204030204" pitchFamily="34" charset="0"/>
                <a:cs typeface="Calibri" panose="020F0502020204030204" pitchFamily="34" charset="0"/>
              </a:rPr>
              <a:t>?</a:t>
            </a:r>
          </a:p>
          <a:p>
            <a:r>
              <a:rPr lang="en-US" sz="2500" i="1" dirty="0">
                <a:solidFill>
                  <a:schemeClr val="bg1"/>
                </a:solidFill>
                <a:latin typeface="Calibri" panose="020F0502020204030204" pitchFamily="34" charset="0"/>
                <a:cs typeface="Calibri" panose="020F0502020204030204" pitchFamily="34" charset="0"/>
              </a:rPr>
              <a:t>     </a:t>
            </a:r>
            <a:endParaRPr lang="en-US" sz="2500"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042AC8F-C617-8540-A5BD-0D218871DB0D}"/>
              </a:ext>
            </a:extLst>
          </p:cNvPr>
          <p:cNvSpPr/>
          <p:nvPr/>
        </p:nvSpPr>
        <p:spPr>
          <a:xfrm>
            <a:off x="7232450"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Regular" charset="0"/>
              </a:rPr>
              <a:t>Grammar</a:t>
            </a:r>
          </a:p>
          <a:p>
            <a:pPr algn="ctr"/>
            <a:r>
              <a:rPr lang="ka-GE" sz="3000" dirty="0">
                <a:latin typeface="Calibri Regular" charset="0"/>
              </a:rPr>
              <a:t>გრამატიკა</a:t>
            </a:r>
            <a:endParaRPr lang="en-US" sz="3000" dirty="0">
              <a:latin typeface="Calibri Regular"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Tree>
    <p:extLst>
      <p:ext uri="{BB962C8B-B14F-4D97-AF65-F5344CB8AC3E}">
        <p14:creationId xmlns:p14="http://schemas.microsoft.com/office/powerpoint/2010/main" val="2509498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6">
            <a:extLst>
              <a:ext uri="{FF2B5EF4-FFF2-40B4-BE49-F238E27FC236}">
                <a16:creationId xmlns:a16="http://schemas.microsoft.com/office/drawing/2014/main" id="{ECB0DA25-1FC1-8D4A-934D-577C04B6C922}"/>
              </a:ext>
            </a:extLst>
          </p:cNvPr>
          <p:cNvSpPr/>
          <p:nvPr/>
        </p:nvSpPr>
        <p:spPr>
          <a:xfrm>
            <a:off x="441112" y="2539999"/>
            <a:ext cx="10531688" cy="353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8" name="TextBox 7">
            <a:extLst>
              <a:ext uri="{FF2B5EF4-FFF2-40B4-BE49-F238E27FC236}">
                <a16:creationId xmlns:a16="http://schemas.microsoft.com/office/drawing/2014/main" id="{1A495A84-B713-4D15-A15D-3DC769FB2AB0}"/>
              </a:ext>
            </a:extLst>
          </p:cNvPr>
          <p:cNvSpPr txBox="1"/>
          <p:nvPr/>
        </p:nvSpPr>
        <p:spPr>
          <a:xfrm>
            <a:off x="1255376" y="3463192"/>
            <a:ext cx="8229600" cy="523220"/>
          </a:xfrm>
          <a:prstGeom prst="rect">
            <a:avLst/>
          </a:prstGeom>
          <a:noFill/>
        </p:spPr>
        <p:txBody>
          <a:bodyPr wrap="square" rtlCol="0">
            <a:spAutoFit/>
          </a:bodyPr>
          <a:lstStyle/>
          <a:p>
            <a:r>
              <a:rPr lang="en-US" sz="2800" dirty="0">
                <a:solidFill>
                  <a:schemeClr val="bg1"/>
                </a:solidFill>
                <a:latin typeface="Calibri" panose="020F0502020204030204" pitchFamily="34" charset="0"/>
                <a:ea typeface="Calibri Regular" charset="0"/>
                <a:cs typeface="Calibri" panose="020F0502020204030204" pitchFamily="34" charset="0"/>
              </a:rPr>
              <a:t>Our teacher, </a:t>
            </a:r>
            <a:r>
              <a:rPr lang="en-US" sz="2800" dirty="0" err="1">
                <a:solidFill>
                  <a:schemeClr val="bg1"/>
                </a:solidFill>
                <a:latin typeface="Calibri" panose="020F0502020204030204" pitchFamily="34" charset="0"/>
                <a:ea typeface="Calibri Regular" charset="0"/>
                <a:cs typeface="Calibri" panose="020F0502020204030204" pitchFamily="34" charset="0"/>
              </a:rPr>
              <a:t>Mr</a:t>
            </a:r>
            <a:r>
              <a:rPr lang="en-US" sz="2800" dirty="0">
                <a:solidFill>
                  <a:schemeClr val="bg1"/>
                </a:solidFill>
                <a:latin typeface="Calibri" panose="020F0502020204030204" pitchFamily="34" charset="0"/>
                <a:ea typeface="Calibri Regular" charset="0"/>
                <a:cs typeface="Calibri" panose="020F0502020204030204" pitchFamily="34" charset="0"/>
              </a:rPr>
              <a:t> Smith, is late for lessons.      (seldom)</a:t>
            </a:r>
          </a:p>
        </p:txBody>
      </p:sp>
      <p:sp>
        <p:nvSpPr>
          <p:cNvPr id="10" name="TextBox 9">
            <a:extLst>
              <a:ext uri="{FF2B5EF4-FFF2-40B4-BE49-F238E27FC236}">
                <a16:creationId xmlns:a16="http://schemas.microsoft.com/office/drawing/2014/main" id="{F5DC5232-469B-4DF7-BA82-FF2F84E737E2}"/>
              </a:ext>
            </a:extLst>
          </p:cNvPr>
          <p:cNvSpPr txBox="1"/>
          <p:nvPr/>
        </p:nvSpPr>
        <p:spPr>
          <a:xfrm>
            <a:off x="1255376" y="4597278"/>
            <a:ext cx="7772400" cy="523220"/>
          </a:xfrm>
          <a:prstGeom prst="rect">
            <a:avLst/>
          </a:prstGeom>
          <a:noFill/>
        </p:spPr>
        <p:txBody>
          <a:bodyPr wrap="square" rtlCol="0">
            <a:spAutoFit/>
          </a:bodyPr>
          <a:lstStyle/>
          <a:p>
            <a:r>
              <a:rPr lang="en-US" sz="2800" i="1" dirty="0" smtClean="0">
                <a:solidFill>
                  <a:srgbClr val="FFC000"/>
                </a:solidFill>
                <a:latin typeface="Calibri" panose="020F0502020204030204" pitchFamily="34" charset="0"/>
                <a:ea typeface="Calibri Regular" charset="0"/>
                <a:cs typeface="Calibri" panose="020F0502020204030204" pitchFamily="34" charset="0"/>
              </a:rPr>
              <a:t>Our teacher, </a:t>
            </a:r>
            <a:r>
              <a:rPr lang="en-US" sz="2800" i="1" dirty="0" err="1" smtClean="0">
                <a:solidFill>
                  <a:srgbClr val="FFC000"/>
                </a:solidFill>
                <a:latin typeface="Calibri" panose="020F0502020204030204" pitchFamily="34" charset="0"/>
                <a:ea typeface="Calibri Regular" charset="0"/>
                <a:cs typeface="Calibri" panose="020F0502020204030204" pitchFamily="34" charset="0"/>
              </a:rPr>
              <a:t>Mr</a:t>
            </a:r>
            <a:r>
              <a:rPr lang="en-US" sz="2800" i="1" dirty="0" smtClean="0">
                <a:solidFill>
                  <a:srgbClr val="FFC000"/>
                </a:solidFill>
                <a:latin typeface="Calibri" panose="020F0502020204030204" pitchFamily="34" charset="0"/>
                <a:ea typeface="Calibri Regular" charset="0"/>
                <a:cs typeface="Calibri" panose="020F0502020204030204" pitchFamily="34" charset="0"/>
              </a:rPr>
              <a:t> Smith</a:t>
            </a:r>
            <a:r>
              <a:rPr lang="ka-GE" sz="2800" i="1" dirty="0" smtClean="0">
                <a:solidFill>
                  <a:srgbClr val="FFC000"/>
                </a:solidFill>
                <a:latin typeface="Calibri" panose="020F0502020204030204" pitchFamily="34" charset="0"/>
                <a:ea typeface="Calibri Regular" charset="0"/>
                <a:cs typeface="Calibri" panose="020F0502020204030204" pitchFamily="34" charset="0"/>
              </a:rPr>
              <a:t>,</a:t>
            </a:r>
            <a:r>
              <a:rPr lang="en-US" sz="2800" i="1" dirty="0" smtClean="0">
                <a:solidFill>
                  <a:srgbClr val="FFC000"/>
                </a:solidFill>
                <a:latin typeface="Calibri" panose="020F0502020204030204" pitchFamily="34" charset="0"/>
                <a:ea typeface="Calibri Regular" charset="0"/>
                <a:cs typeface="Calibri" panose="020F0502020204030204" pitchFamily="34" charset="0"/>
              </a:rPr>
              <a:t>  is seldom late for lessons</a:t>
            </a:r>
            <a:r>
              <a:rPr lang="en-US" sz="2800" dirty="0" smtClean="0">
                <a:solidFill>
                  <a:srgbClr val="FFC000"/>
                </a:solidFill>
                <a:latin typeface="Calibri" panose="020F0502020204030204" pitchFamily="34" charset="0"/>
                <a:ea typeface="Calibri Regular" charset="0"/>
                <a:cs typeface="Calibri" panose="020F0502020204030204" pitchFamily="34" charset="0"/>
              </a:rPr>
              <a:t>.</a:t>
            </a:r>
            <a:endParaRPr lang="en-US" sz="2800" dirty="0">
              <a:solidFill>
                <a:srgbClr val="FFC000"/>
              </a:solidFill>
              <a:latin typeface="Calibri" panose="020F0502020204030204" pitchFamily="34" charset="0"/>
              <a:ea typeface="Calibri Regular" charset="0"/>
              <a:cs typeface="Calibri" panose="020F0502020204030204" pitchFamily="34" charset="0"/>
            </a:endParaRPr>
          </a:p>
        </p:txBody>
      </p:sp>
      <p:sp>
        <p:nvSpPr>
          <p:cNvPr id="13" name="Rectangle 12">
            <a:extLst>
              <a:ext uri="{FF2B5EF4-FFF2-40B4-BE49-F238E27FC236}">
                <a16:creationId xmlns:a16="http://schemas.microsoft.com/office/drawing/2014/main" id="{6042AC8F-C617-8540-A5BD-0D218871DB0D}"/>
              </a:ext>
            </a:extLst>
          </p:cNvPr>
          <p:cNvSpPr/>
          <p:nvPr/>
        </p:nvSpPr>
        <p:spPr>
          <a:xfrm>
            <a:off x="7138323"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2800" dirty="0" smtClean="0">
                <a:solidFill>
                  <a:schemeClr val="bg1"/>
                </a:solidFill>
                <a:latin typeface="Calibri" panose="020F0502020204030204" pitchFamily="34" charset="0"/>
                <a:ea typeface="Calibri Regular" charset="0"/>
                <a:cs typeface="Calibri" panose="020F0502020204030204" pitchFamily="34" charset="0"/>
              </a:rPr>
              <a:t>Grammar </a:t>
            </a:r>
            <a:r>
              <a:rPr lang="en-US" sz="2800" dirty="0">
                <a:solidFill>
                  <a:schemeClr val="bg1"/>
                </a:solidFill>
                <a:latin typeface="Calibri" panose="020F0502020204030204" pitchFamily="34" charset="0"/>
                <a:ea typeface="Calibri Regular" charset="0"/>
                <a:cs typeface="Calibri" panose="020F0502020204030204" pitchFamily="34" charset="0"/>
              </a:rPr>
              <a:t>Activity</a:t>
            </a:r>
          </a:p>
          <a:p>
            <a:pPr algn="ctr"/>
            <a:r>
              <a:rPr lang="ka-GE" sz="2800" dirty="0" smtClean="0">
                <a:solidFill>
                  <a:schemeClr val="bg1"/>
                </a:solidFill>
                <a:latin typeface="Calibri" panose="020F0502020204030204" pitchFamily="34" charset="0"/>
                <a:ea typeface="Calibri Regular" charset="0"/>
                <a:cs typeface="Calibri" panose="020F0502020204030204" pitchFamily="34" charset="0"/>
              </a:rPr>
              <a:t>გრამატიკის </a:t>
            </a:r>
            <a:r>
              <a:rPr lang="ka-GE" sz="2800" dirty="0">
                <a:solidFill>
                  <a:schemeClr val="bg1"/>
                </a:solidFill>
                <a:latin typeface="Calibri" panose="020F0502020204030204" pitchFamily="34" charset="0"/>
                <a:ea typeface="Calibri Regular" charset="0"/>
                <a:cs typeface="Calibri" panose="020F0502020204030204" pitchFamily="34" charset="0"/>
              </a:rPr>
              <a:t>დავალება</a:t>
            </a:r>
            <a:endParaRPr lang="en-US" sz="28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6">
            <a:extLst>
              <a:ext uri="{FF2B5EF4-FFF2-40B4-BE49-F238E27FC236}">
                <a16:creationId xmlns:a16="http://schemas.microsoft.com/office/drawing/2014/main" id="{ECB0DA25-1FC1-8D4A-934D-577C04B6C922}"/>
              </a:ext>
            </a:extLst>
          </p:cNvPr>
          <p:cNvSpPr/>
          <p:nvPr/>
        </p:nvSpPr>
        <p:spPr>
          <a:xfrm>
            <a:off x="441112" y="2539999"/>
            <a:ext cx="10531688" cy="353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F6DA627C-AD0C-43DC-A516-E6F4E55F2A3A}"/>
              </a:ext>
            </a:extLst>
          </p:cNvPr>
          <p:cNvSpPr txBox="1"/>
          <p:nvPr/>
        </p:nvSpPr>
        <p:spPr>
          <a:xfrm>
            <a:off x="1373909" y="3205242"/>
            <a:ext cx="8905009" cy="523220"/>
          </a:xfrm>
          <a:prstGeom prst="rect">
            <a:avLst/>
          </a:prstGeom>
          <a:noFill/>
        </p:spPr>
        <p:txBody>
          <a:bodyPr wrap="square" rtlCol="0">
            <a:spAutoFit/>
          </a:bodyPr>
          <a:lstStyle/>
          <a:p>
            <a:r>
              <a:rPr lang="en-US" sz="2800" dirty="0" smtClean="0">
                <a:solidFill>
                  <a:schemeClr val="bg1"/>
                </a:solidFill>
                <a:latin typeface="Calibri" panose="020F0502020204030204" pitchFamily="34" charset="0"/>
                <a:ea typeface="Calibri Regular" charset="0"/>
                <a:cs typeface="Calibri" panose="020F0502020204030204" pitchFamily="34" charset="0"/>
              </a:rPr>
              <a:t>The </a:t>
            </a:r>
            <a:r>
              <a:rPr lang="en-US" sz="2800" dirty="0">
                <a:solidFill>
                  <a:schemeClr val="bg1"/>
                </a:solidFill>
                <a:latin typeface="Calibri" panose="020F0502020204030204" pitchFamily="34" charset="0"/>
                <a:ea typeface="Calibri Regular" charset="0"/>
                <a:cs typeface="Calibri" panose="020F0502020204030204" pitchFamily="34" charset="0"/>
              </a:rPr>
              <a:t>siblings help each other with housework.  </a:t>
            </a:r>
            <a:r>
              <a:rPr lang="en-US" sz="2800" dirty="0" smtClean="0">
                <a:solidFill>
                  <a:schemeClr val="bg1"/>
                </a:solidFill>
                <a:latin typeface="Calibri" panose="020F0502020204030204" pitchFamily="34" charset="0"/>
                <a:ea typeface="Calibri Regular" charset="0"/>
                <a:cs typeface="Calibri" panose="020F0502020204030204" pitchFamily="34" charset="0"/>
              </a:rPr>
              <a:t>(regularly</a:t>
            </a:r>
            <a:r>
              <a:rPr lang="en-US" sz="2800" dirty="0">
                <a:solidFill>
                  <a:schemeClr val="bg1"/>
                </a:solidFill>
                <a:latin typeface="Calibri" panose="020F0502020204030204" pitchFamily="34" charset="0"/>
                <a:ea typeface="Calibri Regular" charset="0"/>
                <a:cs typeface="Calibri" panose="020F0502020204030204" pitchFamily="34" charset="0"/>
              </a:rPr>
              <a:t>) </a:t>
            </a:r>
          </a:p>
        </p:txBody>
      </p:sp>
      <p:sp>
        <p:nvSpPr>
          <p:cNvPr id="12" name="TextBox 11">
            <a:extLst>
              <a:ext uri="{FF2B5EF4-FFF2-40B4-BE49-F238E27FC236}">
                <a16:creationId xmlns:a16="http://schemas.microsoft.com/office/drawing/2014/main" id="{658F18B5-3B18-4995-BE50-6530C1C0A4DF}"/>
              </a:ext>
            </a:extLst>
          </p:cNvPr>
          <p:cNvSpPr txBox="1"/>
          <p:nvPr/>
        </p:nvSpPr>
        <p:spPr>
          <a:xfrm>
            <a:off x="1467427" y="4088469"/>
            <a:ext cx="8323118" cy="523220"/>
          </a:xfrm>
          <a:prstGeom prst="rect">
            <a:avLst/>
          </a:prstGeom>
          <a:noFill/>
        </p:spPr>
        <p:txBody>
          <a:bodyPr wrap="square" rtlCol="0">
            <a:spAutoFit/>
          </a:bodyPr>
          <a:lstStyle/>
          <a:p>
            <a:r>
              <a:rPr lang="en-US" sz="2800" i="1" dirty="0">
                <a:solidFill>
                  <a:srgbClr val="FFC000"/>
                </a:solidFill>
                <a:latin typeface="Calibri" panose="020F0502020204030204" pitchFamily="34" charset="0"/>
                <a:ea typeface="Calibri Regular" charset="0"/>
                <a:cs typeface="Calibri" panose="020F0502020204030204" pitchFamily="34" charset="0"/>
              </a:rPr>
              <a:t>The siblings </a:t>
            </a:r>
            <a:r>
              <a:rPr lang="en-US" sz="2800" i="1" dirty="0" smtClean="0">
                <a:solidFill>
                  <a:srgbClr val="FFC000"/>
                </a:solidFill>
                <a:latin typeface="Calibri" panose="020F0502020204030204" pitchFamily="34" charset="0"/>
                <a:ea typeface="Calibri Regular" charset="0"/>
                <a:cs typeface="Calibri" panose="020F0502020204030204" pitchFamily="34" charset="0"/>
              </a:rPr>
              <a:t>regularly </a:t>
            </a:r>
            <a:r>
              <a:rPr lang="en-US" sz="2800" i="1" dirty="0">
                <a:solidFill>
                  <a:srgbClr val="FFC000"/>
                </a:solidFill>
                <a:latin typeface="Calibri" panose="020F0502020204030204" pitchFamily="34" charset="0"/>
                <a:ea typeface="Calibri Regular" charset="0"/>
                <a:cs typeface="Calibri" panose="020F0502020204030204" pitchFamily="34" charset="0"/>
              </a:rPr>
              <a:t>help each other with housework.</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38323"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2800" dirty="0" smtClean="0">
                <a:solidFill>
                  <a:schemeClr val="bg1"/>
                </a:solidFill>
                <a:latin typeface="Calibri" panose="020F0502020204030204" pitchFamily="34" charset="0"/>
                <a:ea typeface="Calibri Regular" charset="0"/>
                <a:cs typeface="Calibri" panose="020F0502020204030204" pitchFamily="34" charset="0"/>
              </a:rPr>
              <a:t>Grammar </a:t>
            </a:r>
            <a:r>
              <a:rPr lang="en-US" sz="2800" dirty="0">
                <a:solidFill>
                  <a:schemeClr val="bg1"/>
                </a:solidFill>
                <a:latin typeface="Calibri" panose="020F0502020204030204" pitchFamily="34" charset="0"/>
                <a:ea typeface="Calibri Regular" charset="0"/>
                <a:cs typeface="Calibri" panose="020F0502020204030204" pitchFamily="34" charset="0"/>
              </a:rPr>
              <a:t>Activity</a:t>
            </a:r>
          </a:p>
          <a:p>
            <a:pPr algn="ctr"/>
            <a:r>
              <a:rPr lang="ka-GE" sz="2800" dirty="0" smtClean="0">
                <a:solidFill>
                  <a:schemeClr val="bg1"/>
                </a:solidFill>
                <a:latin typeface="Calibri" panose="020F0502020204030204" pitchFamily="34" charset="0"/>
                <a:ea typeface="Calibri Regular" charset="0"/>
                <a:cs typeface="Calibri" panose="020F0502020204030204" pitchFamily="34" charset="0"/>
              </a:rPr>
              <a:t>გრამატიკის </a:t>
            </a:r>
            <a:r>
              <a:rPr lang="ka-GE" sz="2800" dirty="0">
                <a:solidFill>
                  <a:schemeClr val="bg1"/>
                </a:solidFill>
                <a:latin typeface="Calibri" panose="020F0502020204030204" pitchFamily="34" charset="0"/>
                <a:ea typeface="Calibri Regular" charset="0"/>
                <a:cs typeface="Calibri" panose="020F0502020204030204" pitchFamily="34" charset="0"/>
              </a:rPr>
              <a:t>დავალება</a:t>
            </a:r>
            <a:endParaRPr lang="en-US" sz="28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spTree>
    <p:extLst>
      <p:ext uri="{BB962C8B-B14F-4D97-AF65-F5344CB8AC3E}">
        <p14:creationId xmlns:p14="http://schemas.microsoft.com/office/powerpoint/2010/main" val="10882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6">
            <a:extLst>
              <a:ext uri="{FF2B5EF4-FFF2-40B4-BE49-F238E27FC236}">
                <a16:creationId xmlns:a16="http://schemas.microsoft.com/office/drawing/2014/main" id="{ECB0DA25-1FC1-8D4A-934D-577C04B6C922}"/>
              </a:ext>
            </a:extLst>
          </p:cNvPr>
          <p:cNvSpPr/>
          <p:nvPr/>
        </p:nvSpPr>
        <p:spPr>
          <a:xfrm>
            <a:off x="441112" y="2539999"/>
            <a:ext cx="10531688" cy="353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3" name="TextBox 12">
            <a:extLst>
              <a:ext uri="{FF2B5EF4-FFF2-40B4-BE49-F238E27FC236}">
                <a16:creationId xmlns:a16="http://schemas.microsoft.com/office/drawing/2014/main" id="{C3A0B8F0-ED81-4886-BAD3-624878320317}"/>
              </a:ext>
            </a:extLst>
          </p:cNvPr>
          <p:cNvSpPr txBox="1"/>
          <p:nvPr/>
        </p:nvSpPr>
        <p:spPr>
          <a:xfrm>
            <a:off x="1113069" y="3202211"/>
            <a:ext cx="9353550" cy="523220"/>
          </a:xfrm>
          <a:prstGeom prst="rect">
            <a:avLst/>
          </a:prstGeom>
          <a:noFill/>
        </p:spPr>
        <p:txBody>
          <a:bodyPr wrap="square" rtlCol="0">
            <a:spAutoFit/>
          </a:bodyPr>
          <a:lstStyle/>
          <a:p>
            <a:r>
              <a:rPr lang="en-US" sz="2800" dirty="0">
                <a:solidFill>
                  <a:schemeClr val="bg1"/>
                </a:solidFill>
                <a:latin typeface="Calibri" panose="020F0502020204030204" pitchFamily="34" charset="0"/>
                <a:ea typeface="Calibri Regular" charset="0"/>
                <a:cs typeface="Calibri" panose="020F0502020204030204" pitchFamily="34" charset="0"/>
              </a:rPr>
              <a:t>I am  bored in the math's class. (often)</a:t>
            </a:r>
          </a:p>
        </p:txBody>
      </p:sp>
      <p:sp>
        <p:nvSpPr>
          <p:cNvPr id="14" name="TextBox 13">
            <a:extLst>
              <a:ext uri="{FF2B5EF4-FFF2-40B4-BE49-F238E27FC236}">
                <a16:creationId xmlns:a16="http://schemas.microsoft.com/office/drawing/2014/main" id="{412354AA-0CB5-4FEA-A6AA-E1749E37413A}"/>
              </a:ext>
            </a:extLst>
          </p:cNvPr>
          <p:cNvSpPr txBox="1"/>
          <p:nvPr/>
        </p:nvSpPr>
        <p:spPr>
          <a:xfrm>
            <a:off x="1050925" y="4610848"/>
            <a:ext cx="7647709" cy="523220"/>
          </a:xfrm>
          <a:prstGeom prst="rect">
            <a:avLst/>
          </a:prstGeom>
          <a:noFill/>
        </p:spPr>
        <p:txBody>
          <a:bodyPr wrap="square" rtlCol="0">
            <a:spAutoFit/>
          </a:bodyPr>
          <a:lstStyle/>
          <a:p>
            <a:r>
              <a:rPr lang="en-US" sz="2800" i="1" dirty="0">
                <a:solidFill>
                  <a:srgbClr val="FFC000"/>
                </a:solidFill>
                <a:latin typeface="Calibri" panose="020F0502020204030204" pitchFamily="34" charset="0"/>
                <a:ea typeface="Calibri Regular" charset="0"/>
                <a:cs typeface="Calibri" panose="020F0502020204030204" pitchFamily="34" charset="0"/>
              </a:rPr>
              <a:t>I am often bored in the math’s class</a:t>
            </a:r>
            <a:r>
              <a:rPr lang="en-US" i="1" dirty="0">
                <a:solidFill>
                  <a:srgbClr val="FFC000"/>
                </a:solidFill>
                <a:latin typeface="Calibri Regular" charset="0"/>
                <a:ea typeface="Calibri Regular" charset="0"/>
                <a:cs typeface="Calibri Regular" charset="0"/>
              </a:rPr>
              <a:t>.</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38323"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2800" dirty="0" smtClean="0">
                <a:solidFill>
                  <a:schemeClr val="bg1"/>
                </a:solidFill>
                <a:latin typeface="Calibri" panose="020F0502020204030204" pitchFamily="34" charset="0"/>
                <a:ea typeface="Calibri Regular" charset="0"/>
                <a:cs typeface="Calibri" panose="020F0502020204030204" pitchFamily="34" charset="0"/>
              </a:rPr>
              <a:t>Grammar </a:t>
            </a:r>
            <a:r>
              <a:rPr lang="en-US" sz="2800" dirty="0">
                <a:solidFill>
                  <a:schemeClr val="bg1"/>
                </a:solidFill>
                <a:latin typeface="Calibri" panose="020F0502020204030204" pitchFamily="34" charset="0"/>
                <a:ea typeface="Calibri Regular" charset="0"/>
                <a:cs typeface="Calibri" panose="020F0502020204030204" pitchFamily="34" charset="0"/>
              </a:rPr>
              <a:t>Activity</a:t>
            </a:r>
          </a:p>
          <a:p>
            <a:pPr algn="ctr"/>
            <a:r>
              <a:rPr lang="ka-GE" sz="2800" dirty="0" smtClean="0">
                <a:solidFill>
                  <a:schemeClr val="bg1"/>
                </a:solidFill>
                <a:latin typeface="Calibri" panose="020F0502020204030204" pitchFamily="34" charset="0"/>
                <a:ea typeface="Calibri Regular" charset="0"/>
                <a:cs typeface="Calibri" panose="020F0502020204030204" pitchFamily="34" charset="0"/>
              </a:rPr>
              <a:t>გრამატიკის </a:t>
            </a:r>
            <a:r>
              <a:rPr lang="ka-GE" sz="2800" dirty="0">
                <a:solidFill>
                  <a:schemeClr val="bg1"/>
                </a:solidFill>
                <a:latin typeface="Calibri" panose="020F0502020204030204" pitchFamily="34" charset="0"/>
                <a:ea typeface="Calibri Regular" charset="0"/>
                <a:cs typeface="Calibri" panose="020F0502020204030204" pitchFamily="34" charset="0"/>
              </a:rPr>
              <a:t>დავალება</a:t>
            </a:r>
            <a:endParaRPr lang="en-US" sz="28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spTree>
    <p:extLst>
      <p:ext uri="{BB962C8B-B14F-4D97-AF65-F5344CB8AC3E}">
        <p14:creationId xmlns:p14="http://schemas.microsoft.com/office/powerpoint/2010/main" val="5471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475350" y="524721"/>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6">
            <a:extLst>
              <a:ext uri="{FF2B5EF4-FFF2-40B4-BE49-F238E27FC236}">
                <a16:creationId xmlns:a16="http://schemas.microsoft.com/office/drawing/2014/main" id="{ECB0DA25-1FC1-8D4A-934D-577C04B6C922}"/>
              </a:ext>
            </a:extLst>
          </p:cNvPr>
          <p:cNvSpPr/>
          <p:nvPr/>
        </p:nvSpPr>
        <p:spPr>
          <a:xfrm>
            <a:off x="441112" y="2539999"/>
            <a:ext cx="10531688" cy="353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8" name="TextBox 7">
            <a:extLst>
              <a:ext uri="{FF2B5EF4-FFF2-40B4-BE49-F238E27FC236}">
                <a16:creationId xmlns:a16="http://schemas.microsoft.com/office/drawing/2014/main" id="{C3A0B8F0-ED81-4886-BAD3-624878320317}"/>
              </a:ext>
            </a:extLst>
          </p:cNvPr>
          <p:cNvSpPr txBox="1"/>
          <p:nvPr/>
        </p:nvSpPr>
        <p:spPr>
          <a:xfrm>
            <a:off x="1152525" y="2879046"/>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bri Regular" charset="0"/>
                <a:cs typeface="Calibri" panose="020F0502020204030204" pitchFamily="34" charset="0"/>
              </a:rPr>
              <a:t> </a:t>
            </a:r>
            <a:r>
              <a:rPr lang="en-US" sz="2800" dirty="0">
                <a:solidFill>
                  <a:schemeClr val="bg1"/>
                </a:solidFill>
                <a:latin typeface="Calibri" panose="020F0502020204030204" pitchFamily="34" charset="0"/>
                <a:ea typeface="Calibri Regular" charset="0"/>
                <a:cs typeface="Calibri" panose="020F0502020204030204" pitchFamily="34" charset="0"/>
              </a:rPr>
              <a:t>He is happy with his results. (rarely)</a:t>
            </a:r>
          </a:p>
        </p:txBody>
      </p:sp>
      <p:sp>
        <p:nvSpPr>
          <p:cNvPr id="10" name="TextBox 9">
            <a:extLst>
              <a:ext uri="{FF2B5EF4-FFF2-40B4-BE49-F238E27FC236}">
                <a16:creationId xmlns:a16="http://schemas.microsoft.com/office/drawing/2014/main" id="{E463B1E1-6BED-4A86-990A-1ACD1D988842}"/>
              </a:ext>
            </a:extLst>
          </p:cNvPr>
          <p:cNvSpPr txBox="1"/>
          <p:nvPr/>
        </p:nvSpPr>
        <p:spPr>
          <a:xfrm>
            <a:off x="1288473" y="4151932"/>
            <a:ext cx="7595754" cy="523220"/>
          </a:xfrm>
          <a:prstGeom prst="rect">
            <a:avLst/>
          </a:prstGeom>
          <a:noFill/>
        </p:spPr>
        <p:txBody>
          <a:bodyPr wrap="square" rtlCol="0">
            <a:spAutoFit/>
          </a:bodyPr>
          <a:lstStyle/>
          <a:p>
            <a:r>
              <a:rPr lang="en-US" sz="2800" i="1" dirty="0">
                <a:solidFill>
                  <a:srgbClr val="FFC000"/>
                </a:solidFill>
                <a:latin typeface="Calibri" panose="020F0502020204030204" pitchFamily="34" charset="0"/>
                <a:ea typeface="Calibri Regular" charset="0"/>
                <a:cs typeface="Calibri" panose="020F0502020204030204" pitchFamily="34" charset="0"/>
              </a:rPr>
              <a:t>He is rarely happy with his results.</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138323"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2800" dirty="0" smtClean="0">
                <a:solidFill>
                  <a:schemeClr val="bg1"/>
                </a:solidFill>
                <a:latin typeface="Calibri" panose="020F0502020204030204" pitchFamily="34" charset="0"/>
                <a:ea typeface="Calibri Regular" charset="0"/>
                <a:cs typeface="Calibri" panose="020F0502020204030204" pitchFamily="34" charset="0"/>
              </a:rPr>
              <a:t>Grammar </a:t>
            </a:r>
            <a:r>
              <a:rPr lang="en-US" sz="2800" dirty="0">
                <a:solidFill>
                  <a:schemeClr val="bg1"/>
                </a:solidFill>
                <a:latin typeface="Calibri" panose="020F0502020204030204" pitchFamily="34" charset="0"/>
                <a:ea typeface="Calibri Regular" charset="0"/>
                <a:cs typeface="Calibri" panose="020F0502020204030204" pitchFamily="34" charset="0"/>
              </a:rPr>
              <a:t>Activity</a:t>
            </a:r>
          </a:p>
          <a:p>
            <a:pPr algn="ctr"/>
            <a:r>
              <a:rPr lang="ka-GE" sz="2800" dirty="0" smtClean="0">
                <a:solidFill>
                  <a:schemeClr val="bg1"/>
                </a:solidFill>
                <a:latin typeface="Calibri" panose="020F0502020204030204" pitchFamily="34" charset="0"/>
                <a:ea typeface="Calibri Regular" charset="0"/>
                <a:cs typeface="Calibri" panose="020F0502020204030204" pitchFamily="34" charset="0"/>
              </a:rPr>
              <a:t>გრამატიკის </a:t>
            </a:r>
            <a:r>
              <a:rPr lang="ka-GE" sz="2800" dirty="0">
                <a:solidFill>
                  <a:schemeClr val="bg1"/>
                </a:solidFill>
                <a:latin typeface="Calibri" panose="020F0502020204030204" pitchFamily="34" charset="0"/>
                <a:ea typeface="Calibri Regular" charset="0"/>
                <a:cs typeface="Calibri" panose="020F0502020204030204" pitchFamily="34" charset="0"/>
              </a:rPr>
              <a:t>დავალება</a:t>
            </a:r>
            <a:endParaRPr lang="en-US" sz="28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spTree>
    <p:extLst>
      <p:ext uri="{BB962C8B-B14F-4D97-AF65-F5344CB8AC3E}">
        <p14:creationId xmlns:p14="http://schemas.microsoft.com/office/powerpoint/2010/main" val="19383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74500" y="881164"/>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6">
            <a:extLst>
              <a:ext uri="{FF2B5EF4-FFF2-40B4-BE49-F238E27FC236}">
                <a16:creationId xmlns:a16="http://schemas.microsoft.com/office/drawing/2014/main" id="{ECB0DA25-1FC1-8D4A-934D-577C04B6C922}"/>
              </a:ext>
            </a:extLst>
          </p:cNvPr>
          <p:cNvSpPr/>
          <p:nvPr/>
        </p:nvSpPr>
        <p:spPr>
          <a:xfrm>
            <a:off x="441112" y="2539999"/>
            <a:ext cx="10531688" cy="3539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1" name="TextBox 10">
            <a:extLst>
              <a:ext uri="{FF2B5EF4-FFF2-40B4-BE49-F238E27FC236}">
                <a16:creationId xmlns:a16="http://schemas.microsoft.com/office/drawing/2014/main" id="{C3A0B8F0-ED81-4886-BAD3-624878320317}"/>
              </a:ext>
            </a:extLst>
          </p:cNvPr>
          <p:cNvSpPr txBox="1"/>
          <p:nvPr/>
        </p:nvSpPr>
        <p:spPr>
          <a:xfrm>
            <a:off x="1152525" y="2958674"/>
            <a:ext cx="93535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bri Regular" charset="0"/>
                <a:cs typeface="Calibri" panose="020F0502020204030204" pitchFamily="34" charset="0"/>
              </a:rPr>
              <a:t>  </a:t>
            </a:r>
            <a:r>
              <a:rPr lang="en-US" sz="2800" dirty="0">
                <a:solidFill>
                  <a:schemeClr val="bg1"/>
                </a:solidFill>
                <a:latin typeface="Calibri" panose="020F0502020204030204" pitchFamily="34" charset="0"/>
                <a:ea typeface="Calibri Regular" charset="0"/>
                <a:cs typeface="Calibri" panose="020F0502020204030204" pitchFamily="34" charset="0"/>
              </a:rPr>
              <a:t>He doesn’t visit his psychologist. (often)</a:t>
            </a:r>
          </a:p>
        </p:txBody>
      </p:sp>
      <p:sp>
        <p:nvSpPr>
          <p:cNvPr id="12" name="TextBox 11">
            <a:extLst>
              <a:ext uri="{FF2B5EF4-FFF2-40B4-BE49-F238E27FC236}">
                <a16:creationId xmlns:a16="http://schemas.microsoft.com/office/drawing/2014/main" id="{D820BC8A-AFCC-44C2-9F1C-4435EC47018C}"/>
              </a:ext>
            </a:extLst>
          </p:cNvPr>
          <p:cNvSpPr txBox="1"/>
          <p:nvPr/>
        </p:nvSpPr>
        <p:spPr>
          <a:xfrm>
            <a:off x="1371600" y="4117260"/>
            <a:ext cx="7585364" cy="523220"/>
          </a:xfrm>
          <a:prstGeom prst="rect">
            <a:avLst/>
          </a:prstGeom>
          <a:noFill/>
        </p:spPr>
        <p:txBody>
          <a:bodyPr wrap="square" rtlCol="0">
            <a:spAutoFit/>
          </a:bodyPr>
          <a:lstStyle/>
          <a:p>
            <a:r>
              <a:rPr lang="en-US" sz="2800" i="1" dirty="0">
                <a:solidFill>
                  <a:srgbClr val="FFC000"/>
                </a:solidFill>
                <a:latin typeface="Calibri" panose="020F0502020204030204" pitchFamily="34" charset="0"/>
                <a:ea typeface="Calibri Regular" charset="0"/>
                <a:cs typeface="Calibri" panose="020F0502020204030204" pitchFamily="34" charset="0"/>
              </a:rPr>
              <a:t>He doesn't often visit his </a:t>
            </a:r>
            <a:r>
              <a:rPr lang="en-US" sz="2800" i="1" dirty="0" smtClean="0">
                <a:solidFill>
                  <a:srgbClr val="FFC000"/>
                </a:solidFill>
                <a:latin typeface="Calibri" panose="020F0502020204030204" pitchFamily="34" charset="0"/>
                <a:ea typeface="Calibri Regular" charset="0"/>
                <a:cs typeface="Calibri" panose="020F0502020204030204" pitchFamily="34" charset="0"/>
              </a:rPr>
              <a:t>psychologist.</a:t>
            </a:r>
            <a:endParaRPr lang="en-US" sz="2800" i="1" dirty="0">
              <a:solidFill>
                <a:srgbClr val="FFC000"/>
              </a:solidFill>
              <a:latin typeface="Calibri" panose="020F0502020204030204" pitchFamily="34" charset="0"/>
              <a:ea typeface="Calibri Regular" charset="0"/>
              <a:cs typeface="Calibri" panose="020F0502020204030204" pitchFamily="34"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38323"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2800" dirty="0" smtClean="0">
                <a:solidFill>
                  <a:schemeClr val="bg1"/>
                </a:solidFill>
                <a:latin typeface="Calibri" panose="020F0502020204030204" pitchFamily="34" charset="0"/>
                <a:ea typeface="Calibri Regular" charset="0"/>
                <a:cs typeface="Calibri" panose="020F0502020204030204" pitchFamily="34" charset="0"/>
              </a:rPr>
              <a:t>Grammar </a:t>
            </a:r>
            <a:r>
              <a:rPr lang="en-US" sz="2800" dirty="0">
                <a:solidFill>
                  <a:schemeClr val="bg1"/>
                </a:solidFill>
                <a:latin typeface="Calibri" panose="020F0502020204030204" pitchFamily="34" charset="0"/>
                <a:ea typeface="Calibri Regular" charset="0"/>
                <a:cs typeface="Calibri" panose="020F0502020204030204" pitchFamily="34" charset="0"/>
              </a:rPr>
              <a:t>Activity</a:t>
            </a:r>
          </a:p>
          <a:p>
            <a:pPr algn="ctr"/>
            <a:r>
              <a:rPr lang="ka-GE" sz="2800" dirty="0" smtClean="0">
                <a:solidFill>
                  <a:schemeClr val="bg1"/>
                </a:solidFill>
                <a:latin typeface="Calibri" panose="020F0502020204030204" pitchFamily="34" charset="0"/>
                <a:ea typeface="Calibri Regular" charset="0"/>
                <a:cs typeface="Calibri" panose="020F0502020204030204" pitchFamily="34" charset="0"/>
              </a:rPr>
              <a:t>გრამატიკის </a:t>
            </a:r>
            <a:r>
              <a:rPr lang="ka-GE" sz="2800" dirty="0">
                <a:solidFill>
                  <a:schemeClr val="bg1"/>
                </a:solidFill>
                <a:latin typeface="Calibri" panose="020F0502020204030204" pitchFamily="34" charset="0"/>
                <a:ea typeface="Calibri Regular" charset="0"/>
                <a:cs typeface="Calibri" panose="020F0502020204030204" pitchFamily="34" charset="0"/>
              </a:rPr>
              <a:t>დავალება</a:t>
            </a:r>
            <a:endParaRPr lang="en-US" sz="28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spTree>
    <p:extLst>
      <p:ext uri="{BB962C8B-B14F-4D97-AF65-F5344CB8AC3E}">
        <p14:creationId xmlns:p14="http://schemas.microsoft.com/office/powerpoint/2010/main" val="20242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5447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smtClean="0">
                  <a:solidFill>
                    <a:schemeClr val="lt1"/>
                  </a:solidFill>
                  <a:latin typeface="Calibri" panose="020F0502020204030204" pitchFamily="34" charset="0"/>
                  <a:ea typeface="Calibri"/>
                  <a:cs typeface="Calibri" panose="020F0502020204030204" pitchFamily="34" charset="0"/>
                  <a:sym typeface="Calibri"/>
                </a:rPr>
                <a:t>Vocabulary</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2" y="839704"/>
              <a:ext cx="454235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about </a:t>
              </a:r>
              <a:r>
                <a:rPr lang="en-US" sz="2200" dirty="0">
                  <a:solidFill>
                    <a:schemeClr val="lt1"/>
                  </a:solidFill>
                  <a:latin typeface="Calibri" panose="020F0502020204030204" pitchFamily="34" charset="0"/>
                  <a:ea typeface="Calibri"/>
                  <a:cs typeface="Calibri" panose="020F0502020204030204" pitchFamily="34" charset="0"/>
                  <a:sym typeface="Calibri"/>
                </a:rPr>
                <a:t>B</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irt</a:t>
              </a:r>
              <a:r>
                <a:rPr lang="en-US" sz="2200" dirty="0" smtClean="0">
                  <a:solidFill>
                    <a:schemeClr val="lt1"/>
                  </a:solidFill>
                  <a:latin typeface="Calibri" panose="020F0502020204030204" pitchFamily="34" charset="0"/>
                  <a:ea typeface="Calibri"/>
                  <a:cs typeface="Calibri" panose="020F0502020204030204" pitchFamily="34" charset="0"/>
                  <a:sym typeface="Calibri"/>
                </a:rPr>
                <a:t>h </a:t>
              </a:r>
              <a:r>
                <a:rPr lang="en-US" sz="2200" dirty="0">
                  <a:solidFill>
                    <a:schemeClr val="lt1"/>
                  </a:solidFill>
                  <a:latin typeface="Calibri" panose="020F0502020204030204" pitchFamily="34" charset="0"/>
                  <a:ea typeface="Calibri"/>
                  <a:cs typeface="Calibri" panose="020F0502020204030204" pitchFamily="34" charset="0"/>
                  <a:sym typeface="Calibri"/>
                </a:rPr>
                <a:t>O</a:t>
              </a:r>
              <a:r>
                <a:rPr lang="en-US" sz="2200" dirty="0" smtClean="0">
                  <a:solidFill>
                    <a:schemeClr val="lt1"/>
                  </a:solidFill>
                  <a:latin typeface="Calibri" panose="020F0502020204030204" pitchFamily="34" charset="0"/>
                  <a:ea typeface="Calibri"/>
                  <a:cs typeface="Calibri" panose="020F0502020204030204" pitchFamily="34" charset="0"/>
                  <a:sym typeface="Calibri"/>
                </a:rPr>
                <a:t>rder</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408631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Adverbs </a:t>
              </a:r>
              <a:r>
                <a:rPr lang="en-US" sz="2200" u="none" strike="noStrike" cap="none" smtClean="0">
                  <a:solidFill>
                    <a:schemeClr val="lt1"/>
                  </a:solidFill>
                  <a:latin typeface="Calibri" panose="020F0502020204030204" pitchFamily="34" charset="0"/>
                  <a:ea typeface="Calibri"/>
                  <a:cs typeface="Calibri" panose="020F0502020204030204" pitchFamily="34" charset="0"/>
                  <a:sym typeface="Calibri"/>
                </a:rPr>
                <a:t>of Frequency</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048771" y="2323650"/>
            <a:ext cx="5881460" cy="2751600"/>
          </a:xfrm>
          <a:prstGeom prst="rect">
            <a:avLst/>
          </a:prstGeom>
          <a:noFill/>
          <a:ln>
            <a:noFill/>
          </a:ln>
        </p:spPr>
        <p:txBody>
          <a:bodyPr spcFirstLastPara="1" wrap="square" lIns="91425" tIns="91425" rIns="91425" bIns="91425" anchor="ctr" anchorCtr="0">
            <a:noAutofit/>
          </a:bodyPr>
          <a:lstStyle/>
          <a:p>
            <a:pPr lvl="0" algn="ctr"/>
            <a:r>
              <a:rPr lang="en-US" sz="4000" b="1" dirty="0" smtClean="0">
                <a:solidFill>
                  <a:schemeClr val="bg1"/>
                </a:solidFill>
                <a:latin typeface="Calibri" panose="020F0502020204030204" pitchFamily="34" charset="0"/>
                <a:ea typeface="Calibri"/>
                <a:cs typeface="Calibri" panose="020F0502020204030204" pitchFamily="34" charset="0"/>
                <a:sym typeface="Calibri"/>
              </a:rPr>
              <a:t>Psychology|</a:t>
            </a:r>
          </a:p>
          <a:p>
            <a:pPr lvl="0" algn="ctr"/>
            <a:r>
              <a:rPr lang="ka-GE" sz="4000" b="1" dirty="0" smtClean="0">
                <a:solidFill>
                  <a:schemeClr val="bg1"/>
                </a:solidFill>
                <a:latin typeface="Calibri" panose="020F0502020204030204" pitchFamily="34" charset="0"/>
                <a:ea typeface="Calibri"/>
                <a:cs typeface="Calibri" panose="020F0502020204030204" pitchFamily="34" charset="0"/>
                <a:sym typeface="Calibri"/>
              </a:rPr>
              <a:t>ფსიქოლოგია</a:t>
            </a:r>
            <a:endParaRPr sz="40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5" name="Picture 14">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
        <p:nvSpPr>
          <p:cNvPr id="17" name="Rectangle 16"/>
          <p:cNvSpPr/>
          <p:nvPr/>
        </p:nvSpPr>
        <p:spPr>
          <a:xfrm>
            <a:off x="6783196" y="307768"/>
            <a:ext cx="4412610"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Summary                     </a:t>
            </a:r>
          </a:p>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lang="en-US" sz="3200" dirty="0"/>
          </a:p>
        </p:txBody>
      </p:sp>
    </p:spTree>
    <p:extLst>
      <p:ext uri="{BB962C8B-B14F-4D97-AF65-F5344CB8AC3E}">
        <p14:creationId xmlns:p14="http://schemas.microsoft.com/office/powerpoint/2010/main" val="297151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AD60B18-81CA-40CD-883D-8E0E6EAF13A6}"/>
              </a:ext>
            </a:extLst>
          </p:cNvPr>
          <p:cNvSpPr txBox="1"/>
          <p:nvPr/>
        </p:nvSpPr>
        <p:spPr>
          <a:xfrm>
            <a:off x="829961" y="2438140"/>
            <a:ext cx="10761064" cy="1111884"/>
          </a:xfrm>
          <a:prstGeom prst="rect">
            <a:avLst/>
          </a:prstGeom>
          <a:solidFill>
            <a:schemeClr val="accent1"/>
          </a:solidFill>
        </p:spPr>
        <p:txBody>
          <a:bodyPr wrap="square" rtlCol="0">
            <a:spAutoFit/>
          </a:bodyPr>
          <a:lstStyle/>
          <a:p>
            <a:pPr algn="ctr"/>
            <a:endParaRPr lang="en-US" sz="2400" dirty="0">
              <a:solidFill>
                <a:schemeClr val="bg1"/>
              </a:solidFill>
              <a:latin typeface="Calibri" panose="020F0502020204030204" pitchFamily="34" charset="0"/>
              <a:ea typeface="Calibri Regular" charset="0"/>
              <a:cs typeface="Calibri" panose="020F0502020204030204" pitchFamily="34" charset="0"/>
            </a:endParaRPr>
          </a:p>
        </p:txBody>
      </p:sp>
      <p:sp>
        <p:nvSpPr>
          <p:cNvPr id="11" name="Text Placeholder 2">
            <a:extLst>
              <a:ext uri="{FF2B5EF4-FFF2-40B4-BE49-F238E27FC236}">
                <a16:creationId xmlns:a16="http://schemas.microsoft.com/office/drawing/2014/main" id="{20BD67DF-B55F-3B41-8E9D-D3A0EFBDB28E}"/>
              </a:ext>
            </a:extLst>
          </p:cNvPr>
          <p:cNvSpPr txBox="1">
            <a:spLocks/>
          </p:cNvSpPr>
          <p:nvPr/>
        </p:nvSpPr>
        <p:spPr>
          <a:xfrm>
            <a:off x="906549" y="2504403"/>
            <a:ext cx="9570951"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3200" dirty="0">
                <a:solidFill>
                  <a:schemeClr val="bg1"/>
                </a:solidFill>
                <a:latin typeface="Calibri Regular" charset="0"/>
              </a:rPr>
              <a:t>Write a </a:t>
            </a:r>
            <a:r>
              <a:rPr lang="en-US" sz="3200" dirty="0" smtClean="0">
                <a:solidFill>
                  <a:schemeClr val="bg1"/>
                </a:solidFill>
                <a:latin typeface="Calibri Regular" charset="0"/>
              </a:rPr>
              <a:t>short </a:t>
            </a:r>
            <a:r>
              <a:rPr lang="en-US" sz="3200" dirty="0">
                <a:solidFill>
                  <a:schemeClr val="bg1"/>
                </a:solidFill>
                <a:latin typeface="Calibri Regular" charset="0"/>
              </a:rPr>
              <a:t>description </a:t>
            </a:r>
            <a:r>
              <a:rPr lang="en-US" sz="3200" dirty="0" smtClean="0">
                <a:solidFill>
                  <a:schemeClr val="bg1"/>
                </a:solidFill>
                <a:latin typeface="Calibri Regular" charset="0"/>
              </a:rPr>
              <a:t>of a </a:t>
            </a:r>
            <a:r>
              <a:rPr lang="en-US" sz="3200" dirty="0">
                <a:solidFill>
                  <a:schemeClr val="bg1"/>
                </a:solidFill>
                <a:latin typeface="Calibri Regular" charset="0"/>
              </a:rPr>
              <a:t>family </a:t>
            </a:r>
            <a:r>
              <a:rPr lang="en-US" sz="3200" dirty="0" smtClean="0">
                <a:solidFill>
                  <a:schemeClr val="bg1"/>
                </a:solidFill>
                <a:latin typeface="Calibri Regular" charset="0"/>
              </a:rPr>
              <a:t>member.</a:t>
            </a:r>
            <a:endParaRPr lang="en-US" sz="3200" dirty="0">
              <a:solidFill>
                <a:schemeClr val="bg1"/>
              </a:solidFill>
              <a:latin typeface="Calibri Regular" charset="0"/>
            </a:endParaRPr>
          </a:p>
        </p:txBody>
      </p:sp>
      <p:sp>
        <p:nvSpPr>
          <p:cNvPr id="12" name="Rectangle 11">
            <a:extLst>
              <a:ext uri="{FF2B5EF4-FFF2-40B4-BE49-F238E27FC236}">
                <a16:creationId xmlns:a16="http://schemas.microsoft.com/office/drawing/2014/main" id="{6042AC8F-C617-8540-A5BD-0D218871DB0D}"/>
              </a:ext>
            </a:extLst>
          </p:cNvPr>
          <p:cNvSpPr/>
          <p:nvPr/>
        </p:nvSpPr>
        <p:spPr>
          <a:xfrm>
            <a:off x="7502548" y="307768"/>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3200" dirty="0" smtClean="0">
                <a:solidFill>
                  <a:schemeClr val="bg1"/>
                </a:solidFill>
                <a:latin typeface="Calibri" panose="020F0502020204030204" pitchFamily="34" charset="0"/>
                <a:ea typeface="Calibri Regular" charset="0"/>
                <a:cs typeface="Calibri" panose="020F0502020204030204" pitchFamily="34" charset="0"/>
              </a:rPr>
              <a:t>Homework</a:t>
            </a:r>
            <a:endParaRPr lang="en-US" sz="3200" dirty="0">
              <a:solidFill>
                <a:schemeClr val="bg1"/>
              </a:solidFill>
              <a:latin typeface="Calibri" panose="020F0502020204030204" pitchFamily="34" charset="0"/>
              <a:ea typeface="Calibri Regular" charset="0"/>
              <a:cs typeface="Calibri" panose="020F0502020204030204" pitchFamily="34" charset="0"/>
            </a:endParaRPr>
          </a:p>
          <a:p>
            <a:pPr algn="ctr"/>
            <a:r>
              <a:rPr lang="ka-GE" sz="3200" dirty="0">
                <a:solidFill>
                  <a:schemeClr val="bg1"/>
                </a:solidFill>
                <a:latin typeface="Calibri" panose="020F0502020204030204" pitchFamily="34" charset="0"/>
                <a:ea typeface="Calibri Regular" charset="0"/>
                <a:cs typeface="Calibri" panose="020F0502020204030204" pitchFamily="34" charset="0"/>
              </a:rPr>
              <a:t>საშინაო დავალება</a:t>
            </a:r>
            <a:endParaRPr lang="en-US" sz="32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pic>
        <p:nvPicPr>
          <p:cNvPr id="13"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924791" y="307768"/>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3088873" y="307768"/>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bri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63767" y="1650147"/>
            <a:ext cx="10327258" cy="49217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latin typeface="Calibri" panose="020F0502020204030204" pitchFamily="34" charset="0"/>
                <a:cs typeface="Calibri" panose="020F0502020204030204" pitchFamily="34" charset="0"/>
              </a:rPr>
              <a:t>I’d </a:t>
            </a:r>
            <a:r>
              <a:rPr lang="en-US" sz="2800" dirty="0">
                <a:latin typeface="Calibri" panose="020F0502020204030204" pitchFamily="34" charset="0"/>
                <a:cs typeface="Calibri" panose="020F0502020204030204" pitchFamily="34" charset="0"/>
              </a:rPr>
              <a:t>like to describe my brother. </a:t>
            </a:r>
            <a:r>
              <a:rPr lang="en-US" sz="2800" dirty="0" smtClean="0">
                <a:latin typeface="Calibri" panose="020F0502020204030204" pitchFamily="34" charset="0"/>
                <a:cs typeface="Calibri" panose="020F0502020204030204" pitchFamily="34" charset="0"/>
              </a:rPr>
              <a:t>He’s </a:t>
            </a:r>
            <a:r>
              <a:rPr lang="en-US" sz="2800" dirty="0">
                <a:latin typeface="Calibri" panose="020F0502020204030204" pitchFamily="34" charset="0"/>
                <a:cs typeface="Calibri" panose="020F0502020204030204" pitchFamily="34" charset="0"/>
              </a:rPr>
              <a:t>the youngest member of our family. </a:t>
            </a:r>
            <a:r>
              <a:rPr lang="en-US" sz="2800" dirty="0" smtClean="0">
                <a:latin typeface="Calibri" panose="020F0502020204030204" pitchFamily="34" charset="0"/>
                <a:cs typeface="Calibri" panose="020F0502020204030204" pitchFamily="34" charset="0"/>
              </a:rPr>
              <a:t>He’s funny and tries to make people laugh all the time. He’s also very strong-willed and accomplishes anything he puts his mind to. He’s also very responsible and </a:t>
            </a:r>
            <a:r>
              <a:rPr lang="en-US" sz="2800" dirty="0" smtClean="0">
                <a:latin typeface="Calibri" panose="020F0502020204030204" pitchFamily="34" charset="0"/>
                <a:cs typeface="Calibri" panose="020F0502020204030204" pitchFamily="34" charset="0"/>
              </a:rPr>
              <a:t>organised. </a:t>
            </a:r>
            <a:r>
              <a:rPr lang="en-US" sz="2800" dirty="0" smtClean="0">
                <a:latin typeface="Calibri" panose="020F0502020204030204" pitchFamily="34" charset="0"/>
                <a:cs typeface="Calibri" panose="020F0502020204030204" pitchFamily="34" charset="0"/>
              </a:rPr>
              <a:t>When me or my sister need help, he’s always the one to help us even though he ‘s the youngest. He’s also very smart and gets good grades in school. Our whole family’s proud of him.</a:t>
            </a:r>
            <a:endParaRPr lang="en-US" sz="28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042AC8F-C617-8540-A5BD-0D218871DB0D}"/>
              </a:ext>
            </a:extLst>
          </p:cNvPr>
          <p:cNvSpPr/>
          <p:nvPr/>
        </p:nvSpPr>
        <p:spPr>
          <a:xfrm>
            <a:off x="7756547" y="304014"/>
            <a:ext cx="3834477" cy="1015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dirty="0" smtClean="0">
              <a:solidFill>
                <a:schemeClr val="bg1"/>
              </a:solidFill>
              <a:latin typeface="Calibri" panose="020F0502020204030204" pitchFamily="34" charset="0"/>
              <a:ea typeface="Calibri Regular" charset="0"/>
              <a:cs typeface="Calibri" panose="020F0502020204030204" pitchFamily="34" charset="0"/>
            </a:endParaRPr>
          </a:p>
          <a:p>
            <a:pPr algn="ctr"/>
            <a:r>
              <a:rPr lang="en-US" sz="3200" dirty="0" smtClean="0">
                <a:solidFill>
                  <a:schemeClr val="bg1"/>
                </a:solidFill>
                <a:latin typeface="Calibri" panose="020F0502020204030204" pitchFamily="34" charset="0"/>
                <a:ea typeface="Calibri Regular" charset="0"/>
                <a:cs typeface="Calibri" panose="020F0502020204030204" pitchFamily="34" charset="0"/>
              </a:rPr>
              <a:t>Homework</a:t>
            </a:r>
            <a:endParaRPr lang="en-US" sz="3200" dirty="0">
              <a:solidFill>
                <a:schemeClr val="bg1"/>
              </a:solidFill>
              <a:latin typeface="Calibri" panose="020F0502020204030204" pitchFamily="34" charset="0"/>
              <a:ea typeface="Calibri Regular" charset="0"/>
              <a:cs typeface="Calibri" panose="020F0502020204030204" pitchFamily="34" charset="0"/>
            </a:endParaRPr>
          </a:p>
          <a:p>
            <a:pPr algn="ctr"/>
            <a:r>
              <a:rPr lang="ka-GE" sz="3200" dirty="0">
                <a:solidFill>
                  <a:schemeClr val="bg1"/>
                </a:solidFill>
                <a:latin typeface="Calibri" panose="020F0502020204030204" pitchFamily="34" charset="0"/>
                <a:ea typeface="Calibri Regular" charset="0"/>
                <a:cs typeface="Calibri" panose="020F0502020204030204" pitchFamily="34" charset="0"/>
              </a:rPr>
              <a:t>საშინაო დავალება</a:t>
            </a:r>
            <a:endParaRPr lang="en-US" sz="3200" dirty="0">
              <a:solidFill>
                <a:schemeClr val="bg1"/>
              </a:solidFill>
              <a:latin typeface="Calibri" panose="020F0502020204030204" pitchFamily="34" charset="0"/>
              <a:ea typeface="Calibri Regular" charset="0"/>
              <a:cs typeface="Calibri" panose="020F0502020204030204" pitchFamily="34" charset="0"/>
            </a:endParaRPr>
          </a:p>
          <a:p>
            <a:pPr algn="ctr"/>
            <a:endParaRPr lang="en-US" sz="2400" dirty="0">
              <a:latin typeface="Calibri Regular"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924791" y="307768"/>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3088873" y="307768"/>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9" name="Rectangle 8"/>
          <p:cNvSpPr/>
          <p:nvPr/>
        </p:nvSpPr>
        <p:spPr>
          <a:xfrm>
            <a:off x="7172834" y="725337"/>
            <a:ext cx="4202885"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72834" y="828083"/>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smtClean="0">
                <a:solidFill>
                  <a:schemeClr val="bg1"/>
                </a:solidFill>
                <a:latin typeface="Calibri" pitchFamily="34" charset="0"/>
                <a:cs typeface="Calibri" pitchFamily="34" charset="0"/>
              </a:rPr>
              <a:t>Vocabulary</a:t>
            </a:r>
            <a:br>
              <a:rPr lang="en-US" sz="3600" dirty="0" smtClean="0">
                <a:solidFill>
                  <a:schemeClr val="bg1"/>
                </a:solidFill>
                <a:latin typeface="Calibri" pitchFamily="34" charset="0"/>
                <a:cs typeface="Calibri" pitchFamily="34" charset="0"/>
              </a:rPr>
            </a:br>
            <a:r>
              <a:rPr lang="ka-GE" sz="3600" dirty="0" smtClean="0">
                <a:solidFill>
                  <a:schemeClr val="bg1"/>
                </a:solidFill>
                <a:latin typeface="Calibri" pitchFamily="34" charset="0"/>
                <a:cs typeface="Calibri" pitchFamily="34" charset="0"/>
              </a:rPr>
              <a:t>ლექსიკა</a:t>
            </a:r>
            <a:endParaRPr sz="3600" dirty="0">
              <a:solidFill>
                <a:schemeClr val="bg1"/>
              </a:solidFill>
              <a:latin typeface="Calibri" pitchFamily="34" charset="0"/>
              <a:cs typeface="Calibri" pitchFamily="34" charset="0"/>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grpSp>
        <p:nvGrpSpPr>
          <p:cNvPr id="10" name="Google Shape;147;g8d3272b2c0_0_186"/>
          <p:cNvGrpSpPr/>
          <p:nvPr/>
        </p:nvGrpSpPr>
        <p:grpSpPr>
          <a:xfrm>
            <a:off x="1823674" y="1612057"/>
            <a:ext cx="8318682" cy="5111472"/>
            <a:chOff x="-379414" y="-142778"/>
            <a:chExt cx="9400235" cy="5516400"/>
          </a:xfrm>
        </p:grpSpPr>
        <p:sp>
          <p:nvSpPr>
            <p:cNvPr id="11" name="Google Shape;148;g8d3272b2c0_0_186"/>
            <p:cNvSpPr/>
            <p:nvPr/>
          </p:nvSpPr>
          <p:spPr>
            <a:xfrm>
              <a:off x="3542129" y="2042352"/>
              <a:ext cx="2492346" cy="165567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2" name="Google Shape;149;g8d3272b2c0_0_186"/>
            <p:cNvSpPr txBox="1"/>
            <p:nvPr/>
          </p:nvSpPr>
          <p:spPr>
            <a:xfrm>
              <a:off x="3977319" y="2277466"/>
              <a:ext cx="1527098"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dirty="0">
                <a:latin typeface="Calibri" charset="0"/>
                <a:ea typeface="Calibri" charset="0"/>
                <a:cs typeface="Calibri" charset="0"/>
              </a:endParaRPr>
            </a:p>
          </p:txBody>
        </p:sp>
        <p:sp>
          <p:nvSpPr>
            <p:cNvPr id="13" name="Google Shape;150;g8d3272b2c0_0_186"/>
            <p:cNvSpPr/>
            <p:nvPr/>
          </p:nvSpPr>
          <p:spPr>
            <a:xfrm rot="15988958">
              <a:off x="4433782" y="1696324"/>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 name="Google Shape;152;g8d3272b2c0_0_186"/>
            <p:cNvSpPr/>
            <p:nvPr/>
          </p:nvSpPr>
          <p:spPr>
            <a:xfrm>
              <a:off x="3502352" y="-142778"/>
              <a:ext cx="2700486" cy="188439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 name="Google Shape;153;g8d3272b2c0_0_186"/>
            <p:cNvSpPr txBox="1"/>
            <p:nvPr/>
          </p:nvSpPr>
          <p:spPr>
            <a:xfrm>
              <a:off x="3542129" y="140645"/>
              <a:ext cx="2660711"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i</a:t>
              </a:r>
              <a:r>
                <a:rPr lang="en-US" sz="2200" b="1" dirty="0" smtClean="0">
                  <a:solidFill>
                    <a:srgbClr val="FFFFFF"/>
                  </a:solidFill>
                  <a:latin typeface="Calibri" charset="0"/>
                  <a:ea typeface="Calibri" charset="0"/>
                  <a:cs typeface="Calibri" charset="0"/>
                  <a:sym typeface="Calibri"/>
                </a:rPr>
                <a:t>ndependent</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a:t>
              </a:r>
              <a:r>
                <a:rPr lang="en-US" sz="2200" b="1" dirty="0" smtClean="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200" b="1" dirty="0">
                  <a:solidFill>
                    <a:srgbClr val="FFFFFF"/>
                  </a:solidFill>
                  <a:latin typeface="Calibri" charset="0"/>
                  <a:ea typeface="Calibri" charset="0"/>
                  <a:cs typeface="Calibri" charset="0"/>
                  <a:sym typeface="Calibri"/>
                </a:rPr>
                <a:t>დამოუკიდებელი</a:t>
              </a:r>
              <a:endParaRPr sz="2200" b="1" dirty="0">
                <a:solidFill>
                  <a:srgbClr val="FFFFFF"/>
                </a:solidFill>
                <a:latin typeface="Calibri" charset="0"/>
                <a:ea typeface="Calibri" charset="0"/>
                <a:cs typeface="Calibri" charset="0"/>
                <a:sym typeface="Calibri"/>
              </a:endParaRPr>
            </a:p>
          </p:txBody>
        </p:sp>
        <p:sp>
          <p:nvSpPr>
            <p:cNvPr id="17" name="Google Shape;154;g8d3272b2c0_0_186"/>
            <p:cNvSpPr/>
            <p:nvPr/>
          </p:nvSpPr>
          <p:spPr>
            <a:xfrm rot="19949526" flipV="1">
              <a:off x="5671762" y="1970968"/>
              <a:ext cx="1349903" cy="15514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9" name="Google Shape;156;g8d3272b2c0_0_186"/>
            <p:cNvSpPr/>
            <p:nvPr/>
          </p:nvSpPr>
          <p:spPr>
            <a:xfrm>
              <a:off x="6416013" y="469032"/>
              <a:ext cx="2604808" cy="194806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20" name="Google Shape;157;g8d3272b2c0_0_186"/>
            <p:cNvSpPr txBox="1"/>
            <p:nvPr/>
          </p:nvSpPr>
          <p:spPr>
            <a:xfrm>
              <a:off x="6896426" y="845262"/>
              <a:ext cx="1764015"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l</a:t>
              </a:r>
              <a:r>
                <a:rPr lang="en-US" sz="2200" b="1" dirty="0" smtClean="0">
                  <a:solidFill>
                    <a:srgbClr val="FFFFFF"/>
                  </a:solidFill>
                  <a:latin typeface="Calibri" charset="0"/>
                  <a:ea typeface="Calibri" charset="0"/>
                  <a:cs typeface="Calibri" charset="0"/>
                  <a:sym typeface="Calibri"/>
                </a:rPr>
                <a:t>oyal</a:t>
              </a:r>
              <a:endParaRPr lang="en-US"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a:t>
              </a:r>
              <a:r>
                <a:rPr lang="en-US" sz="2200" b="1" dirty="0" smtClean="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ერთგული</a:t>
              </a:r>
              <a:endParaRPr sz="2200" b="1" dirty="0">
                <a:solidFill>
                  <a:srgbClr val="FFFFFF"/>
                </a:solidFill>
                <a:latin typeface="Calibri" charset="0"/>
                <a:ea typeface="Calibri" charset="0"/>
                <a:cs typeface="Calibri" charset="0"/>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3"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5" name="Google Shape;168;g8d3272b2c0_0_186"/>
            <p:cNvSpPr/>
            <p:nvPr/>
          </p:nvSpPr>
          <p:spPr>
            <a:xfrm>
              <a:off x="3429354" y="3794062"/>
              <a:ext cx="2281200" cy="157956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26" name="Google Shape;169;g8d3272b2c0_0_186"/>
            <p:cNvSpPr txBox="1"/>
            <p:nvPr/>
          </p:nvSpPr>
          <p:spPr>
            <a:xfrm>
              <a:off x="3689717" y="4039791"/>
              <a:ext cx="1975500"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r</a:t>
              </a:r>
              <a:r>
                <a:rPr lang="en-US" sz="2200" b="1" dirty="0" smtClean="0">
                  <a:solidFill>
                    <a:srgbClr val="FFFFFF"/>
                  </a:solidFill>
                  <a:latin typeface="Calibri" charset="0"/>
                  <a:ea typeface="Calibri" charset="0"/>
                  <a:cs typeface="Calibri" charset="0"/>
                  <a:sym typeface="Calibri"/>
                </a:rPr>
                <a:t>eliable</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a:t>
              </a:r>
              <a:r>
                <a:rPr lang="en-US" sz="2200" b="1" dirty="0" smtClean="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200" b="1" dirty="0">
                  <a:solidFill>
                    <a:srgbClr val="FFFFFF"/>
                  </a:solidFill>
                  <a:latin typeface="Calibri" charset="0"/>
                  <a:ea typeface="Calibri" charset="0"/>
                  <a:cs typeface="Calibri" charset="0"/>
                  <a:sym typeface="Calibri"/>
                </a:rPr>
                <a:t>საიმედო</a:t>
              </a:r>
              <a:r>
                <a:rPr lang="en-US" sz="2200" b="1" dirty="0">
                  <a:solidFill>
                    <a:srgbClr val="FFFFFF"/>
                  </a:solidFill>
                  <a:latin typeface="Calibri" charset="0"/>
                  <a:ea typeface="Calibri" charset="0"/>
                  <a:cs typeface="Calibri" charset="0"/>
                  <a:sym typeface="Calibri"/>
                </a:rPr>
                <a:t>, </a:t>
              </a:r>
              <a:r>
                <a:rPr lang="ka-GE" sz="2200" b="1" dirty="0">
                  <a:solidFill>
                    <a:srgbClr val="FFFFFF"/>
                  </a:solidFill>
                  <a:latin typeface="Calibri" charset="0"/>
                  <a:ea typeface="Calibri" charset="0"/>
                  <a:cs typeface="Calibri" charset="0"/>
                  <a:sym typeface="Calibri"/>
                </a:rPr>
                <a:t>სანდო</a:t>
              </a:r>
              <a:endParaRPr sz="2200" b="1" dirty="0">
                <a:solidFill>
                  <a:srgbClr val="FFFFFF"/>
                </a:solidFill>
                <a:latin typeface="Calibri" charset="0"/>
                <a:ea typeface="Calibri" charset="0"/>
                <a:cs typeface="Calibri" charset="0"/>
                <a:sym typeface="Calibri"/>
              </a:endParaRPr>
            </a:p>
          </p:txBody>
        </p:sp>
        <p:sp>
          <p:nvSpPr>
            <p:cNvPr id="27" name="Google Shape;170;g8d3272b2c0_0_186"/>
            <p:cNvSpPr/>
            <p:nvPr/>
          </p:nvSpPr>
          <p:spPr>
            <a:xfrm rot="9722507">
              <a:off x="2033883" y="3399840"/>
              <a:ext cx="1628354" cy="4934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29" name="Google Shape;172;g8d3272b2c0_0_186"/>
            <p:cNvSpPr/>
            <p:nvPr/>
          </p:nvSpPr>
          <p:spPr>
            <a:xfrm>
              <a:off x="-197972" y="2948151"/>
              <a:ext cx="2293317" cy="173156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0" name="Google Shape;173;g8d3272b2c0_0_186"/>
            <p:cNvSpPr txBox="1"/>
            <p:nvPr/>
          </p:nvSpPr>
          <p:spPr>
            <a:xfrm>
              <a:off x="-24417" y="3368847"/>
              <a:ext cx="1903200"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200" b="1" dirty="0">
                  <a:solidFill>
                    <a:srgbClr val="FFFFFF"/>
                  </a:solidFill>
                  <a:latin typeface="Calibri" charset="0"/>
                  <a:ea typeface="Calibri" charset="0"/>
                  <a:cs typeface="Calibri" charset="0"/>
                  <a:sym typeface="Calibri"/>
                </a:rPr>
                <a:t>g</a:t>
              </a:r>
              <a:r>
                <a:rPr lang="en-US" sz="2200" b="1" u="none" strike="noStrike" cap="none" dirty="0" smtClean="0">
                  <a:solidFill>
                    <a:srgbClr val="FFFFFF"/>
                  </a:solidFill>
                  <a:latin typeface="Calibri" charset="0"/>
                  <a:ea typeface="Calibri" charset="0"/>
                  <a:cs typeface="Calibri" charset="0"/>
                  <a:sym typeface="Calibri"/>
                </a:rPr>
                <a:t>enerous</a:t>
              </a:r>
              <a:endParaRPr lang="en-US" sz="22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200" b="1" dirty="0">
                  <a:solidFill>
                    <a:srgbClr val="FFFFFF"/>
                  </a:solidFill>
                  <a:latin typeface="Calibri" charset="0"/>
                  <a:ea typeface="Calibri" charset="0"/>
                  <a:cs typeface="Calibri" charset="0"/>
                  <a:sym typeface="Calibri"/>
                </a:rPr>
                <a:t>(</a:t>
              </a:r>
              <a:r>
                <a:rPr lang="en-US" sz="2200" b="1" dirty="0" smtClean="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2200" b="1" u="none" strike="noStrike" cap="none" dirty="0">
                  <a:solidFill>
                    <a:srgbClr val="FFFFFF"/>
                  </a:solidFill>
                  <a:latin typeface="Calibri" charset="0"/>
                  <a:ea typeface="Calibri" charset="0"/>
                  <a:cs typeface="Calibri" charset="0"/>
                  <a:sym typeface="Calibri"/>
                </a:rPr>
                <a:t>გულუხვი</a:t>
              </a:r>
              <a:endParaRPr sz="2200" b="1" u="none" strike="noStrike" cap="none" dirty="0">
                <a:solidFill>
                  <a:srgbClr val="FFFFFF"/>
                </a:solidFill>
                <a:latin typeface="Calibri" charset="0"/>
                <a:ea typeface="Calibri" charset="0"/>
                <a:cs typeface="Calibri" charset="0"/>
                <a:sym typeface="Calibri"/>
              </a:endParaRPr>
            </a:p>
          </p:txBody>
        </p:sp>
        <p:sp>
          <p:nvSpPr>
            <p:cNvPr id="31" name="Google Shape;174;g8d3272b2c0_0_186"/>
            <p:cNvSpPr/>
            <p:nvPr/>
          </p:nvSpPr>
          <p:spPr>
            <a:xfrm rot="12278115">
              <a:off x="5916013" y="3395739"/>
              <a:ext cx="1143317" cy="4934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33" name="Google Shape;176;g8d3272b2c0_0_186"/>
            <p:cNvSpPr/>
            <p:nvPr/>
          </p:nvSpPr>
          <p:spPr>
            <a:xfrm>
              <a:off x="6412743" y="3444078"/>
              <a:ext cx="2163068" cy="16251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4" name="Google Shape;177;g8d3272b2c0_0_186"/>
            <p:cNvSpPr txBox="1"/>
            <p:nvPr/>
          </p:nvSpPr>
          <p:spPr>
            <a:xfrm>
              <a:off x="6670325" y="3761964"/>
              <a:ext cx="1743600"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smtClean="0">
                  <a:solidFill>
                    <a:srgbClr val="FFFFFF"/>
                  </a:solidFill>
                  <a:latin typeface="Calibri" charset="0"/>
                  <a:ea typeface="Calibri" charset="0"/>
                  <a:cs typeface="Calibri" charset="0"/>
                  <a:sym typeface="Calibri"/>
                </a:rPr>
                <a:t>shy</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200" b="1" dirty="0" smtClean="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200" b="1" dirty="0">
                  <a:solidFill>
                    <a:srgbClr val="FFFFFF"/>
                  </a:solidFill>
                  <a:latin typeface="Calibri" charset="0"/>
                  <a:ea typeface="Calibri" charset="0"/>
                  <a:cs typeface="Calibri" charset="0"/>
                  <a:sym typeface="Calibri"/>
                </a:rPr>
                <a:t>მორცხვი</a:t>
              </a:r>
              <a:endParaRPr sz="2200" b="1" dirty="0">
                <a:solidFill>
                  <a:srgbClr val="FFFFFF"/>
                </a:solidFill>
                <a:latin typeface="Calibri" charset="0"/>
                <a:ea typeface="Calibri" charset="0"/>
                <a:cs typeface="Calibri" charset="0"/>
                <a:sym typeface="Calibri"/>
              </a:endParaRPr>
            </a:p>
          </p:txBody>
        </p:sp>
        <p:sp>
          <p:nvSpPr>
            <p:cNvPr id="35" name="Google Shape;178;g8d3272b2c0_0_186"/>
            <p:cNvSpPr/>
            <p:nvPr/>
          </p:nvSpPr>
          <p:spPr>
            <a:xfrm rot="12881230">
              <a:off x="2545810" y="1845261"/>
              <a:ext cx="1241104" cy="67572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6"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37" name="Google Shape;180;g8d3272b2c0_0_186"/>
            <p:cNvSpPr/>
            <p:nvPr/>
          </p:nvSpPr>
          <p:spPr>
            <a:xfrm>
              <a:off x="-379414" y="324013"/>
              <a:ext cx="3175389" cy="222178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8" name="Google Shape;181;g8d3272b2c0_0_186"/>
            <p:cNvSpPr txBox="1"/>
            <p:nvPr/>
          </p:nvSpPr>
          <p:spPr>
            <a:xfrm>
              <a:off x="-185783" y="822702"/>
              <a:ext cx="2902634" cy="121965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h</a:t>
              </a:r>
              <a:r>
                <a:rPr lang="en-US" sz="2200" b="1" dirty="0" smtClean="0">
                  <a:solidFill>
                    <a:srgbClr val="FFFFFF"/>
                  </a:solidFill>
                  <a:latin typeface="Calibri" charset="0"/>
                  <a:ea typeface="Calibri" charset="0"/>
                  <a:cs typeface="Calibri" charset="0"/>
                  <a:sym typeface="Calibri"/>
                </a:rPr>
                <a:t>ard </a:t>
              </a:r>
              <a:r>
                <a:rPr lang="en-US" sz="2200" b="1" dirty="0">
                  <a:solidFill>
                    <a:srgbClr val="FFFFFF"/>
                  </a:solidFill>
                  <a:latin typeface="Calibri" charset="0"/>
                  <a:ea typeface="Calibri" charset="0"/>
                  <a:cs typeface="Calibri" charset="0"/>
                  <a:sym typeface="Calibri"/>
                </a:rPr>
                <a:t>–working</a:t>
              </a: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a:t>
              </a:r>
              <a:r>
                <a:rPr lang="en-US" sz="2200" b="1" dirty="0" smtClean="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შრომისმოყვარე</a:t>
              </a:r>
              <a:endParaRPr lang="en-US" sz="2200" b="1" dirty="0">
                <a:solidFill>
                  <a:srgbClr val="FFFFFF"/>
                </a:solidFill>
                <a:latin typeface="Calibri" charset="0"/>
                <a:ea typeface="Calibri" charset="0"/>
                <a:cs typeface="Calibri" charset="0"/>
                <a:sym typeface="Calibri"/>
              </a:endParaRPr>
            </a:p>
          </p:txBody>
        </p:sp>
      </p:grpSp>
    </p:spTree>
    <p:extLst>
      <p:ext uri="{BB962C8B-B14F-4D97-AF65-F5344CB8AC3E}">
        <p14:creationId xmlns:p14="http://schemas.microsoft.com/office/powerpoint/2010/main" val="355051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248943"/>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chemeClr val="bg1"/>
                </a:solidFill>
                <a:latin typeface="Calibri" panose="020F0502020204030204" pitchFamily="34" charset="0"/>
                <a:ea typeface="Calibri Regular" charset="0"/>
                <a:cs typeface="Calibri" panose="020F0502020204030204" pitchFamily="34" charset="0"/>
              </a:rPr>
              <a:t>h</a:t>
            </a:r>
            <a:r>
              <a:rPr lang="en-US" sz="3000" b="1" dirty="0" smtClean="0">
                <a:solidFill>
                  <a:schemeClr val="bg1"/>
                </a:solidFill>
                <a:latin typeface="Calibri" panose="020F0502020204030204" pitchFamily="34" charset="0"/>
                <a:ea typeface="Calibri Regular" charset="0"/>
                <a:cs typeface="Calibri" panose="020F0502020204030204" pitchFamily="34" charset="0"/>
              </a:rPr>
              <a:t>ard-working</a:t>
            </a:r>
            <a:endParaRPr lang="en-US" sz="3000" b="1" dirty="0">
              <a:solidFill>
                <a:schemeClr val="bg1"/>
              </a:solidFill>
              <a:latin typeface="Calibri" panose="020F0502020204030204" pitchFamily="34" charset="0"/>
              <a:ea typeface="Calibri Regular" charset="0"/>
              <a:cs typeface="Calibri" panose="020F0502020204030204" pitchFamily="34" charset="0"/>
            </a:endParaRPr>
          </a:p>
          <a:p>
            <a:pPr marL="0" marR="0" lvl="0" indent="0" algn="ctr" rtl="0">
              <a:spcBef>
                <a:spcPts val="0"/>
              </a:spcBef>
              <a:spcAft>
                <a:spcPts val="0"/>
              </a:spcAft>
              <a:buNone/>
            </a:pPr>
            <a:r>
              <a:rPr lang="en-US" sz="3000" b="1" dirty="0">
                <a:solidFill>
                  <a:schemeClr val="bg1"/>
                </a:solidFill>
                <a:latin typeface="Calibri" panose="020F0502020204030204" pitchFamily="34" charset="0"/>
                <a:ea typeface="Calibri Regular" charset="0"/>
                <a:cs typeface="Calibri" panose="020F0502020204030204" pitchFamily="34" charset="0"/>
              </a:rPr>
              <a:t>(</a:t>
            </a:r>
            <a:r>
              <a:rPr lang="en-US" sz="3000" b="1" dirty="0" smtClean="0">
                <a:solidFill>
                  <a:schemeClr val="bg1"/>
                </a:solidFill>
                <a:latin typeface="Calibri" panose="020F0502020204030204" pitchFamily="34" charset="0"/>
                <a:ea typeface="Calibri Regular" charset="0"/>
                <a:cs typeface="Calibri" panose="020F0502020204030204" pitchFamily="34" charset="0"/>
              </a:rPr>
              <a:t>adj.)</a:t>
            </a:r>
            <a:endParaRPr sz="3000" b="1" dirty="0">
              <a:solidFill>
                <a:schemeClr val="bg1"/>
              </a:solidFill>
              <a:latin typeface="Calibri" panose="020F0502020204030204" pitchFamily="34" charset="0"/>
              <a:ea typeface="Calibri Regular" charset="0"/>
              <a:cs typeface="Calibri" panose="020F0502020204030204" pitchFamily="34" charset="0"/>
            </a:endParaRPr>
          </a:p>
        </p:txBody>
      </p:sp>
      <p:sp>
        <p:nvSpPr>
          <p:cNvPr id="190" name="Google Shape;190;g8d3272b2c0_0_231"/>
          <p:cNvSpPr/>
          <p:nvPr/>
        </p:nvSpPr>
        <p:spPr>
          <a:xfrm>
            <a:off x="4042582" y="3980641"/>
            <a:ext cx="4151700"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შრომისმოყვარე</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768393"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ლექსიკა</a:t>
            </a:r>
            <a:endParaRPr lang="en-US" sz="3500" dirty="0">
              <a:solidFill>
                <a:schemeClr val="bg1"/>
              </a:solidFill>
              <a:latin typeface="Calibri" pitchFamily="34" charset="0"/>
              <a:ea typeface="Calibri Regular" charset="0"/>
              <a:cs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248025" y="4861769"/>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She was always very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hard-working</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at school.</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2149"/>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2149"/>
            <a:ext cx="2376972" cy="9689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541347" y="1246094"/>
            <a:ext cx="3769649" cy="247675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chemeClr val="bg1"/>
                </a:solidFill>
                <a:latin typeface="Calibri" panose="020F0502020204030204" pitchFamily="34" charset="0"/>
                <a:ea typeface="Calibri Regular" charset="0"/>
                <a:cs typeface="Calibri" panose="020F0502020204030204" pitchFamily="34" charset="0"/>
              </a:rPr>
              <a:t>i</a:t>
            </a:r>
            <a:r>
              <a:rPr lang="en-US" sz="3000" b="1" dirty="0" smtClean="0">
                <a:solidFill>
                  <a:schemeClr val="bg1"/>
                </a:solidFill>
                <a:latin typeface="Calibri" panose="020F0502020204030204" pitchFamily="34" charset="0"/>
                <a:ea typeface="Calibri Regular" charset="0"/>
                <a:cs typeface="Calibri" panose="020F0502020204030204" pitchFamily="34" charset="0"/>
              </a:rPr>
              <a:t>ndependent</a:t>
            </a:r>
            <a:endParaRPr lang="en-US" sz="3000" b="1" dirty="0">
              <a:solidFill>
                <a:schemeClr val="bg1"/>
              </a:solidFill>
              <a:latin typeface="Calibri" panose="020F0502020204030204" pitchFamily="34" charset="0"/>
              <a:ea typeface="Calibri Regular" charset="0"/>
              <a:cs typeface="Calibri" panose="020F0502020204030204" pitchFamily="34" charset="0"/>
            </a:endParaRPr>
          </a:p>
          <a:p>
            <a:pPr marL="0" marR="0" lvl="0" indent="0" algn="ctr" rtl="0">
              <a:spcBef>
                <a:spcPts val="0"/>
              </a:spcBef>
              <a:spcAft>
                <a:spcPts val="0"/>
              </a:spcAft>
              <a:buNone/>
            </a:pPr>
            <a:r>
              <a:rPr lang="en-US" sz="3000" b="1" dirty="0">
                <a:solidFill>
                  <a:schemeClr val="bg1"/>
                </a:solidFill>
                <a:latin typeface="Calibri" panose="020F0502020204030204" pitchFamily="34" charset="0"/>
                <a:ea typeface="Calibri Regular" charset="0"/>
                <a:cs typeface="Calibri" panose="020F0502020204030204" pitchFamily="34" charset="0"/>
              </a:rPr>
              <a:t>(</a:t>
            </a:r>
            <a:r>
              <a:rPr lang="en-US" sz="3000" b="1" dirty="0" smtClean="0">
                <a:solidFill>
                  <a:schemeClr val="bg1"/>
                </a:solidFill>
                <a:latin typeface="Calibri" panose="020F0502020204030204" pitchFamily="34" charset="0"/>
                <a:ea typeface="Calibri Regular" charset="0"/>
                <a:cs typeface="Calibri" panose="020F0502020204030204" pitchFamily="34" charset="0"/>
              </a:rPr>
              <a:t>adj.)</a:t>
            </a:r>
            <a:endParaRPr sz="3000" b="1" dirty="0">
              <a:solidFill>
                <a:schemeClr val="bg1"/>
              </a:solidFill>
              <a:latin typeface="Calibri" panose="020F0502020204030204" pitchFamily="34" charset="0"/>
              <a:ea typeface="Calibri Regular" charset="0"/>
              <a:cs typeface="Calibri" panose="020F0502020204030204" pitchFamily="34" charset="0"/>
            </a:endParaRPr>
          </a:p>
        </p:txBody>
      </p:sp>
      <p:sp>
        <p:nvSpPr>
          <p:cNvPr id="199" name="Google Shape;199;g8d3272b2c0_0_239"/>
          <p:cNvSpPr/>
          <p:nvPr/>
        </p:nvSpPr>
        <p:spPr>
          <a:xfrm>
            <a:off x="4326199" y="3861395"/>
            <a:ext cx="4199947" cy="106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დამოუკიდებელი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5E5E76EC-DAFE-4D40-AD68-7D6E5C3B03ED}"/>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2" name="TextBox 1">
            <a:extLst>
              <a:ext uri="{FF2B5EF4-FFF2-40B4-BE49-F238E27FC236}">
                <a16:creationId xmlns:a16="http://schemas.microsoft.com/office/drawing/2014/main" id="{75517F93-3FE2-409B-AAEF-72303CA487B7}"/>
              </a:ext>
            </a:extLst>
          </p:cNvPr>
          <p:cNvSpPr txBox="1"/>
          <p:nvPr/>
        </p:nvSpPr>
        <p:spPr>
          <a:xfrm>
            <a:off x="8526147" y="443199"/>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
        <p:nvSpPr>
          <p:cNvPr id="7" name="Google Shape;190;g8d3272b2c0_0_231">
            <a:extLst>
              <a:ext uri="{FF2B5EF4-FFF2-40B4-BE49-F238E27FC236}">
                <a16:creationId xmlns:a16="http://schemas.microsoft.com/office/drawing/2014/main" id="{4EBF8AC5-E672-D64F-B170-FF606B49B46F}"/>
              </a:ext>
            </a:extLst>
          </p:cNvPr>
          <p:cNvSpPr/>
          <p:nvPr/>
        </p:nvSpPr>
        <p:spPr>
          <a:xfrm>
            <a:off x="3333749" y="5105513"/>
            <a:ext cx="616267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She was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independent</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in her decisions.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AFF1C99C-380B-C94E-B652-4C054121158E}"/>
              </a:ext>
            </a:extLst>
          </p:cNvPr>
          <p:cNvPicPr preferRelativeResize="0"/>
          <p:nvPr/>
        </p:nvPicPr>
        <p:blipFill rotWithShape="1">
          <a:blip r:embed="rId3">
            <a:alphaModFix/>
          </a:blip>
          <a:srcRect/>
          <a:stretch/>
        </p:blipFill>
        <p:spPr>
          <a:xfrm>
            <a:off x="400961" y="365125"/>
            <a:ext cx="2164081" cy="968991"/>
          </a:xfrm>
          <a:prstGeom prst="rect">
            <a:avLst/>
          </a:prstGeom>
          <a:noFill/>
          <a:ln>
            <a:noFill/>
          </a:ln>
        </p:spPr>
      </p:pic>
      <p:pic>
        <p:nvPicPr>
          <p:cNvPr id="9" name="Picture 8">
            <a:extLst>
              <a:ext uri="{FF2B5EF4-FFF2-40B4-BE49-F238E27FC236}">
                <a16:creationId xmlns:a16="http://schemas.microsoft.com/office/drawing/2014/main" id="{E8C6F74B-0F24-7848-A2FF-5A79A23BE826}"/>
              </a:ext>
            </a:extLst>
          </p:cNvPr>
          <p:cNvPicPr>
            <a:picLocks noChangeAspect="1"/>
          </p:cNvPicPr>
          <p:nvPr/>
        </p:nvPicPr>
        <p:blipFill>
          <a:blip r:embed="rId4"/>
          <a:stretch>
            <a:fillRect/>
          </a:stretch>
        </p:blipFill>
        <p:spPr>
          <a:xfrm>
            <a:off x="2565043" y="365125"/>
            <a:ext cx="2376972" cy="9689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8d3272b2c0_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Font typeface="Arial"/>
              <a:buNone/>
            </a:pPr>
            <a:endParaRPr sz="1400" dirty="0">
              <a:solidFill>
                <a:srgbClr val="000000"/>
              </a:solidFill>
              <a:ea typeface="Calibri Regular" charset="0"/>
              <a:cs typeface="Calibri Regular" charset="0"/>
              <a:sym typeface="Arial"/>
            </a:endParaRPr>
          </a:p>
          <a:p>
            <a:pPr marL="0" lvl="0" indent="0" algn="l" rtl="0">
              <a:spcBef>
                <a:spcPts val="1000"/>
              </a:spcBef>
              <a:spcAft>
                <a:spcPts val="0"/>
              </a:spcAft>
              <a:buNone/>
            </a:pPr>
            <a:endParaRPr dirty="0"/>
          </a:p>
        </p:txBody>
      </p:sp>
      <p:sp>
        <p:nvSpPr>
          <p:cNvPr id="207" name="Google Shape;207;g8d3272b2c0_1_54"/>
          <p:cNvSpPr/>
          <p:nvPr/>
        </p:nvSpPr>
        <p:spPr>
          <a:xfrm>
            <a:off x="4713283" y="1265518"/>
            <a:ext cx="2870858"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3000" b="1" dirty="0">
                <a:solidFill>
                  <a:schemeClr val="lt1"/>
                </a:solidFill>
                <a:latin typeface="Calibri" charset="0"/>
                <a:ea typeface="Calibri" charset="0"/>
                <a:cs typeface="Calibri" charset="0"/>
              </a:rPr>
              <a:t>  </a:t>
            </a:r>
            <a:r>
              <a:rPr lang="ka-GE" sz="3000" b="1" dirty="0">
                <a:solidFill>
                  <a:schemeClr val="lt1"/>
                </a:solidFill>
                <a:latin typeface="Calibri" charset="0"/>
                <a:ea typeface="Calibri" charset="0"/>
                <a:cs typeface="Calibri" charset="0"/>
              </a:rPr>
              <a:t> </a:t>
            </a:r>
            <a:r>
              <a:rPr lang="en-US" sz="3000" b="1" dirty="0" smtClean="0">
                <a:solidFill>
                  <a:schemeClr val="lt1"/>
                </a:solidFill>
                <a:latin typeface="Calibri" charset="0"/>
                <a:ea typeface="Calibri" charset="0"/>
                <a:cs typeface="Calibri" charset="0"/>
              </a:rPr>
              <a:t>   </a:t>
            </a:r>
            <a:r>
              <a:rPr lang="ka-GE" sz="3000" b="1" dirty="0" smtClean="0">
                <a:solidFill>
                  <a:schemeClr val="lt1"/>
                </a:solidFill>
                <a:latin typeface="Calibri" charset="0"/>
                <a:ea typeface="Calibri" charset="0"/>
                <a:cs typeface="Calibri" charset="0"/>
              </a:rPr>
              <a:t> </a:t>
            </a:r>
            <a:r>
              <a:rPr lang="en-US" sz="3000" b="1" dirty="0" smtClean="0">
                <a:solidFill>
                  <a:schemeClr val="lt1"/>
                </a:solidFill>
                <a:latin typeface="Calibri" charset="0"/>
                <a:ea typeface="Calibri" charset="0"/>
                <a:cs typeface="Calibri" charset="0"/>
              </a:rPr>
              <a:t>loyal</a:t>
            </a:r>
            <a:endParaRPr lang="en-US" sz="3000" b="1" dirty="0">
              <a:solidFill>
                <a:schemeClr val="lt1"/>
              </a:solidFill>
              <a:latin typeface="Calibri" charset="0"/>
              <a:ea typeface="Calibri" charset="0"/>
              <a:cs typeface="Calibri" charset="0"/>
            </a:endParaRPr>
          </a:p>
          <a:p>
            <a:pPr marL="0" marR="0" lvl="0" indent="0" rtl="0">
              <a:spcBef>
                <a:spcPts val="0"/>
              </a:spcBef>
              <a:spcAft>
                <a:spcPts val="0"/>
              </a:spcAft>
              <a:buNone/>
            </a:pPr>
            <a:r>
              <a:rPr lang="en-US" sz="3000" b="1" dirty="0">
                <a:solidFill>
                  <a:schemeClr val="lt1"/>
                </a:solidFill>
                <a:latin typeface="Calibri" charset="0"/>
                <a:ea typeface="Calibri" charset="0"/>
                <a:cs typeface="Calibri" charset="0"/>
              </a:rPr>
              <a:t>     </a:t>
            </a:r>
            <a:r>
              <a:rPr lang="en-US" sz="3000" b="1" dirty="0" smtClean="0">
                <a:solidFill>
                  <a:schemeClr val="lt1"/>
                </a:solidFill>
                <a:latin typeface="Calibri" charset="0"/>
                <a:ea typeface="Calibri" charset="0"/>
                <a:cs typeface="Calibri" charset="0"/>
              </a:rPr>
              <a:t>  (adj.)</a:t>
            </a:r>
            <a:endParaRPr sz="3000" b="1" dirty="0">
              <a:solidFill>
                <a:schemeClr val="lt1"/>
              </a:solidFill>
              <a:latin typeface="Calibri" charset="0"/>
              <a:ea typeface="Calibri" charset="0"/>
              <a:cs typeface="Calibri" charset="0"/>
            </a:endParaRPr>
          </a:p>
        </p:txBody>
      </p:sp>
      <p:sp>
        <p:nvSpPr>
          <p:cNvPr id="208" name="Google Shape;208;g8d3272b2c0_1_54"/>
          <p:cNvSpPr/>
          <p:nvPr/>
        </p:nvSpPr>
        <p:spPr>
          <a:xfrm>
            <a:off x="4020114" y="3746579"/>
            <a:ext cx="4151700" cy="8842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ერთგული</a:t>
            </a:r>
            <a:endParaRPr sz="2400" u="none" strike="noStrike" cap="none" dirty="0">
              <a:solidFill>
                <a:srgbClr val="FFFFFF"/>
              </a:solidFill>
              <a:latin typeface="Calibri Regular" charset="0"/>
              <a:ea typeface="Calibri"/>
              <a:cs typeface="Calibri"/>
              <a:sym typeface="Calibri"/>
            </a:endParaRPr>
          </a:p>
        </p:txBody>
      </p:sp>
      <p:sp>
        <p:nvSpPr>
          <p:cNvPr id="6" name="Google Shape;190;g8d3272b2c0_0_231">
            <a:extLst>
              <a:ext uri="{FF2B5EF4-FFF2-40B4-BE49-F238E27FC236}">
                <a16:creationId xmlns:a16="http://schemas.microsoft.com/office/drawing/2014/main" id="{9019BE52-8DFC-1F4B-8957-0E66BE071B1E}"/>
              </a:ext>
            </a:extLst>
          </p:cNvPr>
          <p:cNvSpPr/>
          <p:nvPr/>
        </p:nvSpPr>
        <p:spPr>
          <a:xfrm>
            <a:off x="3571875" y="4861769"/>
            <a:ext cx="4954272"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She's very </a:t>
            </a: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loyal</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to her friends.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F1977754-0BD6-3948-B2F4-0E363D5BF0C8}"/>
              </a:ext>
            </a:extLst>
          </p:cNvPr>
          <p:cNvPicPr preferRelativeResize="0"/>
          <p:nvPr/>
        </p:nvPicPr>
        <p:blipFill rotWithShape="1">
          <a:blip r:embed="rId3">
            <a:alphaModFix/>
          </a:blip>
          <a:srcRect/>
          <a:stretch/>
        </p:blipFill>
        <p:spPr>
          <a:xfrm>
            <a:off x="254551" y="365125"/>
            <a:ext cx="2164081" cy="968991"/>
          </a:xfrm>
          <a:prstGeom prst="rect">
            <a:avLst/>
          </a:prstGeom>
          <a:noFill/>
          <a:ln>
            <a:noFill/>
          </a:ln>
        </p:spPr>
      </p:pic>
      <p:pic>
        <p:nvPicPr>
          <p:cNvPr id="8" name="Picture 7">
            <a:extLst>
              <a:ext uri="{FF2B5EF4-FFF2-40B4-BE49-F238E27FC236}">
                <a16:creationId xmlns:a16="http://schemas.microsoft.com/office/drawing/2014/main" id="{834D6661-1EC1-E845-A38A-76B040F22EA1}"/>
              </a:ext>
            </a:extLst>
          </p:cNvPr>
          <p:cNvPicPr>
            <a:picLocks noChangeAspect="1"/>
          </p:cNvPicPr>
          <p:nvPr/>
        </p:nvPicPr>
        <p:blipFill>
          <a:blip r:embed="rId4"/>
          <a:stretch>
            <a:fillRect/>
          </a:stretch>
        </p:blipFill>
        <p:spPr>
          <a:xfrm>
            <a:off x="2418633" y="365125"/>
            <a:ext cx="2376972" cy="968991"/>
          </a:xfrm>
          <a:prstGeom prst="rect">
            <a:avLst/>
          </a:prstGeom>
        </p:spPr>
      </p:pic>
      <p:sp>
        <p:nvSpPr>
          <p:cNvPr id="11" name="Rectangle 10">
            <a:extLst>
              <a:ext uri="{FF2B5EF4-FFF2-40B4-BE49-F238E27FC236}">
                <a16:creationId xmlns:a16="http://schemas.microsoft.com/office/drawing/2014/main" id="{3018754A-27AC-BE4F-B9FA-6DA1A0DC667A}"/>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2" name="TextBox 11">
            <a:extLst>
              <a:ext uri="{FF2B5EF4-FFF2-40B4-BE49-F238E27FC236}">
                <a16:creationId xmlns:a16="http://schemas.microsoft.com/office/drawing/2014/main" id="{29FD0F9F-0F48-A142-B205-9F77FE0A70AB}"/>
              </a:ext>
            </a:extLst>
          </p:cNvPr>
          <p:cNvSpPr txBox="1"/>
          <p:nvPr/>
        </p:nvSpPr>
        <p:spPr>
          <a:xfrm>
            <a:off x="8526147" y="443199"/>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504764" y="1226915"/>
            <a:ext cx="3182400" cy="23577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dirty="0">
                <a:solidFill>
                  <a:schemeClr val="lt1"/>
                </a:solidFill>
                <a:latin typeface="Calibri" charset="0"/>
                <a:ea typeface="Calibri" charset="0"/>
                <a:cs typeface="Calibri" charset="0"/>
              </a:rPr>
              <a:t>g</a:t>
            </a:r>
            <a:r>
              <a:rPr lang="en-US" sz="3000" b="1" dirty="0" smtClean="0">
                <a:solidFill>
                  <a:schemeClr val="lt1"/>
                </a:solidFill>
                <a:latin typeface="Calibri" charset="0"/>
                <a:ea typeface="Calibri" charset="0"/>
                <a:cs typeface="Calibri" charset="0"/>
              </a:rPr>
              <a:t>enerous</a:t>
            </a:r>
            <a:endParaRPr lang="en-US" sz="3000" b="1" dirty="0">
              <a:solidFill>
                <a:schemeClr val="lt1"/>
              </a:solidFill>
              <a:latin typeface="Calibri" charset="0"/>
              <a:ea typeface="Calibri" charset="0"/>
              <a:cs typeface="Calibri" charset="0"/>
            </a:endParaRPr>
          </a:p>
          <a:p>
            <a:pPr marL="0" marR="0" lvl="0" indent="0" algn="ctr" rtl="0">
              <a:spcBef>
                <a:spcPts val="0"/>
              </a:spcBef>
              <a:spcAft>
                <a:spcPts val="0"/>
              </a:spcAft>
              <a:buNone/>
            </a:pPr>
            <a:r>
              <a:rPr lang="en-US" sz="3000" b="1" dirty="0">
                <a:solidFill>
                  <a:schemeClr val="lt1"/>
                </a:solidFill>
                <a:latin typeface="Calibri" charset="0"/>
                <a:ea typeface="Calibri" charset="0"/>
                <a:cs typeface="Calibri" charset="0"/>
              </a:rPr>
              <a:t>(</a:t>
            </a:r>
            <a:r>
              <a:rPr lang="en-US" sz="3000" b="1" dirty="0" smtClean="0">
                <a:solidFill>
                  <a:schemeClr val="lt1"/>
                </a:solidFill>
                <a:latin typeface="Calibri" charset="0"/>
                <a:ea typeface="Calibri" charset="0"/>
                <a:cs typeface="Calibri" charset="0"/>
              </a:rPr>
              <a:t>adj.)</a:t>
            </a:r>
            <a:endParaRPr sz="3000" b="1" dirty="0">
              <a:solidFill>
                <a:schemeClr val="lt1"/>
              </a:solidFill>
              <a:latin typeface="Calibri" charset="0"/>
              <a:ea typeface="Calibri" charset="0"/>
              <a:cs typeface="Calibri" charset="0"/>
            </a:endParaRPr>
          </a:p>
        </p:txBody>
      </p:sp>
      <p:sp>
        <p:nvSpPr>
          <p:cNvPr id="217" name="Google Shape;217;g8d3272b2c0_0_255"/>
          <p:cNvSpPr/>
          <p:nvPr/>
        </p:nvSpPr>
        <p:spPr>
          <a:xfrm>
            <a:off x="4020114" y="3851563"/>
            <a:ext cx="4151700" cy="7535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გულუხვი</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73D3E84D-49CD-7B42-8D4F-DBC96FAB1553}"/>
              </a:ext>
            </a:extLst>
          </p:cNvPr>
          <p:cNvSpPr/>
          <p:nvPr/>
        </p:nvSpPr>
        <p:spPr>
          <a:xfrm>
            <a:off x="3619500" y="4809339"/>
            <a:ext cx="48584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sng" strike="noStrike" cap="none" dirty="0">
                <a:solidFill>
                  <a:schemeClr val="accent2"/>
                </a:solidFill>
                <a:latin typeface="Calibri" panose="020F0502020204030204" pitchFamily="34" charset="0"/>
                <a:ea typeface="Calibri"/>
                <a:cs typeface="Calibri" panose="020F0502020204030204" pitchFamily="34" charset="0"/>
                <a:sym typeface="Calibri"/>
              </a:rPr>
              <a:t>Generous</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people are always ready to help others.</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37AD797A-86C6-3C48-A34B-51B902C47209}"/>
              </a:ext>
            </a:extLst>
          </p:cNvPr>
          <p:cNvPicPr preferRelativeResize="0"/>
          <p:nvPr/>
        </p:nvPicPr>
        <p:blipFill rotWithShape="1">
          <a:blip r:embed="rId3">
            <a:alphaModFix/>
          </a:blip>
          <a:srcRect/>
          <a:stretch/>
        </p:blipFill>
        <p:spPr>
          <a:xfrm>
            <a:off x="266932" y="365125"/>
            <a:ext cx="2164081" cy="968991"/>
          </a:xfrm>
          <a:prstGeom prst="rect">
            <a:avLst/>
          </a:prstGeom>
          <a:noFill/>
          <a:ln>
            <a:noFill/>
          </a:ln>
        </p:spPr>
      </p:pic>
      <p:pic>
        <p:nvPicPr>
          <p:cNvPr id="9" name="Picture 8">
            <a:extLst>
              <a:ext uri="{FF2B5EF4-FFF2-40B4-BE49-F238E27FC236}">
                <a16:creationId xmlns:a16="http://schemas.microsoft.com/office/drawing/2014/main" id="{90D657C5-8E3F-734A-A4EC-5D91BC4961F0}"/>
              </a:ext>
            </a:extLst>
          </p:cNvPr>
          <p:cNvPicPr>
            <a:picLocks noChangeAspect="1"/>
          </p:cNvPicPr>
          <p:nvPr/>
        </p:nvPicPr>
        <p:blipFill>
          <a:blip r:embed="rId4"/>
          <a:stretch>
            <a:fillRect/>
          </a:stretch>
        </p:blipFill>
        <p:spPr>
          <a:xfrm>
            <a:off x="2431014" y="365125"/>
            <a:ext cx="2376972" cy="968991"/>
          </a:xfrm>
          <a:prstGeom prst="rect">
            <a:avLst/>
          </a:prstGeom>
        </p:spPr>
      </p:pic>
      <p:sp>
        <p:nvSpPr>
          <p:cNvPr id="11" name="Rectangle 10">
            <a:extLst>
              <a:ext uri="{FF2B5EF4-FFF2-40B4-BE49-F238E27FC236}">
                <a16:creationId xmlns:a16="http://schemas.microsoft.com/office/drawing/2014/main" id="{B76FA132-FFBB-B04F-8AB2-074656C32512}"/>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12" name="TextBox 11">
            <a:extLst>
              <a:ext uri="{FF2B5EF4-FFF2-40B4-BE49-F238E27FC236}">
                <a16:creationId xmlns:a16="http://schemas.microsoft.com/office/drawing/2014/main" id="{49943C76-1491-D541-A15F-25218D1ED59E}"/>
              </a:ext>
            </a:extLst>
          </p:cNvPr>
          <p:cNvSpPr txBox="1"/>
          <p:nvPr/>
        </p:nvSpPr>
        <p:spPr>
          <a:xfrm>
            <a:off x="8526147" y="443199"/>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bri Regular" charset="0"/>
                <a:cs typeface="Calibri" pitchFamily="34" charset="0"/>
              </a:rPr>
              <a:t>Vocabulary</a:t>
            </a:r>
          </a:p>
          <a:p>
            <a:r>
              <a:rPr lang="ka-GE" sz="3500" dirty="0">
                <a:solidFill>
                  <a:schemeClr val="bg1"/>
                </a:solidFill>
                <a:latin typeface="Calibri" pitchFamily="34" charset="0"/>
                <a:ea typeface="Calibri Regular" charset="0"/>
                <a:cs typeface="Calibri" pitchFamily="34" charset="0"/>
              </a:rPr>
              <a:t> ლექსიკა</a:t>
            </a:r>
            <a:endParaRPr lang="en-US" sz="3500" dirty="0">
              <a:solidFill>
                <a:schemeClr val="bg1"/>
              </a:solidFill>
              <a:latin typeface="Calibri" pitchFamily="34" charset="0"/>
              <a:ea typeface="Calibri Regular"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1508</Words>
  <Application>Microsoft Office PowerPoint</Application>
  <PresentationFormat>Widescreen</PresentationFormat>
  <Paragraphs>378</Paragraphs>
  <Slides>49</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Regular</vt:lpstr>
      <vt:lpstr>Merriweather</vt:lpstr>
      <vt:lpstr>Merriweather Light</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Vocabulary ლექსიკა</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True</vt:lpstr>
      <vt:lpstr>False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182</cp:revision>
  <cp:lastPrinted>2020-08-18T10:29:53Z</cp:lastPrinted>
  <dcterms:created xsi:type="dcterms:W3CDTF">2020-04-09T12:21:27Z</dcterms:created>
  <dcterms:modified xsi:type="dcterms:W3CDTF">2020-09-29T05:48:07Z</dcterms:modified>
</cp:coreProperties>
</file>