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88" r:id="rId17"/>
    <p:sldId id="357" r:id="rId18"/>
    <p:sldId id="358" r:id="rId19"/>
    <p:sldId id="359" r:id="rId20"/>
    <p:sldId id="360" r:id="rId21"/>
    <p:sldId id="362" r:id="rId22"/>
    <p:sldId id="393" r:id="rId23"/>
    <p:sldId id="404" r:id="rId24"/>
    <p:sldId id="353" r:id="rId25"/>
    <p:sldId id="403" r:id="rId26"/>
    <p:sldId id="415" r:id="rId27"/>
    <p:sldId id="363" r:id="rId28"/>
    <p:sldId id="364" r:id="rId29"/>
    <p:sldId id="365" r:id="rId30"/>
    <p:sldId id="366" r:id="rId31"/>
    <p:sldId id="296" r:id="rId32"/>
    <p:sldId id="325" r:id="rId33"/>
    <p:sldId id="405" r:id="rId34"/>
    <p:sldId id="302" r:id="rId35"/>
    <p:sldId id="330" r:id="rId36"/>
    <p:sldId id="331" r:id="rId37"/>
    <p:sldId id="395"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5865"/>
  </p:normalViewPr>
  <p:slideViewPr>
    <p:cSldViewPr snapToGrid="0">
      <p:cViewPr>
        <p:scale>
          <a:sx n="60" d="100"/>
          <a:sy n="60" d="100"/>
        </p:scale>
        <p:origin x="-1032"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extLst>
      <p:ext uri="{BB962C8B-B14F-4D97-AF65-F5344CB8AC3E}">
        <p14:creationId xmlns:p14="http://schemas.microsoft.com/office/powerpoint/2010/main" val="229632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48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574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3637149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804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15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extLst>
      <p:ext uri="{BB962C8B-B14F-4D97-AF65-F5344CB8AC3E}">
        <p14:creationId xmlns:p14="http://schemas.microsoft.com/office/powerpoint/2010/main" val="135983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extLst>
      <p:ext uri="{BB962C8B-B14F-4D97-AF65-F5344CB8AC3E}">
        <p14:creationId xmlns:p14="http://schemas.microsoft.com/office/powerpoint/2010/main" val="284262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2144321" y="1815501"/>
            <a:ext cx="3431400"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m</a:t>
            </a:r>
            <a:r>
              <a:rPr lang="en-US" sz="2800" b="1" dirty="0" smtClean="0">
                <a:solidFill>
                  <a:schemeClr val="bg1"/>
                </a:solidFill>
                <a:latin typeface="Calibri" panose="020F0502020204030204" pitchFamily="34" charset="0"/>
                <a:cs typeface="Calibri" panose="020F0502020204030204" pitchFamily="34" charset="0"/>
              </a:rPr>
              <a:t>ansion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1368520" y="45766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000" b="1" u="none" strike="noStrike" cap="none" dirty="0">
                <a:solidFill>
                  <a:srgbClr val="FFFFFF"/>
                </a:solidFill>
                <a:latin typeface="Calibri" panose="020F0502020204030204" pitchFamily="34" charset="0"/>
                <a:ea typeface="Calibri"/>
                <a:cs typeface="Calibri" panose="020F0502020204030204" pitchFamily="34" charset="0"/>
                <a:sym typeface="Calibri"/>
              </a:rPr>
              <a:t>დიდი საკუთარი სახლი </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368523" y="5290380"/>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street is lined with enormous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mansions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where the rich and famous live.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747359" y="26573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5122" name="Picture 2" descr="C:\Users\User\Desktop\Parkland_1st-Photo-scaled.jpg"/>
          <p:cNvPicPr>
            <a:picLocks noChangeAspect="1" noChangeArrowheads="1"/>
          </p:cNvPicPr>
          <p:nvPr/>
        </p:nvPicPr>
        <p:blipFill rotWithShape="1">
          <a:blip r:embed="rId5">
            <a:extLst>
              <a:ext uri="{28A0092B-C50C-407E-A947-70E740481C1C}">
                <a14:useLocalDpi xmlns:a14="http://schemas.microsoft.com/office/drawing/2010/main" val="0"/>
              </a:ext>
            </a:extLst>
          </a:blip>
          <a:srcRect l="8965" r="9151" b="21736"/>
          <a:stretch/>
        </p:blipFill>
        <p:spPr bwMode="auto">
          <a:xfrm>
            <a:off x="7201348" y="2493762"/>
            <a:ext cx="4303986" cy="274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29082" y="3715472"/>
            <a:ext cx="9392957" cy="1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small home that is dirty and </a:t>
            </a:r>
            <a:r>
              <a:rPr lang="en-US" sz="2400" b="1" dirty="0" smtClean="0">
                <a:latin typeface="Calibri" panose="020F0502020204030204" pitchFamily="34" charset="0"/>
                <a:cs typeface="Calibri" panose="020F0502020204030204" pitchFamily="34" charset="0"/>
              </a:rPr>
              <a:t>in</a:t>
            </a:r>
            <a:r>
              <a:rPr lang="ka-GE" sz="2400" b="1"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a </a:t>
            </a:r>
            <a:r>
              <a:rPr lang="en-US" sz="2400" b="1" dirty="0">
                <a:latin typeface="Calibri" panose="020F0502020204030204" pitchFamily="34" charset="0"/>
                <a:cs typeface="Calibri" panose="020F0502020204030204" pitchFamily="34" charset="0"/>
              </a:rPr>
              <a:t>bad condition.</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3093311" y="2150773"/>
            <a:ext cx="2023973" cy="73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igh-rise </a:t>
            </a:r>
            <a:r>
              <a:rPr lang="en-US" sz="2000" b="1" dirty="0">
                <a:latin typeface="Calibri" panose="020F0502020204030204" pitchFamily="34" charset="0"/>
                <a:cs typeface="Calibri" panose="020F0502020204030204" pitchFamily="34" charset="0"/>
              </a:rPr>
              <a:t>building</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550039" y="2151137"/>
            <a:ext cx="1960518" cy="732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slum</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916978" y="2151137"/>
            <a:ext cx="1728682" cy="732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hovel</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10023504" y="2120665"/>
            <a:ext cx="1728682" cy="74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mansion</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502878" y="2151137"/>
            <a:ext cx="2149521" cy="736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emi-detached </a:t>
            </a:r>
            <a:r>
              <a:rPr lang="en-US" sz="2000" b="1" dirty="0">
                <a:latin typeface="Calibri" panose="020F0502020204030204" pitchFamily="34" charset="0"/>
                <a:cs typeface="Calibri" panose="020F0502020204030204" pitchFamily="34" charset="0"/>
              </a:rPr>
              <a:t>house</a:t>
            </a:r>
          </a:p>
        </p:txBody>
      </p:sp>
      <p:sp>
        <p:nvSpPr>
          <p:cNvPr id="21" name="Rectangle 20">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7 L 0.00235 0.48171 " pathEditMode="relative" rAng="0" ptsTypes="AA">
                                      <p:cBhvr>
                                        <p:cTn id="6" dur="2000" fill="hold"/>
                                        <p:tgtEl>
                                          <p:spTgt spid="19"/>
                                        </p:tgtEl>
                                        <p:attrNameLst>
                                          <p:attrName>ppt_x</p:attrName>
                                          <p:attrName>ppt_y</p:attrName>
                                        </p:attrNameLst>
                                      </p:cBhvr>
                                      <p:rCtr x="117" y="2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244073" y="3656612"/>
            <a:ext cx="9380998" cy="131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alibri" panose="020F0502020204030204" pitchFamily="34" charset="0"/>
              <a:cs typeface="Calibri" panose="020F0502020204030204" pitchFamily="34" charset="0"/>
            </a:endParaRPr>
          </a:p>
          <a:p>
            <a:pPr algn="ctr"/>
            <a:r>
              <a:rPr lang="en-US" sz="2400" b="1" dirty="0" smtClean="0">
                <a:latin typeface="Calibri" panose="020F0502020204030204" pitchFamily="34" charset="0"/>
                <a:cs typeface="Calibri" panose="020F0502020204030204" pitchFamily="34" charset="0"/>
              </a:rPr>
              <a:t>A </a:t>
            </a:r>
            <a:r>
              <a:rPr lang="en-US" sz="2400" b="1" dirty="0">
                <a:latin typeface="Calibri" panose="020F0502020204030204" pitchFamily="34" charset="0"/>
                <a:cs typeface="Calibri" panose="020F0502020204030204" pitchFamily="34" charset="0"/>
              </a:rPr>
              <a:t>very large, expensive house.</a:t>
            </a:r>
          </a:p>
          <a:p>
            <a:pPr algn="ct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1711398" y="2266271"/>
            <a:ext cx="2023973" cy="69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emi-detached </a:t>
            </a:r>
            <a:r>
              <a:rPr lang="en-US" sz="2000" b="1" dirty="0">
                <a:latin typeface="Calibri" panose="020F0502020204030204" pitchFamily="34" charset="0"/>
                <a:cs typeface="Calibri" panose="020F0502020204030204" pitchFamily="34" charset="0"/>
              </a:rPr>
              <a:t>house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4108765" y="2266682"/>
            <a:ext cx="1960518" cy="69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igh-rise </a:t>
            </a:r>
            <a:r>
              <a:rPr lang="en-US" sz="2000" b="1" dirty="0">
                <a:latin typeface="Calibri" panose="020F0502020204030204" pitchFamily="34" charset="0"/>
                <a:cs typeface="Calibri" panose="020F0502020204030204" pitchFamily="34" charset="0"/>
              </a:rPr>
              <a:t>building</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6458588" y="2252054"/>
            <a:ext cx="1728682" cy="69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lum</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D86E702E-104A-D647-B1CD-0A5C18F4C340}"/>
              </a:ext>
            </a:extLst>
          </p:cNvPr>
          <p:cNvSpPr/>
          <p:nvPr/>
        </p:nvSpPr>
        <p:spPr>
          <a:xfrm>
            <a:off x="8560664" y="2254033"/>
            <a:ext cx="1728682" cy="702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t>
            </a:r>
            <a:r>
              <a:rPr lang="en-US" sz="2000" b="1" dirty="0" smtClean="0">
                <a:latin typeface="Calibri" panose="020F0502020204030204" pitchFamily="34" charset="0"/>
                <a:cs typeface="Calibri" panose="020F0502020204030204" pitchFamily="34" charset="0"/>
              </a:rPr>
              <a:t>ansion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263 -0.00185 L 0.0082 0.46343 " pathEditMode="relative" rAng="0" ptsTypes="AA">
                                      <p:cBhvr>
                                        <p:cTn id="6" dur="2000" fill="hold"/>
                                        <p:tgtEl>
                                          <p:spTgt spid="20"/>
                                        </p:tgtEl>
                                        <p:attrNameLst>
                                          <p:attrName>ppt_x</p:attrName>
                                          <p:attrName>ppt_y</p:attrName>
                                        </p:attrNameLst>
                                      </p:cBhvr>
                                      <p:rCtr x="-221" y="2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66211" y="3693895"/>
            <a:ext cx="9381586" cy="1165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house that is joined to another similar house only on one </a:t>
            </a:r>
            <a:r>
              <a:rPr lang="en-US" sz="2400" b="1" dirty="0" smtClean="0">
                <a:latin typeface="Calibri" panose="020F0502020204030204" pitchFamily="34" charset="0"/>
                <a:cs typeface="Calibri" panose="020F0502020204030204" pitchFamily="34" charset="0"/>
              </a:rPr>
              <a:t>side.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1986116" y="2223134"/>
            <a:ext cx="1960518" cy="772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a:t>
            </a:r>
            <a:r>
              <a:rPr lang="en-US" sz="2000" b="1" dirty="0" smtClean="0">
                <a:latin typeface="Calibri" panose="020F0502020204030204" pitchFamily="34" charset="0"/>
                <a:cs typeface="Calibri" panose="020F0502020204030204" pitchFamily="34" charset="0"/>
              </a:rPr>
              <a:t>emi-detached </a:t>
            </a:r>
            <a:r>
              <a:rPr lang="en-US" sz="2000" b="1" dirty="0">
                <a:latin typeface="Calibri" panose="020F0502020204030204" pitchFamily="34" charset="0"/>
                <a:cs typeface="Calibri" panose="020F0502020204030204" pitchFamily="34" charset="0"/>
              </a:rPr>
              <a:t>house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5057788" y="2202287"/>
            <a:ext cx="1728682" cy="772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igh-rise </a:t>
            </a:r>
            <a:r>
              <a:rPr lang="en-US" sz="2000" b="1" dirty="0">
                <a:latin typeface="Calibri" panose="020F0502020204030204" pitchFamily="34" charset="0"/>
                <a:cs typeface="Calibri" panose="020F0502020204030204" pitchFamily="34" charset="0"/>
              </a:rPr>
              <a:t>building</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7897624" y="2203808"/>
            <a:ext cx="1728682" cy="78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slum</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44444E-6 L 0.00078 0.46064 " pathEditMode="relative" rAng="0" ptsTypes="AA">
                                      <p:cBhvr>
                                        <p:cTn id="6" dur="2000" fill="hold"/>
                                        <p:tgtEl>
                                          <p:spTgt spid="18"/>
                                        </p:tgtEl>
                                        <p:attrNameLst>
                                          <p:attrName>ppt_x</p:attrName>
                                          <p:attrName>ppt_y</p:attrName>
                                        </p:attrNameLst>
                                      </p:cBhvr>
                                      <p:rCtr x="39" y="2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54138" y="3539355"/>
            <a:ext cx="9236082" cy="127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very poor and crowded area, especially of a city.</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3291567" y="2187400"/>
            <a:ext cx="1960518" cy="68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igh-rise  </a:t>
            </a:r>
            <a:r>
              <a:rPr lang="en-US" sz="2000" b="1" dirty="0">
                <a:latin typeface="Calibri" panose="020F0502020204030204" pitchFamily="34" charset="0"/>
                <a:cs typeface="Calibri" panose="020F0502020204030204" pitchFamily="34" charset="0"/>
              </a:rPr>
              <a:t>building</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5922129" y="2189409"/>
            <a:ext cx="1728682" cy="697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slum</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11111E-6 L 0.00443 0.475 " pathEditMode="relative" rAng="0" ptsTypes="AA">
                                      <p:cBhvr>
                                        <p:cTn id="6" dur="2000" fill="hold"/>
                                        <p:tgtEl>
                                          <p:spTgt spid="20"/>
                                        </p:tgtEl>
                                        <p:attrNameLst>
                                          <p:attrName>ppt_x</p:attrName>
                                          <p:attrName>ppt_y</p:attrName>
                                        </p:attrNameLst>
                                      </p:cBhvr>
                                      <p:rCtr x="221"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269242" y="3609270"/>
            <a:ext cx="9342950" cy="1268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tall modern building with many floors.</a:t>
            </a: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 xmlns:a16="http://schemas.microsoft.com/office/drawing/2014/main" id="{D86E702E-104A-D647-B1CD-0A5C18F4C340}"/>
              </a:ext>
            </a:extLst>
          </p:cNvPr>
          <p:cNvSpPr/>
          <p:nvPr/>
        </p:nvSpPr>
        <p:spPr>
          <a:xfrm>
            <a:off x="4545367" y="2215167"/>
            <a:ext cx="2241103" cy="704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high-rise </a:t>
            </a:r>
            <a:r>
              <a:rPr lang="en-US" sz="2000" b="1" dirty="0">
                <a:latin typeface="Calibri" panose="020F0502020204030204" pitchFamily="34" charset="0"/>
                <a:cs typeface="Calibri" panose="020F0502020204030204" pitchFamily="34" charset="0"/>
              </a:rPr>
              <a:t>building</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862 0.07268 L -0.00312 0.49143 " pathEditMode="relative" rAng="0" ptsTypes="AA">
                                      <p:cBhvr>
                                        <p:cTn id="6" dur="2000" fill="hold"/>
                                        <p:tgtEl>
                                          <p:spTgt spid="20"/>
                                        </p:tgtEl>
                                        <p:attrNameLst>
                                          <p:attrName>ppt_x</p:attrName>
                                          <p:attrName>ppt_y</p:attrName>
                                        </p:attrNameLst>
                                      </p:cBhvr>
                                      <p:rCtr x="-6094" y="2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3">
            <a:extLst>
              <a:ext uri="{FF2B5EF4-FFF2-40B4-BE49-F238E27FC236}">
                <a16:creationId xmlns="" xmlns:a16="http://schemas.microsoft.com/office/drawing/2014/main" id="{D8546ADB-67DB-4824-AEA4-2AA284F4B8BF}"/>
              </a:ext>
            </a:extLst>
          </p:cNvPr>
          <p:cNvSpPr/>
          <p:nvPr/>
        </p:nvSpPr>
        <p:spPr>
          <a:xfrm>
            <a:off x="643068" y="3122189"/>
            <a:ext cx="5530788" cy="180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Which city has the best  architecture, in your opinion?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080" y="2345919"/>
            <a:ext cx="4315424" cy="2882704"/>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544281" y="474857"/>
            <a:ext cx="8681544" cy="6355479"/>
            <a:chOff x="-108151" y="-568822"/>
            <a:chExt cx="8231088" cy="6629605"/>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877927" y="-568822"/>
              <a:ext cx="2555000" cy="159006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2940351" y="-30651"/>
              <a:ext cx="2095391"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lang="ka-GE"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859659" y="619986"/>
              <a:ext cx="2263278" cy="16429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6112420" y="1021248"/>
              <a:ext cx="1815148" cy="701422"/>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m</a:t>
              </a:r>
              <a:r>
                <a:rPr lang="en-US" sz="2000" b="1" dirty="0" smtClean="0">
                  <a:solidFill>
                    <a:srgbClr val="FFFFFF"/>
                  </a:solidFill>
                  <a:latin typeface="Calibri" charset="0"/>
                  <a:ea typeface="Calibri" charset="0"/>
                  <a:cs typeface="Calibri" charset="0"/>
                  <a:sym typeface="Calibri"/>
                </a:rPr>
                <a:t>arvel</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charset="0"/>
                  <a:ea typeface="Calibri" charset="0"/>
                  <a:cs typeface="Calibri" charset="0"/>
                  <a:sym typeface="Calibri"/>
                </a:rPr>
                <a:t>საოცრება</a:t>
              </a:r>
              <a:endParaRPr sz="2000"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9343" y="3044110"/>
              <a:ext cx="2514551" cy="173035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 to embody</a:t>
              </a:r>
              <a:endParaRPr lang="en-US"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(v.)</a:t>
              </a:r>
              <a:endParaRPr lang="ka-GE"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1800" dirty="0" smtClean="0">
                  <a:solidFill>
                    <a:schemeClr val="bg1"/>
                  </a:solidFill>
                  <a:latin typeface="Calibri" charset="0"/>
                  <a:ea typeface="Calibri" charset="0"/>
                  <a:cs typeface="Calibri" charset="0"/>
                </a:rPr>
                <a:t>განხორციელება</a:t>
              </a:r>
              <a:endParaRPr lang="en-US" sz="1800" dirty="0">
                <a:solidFill>
                  <a:schemeClr val="bg1"/>
                </a:solidFill>
                <a:latin typeface="Calibri" charset="0"/>
                <a:ea typeface="Calibri" charset="0"/>
                <a:cs typeface="Calibri" charset="0"/>
              </a:endParaRPr>
            </a:p>
          </p:txBody>
        </p:sp>
        <p:sp>
          <p:nvSpPr>
            <p:cNvPr id="169" name="Google Shape;169;g8d3272b2c0_0_186"/>
            <p:cNvSpPr txBox="1"/>
            <p:nvPr/>
          </p:nvSpPr>
          <p:spPr>
            <a:xfrm>
              <a:off x="3028622" y="4969917"/>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3" name="Google Shape;173;g8d3272b2c0_0_186"/>
            <p:cNvSpPr txBox="1"/>
            <p:nvPr/>
          </p:nvSpPr>
          <p:spPr>
            <a:xfrm>
              <a:off x="-108151" y="2700548"/>
              <a:ext cx="2451976" cy="9078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      </a:t>
              </a:r>
              <a:endParaRPr sz="2000" b="1" u="none" strike="noStrike" cap="none" dirty="0">
                <a:solidFill>
                  <a:srgbClr val="FFFFFF"/>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 xmlns:a16="http://schemas.microsoft.com/office/drawing/2014/main" id="{17DFDB4C-9792-4BAD-979A-3FB865F95A53}"/>
              </a:ext>
            </a:extLst>
          </p:cNvPr>
          <p:cNvSpPr/>
          <p:nvPr/>
        </p:nvSpPr>
        <p:spPr>
          <a:xfrm>
            <a:off x="4759616" y="4868214"/>
            <a:ext cx="2903314" cy="1801886"/>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a:t>
            </a:r>
            <a:r>
              <a:rPr lang="en-US" sz="2000" b="1" dirty="0" smtClean="0">
                <a:latin typeface="Calibri" panose="020F0502020204030204" pitchFamily="34" charset="0"/>
                <a:cs typeface="Calibri" panose="020F0502020204030204" pitchFamily="34" charset="0"/>
              </a:rPr>
              <a:t>ngenuity</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(n.)</a:t>
            </a:r>
          </a:p>
          <a:p>
            <a:pPr algn="ctr"/>
            <a:r>
              <a:rPr lang="ka-GE" sz="1700" dirty="0">
                <a:latin typeface="Calibri" panose="020F0502020204030204" pitchFamily="34" charset="0"/>
                <a:cs typeface="Calibri" panose="020F0502020204030204" pitchFamily="34" charset="0"/>
              </a:rPr>
              <a:t>შემოქმედებითობა</a:t>
            </a:r>
            <a:endParaRPr lang="en-US" sz="1700"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1460726" y="1564802"/>
            <a:ext cx="2753271" cy="176003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    prosperous</a:t>
            </a:r>
            <a:endParaRPr lang="en-US"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(adj</a:t>
            </a:r>
            <a:r>
              <a:rPr lang="en-US" sz="2000" b="1" dirty="0">
                <a:solidFill>
                  <a:schemeClr val="bg1"/>
                </a:solidFill>
                <a:latin typeface="Calibri" charset="0"/>
                <a:ea typeface="Calibri" charset="0"/>
                <a:cs typeface="Calibri" charset="0"/>
              </a:rPr>
              <a:t>.)</a:t>
            </a:r>
          </a:p>
          <a:p>
            <a:pPr marL="0" lvl="0" indent="0" algn="ctr" rtl="0">
              <a:spcBef>
                <a:spcPts val="0"/>
              </a:spcBef>
              <a:spcAft>
                <a:spcPts val="0"/>
              </a:spcAft>
              <a:buNone/>
            </a:pPr>
            <a:r>
              <a:rPr lang="en-US" sz="2000" dirty="0" smtClean="0">
                <a:solidFill>
                  <a:schemeClr val="bg1"/>
                </a:solidFill>
                <a:latin typeface="Calibri" charset="0"/>
                <a:ea typeface="Calibri" charset="0"/>
                <a:cs typeface="Calibri" charset="0"/>
              </a:rPr>
              <a:t>    </a:t>
            </a:r>
            <a:r>
              <a:rPr lang="ka-GE" sz="2000" dirty="0" smtClean="0">
                <a:solidFill>
                  <a:schemeClr val="bg1"/>
                </a:solidFill>
                <a:latin typeface="Calibri" charset="0"/>
                <a:ea typeface="Calibri" charset="0"/>
                <a:cs typeface="Calibri" charset="0"/>
              </a:rPr>
              <a:t>მდიდარი</a:t>
            </a:r>
            <a:r>
              <a:rPr lang="ka-GE" sz="2000" dirty="0">
                <a:solidFill>
                  <a:schemeClr val="bg1"/>
                </a:solidFill>
                <a:latin typeface="Calibri" charset="0"/>
                <a:ea typeface="Calibri" charset="0"/>
                <a:cs typeface="Calibri" charset="0"/>
              </a:rPr>
              <a:t>, </a:t>
            </a:r>
            <a:r>
              <a:rPr lang="en-US" sz="2000" dirty="0" smtClean="0">
                <a:solidFill>
                  <a:schemeClr val="bg1"/>
                </a:solidFill>
                <a:latin typeface="Calibri" charset="0"/>
                <a:ea typeface="Calibri" charset="0"/>
                <a:cs typeface="Calibri" charset="0"/>
              </a:rPr>
              <a:t>    </a:t>
            </a:r>
            <a:r>
              <a:rPr lang="ka-GE" sz="2000" dirty="0" smtClean="0">
                <a:solidFill>
                  <a:schemeClr val="bg1"/>
                </a:solidFill>
                <a:latin typeface="Calibri" charset="0"/>
                <a:ea typeface="Calibri" charset="0"/>
                <a:cs typeface="Calibri" charset="0"/>
              </a:rPr>
              <a:t>წარმატებული</a:t>
            </a:r>
            <a:r>
              <a:rPr lang="ka-GE" sz="2000" dirty="0">
                <a:solidFill>
                  <a:schemeClr val="bg1"/>
                </a:solidFill>
                <a:latin typeface="Calibri" charset="0"/>
                <a:ea typeface="Calibri" charset="0"/>
                <a:cs typeface="Calibri" charset="0"/>
              </a:rPr>
              <a:t>, </a:t>
            </a:r>
            <a:r>
              <a:rPr lang="en-US" sz="2000" dirty="0" smtClean="0">
                <a:solidFill>
                  <a:schemeClr val="bg1"/>
                </a:solidFill>
                <a:latin typeface="Calibri" charset="0"/>
                <a:ea typeface="Calibri" charset="0"/>
                <a:cs typeface="Calibri" charset="0"/>
              </a:rPr>
              <a:t>       </a:t>
            </a:r>
            <a:r>
              <a:rPr lang="ka-GE" sz="2000" dirty="0" smtClean="0">
                <a:solidFill>
                  <a:schemeClr val="bg1"/>
                </a:solidFill>
                <a:latin typeface="Calibri" charset="0"/>
                <a:ea typeface="Calibri" charset="0"/>
                <a:cs typeface="Calibri" charset="0"/>
              </a:rPr>
              <a:t>აყვავებული</a:t>
            </a:r>
            <a:endParaRPr sz="2000" dirty="0">
              <a:solidFill>
                <a:schemeClr val="bg1"/>
              </a:solidFill>
              <a:latin typeface="Calibri" charset="0"/>
              <a:ea typeface="Calibri" charset="0"/>
              <a:cs typeface="Calibri" charset="0"/>
            </a:endParaRPr>
          </a:p>
        </p:txBody>
      </p:sp>
      <p:sp>
        <p:nvSpPr>
          <p:cNvPr id="33" name="Google Shape;156;g8d3272b2c0_0_186"/>
          <p:cNvSpPr/>
          <p:nvPr/>
        </p:nvSpPr>
        <p:spPr>
          <a:xfrm>
            <a:off x="8052139" y="3759403"/>
            <a:ext cx="2418385" cy="15592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8225608" y="4282536"/>
            <a:ext cx="2071445" cy="48526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w</a:t>
            </a:r>
            <a:r>
              <a:rPr lang="en-US" sz="2000" b="1" dirty="0" smtClean="0">
                <a:solidFill>
                  <a:srgbClr val="FFFFFF"/>
                </a:solidFill>
                <a:latin typeface="Calibri" charset="0"/>
                <a:ea typeface="Calibri" charset="0"/>
                <a:cs typeface="Calibri" charset="0"/>
                <a:sym typeface="Calibri"/>
              </a:rPr>
              <a:t>ork </a:t>
            </a:r>
            <a:r>
              <a:rPr lang="en-US" sz="2000" b="1" dirty="0">
                <a:solidFill>
                  <a:srgbClr val="FFFFFF"/>
                </a:solidFill>
                <a:latin typeface="Calibri" charset="0"/>
                <a:ea typeface="Calibri" charset="0"/>
                <a:cs typeface="Calibri" charset="0"/>
                <a:sym typeface="Calibri"/>
              </a:rPr>
              <a:t>of art</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(n.)</a:t>
            </a: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charset="0"/>
                <a:ea typeface="Calibri" charset="0"/>
                <a:cs typeface="Calibri" charset="0"/>
                <a:sym typeface="Calibri"/>
              </a:rPr>
              <a:t>ხელოვნების ნიმუში</a:t>
            </a:r>
            <a:endParaRPr sz="2000" dirty="0">
              <a:solidFill>
                <a:srgbClr val="FFFFFF"/>
              </a:solidFill>
              <a:latin typeface="Calibri" charset="0"/>
              <a:ea typeface="Calibri" charset="0"/>
              <a:cs typeface="Calibri" charset="0"/>
              <a:sym typeface="Calibri"/>
            </a:endParaRPr>
          </a:p>
        </p:txBody>
      </p:sp>
      <p:cxnSp>
        <p:nvCxnSpPr>
          <p:cNvPr id="4" name="Straight Connector 3"/>
          <p:cNvCxnSpPr>
            <a:cxnSpLocks/>
            <a:stCxn id="148" idx="0"/>
          </p:cNvCxnSpPr>
          <p:nvPr/>
        </p:nvCxnSpPr>
        <p:spPr>
          <a:xfrm flipV="1">
            <a:off x="6033854" y="1909659"/>
            <a:ext cx="1571" cy="879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785647" y="2580028"/>
            <a:ext cx="1270409" cy="74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5647" y="3938399"/>
            <a:ext cx="1368733" cy="363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flipV="1">
            <a:off x="4041613" y="2760580"/>
            <a:ext cx="1189420" cy="564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4130444" y="3710105"/>
            <a:ext cx="1072716" cy="684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6109227" y="4042366"/>
            <a:ext cx="15093" cy="92887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2B4B2313-5232-45C1-B24C-DC60633CEF09}"/>
              </a:ext>
            </a:extLst>
          </p:cNvPr>
          <p:cNvSpPr txBox="1"/>
          <p:nvPr/>
        </p:nvSpPr>
        <p:spPr>
          <a:xfrm>
            <a:off x="4853233" y="575298"/>
            <a:ext cx="2542174" cy="1323439"/>
          </a:xfrm>
          <a:prstGeom prst="rect">
            <a:avLst/>
          </a:prstGeom>
          <a:noFill/>
        </p:spPr>
        <p:txBody>
          <a:bodyPr wrap="square">
            <a:spAutoFit/>
          </a:bodyPr>
          <a:lstStyle/>
          <a:p>
            <a:pPr algn="ctr"/>
            <a:r>
              <a:rPr lang="en-US" sz="2000" b="1" dirty="0">
                <a:solidFill>
                  <a:schemeClr val="bg1"/>
                </a:solidFill>
                <a:latin typeface="Calibri" panose="020F0502020204030204" pitchFamily="34" charset="0"/>
                <a:cs typeface="Calibri" panose="020F0502020204030204" pitchFamily="34" charset="0"/>
              </a:rPr>
              <a:t>r</a:t>
            </a:r>
            <a:r>
              <a:rPr lang="en-US" sz="2000" b="1" dirty="0" smtClean="0">
                <a:solidFill>
                  <a:schemeClr val="bg1"/>
                </a:solidFill>
                <a:latin typeface="Calibri" panose="020F0502020204030204" pitchFamily="34" charset="0"/>
                <a:cs typeface="Calibri" panose="020F0502020204030204" pitchFamily="34" charset="0"/>
              </a:rPr>
              <a:t>enowned</a:t>
            </a:r>
            <a:endParaRPr lang="en-US" sz="2000" b="1" dirty="0">
              <a:solidFill>
                <a:schemeClr val="bg1"/>
              </a:solidFill>
              <a:latin typeface="Calibri" panose="020F0502020204030204" pitchFamily="34" charset="0"/>
              <a:cs typeface="Calibri" panose="020F0502020204030204" pitchFamily="34" charset="0"/>
            </a:endParaRPr>
          </a:p>
          <a:p>
            <a:pPr algn="ctr"/>
            <a:r>
              <a:rPr lang="en-US" sz="2000" b="1" dirty="0">
                <a:solidFill>
                  <a:schemeClr val="bg1"/>
                </a:solidFill>
                <a:latin typeface="Calibri" panose="020F0502020204030204" pitchFamily="34" charset="0"/>
                <a:cs typeface="Calibri" panose="020F0502020204030204" pitchFamily="34" charset="0"/>
              </a:rPr>
              <a:t>(adj.)</a:t>
            </a:r>
            <a:endParaRPr lang="ka-GE" sz="2000" b="1" dirty="0">
              <a:solidFill>
                <a:schemeClr val="bg1"/>
              </a:solidFill>
              <a:latin typeface="Calibri" panose="020F0502020204030204" pitchFamily="34" charset="0"/>
              <a:cs typeface="Calibri" panose="020F0502020204030204" pitchFamily="34" charset="0"/>
            </a:endParaRPr>
          </a:p>
          <a:p>
            <a:pPr algn="ctr"/>
            <a:r>
              <a:rPr lang="ka-GE" sz="2000" dirty="0">
                <a:solidFill>
                  <a:schemeClr val="bg1"/>
                </a:solidFill>
                <a:latin typeface="Calibri" panose="020F0502020204030204" pitchFamily="34" charset="0"/>
                <a:cs typeface="Calibri" panose="020F0502020204030204" pitchFamily="34" charset="0"/>
              </a:rPr>
              <a:t>სახელგანთქმული,</a:t>
            </a:r>
            <a:r>
              <a:rPr lang="en-US" sz="2000" dirty="0">
                <a:solidFill>
                  <a:schemeClr val="bg1"/>
                </a:solidFill>
                <a:latin typeface="Calibri" panose="020F0502020204030204" pitchFamily="34" charset="0"/>
                <a:cs typeface="Calibri" panose="020F0502020204030204" pitchFamily="34" charset="0"/>
              </a:rPr>
              <a:t> </a:t>
            </a:r>
            <a:r>
              <a:rPr lang="ka-GE" sz="2000" dirty="0">
                <a:solidFill>
                  <a:schemeClr val="bg1"/>
                </a:solidFill>
                <a:latin typeface="Calibri" panose="020F0502020204030204" pitchFamily="34" charset="0"/>
                <a:cs typeface="Calibri" panose="020F0502020204030204" pitchFamily="34" charset="0"/>
              </a:rPr>
              <a:t>ცნობილი</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0910" y="1688930"/>
            <a:ext cx="3475284" cy="262782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a:t>
            </a:r>
            <a:r>
              <a:rPr lang="en-US" sz="2800" b="1" dirty="0" smtClean="0">
                <a:solidFill>
                  <a:schemeClr val="bg1"/>
                </a:solidFill>
                <a:latin typeface="Calibri" pitchFamily="34" charset="0"/>
              </a:rPr>
              <a:t>rosperous</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097999" y="4486005"/>
            <a:ext cx="4571438"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ka-GE" sz="2400" b="1" dirty="0">
              <a:solidFill>
                <a:schemeClr val="bg1"/>
              </a:solidFill>
              <a:latin typeface="Calibri" pitchFamily="34" charset="0"/>
            </a:endParaRPr>
          </a:p>
          <a:p>
            <a:pPr algn="ctr">
              <a:lnSpc>
                <a:spcPct val="90000"/>
              </a:lnSpc>
              <a:spcBef>
                <a:spcPts val="630"/>
              </a:spcBef>
            </a:pPr>
            <a:r>
              <a:rPr lang="ka-GE" sz="2000" b="1" dirty="0">
                <a:solidFill>
                  <a:schemeClr val="bg1"/>
                </a:solidFill>
                <a:latin typeface="Calibri" pitchFamily="34" charset="0"/>
              </a:rPr>
              <a:t>მდიდარი, წარმატებული, აყვავებული</a:t>
            </a: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4112833" y="5503250"/>
            <a:ext cx="4571438" cy="11438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area is becoming more and more </a:t>
            </a:r>
            <a:r>
              <a:rPr lang="en-US" sz="2600" i="1" strike="noStrike" cap="none" dirty="0">
                <a:solidFill>
                  <a:srgbClr val="FF0000"/>
                </a:solidFill>
                <a:latin typeface="Calibri" charset="0"/>
                <a:ea typeface="Calibri" charset="0"/>
                <a:cs typeface="Calibri" charset="0"/>
                <a:sym typeface="Calibri"/>
              </a:rPr>
              <a:t>prosperous.</a:t>
            </a:r>
            <a:endParaRPr sz="2600" i="1" strike="noStrike" cap="none" dirty="0">
              <a:solidFill>
                <a:srgbClr val="FF0000"/>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36314" y="1897742"/>
            <a:ext cx="3356509" cy="245611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r</a:t>
            </a:r>
            <a:r>
              <a:rPr lang="en-US" sz="2800" b="1" dirty="0" smtClean="0">
                <a:solidFill>
                  <a:schemeClr val="bg1"/>
                </a:solidFill>
                <a:latin typeface="Calibri" pitchFamily="34" charset="0"/>
              </a:rPr>
              <a:t>enowned</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203921" y="4540174"/>
            <a:ext cx="4067147" cy="90524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itchFamily="34" charset="0"/>
            </a:endParaRPr>
          </a:p>
          <a:p>
            <a:pPr algn="ctr"/>
            <a:r>
              <a:rPr lang="ka-GE" sz="2000" b="1" dirty="0">
                <a:solidFill>
                  <a:schemeClr val="bg1"/>
                </a:solidFill>
                <a:latin typeface="Calibri" pitchFamily="34" charset="0"/>
              </a:rPr>
              <a:t>სახელგანთქმული, ცნობილი</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93675" y="5631736"/>
            <a:ext cx="4241788" cy="99112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region is </a:t>
            </a:r>
            <a:r>
              <a:rPr lang="en-US" sz="2600" i="1" strike="noStrike" cap="none" dirty="0">
                <a:solidFill>
                  <a:srgbClr val="FF0000"/>
                </a:solidFill>
                <a:latin typeface="Calibri" charset="0"/>
                <a:ea typeface="Calibri" charset="0"/>
                <a:cs typeface="Calibri" charset="0"/>
                <a:sym typeface="Calibri"/>
              </a:rPr>
              <a:t>renowned </a:t>
            </a:r>
            <a:r>
              <a:rPr lang="en-US" sz="2600" i="1" strike="noStrike" cap="none" dirty="0">
                <a:solidFill>
                  <a:schemeClr val="bg1"/>
                </a:solidFill>
                <a:latin typeface="Calibri" charset="0"/>
                <a:ea typeface="Calibri" charset="0"/>
                <a:cs typeface="Calibri" charset="0"/>
                <a:sym typeface="Calibri"/>
              </a:rPr>
              <a:t>for its outstanding natural beauty.</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Architecture</a:t>
            </a:r>
            <a:r>
              <a:rPr lang="ka-GE" sz="6600" dirty="0" smtClean="0">
                <a:solidFill>
                  <a:schemeClr val="bg1"/>
                </a:solidFill>
                <a:latin typeface="Calibri" panose="020F0502020204030204" pitchFamily="34" charset="0"/>
                <a:ea typeface="Calibri"/>
                <a:cs typeface="Calibri" panose="020F0502020204030204" pitchFamily="34" charset="0"/>
                <a:sym typeface="Calibri"/>
              </a:rPr>
              <a:t>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a:t>
            </a:r>
            <a:r>
              <a:rPr lang="ka-GE" sz="6600" dirty="0" smtClean="0">
                <a:solidFill>
                  <a:schemeClr val="bg1"/>
                </a:solidFill>
                <a:latin typeface="Calibri" panose="020F0502020204030204" pitchFamily="34" charset="0"/>
                <a:ea typeface="Calibri"/>
                <a:cs typeface="Calibri" panose="020F0502020204030204" pitchFamily="34" charset="0"/>
                <a:sym typeface="Calibri"/>
              </a:rPr>
              <a:t> არქიტექტურა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71680" y="2170629"/>
            <a:ext cx="3210096" cy="233300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m</a:t>
            </a:r>
            <a:r>
              <a:rPr lang="en-US" sz="2800" b="1" dirty="0" smtClean="0">
                <a:solidFill>
                  <a:schemeClr val="bg1"/>
                </a:solidFill>
                <a:latin typeface="Calibri" pitchFamily="34" charset="0"/>
              </a:rPr>
              <a:t>arvel</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291494" y="4691451"/>
            <a:ext cx="4170470"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smtClean="0">
                <a:solidFill>
                  <a:schemeClr val="bg1"/>
                </a:solidFill>
                <a:latin typeface="Calibri" pitchFamily="34" charset="0"/>
              </a:rPr>
              <a:t/>
            </a:r>
            <a:br>
              <a:rPr lang="en-US" sz="2400" b="1" dirty="0" smtClean="0">
                <a:solidFill>
                  <a:schemeClr val="bg1"/>
                </a:solidFill>
                <a:latin typeface="Calibri" pitchFamily="34" charset="0"/>
              </a:rPr>
            </a:br>
            <a:r>
              <a:rPr lang="ka-GE" sz="2000" b="1" dirty="0" smtClean="0">
                <a:solidFill>
                  <a:schemeClr val="bg1"/>
                </a:solidFill>
                <a:latin typeface="Calibri" pitchFamily="34" charset="0"/>
              </a:rPr>
              <a:t>საოცრება</a:t>
            </a:r>
            <a:endParaRPr lang="ka-GE" sz="20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4291493" y="5512980"/>
            <a:ext cx="4170471" cy="9630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panoramic view was a real </a:t>
            </a:r>
            <a:r>
              <a:rPr lang="en-US" sz="2400" i="1" strike="noStrike" cap="none" dirty="0">
                <a:solidFill>
                  <a:srgbClr val="FF0000"/>
                </a:solidFill>
                <a:latin typeface="Calibri" charset="0"/>
                <a:ea typeface="Calibri" charset="0"/>
                <a:cs typeface="Calibri" charset="0"/>
                <a:sym typeface="Calibri"/>
              </a:rPr>
              <a:t>marvel</a:t>
            </a:r>
            <a:r>
              <a:rPr lang="en-US" sz="2400" i="1" strike="noStrike" cap="none" dirty="0">
                <a:solidFill>
                  <a:schemeClr val="bg1"/>
                </a:solidFill>
                <a:latin typeface="Calibri" charset="0"/>
                <a:ea typeface="Calibri" charset="0"/>
                <a:cs typeface="Calibri" charset="0"/>
                <a:sym typeface="Calibri"/>
              </a:rPr>
              <a:t>.</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47260" y="2020774"/>
            <a:ext cx="3428547"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w</a:t>
            </a:r>
            <a:r>
              <a:rPr lang="en-US" sz="2800" b="1" dirty="0" smtClean="0">
                <a:solidFill>
                  <a:schemeClr val="bg1"/>
                </a:solidFill>
                <a:latin typeface="Calibri" pitchFamily="34" charset="0"/>
              </a:rPr>
              <a:t>ork </a:t>
            </a:r>
            <a:r>
              <a:rPr lang="en-US" sz="2800" b="1" dirty="0">
                <a:solidFill>
                  <a:schemeClr val="bg1"/>
                </a:solidFill>
                <a:latin typeface="Calibri" pitchFamily="34" charset="0"/>
              </a:rPr>
              <a:t>of art</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3769636" y="4671908"/>
            <a:ext cx="4655388"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smtClean="0">
                <a:solidFill>
                  <a:schemeClr val="bg1"/>
                </a:solidFill>
                <a:latin typeface="Calibri" pitchFamily="34" charset="0"/>
              </a:rPr>
              <a:t/>
            </a:r>
            <a:br>
              <a:rPr lang="en-US" sz="2400" b="1" dirty="0" smtClean="0">
                <a:solidFill>
                  <a:schemeClr val="bg1"/>
                </a:solidFill>
                <a:latin typeface="Calibri" pitchFamily="34" charset="0"/>
              </a:rPr>
            </a:br>
            <a:r>
              <a:rPr lang="en-US" sz="2400" dirty="0" smtClean="0">
                <a:solidFill>
                  <a:schemeClr val="bg1"/>
                </a:solidFill>
                <a:latin typeface="Calibri" pitchFamily="34" charset="0"/>
              </a:rPr>
              <a:t>ხელოვნების </a:t>
            </a:r>
            <a:r>
              <a:rPr lang="en-US" sz="2400" dirty="0">
                <a:solidFill>
                  <a:schemeClr val="bg1"/>
                </a:solidFill>
                <a:latin typeface="Calibri" pitchFamily="34" charset="0"/>
              </a:rPr>
              <a:t>ნიმუში</a:t>
            </a:r>
          </a:p>
          <a:p>
            <a:pPr marL="0" marR="0" lvl="0" indent="0" algn="ctr" rtl="0">
              <a:spcBef>
                <a:spcPts val="0"/>
              </a:spcBef>
              <a:spcAft>
                <a:spcPts val="0"/>
              </a:spcAft>
              <a:buNone/>
            </a:pPr>
            <a:endParaRPr sz="2400"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769636" y="5512899"/>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new building in the city centre was a real </a:t>
            </a:r>
            <a:r>
              <a:rPr lang="en-US" sz="2400" i="1" dirty="0">
                <a:solidFill>
                  <a:srgbClr val="FF0000"/>
                </a:solidFill>
                <a:latin typeface="Calibri" charset="0"/>
                <a:ea typeface="Calibri" charset="0"/>
                <a:cs typeface="Calibri" charset="0"/>
              </a:rPr>
              <a:t>work of art</a:t>
            </a:r>
            <a:r>
              <a:rPr lang="en-US" sz="2400" i="1" dirty="0">
                <a:solidFill>
                  <a:schemeClr val="bg1"/>
                </a:solidFill>
                <a:latin typeface="Calibri" charset="0"/>
                <a:ea typeface="Calibri" charset="0"/>
                <a:cs typeface="Calibri" charset="0"/>
              </a:rPr>
              <a:t>.</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30981" y="1957564"/>
            <a:ext cx="3491138" cy="242642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i</a:t>
            </a:r>
            <a:r>
              <a:rPr lang="en-US" sz="2800" b="1" dirty="0" smtClean="0">
                <a:solidFill>
                  <a:schemeClr val="bg1"/>
                </a:solidFill>
                <a:latin typeface="Calibri" pitchFamily="34" charset="0"/>
              </a:rPr>
              <a:t>ngenuity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351810" y="4576457"/>
            <a:ext cx="4095448" cy="797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შემოქმედებითობა</a:t>
            </a:r>
            <a:endParaRPr lang="ka-G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351810" y="5498440"/>
            <a:ext cx="4095448" cy="108341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I was impressed by the </a:t>
            </a:r>
            <a:r>
              <a:rPr lang="en-US" sz="2400" i="1" dirty="0">
                <a:solidFill>
                  <a:srgbClr val="FF0000"/>
                </a:solidFill>
                <a:latin typeface="Calibri" charset="0"/>
                <a:ea typeface="Calibri" charset="0"/>
                <a:cs typeface="Calibri" charset="0"/>
              </a:rPr>
              <a:t>ingenuity</a:t>
            </a:r>
            <a:r>
              <a:rPr lang="en-US" sz="2400" i="1" dirty="0">
                <a:solidFill>
                  <a:schemeClr val="bg1"/>
                </a:solidFill>
                <a:latin typeface="Calibri" charset="0"/>
                <a:ea typeface="Calibri" charset="0"/>
                <a:cs typeface="Calibri" charset="0"/>
              </a:rPr>
              <a:t> of the architects.</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38532" y="1782692"/>
            <a:ext cx="3134816" cy="249321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 </a:t>
            </a:r>
            <a:r>
              <a:rPr lang="en-US" sz="2800" b="1" dirty="0" smtClean="0">
                <a:solidFill>
                  <a:schemeClr val="bg1"/>
                </a:solidFill>
                <a:latin typeface="Calibri" pitchFamily="34" charset="0"/>
              </a:rPr>
              <a:t>to embody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 </a:t>
            </a:r>
            <a:r>
              <a:rPr lang="en-US" sz="2800" b="1" dirty="0" smtClean="0">
                <a:solidFill>
                  <a:schemeClr val="bg1"/>
                </a:solidFill>
                <a:latin typeface="Calibri" pitchFamily="34" charset="0"/>
              </a:rPr>
              <a:t>(</a:t>
            </a:r>
            <a:r>
              <a:rPr lang="en-US" sz="2800" b="1" dirty="0">
                <a:solidFill>
                  <a:schemeClr val="bg1"/>
                </a:solidFill>
                <a:latin typeface="Calibri" pitchFamily="34" charset="0"/>
              </a:rPr>
              <a:t>v</a:t>
            </a:r>
            <a:r>
              <a:rPr lang="en-US" sz="2800" b="1" dirty="0" smtClean="0">
                <a:solidFill>
                  <a:schemeClr val="bg1"/>
                </a:solidFill>
                <a:latin typeface="Calibri" pitchFamily="34" charset="0"/>
              </a:rPr>
              <a:t>.)</a:t>
            </a:r>
            <a:endParaRPr lang="en-US" sz="2800" b="1" dirty="0">
              <a:solidFill>
                <a:schemeClr val="bg1"/>
              </a:solidFill>
              <a:latin typeface="Calibri" pitchFamily="34" charset="0"/>
            </a:endParaRPr>
          </a:p>
        </p:txBody>
      </p:sp>
      <p:sp>
        <p:nvSpPr>
          <p:cNvPr id="190" name="Google Shape;190;g8d3272b2c0_0_231"/>
          <p:cNvSpPr/>
          <p:nvPr/>
        </p:nvSpPr>
        <p:spPr>
          <a:xfrm>
            <a:off x="4164623" y="4404574"/>
            <a:ext cx="4282635" cy="79306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000" b="1" dirty="0" smtClean="0">
                <a:solidFill>
                  <a:schemeClr val="bg1"/>
                </a:solidFill>
                <a:latin typeface="Calibri" pitchFamily="34" charset="0"/>
              </a:rPr>
              <a:t>განხორციელება</a:t>
            </a:r>
            <a:r>
              <a:rPr lang="en-US" sz="2000" b="1" dirty="0" smtClean="0">
                <a:solidFill>
                  <a:schemeClr val="bg1"/>
                </a:solidFill>
                <a:latin typeface="Calibri" pitchFamily="34" charset="0"/>
              </a:rPr>
              <a:t>,</a:t>
            </a:r>
            <a:endParaRPr lang="ka-GE" sz="2000" b="1" dirty="0">
              <a:solidFill>
                <a:schemeClr val="bg1"/>
              </a:solidFill>
              <a:latin typeface="Calibri" pitchFamily="34" charset="0"/>
            </a:endParaRPr>
          </a:p>
          <a:p>
            <a:pPr marL="0" marR="0" lvl="0" indent="0" algn="ctr" rtl="0">
              <a:spcBef>
                <a:spcPts val="0"/>
              </a:spcBef>
              <a:spcAft>
                <a:spcPts val="0"/>
              </a:spcAft>
              <a:buNone/>
            </a:pPr>
            <a:r>
              <a:rPr lang="en-US" sz="2000" b="1" u="none" strike="noStrike" cap="none" dirty="0" smtClean="0">
                <a:solidFill>
                  <a:srgbClr val="FFFFFF"/>
                </a:solidFill>
                <a:latin typeface="Calibri" pitchFamily="34" charset="0"/>
                <a:ea typeface="Calibri"/>
                <a:cs typeface="Calibri" pitchFamily="34" charset="0"/>
                <a:sym typeface="Calibri"/>
              </a:rPr>
              <a:t> </a:t>
            </a:r>
            <a:r>
              <a:rPr lang="ka-GE" sz="2000" b="1" u="none" strike="noStrike" cap="none" dirty="0">
                <a:solidFill>
                  <a:srgbClr val="FFFFFF"/>
                </a:solidFill>
                <a:latin typeface="Calibri" pitchFamily="34" charset="0"/>
                <a:ea typeface="Calibri"/>
                <a:cs typeface="Calibri" pitchFamily="34" charset="0"/>
                <a:sym typeface="Calibri"/>
              </a:rPr>
              <a:t>რეალიზება, ხორცის შესხმა</a:t>
            </a: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164623"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 His paintings </a:t>
            </a:r>
            <a:r>
              <a:rPr lang="en-US" sz="2400" i="1" dirty="0">
                <a:solidFill>
                  <a:srgbClr val="FF0000"/>
                </a:solidFill>
                <a:latin typeface="Calibri" charset="0"/>
                <a:ea typeface="Calibri" charset="0"/>
                <a:cs typeface="Calibri" charset="0"/>
              </a:rPr>
              <a:t>embody</a:t>
            </a:r>
            <a:r>
              <a:rPr lang="en-US" sz="2400" i="1" dirty="0">
                <a:solidFill>
                  <a:schemeClr val="bg1"/>
                </a:solidFill>
                <a:latin typeface="Calibri" charset="0"/>
                <a:ea typeface="Calibri" charset="0"/>
                <a:cs typeface="Calibri" charset="0"/>
              </a:rPr>
              <a:t> the very essence of the immediate post-war years.</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79" y="285246"/>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1" y="285246"/>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651247"/>
            <a:ext cx="11011401" cy="5131293"/>
          </a:xfrm>
          <a:prstGeom prst="roundRect">
            <a:avLst>
              <a:gd name="adj" fmla="val 16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The world’s tallest building. A living wonder. A stunning work of art. An incomparable feat of engineering. Burj Khalifa is all that. In concept and execution, Burj Khalifa has no peer.</a:t>
            </a:r>
          </a:p>
          <a:p>
            <a:pPr algn="just"/>
            <a:r>
              <a:rPr lang="en-US" sz="2400" dirty="0">
                <a:latin typeface="Calibri" charset="0"/>
                <a:ea typeface="Calibri" charset="0"/>
                <a:cs typeface="Calibri" charset="0"/>
              </a:rPr>
              <a:t>More than just the world’s tallest building, Burj Khalifa is an unprecedented example of international cooperation, a symbolic beacon of progress, and an emblem of the new, dynamic and prosperous Middle East.</a:t>
            </a:r>
          </a:p>
          <a:p>
            <a:pPr algn="just"/>
            <a:r>
              <a:rPr lang="en-US" sz="2400" dirty="0">
                <a:latin typeface="Calibri" charset="0"/>
                <a:ea typeface="Calibri" charset="0"/>
                <a:cs typeface="Calibri" charset="0"/>
              </a:rPr>
              <a:t>It is also tangible proof of Dubai’s growing role in changing world. In fewer than 30 years, this city has transformed itself from a regional centre to a global one. This success was not based on oil reserves, but on reserves of human talent, ingenuity and initiative. Burj Khalifa embodies that vision.</a:t>
            </a:r>
            <a:endParaRPr lang="ka-GE" sz="2400" dirty="0">
              <a:latin typeface="Calibri" charset="0"/>
              <a:ea typeface="Calibri" charset="0"/>
              <a:cs typeface="Calibri" charset="0"/>
            </a:endParaRPr>
          </a:p>
          <a:p>
            <a:pPr algn="just"/>
            <a:r>
              <a:rPr lang="en-US" sz="2400" dirty="0">
                <a:latin typeface="Calibri" charset="0"/>
                <a:ea typeface="Calibri" charset="0"/>
                <a:cs typeface="Calibri" charset="0"/>
              </a:rPr>
              <a:t>Mr. Alabbar, Chairman of Emaar Properties,</a:t>
            </a:r>
            <a:r>
              <a:rPr lang="ka-GE" sz="2400" dirty="0">
                <a:latin typeface="Calibri" charset="0"/>
                <a:ea typeface="Calibri" charset="0"/>
                <a:cs typeface="Calibri" charset="0"/>
              </a:rPr>
              <a:t> </a:t>
            </a:r>
            <a:r>
              <a:rPr lang="en-US" sz="2400" dirty="0">
                <a:latin typeface="Calibri" charset="0"/>
                <a:ea typeface="Calibri" charset="0"/>
                <a:cs typeface="Calibri" charset="0"/>
              </a:rPr>
              <a:t>said: “Burj Khalifa goes beyond its imposing physical speculations. In Burj Khalifa, we see the triumph of Dubai’s vision of breaking seemingly impossible and entirely new benchmarks.”</a:t>
            </a:r>
          </a:p>
        </p:txBody>
      </p:sp>
      <p:sp>
        <p:nvSpPr>
          <p:cNvPr id="6" name="Rectangle 5">
            <a:extLst>
              <a:ext uri="{FF2B5EF4-FFF2-40B4-BE49-F238E27FC236}">
                <a16:creationId xmlns="" xmlns:a16="http://schemas.microsoft.com/office/drawing/2014/main" id="{C987DE58-B647-6341-B264-0F0900D656FE}"/>
              </a:ext>
            </a:extLst>
          </p:cNvPr>
          <p:cNvSpPr/>
          <p:nvPr/>
        </p:nvSpPr>
        <p:spPr>
          <a:xfrm>
            <a:off x="7207451" y="199415"/>
            <a:ext cx="4350328" cy="114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421425"/>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421425"/>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21397"/>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a-GE" sz="2400" dirty="0" smtClean="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Defining </a:t>
            </a:r>
            <a:r>
              <a:rPr lang="en-US" sz="2400" dirty="0">
                <a:latin typeface="Calibri" panose="020F0502020204030204" pitchFamily="34" charset="0"/>
                <a:cs typeface="Calibri" panose="020F0502020204030204" pitchFamily="34" charset="0"/>
              </a:rPr>
              <a:t>the Toronto skyline at 554 metres, the CN Tower is the world’s tallest tower, a record it has held for over three decades. As Toronto, Ontario and Canada’s most </a:t>
            </a:r>
            <a:r>
              <a:rPr lang="en-US" sz="2400" dirty="0" err="1" smtClean="0">
                <a:latin typeface="Calibri" panose="020F0502020204030204" pitchFamily="34" charset="0"/>
                <a:cs typeface="Calibri" panose="020F0502020204030204" pitchFamily="34" charset="0"/>
              </a:rPr>
              <a:t>recognisable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icon, the CN Tower is an internationally renowned architectural triumph, an engineering wonder of the modern world, a world-class entertainment and dining destination and a “must-see” for anyone visiting Toronto. Each year, over 1.5 million people visit Canada’s National Tower to take in the breathtaking views and enjoy all the CN Tower has to offer. Over the years, millions of dollars have been invested in expanding and </a:t>
            </a:r>
            <a:r>
              <a:rPr lang="en-US" sz="2400" dirty="0" err="1" smtClean="0">
                <a:latin typeface="Calibri" panose="020F0502020204030204" pitchFamily="34" charset="0"/>
                <a:cs typeface="Calibri" panose="020F0502020204030204" pitchFamily="34" charset="0"/>
              </a:rPr>
              <a:t>revitalising</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CN Tower to continue to provide visitors with world class experience.</a:t>
            </a:r>
          </a:p>
          <a:p>
            <a:pPr algn="just"/>
            <a:endParaRPr lang="en-US"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421425"/>
            <a:ext cx="4350328" cy="1103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21397"/>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a-GE" sz="2400" dirty="0" smtClean="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In </a:t>
            </a:r>
            <a:r>
              <a:rPr lang="en-US" sz="2400" dirty="0">
                <a:latin typeface="Calibri" panose="020F0502020204030204" pitchFamily="34" charset="0"/>
                <a:cs typeface="Calibri" panose="020F0502020204030204" pitchFamily="34" charset="0"/>
              </a:rPr>
              <a:t>1995, the CN Tower was classified as one of the Seven Wonders of the Modern World by the American Society of Civil Engineers. Canada’s Wonder of the World shares this destination with the Empire State Building, the Chunnel under the English Channel, the Golden Gate Bridge in San Francisco, </a:t>
            </a:r>
            <a:r>
              <a:rPr lang="en-US" sz="2400" dirty="0" err="1">
                <a:latin typeface="Calibri" panose="020F0502020204030204" pitchFamily="34" charset="0"/>
                <a:cs typeface="Calibri" panose="020F0502020204030204" pitchFamily="34" charset="0"/>
              </a:rPr>
              <a:t>Itaipu</a:t>
            </a:r>
            <a:r>
              <a:rPr lang="en-US" sz="2400" dirty="0">
                <a:latin typeface="Calibri" panose="020F0502020204030204" pitchFamily="34" charset="0"/>
                <a:cs typeface="Calibri" panose="020F0502020204030204" pitchFamily="34" charset="0"/>
              </a:rPr>
              <a:t> Dam on the Brazil/Paraguay border, the Panama Canal, and the North Sea Protection Works off the European Coast. </a:t>
            </a:r>
          </a:p>
          <a:p>
            <a:pPr algn="just"/>
            <a:r>
              <a:rPr lang="en-US" sz="2400" dirty="0">
                <a:latin typeface="Calibri" panose="020F0502020204030204" pitchFamily="34" charset="0"/>
                <a:cs typeface="Calibri" panose="020F0502020204030204" pitchFamily="34" charset="0"/>
              </a:rPr>
              <a:t>Since the CN Tower opened, Canadians and tourists from around the world have made the trip to Toronto to celebrate this marvel of engineering. Besides serving as a telecommunications hub, the CN Tower provides a wide range of unique attractions, exhibits and food and beverage venues.</a:t>
            </a:r>
          </a:p>
          <a:p>
            <a:pPr algn="just"/>
            <a:endParaRPr lang="en-US"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987DE58-B647-6341-B264-0F0900D656FE}"/>
              </a:ext>
            </a:extLst>
          </p:cNvPr>
          <p:cNvSpPr/>
          <p:nvPr/>
        </p:nvSpPr>
        <p:spPr>
          <a:xfrm>
            <a:off x="7008407" y="488774"/>
            <a:ext cx="4350328" cy="1103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24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3" y="4519417"/>
            <a:ext cx="10407427" cy="130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anose="020F0502020204030204" pitchFamily="34" charset="0"/>
                <a:cs typeface="Calibri" panose="020F0502020204030204" pitchFamily="34" charset="0"/>
              </a:rPr>
              <a:t>It is also tangible proof of Dubai’s growing role in changing world. In fewer than 30 years, this city has transformed itself from a regional centre to a global one. </a:t>
            </a: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448177640"/>
              </p:ext>
            </p:extLst>
          </p:nvPr>
        </p:nvGraphicFramePr>
        <p:xfrm>
          <a:off x="699279" y="2766049"/>
          <a:ext cx="10193621" cy="838025"/>
        </p:xfrm>
        <a:graphic>
          <a:graphicData uri="http://schemas.openxmlformats.org/drawingml/2006/table">
            <a:tbl>
              <a:tblPr>
                <a:noFill/>
                <a:tableStyleId>{B46CFEF4-99AF-46A8-A051-738FFB79779B}</a:tableStyleId>
              </a:tblPr>
              <a:tblGrid>
                <a:gridCol w="10193621">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Which building is in a city that has become an international </a:t>
                      </a:r>
                      <a:r>
                        <a:rPr lang="en-US" sz="2800" b="0" i="0" dirty="0" err="1" smtClean="0">
                          <a:solidFill>
                            <a:schemeClr val="bg1"/>
                          </a:solidFill>
                          <a:latin typeface="Calibri" charset="0"/>
                          <a:ea typeface="Calibri" charset="0"/>
                          <a:cs typeface="Calibri" charset="0"/>
                        </a:rPr>
                        <a:t>centre</a:t>
                      </a:r>
                      <a:r>
                        <a:rPr lang="en-US" sz="2800" b="0" i="0" dirty="0">
                          <a:solidFill>
                            <a:schemeClr val="bg1"/>
                          </a:solidFill>
                          <a:latin typeface="Calibri" charset="0"/>
                          <a:ea typeface="Calibri" charset="0"/>
                          <a:cs typeface="Calibri" charset="0"/>
                        </a:rPr>
                        <a:t>?</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 xmlns:a16="http://schemas.microsoft.com/office/drawing/2014/main" id="{39D88985-2372-4F89-8668-5988310FB1B7}"/>
              </a:ext>
            </a:extLst>
          </p:cNvPr>
          <p:cNvSpPr/>
          <p:nvPr/>
        </p:nvSpPr>
        <p:spPr>
          <a:xfrm>
            <a:off x="8815525" y="3428831"/>
            <a:ext cx="2157274" cy="83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Burj Khalifa</a:t>
            </a:r>
          </a:p>
        </p:txBody>
      </p:sp>
      <p:sp>
        <p:nvSpPr>
          <p:cNvPr id="9" name="Rectangle 8">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60030" y="4514974"/>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solidFill>
                  <a:schemeClr val="bg1"/>
                </a:solidFill>
                <a:latin typeface="Calibri" panose="020F0502020204030204" pitchFamily="34" charset="0"/>
                <a:ea typeface="Calibri" charset="0"/>
                <a:cs typeface="Calibri" panose="020F0502020204030204" pitchFamily="34" charset="0"/>
              </a:rPr>
              <a:t>CN Tower is an internationally renowned architectural triumph, an engineering Wonder of the Modern World, a world-class entertainment and dining destination and a “must-see” for anyone visiting Toronto.</a:t>
            </a: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Which building mentions the possibility of eating there?</a:t>
            </a: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 xmlns:a16="http://schemas.microsoft.com/office/drawing/2014/main" id="{F7FE58D0-73AC-414A-A000-DDD6E7276294}"/>
              </a:ext>
            </a:extLst>
          </p:cNvPr>
          <p:cNvSpPr/>
          <p:nvPr/>
        </p:nvSpPr>
        <p:spPr>
          <a:xfrm>
            <a:off x="9256704" y="3287460"/>
            <a:ext cx="1716095" cy="881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CN Tower</a:t>
            </a:r>
          </a:p>
        </p:txBody>
      </p:sp>
      <p:sp>
        <p:nvSpPr>
          <p:cNvPr id="8" name="Rectangle 7">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77303" y="4363962"/>
            <a:ext cx="10352329" cy="175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i="1" dirty="0">
                <a:solidFill>
                  <a:srgbClr val="FFFFFF"/>
                </a:solidFill>
                <a:latin typeface="Calibri" charset="0"/>
                <a:ea typeface="Calibri" charset="0"/>
                <a:cs typeface="Calibri" charset="0"/>
              </a:rPr>
              <a:t>More than just the world’s tallest building </a:t>
            </a:r>
            <a:r>
              <a:rPr lang="en-US" sz="2400" i="1" dirty="0" err="1">
                <a:solidFill>
                  <a:srgbClr val="FFFFFF"/>
                </a:solidFill>
                <a:latin typeface="Calibri" charset="0"/>
                <a:ea typeface="Calibri" charset="0"/>
                <a:cs typeface="Calibri" charset="0"/>
              </a:rPr>
              <a:t>Burj</a:t>
            </a:r>
            <a:r>
              <a:rPr lang="en-US" sz="2400" i="1" dirty="0">
                <a:solidFill>
                  <a:srgbClr val="FFFFFF"/>
                </a:solidFill>
                <a:latin typeface="Calibri" charset="0"/>
                <a:ea typeface="Calibri" charset="0"/>
                <a:cs typeface="Calibri" charset="0"/>
              </a:rPr>
              <a:t> </a:t>
            </a:r>
            <a:r>
              <a:rPr lang="en-US" sz="2400" i="1" dirty="0" err="1">
                <a:solidFill>
                  <a:srgbClr val="FFFFFF"/>
                </a:solidFill>
                <a:latin typeface="Calibri" charset="0"/>
                <a:ea typeface="Calibri" charset="0"/>
                <a:cs typeface="Calibri" charset="0"/>
              </a:rPr>
              <a:t>Khalifa</a:t>
            </a:r>
            <a:r>
              <a:rPr lang="en-US" sz="2400" i="1" dirty="0">
                <a:solidFill>
                  <a:srgbClr val="FFFFFF"/>
                </a:solidFill>
                <a:latin typeface="Calibri" charset="0"/>
                <a:ea typeface="Calibri" charset="0"/>
                <a:cs typeface="Calibri" charset="0"/>
              </a:rPr>
              <a:t> is an unprecedented example of international cooperation, a symbolic beacon of progress, and an emblem of the new, dynamic and prosperous Middle East.</a:t>
            </a: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199848488"/>
              </p:ext>
            </p:extLst>
          </p:nvPr>
        </p:nvGraphicFramePr>
        <p:xfrm>
          <a:off x="665825" y="2688850"/>
          <a:ext cx="10218197" cy="1198087"/>
        </p:xfrm>
        <a:graphic>
          <a:graphicData uri="http://schemas.openxmlformats.org/drawingml/2006/table">
            <a:tbl>
              <a:tblPr>
                <a:noFill/>
                <a:tableStyleId>{B46CFEF4-99AF-46A8-A051-738FFB79779B}</a:tableStyleId>
              </a:tblPr>
              <a:tblGrid>
                <a:gridCol w="10218197">
                  <a:extLst>
                    <a:ext uri="{9D8B030D-6E8A-4147-A177-3AD203B41FA5}">
                      <a16:colId xmlns="" xmlns:a16="http://schemas.microsoft.com/office/drawing/2014/main" val="20000"/>
                    </a:ext>
                  </a:extLst>
                </a:gridCol>
              </a:tblGrid>
              <a:tr h="119808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Which building claims to be an example of countries working together?</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 xmlns:a16="http://schemas.microsoft.com/office/drawing/2014/main" id="{1562152B-3BEB-481F-B0AA-983A1E2556E6}"/>
              </a:ext>
            </a:extLst>
          </p:cNvPr>
          <p:cNvSpPr/>
          <p:nvPr/>
        </p:nvSpPr>
        <p:spPr>
          <a:xfrm>
            <a:off x="9206143" y="3421000"/>
            <a:ext cx="1766656" cy="74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Burj Khalifa</a:t>
            </a:r>
          </a:p>
        </p:txBody>
      </p:sp>
      <p:sp>
        <p:nvSpPr>
          <p:cNvPr id="9" name="Rectangle 8">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67411" y="2266405"/>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არქიტექტურა</a:t>
            </a:r>
          </a:p>
        </p:txBody>
      </p:sp>
      <p:pic>
        <p:nvPicPr>
          <p:cNvPr id="26"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330966" y="556123"/>
            <a:ext cx="420939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21066" y="38849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318465"/>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i="1">
                <a:solidFill>
                  <a:srgbClr val="FFFFFF"/>
                </a:solidFill>
                <a:latin typeface="Calibri" panose="020F0502020204030204" pitchFamily="34" charset="0"/>
                <a:cs typeface="Calibri" panose="020F0502020204030204" pitchFamily="34" charset="0"/>
              </a:rPr>
              <a:t>Since the CN Tower opened, Canadians and tourists from around the world have made the trip to Toronto to celebrate this marvel of engineering. </a:t>
            </a:r>
            <a:endParaRPr lang="en-US" sz="2400" i="1" dirty="0">
              <a:solidFill>
                <a:srgbClr val="FFFFFF"/>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35065665"/>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Which building claims to be a top tourism destination?</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a:extLst>
              <a:ext uri="{FF2B5EF4-FFF2-40B4-BE49-F238E27FC236}">
                <a16:creationId xmlns="" xmlns:a16="http://schemas.microsoft.com/office/drawing/2014/main" id="{8D7F4890-964A-4A74-A790-2991236406D1}"/>
              </a:ext>
            </a:extLst>
          </p:cNvPr>
          <p:cNvSpPr/>
          <p:nvPr/>
        </p:nvSpPr>
        <p:spPr>
          <a:xfrm>
            <a:off x="9197265" y="3320249"/>
            <a:ext cx="1775534" cy="82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rPr>
              <a:t>CN Tower</a:t>
            </a:r>
          </a:p>
        </p:txBody>
      </p:sp>
      <p:sp>
        <p:nvSpPr>
          <p:cNvPr id="9" name="Rectangle 8">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Comprehension</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7486116" y="464777"/>
            <a:ext cx="351808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604853" y="2717330"/>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CLEFT  SENTENCES WITH </a:t>
            </a:r>
            <a:r>
              <a:rPr lang="en-US" sz="3200" b="1" i="1" dirty="0">
                <a:solidFill>
                  <a:schemeClr val="bg1"/>
                </a:solidFill>
                <a:latin typeface="Calibri" panose="020F0502020204030204" pitchFamily="34" charset="0"/>
                <a:cs typeface="Calibri" panose="020F0502020204030204" pitchFamily="34" charset="0"/>
              </a:rPr>
              <a:t>WHAT</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965681" y="2903790"/>
            <a:ext cx="9918882" cy="2668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In a </a:t>
            </a:r>
            <a:r>
              <a:rPr lang="en-US" sz="2800">
                <a:latin typeface="Calibri" charset="0"/>
                <a:ea typeface="Calibri" charset="0"/>
                <a:cs typeface="Calibri" charset="0"/>
              </a:rPr>
              <a:t>cleft </a:t>
            </a:r>
            <a:r>
              <a:rPr lang="en-US" sz="2800" smtClean="0">
                <a:latin typeface="Calibri" charset="0"/>
                <a:ea typeface="Calibri" charset="0"/>
                <a:cs typeface="Calibri" charset="0"/>
              </a:rPr>
              <a:t>sentence </a:t>
            </a:r>
            <a:r>
              <a:rPr lang="en-US" sz="2800" dirty="0">
                <a:latin typeface="Calibri" charset="0"/>
                <a:ea typeface="Calibri" charset="0"/>
                <a:cs typeface="Calibri" charset="0"/>
              </a:rPr>
              <a:t>with  </a:t>
            </a:r>
            <a:r>
              <a:rPr lang="en-US" sz="2800" i="1" dirty="0">
                <a:solidFill>
                  <a:srgbClr val="FF0000"/>
                </a:solidFill>
                <a:latin typeface="Calibri" charset="0"/>
                <a:ea typeface="Calibri" charset="0"/>
                <a:cs typeface="Calibri" charset="0"/>
              </a:rPr>
              <a:t>What</a:t>
            </a:r>
            <a:r>
              <a:rPr lang="en-US" sz="2800" dirty="0">
                <a:latin typeface="Calibri" charset="0"/>
                <a:ea typeface="Calibri" charset="0"/>
                <a:cs typeface="Calibri" charset="0"/>
              </a:rPr>
              <a:t>, the word order is changed to give emphasis to what comes first in the sentence. A </a:t>
            </a:r>
            <a:r>
              <a:rPr lang="en-US" sz="2800" i="1" dirty="0">
                <a:solidFill>
                  <a:srgbClr val="FF0000"/>
                </a:solidFill>
                <a:latin typeface="Calibri" charset="0"/>
                <a:ea typeface="Calibri" charset="0"/>
                <a:cs typeface="Calibri" charset="0"/>
              </a:rPr>
              <a:t>what – clause </a:t>
            </a:r>
            <a:r>
              <a:rPr lang="en-US" sz="2800" dirty="0">
                <a:latin typeface="Calibri" charset="0"/>
                <a:ea typeface="Calibri" charset="0"/>
                <a:cs typeface="Calibri" charset="0"/>
              </a:rPr>
              <a:t>is often used to emphasize emotions such as </a:t>
            </a:r>
            <a:r>
              <a:rPr lang="en-US" sz="2800" b="1" i="1" dirty="0">
                <a:latin typeface="Calibri" charset="0"/>
                <a:ea typeface="Calibri" charset="0"/>
                <a:cs typeface="Calibri" charset="0"/>
              </a:rPr>
              <a:t>like, need, feel, think, want, dislike,</a:t>
            </a:r>
            <a:r>
              <a:rPr lang="en-US" sz="2800" dirty="0">
                <a:latin typeface="Calibri" charset="0"/>
                <a:ea typeface="Calibri" charset="0"/>
                <a:cs typeface="Calibri" charset="0"/>
              </a:rPr>
              <a:t> and </a:t>
            </a:r>
            <a:r>
              <a:rPr lang="en-US" sz="2800" b="1" i="1" dirty="0">
                <a:latin typeface="Calibri" charset="0"/>
                <a:ea typeface="Calibri" charset="0"/>
                <a:cs typeface="Calibri" charset="0"/>
              </a:rPr>
              <a:t>prefer</a:t>
            </a:r>
            <a:r>
              <a:rPr lang="en-US" sz="2800" dirty="0">
                <a:latin typeface="Calibri" charset="0"/>
                <a:ea typeface="Calibri" charset="0"/>
                <a:cs typeface="Calibri" charset="0"/>
              </a:rPr>
              <a:t>. </a:t>
            </a:r>
            <a:endParaRPr lang="en-US" sz="2800" dirty="0" smtClean="0">
              <a:latin typeface="Calibri" charset="0"/>
              <a:ea typeface="Calibri" charset="0"/>
              <a:cs typeface="Calibri" charset="0"/>
            </a:endParaRPr>
          </a:p>
          <a:p>
            <a:endParaRPr lang="en-US" sz="2800" dirty="0">
              <a:latin typeface="Calibri" charset="0"/>
              <a:ea typeface="Calibri" charset="0"/>
              <a:cs typeface="Calibri" charset="0"/>
            </a:endParaRPr>
          </a:p>
          <a:p>
            <a:r>
              <a:rPr lang="en-US" sz="2800" i="1" dirty="0" smtClean="0">
                <a:latin typeface="Calibri" charset="0"/>
                <a:ea typeface="Calibri" charset="0"/>
                <a:cs typeface="Calibri" charset="0"/>
              </a:rPr>
              <a:t>e.g. What I want to do now is to travel to Toronto.</a:t>
            </a:r>
            <a:endParaRPr lang="en-US" sz="2800" i="1"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554482" y="464777"/>
            <a:ext cx="344972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70389" y="1529255"/>
            <a:ext cx="10297004" cy="532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Calibri" charset="0"/>
                <a:ea typeface="Calibri" charset="0"/>
                <a:cs typeface="Calibri" charset="0"/>
              </a:rPr>
              <a:t>Form</a:t>
            </a:r>
            <a:endParaRPr lang="en-US" sz="2200" b="1" dirty="0">
              <a:solidFill>
                <a:schemeClr val="bg1"/>
              </a:solidFill>
              <a:latin typeface="Calibri" charset="0"/>
              <a:ea typeface="Calibri" charset="0"/>
              <a:cs typeface="Calibri" charset="0"/>
            </a:endParaRPr>
          </a:p>
          <a:p>
            <a:r>
              <a:rPr lang="en-US" sz="2200" b="1" dirty="0" smtClean="0">
                <a:solidFill>
                  <a:srgbClr val="FF0000"/>
                </a:solidFill>
                <a:latin typeface="Calibri" charset="0"/>
                <a:ea typeface="Calibri" charset="0"/>
                <a:cs typeface="Calibri" charset="0"/>
              </a:rPr>
              <a:t>What </a:t>
            </a:r>
            <a:r>
              <a:rPr lang="en-US" sz="2200" b="1" dirty="0">
                <a:solidFill>
                  <a:srgbClr val="FF0000"/>
                </a:solidFill>
                <a:latin typeface="Calibri" charset="0"/>
                <a:ea typeface="Calibri" charset="0"/>
                <a:cs typeface="Calibri" charset="0"/>
              </a:rPr>
              <a:t>+ noun/pronoun + emotive </a:t>
            </a:r>
            <a:r>
              <a:rPr lang="en-US" sz="2200" b="1" dirty="0" smtClean="0">
                <a:solidFill>
                  <a:srgbClr val="FF0000"/>
                </a:solidFill>
                <a:latin typeface="Calibri" charset="0"/>
                <a:ea typeface="Calibri" charset="0"/>
                <a:cs typeface="Calibri" charset="0"/>
              </a:rPr>
              <a:t>verb </a:t>
            </a:r>
            <a:r>
              <a:rPr lang="en-US" sz="2200" b="1" dirty="0">
                <a:solidFill>
                  <a:srgbClr val="FF0000"/>
                </a:solidFill>
                <a:latin typeface="Calibri" charset="0"/>
                <a:ea typeface="Calibri" charset="0"/>
                <a:cs typeface="Calibri" charset="0"/>
              </a:rPr>
              <a:t>+ verb to be + noun or noun </a:t>
            </a:r>
            <a:r>
              <a:rPr lang="en-US" sz="2200" b="1" dirty="0" smtClean="0">
                <a:solidFill>
                  <a:srgbClr val="FF0000"/>
                </a:solidFill>
                <a:latin typeface="Calibri" charset="0"/>
                <a:ea typeface="Calibri" charset="0"/>
                <a:cs typeface="Calibri" charset="0"/>
              </a:rPr>
              <a:t>clause</a:t>
            </a:r>
          </a:p>
          <a:p>
            <a:endParaRPr lang="en-US" sz="2200" b="1" i="1" dirty="0">
              <a:solidFill>
                <a:srgbClr val="FF0000"/>
              </a:solidFill>
              <a:latin typeface="Calibri" charset="0"/>
              <a:ea typeface="Calibri" charset="0"/>
              <a:cs typeface="Calibri" charset="0"/>
            </a:endParaRPr>
          </a:p>
          <a:p>
            <a:r>
              <a:rPr lang="en-US" sz="2200" b="1" dirty="0" smtClean="0">
                <a:solidFill>
                  <a:schemeClr val="bg1"/>
                </a:solidFill>
                <a:latin typeface="Calibri" charset="0"/>
                <a:ea typeface="Calibri" charset="0"/>
                <a:cs typeface="Calibri" charset="0"/>
              </a:rPr>
              <a:t>Example</a:t>
            </a:r>
          </a:p>
          <a:p>
            <a:r>
              <a:rPr lang="en-US" sz="2200" i="1" dirty="0" smtClean="0">
                <a:solidFill>
                  <a:schemeClr val="bg1"/>
                </a:solidFill>
                <a:latin typeface="Calibri" charset="0"/>
                <a:ea typeface="Calibri" charset="0"/>
                <a:cs typeface="Calibri" charset="0"/>
              </a:rPr>
              <a:t>We </a:t>
            </a:r>
            <a:r>
              <a:rPr lang="en-US" sz="2200" i="1" dirty="0">
                <a:solidFill>
                  <a:schemeClr val="bg1"/>
                </a:solidFill>
                <a:latin typeface="Calibri" charset="0"/>
                <a:ea typeface="Calibri" charset="0"/>
                <a:cs typeface="Calibri" charset="0"/>
              </a:rPr>
              <a:t>need to distinguish between  modern and traditional </a:t>
            </a:r>
            <a:r>
              <a:rPr lang="en-US" sz="2200" i="1" dirty="0" smtClean="0">
                <a:solidFill>
                  <a:schemeClr val="bg1"/>
                </a:solidFill>
                <a:latin typeface="Calibri" charset="0"/>
                <a:ea typeface="Calibri" charset="0"/>
                <a:cs typeface="Calibri" charset="0"/>
              </a:rPr>
              <a:t>buildings.</a:t>
            </a:r>
            <a:endParaRPr lang="en-US" sz="2200" i="1" dirty="0">
              <a:solidFill>
                <a:schemeClr val="bg1"/>
              </a:solidFill>
              <a:latin typeface="Calibri" charset="0"/>
              <a:ea typeface="Calibri" charset="0"/>
              <a:cs typeface="Calibri" charset="0"/>
            </a:endParaRPr>
          </a:p>
          <a:p>
            <a:r>
              <a:rPr lang="en-US" sz="2200" i="1" dirty="0">
                <a:solidFill>
                  <a:schemeClr val="bg1"/>
                </a:solidFill>
                <a:latin typeface="Calibri" charset="0"/>
                <a:ea typeface="Calibri" charset="0"/>
                <a:cs typeface="Calibri" charset="0"/>
              </a:rPr>
              <a:t>What we need to do is to distinguish between modern and traditional buildings</a:t>
            </a:r>
            <a:r>
              <a:rPr lang="en-US" sz="2200" i="1" dirty="0" smtClean="0">
                <a:solidFill>
                  <a:schemeClr val="bg1"/>
                </a:solidFill>
                <a:latin typeface="Calibri" charset="0"/>
                <a:ea typeface="Calibri" charset="0"/>
                <a:cs typeface="Calibri" charset="0"/>
              </a:rPr>
              <a:t>.</a:t>
            </a:r>
          </a:p>
          <a:p>
            <a:endParaRPr lang="en-US" sz="2200" dirty="0">
              <a:solidFill>
                <a:schemeClr val="bg1"/>
              </a:solidFill>
              <a:latin typeface="Calibri" charset="0"/>
              <a:ea typeface="Calibri" charset="0"/>
              <a:cs typeface="Calibri" charset="0"/>
            </a:endParaRPr>
          </a:p>
          <a:p>
            <a:r>
              <a:rPr lang="en-US" sz="2200" dirty="0">
                <a:solidFill>
                  <a:schemeClr val="bg1"/>
                </a:solidFill>
                <a:latin typeface="Calibri" charset="0"/>
                <a:ea typeface="Calibri" charset="0"/>
                <a:cs typeface="Calibri" charset="0"/>
              </a:rPr>
              <a:t>A </a:t>
            </a:r>
            <a:r>
              <a:rPr lang="en-US" sz="2200" dirty="0">
                <a:solidFill>
                  <a:srgbClr val="FF0000"/>
                </a:solidFill>
                <a:latin typeface="Calibri" charset="0"/>
                <a:ea typeface="Calibri" charset="0"/>
                <a:cs typeface="Calibri" charset="0"/>
              </a:rPr>
              <a:t>what-clause</a:t>
            </a:r>
            <a:r>
              <a:rPr lang="en-US" sz="2200" dirty="0">
                <a:solidFill>
                  <a:schemeClr val="bg1"/>
                </a:solidFill>
                <a:latin typeface="Calibri" charset="0"/>
                <a:ea typeface="Calibri" charset="0"/>
                <a:cs typeface="Calibri" charset="0"/>
              </a:rPr>
              <a:t> with the auxiliary </a:t>
            </a:r>
            <a:r>
              <a:rPr lang="en-US" sz="2200" dirty="0">
                <a:solidFill>
                  <a:srgbClr val="FF0000"/>
                </a:solidFill>
                <a:latin typeface="Calibri" charset="0"/>
                <a:ea typeface="Calibri" charset="0"/>
                <a:cs typeface="Calibri" charset="0"/>
              </a:rPr>
              <a:t>do</a:t>
            </a:r>
            <a:r>
              <a:rPr lang="en-US" sz="2200" dirty="0">
                <a:solidFill>
                  <a:schemeClr val="bg1"/>
                </a:solidFill>
                <a:latin typeface="Calibri" charset="0"/>
                <a:ea typeface="Calibri" charset="0"/>
                <a:cs typeface="Calibri" charset="0"/>
              </a:rPr>
              <a:t> is used to emphasize the event or action</a:t>
            </a:r>
            <a:r>
              <a:rPr lang="en-US" sz="2200" dirty="0" smtClean="0">
                <a:solidFill>
                  <a:schemeClr val="bg1"/>
                </a:solidFill>
                <a:latin typeface="Calibri" charset="0"/>
                <a:ea typeface="Calibri" charset="0"/>
                <a:cs typeface="Calibri" charset="0"/>
              </a:rPr>
              <a:t>.</a:t>
            </a:r>
          </a:p>
          <a:p>
            <a:endParaRPr lang="en-US" sz="2200" i="1" dirty="0">
              <a:solidFill>
                <a:schemeClr val="bg1"/>
              </a:solidFill>
              <a:latin typeface="Calibri" charset="0"/>
              <a:ea typeface="Calibri" charset="0"/>
              <a:cs typeface="Calibri" charset="0"/>
            </a:endParaRPr>
          </a:p>
          <a:p>
            <a:r>
              <a:rPr lang="en-US" sz="2200" i="1" dirty="0">
                <a:solidFill>
                  <a:schemeClr val="bg1"/>
                </a:solidFill>
                <a:latin typeface="Calibri" charset="0"/>
                <a:ea typeface="Calibri" charset="0"/>
                <a:cs typeface="Calibri" charset="0"/>
              </a:rPr>
              <a:t>He left the door unlocked.</a:t>
            </a:r>
          </a:p>
          <a:p>
            <a:r>
              <a:rPr lang="en-US" sz="2200" i="1" dirty="0">
                <a:solidFill>
                  <a:schemeClr val="bg1"/>
                </a:solidFill>
                <a:latin typeface="Calibri" charset="0"/>
                <a:ea typeface="Calibri" charset="0"/>
                <a:cs typeface="Calibri" charset="0"/>
              </a:rPr>
              <a:t>What he did was leave the door unlocked</a:t>
            </a:r>
            <a:r>
              <a:rPr lang="en-US" sz="2200" i="1" dirty="0" smtClean="0">
                <a:solidFill>
                  <a:schemeClr val="bg1"/>
                </a:solidFill>
                <a:latin typeface="Calibri" charset="0"/>
                <a:ea typeface="Calibri" charset="0"/>
                <a:cs typeface="Calibri" charset="0"/>
              </a:rPr>
              <a:t>.</a:t>
            </a:r>
          </a:p>
          <a:p>
            <a:endParaRPr lang="en-US" sz="2200" i="1" dirty="0">
              <a:solidFill>
                <a:schemeClr val="bg1"/>
              </a:solidFill>
              <a:latin typeface="Calibri" charset="0"/>
              <a:ea typeface="Calibri" charset="0"/>
              <a:cs typeface="Calibri" charset="0"/>
            </a:endParaRPr>
          </a:p>
          <a:p>
            <a:r>
              <a:rPr lang="en-US" sz="2200" b="1" i="1" dirty="0" smtClean="0">
                <a:solidFill>
                  <a:srgbClr val="FF0000"/>
                </a:solidFill>
                <a:latin typeface="Calibri" charset="0"/>
                <a:ea typeface="Calibri" charset="0"/>
                <a:cs typeface="Calibri" charset="0"/>
              </a:rPr>
              <a:t>What </a:t>
            </a:r>
            <a:r>
              <a:rPr lang="en-US" sz="2200" b="1" i="1" dirty="0">
                <a:solidFill>
                  <a:srgbClr val="FF0000"/>
                </a:solidFill>
                <a:latin typeface="Calibri" charset="0"/>
                <a:ea typeface="Calibri" charset="0"/>
                <a:cs typeface="Calibri" charset="0"/>
              </a:rPr>
              <a:t>+ subject +</a:t>
            </a:r>
            <a:r>
              <a:rPr lang="en-US" sz="2200" b="1" i="1" dirty="0" smtClean="0">
                <a:solidFill>
                  <a:srgbClr val="FF0000"/>
                </a:solidFill>
                <a:latin typeface="Calibri" charset="0"/>
                <a:ea typeface="Calibri" charset="0"/>
                <a:cs typeface="Calibri" charset="0"/>
              </a:rPr>
              <a:t>do + </a:t>
            </a:r>
            <a:r>
              <a:rPr lang="en-US" sz="2200" b="1" i="1" dirty="0">
                <a:solidFill>
                  <a:srgbClr val="FF0000"/>
                </a:solidFill>
                <a:latin typeface="Calibri" charset="0"/>
                <a:ea typeface="Calibri" charset="0"/>
                <a:cs typeface="Calibri" charset="0"/>
              </a:rPr>
              <a:t>verb to be + verb clause</a:t>
            </a:r>
          </a:p>
          <a:p>
            <a:r>
              <a:rPr lang="en-US" sz="2200" i="1" dirty="0">
                <a:solidFill>
                  <a:schemeClr val="bg1"/>
                </a:solidFill>
                <a:latin typeface="Calibri" charset="0"/>
                <a:ea typeface="Calibri" charset="0"/>
                <a:cs typeface="Calibri" charset="0"/>
              </a:rPr>
              <a:t>I analyze all of the experiment data.</a:t>
            </a:r>
          </a:p>
          <a:p>
            <a:r>
              <a:rPr lang="en-US" sz="2200" i="1" dirty="0">
                <a:solidFill>
                  <a:schemeClr val="bg1"/>
                </a:solidFill>
                <a:latin typeface="Calibri" charset="0"/>
                <a:ea typeface="Calibri" charset="0"/>
                <a:cs typeface="Calibri" charset="0"/>
              </a:rPr>
              <a:t>What I do </a:t>
            </a:r>
            <a:r>
              <a:rPr lang="en-US" sz="2200" i="1" dirty="0" smtClean="0">
                <a:solidFill>
                  <a:schemeClr val="bg1"/>
                </a:solidFill>
                <a:latin typeface="Calibri" charset="0"/>
                <a:ea typeface="Calibri" charset="0"/>
                <a:cs typeface="Calibri" charset="0"/>
              </a:rPr>
              <a:t>is </a:t>
            </a:r>
            <a:r>
              <a:rPr lang="en-US" sz="2200" i="1" dirty="0" err="1" smtClean="0">
                <a:solidFill>
                  <a:schemeClr val="bg1"/>
                </a:solidFill>
                <a:latin typeface="Calibri" charset="0"/>
                <a:ea typeface="Calibri" charset="0"/>
                <a:cs typeface="Calibri" charset="0"/>
              </a:rPr>
              <a:t>analyse</a:t>
            </a:r>
            <a:r>
              <a:rPr lang="en-US" sz="2200" i="1" dirty="0" smtClean="0">
                <a:solidFill>
                  <a:schemeClr val="bg1"/>
                </a:solidFill>
                <a:latin typeface="Calibri" charset="0"/>
                <a:ea typeface="Calibri" charset="0"/>
                <a:cs typeface="Calibri" charset="0"/>
              </a:rPr>
              <a:t> </a:t>
            </a:r>
            <a:r>
              <a:rPr lang="en-US" sz="2200" i="1" dirty="0">
                <a:solidFill>
                  <a:schemeClr val="bg1"/>
                </a:solidFill>
                <a:latin typeface="Calibri" charset="0"/>
                <a:ea typeface="Calibri" charset="0"/>
                <a:cs typeface="Calibri" charset="0"/>
              </a:rPr>
              <a:t>all of the experiment data.</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165012"/>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165012"/>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238288" y="95"/>
            <a:ext cx="366641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33778"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They decided to redecorate the house.</a:t>
            </a:r>
            <a:endParaRPr lang="ka-GE"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What they decided to do was to redecorate the house.</a:t>
            </a:r>
          </a:p>
        </p:txBody>
      </p:sp>
      <p:sp>
        <p:nvSpPr>
          <p:cNvPr id="6" name="Rectangle 5">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They </a:t>
            </a:r>
            <a:r>
              <a:rPr lang="en-US" sz="2800" dirty="0" smtClean="0">
                <a:solidFill>
                  <a:schemeClr val="bg1"/>
                </a:solidFill>
                <a:latin typeface="Calibri" panose="020F0502020204030204" pitchFamily="34" charset="0"/>
                <a:cs typeface="Calibri" panose="020F0502020204030204" pitchFamily="34" charset="0"/>
              </a:rPr>
              <a:t>wanted </a:t>
            </a:r>
            <a:r>
              <a:rPr lang="en-US" sz="2800" dirty="0">
                <a:solidFill>
                  <a:schemeClr val="bg1"/>
                </a:solidFill>
                <a:latin typeface="Calibri" panose="020F0502020204030204" pitchFamily="34" charset="0"/>
                <a:cs typeface="Calibri" panose="020F0502020204030204" pitchFamily="34" charset="0"/>
              </a:rPr>
              <a:t>to discuss the solutions to the problems of noise pollution.</a:t>
            </a:r>
            <a:endParaRPr lang="ka-GE"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What they wanted to discuss was the problem of noise pollution.</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I need to interview the people who worked on the construction site. </a:t>
            </a:r>
            <a:endParaRPr lang="ka-GE" sz="2800" dirty="0">
              <a:latin typeface="Calibri" panose="020F0502020204030204" pitchFamily="34" charset="0"/>
              <a:cs typeface="Calibri" panose="020F0502020204030204" pitchFamily="34" charset="0"/>
            </a:endParaRPr>
          </a:p>
          <a:p>
            <a:pPr algn="just"/>
            <a:endParaRPr lang="en-US" sz="2800" dirty="0">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What I need to do is </a:t>
            </a:r>
            <a:r>
              <a:rPr lang="en-US" sz="2800" dirty="0" smtClean="0">
                <a:latin typeface="Calibri" panose="020F0502020204030204" pitchFamily="34" charset="0"/>
                <a:cs typeface="Calibri" panose="020F0502020204030204" pitchFamily="34" charset="0"/>
              </a:rPr>
              <a:t>(to) </a:t>
            </a:r>
            <a:r>
              <a:rPr lang="en-US" sz="2800" dirty="0">
                <a:latin typeface="Calibri" panose="020F0502020204030204" pitchFamily="34" charset="0"/>
                <a:cs typeface="Calibri" panose="020F0502020204030204" pitchFamily="34" charset="0"/>
              </a:rPr>
              <a:t>interview the people who worked on the construction site. </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441885" y="272030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She always asks for the quietest room in the hotel. </a:t>
            </a:r>
            <a:endParaRPr lang="ka-GE"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What she asks for is the quietest room in the hotel. </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r>
                <a:rPr lang="ka-GE"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400" dirty="0">
                  <a:solidFill>
                    <a:schemeClr val="lt1"/>
                  </a:solidFill>
                  <a:latin typeface="Calibri" panose="020F0502020204030204" pitchFamily="34" charset="0"/>
                  <a:ea typeface="Calibri"/>
                  <a:cs typeface="Calibri" panose="020F0502020204030204" pitchFamily="34" charset="0"/>
                  <a:sym typeface="Calibri"/>
                </a:rPr>
                <a:t>R</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enowned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buildings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535566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400" dirty="0">
                  <a:solidFill>
                    <a:schemeClr val="lt1"/>
                  </a:solidFill>
                  <a:latin typeface="Calibri" panose="020F0502020204030204" pitchFamily="34" charset="0"/>
                  <a:ea typeface="Calibri"/>
                  <a:cs typeface="Calibri" panose="020F0502020204030204" pitchFamily="34" charset="0"/>
                  <a:sym typeface="Calibri"/>
                </a:rPr>
                <a:t>C</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left </a:t>
              </a:r>
              <a:r>
                <a:rPr lang="en-US" sz="2400" dirty="0">
                  <a:solidFill>
                    <a:schemeClr val="lt1"/>
                  </a:solidFill>
                  <a:latin typeface="Calibri" panose="020F0502020204030204" pitchFamily="34" charset="0"/>
                  <a:ea typeface="Calibri"/>
                  <a:cs typeface="Calibri" panose="020F0502020204030204" pitchFamily="34" charset="0"/>
                  <a:sym typeface="Calibri"/>
                </a:rPr>
                <a:t>S</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entences with</a:t>
              </a:r>
              <a:r>
                <a:rPr lang="en-US" sz="2400" i="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400" b="1" i="1" u="none" strike="noStrike" cap="none" dirty="0" smtClean="0">
                  <a:solidFill>
                    <a:schemeClr val="lt1"/>
                  </a:solidFill>
                  <a:latin typeface="Calibri" panose="020F0502020204030204" pitchFamily="34" charset="0"/>
                  <a:ea typeface="Calibri"/>
                  <a:cs typeface="Calibri" panose="020F0502020204030204" pitchFamily="34" charset="0"/>
                  <a:sym typeface="Calibri"/>
                </a:rPr>
                <a:t>what </a:t>
              </a:r>
              <a:endParaRPr sz="2400" b="1"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894063" y="2252812"/>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Architecture</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არქიტექტურა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227650" y="556123"/>
            <a:ext cx="442608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507802" y="489746"/>
            <a:ext cx="5865779"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გაკვეთილის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999910" y="3034786"/>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872673" y="3311746"/>
            <a:ext cx="10684338" cy="152889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describing what great architecture means to you.</a:t>
            </a:r>
          </a:p>
        </p:txBody>
      </p:sp>
      <p:sp>
        <p:nvSpPr>
          <p:cNvPr id="7" name="Rectangle 6">
            <a:extLst>
              <a:ext uri="{FF2B5EF4-FFF2-40B4-BE49-F238E27FC236}">
                <a16:creationId xmlns="" xmlns:a16="http://schemas.microsoft.com/office/drawing/2014/main" id="{6042AC8F-C617-8540-A5BD-0D218871DB0D}"/>
              </a:ext>
            </a:extLst>
          </p:cNvPr>
          <p:cNvSpPr/>
          <p:nvPr/>
        </p:nvSpPr>
        <p:spPr>
          <a:xfrm>
            <a:off x="7853585" y="556124"/>
            <a:ext cx="363333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8345510" y="415992"/>
            <a:ext cx="3172603" cy="1249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8435662" y="658869"/>
            <a:ext cx="308245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 xmlns:a16="http://schemas.microsoft.com/office/drawing/2014/main" id="{6AD9A7B7-2E7A-4C45-8448-1D4A0B159BF3}"/>
              </a:ext>
            </a:extLst>
          </p:cNvPr>
          <p:cNvSpPr/>
          <p:nvPr/>
        </p:nvSpPr>
        <p:spPr>
          <a:xfrm>
            <a:off x="286480" y="3126536"/>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What’s </a:t>
            </a:r>
            <a:r>
              <a:rPr lang="en-US" sz="3200" dirty="0" smtClean="0">
                <a:solidFill>
                  <a:schemeClr val="bg1"/>
                </a:solidFill>
                <a:latin typeface="Calibri" panose="020F0502020204030204" pitchFamily="34" charset="0"/>
                <a:cs typeface="Calibri" panose="020F0502020204030204" pitchFamily="34" charset="0"/>
              </a:rPr>
              <a:t>your </a:t>
            </a:r>
            <a:r>
              <a:rPr lang="en-US" sz="3200" dirty="0">
                <a:solidFill>
                  <a:schemeClr val="bg1"/>
                </a:solidFill>
                <a:latin typeface="Calibri" panose="020F0502020204030204" pitchFamily="34" charset="0"/>
                <a:cs typeface="Calibri" panose="020F0502020204030204" pitchFamily="34" charset="0"/>
              </a:rPr>
              <a:t>dream house like?</a:t>
            </a: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836" y="2336799"/>
            <a:ext cx="4283277" cy="2859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974036"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Brilliant architecture can be a great source of inspiration for artists and designers, through the structural shapes, unique design concepts and decorative details. These elements can provide inspiration for design projects of all kinds.</a:t>
            </a:r>
          </a:p>
          <a:p>
            <a:pPr algn="just"/>
            <a:r>
              <a:rPr lang="en-US" sz="2400" dirty="0">
                <a:latin typeface="Calibri" charset="0"/>
                <a:ea typeface="Calibri" charset="0"/>
                <a:cs typeface="Calibri" charset="0"/>
              </a:rPr>
              <a:t>A building tells us a lot about a country's culture and way of life during the period it was built. It's a bit like looking at a historical photograph, but unlike in a photo, buildings evolve after construction is finished. Time affects the building's aesthetic, as the usual wear and tear demands renovation, plus the changing tastes of society have their own impact on the design and functionality of a building.</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6042AC8F-C617-8540-A5BD-0D218871DB0D}"/>
              </a:ext>
            </a:extLst>
          </p:cNvPr>
          <p:cNvSpPr/>
          <p:nvPr/>
        </p:nvSpPr>
        <p:spPr>
          <a:xfrm>
            <a:off x="8101413" y="556124"/>
            <a:ext cx="3385502"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186138" y="2471203"/>
            <a:ext cx="3301817" cy="211422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en-US" sz="2000" b="1" dirty="0" smtClean="0">
              <a:solidFill>
                <a:schemeClr val="bg1"/>
              </a:solidFill>
              <a:latin typeface="Calibri" charset="0"/>
              <a:ea typeface="Calibri" charset="0"/>
              <a:cs typeface="Calibri" charset="0"/>
            </a:endParaRPr>
          </a:p>
          <a:p>
            <a:pPr lvl="0" algn="ctr"/>
            <a:r>
              <a:rPr lang="en-US" sz="2000" b="1" dirty="0">
                <a:solidFill>
                  <a:schemeClr val="bg1"/>
                </a:solidFill>
                <a:latin typeface="Calibri" charset="0"/>
                <a:ea typeface="Calibri" charset="0"/>
                <a:cs typeface="Calibri" charset="0"/>
              </a:rPr>
              <a:t>s</a:t>
            </a:r>
            <a:r>
              <a:rPr lang="en-US" sz="2000" b="1" dirty="0" smtClean="0">
                <a:solidFill>
                  <a:schemeClr val="bg1"/>
                </a:solidFill>
                <a:latin typeface="Calibri" charset="0"/>
                <a:ea typeface="Calibri" charset="0"/>
                <a:cs typeface="Calibri" charset="0"/>
              </a:rPr>
              <a:t>lum</a:t>
            </a:r>
            <a:endParaRPr lang="ka-GE" sz="2000" b="1" dirty="0">
              <a:solidFill>
                <a:schemeClr val="bg1"/>
              </a:solidFill>
              <a:latin typeface="Calibri" charset="0"/>
              <a:ea typeface="Calibri" charset="0"/>
              <a:cs typeface="Calibri" charset="0"/>
            </a:endParaRPr>
          </a:p>
          <a:p>
            <a:pPr lvl="0" algn="ctr"/>
            <a:r>
              <a:rPr lang="en-US" sz="2000" b="1" dirty="0" smtClean="0">
                <a:solidFill>
                  <a:schemeClr val="bg1"/>
                </a:solidFill>
                <a:latin typeface="Calibri" charset="0"/>
                <a:ea typeface="Calibri" charset="0"/>
                <a:cs typeface="Calibri" charset="0"/>
              </a:rPr>
              <a:t>(n</a:t>
            </a:r>
            <a:r>
              <a:rPr lang="en-US" sz="2000" b="1" dirty="0">
                <a:solidFill>
                  <a:schemeClr val="bg1"/>
                </a:solidFill>
                <a:latin typeface="Calibri" charset="0"/>
                <a:ea typeface="Calibri" charset="0"/>
                <a:cs typeface="Calibri" charset="0"/>
              </a:rPr>
              <a:t>.)</a:t>
            </a:r>
          </a:p>
          <a:p>
            <a:pPr lvl="0" algn="ctr"/>
            <a:r>
              <a:rPr lang="ka-GE" sz="1800" dirty="0">
                <a:solidFill>
                  <a:schemeClr val="bg1"/>
                </a:solidFill>
                <a:latin typeface="Calibri" charset="0"/>
                <a:ea typeface="Calibri" charset="0"/>
                <a:cs typeface="Calibri" charset="0"/>
              </a:rPr>
              <a:t>ჯურღმული, ქალაქის </a:t>
            </a:r>
            <a:r>
              <a:rPr lang="ka-GE" sz="1800" dirty="0" smtClean="0">
                <a:solidFill>
                  <a:schemeClr val="bg1"/>
                </a:solidFill>
                <a:latin typeface="Calibri" charset="0"/>
                <a:ea typeface="Calibri" charset="0"/>
                <a:cs typeface="Calibri" charset="0"/>
              </a:rPr>
              <a:t>ღარიბული </a:t>
            </a:r>
            <a:r>
              <a:rPr lang="ka-GE" sz="1800" dirty="0">
                <a:solidFill>
                  <a:schemeClr val="bg1"/>
                </a:solidFill>
                <a:latin typeface="Calibri" charset="0"/>
                <a:ea typeface="Calibri" charset="0"/>
                <a:cs typeface="Calibri" charset="0"/>
              </a:rPr>
              <a:t>და </a:t>
            </a:r>
            <a:r>
              <a:rPr lang="ka-GE" sz="1800" dirty="0" smtClean="0">
                <a:solidFill>
                  <a:schemeClr val="bg1"/>
                </a:solidFill>
                <a:latin typeface="Calibri" charset="0"/>
                <a:ea typeface="Calibri" charset="0"/>
                <a:cs typeface="Calibri" charset="0"/>
              </a:rPr>
              <a:t>კეთილმოუწყობელი </a:t>
            </a:r>
            <a:r>
              <a:rPr lang="en-US" sz="1800" dirty="0" smtClean="0">
                <a:solidFill>
                  <a:schemeClr val="bg1"/>
                </a:solidFill>
                <a:latin typeface="Calibri" charset="0"/>
                <a:ea typeface="Calibri" charset="0"/>
                <a:cs typeface="Calibri" charset="0"/>
              </a:rPr>
              <a:t>  </a:t>
            </a:r>
            <a:r>
              <a:rPr lang="ka-GE" sz="1800" dirty="0" smtClean="0">
                <a:solidFill>
                  <a:schemeClr val="bg1"/>
                </a:solidFill>
                <a:latin typeface="Calibri" charset="0"/>
                <a:ea typeface="Calibri" charset="0"/>
                <a:cs typeface="Calibri" charset="0"/>
              </a:rPr>
              <a:t>რაიონი</a:t>
            </a:r>
            <a:endParaRPr lang="ka-GE" sz="1800" dirty="0">
              <a:solidFill>
                <a:schemeClr val="bg1"/>
              </a:solidFill>
              <a:latin typeface="Calibri" charset="0"/>
              <a:ea typeface="Calibri" charset="0"/>
              <a:cs typeface="Calibri" charset="0"/>
            </a:endParaRPr>
          </a:p>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1777285" y="2221724"/>
            <a:ext cx="3302733" cy="228817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000" b="1" dirty="0" smtClean="0">
                <a:solidFill>
                  <a:schemeClr val="bg1"/>
                </a:solidFill>
                <a:latin typeface="Calibri" charset="0"/>
                <a:ea typeface="Calibri" charset="0"/>
                <a:cs typeface="Calibri" charset="0"/>
              </a:rPr>
              <a:t/>
            </a:r>
            <a:br>
              <a:rPr lang="en-US" sz="2000" b="1" dirty="0" smtClean="0">
                <a:solidFill>
                  <a:schemeClr val="bg1"/>
                </a:solidFill>
                <a:latin typeface="Calibri" charset="0"/>
                <a:ea typeface="Calibri" charset="0"/>
                <a:cs typeface="Calibri" charset="0"/>
              </a:rPr>
            </a:br>
            <a:r>
              <a:rPr lang="ka-GE" sz="2000" b="1" dirty="0" smtClean="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semi-detached </a:t>
            </a:r>
            <a:r>
              <a:rPr lang="en-US" sz="2000" b="1" dirty="0">
                <a:solidFill>
                  <a:schemeClr val="bg1"/>
                </a:solidFill>
                <a:latin typeface="Calibri" charset="0"/>
                <a:ea typeface="Calibri" charset="0"/>
                <a:cs typeface="Calibri" charset="0"/>
              </a:rPr>
              <a:t>house</a:t>
            </a:r>
          </a:p>
          <a:p>
            <a:pPr lvl="0" algn="ctr"/>
            <a:r>
              <a:rPr lang="en-US" sz="2000" b="1" dirty="0">
                <a:solidFill>
                  <a:schemeClr val="bg1"/>
                </a:solidFill>
                <a:latin typeface="Calibri" charset="0"/>
                <a:ea typeface="Calibri" charset="0"/>
                <a:cs typeface="Calibri" charset="0"/>
              </a:rPr>
              <a:t>(n.)</a:t>
            </a:r>
          </a:p>
          <a:p>
            <a:pPr lvl="0" algn="ctr"/>
            <a:r>
              <a:rPr lang="ka-GE" sz="1800" dirty="0" smtClean="0">
                <a:solidFill>
                  <a:schemeClr val="bg1"/>
                </a:solidFill>
                <a:latin typeface="Calibri" charset="0"/>
                <a:ea typeface="Calibri" charset="0"/>
                <a:cs typeface="Calibri" charset="0"/>
              </a:rPr>
              <a:t>სახლი, </a:t>
            </a:r>
            <a:r>
              <a:rPr lang="ka-GE" sz="1800" dirty="0">
                <a:solidFill>
                  <a:schemeClr val="bg1"/>
                </a:solidFill>
                <a:latin typeface="Calibri" charset="0"/>
                <a:ea typeface="Calibri" charset="0"/>
                <a:cs typeface="Calibri" charset="0"/>
              </a:rPr>
              <a:t>რომელსაც მომიჯნავე სახლთან საერთო კედელი აქვს</a:t>
            </a:r>
            <a:endParaRPr lang="en-US" sz="1800"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4827534" y="403508"/>
            <a:ext cx="5539960" cy="6454492"/>
            <a:chOff x="3037428" y="-523568"/>
            <a:chExt cx="5131087" cy="6509557"/>
          </a:xfrm>
        </p:grpSpPr>
        <p:sp>
          <p:nvSpPr>
            <p:cNvPr id="148" name="Google Shape;148;g8d3272b2c0_0_186"/>
            <p:cNvSpPr/>
            <p:nvPr/>
          </p:nvSpPr>
          <p:spPr>
            <a:xfrm>
              <a:off x="3785814" y="2068727"/>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449613" y="-523568"/>
              <a:ext cx="2706223"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568730" y="-17104"/>
              <a:ext cx="2579423"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smtClean="0">
                  <a:solidFill>
                    <a:srgbClr val="FFFFFF"/>
                  </a:solidFill>
                  <a:latin typeface="Calibri" charset="0"/>
                  <a:ea typeface="Calibri" charset="0"/>
                  <a:cs typeface="Calibri" charset="0"/>
                  <a:sym typeface="Calibri"/>
                </a:rPr>
                <a:t/>
              </a:r>
              <a:br>
                <a:rPr lang="en-US" sz="2000" b="1" dirty="0" smtClean="0">
                  <a:solidFill>
                    <a:srgbClr val="FFFFFF"/>
                  </a:solidFill>
                  <a:latin typeface="Calibri" charset="0"/>
                  <a:ea typeface="Calibri" charset="0"/>
                  <a:cs typeface="Calibri" charset="0"/>
                  <a:sym typeface="Calibri"/>
                </a:rPr>
              </a:br>
              <a:r>
                <a:rPr lang="en-US" sz="2000" b="1" dirty="0" smtClean="0">
                  <a:solidFill>
                    <a:srgbClr val="FFFFFF"/>
                  </a:solidFill>
                  <a:latin typeface="Calibri" charset="0"/>
                  <a:ea typeface="Calibri" charset="0"/>
                  <a:cs typeface="Calibri" charset="0"/>
                  <a:sym typeface="Calibri"/>
                </a:rPr>
                <a:t>high-rise building</a:t>
              </a:r>
              <a:r>
                <a:rPr lang="ka-GE" sz="2000" b="1" dirty="0">
                  <a:solidFill>
                    <a:srgbClr val="FFFFFF"/>
                  </a:solidFill>
                  <a:latin typeface="Calibri" charset="0"/>
                  <a:ea typeface="Calibri" charset="0"/>
                  <a:cs typeface="Calibri" charset="0"/>
                  <a:sym typeface="Calibri"/>
                </a:rPr>
                <a:t/>
              </a:r>
              <a:br>
                <a:rPr lang="ka-GE" sz="2000" b="1" dirty="0">
                  <a:solidFill>
                    <a:srgbClr val="FFFFFF"/>
                  </a:solidFill>
                  <a:latin typeface="Calibri" charset="0"/>
                  <a:ea typeface="Calibri" charset="0"/>
                  <a:cs typeface="Calibri" charset="0"/>
                  <a:sym typeface="Calibri"/>
                </a:rPr>
              </a:br>
              <a:r>
                <a:rPr lang="en-US" sz="2000" b="1" dirty="0" smtClean="0">
                  <a:solidFill>
                    <a:srgbClr val="FFFFFF"/>
                  </a:solidFill>
                  <a:latin typeface="Calibri" charset="0"/>
                  <a:ea typeface="Calibri" charset="0"/>
                  <a:cs typeface="Calibri" charset="0"/>
                  <a:sym typeface="Calibri"/>
                </a:rPr>
                <a:t>(n</a:t>
              </a:r>
              <a:r>
                <a:rPr lang="en-US" sz="2000" b="1" dirty="0">
                  <a:solidFill>
                    <a:srgbClr val="FFFFFF"/>
                  </a:solidFill>
                  <a:latin typeface="Calibri" charset="0"/>
                  <a:ea typeface="Calibri" charset="0"/>
                  <a:cs typeface="Calibri" charset="0"/>
                  <a:sym typeface="Calibri"/>
                </a:rPr>
                <a:t>.)</a:t>
              </a:r>
            </a:p>
            <a:p>
              <a:pPr marL="0" marR="0" lvl="0" indent="0" algn="ctr" rtl="0">
                <a:lnSpc>
                  <a:spcPct val="90000"/>
                </a:lnSpc>
                <a:spcBef>
                  <a:spcPts val="630"/>
                </a:spcBef>
                <a:spcAft>
                  <a:spcPts val="0"/>
                </a:spcAft>
                <a:buClr>
                  <a:srgbClr val="000000"/>
                </a:buClr>
                <a:buFont typeface="Arial"/>
                <a:buNone/>
              </a:pPr>
              <a:r>
                <a:rPr lang="ka-GE" sz="2000" dirty="0">
                  <a:solidFill>
                    <a:srgbClr val="FFFFFF"/>
                  </a:solidFill>
                  <a:latin typeface="Calibri" charset="0"/>
                  <a:ea typeface="Calibri" charset="0"/>
                  <a:cs typeface="Calibri" charset="0"/>
                  <a:sym typeface="Calibri"/>
                </a:rPr>
                <a:t>მრავალსართულიანი</a:t>
              </a:r>
            </a:p>
            <a:p>
              <a:pPr marL="0" marR="0" lvl="0" indent="0" algn="ctr" rtl="0">
                <a:lnSpc>
                  <a:spcPct val="90000"/>
                </a:lnSpc>
                <a:spcBef>
                  <a:spcPts val="630"/>
                </a:spcBef>
                <a:spcAft>
                  <a:spcPts val="0"/>
                </a:spcAft>
                <a:buClr>
                  <a:srgbClr val="000000"/>
                </a:buClr>
                <a:buFont typeface="Arial"/>
                <a:buNone/>
              </a:pPr>
              <a:r>
                <a:rPr lang="ka-GE" sz="2000" dirty="0">
                  <a:solidFill>
                    <a:srgbClr val="FFFFFF"/>
                  </a:solidFill>
                  <a:latin typeface="Calibri" charset="0"/>
                  <a:ea typeface="Calibri" charset="0"/>
                  <a:cs typeface="Calibri" charset="0"/>
                  <a:sym typeface="Calibri"/>
                </a:rPr>
                <a:t>შენობა</a:t>
              </a:r>
              <a:endParaRPr sz="2000"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210264" y="3840835"/>
              <a:ext cx="2958251" cy="21451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bg1"/>
                  </a:solidFill>
                  <a:latin typeface="Calibri" charset="0"/>
                  <a:ea typeface="Calibri" charset="0"/>
                  <a:cs typeface="Calibri" charset="0"/>
                </a:rPr>
                <a:t>              </a:t>
              </a:r>
              <a:r>
                <a:rPr lang="en-US" sz="2000" dirty="0" smtClean="0">
                  <a:solidFill>
                    <a:schemeClr val="bg1"/>
                  </a:solidFill>
                  <a:latin typeface="Calibri" charset="0"/>
                  <a:ea typeface="Calibri" charset="0"/>
                  <a:cs typeface="Calibri" charset="0"/>
                </a:rPr>
                <a:t>  </a:t>
              </a:r>
              <a:br>
                <a:rPr lang="en-US" sz="2000" dirty="0" smtClean="0">
                  <a:solidFill>
                    <a:schemeClr val="bg1"/>
                  </a:solidFill>
                  <a:latin typeface="Calibri" charset="0"/>
                  <a:ea typeface="Calibri" charset="0"/>
                  <a:cs typeface="Calibri" charset="0"/>
                </a:rPr>
              </a:br>
              <a:r>
                <a:rPr lang="en-US" sz="2000" dirty="0" smtClean="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hovel</a:t>
              </a:r>
              <a:endParaRPr lang="en-US"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000" b="1" dirty="0">
                  <a:solidFill>
                    <a:schemeClr val="bg1"/>
                  </a:solidFill>
                  <a:latin typeface="Calibri" charset="0"/>
                  <a:ea typeface="Calibri" charset="0"/>
                  <a:cs typeface="Calibri" charset="0"/>
                </a:rPr>
                <a:t>             </a:t>
              </a:r>
              <a:r>
                <a:rPr lang="en-US" sz="2000" b="1" dirty="0" smtClean="0">
                  <a:solidFill>
                    <a:schemeClr val="bg1"/>
                  </a:solidFill>
                  <a:latin typeface="Calibri" charset="0"/>
                  <a:ea typeface="Calibri" charset="0"/>
                  <a:cs typeface="Calibri" charset="0"/>
                </a:rPr>
                <a:t> </a:t>
              </a:r>
              <a:r>
                <a:rPr lang="en-US" sz="2000" b="1" dirty="0">
                  <a:solidFill>
                    <a:schemeClr val="bg1"/>
                  </a:solidFill>
                  <a:latin typeface="Calibri" charset="0"/>
                  <a:ea typeface="Calibri" charset="0"/>
                  <a:cs typeface="Calibri" charset="0"/>
                </a:rPr>
                <a:t>(n.)</a:t>
              </a:r>
              <a:endParaRPr lang="ka-GE" sz="20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000" dirty="0">
                  <a:solidFill>
                    <a:schemeClr val="bg1"/>
                  </a:solidFill>
                  <a:latin typeface="Calibri" charset="0"/>
                  <a:ea typeface="Calibri" charset="0"/>
                  <a:cs typeface="Calibri" charset="0"/>
                </a:rPr>
                <a:t>            </a:t>
              </a:r>
              <a:r>
                <a:rPr lang="en-US" sz="2000" dirty="0" smtClean="0">
                  <a:solidFill>
                    <a:schemeClr val="bg1"/>
                  </a:solidFill>
                  <a:latin typeface="Calibri" charset="0"/>
                  <a:ea typeface="Calibri" charset="0"/>
                  <a:cs typeface="Calibri" charset="0"/>
                </a:rPr>
                <a:t> </a:t>
              </a:r>
              <a:r>
                <a:rPr lang="ka-GE" sz="2000" dirty="0" smtClean="0">
                  <a:solidFill>
                    <a:schemeClr val="bg1"/>
                  </a:solidFill>
                  <a:latin typeface="Calibri" charset="0"/>
                  <a:ea typeface="Calibri" charset="0"/>
                  <a:cs typeface="Calibri" charset="0"/>
                </a:rPr>
                <a:t>ქოხი</a:t>
              </a:r>
              <a:endParaRPr lang="en-US" sz="2000" dirty="0">
                <a:solidFill>
                  <a:schemeClr val="bg1"/>
                </a:solidFill>
                <a:latin typeface="Calibri" charset="0"/>
                <a:ea typeface="Calibri" charset="0"/>
                <a:cs typeface="Calibri" charset="0"/>
              </a:endParaRPr>
            </a:p>
            <a:p>
              <a:pPr marL="0" lvl="0" indent="0" algn="l" rtl="0">
                <a:spcBef>
                  <a:spcPts val="0"/>
                </a:spcBef>
                <a:spcAft>
                  <a:spcPts val="0"/>
                </a:spcAft>
                <a:buNone/>
              </a:pPr>
              <a:endParaRPr sz="2400"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6593527" y="297387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2805521" y="4565000"/>
            <a:ext cx="3151314" cy="213201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000" b="1" dirty="0" smtClean="0">
                <a:solidFill>
                  <a:schemeClr val="bg1"/>
                </a:solidFill>
                <a:latin typeface="Calibri" charset="0"/>
                <a:ea typeface="Calibri" charset="0"/>
                <a:cs typeface="Calibri" charset="0"/>
              </a:rPr>
              <a:t>mansion</a:t>
            </a:r>
            <a:endParaRPr lang="en-US" sz="2000" b="1" dirty="0">
              <a:solidFill>
                <a:schemeClr val="bg1"/>
              </a:solidFill>
              <a:latin typeface="Calibri" charset="0"/>
              <a:ea typeface="Calibri" charset="0"/>
              <a:cs typeface="Calibri" charset="0"/>
            </a:endParaRPr>
          </a:p>
          <a:p>
            <a:pPr lvl="0" algn="ctr"/>
            <a:r>
              <a:rPr lang="en-US" sz="2000" b="1" dirty="0">
                <a:solidFill>
                  <a:schemeClr val="bg1"/>
                </a:solidFill>
                <a:latin typeface="Calibri" charset="0"/>
                <a:ea typeface="Calibri" charset="0"/>
                <a:cs typeface="Calibri" charset="0"/>
              </a:rPr>
              <a:t>(n.)</a:t>
            </a:r>
          </a:p>
          <a:p>
            <a:pPr lvl="0" algn="ctr"/>
            <a:r>
              <a:rPr lang="ka-GE" sz="2000" dirty="0">
                <a:solidFill>
                  <a:schemeClr val="bg1"/>
                </a:solidFill>
                <a:latin typeface="Calibri" charset="0"/>
                <a:ea typeface="Calibri" charset="0"/>
                <a:cs typeface="Calibri" charset="0"/>
              </a:rPr>
              <a:t>დიდი საკუთარი სახლი </a:t>
            </a:r>
          </a:p>
        </p:txBody>
      </p:sp>
      <p:cxnSp>
        <p:nvCxnSpPr>
          <p:cNvPr id="19" name="Straight Connector 18"/>
          <p:cNvCxnSpPr/>
          <p:nvPr/>
        </p:nvCxnSpPr>
        <p:spPr>
          <a:xfrm flipV="1">
            <a:off x="6610296" y="2442525"/>
            <a:ext cx="0" cy="502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7551500" y="3769438"/>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8" idx="2"/>
          </p:cNvCxnSpPr>
          <p:nvPr/>
        </p:nvCxnSpPr>
        <p:spPr>
          <a:xfrm flipH="1" flipV="1">
            <a:off x="4931975" y="3739424"/>
            <a:ext cx="703581" cy="30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06952" y="4333068"/>
            <a:ext cx="499766" cy="615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73513" y="4407093"/>
            <a:ext cx="459613" cy="56483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2222139" y="1966210"/>
            <a:ext cx="3431400"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semi-detached </a:t>
            </a:r>
            <a:r>
              <a:rPr lang="en-US" sz="2800" b="1" dirty="0">
                <a:solidFill>
                  <a:schemeClr val="bg1"/>
                </a:solidFill>
                <a:latin typeface="Calibri" panose="020F0502020204030204" pitchFamily="34" charset="0"/>
                <a:cs typeface="Calibri" panose="020F0502020204030204" pitchFamily="34" charset="0"/>
              </a:rPr>
              <a:t>house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1695594" y="4464909"/>
            <a:ext cx="4484490" cy="822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2000" b="1" dirty="0" smtClean="0">
                <a:solidFill>
                  <a:schemeClr val="bg1"/>
                </a:solidFill>
                <a:latin typeface="Calibri" panose="020F0502020204030204" pitchFamily="34" charset="0"/>
                <a:cs typeface="Calibri" panose="020F0502020204030204" pitchFamily="34" charset="0"/>
              </a:rPr>
              <a:t>სახლი, </a:t>
            </a:r>
            <a:r>
              <a:rPr lang="ka-GE" sz="2000" b="1" dirty="0">
                <a:solidFill>
                  <a:schemeClr val="bg1"/>
                </a:solidFill>
                <a:latin typeface="Calibri" panose="020F0502020204030204" pitchFamily="34" charset="0"/>
                <a:cs typeface="Calibri" panose="020F0502020204030204" pitchFamily="34" charset="0"/>
              </a:rPr>
              <a:t>რომელსაც მომიჯნავე სახლთან საერთო კედელი აქვს</a:t>
            </a:r>
          </a:p>
          <a:p>
            <a:pPr lvl="0" algn="ctr"/>
            <a:endParaRPr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860666" y="265735"/>
            <a:ext cx="265754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1695594" y="5470461"/>
            <a:ext cx="4484490" cy="8659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They live in 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semi-detached house</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1026" name="Picture 2" descr="C:\Users\User\Desktop\610x4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818" y="2690829"/>
            <a:ext cx="4135550" cy="2779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709389" y="26573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2050" name="Picture 2" descr="C:\Users\User\Desktop\0c3ffb6bc570929fc78bd9e61f2d067f.jpg"/>
          <p:cNvPicPr>
            <a:picLocks noChangeAspect="1" noChangeArrowheads="1"/>
          </p:cNvPicPr>
          <p:nvPr/>
        </p:nvPicPr>
        <p:blipFill rotWithShape="1">
          <a:blip r:embed="rId5">
            <a:extLst>
              <a:ext uri="{28A0092B-C50C-407E-A947-70E740481C1C}">
                <a14:useLocalDpi xmlns:a14="http://schemas.microsoft.com/office/drawing/2010/main" val="0"/>
              </a:ext>
            </a:extLst>
          </a:blip>
          <a:srcRect l="12154" t="12317" r="10199" b="6152"/>
          <a:stretch/>
        </p:blipFill>
        <p:spPr bwMode="auto">
          <a:xfrm>
            <a:off x="8456151" y="2080781"/>
            <a:ext cx="2648607" cy="4137625"/>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89;g8d3272b2c0_0_231"/>
          <p:cNvSpPr/>
          <p:nvPr/>
        </p:nvSpPr>
        <p:spPr>
          <a:xfrm>
            <a:off x="2113620" y="1677610"/>
            <a:ext cx="3467372" cy="24719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h</a:t>
            </a:r>
            <a:r>
              <a:rPr lang="en-US" sz="2800" b="1" dirty="0" smtClean="0">
                <a:solidFill>
                  <a:schemeClr val="bg1"/>
                </a:solidFill>
                <a:latin typeface="Calibri" panose="020F0502020204030204" pitchFamily="34" charset="0"/>
                <a:cs typeface="Calibri" panose="020F0502020204030204" pitchFamily="34" charset="0"/>
              </a:rPr>
              <a:t>igh-rise </a:t>
            </a:r>
            <a:r>
              <a:rPr lang="en-US" sz="2800" b="1" dirty="0">
                <a:solidFill>
                  <a:schemeClr val="bg1"/>
                </a:solidFill>
                <a:latin typeface="Calibri" panose="020F0502020204030204" pitchFamily="34" charset="0"/>
                <a:cs typeface="Calibri" panose="020F0502020204030204" pitchFamily="34" charset="0"/>
              </a:rPr>
              <a:t>building</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3" name="Google Shape;190;g8d3272b2c0_0_231"/>
          <p:cNvSpPr/>
          <p:nvPr/>
        </p:nvSpPr>
        <p:spPr>
          <a:xfrm>
            <a:off x="1580902" y="4297660"/>
            <a:ext cx="4532809" cy="81117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2400" b="1" dirty="0">
              <a:solidFill>
                <a:schemeClr val="bg1"/>
              </a:solidFill>
              <a:latin typeface="Calibri" panose="020F0502020204030204" pitchFamily="34" charset="0"/>
              <a:cs typeface="Calibri" panose="020F0502020204030204" pitchFamily="34" charset="0"/>
            </a:endParaRPr>
          </a:p>
          <a:p>
            <a:pPr lvl="0" algn="ctr"/>
            <a:r>
              <a:rPr lang="ka-GE" sz="2000" b="1" dirty="0">
                <a:solidFill>
                  <a:schemeClr val="bg1"/>
                </a:solidFill>
                <a:latin typeface="Calibri" panose="020F0502020204030204" pitchFamily="34" charset="0"/>
                <a:cs typeface="Calibri" panose="020F0502020204030204" pitchFamily="34" charset="0"/>
              </a:rPr>
              <a:t>მრავალსართულიანი</a:t>
            </a:r>
          </a:p>
          <a:p>
            <a:pPr lvl="0" algn="ctr"/>
            <a:r>
              <a:rPr lang="ka-GE" sz="2000" b="1" dirty="0">
                <a:solidFill>
                  <a:schemeClr val="bg1"/>
                </a:solidFill>
                <a:latin typeface="Calibri" panose="020F0502020204030204" pitchFamily="34" charset="0"/>
                <a:cs typeface="Calibri" panose="020F0502020204030204" pitchFamily="34" charset="0"/>
              </a:rPr>
              <a:t>შენობა</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4" name="Google Shape;190;g8d3272b2c0_0_231"/>
          <p:cNvSpPr/>
          <p:nvPr/>
        </p:nvSpPr>
        <p:spPr>
          <a:xfrm>
            <a:off x="1580902" y="5256901"/>
            <a:ext cx="4532809"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She lives in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high-rise building</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overlooking the river.</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669300"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s</a:t>
            </a:r>
            <a:r>
              <a:rPr lang="en-US" sz="2800" b="1" dirty="0" smtClean="0">
                <a:solidFill>
                  <a:schemeClr val="bg1"/>
                </a:solidFill>
                <a:latin typeface="Calibri" panose="020F0502020204030204" pitchFamily="34" charset="0"/>
                <a:cs typeface="Calibri" panose="020F0502020204030204" pitchFamily="34" charset="0"/>
              </a:rPr>
              <a:t>lum</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815682" y="4466183"/>
            <a:ext cx="5138637" cy="74885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400" b="1" dirty="0">
              <a:solidFill>
                <a:schemeClr val="bg1"/>
              </a:solidFill>
              <a:latin typeface="Calibri" panose="020F0502020204030204" pitchFamily="34" charset="0"/>
              <a:cs typeface="Calibri" panose="020F0502020204030204" pitchFamily="34" charset="0"/>
            </a:endParaRPr>
          </a:p>
          <a:p>
            <a:pPr algn="ctr"/>
            <a:r>
              <a:rPr lang="ka-GE" sz="2000" b="1" dirty="0">
                <a:solidFill>
                  <a:schemeClr val="bg1"/>
                </a:solidFill>
                <a:latin typeface="Calibri" panose="020F0502020204030204" pitchFamily="34" charset="0"/>
                <a:cs typeface="Calibri" panose="020F0502020204030204" pitchFamily="34" charset="0"/>
              </a:rPr>
              <a:t>ჯურღმული, ქალაქის </a:t>
            </a:r>
            <a:r>
              <a:rPr lang="ka-GE" sz="2000" b="1" dirty="0" smtClean="0">
                <a:solidFill>
                  <a:schemeClr val="bg1"/>
                </a:solidFill>
                <a:latin typeface="Calibri" panose="020F0502020204030204" pitchFamily="34" charset="0"/>
                <a:cs typeface="Calibri" panose="020F0502020204030204" pitchFamily="34" charset="0"/>
              </a:rPr>
              <a:t>ღარიბუ</a:t>
            </a:r>
            <a:r>
              <a:rPr lang="ka-GE" sz="2000" b="1" dirty="0">
                <a:solidFill>
                  <a:schemeClr val="bg1"/>
                </a:solidFill>
                <a:latin typeface="Calibri" panose="020F0502020204030204" pitchFamily="34" charset="0"/>
                <a:cs typeface="Calibri" panose="020F0502020204030204" pitchFamily="34" charset="0"/>
              </a:rPr>
              <a:t>ლ</a:t>
            </a:r>
            <a:r>
              <a:rPr lang="ka-GE" sz="2000" b="1" dirty="0" smtClean="0">
                <a:solidFill>
                  <a:schemeClr val="bg1"/>
                </a:solidFill>
                <a:latin typeface="Calibri" panose="020F0502020204030204" pitchFamily="34" charset="0"/>
                <a:cs typeface="Calibri" panose="020F0502020204030204" pitchFamily="34" charset="0"/>
              </a:rPr>
              <a:t>ი </a:t>
            </a:r>
            <a:r>
              <a:rPr lang="ka-GE" sz="2000" b="1" dirty="0">
                <a:solidFill>
                  <a:schemeClr val="bg1"/>
                </a:solidFill>
                <a:latin typeface="Calibri" panose="020F0502020204030204" pitchFamily="34" charset="0"/>
                <a:cs typeface="Calibri" panose="020F0502020204030204" pitchFamily="34" charset="0"/>
              </a:rPr>
              <a:t>და </a:t>
            </a:r>
            <a:r>
              <a:rPr lang="ka-GE" sz="2000" b="1" dirty="0" smtClean="0">
                <a:solidFill>
                  <a:schemeClr val="bg1"/>
                </a:solidFill>
                <a:latin typeface="Calibri" panose="020F0502020204030204" pitchFamily="34" charset="0"/>
                <a:cs typeface="Calibri" panose="020F0502020204030204" pitchFamily="34" charset="0"/>
              </a:rPr>
              <a:t>კეთილმოუწყობელი </a:t>
            </a:r>
            <a:r>
              <a:rPr lang="ka-GE" sz="2000" b="1" dirty="0">
                <a:solidFill>
                  <a:schemeClr val="bg1"/>
                </a:solidFill>
                <a:latin typeface="Calibri" panose="020F0502020204030204" pitchFamily="34" charset="0"/>
                <a:cs typeface="Calibri" panose="020F0502020204030204" pitchFamily="34" charset="0"/>
              </a:rPr>
              <a:t>რაიონი</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815682" y="534999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1" u="none" strike="noStrike" cap="none" dirty="0">
                <a:solidFill>
                  <a:schemeClr val="bg1"/>
                </a:solidFill>
                <a:latin typeface="Calibri" panose="020F0502020204030204" pitchFamily="34" charset="0"/>
                <a:ea typeface="Calibri"/>
                <a:cs typeface="Calibri" panose="020F0502020204030204" pitchFamily="34" charset="0"/>
                <a:sym typeface="Calibri"/>
              </a:rPr>
              <a:t>We shall try our best to remedy the conditions in the </a:t>
            </a:r>
            <a:r>
              <a:rPr lang="en-US" sz="2800" i="1" u="none" strike="noStrike" cap="none" dirty="0">
                <a:solidFill>
                  <a:srgbClr val="FF0000"/>
                </a:solidFill>
                <a:latin typeface="Calibri" panose="020F0502020204030204" pitchFamily="34" charset="0"/>
                <a:ea typeface="Calibri"/>
                <a:cs typeface="Calibri" panose="020F0502020204030204" pitchFamily="34" charset="0"/>
                <a:sym typeface="Calibri"/>
              </a:rPr>
              <a:t>slums</a:t>
            </a:r>
            <a:r>
              <a:rPr lang="en-US" sz="28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8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898574" y="26573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3074" name="Picture 2" descr="C:\Users\User\Desktop\urban_sl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1489" y="2585545"/>
            <a:ext cx="4471640" cy="292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1606237" y="1644444"/>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ka-GE" sz="2800" b="1" dirty="0" smtClean="0">
                <a:solidFill>
                  <a:schemeClr val="bg1"/>
                </a:solidFill>
                <a:latin typeface="Calibri" panose="020F0502020204030204" pitchFamily="34" charset="0"/>
                <a:cs typeface="Calibri" panose="020F0502020204030204" pitchFamily="34" charset="0"/>
              </a:rPr>
              <a:t/>
            </a:r>
            <a:br>
              <a:rPr lang="ka-GE" sz="2800" b="1" dirty="0" smtClean="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h</a:t>
            </a:r>
            <a:r>
              <a:rPr lang="en-US" sz="2800" b="1" dirty="0" smtClean="0">
                <a:solidFill>
                  <a:schemeClr val="bg1"/>
                </a:solidFill>
                <a:latin typeface="Calibri" panose="020F0502020204030204" pitchFamily="34" charset="0"/>
                <a:cs typeface="Calibri" panose="020F0502020204030204" pitchFamily="34" charset="0"/>
              </a:rPr>
              <a:t>ovel</a:t>
            </a:r>
            <a:r>
              <a:rPr lang="ka-GE" sz="2800" b="1" dirty="0">
                <a:solidFill>
                  <a:schemeClr val="bg1"/>
                </a:solidFill>
                <a:latin typeface="Calibri" panose="020F0502020204030204" pitchFamily="34" charset="0"/>
                <a:cs typeface="Calibri" panose="020F0502020204030204" pitchFamily="34" charset="0"/>
              </a:rPr>
              <a:t/>
            </a:r>
            <a:br>
              <a:rPr lang="ka-GE" sz="2800" b="1" dirty="0">
                <a:solidFill>
                  <a:schemeClr val="bg1"/>
                </a:solidFill>
                <a:latin typeface="Calibri" panose="020F0502020204030204" pitchFamily="34" charset="0"/>
                <a:cs typeface="Calibri" panose="020F0502020204030204" pitchFamily="34" charset="0"/>
              </a:rPr>
            </a:br>
            <a:r>
              <a:rPr lang="en-US" sz="2800" b="1" dirty="0" smtClean="0">
                <a:solidFill>
                  <a:schemeClr val="bg1"/>
                </a:solidFill>
                <a:latin typeface="Calibri" panose="020F0502020204030204" pitchFamily="34" charset="0"/>
                <a:cs typeface="Calibri" panose="020F0502020204030204" pitchFamily="34" charset="0"/>
              </a:rPr>
              <a:t>(n</a:t>
            </a:r>
            <a:r>
              <a:rPr lang="en-US" sz="2800" b="1" dirty="0">
                <a:solidFill>
                  <a:schemeClr val="bg1"/>
                </a:solidFill>
                <a:latin typeface="Calibri" panose="020F0502020204030204" pitchFamily="34" charset="0"/>
                <a:cs typeface="Calibri" panose="020F0502020204030204" pitchFamily="34" charset="0"/>
              </a:rPr>
              <a:t>.)</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endParaRPr lang="ka-GE"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752620" y="4371760"/>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000" b="1" dirty="0">
                <a:solidFill>
                  <a:schemeClr val="bg1"/>
                </a:solidFill>
                <a:latin typeface="Calibri" panose="020F0502020204030204" pitchFamily="34" charset="0"/>
                <a:cs typeface="Calibri" panose="020F0502020204030204" pitchFamily="34" charset="0"/>
              </a:rPr>
              <a:t>ქოხი</a:t>
            </a:r>
            <a:endParaRPr lang="en-US" sz="20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752620" y="517893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i="1" u="none" strike="noStrike" cap="none" dirty="0">
                <a:solidFill>
                  <a:schemeClr val="bg1"/>
                </a:solidFill>
                <a:latin typeface="Calibri" panose="020F0502020204030204" pitchFamily="34" charset="0"/>
                <a:ea typeface="Calibri"/>
                <a:cs typeface="Calibri" panose="020F0502020204030204" pitchFamily="34" charset="0"/>
                <a:sym typeface="Calibri"/>
              </a:rPr>
              <a:t>“From the same materials one man builds palaces, another a </a:t>
            </a:r>
            <a:r>
              <a:rPr lang="en-US" sz="2600" i="1" u="none" strike="noStrike" cap="none" dirty="0">
                <a:solidFill>
                  <a:srgbClr val="FF0000"/>
                </a:solidFill>
                <a:latin typeface="Calibri" panose="020F0502020204030204" pitchFamily="34" charset="0"/>
                <a:ea typeface="Calibri"/>
                <a:cs typeface="Calibri" panose="020F0502020204030204" pitchFamily="34" charset="0"/>
                <a:sym typeface="Calibri"/>
              </a:rPr>
              <a:t>hovel</a:t>
            </a:r>
            <a:r>
              <a:rPr lang="en-US" sz="26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6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782381"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4098" name="Picture 2" descr="C:\Users\User\Desktop\4773685277_afaaaf2160_b.jpg"/>
          <p:cNvPicPr>
            <a:picLocks noChangeAspect="1" noChangeArrowheads="1"/>
          </p:cNvPicPr>
          <p:nvPr/>
        </p:nvPicPr>
        <p:blipFill rotWithShape="1">
          <a:blip r:embed="rId5">
            <a:extLst>
              <a:ext uri="{28A0092B-C50C-407E-A947-70E740481C1C}">
                <a14:useLocalDpi xmlns:a14="http://schemas.microsoft.com/office/drawing/2010/main" val="0"/>
              </a:ext>
            </a:extLst>
          </a:blip>
          <a:srcRect l="2021" t="14721" r="35975"/>
          <a:stretch/>
        </p:blipFill>
        <p:spPr bwMode="auto">
          <a:xfrm>
            <a:off x="7092388" y="2309831"/>
            <a:ext cx="4274549" cy="390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4527</TotalTime>
  <Words>1541</Words>
  <Application>Microsoft Office PowerPoint</Application>
  <PresentationFormat>Custom</PresentationFormat>
  <Paragraphs>291</Paragraphs>
  <Slides>40</Slides>
  <Notes>31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382</cp:revision>
  <dcterms:created xsi:type="dcterms:W3CDTF">2020-04-09T12:21:27Z</dcterms:created>
  <dcterms:modified xsi:type="dcterms:W3CDTF">2021-07-28T10:13:42Z</dcterms:modified>
</cp:coreProperties>
</file>