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441" r:id="rId6"/>
    <p:sldId id="261" r:id="rId7"/>
    <p:sldId id="442" r:id="rId8"/>
    <p:sldId id="443" r:id="rId9"/>
    <p:sldId id="444" r:id="rId10"/>
    <p:sldId id="445" r:id="rId11"/>
    <p:sldId id="347" r:id="rId12"/>
    <p:sldId id="437" r:id="rId13"/>
    <p:sldId id="438" r:id="rId14"/>
    <p:sldId id="439" r:id="rId15"/>
    <p:sldId id="440" r:id="rId16"/>
    <p:sldId id="388" r:id="rId17"/>
    <p:sldId id="446" r:id="rId18"/>
    <p:sldId id="428" r:id="rId19"/>
    <p:sldId id="447" r:id="rId20"/>
    <p:sldId id="448" r:id="rId21"/>
    <p:sldId id="449" r:id="rId22"/>
    <p:sldId id="450" r:id="rId23"/>
    <p:sldId id="451" r:id="rId24"/>
    <p:sldId id="353" r:id="rId25"/>
    <p:sldId id="403" r:id="rId26"/>
    <p:sldId id="354" r:id="rId27"/>
    <p:sldId id="423" r:id="rId28"/>
    <p:sldId id="363" r:id="rId29"/>
    <p:sldId id="436" r:id="rId30"/>
    <p:sldId id="296" r:id="rId31"/>
    <p:sldId id="325" r:id="rId32"/>
    <p:sldId id="405" r:id="rId33"/>
    <p:sldId id="406" r:id="rId34"/>
    <p:sldId id="302" r:id="rId35"/>
    <p:sldId id="330" r:id="rId36"/>
    <p:sldId id="331" r:id="rId37"/>
    <p:sldId id="395" r:id="rId38"/>
    <p:sldId id="392"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9" autoAdjust="0"/>
    <p:restoredTop sz="95865"/>
  </p:normalViewPr>
  <p:slideViewPr>
    <p:cSldViewPr snapToGrid="0">
      <p:cViewPr>
        <p:scale>
          <a:sx n="60" d="100"/>
          <a:sy n="60" d="100"/>
        </p:scale>
        <p:origin x="-1122"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317720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370993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370993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370993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370993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370993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3709933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79389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1475150" y="1763536"/>
            <a:ext cx="3518412" cy="248365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cs typeface="Calibri" panose="020F0502020204030204" pitchFamily="34" charset="0"/>
              </a:rPr>
              <a:t>to whip</a:t>
            </a:r>
            <a:endParaRPr lang="en-US" sz="2800" b="1" dirty="0">
              <a:solidFill>
                <a:schemeClr val="bg1"/>
              </a:solidFill>
              <a:latin typeface="Calibri" panose="020F0502020204030204" pitchFamily="34" charset="0"/>
              <a:cs typeface="Calibri" panose="020F0502020204030204" pitchFamily="34" charset="0"/>
            </a:endParaRPr>
          </a:p>
          <a:p>
            <a:pPr lvl="0" algn="ctr"/>
            <a:r>
              <a:rPr lang="en-US" sz="2800" b="1" dirty="0">
                <a:solidFill>
                  <a:schemeClr val="bg1"/>
                </a:solidFill>
                <a:latin typeface="Calibri" panose="020F0502020204030204" pitchFamily="34" charset="0"/>
                <a:cs typeface="Calibri" panose="020F0502020204030204" pitchFamily="34" charset="0"/>
              </a:rPr>
              <a:t>(v.)</a:t>
            </a:r>
          </a:p>
        </p:txBody>
      </p:sp>
      <p:sp>
        <p:nvSpPr>
          <p:cNvPr id="190" name="Google Shape;190;g8d3272b2c0_0_231"/>
          <p:cNvSpPr/>
          <p:nvPr/>
        </p:nvSpPr>
        <p:spPr>
          <a:xfrm>
            <a:off x="971802" y="4318321"/>
            <a:ext cx="4525108" cy="68825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endParaRPr lang="en-US" sz="2400" b="1" dirty="0" smtClean="0">
              <a:solidFill>
                <a:srgbClr val="FFFFFF"/>
              </a:solidFill>
              <a:latin typeface="Calibri" charset="0"/>
              <a:ea typeface="Calibri" charset="0"/>
              <a:cs typeface="Calibri" charset="0"/>
              <a:sym typeface="Calibri"/>
            </a:endParaRPr>
          </a:p>
          <a:p>
            <a:pPr lvl="0" algn="ctr">
              <a:buClr>
                <a:schemeClr val="dk1"/>
              </a:buClr>
              <a:buSzPts val="1100"/>
            </a:pPr>
            <a:r>
              <a:rPr lang="ka-GE" sz="2400" b="1" dirty="0" smtClean="0">
                <a:solidFill>
                  <a:srgbClr val="FFFFFF"/>
                </a:solidFill>
                <a:latin typeface="Calibri" charset="0"/>
                <a:ea typeface="Calibri" charset="0"/>
                <a:cs typeface="Calibri" charset="0"/>
                <a:sym typeface="Calibri"/>
              </a:rPr>
              <a:t>ადღვება</a:t>
            </a:r>
            <a:r>
              <a:rPr lang="en-US" sz="2400" b="1" dirty="0">
                <a:solidFill>
                  <a:srgbClr val="FFFFFF"/>
                </a:solidFill>
                <a:latin typeface="Calibri" charset="0"/>
                <a:ea typeface="Calibri" charset="0"/>
                <a:cs typeface="Calibri" charset="0"/>
                <a:sym typeface="Calibri"/>
              </a:rPr>
              <a:t>,</a:t>
            </a:r>
            <a:r>
              <a:rPr lang="ka-GE" sz="2400" b="1" dirty="0">
                <a:solidFill>
                  <a:srgbClr val="FFFFFF"/>
                </a:solidFill>
                <a:latin typeface="Calibri" charset="0"/>
                <a:ea typeface="Calibri" charset="0"/>
                <a:cs typeface="Calibri" charset="0"/>
                <a:sym typeface="Calibri"/>
              </a:rPr>
              <a:t>ათქვეფა</a:t>
            </a:r>
          </a:p>
          <a:p>
            <a:pPr lvl="0" algn="ctr">
              <a:buClr>
                <a:schemeClr val="dk1"/>
              </a:buClr>
              <a:buSzPts val="1100"/>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8499667" y="317702"/>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971802" y="5099783"/>
            <a:ext cx="452510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0000"/>
                </a:solidFill>
                <a:latin typeface="Calibri" panose="020F0502020204030204" pitchFamily="34" charset="0"/>
                <a:ea typeface="Calibri"/>
                <a:cs typeface="Calibri" panose="020F0502020204030204" pitchFamily="34" charset="0"/>
                <a:sym typeface="Calibri"/>
              </a:rPr>
              <a:t>Whip</a:t>
            </a:r>
            <a:r>
              <a:rPr lang="en-US" sz="2400" i="1" dirty="0">
                <a:solidFill>
                  <a:srgbClr val="FFC000"/>
                </a:solidFill>
                <a:latin typeface="Calibri" panose="020F0502020204030204" pitchFamily="34" charset="0"/>
                <a:ea typeface="Calibri"/>
                <a:cs typeface="Calibri" panose="020F0502020204030204" pitchFamily="34" charset="0"/>
                <a:sym typeface="Calibri"/>
              </a:rPr>
              <a:t> </a:t>
            </a:r>
            <a:r>
              <a:rPr lang="en-US" sz="2400" i="1" dirty="0">
                <a:solidFill>
                  <a:schemeClr val="bg1"/>
                </a:solidFill>
                <a:latin typeface="Calibri" panose="020F0502020204030204" pitchFamily="34" charset="0"/>
                <a:ea typeface="Calibri"/>
                <a:cs typeface="Calibri" panose="020F0502020204030204" pitchFamily="34" charset="0"/>
                <a:sym typeface="Calibri"/>
              </a:rPr>
              <a:t>the cream for the cake. </a:t>
            </a:r>
            <a:endParaRPr lang="en-US" sz="2400" i="1"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5122" name="Picture 2" descr="C:\Users\User\Desktop\how-to-whip-cream-1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96" y="2552787"/>
            <a:ext cx="3619725" cy="293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5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917880" y="3636334"/>
            <a:ext cx="8555190" cy="1127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charset="0"/>
                <a:ea typeface="Calibri" charset="0"/>
                <a:cs typeface="Calibri" charset="0"/>
              </a:rPr>
              <a:t>To cut meat into very small pieces using a machine.</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020465" y="2128706"/>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mince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475133" y="2126187"/>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grate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973563" y="2128706"/>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dress</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10175346" y="2095452"/>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dice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536028" y="2128706"/>
            <a:ext cx="2000267" cy="1010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whip</a:t>
            </a:r>
          </a:p>
        </p:txBody>
      </p:sp>
      <p:sp>
        <p:nvSpPr>
          <p:cNvPr id="21" name="Rectangle 20">
            <a:extLst>
              <a:ext uri="{FF2B5EF4-FFF2-40B4-BE49-F238E27FC236}">
                <a16:creationId xmlns="" xmlns:a16="http://schemas.microsoft.com/office/drawing/2014/main" id="{748FA8E3-2CE3-3647-992D-018F0126A7B0}"/>
              </a:ext>
            </a:extLst>
          </p:cNvPr>
          <p:cNvSpPr/>
          <p:nvPr/>
        </p:nvSpPr>
        <p:spPr>
          <a:xfrm>
            <a:off x="9319473"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3.7037E-6 L 0.15416 0.48658 " pathEditMode="relative" rAng="0" ptsTypes="AA">
                                      <p:cBhvr>
                                        <p:cTn id="6" dur="2000" fill="hold"/>
                                        <p:tgtEl>
                                          <p:spTgt spid="17"/>
                                        </p:tgtEl>
                                        <p:attrNameLst>
                                          <p:attrName>ppt_x</p:attrName>
                                          <p:attrName>ppt_y</p:attrName>
                                        </p:attrNameLst>
                                      </p:cBhvr>
                                      <p:rCtr x="7708" y="2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 xmlns:a16="http://schemas.microsoft.com/office/drawing/2014/main" id="{9F627E5A-4AF2-2946-8B8E-7F5BF220557A}"/>
              </a:ext>
            </a:extLst>
          </p:cNvPr>
          <p:cNvSpPr/>
          <p:nvPr/>
        </p:nvSpPr>
        <p:spPr>
          <a:xfrm>
            <a:off x="4255531" y="2151603"/>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grate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075381" y="2151603"/>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dress</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9472360" y="2151603"/>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dice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1513490" y="2139495"/>
            <a:ext cx="200455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whip</a:t>
            </a:r>
          </a:p>
        </p:txBody>
      </p:sp>
      <p:sp>
        <p:nvSpPr>
          <p:cNvPr id="17" name="Rectangle 16">
            <a:extLst>
              <a:ext uri="{FF2B5EF4-FFF2-40B4-BE49-F238E27FC236}">
                <a16:creationId xmlns="" xmlns:a16="http://schemas.microsoft.com/office/drawing/2014/main" id="{748FA8E3-2CE3-3647-992D-018F0126A7B0}"/>
              </a:ext>
            </a:extLst>
          </p:cNvPr>
          <p:cNvSpPr/>
          <p:nvPr/>
        </p:nvSpPr>
        <p:spPr>
          <a:xfrm>
            <a:off x="9319473"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
        <p:nvSpPr>
          <p:cNvPr id="15" name="Rectangle 14">
            <a:extLst>
              <a:ext uri="{FF2B5EF4-FFF2-40B4-BE49-F238E27FC236}">
                <a16:creationId xmlns="" xmlns:a16="http://schemas.microsoft.com/office/drawing/2014/main" id="{97D84395-477B-5643-998F-5A55D6D879D4}"/>
              </a:ext>
            </a:extLst>
          </p:cNvPr>
          <p:cNvSpPr/>
          <p:nvPr/>
        </p:nvSpPr>
        <p:spPr>
          <a:xfrm>
            <a:off x="2056560" y="4114797"/>
            <a:ext cx="8555190" cy="1127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charset="0"/>
                <a:ea typeface="Calibri" charset="0"/>
                <a:cs typeface="Calibri" charset="0"/>
              </a:rPr>
              <a:t>To mix </a:t>
            </a:r>
            <a:r>
              <a:rPr lang="en-US" sz="2800" dirty="0" smtClean="0">
                <a:latin typeface="Calibri" charset="0"/>
                <a:ea typeface="Calibri" charset="0"/>
                <a:cs typeface="Calibri" charset="0"/>
              </a:rPr>
              <a:t>food </a:t>
            </a:r>
            <a:r>
              <a:rPr lang="en-US" sz="2800" dirty="0">
                <a:latin typeface="Calibri" charset="0"/>
                <a:ea typeface="Calibri" charset="0"/>
                <a:cs typeface="Calibri" charset="0"/>
              </a:rPr>
              <a:t>very quickly in order to put air into it. </a:t>
            </a:r>
          </a:p>
        </p:txBody>
      </p:sp>
    </p:spTree>
    <p:extLst>
      <p:ext uri="{BB962C8B-B14F-4D97-AF65-F5344CB8AC3E}">
        <p14:creationId xmlns:p14="http://schemas.microsoft.com/office/powerpoint/2010/main" val="48701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11189E-6 -3.7037E-7 L 0.29946 0.45602 " pathEditMode="relative" rAng="0" ptsTypes="AA">
                                      <p:cBhvr>
                                        <p:cTn id="6" dur="2000" fill="hold"/>
                                        <p:tgtEl>
                                          <p:spTgt spid="14"/>
                                        </p:tgtEl>
                                        <p:attrNameLst>
                                          <p:attrName>ppt_x</p:attrName>
                                          <p:attrName>ppt_y</p:attrName>
                                        </p:attrNameLst>
                                      </p:cBhvr>
                                      <p:rCtr x="14967" y="2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 xmlns:a16="http://schemas.microsoft.com/office/drawing/2014/main" id="{9F627E5A-4AF2-2946-8B8E-7F5BF220557A}"/>
              </a:ext>
            </a:extLst>
          </p:cNvPr>
          <p:cNvSpPr/>
          <p:nvPr/>
        </p:nvSpPr>
        <p:spPr>
          <a:xfrm>
            <a:off x="2867016" y="2060260"/>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grate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5493723" y="2060260"/>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dress</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7880684" y="2060260"/>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dice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9319473"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
        <p:nvSpPr>
          <p:cNvPr id="15" name="Rectangle 14">
            <a:extLst>
              <a:ext uri="{FF2B5EF4-FFF2-40B4-BE49-F238E27FC236}">
                <a16:creationId xmlns="" xmlns:a16="http://schemas.microsoft.com/office/drawing/2014/main" id="{97D84395-477B-5643-998F-5A55D6D879D4}"/>
              </a:ext>
            </a:extLst>
          </p:cNvPr>
          <p:cNvSpPr/>
          <p:nvPr/>
        </p:nvSpPr>
        <p:spPr>
          <a:xfrm>
            <a:off x="1687521" y="3805372"/>
            <a:ext cx="9062452" cy="1272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charset="0"/>
                <a:ea typeface="Calibri" charset="0"/>
                <a:cs typeface="Calibri" charset="0"/>
              </a:rPr>
              <a:t>To rub cheese, vegetables, </a:t>
            </a:r>
            <a:r>
              <a:rPr lang="en-US" sz="2800" dirty="0" smtClean="0">
                <a:latin typeface="Calibri" charset="0"/>
                <a:ea typeface="Calibri" charset="0"/>
                <a:cs typeface="Calibri" charset="0"/>
              </a:rPr>
              <a:t>chocolate, </a:t>
            </a:r>
            <a:r>
              <a:rPr lang="en-US" sz="2800" dirty="0">
                <a:latin typeface="Calibri" charset="0"/>
                <a:ea typeface="Calibri" charset="0"/>
                <a:cs typeface="Calibri" charset="0"/>
              </a:rPr>
              <a:t>etc. against a grater in order to cut them into small pieces. </a:t>
            </a:r>
          </a:p>
        </p:txBody>
      </p:sp>
    </p:spTree>
    <p:extLst>
      <p:ext uri="{BB962C8B-B14F-4D97-AF65-F5344CB8AC3E}">
        <p14:creationId xmlns:p14="http://schemas.microsoft.com/office/powerpoint/2010/main" val="7633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2002E-6 -4.44444E-6 L 0.14433 0.49329 " pathEditMode="relative" rAng="0" ptsTypes="AA">
                                      <p:cBhvr>
                                        <p:cTn id="6" dur="2000" fill="hold"/>
                                        <p:tgtEl>
                                          <p:spTgt spid="18"/>
                                        </p:tgtEl>
                                        <p:attrNameLst>
                                          <p:attrName>ppt_x</p:attrName>
                                          <p:attrName>ppt_y</p:attrName>
                                        </p:attrNameLst>
                                      </p:cBhvr>
                                      <p:rCtr x="7216" y="2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9" name="Rectangle 18">
            <a:extLst>
              <a:ext uri="{FF2B5EF4-FFF2-40B4-BE49-F238E27FC236}">
                <a16:creationId xmlns="" xmlns:a16="http://schemas.microsoft.com/office/drawing/2014/main" id="{9B367E4F-EA24-D143-A51F-FA5040CB2782}"/>
              </a:ext>
            </a:extLst>
          </p:cNvPr>
          <p:cNvSpPr/>
          <p:nvPr/>
        </p:nvSpPr>
        <p:spPr>
          <a:xfrm>
            <a:off x="6408529" y="2077321"/>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dress</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4055937" y="2077321"/>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dice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8973224"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
        <p:nvSpPr>
          <p:cNvPr id="10" name="Rectangle 9">
            <a:extLst>
              <a:ext uri="{FF2B5EF4-FFF2-40B4-BE49-F238E27FC236}">
                <a16:creationId xmlns="" xmlns:a16="http://schemas.microsoft.com/office/drawing/2014/main" id="{97D84395-477B-5643-998F-5A55D6D879D4}"/>
              </a:ext>
            </a:extLst>
          </p:cNvPr>
          <p:cNvSpPr/>
          <p:nvPr/>
        </p:nvSpPr>
        <p:spPr>
          <a:xfrm>
            <a:off x="1910348" y="3570996"/>
            <a:ext cx="8555190" cy="1127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charset="0"/>
                <a:ea typeface="Calibri" charset="0"/>
                <a:cs typeface="Calibri" charset="0"/>
              </a:rPr>
              <a:t>Do add </a:t>
            </a:r>
            <a:r>
              <a:rPr lang="en-US" sz="2800" dirty="0" err="1" smtClean="0">
                <a:latin typeface="Calibri" charset="0"/>
                <a:ea typeface="Calibri" charset="0"/>
                <a:cs typeface="Calibri" charset="0"/>
              </a:rPr>
              <a:t>flavour</a:t>
            </a:r>
            <a:r>
              <a:rPr lang="en-US" sz="2800" dirty="0" smtClean="0">
                <a:latin typeface="Calibri" charset="0"/>
                <a:ea typeface="Calibri" charset="0"/>
                <a:cs typeface="Calibri" charset="0"/>
              </a:rPr>
              <a:t> </a:t>
            </a:r>
            <a:r>
              <a:rPr lang="en-US" sz="2800" dirty="0">
                <a:latin typeface="Calibri" charset="0"/>
                <a:ea typeface="Calibri" charset="0"/>
                <a:cs typeface="Calibri" charset="0"/>
              </a:rPr>
              <a:t>to a salad by putting a mixture of liquids such as oil and lemon juice on it. </a:t>
            </a:r>
          </a:p>
        </p:txBody>
      </p:sp>
    </p:spTree>
    <p:extLst>
      <p:ext uri="{BB962C8B-B14F-4D97-AF65-F5344CB8AC3E}">
        <p14:creationId xmlns:p14="http://schemas.microsoft.com/office/powerpoint/2010/main" val="17692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5E-6 -7.40741E-7 L -0.1302 0.48542 " pathEditMode="relative" rAng="0" ptsTypes="AA">
                                      <p:cBhvr>
                                        <p:cTn id="6" dur="2000" fill="hold"/>
                                        <p:tgtEl>
                                          <p:spTgt spid="19"/>
                                        </p:tgtEl>
                                        <p:attrNameLst>
                                          <p:attrName>ppt_x</p:attrName>
                                          <p:attrName>ppt_y</p:attrName>
                                        </p:attrNameLst>
                                      </p:cBhvr>
                                      <p:rCtr x="-6510"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 xmlns:a16="http://schemas.microsoft.com/office/drawing/2014/main" id="{D86E702E-104A-D647-B1CD-0A5C18F4C340}"/>
              </a:ext>
            </a:extLst>
          </p:cNvPr>
          <p:cNvSpPr/>
          <p:nvPr/>
        </p:nvSpPr>
        <p:spPr>
          <a:xfrm>
            <a:off x="5534564" y="2037084"/>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dice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8973224" y="317702"/>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
        <p:nvSpPr>
          <p:cNvPr id="9" name="Rectangle 8">
            <a:extLst>
              <a:ext uri="{FF2B5EF4-FFF2-40B4-BE49-F238E27FC236}">
                <a16:creationId xmlns="" xmlns:a16="http://schemas.microsoft.com/office/drawing/2014/main" id="{97D84395-477B-5643-998F-5A55D6D879D4}"/>
              </a:ext>
            </a:extLst>
          </p:cNvPr>
          <p:cNvSpPr/>
          <p:nvPr/>
        </p:nvSpPr>
        <p:spPr>
          <a:xfrm>
            <a:off x="2121310" y="3444945"/>
            <a:ext cx="8555190" cy="1127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charset="0"/>
                <a:ea typeface="Calibri" charset="0"/>
                <a:cs typeface="Calibri" charset="0"/>
              </a:rPr>
              <a:t>To cut something in </a:t>
            </a:r>
            <a:r>
              <a:rPr lang="en-US" sz="2800" dirty="0" smtClean="0">
                <a:latin typeface="Calibri" charset="0"/>
                <a:ea typeface="Calibri" charset="0"/>
                <a:cs typeface="Calibri" charset="0"/>
              </a:rPr>
              <a:t>small </a:t>
            </a:r>
            <a:r>
              <a:rPr lang="en-US" sz="2800" dirty="0">
                <a:latin typeface="Calibri" charset="0"/>
                <a:ea typeface="Calibri" charset="0"/>
                <a:cs typeface="Calibri" charset="0"/>
              </a:rPr>
              <a:t>square </a:t>
            </a:r>
            <a:r>
              <a:rPr lang="en-US" sz="2800" dirty="0" smtClean="0">
                <a:latin typeface="Calibri" charset="0"/>
                <a:ea typeface="Calibri" charset="0"/>
                <a:cs typeface="Calibri" charset="0"/>
              </a:rPr>
              <a:t>pieces.</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13210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3906E-6 -3.33333E-6 L -0.0396 0.44954 " pathEditMode="relative" rAng="0" ptsTypes="AA">
                                      <p:cBhvr>
                                        <p:cTn id="6" dur="2000" fill="hold"/>
                                        <p:tgtEl>
                                          <p:spTgt spid="20"/>
                                        </p:tgtEl>
                                        <p:attrNameLst>
                                          <p:attrName>ppt_x</p:attrName>
                                          <p:attrName>ppt_y</p:attrName>
                                        </p:attrNameLst>
                                      </p:cBhvr>
                                      <p:rCtr x="-1980" y="2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97D84395-477B-5643-998F-5A55D6D879D4}"/>
              </a:ext>
            </a:extLst>
          </p:cNvPr>
          <p:cNvSpPr/>
          <p:nvPr/>
        </p:nvSpPr>
        <p:spPr>
          <a:xfrm>
            <a:off x="324917" y="2995704"/>
            <a:ext cx="6149489" cy="127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charset="0"/>
                <a:ea typeface="Calibri" charset="0"/>
                <a:cs typeface="Calibri" charset="0"/>
              </a:rPr>
              <a:t>W</a:t>
            </a:r>
            <a:r>
              <a:rPr lang="ka-GE" sz="2800" dirty="0">
                <a:solidFill>
                  <a:schemeClr val="bg1"/>
                </a:solidFill>
                <a:latin typeface="Calibri" charset="0"/>
                <a:ea typeface="Calibri" charset="0"/>
                <a:cs typeface="Calibri" charset="0"/>
              </a:rPr>
              <a:t>hich foods are shared</a:t>
            </a:r>
            <a:r>
              <a:rPr lang="en-US" sz="2800" dirty="0">
                <a:solidFill>
                  <a:schemeClr val="bg1"/>
                </a:solidFill>
                <a:latin typeface="Calibri" charset="0"/>
                <a:ea typeface="Calibri" charset="0"/>
                <a:cs typeface="Calibri" charset="0"/>
              </a:rPr>
              <a:t> </a:t>
            </a:r>
            <a:r>
              <a:rPr lang="ka-GE" sz="2800" dirty="0">
                <a:solidFill>
                  <a:schemeClr val="bg1"/>
                </a:solidFill>
                <a:latin typeface="Calibri" charset="0"/>
                <a:ea typeface="Calibri" charset="0"/>
                <a:cs typeface="Calibri" charset="0"/>
              </a:rPr>
              <a:t>in </a:t>
            </a:r>
            <a:r>
              <a:rPr lang="ka-GE" sz="2800" dirty="0" smtClean="0">
                <a:solidFill>
                  <a:schemeClr val="bg1"/>
                </a:solidFill>
                <a:latin typeface="Calibri" charset="0"/>
                <a:ea typeface="Calibri" charset="0"/>
                <a:cs typeface="Calibri" charset="0"/>
              </a:rPr>
              <a:t>our </a:t>
            </a:r>
            <a:r>
              <a:rPr lang="ka-GE" sz="2800" dirty="0">
                <a:solidFill>
                  <a:schemeClr val="bg1"/>
                </a:solidFill>
                <a:latin typeface="Calibri" charset="0"/>
                <a:ea typeface="Calibri" charset="0"/>
                <a:cs typeface="Calibri" charset="0"/>
              </a:rPr>
              <a:t>culture? </a:t>
            </a:r>
            <a:endParaRPr lang="en-US" sz="2800" dirty="0">
              <a:solidFill>
                <a:schemeClr val="bg1"/>
              </a:solidFill>
              <a:latin typeface="Calibri" charset="0"/>
              <a:ea typeface="Calibri" charset="0"/>
              <a:cs typeface="Calibri" charset="0"/>
            </a:endParaRPr>
          </a:p>
        </p:txBody>
      </p:sp>
      <p:pic>
        <p:nvPicPr>
          <p:cNvPr id="3074" name="Picture 2" descr="C:\Users\User\Desktop\pexels-photo-1640777.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653" y="2114934"/>
            <a:ext cx="4516605" cy="326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a:extLst>
              <a:ext uri="{FF2B5EF4-FFF2-40B4-BE49-F238E27FC236}">
                <a16:creationId xmlns="" xmlns:a16="http://schemas.microsoft.com/office/drawing/2014/main" id="{B034F6F6-E50A-41E7-A744-CF70F1F4389A}"/>
              </a:ext>
            </a:extLst>
          </p:cNvPr>
          <p:cNvSpPr/>
          <p:nvPr/>
        </p:nvSpPr>
        <p:spPr>
          <a:xfrm>
            <a:off x="5008488" y="5002337"/>
            <a:ext cx="2669528" cy="1643837"/>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a:solidFill>
                  <a:srgbClr val="FFFFFF"/>
                </a:solidFill>
                <a:latin typeface="Calibri" charset="0"/>
                <a:ea typeface="Calibri" charset="0"/>
                <a:cs typeface="Calibri" charset="0"/>
                <a:sym typeface="Calibri"/>
              </a:rPr>
              <a:t>cleansing</a:t>
            </a:r>
            <a:endParaRPr lang="en-US" sz="20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000" b="1" dirty="0">
                <a:solidFill>
                  <a:srgbClr val="FFFFFF"/>
                </a:solidFill>
                <a:latin typeface="Calibri" charset="0"/>
                <a:ea typeface="Calibri" charset="0"/>
                <a:cs typeface="Calibri" charset="0"/>
                <a:sym typeface="Calibri"/>
              </a:rPr>
              <a:t>(adj.)</a:t>
            </a:r>
            <a:endParaRPr lang="ka-GE" sz="20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ka-GE" sz="2000" b="1" dirty="0">
                <a:solidFill>
                  <a:srgbClr val="FFFFFF"/>
                </a:solidFill>
                <a:latin typeface="Calibri" charset="0"/>
                <a:ea typeface="Calibri" charset="0"/>
                <a:cs typeface="Calibri" charset="0"/>
                <a:sym typeface="Calibri"/>
              </a:rPr>
              <a:t>გამწმენდი</a:t>
            </a:r>
          </a:p>
        </p:txBody>
      </p:sp>
      <p:sp>
        <p:nvSpPr>
          <p:cNvPr id="39" name="Oval 38">
            <a:extLst>
              <a:ext uri="{FF2B5EF4-FFF2-40B4-BE49-F238E27FC236}">
                <a16:creationId xmlns="" xmlns:a16="http://schemas.microsoft.com/office/drawing/2014/main" id="{B034F6F6-E50A-41E7-A744-CF70F1F4389A}"/>
              </a:ext>
            </a:extLst>
          </p:cNvPr>
          <p:cNvSpPr/>
          <p:nvPr/>
        </p:nvSpPr>
        <p:spPr>
          <a:xfrm>
            <a:off x="2254468" y="3894615"/>
            <a:ext cx="2501617" cy="1707061"/>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000" b="1" dirty="0" smtClean="0">
                <a:solidFill>
                  <a:srgbClr val="FFFFFF"/>
                </a:solidFill>
                <a:latin typeface="Calibri" charset="0"/>
                <a:ea typeface="Calibri" charset="0"/>
                <a:cs typeface="Calibri" charset="0"/>
                <a:sym typeface="Calibri"/>
              </a:rPr>
              <a:t>to </a:t>
            </a:r>
            <a:r>
              <a:rPr lang="ka-GE" sz="2000" b="1" dirty="0" smtClean="0">
                <a:solidFill>
                  <a:srgbClr val="FFFFFF"/>
                </a:solidFill>
                <a:latin typeface="Calibri" charset="0"/>
                <a:ea typeface="Calibri" charset="0"/>
                <a:cs typeface="Calibri" charset="0"/>
                <a:sym typeface="Calibri"/>
              </a:rPr>
              <a:t>feed</a:t>
            </a:r>
            <a:endParaRPr lang="en-US" sz="2000" b="1" dirty="0">
              <a:solidFill>
                <a:srgbClr val="FFFFFF"/>
              </a:solidFill>
              <a:latin typeface="Calibri" charset="0"/>
              <a:ea typeface="Calibri" charset="0"/>
              <a:cs typeface="Calibri" charset="0"/>
              <a:sym typeface="Calibri"/>
            </a:endParaRPr>
          </a:p>
          <a:p>
            <a:pPr lvl="0" algn="ctr">
              <a:lnSpc>
                <a:spcPct val="90000"/>
              </a:lnSpc>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v</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lvl="0" algn="ctr">
              <a:lnSpc>
                <a:spcPct val="90000"/>
              </a:lnSpc>
            </a:pPr>
            <a:r>
              <a:rPr lang="ka-GE" sz="2000" b="1" dirty="0">
                <a:solidFill>
                  <a:srgbClr val="FFFFFF"/>
                </a:solidFill>
                <a:latin typeface="Calibri" charset="0"/>
                <a:ea typeface="Calibri" charset="0"/>
                <a:cs typeface="Calibri" charset="0"/>
                <a:sym typeface="Calibri"/>
              </a:rPr>
              <a:t>გამოკვება</a:t>
            </a:r>
          </a:p>
        </p:txBody>
      </p:sp>
      <p:sp>
        <p:nvSpPr>
          <p:cNvPr id="36" name="Oval 35">
            <a:extLst>
              <a:ext uri="{FF2B5EF4-FFF2-40B4-BE49-F238E27FC236}">
                <a16:creationId xmlns="" xmlns:a16="http://schemas.microsoft.com/office/drawing/2014/main" id="{B034F6F6-E50A-41E7-A744-CF70F1F4389A}"/>
              </a:ext>
            </a:extLst>
          </p:cNvPr>
          <p:cNvSpPr/>
          <p:nvPr/>
        </p:nvSpPr>
        <p:spPr>
          <a:xfrm>
            <a:off x="7835463" y="1841035"/>
            <a:ext cx="2349061" cy="1538114"/>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ts val="1100"/>
            </a:pPr>
            <a:r>
              <a:rPr lang="en-US" sz="2000" b="1" dirty="0">
                <a:solidFill>
                  <a:srgbClr val="FFFFFF"/>
                </a:solidFill>
                <a:latin typeface="Calibri" charset="0"/>
                <a:ea typeface="Calibri" charset="0"/>
                <a:cs typeface="Calibri" charset="0"/>
                <a:sym typeface="Calibri"/>
              </a:rPr>
              <a:t>nourishment</a:t>
            </a:r>
          </a:p>
          <a:p>
            <a:pPr lvl="0" algn="ctr">
              <a:buSzPts val="1100"/>
            </a:pP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n</a:t>
            </a:r>
            <a:r>
              <a:rPr lang="ka-GE" sz="2000" b="1" dirty="0" smtClean="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a:t>
            </a:r>
            <a:endParaRPr lang="en-US" sz="2000" b="1" dirty="0">
              <a:solidFill>
                <a:srgbClr val="FFFFFF"/>
              </a:solidFill>
              <a:latin typeface="Calibri" charset="0"/>
              <a:ea typeface="Calibri" charset="0"/>
              <a:cs typeface="Calibri" charset="0"/>
              <a:sym typeface="Calibri"/>
            </a:endParaRPr>
          </a:p>
          <a:p>
            <a:pPr lvl="0" algn="ctr">
              <a:buSzPts val="1100"/>
            </a:pPr>
            <a:r>
              <a:rPr lang="ka-GE" sz="2000" b="1" dirty="0">
                <a:solidFill>
                  <a:srgbClr val="FFFFFF"/>
                </a:solidFill>
                <a:latin typeface="Calibri" charset="0"/>
                <a:ea typeface="Calibri" charset="0"/>
                <a:cs typeface="Calibri" charset="0"/>
                <a:sym typeface="Calibri"/>
              </a:rPr>
              <a:t>საკვები</a:t>
            </a:r>
            <a:endParaRPr lang="en-US" sz="2000" b="1" dirty="0">
              <a:solidFill>
                <a:srgbClr val="FFFFFF"/>
              </a:solidFill>
              <a:latin typeface="Calibri" charset="0"/>
              <a:ea typeface="Calibri" charset="0"/>
              <a:cs typeface="Calibri" charset="0"/>
              <a:sym typeface="Calibri"/>
            </a:endParaRPr>
          </a:p>
        </p:txBody>
      </p:sp>
      <p:grpSp>
        <p:nvGrpSpPr>
          <p:cNvPr id="9" name="Google Shape;147;g8d3272b2c0_0_186"/>
          <p:cNvGrpSpPr/>
          <p:nvPr/>
        </p:nvGrpSpPr>
        <p:grpSpPr>
          <a:xfrm>
            <a:off x="4492284" y="2822948"/>
            <a:ext cx="6053772" cy="2778728"/>
            <a:chOff x="3037428" y="1573895"/>
            <a:chExt cx="6756968" cy="3641098"/>
          </a:xfrm>
        </p:grpSpPr>
        <p:sp>
          <p:nvSpPr>
            <p:cNvPr id="10" name="Google Shape;148;g8d3272b2c0_0_186"/>
            <p:cNvSpPr/>
            <p:nvPr/>
          </p:nvSpPr>
          <p:spPr>
            <a:xfrm>
              <a:off x="3858664" y="157389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4029490" y="1932626"/>
              <a:ext cx="1655046" cy="125059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8" name="Google Shape;169;g8d3272b2c0_0_186"/>
            <p:cNvSpPr txBox="1"/>
            <p:nvPr/>
          </p:nvSpPr>
          <p:spPr>
            <a:xfrm>
              <a:off x="6159558" y="4126893"/>
              <a:ext cx="3634838"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sz="20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sp>
        <p:nvSpPr>
          <p:cNvPr id="5" name="Oval 4">
            <a:extLst>
              <a:ext uri="{FF2B5EF4-FFF2-40B4-BE49-F238E27FC236}">
                <a16:creationId xmlns="" xmlns:a16="http://schemas.microsoft.com/office/drawing/2014/main" id="{B034F6F6-E50A-41E7-A744-CF70F1F4389A}"/>
              </a:ext>
            </a:extLst>
          </p:cNvPr>
          <p:cNvSpPr/>
          <p:nvPr/>
        </p:nvSpPr>
        <p:spPr>
          <a:xfrm>
            <a:off x="4856286" y="677917"/>
            <a:ext cx="2669529" cy="1719317"/>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a:solidFill>
                  <a:srgbClr val="FFFFFF"/>
                </a:solidFill>
                <a:latin typeface="Calibri" charset="0"/>
                <a:ea typeface="Calibri" charset="0"/>
                <a:cs typeface="Calibri" charset="0"/>
                <a:sym typeface="Calibri"/>
              </a:rPr>
              <a:t>prominent</a:t>
            </a:r>
            <a:endParaRPr lang="en-US" sz="20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adj</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ka-GE" sz="1800" b="1" dirty="0" smtClean="0">
                <a:solidFill>
                  <a:srgbClr val="FFFFFF"/>
                </a:solidFill>
                <a:latin typeface="Calibri" charset="0"/>
                <a:ea typeface="Calibri" charset="0"/>
                <a:cs typeface="Calibri" charset="0"/>
                <a:sym typeface="Calibri"/>
              </a:rPr>
              <a:t>მნიშვნელოვანი, </a:t>
            </a:r>
            <a:r>
              <a:rPr lang="ka-GE" sz="1800" b="1" dirty="0">
                <a:solidFill>
                  <a:srgbClr val="FFFFFF"/>
                </a:solidFill>
                <a:latin typeface="Calibri" charset="0"/>
                <a:ea typeface="Calibri" charset="0"/>
                <a:cs typeface="Calibri" charset="0"/>
                <a:sym typeface="Calibri"/>
              </a:rPr>
              <a:t>გამოჩენილი</a:t>
            </a:r>
          </a:p>
        </p:txBody>
      </p:sp>
      <p:sp>
        <p:nvSpPr>
          <p:cNvPr id="38" name="Oval 37">
            <a:extLst>
              <a:ext uri="{FF2B5EF4-FFF2-40B4-BE49-F238E27FC236}">
                <a16:creationId xmlns="" xmlns:a16="http://schemas.microsoft.com/office/drawing/2014/main" id="{B034F6F6-E50A-41E7-A744-CF70F1F4389A}"/>
              </a:ext>
            </a:extLst>
          </p:cNvPr>
          <p:cNvSpPr/>
          <p:nvPr/>
        </p:nvSpPr>
        <p:spPr>
          <a:xfrm>
            <a:off x="2033753" y="1797256"/>
            <a:ext cx="2548740" cy="1713569"/>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ka-GE" sz="2000" b="1" dirty="0">
                <a:solidFill>
                  <a:srgbClr val="FFFFFF"/>
                </a:solidFill>
                <a:latin typeface="Calibri" charset="0"/>
                <a:ea typeface="Calibri" charset="0"/>
                <a:cs typeface="Calibri" charset="0"/>
                <a:sym typeface="Calibri"/>
              </a:rPr>
              <a:t>grain</a:t>
            </a:r>
            <a:endParaRPr lang="en-US" sz="2000" b="1" dirty="0">
              <a:solidFill>
                <a:srgbClr val="FFFFFF"/>
              </a:solidFill>
              <a:latin typeface="Calibri" charset="0"/>
              <a:ea typeface="Calibri" charset="0"/>
              <a:cs typeface="Calibri" charset="0"/>
              <a:sym typeface="Calibri"/>
            </a:endParaRPr>
          </a:p>
          <a:p>
            <a:pPr lvl="0" algn="ctr">
              <a:lnSpc>
                <a:spcPct val="90000"/>
              </a:lnSpc>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lvl="0" algn="ctr">
              <a:lnSpc>
                <a:spcPct val="90000"/>
              </a:lnSpc>
            </a:pPr>
            <a:r>
              <a:rPr lang="ka-GE" sz="2000" b="1" dirty="0">
                <a:solidFill>
                  <a:srgbClr val="FFFFFF"/>
                </a:solidFill>
                <a:latin typeface="Calibri" charset="0"/>
                <a:ea typeface="Calibri" charset="0"/>
                <a:cs typeface="Calibri" charset="0"/>
                <a:sym typeface="Calibri"/>
              </a:rPr>
              <a:t>მარცვლეული</a:t>
            </a:r>
          </a:p>
        </p:txBody>
      </p:sp>
      <p:cxnSp>
        <p:nvCxnSpPr>
          <p:cNvPr id="6" name="Straight Connector 5"/>
          <p:cNvCxnSpPr>
            <a:stCxn id="10" idx="0"/>
          </p:cNvCxnSpPr>
          <p:nvPr/>
        </p:nvCxnSpPr>
        <p:spPr>
          <a:xfrm flipV="1">
            <a:off x="6122505" y="2397236"/>
            <a:ext cx="0" cy="42571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016956" y="2822948"/>
            <a:ext cx="891586" cy="51242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131069" y="2897177"/>
            <a:ext cx="1250034" cy="4381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3"/>
          </p:cNvCxnSpPr>
          <p:nvPr/>
        </p:nvCxnSpPr>
        <p:spPr>
          <a:xfrm flipH="1">
            <a:off x="4641009" y="4035090"/>
            <a:ext cx="849024" cy="492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44760" y="3968525"/>
            <a:ext cx="1368734" cy="812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91051" y="4243061"/>
            <a:ext cx="0" cy="694624"/>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 xmlns:a16="http://schemas.microsoft.com/office/drawing/2014/main" id="{B034F6F6-E50A-41E7-A744-CF70F1F4389A}"/>
              </a:ext>
            </a:extLst>
          </p:cNvPr>
          <p:cNvSpPr/>
          <p:nvPr/>
        </p:nvSpPr>
        <p:spPr>
          <a:xfrm>
            <a:off x="7908542" y="3945307"/>
            <a:ext cx="2432563" cy="16717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rgbClr val="FFFFFF"/>
                </a:solidFill>
                <a:latin typeface="Calibri" panose="020F0502020204030204" pitchFamily="34" charset="0"/>
                <a:cs typeface="Calibri" panose="020F0502020204030204" pitchFamily="34" charset="0"/>
              </a:rPr>
              <a:t>root</a:t>
            </a:r>
            <a:endParaRPr lang="en-US" sz="2000" b="1" dirty="0">
              <a:solidFill>
                <a:srgbClr val="FFFFFF"/>
              </a:solidFill>
              <a:latin typeface="Calibri" panose="020F0502020204030204" pitchFamily="34" charset="0"/>
              <a:cs typeface="Calibri" panose="020F0502020204030204" pitchFamily="34" charset="0"/>
            </a:endParaRPr>
          </a:p>
          <a:p>
            <a:pPr lvl="0" algn="ctr"/>
            <a:r>
              <a:rPr lang="en-US" sz="2000" b="1" dirty="0">
                <a:solidFill>
                  <a:srgbClr val="FFFFFF"/>
                </a:solidFill>
                <a:latin typeface="Calibri" panose="020F0502020204030204" pitchFamily="34" charset="0"/>
                <a:cs typeface="Calibri" panose="020F0502020204030204" pitchFamily="34" charset="0"/>
              </a:rPr>
              <a:t>(</a:t>
            </a:r>
            <a:r>
              <a:rPr lang="ka-GE" sz="2000" b="1" dirty="0">
                <a:solidFill>
                  <a:srgbClr val="FFFFFF"/>
                </a:solidFill>
                <a:latin typeface="Calibri" panose="020F0502020204030204" pitchFamily="34" charset="0"/>
                <a:cs typeface="Calibri" panose="020F0502020204030204" pitchFamily="34" charset="0"/>
              </a:rPr>
              <a:t>n</a:t>
            </a:r>
            <a:r>
              <a:rPr lang="en-US" sz="2000" b="1" dirty="0">
                <a:solidFill>
                  <a:srgbClr val="FFFFFF"/>
                </a:solidFill>
                <a:latin typeface="Calibri" panose="020F0502020204030204" pitchFamily="34" charset="0"/>
                <a:cs typeface="Calibri" panose="020F0502020204030204" pitchFamily="34" charset="0"/>
              </a:rPr>
              <a:t>.)</a:t>
            </a:r>
            <a:endParaRPr lang="ka-GE" sz="2000" b="1" dirty="0">
              <a:solidFill>
                <a:srgbClr val="FFFFFF"/>
              </a:solidFill>
              <a:latin typeface="Calibri" panose="020F0502020204030204" pitchFamily="34" charset="0"/>
              <a:cs typeface="Calibri" panose="020F0502020204030204" pitchFamily="34" charset="0"/>
            </a:endParaRPr>
          </a:p>
          <a:p>
            <a:pPr lvl="0" algn="ctr"/>
            <a:r>
              <a:rPr lang="ka-GE" sz="2000" b="1" dirty="0">
                <a:solidFill>
                  <a:srgbClr val="FFFFFF"/>
                </a:solidFill>
                <a:latin typeface="Calibri" panose="020F0502020204030204" pitchFamily="34" charset="0"/>
                <a:cs typeface="Calibri" panose="020F0502020204030204" pitchFamily="34" charset="0"/>
              </a:rPr>
              <a:t>ფესვი</a:t>
            </a:r>
          </a:p>
        </p:txBody>
      </p:sp>
      <p:pic>
        <p:nvPicPr>
          <p:cNvPr id="27"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2">
            <a:alphaModFix/>
          </a:blip>
          <a:srcRect/>
          <a:stretch/>
        </p:blipFill>
        <p:spPr>
          <a:xfrm>
            <a:off x="233324" y="335407"/>
            <a:ext cx="2164081" cy="968991"/>
          </a:xfrm>
          <a:prstGeom prst="rect">
            <a:avLst/>
          </a:prstGeom>
          <a:noFill/>
          <a:ln>
            <a:noFill/>
          </a:ln>
        </p:spPr>
      </p:pic>
      <p:pic>
        <p:nvPicPr>
          <p:cNvPr id="29" name="Picture 28">
            <a:extLst>
              <a:ext uri="{FF2B5EF4-FFF2-40B4-BE49-F238E27FC236}">
                <a16:creationId xmlns="" xmlns:a16="http://schemas.microsoft.com/office/drawing/2014/main" id="{977C1737-B8AF-334B-B69F-C4A61B990CB1}"/>
              </a:ext>
            </a:extLst>
          </p:cNvPr>
          <p:cNvPicPr>
            <a:picLocks noChangeAspect="1"/>
          </p:cNvPicPr>
          <p:nvPr/>
        </p:nvPicPr>
        <p:blipFill>
          <a:blip r:embed="rId3"/>
          <a:stretch>
            <a:fillRect/>
          </a:stretch>
        </p:blipFill>
        <p:spPr>
          <a:xfrm>
            <a:off x="2397406" y="335407"/>
            <a:ext cx="2376972" cy="968991"/>
          </a:xfrm>
          <a:prstGeom prst="rect">
            <a:avLst/>
          </a:prstGeom>
        </p:spPr>
      </p:pic>
    </p:spTree>
    <p:extLst>
      <p:ext uri="{BB962C8B-B14F-4D97-AF65-F5344CB8AC3E}">
        <p14:creationId xmlns:p14="http://schemas.microsoft.com/office/powerpoint/2010/main" val="324958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013916"/>
            <a:ext cx="3549086" cy="254745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b="1" dirty="0">
                <a:solidFill>
                  <a:schemeClr val="bg1"/>
                </a:solidFill>
                <a:latin typeface="Calibri" panose="020F0502020204030204" pitchFamily="34" charset="0"/>
                <a:cs typeface="Calibri" panose="020F0502020204030204" pitchFamily="34" charset="0"/>
              </a:rPr>
              <a:t>prominent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ka-GE" sz="2800" b="1" dirty="0">
                <a:solidFill>
                  <a:schemeClr val="bg1"/>
                </a:solidFill>
                <a:latin typeface="Calibri" panose="020F0502020204030204" pitchFamily="34" charset="0"/>
                <a:cs typeface="Calibri" panose="020F0502020204030204" pitchFamily="34" charset="0"/>
              </a:rPr>
              <a:t>adj</a:t>
            </a:r>
            <a:r>
              <a:rPr lang="en-US" sz="2800" b="1" dirty="0">
                <a:solidFill>
                  <a:schemeClr val="bg1"/>
                </a:solidFill>
                <a:latin typeface="Calibri" panose="020F0502020204030204" pitchFamily="34" charset="0"/>
                <a:cs typeface="Calibri" panose="020F0502020204030204" pitchFamily="34" charset="0"/>
              </a:rPr>
              <a:t>.)</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39048" y="4657060"/>
            <a:ext cx="5138636" cy="6706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მნიშვნელოვანი, გამოჩენილი</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41111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Gordon Ramsay is </a:t>
            </a:r>
            <a:r>
              <a:rPr lang="en-US" sz="2400" i="1" dirty="0">
                <a:solidFill>
                  <a:srgbClr val="FFFFFF"/>
                </a:solidFill>
                <a:latin typeface="Calibri" panose="020F0502020204030204" pitchFamily="34" charset="0"/>
                <a:ea typeface="Calibri"/>
                <a:cs typeface="Calibri" panose="020F0502020204030204" pitchFamily="34" charset="0"/>
                <a:sym typeface="Calibri"/>
              </a:rPr>
              <a:t>a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prominent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cook. </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9082991"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858014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763536"/>
            <a:ext cx="3612148" cy="279783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en-US" sz="2800" b="1" dirty="0">
                <a:solidFill>
                  <a:srgbClr val="FFFFFF"/>
                </a:solidFill>
                <a:latin typeface="Calibri" charset="0"/>
                <a:ea typeface="Calibri" charset="0"/>
                <a:cs typeface="Calibri" charset="0"/>
                <a:sym typeface="Calibri"/>
              </a:rPr>
              <a:t>nourishment (</a:t>
            </a:r>
            <a:r>
              <a:rPr lang="ka-GE" sz="2800" b="1" dirty="0">
                <a:solidFill>
                  <a:srgbClr val="FFFFFF"/>
                </a:solidFill>
                <a:latin typeface="Calibri" charset="0"/>
                <a:ea typeface="Calibri" charset="0"/>
                <a:cs typeface="Calibri" charset="0"/>
                <a:sym typeface="Calibri"/>
              </a:rPr>
              <a:t>n</a:t>
            </a:r>
            <a:r>
              <a:rPr lang="en-US" sz="2800" b="1" dirty="0">
                <a:solidFill>
                  <a:srgbClr val="FFFFFF"/>
                </a:solidFill>
                <a:latin typeface="Calibri" charset="0"/>
                <a:ea typeface="Calibri" charset="0"/>
                <a:cs typeface="Calibri" charset="0"/>
                <a:sym typeface="Calibri"/>
              </a:rPr>
              <a:t>.)</a:t>
            </a:r>
            <a:endParaRPr lang="ka-GE" sz="2800" b="1" dirty="0">
              <a:solidFill>
                <a:srgbClr val="FFFFFF"/>
              </a:solidFill>
              <a:latin typeface="Calibri" charset="0"/>
              <a:ea typeface="Calibri" charset="0"/>
              <a:cs typeface="Calibri" charset="0"/>
              <a:sym typeface="Calibri"/>
            </a:endParaRPr>
          </a:p>
        </p:txBody>
      </p:sp>
      <p:sp>
        <p:nvSpPr>
          <p:cNvPr id="190" name="Google Shape;190;g8d3272b2c0_0_231"/>
          <p:cNvSpPr/>
          <p:nvPr/>
        </p:nvSpPr>
        <p:spPr>
          <a:xfrm>
            <a:off x="3639048" y="4657060"/>
            <a:ext cx="5138636" cy="6706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ka-GE" sz="2400" b="1" dirty="0">
                <a:solidFill>
                  <a:srgbClr val="FFFFFF"/>
                </a:solidFill>
                <a:latin typeface="Calibri" charset="0"/>
                <a:ea typeface="Calibri" charset="0"/>
                <a:cs typeface="Calibri" charset="0"/>
                <a:sym typeface="Calibri"/>
              </a:rPr>
              <a:t>საკვები</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41111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Young babies obtain all the </a:t>
            </a:r>
            <a:r>
              <a:rPr lang="en-US" sz="2400" i="1" dirty="0">
                <a:solidFill>
                  <a:srgbClr val="FF0000"/>
                </a:solidFill>
                <a:latin typeface="Calibri" panose="020F0502020204030204" pitchFamily="34" charset="0"/>
                <a:ea typeface="Calibri"/>
                <a:cs typeface="Calibri" panose="020F0502020204030204" pitchFamily="34" charset="0"/>
                <a:sym typeface="Calibri"/>
              </a:rPr>
              <a:t>nourishment</a:t>
            </a:r>
            <a:r>
              <a:rPr lang="en-US" sz="2400" i="1" dirty="0">
                <a:solidFill>
                  <a:schemeClr val="accent4"/>
                </a:solidFill>
                <a:latin typeface="Calibri" panose="020F0502020204030204" pitchFamily="34" charset="0"/>
                <a:ea typeface="Calibri"/>
                <a:cs typeface="Calibri" panose="020F0502020204030204" pitchFamily="34" charset="0"/>
                <a:sym typeface="Calibri"/>
              </a:rPr>
              <a:t> </a:t>
            </a:r>
            <a:r>
              <a:rPr lang="en-US" sz="2400" i="1" dirty="0">
                <a:solidFill>
                  <a:schemeClr val="bg1"/>
                </a:solidFill>
                <a:latin typeface="Calibri" panose="020F0502020204030204" pitchFamily="34" charset="0"/>
                <a:ea typeface="Calibri"/>
                <a:cs typeface="Calibri" panose="020F0502020204030204" pitchFamily="34" charset="0"/>
                <a:sym typeface="Calibri"/>
              </a:rPr>
              <a:t>they need from their mother's milk.</a:t>
            </a:r>
          </a:p>
        </p:txBody>
      </p:sp>
      <p:sp>
        <p:nvSpPr>
          <p:cNvPr id="11" name="Rectangle 10">
            <a:extLst>
              <a:ext uri="{FF2B5EF4-FFF2-40B4-BE49-F238E27FC236}">
                <a16:creationId xmlns="" xmlns:a16="http://schemas.microsoft.com/office/drawing/2014/main" id="{748FA8E3-2CE3-3647-992D-018F0126A7B0}"/>
              </a:ext>
            </a:extLst>
          </p:cNvPr>
          <p:cNvSpPr/>
          <p:nvPr/>
        </p:nvSpPr>
        <p:spPr>
          <a:xfrm>
            <a:off x="9114522" y="317702"/>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6002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C</a:t>
            </a:r>
            <a:r>
              <a:rPr lang="ka-GE" sz="6600" dirty="0">
                <a:solidFill>
                  <a:schemeClr val="bg1"/>
                </a:solidFill>
                <a:latin typeface="Calibri" panose="020F0502020204030204" pitchFamily="34" charset="0"/>
                <a:ea typeface="Calibri"/>
                <a:cs typeface="Calibri" panose="020F0502020204030204" pitchFamily="34" charset="0"/>
                <a:sym typeface="Calibri"/>
              </a:rPr>
              <a:t>ulinary </a:t>
            </a:r>
            <a:r>
              <a:rPr lang="en-US" sz="6600" dirty="0" smtClean="0">
                <a:solidFill>
                  <a:schemeClr val="bg1"/>
                </a:solidFill>
                <a:latin typeface="Calibri" panose="020F0502020204030204" pitchFamily="34" charset="0"/>
                <a:ea typeface="Calibri"/>
                <a:cs typeface="Calibri" panose="020F0502020204030204" pitchFamily="34" charset="0"/>
                <a:sym typeface="Calibri"/>
              </a:rPr>
              <a:t>ǀ </a:t>
            </a:r>
            <a:r>
              <a:rPr lang="ka-GE" sz="6600" dirty="0">
                <a:solidFill>
                  <a:schemeClr val="bg1"/>
                </a:solidFill>
                <a:latin typeface="Calibri" panose="020F0502020204030204" pitchFamily="34" charset="0"/>
                <a:ea typeface="Calibri"/>
                <a:cs typeface="Calibri" panose="020F0502020204030204" pitchFamily="34" charset="0"/>
                <a:sym typeface="Calibri"/>
              </a:rPr>
              <a:t>კულინარია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a:t>
            </a:r>
            <a:r>
              <a:rPr lang="en-US" sz="3600" dirty="0" smtClean="0">
                <a:solidFill>
                  <a:schemeClr val="bg1"/>
                </a:solidFill>
                <a:latin typeface="Calibri" panose="020F0502020204030204" pitchFamily="34" charset="0"/>
                <a:ea typeface="Calibri"/>
                <a:cs typeface="Calibri" panose="020F0502020204030204" pitchFamily="34" charset="0"/>
                <a:sym typeface="Calibri"/>
              </a:rPr>
              <a:t>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36298" y="2013916"/>
            <a:ext cx="3344135" cy="254745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800" b="1" dirty="0">
                <a:solidFill>
                  <a:schemeClr val="bg1"/>
                </a:solidFill>
                <a:latin typeface="Calibri" panose="020F0502020204030204" pitchFamily="34" charset="0"/>
                <a:cs typeface="Calibri" panose="020F0502020204030204" pitchFamily="34" charset="0"/>
              </a:rPr>
              <a:t>root</a:t>
            </a:r>
            <a:endParaRPr lang="en-US" sz="2800" b="1" dirty="0">
              <a:solidFill>
                <a:schemeClr val="bg1"/>
              </a:solidFill>
              <a:latin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cs typeface="Calibri" panose="020F0502020204030204" pitchFamily="34" charset="0"/>
              </a:rPr>
              <a:t>(</a:t>
            </a:r>
            <a:r>
              <a:rPr lang="ka-GE" sz="2800" b="1" dirty="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a:t>
            </a:r>
            <a:endParaRPr lang="ka-GE"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39048" y="4657060"/>
            <a:ext cx="5138636" cy="6706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cs typeface="Calibri" panose="020F0502020204030204" pitchFamily="34" charset="0"/>
              </a:rPr>
              <a:t>ფესვი</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41111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Many customs have deep </a:t>
            </a:r>
            <a:r>
              <a:rPr lang="en-US" sz="2400" i="1" dirty="0">
                <a:solidFill>
                  <a:srgbClr val="FF0000"/>
                </a:solidFill>
                <a:latin typeface="Calibri" panose="020F0502020204030204" pitchFamily="34" charset="0"/>
                <a:ea typeface="Calibri"/>
                <a:cs typeface="Calibri" panose="020F0502020204030204" pitchFamily="34" charset="0"/>
                <a:sym typeface="Calibri"/>
              </a:rPr>
              <a:t>roots </a:t>
            </a:r>
            <a:r>
              <a:rPr lang="en-US" sz="2400" i="1" dirty="0">
                <a:solidFill>
                  <a:schemeClr val="bg1"/>
                </a:solidFill>
                <a:latin typeface="Calibri" panose="020F0502020204030204" pitchFamily="34" charset="0"/>
                <a:ea typeface="Calibri"/>
                <a:cs typeface="Calibri" panose="020F0502020204030204" pitchFamily="34" charset="0"/>
                <a:sym typeface="Calibri"/>
              </a:rPr>
              <a:t>in the past. </a:t>
            </a:r>
          </a:p>
        </p:txBody>
      </p:sp>
      <p:sp>
        <p:nvSpPr>
          <p:cNvPr id="11" name="Rectangle 10">
            <a:extLst>
              <a:ext uri="{FF2B5EF4-FFF2-40B4-BE49-F238E27FC236}">
                <a16:creationId xmlns="" xmlns:a16="http://schemas.microsoft.com/office/drawing/2014/main" id="{748FA8E3-2CE3-3647-992D-018F0126A7B0}"/>
              </a:ext>
            </a:extLst>
          </p:cNvPr>
          <p:cNvSpPr/>
          <p:nvPr/>
        </p:nvSpPr>
        <p:spPr>
          <a:xfrm>
            <a:off x="9067224"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425321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0199" y="2013916"/>
            <a:ext cx="3636334" cy="254745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800" b="1" dirty="0">
                <a:solidFill>
                  <a:srgbClr val="FFFFFF"/>
                </a:solidFill>
                <a:latin typeface="Calibri" charset="0"/>
                <a:ea typeface="Calibri" charset="0"/>
                <a:cs typeface="Calibri" charset="0"/>
                <a:sym typeface="Calibri"/>
              </a:rPr>
              <a:t>cleansing</a:t>
            </a:r>
            <a:endParaRPr lang="en-US" sz="28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800" b="1" dirty="0">
                <a:solidFill>
                  <a:srgbClr val="FFFFFF"/>
                </a:solidFill>
                <a:latin typeface="Calibri" charset="0"/>
                <a:ea typeface="Calibri" charset="0"/>
                <a:cs typeface="Calibri" charset="0"/>
                <a:sym typeface="Calibri"/>
              </a:rPr>
              <a:t>(adj.)</a:t>
            </a:r>
            <a:endParaRPr lang="ka-GE" sz="2800" b="1" dirty="0">
              <a:solidFill>
                <a:srgbClr val="FFFFFF"/>
              </a:solidFill>
              <a:latin typeface="Calibri" charset="0"/>
              <a:ea typeface="Calibri" charset="0"/>
              <a:cs typeface="Calibri" charset="0"/>
              <a:sym typeface="Calibri"/>
            </a:endParaRPr>
          </a:p>
        </p:txBody>
      </p:sp>
      <p:sp>
        <p:nvSpPr>
          <p:cNvPr id="190" name="Google Shape;190;g8d3272b2c0_0_231"/>
          <p:cNvSpPr/>
          <p:nvPr/>
        </p:nvSpPr>
        <p:spPr>
          <a:xfrm>
            <a:off x="3639048" y="4657060"/>
            <a:ext cx="5138636" cy="6706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გამწმენდი</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41111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Some food have </a:t>
            </a:r>
            <a:r>
              <a:rPr lang="en-US" sz="2400" i="1" dirty="0">
                <a:solidFill>
                  <a:srgbClr val="FF0000"/>
                </a:solidFill>
                <a:latin typeface="Calibri" charset="0"/>
                <a:ea typeface="Calibri" charset="0"/>
                <a:cs typeface="Calibri" charset="0"/>
              </a:rPr>
              <a:t>cleansing</a:t>
            </a:r>
            <a:r>
              <a:rPr lang="en-US" sz="2400" i="1" dirty="0">
                <a:solidFill>
                  <a:schemeClr val="bg1"/>
                </a:solidFill>
                <a:latin typeface="Calibri" charset="0"/>
                <a:ea typeface="Calibri" charset="0"/>
                <a:cs typeface="Calibri" charset="0"/>
              </a:rPr>
              <a:t> quality. </a:t>
            </a:r>
          </a:p>
        </p:txBody>
      </p:sp>
      <p:sp>
        <p:nvSpPr>
          <p:cNvPr id="11" name="Rectangle 10">
            <a:extLst>
              <a:ext uri="{FF2B5EF4-FFF2-40B4-BE49-F238E27FC236}">
                <a16:creationId xmlns="" xmlns:a16="http://schemas.microsoft.com/office/drawing/2014/main" id="{748FA8E3-2CE3-3647-992D-018F0126A7B0}"/>
              </a:ext>
            </a:extLst>
          </p:cNvPr>
          <p:cNvSpPr/>
          <p:nvPr/>
        </p:nvSpPr>
        <p:spPr>
          <a:xfrm>
            <a:off x="9019928"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42532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7966" y="1903557"/>
            <a:ext cx="3380800" cy="254745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pPr>
            <a:r>
              <a:rPr lang="en-US" sz="2800" b="1" dirty="0" smtClean="0">
                <a:solidFill>
                  <a:srgbClr val="FFFFFF"/>
                </a:solidFill>
                <a:latin typeface="Calibri" charset="0"/>
                <a:ea typeface="Calibri" charset="0"/>
                <a:cs typeface="Calibri" charset="0"/>
                <a:sym typeface="Calibri"/>
              </a:rPr>
              <a:t>to </a:t>
            </a:r>
            <a:r>
              <a:rPr lang="ka-GE" sz="2800" b="1" dirty="0" smtClean="0">
                <a:solidFill>
                  <a:srgbClr val="FFFFFF"/>
                </a:solidFill>
                <a:latin typeface="Calibri" charset="0"/>
                <a:ea typeface="Calibri" charset="0"/>
                <a:cs typeface="Calibri" charset="0"/>
                <a:sym typeface="Calibri"/>
              </a:rPr>
              <a:t>feed</a:t>
            </a:r>
            <a:endParaRPr lang="en-US" sz="2800" b="1" dirty="0">
              <a:solidFill>
                <a:srgbClr val="FFFFFF"/>
              </a:solidFill>
              <a:latin typeface="Calibri" charset="0"/>
              <a:ea typeface="Calibri" charset="0"/>
              <a:cs typeface="Calibri" charset="0"/>
              <a:sym typeface="Calibri"/>
            </a:endParaRPr>
          </a:p>
          <a:p>
            <a:pPr lvl="0" algn="ctr">
              <a:lnSpc>
                <a:spcPct val="90000"/>
              </a:lnSpc>
            </a:pPr>
            <a:r>
              <a:rPr lang="en-US" sz="2800" b="1" dirty="0">
                <a:solidFill>
                  <a:srgbClr val="FFFFFF"/>
                </a:solidFill>
                <a:latin typeface="Calibri" charset="0"/>
                <a:ea typeface="Calibri" charset="0"/>
                <a:cs typeface="Calibri" charset="0"/>
                <a:sym typeface="Calibri"/>
              </a:rPr>
              <a:t>(</a:t>
            </a:r>
            <a:r>
              <a:rPr lang="ka-GE" sz="2800" b="1" dirty="0">
                <a:solidFill>
                  <a:srgbClr val="FFFFFF"/>
                </a:solidFill>
                <a:latin typeface="Calibri" charset="0"/>
                <a:ea typeface="Calibri" charset="0"/>
                <a:cs typeface="Calibri" charset="0"/>
                <a:sym typeface="Calibri"/>
              </a:rPr>
              <a:t>v</a:t>
            </a:r>
            <a:r>
              <a:rPr lang="en-US" sz="2800" b="1" dirty="0">
                <a:solidFill>
                  <a:srgbClr val="FFFFFF"/>
                </a:solidFill>
                <a:latin typeface="Calibri" charset="0"/>
                <a:ea typeface="Calibri" charset="0"/>
                <a:cs typeface="Calibri" charset="0"/>
                <a:sym typeface="Calibri"/>
              </a:rPr>
              <a:t>.)</a:t>
            </a:r>
            <a:endParaRPr lang="ka-GE" sz="2800" b="1" dirty="0">
              <a:solidFill>
                <a:srgbClr val="FFFFFF"/>
              </a:solidFill>
              <a:latin typeface="Calibri" charset="0"/>
              <a:ea typeface="Calibri" charset="0"/>
              <a:cs typeface="Calibri" charset="0"/>
              <a:sym typeface="Calibri"/>
            </a:endParaRPr>
          </a:p>
        </p:txBody>
      </p:sp>
      <p:sp>
        <p:nvSpPr>
          <p:cNvPr id="190" name="Google Shape;190;g8d3272b2c0_0_231"/>
          <p:cNvSpPr/>
          <p:nvPr/>
        </p:nvSpPr>
        <p:spPr>
          <a:xfrm>
            <a:off x="3639048" y="4657060"/>
            <a:ext cx="5138636" cy="6706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pPr>
            <a:r>
              <a:rPr lang="ka-GE" sz="2400" b="1" dirty="0">
                <a:solidFill>
                  <a:srgbClr val="FFFFFF"/>
                </a:solidFill>
                <a:latin typeface="Calibri" charset="0"/>
                <a:ea typeface="Calibri" charset="0"/>
                <a:cs typeface="Calibri" charset="0"/>
                <a:sym typeface="Calibri"/>
              </a:rPr>
              <a:t>გამოკვება</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41111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I always try to </a:t>
            </a:r>
            <a:r>
              <a:rPr lang="en-US" sz="2400" i="1" dirty="0">
                <a:solidFill>
                  <a:srgbClr val="FF0000"/>
                </a:solidFill>
                <a:latin typeface="Calibri" charset="0"/>
                <a:ea typeface="Calibri" charset="0"/>
                <a:cs typeface="Calibri" charset="0"/>
              </a:rPr>
              <a:t>feed</a:t>
            </a:r>
            <a:r>
              <a:rPr lang="en-US" sz="2400" i="1" dirty="0">
                <a:solidFill>
                  <a:schemeClr val="bg1"/>
                </a:solidFill>
                <a:latin typeface="Calibri" charset="0"/>
                <a:ea typeface="Calibri" charset="0"/>
                <a:cs typeface="Calibri" charset="0"/>
              </a:rPr>
              <a:t> my children healthy food. </a:t>
            </a:r>
          </a:p>
        </p:txBody>
      </p:sp>
      <p:sp>
        <p:nvSpPr>
          <p:cNvPr id="11" name="Rectangle 10">
            <a:extLst>
              <a:ext uri="{FF2B5EF4-FFF2-40B4-BE49-F238E27FC236}">
                <a16:creationId xmlns="" xmlns:a16="http://schemas.microsoft.com/office/drawing/2014/main" id="{748FA8E3-2CE3-3647-992D-018F0126A7B0}"/>
              </a:ext>
            </a:extLst>
          </p:cNvPr>
          <p:cNvSpPr/>
          <p:nvPr/>
        </p:nvSpPr>
        <p:spPr>
          <a:xfrm>
            <a:off x="9319473"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425321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013916"/>
            <a:ext cx="3549086" cy="254745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 </a:t>
            </a:r>
            <a:r>
              <a:rPr lang="ka-GE" sz="2800" b="1" dirty="0">
                <a:solidFill>
                  <a:srgbClr val="FFFFFF"/>
                </a:solidFill>
                <a:latin typeface="Calibri" charset="0"/>
                <a:ea typeface="Calibri" charset="0"/>
                <a:cs typeface="Calibri" charset="0"/>
                <a:sym typeface="Calibri"/>
              </a:rPr>
              <a:t>grain</a:t>
            </a:r>
            <a:endParaRPr lang="en-US" sz="2800" b="1" dirty="0">
              <a:solidFill>
                <a:srgbClr val="FFFFFF"/>
              </a:solidFill>
              <a:latin typeface="Calibri" charset="0"/>
              <a:ea typeface="Calibri" charset="0"/>
              <a:cs typeface="Calibri" charset="0"/>
              <a:sym typeface="Calibri"/>
            </a:endParaRPr>
          </a:p>
          <a:p>
            <a:pPr lvl="0" algn="ctr">
              <a:lnSpc>
                <a:spcPct val="90000"/>
              </a:lnSpc>
            </a:pPr>
            <a:r>
              <a:rPr lang="en-US" sz="2800" b="1" dirty="0">
                <a:solidFill>
                  <a:srgbClr val="FFFFFF"/>
                </a:solidFill>
                <a:latin typeface="Calibri" charset="0"/>
                <a:ea typeface="Calibri" charset="0"/>
                <a:cs typeface="Calibri" charset="0"/>
                <a:sym typeface="Calibri"/>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39048" y="4657060"/>
            <a:ext cx="5138636" cy="6706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pPr>
            <a:r>
              <a:rPr lang="ka-GE" sz="2400" b="1" dirty="0">
                <a:solidFill>
                  <a:srgbClr val="FFFFFF"/>
                </a:solidFill>
                <a:latin typeface="Calibri" charset="0"/>
                <a:ea typeface="Calibri" charset="0"/>
                <a:cs typeface="Calibri" charset="0"/>
                <a:sym typeface="Calibri"/>
              </a:rPr>
              <a:t>მარცვლეული</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41111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rgbClr val="FF0000"/>
                </a:solidFill>
                <a:latin typeface="Calibri" charset="0"/>
                <a:ea typeface="Calibri" charset="0"/>
                <a:cs typeface="Calibri" charset="0"/>
              </a:rPr>
              <a:t>Grains </a:t>
            </a:r>
            <a:r>
              <a:rPr lang="en-US" sz="2400" i="1" dirty="0">
                <a:solidFill>
                  <a:schemeClr val="bg1"/>
                </a:solidFill>
                <a:latin typeface="Calibri" charset="0"/>
                <a:ea typeface="Calibri" charset="0"/>
                <a:cs typeface="Calibri" charset="0"/>
              </a:rPr>
              <a:t>are very healthy to eat in the morning. </a:t>
            </a:r>
          </a:p>
        </p:txBody>
      </p:sp>
      <p:sp>
        <p:nvSpPr>
          <p:cNvPr id="11" name="Rectangle 10">
            <a:extLst>
              <a:ext uri="{FF2B5EF4-FFF2-40B4-BE49-F238E27FC236}">
                <a16:creationId xmlns="" xmlns:a16="http://schemas.microsoft.com/office/drawing/2014/main" id="{748FA8E3-2CE3-3647-992D-018F0126A7B0}"/>
              </a:ext>
            </a:extLst>
          </p:cNvPr>
          <p:cNvSpPr/>
          <p:nvPr/>
        </p:nvSpPr>
        <p:spPr>
          <a:xfrm>
            <a:off x="9082990" y="265831"/>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a:t>
            </a:r>
            <a:r>
              <a:rPr lang="ka-GE" sz="3200" b="1" dirty="0">
                <a:latin typeface="Calibri" pitchFamily="34" charset="0"/>
                <a:cs typeface="Calibri" pitchFamily="34" charset="0"/>
              </a:rPr>
              <a:t>ა</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425321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smtClean="0">
                <a:latin typeface="Calibri" panose="020F0502020204030204" pitchFamily="34" charset="0"/>
                <a:cs typeface="Calibri" panose="020F0502020204030204" pitchFamily="34" charset="0"/>
              </a:rPr>
              <a:t>Paragraph 1:</a:t>
            </a:r>
            <a:endParaRPr lang="ka-GE" sz="2400" i="1" dirty="0" smtClean="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We </a:t>
            </a:r>
            <a:r>
              <a:rPr lang="en-US" sz="2400" dirty="0">
                <a:latin typeface="Calibri" panose="020F0502020204030204" pitchFamily="34" charset="0"/>
                <a:cs typeface="Calibri" panose="020F0502020204030204" pitchFamily="34" charset="0"/>
              </a:rPr>
              <a:t>usually understand when someone speaks or writes to us, and many gestures and facial expressions have meaning, too. But have you ever considered what and how we eat as a form of communication? Food serves this purpose in two fundamental ways. In many cultures, people share food at </a:t>
            </a:r>
            <a:r>
              <a:rPr lang="en-US" sz="2400" dirty="0">
                <a:solidFill>
                  <a:schemeClr val="bg1"/>
                </a:solidFill>
                <a:latin typeface="Calibri" panose="020F0502020204030204" pitchFamily="34" charset="0"/>
                <a:cs typeface="Calibri" panose="020F0502020204030204" pitchFamily="34" charset="0"/>
              </a:rPr>
              <a:t>mealtimes. Sharing </a:t>
            </a:r>
            <a:r>
              <a:rPr lang="en-US" sz="2400" dirty="0">
                <a:latin typeface="Calibri" panose="020F0502020204030204" pitchFamily="34" charset="0"/>
                <a:cs typeface="Calibri" panose="020F0502020204030204" pitchFamily="34" charset="0"/>
              </a:rPr>
              <a:t>bread or other foods is a common human tradition that can </a:t>
            </a:r>
            <a:r>
              <a:rPr lang="en-US" sz="2400" dirty="0">
                <a:solidFill>
                  <a:schemeClr val="bg1"/>
                </a:solidFill>
                <a:latin typeface="Calibri" panose="020F0502020204030204" pitchFamily="34" charset="0"/>
                <a:cs typeface="Calibri" panose="020F0502020204030204" pitchFamily="34" charset="0"/>
              </a:rPr>
              <a:t>promote</a:t>
            </a:r>
            <a:r>
              <a:rPr lang="en-US" sz="2400" dirty="0">
                <a:latin typeface="Calibri" panose="020F0502020204030204" pitchFamily="34" charset="0"/>
                <a:cs typeface="Calibri" panose="020F0502020204030204" pitchFamily="34" charset="0"/>
              </a:rPr>
              <a:t> unity and trust. Food can also have a specific meaning, and play a </a:t>
            </a:r>
            <a:r>
              <a:rPr lang="en-US" sz="2400" dirty="0">
                <a:solidFill>
                  <a:schemeClr val="bg1"/>
                </a:solidFill>
                <a:latin typeface="Calibri" panose="020F0502020204030204" pitchFamily="34" charset="0"/>
                <a:cs typeface="Calibri" panose="020F0502020204030204" pitchFamily="34" charset="0"/>
              </a:rPr>
              <a:t>prominent </a:t>
            </a:r>
            <a:r>
              <a:rPr lang="en-US" sz="2400" dirty="0">
                <a:latin typeface="Calibri" panose="020F0502020204030204" pitchFamily="34" charset="0"/>
                <a:cs typeface="Calibri" panose="020F0502020204030204" pitchFamily="34" charset="0"/>
              </a:rPr>
              <a:t>role in a family or culture's celebrations or traditions.</a:t>
            </a:r>
            <a:r>
              <a:rPr lang="ka-GE"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foods we eat and when and how we eat them are often unique to a particular </a:t>
            </a:r>
            <a:r>
              <a:rPr lang="ka-GE" sz="2400" dirty="0">
                <a:solidFill>
                  <a:schemeClr val="bg1"/>
                </a:solidFill>
                <a:latin typeface="Calibri" panose="020F0502020204030204" pitchFamily="34" charset="0"/>
                <a:cs typeface="Calibri" panose="020F0502020204030204" pitchFamily="34" charset="0"/>
              </a:rPr>
              <a:t>c</a:t>
            </a:r>
            <a:r>
              <a:rPr lang="en-US" sz="2400" dirty="0" err="1">
                <a:solidFill>
                  <a:schemeClr val="bg1"/>
                </a:solidFill>
                <a:latin typeface="Calibri" panose="020F0502020204030204" pitchFamily="34" charset="0"/>
                <a:cs typeface="Calibri" panose="020F0502020204030204" pitchFamily="34" charset="0"/>
              </a:rPr>
              <a:t>ulture</a:t>
            </a:r>
            <a:r>
              <a:rPr lang="en-US" sz="2400" dirty="0">
                <a:latin typeface="Calibri" panose="020F0502020204030204" pitchFamily="34" charset="0"/>
                <a:cs typeface="Calibri" panose="020F0502020204030204" pitchFamily="34" charset="0"/>
              </a:rPr>
              <a:t>, or may even differ between rural and urban areas within one country. </a:t>
            </a:r>
            <a:endParaRPr lang="en-US" sz="2400" dirty="0">
              <a:solidFill>
                <a:srgbClr val="FF0000"/>
              </a:solidFill>
              <a:latin typeface="Calibri" panose="020F0502020204030204" pitchFamily="34" charset="0"/>
              <a:ea typeface="Calibri" charset="0"/>
              <a:cs typeface="Calibri" panose="020F0502020204030204" pitchFamily="34" charset="0"/>
            </a:endParaRPr>
          </a:p>
        </p:txBody>
      </p:sp>
      <p:sp>
        <p:nvSpPr>
          <p:cNvPr id="6" name="Rectangle 5">
            <a:extLst>
              <a:ext uri="{FF2B5EF4-FFF2-40B4-BE49-F238E27FC236}">
                <a16:creationId xmlns="" xmlns:a16="http://schemas.microsoft.com/office/drawing/2014/main" id="{748FA8E3-2CE3-3647-992D-018F0126A7B0}"/>
              </a:ext>
            </a:extLst>
          </p:cNvPr>
          <p:cNvSpPr/>
          <p:nvPr/>
        </p:nvSpPr>
        <p:spPr>
          <a:xfrm>
            <a:off x="7784123" y="556124"/>
            <a:ext cx="363566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276286"/>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276286"/>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16428" y="1403131"/>
            <a:ext cx="11281586" cy="5359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dirty="0">
                <a:latin typeface="Calibri" panose="020F0502020204030204" pitchFamily="34" charset="0"/>
                <a:cs typeface="Calibri" panose="020F0502020204030204" pitchFamily="34" charset="0"/>
              </a:rPr>
              <a:t>Paragraph 2:</a:t>
            </a:r>
            <a:endParaRPr lang="ka-GE" sz="2000" i="1" dirty="0">
              <a:latin typeface="Calibri" panose="020F0502020204030204" pitchFamily="34" charset="0"/>
              <a:cs typeface="Calibri" panose="020F0502020204030204" pitchFamily="34" charset="0"/>
            </a:endParaRPr>
          </a:p>
          <a:p>
            <a:pPr algn="just"/>
            <a:endParaRPr lang="en-US" sz="2000" dirty="0" smtClean="0">
              <a:latin typeface="Calibri" panose="020F0502020204030204" pitchFamily="34" charset="0"/>
              <a:cs typeface="Calibri" panose="020F0502020204030204" pitchFamily="34" charset="0"/>
            </a:endParaRPr>
          </a:p>
          <a:p>
            <a:pPr algn="just"/>
            <a:r>
              <a:rPr lang="en-US" sz="2000" dirty="0" smtClean="0">
                <a:latin typeface="Calibri" panose="020F0502020204030204" pitchFamily="34" charset="0"/>
                <a:cs typeface="Calibri" panose="020F0502020204030204" pitchFamily="34" charset="0"/>
              </a:rPr>
              <a:t>In </a:t>
            </a:r>
            <a:r>
              <a:rPr lang="en-US" sz="2000" dirty="0">
                <a:latin typeface="Calibri" panose="020F0502020204030204" pitchFamily="34" charset="0"/>
                <a:cs typeface="Calibri" panose="020F0502020204030204" pitchFamily="34" charset="0"/>
              </a:rPr>
              <a:t>most cultures, bread </a:t>
            </a:r>
            <a:r>
              <a:rPr lang="en-US" sz="2000" dirty="0">
                <a:solidFill>
                  <a:schemeClr val="bg1"/>
                </a:solidFill>
                <a:latin typeface="Calibri" panose="020F0502020204030204" pitchFamily="34" charset="0"/>
                <a:cs typeface="Calibri" panose="020F0502020204030204" pitchFamily="34" charset="0"/>
              </a:rPr>
              <a:t>represents nourishment. It is also one of the most commonly shared foods in the world. Sharing bread, whether during a special occasion or at the family dinner table, is a common symbol of companionship and togetherness. In fact, the word companion comes from the Latin roots com- (together) and pools (bread). Many cultures also celebrate birthdays and marriages with elaborately decorated cakes that are cut and shared among the guests. Early forms of cake were simply a kind of bread, so this tradition has </a:t>
            </a:r>
            <a:r>
              <a:rPr lang="en-US" sz="2000" dirty="0" smtClean="0">
                <a:solidFill>
                  <a:schemeClr val="bg1"/>
                </a:solidFill>
                <a:latin typeface="Calibri" panose="020F0502020204030204" pitchFamily="34" charset="0"/>
                <a:cs typeface="Calibri" panose="020F0502020204030204" pitchFamily="34" charset="0"/>
              </a:rPr>
              <a:t>its </a:t>
            </a:r>
            <a:r>
              <a:rPr lang="en-US" sz="2000" dirty="0">
                <a:solidFill>
                  <a:schemeClr val="bg1"/>
                </a:solidFill>
                <a:latin typeface="Calibri" panose="020F0502020204030204" pitchFamily="34" charset="0"/>
                <a:cs typeface="Calibri" panose="020F0502020204030204" pitchFamily="34" charset="0"/>
              </a:rPr>
              <a:t>roots in the custom of sharing bread</a:t>
            </a:r>
            <a:r>
              <a:rPr lang="en-US" sz="2000" dirty="0" smtClean="0">
                <a:solidFill>
                  <a:schemeClr val="bg1"/>
                </a:solidFill>
                <a:latin typeface="Calibri" panose="020F0502020204030204" pitchFamily="34" charset="0"/>
                <a:cs typeface="Calibri" panose="020F0502020204030204" pitchFamily="34" charset="0"/>
              </a:rPr>
              <a:t>.</a:t>
            </a:r>
          </a:p>
          <a:p>
            <a:pPr algn="just"/>
            <a:endParaRPr lang="ka-GE" sz="2000" dirty="0">
              <a:solidFill>
                <a:schemeClr val="bg1"/>
              </a:solidFill>
              <a:latin typeface="Calibri" panose="020F0502020204030204" pitchFamily="34" charset="0"/>
              <a:cs typeface="Calibri" panose="020F0502020204030204" pitchFamily="34" charset="0"/>
            </a:endParaRPr>
          </a:p>
          <a:p>
            <a:pPr algn="just"/>
            <a:r>
              <a:rPr lang="en-US" sz="2000" i="1" dirty="0">
                <a:latin typeface="Calibri" panose="020F0502020204030204" pitchFamily="34" charset="0"/>
                <a:cs typeface="Calibri" panose="020F0502020204030204" pitchFamily="34" charset="0"/>
              </a:rPr>
              <a:t>Paragraph </a:t>
            </a:r>
            <a:r>
              <a:rPr lang="en-US" sz="2000" i="1" dirty="0" smtClean="0">
                <a:latin typeface="Calibri" panose="020F0502020204030204" pitchFamily="34" charset="0"/>
                <a:cs typeface="Calibri" panose="020F0502020204030204" pitchFamily="34" charset="0"/>
              </a:rPr>
              <a:t>3:</a:t>
            </a:r>
            <a:endParaRPr lang="ka-GE" sz="2000" dirty="0">
              <a:solidFill>
                <a:schemeClr val="bg1"/>
              </a:solidFill>
              <a:latin typeface="Calibri" panose="020F0502020204030204" pitchFamily="34" charset="0"/>
              <a:cs typeface="Calibri" panose="020F0502020204030204" pitchFamily="34" charset="0"/>
            </a:endParaRPr>
          </a:p>
          <a:p>
            <a:pPr algn="just"/>
            <a:r>
              <a:rPr lang="en-US" sz="2000" dirty="0">
                <a:solidFill>
                  <a:schemeClr val="bg1"/>
                </a:solidFill>
                <a:latin typeface="Calibri" panose="020F0502020204030204" pitchFamily="34" charset="0"/>
                <a:cs typeface="Calibri" panose="020F0502020204030204" pitchFamily="34" charset="0"/>
              </a:rPr>
              <a:t>Food also plays an important role in many New Year celebrations. In the southern United States, pieces of corn bread represent blocks of gold for prosperity in the new year. In Greece, people share a special cake called </a:t>
            </a:r>
            <a:r>
              <a:rPr lang="en-US" sz="2000" dirty="0" err="1" smtClean="0">
                <a:solidFill>
                  <a:schemeClr val="bg1"/>
                </a:solidFill>
                <a:latin typeface="Calibri" panose="020F0502020204030204" pitchFamily="34" charset="0"/>
                <a:cs typeface="Calibri" panose="020F0502020204030204" pitchFamily="34" charset="0"/>
              </a:rPr>
              <a:t>Vasilopita</a:t>
            </a:r>
            <a:r>
              <a:rPr lang="en-US" sz="2000" dirty="0">
                <a:solidFill>
                  <a:schemeClr val="bg1"/>
                </a:solidFill>
                <a:latin typeface="Calibri" panose="020F0502020204030204" pitchFamily="34" charset="0"/>
                <a:cs typeface="Calibri" panose="020F0502020204030204" pitchFamily="34" charset="0"/>
              </a:rPr>
              <a:t>. A coin is baked into the cake, which signifies success in the new year for the person who receives it. Most of the foods eaten during the Chinese New Year have symbolic significance. Sometimes this is based on their shape; for instance</a:t>
            </a:r>
            <a:r>
              <a:rPr lang="en-US" sz="2000" dirty="0">
                <a:latin typeface="Calibri" panose="020F0502020204030204" pitchFamily="34" charset="0"/>
                <a:cs typeface="Calibri" panose="020F0502020204030204" pitchFamily="34" charset="0"/>
              </a:rPr>
              <a:t>, long noodles </a:t>
            </a:r>
            <a:r>
              <a:rPr lang="en-US" sz="2000" dirty="0" err="1" smtClean="0">
                <a:latin typeface="Calibri" panose="020F0502020204030204" pitchFamily="34" charset="0"/>
                <a:cs typeface="Calibri" panose="020F0502020204030204" pitchFamily="34" charset="0"/>
              </a:rPr>
              <a:t>symbolise</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long life. The symbolism can also be based on the sound of the word in Chinese; for example, people give out oranges because the word for</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"orange" sounds like the word for</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"wealth". </a:t>
            </a:r>
            <a:endParaRPr lang="en-US" sz="2000" dirty="0">
              <a:solidFill>
                <a:srgbClr val="FF0000"/>
              </a:solidFill>
              <a:latin typeface="Calibri" panose="020F0502020204030204" pitchFamily="34" charset="0"/>
              <a:ea typeface="Calibri" charset="0"/>
              <a:cs typeface="Calibri" panose="020F0502020204030204" pitchFamily="34" charset="0"/>
            </a:endParaRPr>
          </a:p>
        </p:txBody>
      </p:sp>
      <p:sp>
        <p:nvSpPr>
          <p:cNvPr id="6" name="Rectangle 5">
            <a:extLst>
              <a:ext uri="{FF2B5EF4-FFF2-40B4-BE49-F238E27FC236}">
                <a16:creationId xmlns="" xmlns:a16="http://schemas.microsoft.com/office/drawing/2014/main" id="{748FA8E3-2CE3-3647-992D-018F0126A7B0}"/>
              </a:ext>
            </a:extLst>
          </p:cNvPr>
          <p:cNvSpPr/>
          <p:nvPr/>
        </p:nvSpPr>
        <p:spPr>
          <a:xfrm>
            <a:off x="7784123" y="276286"/>
            <a:ext cx="363566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16428" y="1804953"/>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atin typeface="Calibri" panose="020F0502020204030204" pitchFamily="34" charset="0"/>
                <a:cs typeface="Calibri" panose="020F0502020204030204" pitchFamily="34" charset="0"/>
              </a:rPr>
              <a:t>Paragraph </a:t>
            </a:r>
            <a:r>
              <a:rPr lang="en-US" sz="2400" i="1" dirty="0" smtClean="0">
                <a:latin typeface="Calibri" panose="020F0502020204030204" pitchFamily="34" charset="0"/>
                <a:cs typeface="Calibri" panose="020F0502020204030204" pitchFamily="34" charset="0"/>
              </a:rPr>
              <a:t>4:</a:t>
            </a:r>
            <a:endParaRPr lang="en-US" sz="2400" dirty="0" smtClean="0">
              <a:latin typeface="Calibri" charset="0"/>
              <a:ea typeface="Calibri" charset="0"/>
              <a:cs typeface="Calibri" charset="0"/>
            </a:endParaRPr>
          </a:p>
          <a:p>
            <a:pPr algn="just"/>
            <a:r>
              <a:rPr lang="en-US" sz="2400" dirty="0" smtClean="0">
                <a:latin typeface="Calibri" charset="0"/>
                <a:ea typeface="Calibri" charset="0"/>
                <a:cs typeface="Calibri" charset="0"/>
              </a:rPr>
              <a:t>Food </a:t>
            </a:r>
            <a:r>
              <a:rPr lang="en-US" sz="2400" dirty="0">
                <a:latin typeface="Calibri" charset="0"/>
                <a:ea typeface="Calibri" charset="0"/>
                <a:cs typeface="Calibri" charset="0"/>
              </a:rPr>
              <a:t>could also be part of a ceremony. For example, many cultures have ceremonies to celebrate the birth of a child, and food can play a significant role. In China, when a baby is one month old, families name and welcome their child in a celebration that includes giving </a:t>
            </a:r>
            <a:r>
              <a:rPr lang="en-US" sz="2400" dirty="0" smtClean="0">
                <a:latin typeface="Calibri" charset="0"/>
                <a:ea typeface="Calibri" charset="0"/>
                <a:cs typeface="Calibri" charset="0"/>
              </a:rPr>
              <a:t>red-</a:t>
            </a:r>
            <a:r>
              <a:rPr lang="en-US" sz="2400" dirty="0" err="1" smtClean="0">
                <a:latin typeface="Calibri" charset="0"/>
                <a:ea typeface="Calibri" charset="0"/>
                <a:cs typeface="Calibri" charset="0"/>
              </a:rPr>
              <a:t>coloured</a:t>
            </a:r>
            <a:r>
              <a:rPr lang="en-US" sz="2400" dirty="0" smtClean="0">
                <a:latin typeface="Calibri" charset="0"/>
                <a:ea typeface="Calibri" charset="0"/>
                <a:cs typeface="Calibri" charset="0"/>
              </a:rPr>
              <a:t> </a:t>
            </a:r>
            <a:r>
              <a:rPr lang="en-US" sz="2400" dirty="0">
                <a:latin typeface="Calibri" charset="0"/>
                <a:ea typeface="Calibri" charset="0"/>
                <a:cs typeface="Calibri" charset="0"/>
              </a:rPr>
              <a:t>eggs to guests. In Afghanistan, parents feed babies butter and sugar for the first six days of life to </a:t>
            </a:r>
            <a:r>
              <a:rPr lang="en-US" sz="2400" dirty="0" err="1" smtClean="0">
                <a:latin typeface="Calibri" charset="0"/>
                <a:ea typeface="Calibri" charset="0"/>
                <a:cs typeface="Calibri" charset="0"/>
              </a:rPr>
              <a:t>symbolise</a:t>
            </a:r>
            <a:r>
              <a:rPr lang="en-US" sz="2400" dirty="0" smtClean="0">
                <a:latin typeface="Calibri" charset="0"/>
                <a:ea typeface="Calibri" charset="0"/>
                <a:cs typeface="Calibri" charset="0"/>
              </a:rPr>
              <a:t> </a:t>
            </a:r>
            <a:r>
              <a:rPr lang="en-US" sz="2400" dirty="0">
                <a:solidFill>
                  <a:schemeClr val="bg1"/>
                </a:solidFill>
                <a:latin typeface="Calibri" charset="0"/>
                <a:ea typeface="Calibri" charset="0"/>
                <a:cs typeface="Calibri" charset="0"/>
              </a:rPr>
              <a:t>cleansing. In a ceremony around 100 days after a child's birth, Japanese families symbolically feed the baby by putting different kinds of food to </a:t>
            </a:r>
            <a:r>
              <a:rPr lang="en-US" sz="2400" dirty="0" smtClean="0">
                <a:solidFill>
                  <a:schemeClr val="bg1"/>
                </a:solidFill>
                <a:latin typeface="Calibri" charset="0"/>
                <a:ea typeface="Calibri" charset="0"/>
                <a:cs typeface="Calibri" charset="0"/>
              </a:rPr>
              <a:t>its </a:t>
            </a:r>
            <a:r>
              <a:rPr lang="en-US" sz="2400" dirty="0">
                <a:solidFill>
                  <a:schemeClr val="bg1"/>
                </a:solidFill>
                <a:latin typeface="Calibri" charset="0"/>
                <a:ea typeface="Calibri" charset="0"/>
                <a:cs typeface="Calibri" charset="0"/>
              </a:rPr>
              <a:t>lips, and sometimes putting a single grain of rice in it’s </a:t>
            </a:r>
            <a:r>
              <a:rPr lang="en-US" sz="2400" dirty="0">
                <a:latin typeface="Calibri" charset="0"/>
                <a:ea typeface="Calibri" charset="0"/>
                <a:cs typeface="Calibri" charset="0"/>
              </a:rPr>
              <a:t>mouth. This ritual expresses </a:t>
            </a:r>
            <a:r>
              <a:rPr lang="en-US" sz="2400" dirty="0" err="1">
                <a:latin typeface="Calibri" charset="0"/>
                <a:ea typeface="Calibri" charset="0"/>
                <a:cs typeface="Calibri" charset="0"/>
              </a:rPr>
              <a:t>thei</a:t>
            </a:r>
            <a:r>
              <a:rPr lang="ka-GE" sz="2400" dirty="0">
                <a:latin typeface="Calibri" charset="0"/>
                <a:ea typeface="Calibri" charset="0"/>
                <a:cs typeface="Calibri" charset="0"/>
              </a:rPr>
              <a:t>r </a:t>
            </a:r>
            <a:r>
              <a:rPr lang="en-US" sz="2400" dirty="0">
                <a:latin typeface="Calibri" charset="0"/>
                <a:ea typeface="Calibri" charset="0"/>
                <a:cs typeface="Calibri" charset="0"/>
              </a:rPr>
              <a:t>hope that the baby will never be hungry. In many cultures, round foods such as grapes, pomegranates, bread and moon cakes are eaten at welcome celebrations to </a:t>
            </a:r>
            <a:r>
              <a:rPr lang="en-US" sz="2400" dirty="0" err="1" smtClean="0">
                <a:latin typeface="Calibri" charset="0"/>
                <a:ea typeface="Calibri" charset="0"/>
                <a:cs typeface="Calibri" charset="0"/>
              </a:rPr>
              <a:t>symbolise</a:t>
            </a:r>
            <a:r>
              <a:rPr lang="en-US" sz="2400" dirty="0" smtClean="0">
                <a:latin typeface="Calibri" charset="0"/>
                <a:ea typeface="Calibri" charset="0"/>
                <a:cs typeface="Calibri" charset="0"/>
              </a:rPr>
              <a:t> </a:t>
            </a:r>
            <a:r>
              <a:rPr lang="en-US" sz="2400" dirty="0">
                <a:latin typeface="Calibri" charset="0"/>
                <a:ea typeface="Calibri" charset="0"/>
                <a:cs typeface="Calibri" charset="0"/>
              </a:rPr>
              <a:t>family unity. </a:t>
            </a:r>
          </a:p>
        </p:txBody>
      </p:sp>
      <p:sp>
        <p:nvSpPr>
          <p:cNvPr id="6" name="Rectangle 5">
            <a:extLst>
              <a:ext uri="{FF2B5EF4-FFF2-40B4-BE49-F238E27FC236}">
                <a16:creationId xmlns="" xmlns:a16="http://schemas.microsoft.com/office/drawing/2014/main" id="{748FA8E3-2CE3-3647-992D-018F0126A7B0}"/>
              </a:ext>
            </a:extLst>
          </p:cNvPr>
          <p:cNvSpPr/>
          <p:nvPr/>
        </p:nvSpPr>
        <p:spPr>
          <a:xfrm>
            <a:off x="7784123" y="556124"/>
            <a:ext cx="363566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57200" y="2096429"/>
            <a:ext cx="11100579" cy="4103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a-GE" sz="2400" i="1" dirty="0">
              <a:latin typeface="Calibri" panose="020F0502020204030204" pitchFamily="34" charset="0"/>
              <a:cs typeface="Calibri" panose="020F0502020204030204" pitchFamily="34" charset="0"/>
            </a:endParaRPr>
          </a:p>
          <a:p>
            <a:pPr algn="just"/>
            <a:r>
              <a:rPr lang="en-US" sz="2400" dirty="0" smtClean="0">
                <a:solidFill>
                  <a:srgbClr val="FFC000"/>
                </a:solidFill>
                <a:latin typeface="Calibri" panose="020F0502020204030204" pitchFamily="34" charset="0"/>
                <a:cs typeface="Calibri" panose="020F0502020204030204" pitchFamily="34" charset="0"/>
              </a:rPr>
              <a:t>Nutrition</a:t>
            </a:r>
            <a:r>
              <a:rPr lang="en-US" sz="2400" dirty="0" smtClean="0">
                <a:solidFill>
                  <a:schemeClr val="bg1"/>
                </a:solidFill>
                <a:latin typeface="Calibri" panose="020F0502020204030204" pitchFamily="34" charset="0"/>
                <a:cs typeface="Calibri" panose="020F0502020204030204" pitchFamily="34" charset="0"/>
              </a:rPr>
              <a:t> is essential for life, so it is not surprising that food is such an important part of different cultures around the world. The food people eat during celebrations and ceremonies can </a:t>
            </a:r>
            <a:r>
              <a:rPr lang="en-US" sz="2400" dirty="0" err="1" smtClean="0">
                <a:solidFill>
                  <a:schemeClr val="bg1"/>
                </a:solidFill>
                <a:latin typeface="Calibri" panose="020F0502020204030204" pitchFamily="34" charset="0"/>
                <a:cs typeface="Calibri" panose="020F0502020204030204" pitchFamily="34" charset="0"/>
              </a:rPr>
              <a:t>symbolise</a:t>
            </a:r>
            <a:r>
              <a:rPr lang="en-US" sz="2400" dirty="0" smtClean="0">
                <a:solidFill>
                  <a:schemeClr val="bg1"/>
                </a:solidFill>
                <a:latin typeface="Calibri" panose="020F0502020204030204" pitchFamily="34" charset="0"/>
                <a:cs typeface="Calibri" panose="020F0502020204030204" pitchFamily="34" charset="0"/>
              </a:rPr>
              <a:t> </a:t>
            </a:r>
            <a:r>
              <a:rPr lang="en-US" sz="2400" dirty="0" smtClean="0">
                <a:solidFill>
                  <a:schemeClr val="bg1"/>
                </a:solidFill>
                <a:latin typeface="Calibri" panose="020F0502020204030204" pitchFamily="34" charset="0"/>
                <a:cs typeface="Calibri" panose="020F0502020204030204" pitchFamily="34" charset="0"/>
              </a:rPr>
              <a:t>many things, but sharing food is one custom that almost all humans have in common. This means you have to experience food sharing ceremony at some point of your life and you should enjoy it fully. </a:t>
            </a:r>
            <a:endParaRPr lang="en-US" sz="24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748FA8E3-2CE3-3647-992D-018F0126A7B0}"/>
              </a:ext>
            </a:extLst>
          </p:cNvPr>
          <p:cNvSpPr/>
          <p:nvPr/>
        </p:nvSpPr>
        <p:spPr>
          <a:xfrm>
            <a:off x="7784123" y="556124"/>
            <a:ext cx="363566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866208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5" name="Rectangle 14">
            <a:extLst>
              <a:ext uri="{FF2B5EF4-FFF2-40B4-BE49-F238E27FC236}">
                <a16:creationId xmlns="" xmlns:a16="http://schemas.microsoft.com/office/drawing/2014/main" id="{AFCE9FF2-C1CD-3B46-8DA3-F837CD71F165}"/>
              </a:ext>
            </a:extLst>
          </p:cNvPr>
          <p:cNvSpPr/>
          <p:nvPr/>
        </p:nvSpPr>
        <p:spPr>
          <a:xfrm>
            <a:off x="7008407" y="4079753"/>
            <a:ext cx="3761773" cy="914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AFCE9FF2-C1CD-3B46-8DA3-F837CD71F165}"/>
              </a:ext>
            </a:extLst>
          </p:cNvPr>
          <p:cNvSpPr/>
          <p:nvPr/>
        </p:nvSpPr>
        <p:spPr>
          <a:xfrm>
            <a:off x="1733532" y="4079753"/>
            <a:ext cx="3761773" cy="914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3297719-7BD2-E047-8438-904D3A7C872F}"/>
              </a:ext>
            </a:extLst>
          </p:cNvPr>
          <p:cNvSpPr/>
          <p:nvPr/>
        </p:nvSpPr>
        <p:spPr>
          <a:xfrm>
            <a:off x="3200400" y="2654262"/>
            <a:ext cx="5983171" cy="92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408697906"/>
              </p:ext>
            </p:extLst>
          </p:nvPr>
        </p:nvGraphicFramePr>
        <p:xfrm>
          <a:off x="3443563" y="2763108"/>
          <a:ext cx="5740008" cy="703619"/>
        </p:xfrm>
        <a:graphic>
          <a:graphicData uri="http://schemas.openxmlformats.org/drawingml/2006/table">
            <a:tbl>
              <a:tblPr>
                <a:noFill/>
                <a:tableStyleId>{B46CFEF4-99AF-46A8-A051-738FFB79779B}</a:tableStyleId>
              </a:tblPr>
              <a:tblGrid>
                <a:gridCol w="5740008">
                  <a:extLst>
                    <a:ext uri="{9D8B030D-6E8A-4147-A177-3AD203B41FA5}">
                      <a16:colId xmlns="" xmlns:a16="http://schemas.microsoft.com/office/drawing/2014/main" val="20000"/>
                    </a:ext>
                  </a:extLst>
                </a:gridCol>
              </a:tblGrid>
              <a:tr h="703619">
                <a:tc>
                  <a:txBody>
                    <a:bodyPr/>
                    <a:lstStyle/>
                    <a:p>
                      <a:pPr marL="0" lvl="0" indent="0" algn="ctr" rtl="0">
                        <a:lnSpc>
                          <a:spcPct val="115000"/>
                        </a:lnSpc>
                        <a:spcBef>
                          <a:spcPts val="0"/>
                        </a:spcBef>
                        <a:spcAft>
                          <a:spcPts val="0"/>
                        </a:spcAft>
                        <a:buNone/>
                      </a:pPr>
                      <a:r>
                        <a:rPr lang="en-US" sz="2400" i="1" dirty="0">
                          <a:solidFill>
                            <a:schemeClr val="bg1"/>
                          </a:solidFill>
                          <a:latin typeface="Calibri" charset="0"/>
                          <a:ea typeface="Calibri" charset="0"/>
                          <a:cs typeface="Calibri" charset="0"/>
                        </a:rPr>
                        <a:t>W</a:t>
                      </a:r>
                      <a:r>
                        <a:rPr lang="ka-GE" sz="2400" i="1" dirty="0">
                          <a:solidFill>
                            <a:schemeClr val="bg1"/>
                          </a:solidFill>
                          <a:latin typeface="Calibri" charset="0"/>
                          <a:ea typeface="Calibri" charset="0"/>
                          <a:cs typeface="Calibri" charset="0"/>
                        </a:rPr>
                        <a:t>hat is the main idea?</a:t>
                      </a:r>
                      <a:endParaRPr sz="2400" b="0" i="1"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087083856"/>
              </p:ext>
            </p:extLst>
          </p:nvPr>
        </p:nvGraphicFramePr>
        <p:xfrm>
          <a:off x="2015355" y="4170928"/>
          <a:ext cx="3247386" cy="822960"/>
        </p:xfrm>
        <a:graphic>
          <a:graphicData uri="http://schemas.openxmlformats.org/drawingml/2006/table">
            <a:tbl>
              <a:tblPr firstRow="1" bandRow="1">
                <a:tableStyleId>{B46CFEF4-99AF-46A8-A051-738FFB79779B}</a:tableStyleId>
              </a:tblPr>
              <a:tblGrid>
                <a:gridCol w="3247386">
                  <a:extLst>
                    <a:ext uri="{9D8B030D-6E8A-4147-A177-3AD203B41FA5}">
                      <a16:colId xmlns="" xmlns:a16="http://schemas.microsoft.com/office/drawing/2014/main" val="2862978725"/>
                    </a:ext>
                  </a:extLst>
                </a:gridCol>
              </a:tblGrid>
              <a:tr h="261328">
                <a:tc>
                  <a:txBody>
                    <a:bodyPr/>
                    <a:lstStyle/>
                    <a:p>
                      <a:pPr algn="ctr"/>
                      <a:r>
                        <a:rPr lang="en-US" sz="2400" i="1" dirty="0">
                          <a:solidFill>
                            <a:schemeClr val="bg1"/>
                          </a:solidFill>
                          <a:latin typeface="Calibri" charset="0"/>
                          <a:ea typeface="Calibri" charset="0"/>
                          <a:cs typeface="Calibri" charset="0"/>
                        </a:rPr>
                        <a:t>T</a:t>
                      </a:r>
                      <a:r>
                        <a:rPr lang="ka-GE" sz="2400" i="1" dirty="0">
                          <a:solidFill>
                            <a:schemeClr val="bg1"/>
                          </a:solidFill>
                          <a:latin typeface="Calibri" charset="0"/>
                          <a:ea typeface="Calibri" charset="0"/>
                          <a:cs typeface="Calibri" charset="0"/>
                        </a:rPr>
                        <a:t>he importance of good food in </a:t>
                      </a:r>
                      <a:r>
                        <a:rPr lang="ka-GE" sz="2400" i="1" dirty="0" smtClean="0">
                          <a:solidFill>
                            <a:schemeClr val="bg1"/>
                          </a:solidFill>
                          <a:latin typeface="Calibri" charset="0"/>
                          <a:ea typeface="Calibri" charset="0"/>
                          <a:cs typeface="Calibri" charset="0"/>
                        </a:rPr>
                        <a:t>culture</a:t>
                      </a:r>
                      <a:endParaRPr lang="en-US" sz="18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0" name="Rectangle 19">
            <a:extLst>
              <a:ext uri="{FF2B5EF4-FFF2-40B4-BE49-F238E27FC236}">
                <a16:creationId xmlns="" xmlns:a16="http://schemas.microsoft.com/office/drawing/2014/main" id="{5CA6BC05-CF64-644D-8280-0EF188B0E190}"/>
              </a:ext>
            </a:extLst>
          </p:cNvPr>
          <p:cNvSpPr/>
          <p:nvPr/>
        </p:nvSpPr>
        <p:spPr>
          <a:xfrm>
            <a:off x="4168965" y="5619726"/>
            <a:ext cx="4046039" cy="92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a:extLst>
              <a:ext uri="{FF2B5EF4-FFF2-40B4-BE49-F238E27FC236}">
                <a16:creationId xmlns="" xmlns:a16="http://schemas.microsoft.com/office/drawing/2014/main" id="{5366ECDA-141A-D148-84A8-8DFDA3807380}"/>
              </a:ext>
            </a:extLst>
          </p:cNvPr>
          <p:cNvGraphicFramePr>
            <a:graphicFrameLocks noGrp="1"/>
          </p:cNvGraphicFramePr>
          <p:nvPr>
            <p:extLst>
              <p:ext uri="{D42A27DB-BD31-4B8C-83A1-F6EECF244321}">
                <p14:modId xmlns:p14="http://schemas.microsoft.com/office/powerpoint/2010/main" val="2574539622"/>
              </p:ext>
            </p:extLst>
          </p:nvPr>
        </p:nvGraphicFramePr>
        <p:xfrm>
          <a:off x="4311533" y="5619726"/>
          <a:ext cx="3571477" cy="822960"/>
        </p:xfrm>
        <a:graphic>
          <a:graphicData uri="http://schemas.openxmlformats.org/drawingml/2006/table">
            <a:tbl>
              <a:tblPr firstRow="1" bandRow="1">
                <a:tableStyleId>{B46CFEF4-99AF-46A8-A051-738FFB79779B}</a:tableStyleId>
              </a:tblPr>
              <a:tblGrid>
                <a:gridCol w="3571477">
                  <a:extLst>
                    <a:ext uri="{9D8B030D-6E8A-4147-A177-3AD203B41FA5}">
                      <a16:colId xmlns="" xmlns:a16="http://schemas.microsoft.com/office/drawing/2014/main" val="2862978725"/>
                    </a:ext>
                  </a:extLst>
                </a:gridCol>
              </a:tblGrid>
              <a:tr h="261328">
                <a:tc>
                  <a:txBody>
                    <a:bodyPr/>
                    <a:lstStyle/>
                    <a:p>
                      <a:pPr algn="ctr"/>
                      <a:r>
                        <a:rPr lang="en-US" sz="2400" i="1" dirty="0">
                          <a:solidFill>
                            <a:schemeClr val="bg1"/>
                          </a:solidFill>
                          <a:latin typeface="Calibri" charset="0"/>
                          <a:ea typeface="Calibri" charset="0"/>
                          <a:cs typeface="Calibri" charset="0"/>
                        </a:rPr>
                        <a:t>T</a:t>
                      </a:r>
                      <a:r>
                        <a:rPr lang="ka-GE" sz="2400" i="1" dirty="0">
                          <a:solidFill>
                            <a:schemeClr val="bg1"/>
                          </a:solidFill>
                          <a:latin typeface="Calibri" charset="0"/>
                          <a:ea typeface="Calibri" charset="0"/>
                          <a:cs typeface="Calibri" charset="0"/>
                        </a:rPr>
                        <a:t>he importance of healthy eating</a:t>
                      </a:r>
                      <a:endParaRPr lang="en-US" sz="18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graphicFrame>
        <p:nvGraphicFramePr>
          <p:cNvPr id="24" name="Table 23">
            <a:extLst>
              <a:ext uri="{FF2B5EF4-FFF2-40B4-BE49-F238E27FC236}">
                <a16:creationId xmlns="" xmlns:a16="http://schemas.microsoft.com/office/drawing/2014/main" id="{3B213DC6-5749-C64B-8659-9F273CEE6B12}"/>
              </a:ext>
            </a:extLst>
          </p:cNvPr>
          <p:cNvGraphicFramePr>
            <a:graphicFrameLocks noGrp="1"/>
          </p:cNvGraphicFramePr>
          <p:nvPr>
            <p:extLst>
              <p:ext uri="{D42A27DB-BD31-4B8C-83A1-F6EECF244321}">
                <p14:modId xmlns:p14="http://schemas.microsoft.com/office/powerpoint/2010/main" val="718174785"/>
              </p:ext>
            </p:extLst>
          </p:nvPr>
        </p:nvGraphicFramePr>
        <p:xfrm>
          <a:off x="7008407" y="4253563"/>
          <a:ext cx="3840411" cy="740325"/>
        </p:xfrm>
        <a:graphic>
          <a:graphicData uri="http://schemas.openxmlformats.org/drawingml/2006/table">
            <a:tbl>
              <a:tblPr firstRow="1" bandRow="1">
                <a:tableStyleId>{B46CFEF4-99AF-46A8-A051-738FFB79779B}</a:tableStyleId>
              </a:tblPr>
              <a:tblGrid>
                <a:gridCol w="3840411">
                  <a:extLst>
                    <a:ext uri="{9D8B030D-6E8A-4147-A177-3AD203B41FA5}">
                      <a16:colId xmlns="" xmlns:a16="http://schemas.microsoft.com/office/drawing/2014/main" val="2862978725"/>
                    </a:ext>
                  </a:extLst>
                </a:gridCol>
              </a:tblGrid>
              <a:tr h="740325">
                <a:tc>
                  <a:txBody>
                    <a:bodyPr/>
                    <a:lstStyle/>
                    <a:p>
                      <a:pPr algn="ctr"/>
                      <a:r>
                        <a:rPr lang="en-US" sz="2400" i="1" dirty="0">
                          <a:solidFill>
                            <a:schemeClr val="bg1"/>
                          </a:solidFill>
                          <a:latin typeface="Calibri" charset="0"/>
                          <a:ea typeface="Calibri" charset="0"/>
                          <a:cs typeface="Calibri" charset="0"/>
                        </a:rPr>
                        <a:t>T</a:t>
                      </a:r>
                      <a:r>
                        <a:rPr lang="ka-GE" sz="2400" i="1" dirty="0">
                          <a:solidFill>
                            <a:schemeClr val="bg1"/>
                          </a:solidFill>
                          <a:latin typeface="Calibri" charset="0"/>
                          <a:ea typeface="Calibri" charset="0"/>
                          <a:cs typeface="Calibri" charset="0"/>
                        </a:rPr>
                        <a:t>he high cost of eating </a:t>
                      </a:r>
                      <a:r>
                        <a:rPr lang="ka-GE" sz="2400" i="1" dirty="0" smtClean="0">
                          <a:solidFill>
                            <a:schemeClr val="bg1"/>
                          </a:solidFill>
                          <a:latin typeface="Calibri" charset="0"/>
                          <a:ea typeface="Calibri" charset="0"/>
                          <a:cs typeface="Calibri" charset="0"/>
                        </a:rPr>
                        <a:t>well</a:t>
                      </a:r>
                      <a:endParaRPr lang="en-US" sz="18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16" name="Rectangle 15">
            <a:extLst>
              <a:ext uri="{FF2B5EF4-FFF2-40B4-BE49-F238E27FC236}">
                <a16:creationId xmlns="" xmlns:a16="http://schemas.microsoft.com/office/drawing/2014/main" id="{748FA8E3-2CE3-3647-992D-018F0126A7B0}"/>
              </a:ext>
            </a:extLst>
          </p:cNvPr>
          <p:cNvSpPr/>
          <p:nvPr/>
        </p:nvSpPr>
        <p:spPr>
          <a:xfrm>
            <a:off x="7784123" y="556124"/>
            <a:ext cx="363566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1"/>
                                        </p:tgtEl>
                                        <p:attrNameLst>
                                          <p:attrName>style.color</p:attrName>
                                        </p:attrNameLst>
                                      </p:cBhvr>
                                      <p:to>
                                        <a:schemeClr val="accent2"/>
                                      </p:to>
                                    </p:animClr>
                                    <p:animClr clrSpc="rgb" dir="cw">
                                      <p:cBhvr>
                                        <p:cTn id="7" dur="500" fill="hold"/>
                                        <p:tgtEl>
                                          <p:spTgt spid="11"/>
                                        </p:tgtEl>
                                        <p:attrNameLst>
                                          <p:attrName>fillcolor</p:attrName>
                                        </p:attrNameLst>
                                      </p:cBhvr>
                                      <p:to>
                                        <a:schemeClr val="accent2"/>
                                      </p:to>
                                    </p:animClr>
                                    <p:set>
                                      <p:cBhvr>
                                        <p:cTn id="8" dur="500" fill="hold"/>
                                        <p:tgtEl>
                                          <p:spTgt spid="11"/>
                                        </p:tgtEl>
                                        <p:attrNameLst>
                                          <p:attrName>fill.type</p:attrName>
                                        </p:attrNameLst>
                                      </p:cBhvr>
                                      <p:to>
                                        <p:strVal val="solid"/>
                                      </p:to>
                                    </p:set>
                                    <p:set>
                                      <p:cBhvr>
                                        <p:cTn id="9" dur="500" fill="hold"/>
                                        <p:tgtEl>
                                          <p:spTgt spid="1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15"/>
                                        </p:tgtEl>
                                        <p:attrNameLst>
                                          <p:attrName>style.color</p:attrName>
                                        </p:attrNameLst>
                                      </p:cBhvr>
                                      <p:to>
                                        <a:schemeClr val="accent2"/>
                                      </p:to>
                                    </p:animClr>
                                    <p:animClr clrSpc="rgb" dir="cw">
                                      <p:cBhvr>
                                        <p:cTn id="14" dur="500" fill="hold"/>
                                        <p:tgtEl>
                                          <p:spTgt spid="15"/>
                                        </p:tgtEl>
                                        <p:attrNameLst>
                                          <p:attrName>fillcolor</p:attrName>
                                        </p:attrNameLst>
                                      </p:cBhvr>
                                      <p:to>
                                        <a:schemeClr val="accent2"/>
                                      </p:to>
                                    </p:animClr>
                                    <p:set>
                                      <p:cBhvr>
                                        <p:cTn id="15" dur="500" fill="hold"/>
                                        <p:tgtEl>
                                          <p:spTgt spid="15"/>
                                        </p:tgtEl>
                                        <p:attrNameLst>
                                          <p:attrName>fill.type</p:attrName>
                                        </p:attrNameLst>
                                      </p:cBhvr>
                                      <p:to>
                                        <p:strVal val="solid"/>
                                      </p:to>
                                    </p:set>
                                    <p:set>
                                      <p:cBhvr>
                                        <p:cTn id="16"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9099395" y="2354243"/>
            <a:ext cx="2254405"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i="1" dirty="0">
                <a:solidFill>
                  <a:schemeClr val="bg1"/>
                </a:solidFill>
                <a:latin typeface="Calibri" charset="0"/>
                <a:ea typeface="Calibri" charset="0"/>
                <a:cs typeface="Calibri" charset="0"/>
              </a:rPr>
              <a:t>Paragraph 1</a:t>
            </a:r>
            <a:endParaRPr lang="en-US" sz="1600" i="1" dirty="0">
              <a:solidFill>
                <a:schemeClr val="bg1"/>
              </a:solidFill>
              <a:latin typeface="Calibri" charset="0"/>
              <a:ea typeface="Calibri" charset="0"/>
              <a:cs typeface="Calibri" charset="0"/>
            </a:endParaRPr>
          </a:p>
        </p:txBody>
      </p:sp>
      <p:sp>
        <p:nvSpPr>
          <p:cNvPr id="6" name="Rectangle 5">
            <a:extLst>
              <a:ext uri="{FF2B5EF4-FFF2-40B4-BE49-F238E27FC236}">
                <a16:creationId xmlns="" xmlns:a16="http://schemas.microsoft.com/office/drawing/2014/main" id="{C3297719-7BD2-E047-8438-904D3A7C872F}"/>
              </a:ext>
            </a:extLst>
          </p:cNvPr>
          <p:cNvSpPr/>
          <p:nvPr/>
        </p:nvSpPr>
        <p:spPr>
          <a:xfrm>
            <a:off x="97801" y="2354243"/>
            <a:ext cx="5678532" cy="92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55982303"/>
              </p:ext>
            </p:extLst>
          </p:nvPr>
        </p:nvGraphicFramePr>
        <p:xfrm>
          <a:off x="147836" y="2409971"/>
          <a:ext cx="5740008" cy="953994"/>
        </p:xfrm>
        <a:graphic>
          <a:graphicData uri="http://schemas.openxmlformats.org/drawingml/2006/table">
            <a:tbl>
              <a:tblPr>
                <a:noFill/>
                <a:tableStyleId>{B46CFEF4-99AF-46A8-A051-738FFB79779B}</a:tableStyleId>
              </a:tblPr>
              <a:tblGrid>
                <a:gridCol w="5740008">
                  <a:extLst>
                    <a:ext uri="{9D8B030D-6E8A-4147-A177-3AD203B41FA5}">
                      <a16:colId xmlns="" xmlns:a16="http://schemas.microsoft.com/office/drawing/2014/main" val="20000"/>
                    </a:ext>
                  </a:extLst>
                </a:gridCol>
              </a:tblGrid>
              <a:tr h="635270">
                <a:tc>
                  <a:txBody>
                    <a:bodyPr/>
                    <a:lstStyle/>
                    <a:p>
                      <a:pPr marL="0" lvl="0" indent="0" algn="l" rtl="0">
                        <a:lnSpc>
                          <a:spcPct val="115000"/>
                        </a:lnSpc>
                        <a:spcBef>
                          <a:spcPts val="0"/>
                        </a:spcBef>
                        <a:spcAft>
                          <a:spcPts val="0"/>
                        </a:spcAft>
                        <a:buNone/>
                      </a:pPr>
                      <a:r>
                        <a:rPr lang="en-US" sz="2200" b="0" dirty="0">
                          <a:solidFill>
                            <a:schemeClr val="bg1"/>
                          </a:solidFill>
                          <a:latin typeface="Calibri" charset="0"/>
                          <a:ea typeface="Calibri" charset="0"/>
                          <a:cs typeface="Calibri" charset="0"/>
                        </a:rPr>
                        <a:t>F</a:t>
                      </a:r>
                      <a:r>
                        <a:rPr lang="ka-GE" sz="2200" b="0" dirty="0">
                          <a:solidFill>
                            <a:schemeClr val="bg1"/>
                          </a:solidFill>
                          <a:latin typeface="Calibri" charset="0"/>
                          <a:ea typeface="Calibri" charset="0"/>
                          <a:cs typeface="Calibri" charset="0"/>
                        </a:rPr>
                        <a:t>ood is important in many New Year celebrations around the world. </a:t>
                      </a:r>
                      <a:endParaRPr sz="22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6ECFC520-D2E8-5D43-B364-0F3C16A4A23A}"/>
              </a:ext>
            </a:extLst>
          </p:cNvPr>
          <p:cNvSpPr/>
          <p:nvPr/>
        </p:nvSpPr>
        <p:spPr>
          <a:xfrm>
            <a:off x="97803" y="3464691"/>
            <a:ext cx="5678530" cy="869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Google Shape;532;g8d3272b2c0_2_186">
            <a:extLst>
              <a:ext uri="{FF2B5EF4-FFF2-40B4-BE49-F238E27FC236}">
                <a16:creationId xmlns="" xmlns:a16="http://schemas.microsoft.com/office/drawing/2014/main" id="{BE13DBCA-B43F-444D-A16A-CB27A8F0D1B2}"/>
              </a:ext>
            </a:extLst>
          </p:cNvPr>
          <p:cNvGraphicFramePr/>
          <p:nvPr>
            <p:extLst>
              <p:ext uri="{D42A27DB-BD31-4B8C-83A1-F6EECF244321}">
                <p14:modId xmlns:p14="http://schemas.microsoft.com/office/powerpoint/2010/main" val="409046146"/>
              </p:ext>
            </p:extLst>
          </p:nvPr>
        </p:nvGraphicFramePr>
        <p:xfrm>
          <a:off x="97801" y="3435031"/>
          <a:ext cx="5533565" cy="953994"/>
        </p:xfrm>
        <a:graphic>
          <a:graphicData uri="http://schemas.openxmlformats.org/drawingml/2006/table">
            <a:tbl>
              <a:tblPr>
                <a:noFill/>
                <a:tableStyleId>{B46CFEF4-99AF-46A8-A051-738FFB79779B}</a:tableStyleId>
              </a:tblPr>
              <a:tblGrid>
                <a:gridCol w="5533565">
                  <a:extLst>
                    <a:ext uri="{9D8B030D-6E8A-4147-A177-3AD203B41FA5}">
                      <a16:colId xmlns="" xmlns:a16="http://schemas.microsoft.com/office/drawing/2014/main" val="20000"/>
                    </a:ext>
                  </a:extLst>
                </a:gridCol>
              </a:tblGrid>
              <a:tr h="734021">
                <a:tc>
                  <a:txBody>
                    <a:bodyPr/>
                    <a:lstStyle/>
                    <a:p>
                      <a:pPr marL="0" lvl="0" indent="0" algn="l" rtl="0">
                        <a:lnSpc>
                          <a:spcPct val="115000"/>
                        </a:lnSpc>
                        <a:spcBef>
                          <a:spcPts val="0"/>
                        </a:spcBef>
                        <a:spcAft>
                          <a:spcPts val="0"/>
                        </a:spcAft>
                        <a:buNone/>
                      </a:pPr>
                      <a:r>
                        <a:rPr lang="ka-GE" sz="2200" dirty="0">
                          <a:solidFill>
                            <a:schemeClr val="bg1"/>
                          </a:solidFill>
                          <a:latin typeface="Calibri" charset="0"/>
                          <a:ea typeface="Calibri" charset="0"/>
                          <a:cs typeface="Calibri" charset="0"/>
                        </a:rPr>
                        <a:t>Around the world food is important in welcoming ceremonies for young children.</a:t>
                      </a:r>
                      <a:endParaRPr sz="22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16" name="Rectangle 15">
            <a:extLst>
              <a:ext uri="{FF2B5EF4-FFF2-40B4-BE49-F238E27FC236}">
                <a16:creationId xmlns="" xmlns:a16="http://schemas.microsoft.com/office/drawing/2014/main" id="{CCC1E2EB-41EF-634F-AFC4-D56398A90247}"/>
              </a:ext>
            </a:extLst>
          </p:cNvPr>
          <p:cNvSpPr/>
          <p:nvPr/>
        </p:nvSpPr>
        <p:spPr>
          <a:xfrm>
            <a:off x="105619" y="4498871"/>
            <a:ext cx="5662895" cy="873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Google Shape;532;g8d3272b2c0_2_186">
            <a:extLst>
              <a:ext uri="{FF2B5EF4-FFF2-40B4-BE49-F238E27FC236}">
                <a16:creationId xmlns="" xmlns:a16="http://schemas.microsoft.com/office/drawing/2014/main" id="{F9BEE479-E47E-424C-89E0-CD98664FFE55}"/>
              </a:ext>
            </a:extLst>
          </p:cNvPr>
          <p:cNvGraphicFramePr/>
          <p:nvPr>
            <p:extLst>
              <p:ext uri="{D42A27DB-BD31-4B8C-83A1-F6EECF244321}">
                <p14:modId xmlns:p14="http://schemas.microsoft.com/office/powerpoint/2010/main" val="4122698191"/>
              </p:ext>
            </p:extLst>
          </p:nvPr>
        </p:nvGraphicFramePr>
        <p:xfrm>
          <a:off x="118360" y="4618234"/>
          <a:ext cx="9692970" cy="635270"/>
        </p:xfrm>
        <a:graphic>
          <a:graphicData uri="http://schemas.openxmlformats.org/drawingml/2006/table">
            <a:tbl>
              <a:tblPr>
                <a:noFill/>
                <a:tableStyleId>{B46CFEF4-99AF-46A8-A051-738FFB79779B}</a:tableStyleId>
              </a:tblPr>
              <a:tblGrid>
                <a:gridCol w="9692970">
                  <a:extLst>
                    <a:ext uri="{9D8B030D-6E8A-4147-A177-3AD203B41FA5}">
                      <a16:colId xmlns="" xmlns:a16="http://schemas.microsoft.com/office/drawing/2014/main" val="20000"/>
                    </a:ext>
                  </a:extLst>
                </a:gridCol>
              </a:tblGrid>
              <a:tr h="635270">
                <a:tc>
                  <a:txBody>
                    <a:bodyPr/>
                    <a:lstStyle/>
                    <a:p>
                      <a:pPr marL="0" lvl="0" indent="0" algn="l" rtl="0">
                        <a:lnSpc>
                          <a:spcPct val="115000"/>
                        </a:lnSpc>
                        <a:spcBef>
                          <a:spcPts val="0"/>
                        </a:spcBef>
                        <a:spcAft>
                          <a:spcPts val="0"/>
                        </a:spcAft>
                        <a:buNone/>
                      </a:pPr>
                      <a:r>
                        <a:rPr lang="en-US" sz="2200" dirty="0">
                          <a:solidFill>
                            <a:schemeClr val="bg1"/>
                          </a:solidFill>
                          <a:latin typeface="Calibri" charset="0"/>
                          <a:ea typeface="Calibri" charset="0"/>
                          <a:cs typeface="Calibri" charset="0"/>
                        </a:rPr>
                        <a:t>F</a:t>
                      </a:r>
                      <a:r>
                        <a:rPr lang="ka-GE" sz="2200" dirty="0">
                          <a:solidFill>
                            <a:schemeClr val="bg1"/>
                          </a:solidFill>
                          <a:latin typeface="Calibri" charset="0"/>
                          <a:ea typeface="Calibri" charset="0"/>
                          <a:cs typeface="Calibri" charset="0"/>
                        </a:rPr>
                        <a:t>ood can bring people together.</a:t>
                      </a:r>
                      <a:endParaRPr sz="22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18" name="Rectangle 17">
            <a:extLst>
              <a:ext uri="{FF2B5EF4-FFF2-40B4-BE49-F238E27FC236}">
                <a16:creationId xmlns="" xmlns:a16="http://schemas.microsoft.com/office/drawing/2014/main" id="{74534A9F-CE10-834F-A335-BFF93291A322}"/>
              </a:ext>
            </a:extLst>
          </p:cNvPr>
          <p:cNvSpPr/>
          <p:nvPr/>
        </p:nvSpPr>
        <p:spPr>
          <a:xfrm>
            <a:off x="97801" y="5553484"/>
            <a:ext cx="5678532" cy="92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Google Shape;532;g8d3272b2c0_2_186">
            <a:extLst>
              <a:ext uri="{FF2B5EF4-FFF2-40B4-BE49-F238E27FC236}">
                <a16:creationId xmlns="" xmlns:a16="http://schemas.microsoft.com/office/drawing/2014/main" id="{7E5DC6E7-ABD0-B647-9D85-CF0B0AE13931}"/>
              </a:ext>
            </a:extLst>
          </p:cNvPr>
          <p:cNvGraphicFramePr/>
          <p:nvPr>
            <p:extLst>
              <p:ext uri="{D42A27DB-BD31-4B8C-83A1-F6EECF244321}">
                <p14:modId xmlns:p14="http://schemas.microsoft.com/office/powerpoint/2010/main" val="60979516"/>
              </p:ext>
            </p:extLst>
          </p:nvPr>
        </p:nvGraphicFramePr>
        <p:xfrm>
          <a:off x="198977" y="5711937"/>
          <a:ext cx="4503167" cy="635270"/>
        </p:xfrm>
        <a:graphic>
          <a:graphicData uri="http://schemas.openxmlformats.org/drawingml/2006/table">
            <a:tbl>
              <a:tblPr>
                <a:noFill/>
                <a:tableStyleId>{B46CFEF4-99AF-46A8-A051-738FFB79779B}</a:tableStyleId>
              </a:tblPr>
              <a:tblGrid>
                <a:gridCol w="4503167">
                  <a:extLst>
                    <a:ext uri="{9D8B030D-6E8A-4147-A177-3AD203B41FA5}">
                      <a16:colId xmlns="" xmlns:a16="http://schemas.microsoft.com/office/drawing/2014/main" val="20000"/>
                    </a:ext>
                  </a:extLst>
                </a:gridCol>
              </a:tblGrid>
              <a:tr h="635270">
                <a:tc>
                  <a:txBody>
                    <a:bodyPr/>
                    <a:lstStyle/>
                    <a:p>
                      <a:pPr marL="0" lvl="0" indent="0" algn="l" rtl="0">
                        <a:lnSpc>
                          <a:spcPct val="115000"/>
                        </a:lnSpc>
                        <a:spcBef>
                          <a:spcPts val="0"/>
                        </a:spcBef>
                        <a:spcAft>
                          <a:spcPts val="0"/>
                        </a:spcAft>
                        <a:buNone/>
                      </a:pPr>
                      <a:r>
                        <a:rPr lang="en-US" sz="2200" dirty="0">
                          <a:solidFill>
                            <a:schemeClr val="bg1"/>
                          </a:solidFill>
                          <a:latin typeface="Calibri" charset="0"/>
                          <a:ea typeface="Calibri" charset="0"/>
                          <a:cs typeface="Calibri" charset="0"/>
                        </a:rPr>
                        <a:t>F</a:t>
                      </a:r>
                      <a:r>
                        <a:rPr lang="ka-GE" sz="2200" dirty="0">
                          <a:solidFill>
                            <a:schemeClr val="bg1"/>
                          </a:solidFill>
                          <a:latin typeface="Calibri" charset="0"/>
                          <a:ea typeface="Calibri" charset="0"/>
                          <a:cs typeface="Calibri" charset="0"/>
                        </a:rPr>
                        <a:t>ood is a way of communicating. </a:t>
                      </a:r>
                      <a:endParaRPr sz="22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20" name="Rectangle 19">
            <a:extLst>
              <a:ext uri="{FF2B5EF4-FFF2-40B4-BE49-F238E27FC236}">
                <a16:creationId xmlns="" xmlns:a16="http://schemas.microsoft.com/office/drawing/2014/main" id="{5CA6BC05-CF64-644D-8280-0EF188B0E190}"/>
              </a:ext>
            </a:extLst>
          </p:cNvPr>
          <p:cNvSpPr/>
          <p:nvPr/>
        </p:nvSpPr>
        <p:spPr>
          <a:xfrm>
            <a:off x="9099393" y="3432487"/>
            <a:ext cx="2251192"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i="1" dirty="0">
                <a:solidFill>
                  <a:schemeClr val="bg1"/>
                </a:solidFill>
                <a:latin typeface="Calibri" charset="0"/>
                <a:ea typeface="Calibri" charset="0"/>
                <a:cs typeface="Calibri" charset="0"/>
              </a:rPr>
              <a:t>Paragraph 2</a:t>
            </a:r>
            <a:endParaRPr lang="en-US" sz="1600" i="1" dirty="0">
              <a:solidFill>
                <a:schemeClr val="bg1"/>
              </a:solidFill>
              <a:latin typeface="Calibri" charset="0"/>
              <a:ea typeface="Calibri" charset="0"/>
              <a:cs typeface="Calibri" charset="0"/>
            </a:endParaRPr>
          </a:p>
        </p:txBody>
      </p:sp>
      <p:sp>
        <p:nvSpPr>
          <p:cNvPr id="21" name="Rectangle 20">
            <a:extLst>
              <a:ext uri="{FF2B5EF4-FFF2-40B4-BE49-F238E27FC236}">
                <a16:creationId xmlns="" xmlns:a16="http://schemas.microsoft.com/office/drawing/2014/main" id="{8395BD82-C954-8643-A8CD-D5660150C848}"/>
              </a:ext>
            </a:extLst>
          </p:cNvPr>
          <p:cNvSpPr/>
          <p:nvPr/>
        </p:nvSpPr>
        <p:spPr>
          <a:xfrm>
            <a:off x="9099393" y="4498871"/>
            <a:ext cx="2254405"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i="1" dirty="0">
                <a:solidFill>
                  <a:schemeClr val="bg1"/>
                </a:solidFill>
                <a:latin typeface="Calibri" charset="0"/>
                <a:ea typeface="Calibri" charset="0"/>
                <a:cs typeface="Calibri" charset="0"/>
              </a:rPr>
              <a:t>Paragraph 3</a:t>
            </a:r>
            <a:endParaRPr lang="en-US" sz="1600" i="1" dirty="0">
              <a:solidFill>
                <a:schemeClr val="bg1"/>
              </a:solidFill>
              <a:latin typeface="Calibri" charset="0"/>
              <a:ea typeface="Calibri" charset="0"/>
              <a:cs typeface="Calibri" charset="0"/>
            </a:endParaRPr>
          </a:p>
        </p:txBody>
      </p:sp>
      <p:sp>
        <p:nvSpPr>
          <p:cNvPr id="22" name="Rectangle 21">
            <a:extLst>
              <a:ext uri="{FF2B5EF4-FFF2-40B4-BE49-F238E27FC236}">
                <a16:creationId xmlns="" xmlns:a16="http://schemas.microsoft.com/office/drawing/2014/main" id="{F7902781-572A-F44B-8354-4677E5949918}"/>
              </a:ext>
            </a:extLst>
          </p:cNvPr>
          <p:cNvSpPr/>
          <p:nvPr/>
        </p:nvSpPr>
        <p:spPr>
          <a:xfrm>
            <a:off x="9099393" y="5681074"/>
            <a:ext cx="2254405"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i="1" dirty="0">
                <a:solidFill>
                  <a:schemeClr val="bg1"/>
                </a:solidFill>
                <a:latin typeface="Calibri" charset="0"/>
                <a:ea typeface="Calibri" charset="0"/>
                <a:cs typeface="Calibri" charset="0"/>
              </a:rPr>
              <a:t>Paragraph 4</a:t>
            </a:r>
            <a:endParaRPr lang="en-US" sz="1600" i="1" dirty="0">
              <a:solidFill>
                <a:schemeClr val="bg1"/>
              </a:solidFill>
              <a:latin typeface="Calibri" charset="0"/>
              <a:ea typeface="Calibri" charset="0"/>
              <a:cs typeface="Calibri" charset="0"/>
            </a:endParaRPr>
          </a:p>
        </p:txBody>
      </p:sp>
      <p:sp>
        <p:nvSpPr>
          <p:cNvPr id="23" name="Rectangle 22">
            <a:extLst>
              <a:ext uri="{FF2B5EF4-FFF2-40B4-BE49-F238E27FC236}">
                <a16:creationId xmlns="" xmlns:a16="http://schemas.microsoft.com/office/drawing/2014/main" id="{748FA8E3-2CE3-3647-992D-018F0126A7B0}"/>
              </a:ext>
            </a:extLst>
          </p:cNvPr>
          <p:cNvSpPr/>
          <p:nvPr/>
        </p:nvSpPr>
        <p:spPr>
          <a:xfrm>
            <a:off x="7784123" y="556124"/>
            <a:ext cx="363566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4805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4803 -0.01389 L -0.24433 -0.2912 " pathEditMode="relative" rAng="0" ptsTypes="AA">
                                      <p:cBhvr>
                                        <p:cTn id="6" dur="2000" fill="hold"/>
                                        <p:tgtEl>
                                          <p:spTgt spid="21"/>
                                        </p:tgtEl>
                                        <p:attrNameLst>
                                          <p:attrName>ppt_x</p:attrName>
                                          <p:attrName>ppt_y</p:attrName>
                                        </p:attrNameLst>
                                      </p:cBhvr>
                                      <p:rCtr x="-9815" y="-138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6 -1.85185E-6 L -0.24492 -0.30949 " pathEditMode="relative" rAng="0" ptsTypes="AA">
                                      <p:cBhvr>
                                        <p:cTn id="10" dur="2000" fill="hold"/>
                                        <p:tgtEl>
                                          <p:spTgt spid="22"/>
                                        </p:tgtEl>
                                        <p:attrNameLst>
                                          <p:attrName>ppt_x</p:attrName>
                                          <p:attrName>ppt_y</p:attrName>
                                        </p:attrNameLst>
                                      </p:cBhvr>
                                      <p:rCtr x="-12253" y="-1548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1.85185E-6 L -0.24375 0.33333 " pathEditMode="relative" rAng="0" ptsTypes="AA">
                                      <p:cBhvr>
                                        <p:cTn id="14" dur="2000" fill="hold"/>
                                        <p:tgtEl>
                                          <p:spTgt spid="11"/>
                                        </p:tgtEl>
                                        <p:attrNameLst>
                                          <p:attrName>ppt_x</p:attrName>
                                          <p:attrName>ppt_y</p:attrName>
                                        </p:attrNameLst>
                                      </p:cBhvr>
                                      <p:rCtr x="-12188" y="1666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875E-6 -4.07407E-6 L -0.24479 0.32593 " pathEditMode="relative" rAng="0" ptsTypes="AA">
                                      <p:cBhvr>
                                        <p:cTn id="18" dur="2000" fill="hold"/>
                                        <p:tgtEl>
                                          <p:spTgt spid="20"/>
                                        </p:tgtEl>
                                        <p:attrNameLst>
                                          <p:attrName>ppt_x</p:attrName>
                                          <p:attrName>ppt_y</p:attrName>
                                        </p:attrNameLst>
                                      </p:cBhvr>
                                      <p:rCtr x="-12240" y="1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723545" y="3152340"/>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084651" y="1902473"/>
            <a:ext cx="6223462" cy="2751600"/>
          </a:xfrm>
          <a:prstGeom prst="rect">
            <a:avLst/>
          </a:prstGeom>
          <a:noFill/>
          <a:ln>
            <a:noFill/>
          </a:ln>
        </p:spPr>
        <p:txBody>
          <a:bodyPr spcFirstLastPara="1" wrap="square" lIns="91425" tIns="91425" rIns="91425" bIns="91425" anchor="ctr" anchorCtr="0">
            <a:noAutofit/>
          </a:bodyPr>
          <a:lstStyle/>
          <a:p>
            <a:pPr lvl="0" algn="ctr"/>
            <a:endParaRPr lang="en-US"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C</a:t>
            </a:r>
            <a:r>
              <a:rPr lang="ka-GE" sz="4000" dirty="0">
                <a:solidFill>
                  <a:schemeClr val="bg1"/>
                </a:solidFill>
                <a:latin typeface="Calibri" panose="020F0502020204030204" pitchFamily="34" charset="0"/>
                <a:ea typeface="Calibri"/>
                <a:cs typeface="Calibri" panose="020F0502020204030204" pitchFamily="34" charset="0"/>
                <a:sym typeface="Calibri"/>
              </a:rPr>
              <a:t>ulinary</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კულინარია</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26"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8" name="Rectangle 27"/>
          <p:cNvSpPr/>
          <p:nvPr/>
        </p:nvSpPr>
        <p:spPr>
          <a:xfrm>
            <a:off x="7304408" y="556122"/>
            <a:ext cx="400754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b="1" dirty="0">
              <a:latin typeface="Calibri" pitchFamily="34" charset="0"/>
              <a:cs typeface="Calibri" pitchFamily="34" charset="0"/>
            </a:endParaRPr>
          </a:p>
        </p:txBody>
      </p:sp>
      <p:sp>
        <p:nvSpPr>
          <p:cNvPr id="106" name="Google Shape;106;g8d3272b2c0_0_301"/>
          <p:cNvSpPr txBox="1">
            <a:spLocks noGrp="1"/>
          </p:cNvSpPr>
          <p:nvPr>
            <p:ph type="title"/>
          </p:nvPr>
        </p:nvSpPr>
        <p:spPr>
          <a:xfrm>
            <a:off x="6014929"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8056178" y="556124"/>
            <a:ext cx="335037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040420" y="2547037"/>
            <a:ext cx="9846825" cy="112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Future in the </a:t>
            </a:r>
            <a:r>
              <a:rPr lang="en-US" sz="3200" b="1" dirty="0" smtClean="0">
                <a:solidFill>
                  <a:schemeClr val="bg1"/>
                </a:solidFill>
                <a:latin typeface="Calibri" panose="020F0502020204030204" pitchFamily="34" charset="0"/>
                <a:cs typeface="Calibri" panose="020F0502020204030204" pitchFamily="34" charset="0"/>
              </a:rPr>
              <a:t>Past </a:t>
            </a:r>
            <a:endParaRPr lang="en-US" sz="32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913598" y="2359269"/>
            <a:ext cx="9873830" cy="381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US" sz="3600" dirty="0" smtClean="0">
                <a:solidFill>
                  <a:schemeClr val="bg1"/>
                </a:solidFill>
                <a:latin typeface="Calibri" charset="0"/>
                <a:ea typeface="Calibri" charset="0"/>
                <a:cs typeface="Calibri" charset="0"/>
              </a:rPr>
              <a:t>Future </a:t>
            </a:r>
            <a:r>
              <a:rPr lang="en-US" sz="3600" dirty="0" smtClean="0">
                <a:solidFill>
                  <a:schemeClr val="bg1"/>
                </a:solidFill>
                <a:latin typeface="Calibri" charset="0"/>
                <a:ea typeface="Calibri" charset="0"/>
                <a:cs typeface="Calibri" charset="0"/>
              </a:rPr>
              <a:t>in the </a:t>
            </a:r>
            <a:r>
              <a:rPr lang="en-US" sz="3600" dirty="0" smtClean="0">
                <a:solidFill>
                  <a:schemeClr val="bg1"/>
                </a:solidFill>
                <a:latin typeface="Calibri" charset="0"/>
                <a:ea typeface="Calibri" charset="0"/>
                <a:cs typeface="Calibri" charset="0"/>
              </a:rPr>
              <a:t>Past is </a:t>
            </a:r>
            <a:r>
              <a:rPr lang="en-US" sz="3600" dirty="0">
                <a:solidFill>
                  <a:schemeClr val="bg1"/>
                </a:solidFill>
                <a:latin typeface="Calibri" charset="0"/>
                <a:ea typeface="Calibri" charset="0"/>
                <a:cs typeface="Calibri" charset="0"/>
              </a:rPr>
              <a:t>the tense used when we are talking about the past and we want to refer to something which was in the future </a:t>
            </a:r>
            <a:r>
              <a:rPr lang="en-US" sz="3600" dirty="0" smtClean="0">
                <a:solidFill>
                  <a:schemeClr val="bg1"/>
                </a:solidFill>
                <a:latin typeface="Calibri" charset="0"/>
                <a:ea typeface="Calibri" charset="0"/>
                <a:cs typeface="Calibri" charset="0"/>
              </a:rPr>
              <a:t>relative to </a:t>
            </a:r>
            <a:r>
              <a:rPr lang="en-US" sz="3600" dirty="0" smtClean="0">
                <a:solidFill>
                  <a:schemeClr val="bg1"/>
                </a:solidFill>
                <a:latin typeface="Calibri" charset="0"/>
                <a:ea typeface="Calibri" charset="0"/>
                <a:cs typeface="Calibri" charset="0"/>
              </a:rPr>
              <a:t>that past time</a:t>
            </a:r>
            <a:r>
              <a:rPr lang="en-US" sz="3600" dirty="0">
                <a:solidFill>
                  <a:schemeClr val="bg1"/>
                </a:solidFill>
                <a:latin typeface="Calibri" charset="0"/>
                <a:ea typeface="Calibri" charset="0"/>
                <a:cs typeface="Calibri" charset="0"/>
              </a:rPr>
              <a:t>.</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6042AC8F-C617-8540-A5BD-0D218871DB0D}"/>
              </a:ext>
            </a:extLst>
          </p:cNvPr>
          <p:cNvSpPr/>
          <p:nvPr/>
        </p:nvSpPr>
        <p:spPr>
          <a:xfrm>
            <a:off x="8040414" y="556124"/>
            <a:ext cx="336614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886028" y="2607496"/>
            <a:ext cx="10335153" cy="269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200" dirty="0">
                <a:solidFill>
                  <a:schemeClr val="bg1"/>
                </a:solidFill>
                <a:latin typeface="Calibri" charset="0"/>
                <a:ea typeface="Calibri" charset="0"/>
                <a:cs typeface="Calibri" charset="0"/>
              </a:rPr>
              <a:t>Future in the </a:t>
            </a:r>
            <a:r>
              <a:rPr lang="en-US" sz="3200" dirty="0" smtClean="0">
                <a:solidFill>
                  <a:schemeClr val="bg1"/>
                </a:solidFill>
                <a:latin typeface="Calibri" charset="0"/>
                <a:ea typeface="Calibri" charset="0"/>
                <a:cs typeface="Calibri" charset="0"/>
              </a:rPr>
              <a:t>Past </a:t>
            </a:r>
            <a:r>
              <a:rPr lang="en-US" sz="3200" dirty="0">
                <a:solidFill>
                  <a:schemeClr val="bg1"/>
                </a:solidFill>
                <a:latin typeface="Calibri" charset="0"/>
                <a:ea typeface="Calibri" charset="0"/>
                <a:cs typeface="Calibri" charset="0"/>
              </a:rPr>
              <a:t>structures are the past form of </a:t>
            </a:r>
            <a:r>
              <a:rPr lang="en-US" sz="3200" i="1" dirty="0">
                <a:solidFill>
                  <a:srgbClr val="FF0000"/>
                </a:solidFill>
                <a:latin typeface="Calibri" charset="0"/>
                <a:ea typeface="Calibri" charset="0"/>
                <a:cs typeface="Calibri" charset="0"/>
              </a:rPr>
              <a:t>will</a:t>
            </a:r>
            <a:r>
              <a:rPr lang="en-US" sz="3200" dirty="0">
                <a:solidFill>
                  <a:schemeClr val="bg1"/>
                </a:solidFill>
                <a:latin typeface="Calibri" charset="0"/>
                <a:ea typeface="Calibri" charset="0"/>
                <a:cs typeface="Calibri" charset="0"/>
              </a:rPr>
              <a:t> and </a:t>
            </a:r>
            <a:r>
              <a:rPr lang="en-US" sz="3200" i="1" dirty="0">
                <a:solidFill>
                  <a:srgbClr val="FF0000"/>
                </a:solidFill>
                <a:latin typeface="Calibri" charset="0"/>
                <a:ea typeface="Calibri" charset="0"/>
                <a:cs typeface="Calibri" charset="0"/>
              </a:rPr>
              <a:t>to be going to</a:t>
            </a:r>
            <a:r>
              <a:rPr lang="en-US" sz="3200" dirty="0">
                <a:solidFill>
                  <a:schemeClr val="bg1"/>
                </a:solidFill>
                <a:latin typeface="Calibri" charset="0"/>
                <a:ea typeface="Calibri" charset="0"/>
                <a:cs typeface="Calibri" charset="0"/>
              </a:rPr>
              <a:t>: </a:t>
            </a:r>
          </a:p>
          <a:p>
            <a:pPr fontAlgn="base"/>
            <a:endParaRPr lang="en-US" sz="3200" dirty="0">
              <a:solidFill>
                <a:schemeClr val="bg1"/>
              </a:solidFill>
              <a:latin typeface="Calibri" charset="0"/>
              <a:ea typeface="Calibri" charset="0"/>
              <a:cs typeface="Calibri" charset="0"/>
            </a:endParaRPr>
          </a:p>
          <a:p>
            <a:pPr fontAlgn="base"/>
            <a:r>
              <a:rPr lang="en-US" sz="3200" dirty="0">
                <a:solidFill>
                  <a:schemeClr val="bg1"/>
                </a:solidFill>
                <a:latin typeface="Calibri" charset="0"/>
                <a:ea typeface="Calibri" charset="0"/>
                <a:cs typeface="Calibri" charset="0"/>
              </a:rPr>
              <a:t>Subject + would + verb + …</a:t>
            </a:r>
          </a:p>
          <a:p>
            <a:pPr fontAlgn="base"/>
            <a:r>
              <a:rPr lang="en-US" sz="3200" dirty="0">
                <a:solidFill>
                  <a:schemeClr val="bg1"/>
                </a:solidFill>
                <a:latin typeface="Calibri" charset="0"/>
                <a:ea typeface="Calibri" charset="0"/>
                <a:cs typeface="Calibri" charset="0"/>
              </a:rPr>
              <a:t>Subject + was/were + going to + verb + …</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6042AC8F-C617-8540-A5BD-0D218871DB0D}"/>
              </a:ext>
            </a:extLst>
          </p:cNvPr>
          <p:cNvSpPr/>
          <p:nvPr/>
        </p:nvSpPr>
        <p:spPr>
          <a:xfrm>
            <a:off x="8119240" y="556124"/>
            <a:ext cx="328731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489098" y="2351808"/>
            <a:ext cx="11408735" cy="390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200000"/>
              </a:lnSpc>
            </a:pPr>
            <a:r>
              <a:rPr lang="en-US" sz="2800" dirty="0">
                <a:solidFill>
                  <a:schemeClr val="bg1"/>
                </a:solidFill>
                <a:latin typeface="Calibri" charset="0"/>
                <a:ea typeface="Calibri" charset="0"/>
                <a:cs typeface="Calibri" charset="0"/>
              </a:rPr>
              <a:t>E</a:t>
            </a:r>
            <a:r>
              <a:rPr lang="en-US" sz="2800" dirty="0" smtClean="0">
                <a:solidFill>
                  <a:schemeClr val="bg1"/>
                </a:solidFill>
                <a:latin typeface="Calibri" charset="0"/>
                <a:ea typeface="Calibri" charset="0"/>
                <a:cs typeface="Calibri" charset="0"/>
              </a:rPr>
              <a:t>xample</a:t>
            </a:r>
            <a:endParaRPr lang="en-US" sz="2800" dirty="0">
              <a:solidFill>
                <a:schemeClr val="bg1"/>
              </a:solidFill>
              <a:latin typeface="Calibri" charset="0"/>
              <a:ea typeface="Calibri" charset="0"/>
              <a:cs typeface="Calibri" charset="0"/>
            </a:endParaRPr>
          </a:p>
          <a:p>
            <a:pPr fontAlgn="base">
              <a:lnSpc>
                <a:spcPct val="200000"/>
              </a:lnSpc>
            </a:pPr>
            <a:r>
              <a:rPr lang="en-US" sz="2800" dirty="0">
                <a:solidFill>
                  <a:schemeClr val="bg1"/>
                </a:solidFill>
                <a:latin typeface="Calibri" charset="0"/>
                <a:ea typeface="Calibri" charset="0"/>
                <a:cs typeface="Calibri" charset="0"/>
              </a:rPr>
              <a:t>The owner of the restaurant said that she </a:t>
            </a:r>
            <a:r>
              <a:rPr lang="en-US" sz="2800" u="sng" dirty="0">
                <a:solidFill>
                  <a:schemeClr val="bg1"/>
                </a:solidFill>
                <a:latin typeface="Calibri" charset="0"/>
                <a:ea typeface="Calibri" charset="0"/>
                <a:cs typeface="Calibri" charset="0"/>
              </a:rPr>
              <a:t>would take care </a:t>
            </a:r>
            <a:r>
              <a:rPr lang="en-US" sz="2800" dirty="0">
                <a:solidFill>
                  <a:schemeClr val="bg1"/>
                </a:solidFill>
                <a:latin typeface="Calibri" charset="0"/>
                <a:ea typeface="Calibri" charset="0"/>
                <a:cs typeface="Calibri" charset="0"/>
              </a:rPr>
              <a:t>of </a:t>
            </a:r>
            <a:r>
              <a:rPr lang="en-US" sz="2800" dirty="0" smtClean="0">
                <a:solidFill>
                  <a:schemeClr val="bg1"/>
                </a:solidFill>
                <a:latin typeface="Calibri" charset="0"/>
                <a:ea typeface="Calibri" charset="0"/>
                <a:cs typeface="Calibri" charset="0"/>
              </a:rPr>
              <a:t>the customers</a:t>
            </a:r>
            <a:r>
              <a:rPr lang="en-US" sz="2800" dirty="0">
                <a:solidFill>
                  <a:schemeClr val="bg1"/>
                </a:solidFill>
                <a:latin typeface="Calibri" charset="0"/>
                <a:ea typeface="Calibri" charset="0"/>
                <a:cs typeface="Calibri" charset="0"/>
              </a:rPr>
              <a:t>.</a:t>
            </a:r>
          </a:p>
          <a:p>
            <a:pPr fontAlgn="base">
              <a:lnSpc>
                <a:spcPct val="200000"/>
              </a:lnSpc>
            </a:pPr>
            <a:r>
              <a:rPr lang="en-US" sz="2800" dirty="0">
                <a:solidFill>
                  <a:schemeClr val="bg1"/>
                </a:solidFill>
                <a:latin typeface="Calibri" charset="0"/>
                <a:ea typeface="Calibri" charset="0"/>
                <a:cs typeface="Calibri" charset="0"/>
              </a:rPr>
              <a:t>I read they </a:t>
            </a:r>
            <a:r>
              <a:rPr lang="en-US" sz="2800" u="sng" dirty="0">
                <a:solidFill>
                  <a:schemeClr val="bg1"/>
                </a:solidFill>
                <a:latin typeface="Calibri" charset="0"/>
                <a:ea typeface="Calibri" charset="0"/>
                <a:cs typeface="Calibri" charset="0"/>
              </a:rPr>
              <a:t>were going to open </a:t>
            </a:r>
            <a:r>
              <a:rPr lang="en-US" sz="2800" dirty="0">
                <a:solidFill>
                  <a:schemeClr val="bg1"/>
                </a:solidFill>
                <a:latin typeface="Calibri" charset="0"/>
                <a:ea typeface="Calibri" charset="0"/>
                <a:cs typeface="Calibri" charset="0"/>
              </a:rPr>
              <a:t>a new restaurant.</a:t>
            </a:r>
          </a:p>
          <a:p>
            <a:pPr fontAlgn="base"/>
            <a:endParaRPr lang="en-US" sz="2800" dirty="0">
              <a:solidFill>
                <a:srgbClr val="FFC000"/>
              </a:solidFill>
              <a:latin typeface="Calibri" charset="0"/>
              <a:ea typeface="Calibri" charset="0"/>
              <a:cs typeface="Calibri" charset="0"/>
            </a:endParaRPr>
          </a:p>
          <a:p>
            <a:pPr fontAlgn="base"/>
            <a:endParaRPr lang="en-US" sz="2800"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6042AC8F-C617-8540-A5BD-0D218871DB0D}"/>
              </a:ext>
            </a:extLst>
          </p:cNvPr>
          <p:cNvSpPr/>
          <p:nvPr/>
        </p:nvSpPr>
        <p:spPr>
          <a:xfrm>
            <a:off x="8150772" y="556124"/>
            <a:ext cx="3255782"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398456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We couldn't be at that party, because we .......... abroad the following day.</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a. would go</a:t>
            </a:r>
          </a:p>
          <a:p>
            <a:r>
              <a:rPr lang="en-US" sz="3200" dirty="0">
                <a:solidFill>
                  <a:schemeClr val="bg1"/>
                </a:solidFill>
                <a:latin typeface="Calibri" panose="020F0502020204030204" pitchFamily="34" charset="0"/>
                <a:cs typeface="Calibri" panose="020F0502020204030204" pitchFamily="34" charset="0"/>
              </a:rPr>
              <a:t>b. were going</a:t>
            </a:r>
          </a:p>
          <a:p>
            <a:r>
              <a:rPr lang="en-US" sz="3200" dirty="0">
                <a:solidFill>
                  <a:schemeClr val="bg1"/>
                </a:solidFill>
                <a:latin typeface="Calibri" panose="020F0502020204030204" pitchFamily="34" charset="0"/>
                <a:cs typeface="Calibri" panose="020F0502020204030204" pitchFamily="34" charset="0"/>
              </a:rPr>
              <a:t>c. went</a:t>
            </a:r>
          </a:p>
        </p:txBody>
      </p:sp>
      <p:sp>
        <p:nvSpPr>
          <p:cNvPr id="6" name="Rectangle 5">
            <a:extLst>
              <a:ext uri="{FF2B5EF4-FFF2-40B4-BE49-F238E27FC236}">
                <a16:creationId xmlns="" xmlns:a16="http://schemas.microsoft.com/office/drawing/2014/main" id="{6042AC8F-C617-8540-A5BD-0D218871DB0D}"/>
              </a:ext>
            </a:extLst>
          </p:cNvPr>
          <p:cNvSpPr/>
          <p:nvPr/>
        </p:nvSpPr>
        <p:spPr>
          <a:xfrm>
            <a:off x="6936827" y="546824"/>
            <a:ext cx="465419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 xmlns:a16="http://schemas.microsoft.com/office/drawing/2014/main" id="{C08716E1-0B77-47B4-BF2F-05120147BD40}"/>
              </a:ext>
            </a:extLst>
          </p:cNvPr>
          <p:cNvCxnSpPr/>
          <p:nvPr/>
        </p:nvCxnSpPr>
        <p:spPr>
          <a:xfrm>
            <a:off x="1367161" y="5104660"/>
            <a:ext cx="171339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5" y="2684450"/>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Peter decided he ... to France on holidays.</a:t>
            </a:r>
          </a:p>
          <a:p>
            <a:endParaRPr lang="en-US" sz="3200" i="1"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a. will go</a:t>
            </a:r>
          </a:p>
          <a:p>
            <a:r>
              <a:rPr lang="en-US" sz="3200" dirty="0">
                <a:solidFill>
                  <a:schemeClr val="bg1"/>
                </a:solidFill>
                <a:latin typeface="Calibri" panose="020F0502020204030204" pitchFamily="34" charset="0"/>
                <a:cs typeface="Calibri" panose="020F0502020204030204" pitchFamily="34" charset="0"/>
              </a:rPr>
              <a:t>b. would go</a:t>
            </a:r>
          </a:p>
          <a:p>
            <a:r>
              <a:rPr lang="en-US" sz="3200" dirty="0">
                <a:solidFill>
                  <a:schemeClr val="bg1"/>
                </a:solidFill>
                <a:latin typeface="Calibri" panose="020F0502020204030204" pitchFamily="34" charset="0"/>
                <a:cs typeface="Calibri" panose="020F0502020204030204" pitchFamily="34" charset="0"/>
              </a:rPr>
              <a:t>c. went</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 xmlns:a16="http://schemas.microsoft.com/office/drawing/2014/main" id="{98D797FF-6EF1-41CA-9E3C-49554EEACDCD}"/>
              </a:ext>
            </a:extLst>
          </p:cNvPr>
          <p:cNvCxnSpPr>
            <a:cxnSpLocks/>
          </p:cNvCxnSpPr>
          <p:nvPr/>
        </p:nvCxnSpPr>
        <p:spPr>
          <a:xfrm>
            <a:off x="1239570" y="4998128"/>
            <a:ext cx="167375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 xmlns:a16="http://schemas.microsoft.com/office/drawing/2014/main" id="{6042AC8F-C617-8540-A5BD-0D218871DB0D}"/>
              </a:ext>
            </a:extLst>
          </p:cNvPr>
          <p:cNvSpPr/>
          <p:nvPr/>
        </p:nvSpPr>
        <p:spPr>
          <a:xfrm>
            <a:off x="6936827" y="546824"/>
            <a:ext cx="465419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708305"/>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I ... to the party, but Peter made me come.</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wouldn't go</a:t>
            </a:r>
          </a:p>
          <a:p>
            <a:r>
              <a:rPr lang="en-US" sz="3200" dirty="0">
                <a:latin typeface="Calibri" panose="020F0502020204030204" pitchFamily="34" charset="0"/>
                <a:cs typeface="Calibri" panose="020F0502020204030204" pitchFamily="34" charset="0"/>
              </a:rPr>
              <a:t>b. wasn't going</a:t>
            </a:r>
          </a:p>
          <a:p>
            <a:r>
              <a:rPr lang="en-US" sz="3200" dirty="0">
                <a:latin typeface="Calibri" panose="020F0502020204030204" pitchFamily="34" charset="0"/>
                <a:cs typeface="Calibri" panose="020F0502020204030204" pitchFamily="34" charset="0"/>
              </a:rPr>
              <a:t>c. wasn't going to go</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a:extLst>
              <a:ext uri="{FF2B5EF4-FFF2-40B4-BE49-F238E27FC236}">
                <a16:creationId xmlns="" xmlns:a16="http://schemas.microsoft.com/office/drawing/2014/main" id="{F08D1D59-2166-4B96-98AD-4DF41D257E49}"/>
              </a:ext>
            </a:extLst>
          </p:cNvPr>
          <p:cNvCxnSpPr/>
          <p:nvPr/>
        </p:nvCxnSpPr>
        <p:spPr>
          <a:xfrm>
            <a:off x="1197720" y="5365939"/>
            <a:ext cx="3187083"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 xmlns:a16="http://schemas.microsoft.com/office/drawing/2014/main" id="{6042AC8F-C617-8540-A5BD-0D218871DB0D}"/>
              </a:ext>
            </a:extLst>
          </p:cNvPr>
          <p:cNvSpPr/>
          <p:nvPr/>
        </p:nvSpPr>
        <p:spPr>
          <a:xfrm>
            <a:off x="6936827" y="546824"/>
            <a:ext cx="465419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00975" y="2689183"/>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FFC000"/>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I was sure we …………………… a delicious meal.</a:t>
            </a:r>
          </a:p>
          <a:p>
            <a:endParaRPr lang="en-US" sz="3200" dirty="0">
              <a:solidFill>
                <a:schemeClr val="bg1"/>
              </a:solidFill>
              <a:latin typeface="Calibri" panose="020F0502020204030204" pitchFamily="34" charset="0"/>
              <a:cs typeface="Calibri" panose="020F0502020204030204" pitchFamily="34" charset="0"/>
            </a:endParaRP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were going to cook</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would cook</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cooked</a:t>
            </a:r>
          </a:p>
          <a:p>
            <a:pPr marL="514350" indent="-514350">
              <a:buAutoNum type="alphaLcPeriod"/>
            </a:pPr>
            <a:endParaRPr lang="en-US" sz="3200" dirty="0">
              <a:solidFill>
                <a:srgbClr val="FFC000"/>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 xmlns:a16="http://schemas.microsoft.com/office/drawing/2014/main" id="{4856D6E2-2242-436E-B9C5-16D6C59DD23E}"/>
              </a:ext>
            </a:extLst>
          </p:cNvPr>
          <p:cNvCxnSpPr/>
          <p:nvPr/>
        </p:nvCxnSpPr>
        <p:spPr>
          <a:xfrm>
            <a:off x="1368520" y="4820575"/>
            <a:ext cx="173114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 xmlns:a16="http://schemas.microsoft.com/office/drawing/2014/main" id="{6042AC8F-C617-8540-A5BD-0D218871DB0D}"/>
              </a:ext>
            </a:extLst>
          </p:cNvPr>
          <p:cNvSpPr/>
          <p:nvPr/>
        </p:nvSpPr>
        <p:spPr>
          <a:xfrm>
            <a:off x="6936827" y="546824"/>
            <a:ext cx="465419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anim calcmode="lin" valueType="num">
                                      <p:cBhvr>
                                        <p:cTn id="1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1000"/>
                                        <p:tgtEl>
                                          <p:spTgt spid="7">
                                            <p:txEl>
                                              <p:pRg st="5" end="5"/>
                                            </p:txEl>
                                          </p:spTgt>
                                        </p:tgtEl>
                                      </p:cBhvr>
                                    </p:animEffect>
                                    <p:anim calcmode="lin" valueType="num">
                                      <p:cBhvr>
                                        <p:cTn id="2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Rectangle 2"/>
          <p:cNvSpPr/>
          <p:nvPr/>
        </p:nvSpPr>
        <p:spPr>
          <a:xfrm>
            <a:off x="7110248" y="556124"/>
            <a:ext cx="406750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110247" y="423369"/>
            <a:ext cx="4067505"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2800" dirty="0">
                <a:solidFill>
                  <a:schemeClr val="bg1"/>
                </a:solidFill>
                <a:latin typeface="Calibri" panose="020F0502020204030204" pitchFamily="34" charset="0"/>
                <a:cs typeface="Calibri" panose="020F0502020204030204" pitchFamily="34" charset="0"/>
              </a:rPr>
              <a:t>Summary                     </a:t>
            </a:r>
            <a:endParaRPr sz="28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2800" dirty="0" err="1">
                <a:solidFill>
                  <a:schemeClr val="bg1"/>
                </a:solidFill>
                <a:latin typeface="Calibri" panose="020F0502020204030204" pitchFamily="34" charset="0"/>
                <a:cs typeface="Calibri" panose="020F0502020204030204" pitchFamily="34" charset="0"/>
              </a:rPr>
              <a:t>გაკვეთილის</a:t>
            </a:r>
            <a:r>
              <a:rPr lang="en-US" sz="2800" dirty="0">
                <a:solidFill>
                  <a:schemeClr val="bg1"/>
                </a:solidFill>
                <a:latin typeface="Calibri" panose="020F0502020204030204" pitchFamily="34" charset="0"/>
                <a:cs typeface="Calibri" panose="020F0502020204030204" pitchFamily="34" charset="0"/>
              </a:rPr>
              <a:t> </a:t>
            </a:r>
            <a:r>
              <a:rPr lang="ka-GE" sz="2800" dirty="0">
                <a:solidFill>
                  <a:schemeClr val="bg1"/>
                </a:solidFill>
                <a:latin typeface="Calibri" panose="020F0502020204030204" pitchFamily="34" charset="0"/>
                <a:cs typeface="Calibri" panose="020F0502020204030204" pitchFamily="34" charset="0"/>
              </a:rPr>
              <a:t>შეჯამება</a:t>
            </a:r>
            <a:endParaRPr sz="28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78462"/>
            <a:ext cx="6253054" cy="3072769"/>
            <a:chOff x="-404278" y="239928"/>
            <a:chExt cx="7136292" cy="1548729"/>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 about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culture and food</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413207"/>
              <a:ext cx="5438192" cy="37545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98423" y="1391157"/>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Future in the Past</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130" name="Google Shape;130;g8d3272b2c0_0_301"/>
          <p:cNvSpPr txBox="1"/>
          <p:nvPr/>
        </p:nvSpPr>
        <p:spPr>
          <a:xfrm>
            <a:off x="6337240" y="2090704"/>
            <a:ext cx="4690334" cy="2751600"/>
          </a:xfrm>
          <a:prstGeom prst="rect">
            <a:avLst/>
          </a:prstGeom>
          <a:noFill/>
          <a:ln>
            <a:noFill/>
          </a:ln>
        </p:spPr>
        <p:txBody>
          <a:bodyPr spcFirstLastPara="1" wrap="square" lIns="91425" tIns="91425" rIns="91425" bIns="91425" anchor="ctr" anchorCtr="0">
            <a:noAutofit/>
          </a:bodyPr>
          <a:lstStyle/>
          <a:p>
            <a:pPr lvl="0" algn="ctr"/>
            <a:r>
              <a:rPr lang="ka-GE" sz="4000" b="1" dirty="0">
                <a:solidFill>
                  <a:schemeClr val="bg1"/>
                </a:solidFill>
                <a:latin typeface="Calibri" panose="020F0502020204030204" pitchFamily="34" charset="0"/>
                <a:ea typeface="Calibri"/>
                <a:cs typeface="Calibri" panose="020F0502020204030204" pitchFamily="34" charset="0"/>
                <a:sym typeface="Calibri"/>
              </a:rPr>
              <a:t>     </a:t>
            </a:r>
            <a:r>
              <a:rPr lang="en-US" sz="4000" dirty="0">
                <a:solidFill>
                  <a:schemeClr val="bg1"/>
                </a:solidFill>
                <a:latin typeface="Calibri" panose="020F0502020204030204" pitchFamily="34" charset="0"/>
                <a:ea typeface="Calibri"/>
                <a:cs typeface="Calibri" panose="020F0502020204030204" pitchFamily="34" charset="0"/>
                <a:sym typeface="Calibri"/>
              </a:rPr>
              <a:t>C</a:t>
            </a:r>
            <a:r>
              <a:rPr lang="ka-GE" sz="4000" dirty="0">
                <a:solidFill>
                  <a:schemeClr val="bg1"/>
                </a:solidFill>
                <a:latin typeface="Calibri" panose="020F0502020204030204" pitchFamily="34" charset="0"/>
                <a:ea typeface="Calibri"/>
                <a:cs typeface="Calibri" panose="020F0502020204030204" pitchFamily="34" charset="0"/>
                <a:sym typeface="Calibri"/>
              </a:rPr>
              <a:t>ulinary</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	</a:t>
            </a:r>
            <a:r>
              <a:rPr lang="ka-GE" sz="4000" dirty="0">
                <a:solidFill>
                  <a:schemeClr val="bg1"/>
                </a:solidFill>
                <a:latin typeface="Calibri" panose="020F0502020204030204" pitchFamily="34" charset="0"/>
                <a:ea typeface="Calibri"/>
                <a:cs typeface="Calibri" panose="020F0502020204030204" pitchFamily="34" charset="0"/>
                <a:sym typeface="Calibri"/>
              </a:rPr>
              <a:t>კულინარია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9" name="Google Shape;114;g8d3272b2c0_0_301"/>
          <p:cNvSpPr/>
          <p:nvPr/>
        </p:nvSpPr>
        <p:spPr>
          <a:xfrm>
            <a:off x="378196" y="4662567"/>
            <a:ext cx="777196" cy="78866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1152206"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1152205" y="2811590"/>
            <a:ext cx="10148205"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a:t>
            </a:r>
            <a:r>
              <a:rPr lang="ka-GE" dirty="0">
                <a:solidFill>
                  <a:schemeClr val="bg1"/>
                </a:solidFill>
                <a:latin typeface="Calibri" charset="0"/>
                <a:ea typeface="Calibri" charset="0"/>
                <a:cs typeface="Calibri" charset="0"/>
              </a:rPr>
              <a:t>rite a </a:t>
            </a:r>
            <a:r>
              <a:rPr lang="en-US" dirty="0">
                <a:solidFill>
                  <a:schemeClr val="bg1"/>
                </a:solidFill>
                <a:latin typeface="Calibri" charset="0"/>
                <a:ea typeface="Calibri" charset="0"/>
                <a:cs typeface="Calibri" charset="0"/>
              </a:rPr>
              <a:t>paragraph about a special dish eaten in your culture, on a special day. </a:t>
            </a:r>
          </a:p>
        </p:txBody>
      </p:sp>
      <p:sp>
        <p:nvSpPr>
          <p:cNvPr id="7" name="Rectangle 6">
            <a:extLst>
              <a:ext uri="{FF2B5EF4-FFF2-40B4-BE49-F238E27FC236}">
                <a16:creationId xmlns="" xmlns:a16="http://schemas.microsoft.com/office/drawing/2014/main" id="{6042AC8F-C617-8540-A5BD-0D218871DB0D}"/>
              </a:ext>
            </a:extLst>
          </p:cNvPr>
          <p:cNvSpPr/>
          <p:nvPr/>
        </p:nvSpPr>
        <p:spPr>
          <a:xfrm>
            <a:off x="7961586" y="556124"/>
            <a:ext cx="3338826"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endParaRPr lang="ka-GE" sz="2800" dirty="0">
              <a:solidFill>
                <a:schemeClr val="bg1"/>
              </a:solidFill>
              <a:latin typeface="Calibri" panose="020F0502020204030204" pitchFamily="34" charset="0"/>
              <a:cs typeface="Calibri" panose="020F0502020204030204" pitchFamily="34" charset="0"/>
            </a:endParaRP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 xmlns:a16="http://schemas.microsoft.com/office/drawing/2014/main" id="{6AD9A7B7-2E7A-4C45-8448-1D4A0B159BF3}"/>
              </a:ext>
            </a:extLst>
          </p:cNvPr>
          <p:cNvSpPr/>
          <p:nvPr/>
        </p:nvSpPr>
        <p:spPr>
          <a:xfrm>
            <a:off x="286479" y="2541953"/>
            <a:ext cx="5892130" cy="278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anose="020F0502020204030204" pitchFamily="34" charset="0"/>
                <a:cs typeface="Calibri" panose="020F0502020204030204" pitchFamily="34" charset="0"/>
              </a:rPr>
              <a:t>W</a:t>
            </a:r>
            <a:r>
              <a:rPr lang="ka-GE" sz="3200" dirty="0">
                <a:solidFill>
                  <a:schemeClr val="bg1"/>
                </a:solidFill>
                <a:latin typeface="Calibri" panose="020F0502020204030204" pitchFamily="34" charset="0"/>
                <a:cs typeface="Calibri" panose="020F0502020204030204" pitchFamily="34" charset="0"/>
              </a:rPr>
              <a:t>hat kind of </a:t>
            </a:r>
            <a:r>
              <a:rPr lang="ka-GE" sz="3200" dirty="0" smtClean="0">
                <a:solidFill>
                  <a:schemeClr val="bg1"/>
                </a:solidFill>
                <a:latin typeface="Calibri" panose="020F0502020204030204" pitchFamily="34" charset="0"/>
                <a:cs typeface="Calibri" panose="020F0502020204030204" pitchFamily="34" charset="0"/>
              </a:rPr>
              <a:t>food </a:t>
            </a:r>
            <a:r>
              <a:rPr lang="ka-GE" sz="3200" dirty="0">
                <a:solidFill>
                  <a:schemeClr val="bg1"/>
                </a:solidFill>
                <a:latin typeface="Calibri" panose="020F0502020204030204" pitchFamily="34" charset="0"/>
                <a:cs typeface="Calibri" panose="020F0502020204030204" pitchFamily="34" charset="0"/>
              </a:rPr>
              <a:t>do you enjoy eating? </a:t>
            </a:r>
            <a:endParaRPr lang="ka-GE" sz="3200" dirty="0" smtClean="0">
              <a:solidFill>
                <a:schemeClr val="bg1"/>
              </a:solidFill>
              <a:latin typeface="Calibri" panose="020F0502020204030204" pitchFamily="34" charset="0"/>
              <a:cs typeface="Calibri" panose="020F0502020204030204" pitchFamily="34" charset="0"/>
            </a:endParaRPr>
          </a:p>
          <a:p>
            <a:pPr algn="just"/>
            <a:r>
              <a:rPr lang="en-US" sz="3200" dirty="0" smtClean="0">
                <a:solidFill>
                  <a:schemeClr val="bg1"/>
                </a:solidFill>
                <a:latin typeface="Calibri" panose="020F0502020204030204" pitchFamily="34" charset="0"/>
                <a:cs typeface="Calibri" panose="020F0502020204030204" pitchFamily="34" charset="0"/>
              </a:rPr>
              <a:t>A</a:t>
            </a:r>
            <a:r>
              <a:rPr lang="ka-GE" sz="3200" dirty="0">
                <a:solidFill>
                  <a:schemeClr val="bg1"/>
                </a:solidFill>
                <a:latin typeface="Calibri" panose="020F0502020204030204" pitchFamily="34" charset="0"/>
                <a:cs typeface="Calibri" panose="020F0502020204030204" pitchFamily="34" charset="0"/>
              </a:rPr>
              <a:t>re </a:t>
            </a:r>
            <a:r>
              <a:rPr lang="ka-GE" sz="3200" dirty="0" smtClean="0">
                <a:solidFill>
                  <a:schemeClr val="bg1"/>
                </a:solidFill>
                <a:latin typeface="Calibri" panose="020F0502020204030204" pitchFamily="34" charset="0"/>
                <a:cs typeface="Calibri" panose="020F0502020204030204" pitchFamily="34" charset="0"/>
              </a:rPr>
              <a:t>the</a:t>
            </a:r>
            <a:r>
              <a:rPr lang="en-US" sz="3200" dirty="0" smtClean="0">
                <a:solidFill>
                  <a:schemeClr val="bg1"/>
                </a:solidFill>
                <a:latin typeface="Calibri" panose="020F0502020204030204" pitchFamily="34" charset="0"/>
                <a:cs typeface="Calibri" panose="020F0502020204030204" pitchFamily="34" charset="0"/>
              </a:rPr>
              <a:t>re</a:t>
            </a:r>
            <a:r>
              <a:rPr lang="ka-GE" sz="3200" dirty="0" smtClean="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local products </a:t>
            </a:r>
            <a:r>
              <a:rPr lang="en-US" sz="3200" dirty="0" smtClean="0">
                <a:solidFill>
                  <a:schemeClr val="bg1"/>
                </a:solidFill>
                <a:latin typeface="Calibri" panose="020F0502020204030204" pitchFamily="34" charset="0"/>
                <a:cs typeface="Calibri" panose="020F0502020204030204" pitchFamily="34" charset="0"/>
              </a:rPr>
              <a:t>or </a:t>
            </a:r>
            <a:r>
              <a:rPr lang="ka-GE" sz="3200" dirty="0" smtClean="0">
                <a:solidFill>
                  <a:schemeClr val="bg1"/>
                </a:solidFill>
                <a:latin typeface="Calibri" panose="020F0502020204030204" pitchFamily="34" charset="0"/>
                <a:cs typeface="Calibri" panose="020F0502020204030204" pitchFamily="34" charset="0"/>
              </a:rPr>
              <a:t>from </a:t>
            </a:r>
            <a:r>
              <a:rPr lang="ka-GE" sz="3200" dirty="0">
                <a:solidFill>
                  <a:schemeClr val="bg1"/>
                </a:solidFill>
                <a:latin typeface="Calibri" panose="020F0502020204030204" pitchFamily="34" charset="0"/>
                <a:cs typeface="Calibri" panose="020F0502020204030204" pitchFamily="34" charset="0"/>
              </a:rPr>
              <a:t>other countries?</a:t>
            </a:r>
            <a:endParaRPr lang="en-US" sz="32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 xmlns:a16="http://schemas.microsoft.com/office/drawing/2014/main" id="{8C2E7F58-4064-4093-B88E-84B88085630F}"/>
              </a:ext>
            </a:extLst>
          </p:cNvPr>
          <p:cNvSpPr txBox="1"/>
          <p:nvPr/>
        </p:nvSpPr>
        <p:spPr>
          <a:xfrm>
            <a:off x="7410734" y="2274826"/>
            <a:ext cx="3572423" cy="2140498"/>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977352" y="556123"/>
            <a:ext cx="344092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Introduction</a:t>
            </a:r>
          </a:p>
          <a:p>
            <a:pPr algn="ctr"/>
            <a:r>
              <a:rPr lang="ka-GE" sz="3200" dirty="0">
                <a:latin typeface="Calibri" pitchFamily="34" charset="0"/>
                <a:cs typeface="Calibri" pitchFamily="34" charset="0"/>
              </a:rPr>
              <a:t>შესავალი</a:t>
            </a:r>
          </a:p>
        </p:txBody>
      </p:sp>
      <p:pic>
        <p:nvPicPr>
          <p:cNvPr id="1026" name="Picture 2" descr="C:\Users\User\Desktop\pexels-photo-3186654.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734" y="2507847"/>
            <a:ext cx="4007542" cy="2822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628650" y="2145753"/>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latin typeface="Calibri" panose="020F0502020204030204" pitchFamily="34" charset="0"/>
                <a:ea typeface="Calibri" charset="0"/>
                <a:cs typeface="Calibri" panose="020F0502020204030204" pitchFamily="34" charset="0"/>
              </a:rPr>
              <a:t>A special desert eaten in our culture is known as </a:t>
            </a:r>
            <a:r>
              <a:rPr lang="en-US" sz="3200" dirty="0" err="1">
                <a:latin typeface="Calibri" panose="020F0502020204030204" pitchFamily="34" charset="0"/>
                <a:ea typeface="Calibri" charset="0"/>
                <a:cs typeface="Calibri" panose="020F0502020204030204" pitchFamily="34" charset="0"/>
              </a:rPr>
              <a:t>Gozinaki</a:t>
            </a:r>
            <a:r>
              <a:rPr lang="en-US" sz="3200" dirty="0">
                <a:latin typeface="Calibri" panose="020F0502020204030204" pitchFamily="34" charset="0"/>
                <a:ea typeface="Calibri" charset="0"/>
                <a:cs typeface="Calibri" panose="020F0502020204030204" pitchFamily="34" charset="0"/>
              </a:rPr>
              <a:t>. </a:t>
            </a:r>
            <a:r>
              <a:rPr lang="en-US" sz="3200" dirty="0" err="1">
                <a:latin typeface="Calibri" panose="020F0502020204030204" pitchFamily="34" charset="0"/>
                <a:ea typeface="Calibri" charset="0"/>
                <a:cs typeface="Calibri" panose="020F0502020204030204" pitchFamily="34" charset="0"/>
              </a:rPr>
              <a:t>Gozinaki</a:t>
            </a:r>
            <a:r>
              <a:rPr lang="en-US" sz="3200" dirty="0">
                <a:latin typeface="Calibri" panose="020F0502020204030204" pitchFamily="34" charset="0"/>
                <a:ea typeface="Calibri" charset="0"/>
                <a:cs typeface="Calibri" panose="020F0502020204030204" pitchFamily="34" charset="0"/>
              </a:rPr>
              <a:t> is sweet desert </a:t>
            </a:r>
            <a:r>
              <a:rPr lang="en-US" sz="3200" dirty="0" smtClean="0">
                <a:latin typeface="Calibri" panose="020F0502020204030204" pitchFamily="34" charset="0"/>
                <a:ea typeface="Calibri" charset="0"/>
                <a:cs typeface="Calibri" panose="020F0502020204030204" pitchFamily="34" charset="0"/>
              </a:rPr>
              <a:t>made of </a:t>
            </a:r>
            <a:r>
              <a:rPr lang="en-US" sz="3200" dirty="0">
                <a:latin typeface="Calibri" panose="020F0502020204030204" pitchFamily="34" charset="0"/>
                <a:ea typeface="Calibri" charset="0"/>
                <a:cs typeface="Calibri" panose="020F0502020204030204" pitchFamily="34" charset="0"/>
              </a:rPr>
              <a:t>walnuts and made for Christmas and New Year celebrations. To make </a:t>
            </a:r>
            <a:r>
              <a:rPr lang="en-US" sz="3200" dirty="0" err="1">
                <a:latin typeface="Calibri" panose="020F0502020204030204" pitchFamily="34" charset="0"/>
                <a:ea typeface="Calibri" charset="0"/>
                <a:cs typeface="Calibri" panose="020F0502020204030204" pitchFamily="34" charset="0"/>
              </a:rPr>
              <a:t>Gozinaki</a:t>
            </a:r>
            <a:r>
              <a:rPr lang="en-US" sz="3200" dirty="0">
                <a:latin typeface="Calibri" panose="020F0502020204030204" pitchFamily="34" charset="0"/>
                <a:ea typeface="Calibri" charset="0"/>
                <a:cs typeface="Calibri" panose="020F0502020204030204" pitchFamily="34" charset="0"/>
              </a:rPr>
              <a:t> you need to cut walnuts into small pieces. You need to take honey and put it on the pan, boil it and add pieces of walnuts. You need to mix the walnuts with honey and roll it out on the table. When it is flat you need to cut it into pieces and eat it during the New Year celebration.  </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6042AC8F-C617-8540-A5BD-0D218871DB0D}"/>
              </a:ext>
            </a:extLst>
          </p:cNvPr>
          <p:cNvSpPr/>
          <p:nvPr/>
        </p:nvSpPr>
        <p:spPr>
          <a:xfrm>
            <a:off x="7945821" y="556124"/>
            <a:ext cx="3541094"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endParaRPr lang="ka-GE" sz="2800" dirty="0">
              <a:solidFill>
                <a:schemeClr val="bg1"/>
              </a:solidFill>
              <a:latin typeface="Calibri" panose="020F0502020204030204" pitchFamily="34" charset="0"/>
              <a:cs typeface="Calibri" panose="020F0502020204030204" pitchFamily="34" charset="0"/>
            </a:endParaRP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0" name="Google Shape;147;g8d3272b2c0_0_186"/>
          <p:cNvGrpSpPr/>
          <p:nvPr/>
        </p:nvGrpSpPr>
        <p:grpSpPr>
          <a:xfrm>
            <a:off x="1914305" y="1100762"/>
            <a:ext cx="8366271" cy="5311045"/>
            <a:chOff x="182778" y="-740041"/>
            <a:chExt cx="9066185" cy="6434906"/>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6200000" flipV="1">
              <a:off x="4497550" y="1653066"/>
              <a:ext cx="564126" cy="4954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468214" y="-740041"/>
              <a:ext cx="2835913" cy="199867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785481" y="58777"/>
              <a:ext cx="2424200"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endParaRPr lang="ka-GE" sz="18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lang="en-US" sz="1800" b="1" dirty="0" smtClean="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lang="en-US" sz="1800" b="1" dirty="0" smtClean="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19514876" flipV="1">
              <a:off x="5614978" y="1876725"/>
              <a:ext cx="1183889" cy="90910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6031064" y="3555002"/>
              <a:ext cx="2778794" cy="19808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bg1"/>
                </a:solidFill>
                <a:latin typeface="Calibri" pitchFamily="34" charset="0"/>
                <a:ea typeface="Calisto MT Regular" charset="0"/>
                <a:cs typeface="Calibri" pitchFamily="34" charset="0"/>
              </a:endParaRPr>
            </a:p>
          </p:txBody>
        </p:sp>
        <p:sp>
          <p:nvSpPr>
            <p:cNvPr id="27" name="Google Shape;170;g8d3272b2c0_0_186"/>
            <p:cNvSpPr/>
            <p:nvPr/>
          </p:nvSpPr>
          <p:spPr>
            <a:xfrm rot="8714247" flipV="1">
              <a:off x="3025493" y="3206257"/>
              <a:ext cx="1150963" cy="103887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938728" y="3611800"/>
              <a:ext cx="2746757"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794687" y="3918598"/>
              <a:ext cx="2118137" cy="13655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18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669957" y="893733"/>
              <a:ext cx="2579006" cy="192087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bg1"/>
                </a:solidFill>
                <a:latin typeface="Calibri" pitchFamily="34" charset="0"/>
                <a:ea typeface="Calisto MT Regular" charset="0"/>
                <a:cs typeface="Calibri" pitchFamily="34" charset="0"/>
              </a:endParaRPr>
            </a:p>
          </p:txBody>
        </p:sp>
        <p:sp>
          <p:nvSpPr>
            <p:cNvPr id="35" name="Google Shape;178;g8d3272b2c0_0_186"/>
            <p:cNvSpPr/>
            <p:nvPr/>
          </p:nvSpPr>
          <p:spPr>
            <a:xfrm rot="12155486" flipV="1">
              <a:off x="2799082" y="2174049"/>
              <a:ext cx="1087893"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182778" y="762044"/>
              <a:ext cx="2648525" cy="19660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ka-GE" sz="2000" b="1" dirty="0" smtClean="0">
                <a:solidFill>
                  <a:schemeClr val="bg1"/>
                </a:solidFill>
                <a:latin typeface="Calibri" pitchFamily="34" charset="0"/>
                <a:ea typeface="Calisto MT Regular" charset="0"/>
                <a:cs typeface="Calibri" pitchFamily="34" charset="0"/>
              </a:endParaRPr>
            </a:p>
            <a:p>
              <a:pPr marL="0" lvl="0" indent="0" algn="ctr" rtl="0">
                <a:spcBef>
                  <a:spcPts val="0"/>
                </a:spcBef>
                <a:spcAft>
                  <a:spcPts val="0"/>
                </a:spcAft>
                <a:buNone/>
              </a:pPr>
              <a:endParaRPr lang="en-US" sz="2000" b="1" dirty="0">
                <a:solidFill>
                  <a:schemeClr val="bg1"/>
                </a:solidFill>
                <a:latin typeface="Calibri" pitchFamily="34" charset="0"/>
                <a:ea typeface="Calisto MT Regular" charset="0"/>
                <a:cs typeface="Calibri" pitchFamily="34" charset="0"/>
              </a:endParaRPr>
            </a:p>
          </p:txBody>
        </p:sp>
      </p:grpSp>
      <p:cxnSp>
        <p:nvCxnSpPr>
          <p:cNvPr id="3" name="Straight Connector 2">
            <a:extLst>
              <a:ext uri="{FF2B5EF4-FFF2-40B4-BE49-F238E27FC236}">
                <a16:creationId xmlns="" xmlns:a16="http://schemas.microsoft.com/office/drawing/2014/main" id="{B1494D10-3E46-4EC4-81B3-7B123E1CAE40}"/>
              </a:ext>
            </a:extLst>
          </p:cNvPr>
          <p:cNvCxnSpPr>
            <a:stCxn id="11" idx="5"/>
          </p:cNvCxnSpPr>
          <p:nvPr/>
        </p:nvCxnSpPr>
        <p:spPr>
          <a:xfrm>
            <a:off x="6750536" y="4517801"/>
            <a:ext cx="789415" cy="613858"/>
          </a:xfrm>
          <a:prstGeom prst="line">
            <a:avLst/>
          </a:prstGeom>
        </p:spPr>
        <p:style>
          <a:lnRef idx="1">
            <a:schemeClr val="accent1"/>
          </a:lnRef>
          <a:fillRef idx="0">
            <a:schemeClr val="accent1"/>
          </a:fillRef>
          <a:effectRef idx="0">
            <a:schemeClr val="accent1"/>
          </a:effectRef>
          <a:fontRef idx="minor">
            <a:schemeClr val="tx1"/>
          </a:fontRef>
        </p:style>
      </p:cxnSp>
      <p:sp>
        <p:nvSpPr>
          <p:cNvPr id="34" name="Google Shape;153;g8d3272b2c0_0_186"/>
          <p:cNvSpPr txBox="1"/>
          <p:nvPr/>
        </p:nvSpPr>
        <p:spPr>
          <a:xfrm>
            <a:off x="5064471" y="399924"/>
            <a:ext cx="2440443" cy="234486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smtClean="0">
                <a:solidFill>
                  <a:srgbClr val="FFFFFF"/>
                </a:solidFill>
                <a:latin typeface="Calibri" charset="0"/>
                <a:ea typeface="Calibri" charset="0"/>
                <a:cs typeface="Calibri" charset="0"/>
                <a:sym typeface="Calibri"/>
              </a:rPr>
              <a:t>to dice</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v</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000" b="1" dirty="0">
                <a:solidFill>
                  <a:srgbClr val="FFFFFF"/>
                </a:solidFill>
                <a:latin typeface="Calibri" charset="0"/>
                <a:ea typeface="Calibri" charset="0"/>
                <a:cs typeface="Calibri" charset="0"/>
                <a:sym typeface="Calibri"/>
              </a:rPr>
              <a:t>კუბის ფორმით დაჭრა</a:t>
            </a:r>
          </a:p>
          <a:p>
            <a:pPr marL="0" marR="0" lvl="0" indent="0" algn="ctr" rtl="0">
              <a:lnSpc>
                <a:spcPct val="90000"/>
              </a:lnSpc>
              <a:spcBef>
                <a:spcPts val="630"/>
              </a:spcBef>
              <a:spcAft>
                <a:spcPts val="0"/>
              </a:spcAft>
              <a:buClr>
                <a:srgbClr val="000000"/>
              </a:buClr>
              <a:buFont typeface="Arial"/>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sz="2400" b="1" dirty="0">
              <a:solidFill>
                <a:srgbClr val="FFFFFF"/>
              </a:solidFill>
              <a:latin typeface="Calibri" charset="0"/>
              <a:ea typeface="Calibri" charset="0"/>
              <a:cs typeface="Calibri" charset="0"/>
              <a:sym typeface="Calibri"/>
            </a:endParaRPr>
          </a:p>
        </p:txBody>
      </p:sp>
      <p:sp>
        <p:nvSpPr>
          <p:cNvPr id="38" name="Google Shape;157;g8d3272b2c0_0_186"/>
          <p:cNvSpPr txBox="1"/>
          <p:nvPr/>
        </p:nvSpPr>
        <p:spPr>
          <a:xfrm>
            <a:off x="8380277" y="2744789"/>
            <a:ext cx="1420694" cy="95425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t</a:t>
            </a:r>
            <a:r>
              <a:rPr lang="en-US" sz="2000" b="1" dirty="0" smtClean="0">
                <a:solidFill>
                  <a:srgbClr val="FFFFFF"/>
                </a:solidFill>
                <a:latin typeface="Calibri" charset="0"/>
                <a:ea typeface="Calibri" charset="0"/>
                <a:cs typeface="Calibri" charset="0"/>
                <a:sym typeface="Calibri"/>
              </a:rPr>
              <a:t>o dress</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v</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შეკაზმვა</a:t>
            </a: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sp>
        <p:nvSpPr>
          <p:cNvPr id="40" name="Google Shape;169;g8d3272b2c0_0_186"/>
          <p:cNvSpPr txBox="1"/>
          <p:nvPr/>
        </p:nvSpPr>
        <p:spPr>
          <a:xfrm>
            <a:off x="7663898" y="4969851"/>
            <a:ext cx="1834665" cy="107889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000" b="1" dirty="0" smtClean="0">
                <a:solidFill>
                  <a:srgbClr val="FFFFFF"/>
                </a:solidFill>
                <a:latin typeface="Calibri" charset="0"/>
                <a:ea typeface="Calibri" charset="0"/>
                <a:cs typeface="Calibri" charset="0"/>
                <a:sym typeface="Calibri"/>
              </a:rPr>
              <a:t>to grate</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v</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b="1" dirty="0">
                <a:solidFill>
                  <a:srgbClr val="FFFFFF"/>
                </a:solidFill>
                <a:latin typeface="Calibri" charset="0"/>
                <a:ea typeface="Calibri" charset="0"/>
                <a:cs typeface="Calibri" charset="0"/>
                <a:sym typeface="Calibri"/>
              </a:rPr>
              <a:t>სახეხზე გახეხვა</a:t>
            </a: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4" name="Rectangle 3"/>
          <p:cNvSpPr/>
          <p:nvPr/>
        </p:nvSpPr>
        <p:spPr>
          <a:xfrm>
            <a:off x="2812390" y="4587773"/>
            <a:ext cx="2133715" cy="1692771"/>
          </a:xfrm>
          <a:prstGeom prst="rect">
            <a:avLst/>
          </a:prstGeom>
        </p:spPr>
        <p:txBody>
          <a:bodyPr wrap="square">
            <a:spAutoFit/>
          </a:bodyPr>
          <a:lstStyle/>
          <a:p>
            <a:pPr lvl="0" algn="ctr"/>
            <a:endParaRPr lang="en-US" sz="2400" b="1" dirty="0">
              <a:solidFill>
                <a:srgbClr val="FFFFFF"/>
              </a:solidFill>
              <a:latin typeface="Calibri" charset="0"/>
              <a:ea typeface="Calibri" charset="0"/>
              <a:cs typeface="Calibri" charset="0"/>
            </a:endParaRPr>
          </a:p>
          <a:p>
            <a:pPr lvl="0" algn="ctr"/>
            <a:r>
              <a:rPr lang="en-US" sz="2000" b="1" dirty="0" smtClean="0">
                <a:solidFill>
                  <a:srgbClr val="FFFFFF"/>
                </a:solidFill>
                <a:latin typeface="Calibri" charset="0"/>
                <a:ea typeface="Calibri" charset="0"/>
                <a:cs typeface="Calibri" charset="0"/>
              </a:rPr>
              <a:t>to mince</a:t>
            </a:r>
            <a:endParaRPr lang="en-US" sz="2000" b="1" dirty="0">
              <a:solidFill>
                <a:srgbClr val="FFFFFF"/>
              </a:solidFill>
              <a:latin typeface="Calibri" charset="0"/>
              <a:ea typeface="Calibri" charset="0"/>
              <a:cs typeface="Calibri" charset="0"/>
            </a:endParaRPr>
          </a:p>
          <a:p>
            <a:pPr lvl="0" algn="ctr"/>
            <a:r>
              <a:rPr lang="en-US" sz="2000" b="1" dirty="0">
                <a:solidFill>
                  <a:srgbClr val="FFFFFF"/>
                </a:solidFill>
                <a:latin typeface="Calibri" charset="0"/>
                <a:ea typeface="Calibri" charset="0"/>
                <a:cs typeface="Calibri" charset="0"/>
              </a:rPr>
              <a:t>(</a:t>
            </a:r>
            <a:r>
              <a:rPr lang="ka-GE" sz="2000" b="1" dirty="0">
                <a:solidFill>
                  <a:srgbClr val="FFFFFF"/>
                </a:solidFill>
                <a:latin typeface="Calibri" charset="0"/>
                <a:ea typeface="Calibri" charset="0"/>
                <a:cs typeface="Calibri" charset="0"/>
              </a:rPr>
              <a:t>v</a:t>
            </a:r>
            <a:r>
              <a:rPr lang="en-US" sz="2000" b="1" dirty="0">
                <a:solidFill>
                  <a:srgbClr val="FFFFFF"/>
                </a:solidFill>
                <a:latin typeface="Calibri" charset="0"/>
                <a:ea typeface="Calibri" charset="0"/>
                <a:cs typeface="Calibri" charset="0"/>
              </a:rPr>
              <a:t>.)</a:t>
            </a:r>
            <a:endParaRPr lang="ka-GE" sz="2000" b="1" dirty="0">
              <a:solidFill>
                <a:srgbClr val="FFFFFF"/>
              </a:solidFill>
              <a:latin typeface="Calibri" charset="0"/>
              <a:ea typeface="Calibri" charset="0"/>
              <a:cs typeface="Calibri" charset="0"/>
            </a:endParaRPr>
          </a:p>
          <a:p>
            <a:pPr lvl="0" algn="ctr"/>
            <a:r>
              <a:rPr lang="ka-GE" sz="2000" b="1" dirty="0">
                <a:solidFill>
                  <a:srgbClr val="FFFFFF"/>
                </a:solidFill>
                <a:latin typeface="Calibri" charset="0"/>
                <a:ea typeface="Calibri" charset="0"/>
                <a:cs typeface="Calibri" charset="0"/>
              </a:rPr>
              <a:t>საკეპ მანქანაში გატარება</a:t>
            </a:r>
          </a:p>
        </p:txBody>
      </p:sp>
      <p:sp>
        <p:nvSpPr>
          <p:cNvPr id="41" name="Google Shape;181;g8d3272b2c0_0_186"/>
          <p:cNvSpPr txBox="1"/>
          <p:nvPr/>
        </p:nvSpPr>
        <p:spPr>
          <a:xfrm>
            <a:off x="2224648" y="2829662"/>
            <a:ext cx="1834975" cy="81226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to whip</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v</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ადღვება </a:t>
            </a:r>
            <a:r>
              <a:rPr lang="en-US" sz="2000" b="1" dirty="0">
                <a:solidFill>
                  <a:srgbClr val="FFFFFF"/>
                </a:solidFill>
                <a:latin typeface="Calibri" charset="0"/>
                <a:ea typeface="Calibri" charset="0"/>
                <a:cs typeface="Calibri" charset="0"/>
                <a:sym typeface="Calibri"/>
              </a:rPr>
              <a:t>, </a:t>
            </a:r>
            <a:r>
              <a:rPr lang="ka-GE" sz="2000" b="1" dirty="0">
                <a:solidFill>
                  <a:srgbClr val="FFFFFF"/>
                </a:solidFill>
                <a:latin typeface="Calibri" charset="0"/>
                <a:ea typeface="Calibri" charset="0"/>
                <a:cs typeface="Calibri" charset="0"/>
                <a:sym typeface="Calibri"/>
              </a:rPr>
              <a:t>ათქვეფა</a:t>
            </a: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p:txBody>
      </p:sp>
      <p:pic>
        <p:nvPicPr>
          <p:cNvPr id="31"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9" name="Picture 3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7868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1648571" y="1899439"/>
            <a:ext cx="3518412" cy="248365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en-US" sz="2800" b="1" dirty="0" smtClean="0">
                <a:solidFill>
                  <a:srgbClr val="FFFFFF"/>
                </a:solidFill>
                <a:latin typeface="Calibri" charset="0"/>
                <a:ea typeface="Calibri" charset="0"/>
                <a:cs typeface="Calibri" charset="0"/>
                <a:sym typeface="Calibri"/>
              </a:rPr>
              <a:t>to dice</a:t>
            </a:r>
            <a:endParaRPr lang="en-US" sz="28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800" b="1" dirty="0">
                <a:solidFill>
                  <a:srgbClr val="FFFFFF"/>
                </a:solidFill>
                <a:latin typeface="Calibri" charset="0"/>
                <a:ea typeface="Calibri" charset="0"/>
                <a:cs typeface="Calibri" charset="0"/>
                <a:sym typeface="Calibri"/>
              </a:rPr>
              <a:t>(</a:t>
            </a:r>
            <a:r>
              <a:rPr lang="ka-GE" sz="2800" b="1" dirty="0">
                <a:solidFill>
                  <a:srgbClr val="FFFFFF"/>
                </a:solidFill>
                <a:latin typeface="Calibri" charset="0"/>
                <a:ea typeface="Calibri" charset="0"/>
                <a:cs typeface="Calibri" charset="0"/>
                <a:sym typeface="Calibri"/>
              </a:rPr>
              <a:t>v</a:t>
            </a:r>
            <a:r>
              <a:rPr lang="en-US" sz="2800" b="1" dirty="0">
                <a:solidFill>
                  <a:srgbClr val="FFFFFF"/>
                </a:solidFill>
                <a:latin typeface="Calibri" charset="0"/>
                <a:ea typeface="Calibri" charset="0"/>
                <a:cs typeface="Calibri" charset="0"/>
                <a:sym typeface="Calibri"/>
              </a:rPr>
              <a:t>.)</a:t>
            </a:r>
            <a:endParaRPr lang="ka-GE" sz="2800" b="1" dirty="0">
              <a:solidFill>
                <a:srgbClr val="FFFFFF"/>
              </a:solidFill>
              <a:latin typeface="Calibri" charset="0"/>
              <a:ea typeface="Calibri" charset="0"/>
              <a:cs typeface="Calibri" charset="0"/>
              <a:sym typeface="Calibri"/>
            </a:endParaRPr>
          </a:p>
        </p:txBody>
      </p:sp>
      <p:sp>
        <p:nvSpPr>
          <p:cNvPr id="190" name="Google Shape;190;g8d3272b2c0_0_231"/>
          <p:cNvSpPr/>
          <p:nvPr/>
        </p:nvSpPr>
        <p:spPr>
          <a:xfrm>
            <a:off x="1145223" y="4506191"/>
            <a:ext cx="4525108" cy="68825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კუბის ფორმით დაჭრა</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1145223" y="5287652"/>
            <a:ext cx="452510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0000"/>
                </a:solidFill>
                <a:latin typeface="Calibri" panose="020F0502020204030204" pitchFamily="34" charset="0"/>
                <a:ea typeface="Calibri"/>
                <a:cs typeface="Calibri" panose="020F0502020204030204" pitchFamily="34" charset="0"/>
                <a:sym typeface="Calibri"/>
              </a:rPr>
              <a:t>Dice</a:t>
            </a:r>
            <a:r>
              <a:rPr lang="en-US" sz="2400" i="1" dirty="0">
                <a:solidFill>
                  <a:srgbClr val="FFFFFF"/>
                </a:solidFill>
                <a:latin typeface="Calibri" panose="020F0502020204030204" pitchFamily="34" charset="0"/>
                <a:ea typeface="Calibri"/>
                <a:cs typeface="Calibri" panose="020F0502020204030204" pitchFamily="34" charset="0"/>
                <a:sym typeface="Calibri"/>
              </a:rPr>
              <a:t> carrots before putting into soup.</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546963" y="317702"/>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pic>
        <p:nvPicPr>
          <p:cNvPr id="12" name="Picture 2" descr="C:\Users\User\Desktop\k_archive_971c80c0661d674c222b2ce70d2375ee4c84df75.jpg"/>
          <p:cNvPicPr>
            <a:picLocks noChangeAspect="1" noChangeArrowheads="1"/>
          </p:cNvPicPr>
          <p:nvPr/>
        </p:nvPicPr>
        <p:blipFill rotWithShape="1">
          <a:blip r:embed="rId5">
            <a:extLst>
              <a:ext uri="{28A0092B-C50C-407E-A947-70E740481C1C}">
                <a14:useLocalDpi xmlns:a14="http://schemas.microsoft.com/office/drawing/2010/main" val="0"/>
              </a:ext>
            </a:extLst>
          </a:blip>
          <a:srcRect t="12699" b="5252"/>
          <a:stretch/>
        </p:blipFill>
        <p:spPr bwMode="auto">
          <a:xfrm>
            <a:off x="7864991" y="2207173"/>
            <a:ext cx="3266527" cy="4020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1879842" y="1869555"/>
            <a:ext cx="3518412" cy="248365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en-US" sz="2800" b="1" dirty="0" smtClean="0">
                <a:solidFill>
                  <a:srgbClr val="FFFFFF"/>
                </a:solidFill>
                <a:latin typeface="Calibri" charset="0"/>
                <a:ea typeface="Calibri" charset="0"/>
                <a:cs typeface="Calibri" charset="0"/>
                <a:sym typeface="Calibri"/>
              </a:rPr>
              <a:t>to dress</a:t>
            </a:r>
            <a:endParaRPr lang="en-US" sz="2800" b="1" dirty="0">
              <a:solidFill>
                <a:srgbClr val="FFFFFF"/>
              </a:solidFill>
              <a:latin typeface="Calibri" charset="0"/>
              <a:ea typeface="Calibri" charset="0"/>
              <a:cs typeface="Calibri" charset="0"/>
              <a:sym typeface="Calibri"/>
            </a:endParaRPr>
          </a:p>
          <a:p>
            <a:pPr lvl="0" algn="ctr">
              <a:buClr>
                <a:schemeClr val="dk1"/>
              </a:buClr>
              <a:buSzPts val="1100"/>
            </a:pPr>
            <a:r>
              <a:rPr lang="en-US" sz="2800" b="1" dirty="0">
                <a:solidFill>
                  <a:srgbClr val="FFFFFF"/>
                </a:solidFill>
                <a:latin typeface="Calibri" charset="0"/>
                <a:ea typeface="Calibri" charset="0"/>
                <a:cs typeface="Calibri" charset="0"/>
                <a:sym typeface="Calibri"/>
              </a:rPr>
              <a:t>(</a:t>
            </a:r>
            <a:r>
              <a:rPr lang="ka-GE" sz="2800" b="1" dirty="0">
                <a:solidFill>
                  <a:srgbClr val="FFFFFF"/>
                </a:solidFill>
                <a:latin typeface="Calibri" charset="0"/>
                <a:ea typeface="Calibri" charset="0"/>
                <a:cs typeface="Calibri" charset="0"/>
                <a:sym typeface="Calibri"/>
              </a:rPr>
              <a:t>v</a:t>
            </a:r>
            <a:r>
              <a:rPr lang="en-US" sz="2800" b="1" dirty="0">
                <a:solidFill>
                  <a:srgbClr val="FFFFFF"/>
                </a:solidFill>
                <a:latin typeface="Calibri" charset="0"/>
                <a:ea typeface="Calibri" charset="0"/>
                <a:cs typeface="Calibri" charset="0"/>
                <a:sym typeface="Calibri"/>
              </a:rPr>
              <a:t>.)</a:t>
            </a:r>
            <a:endParaRPr lang="ka-GE" sz="2800" b="1" dirty="0">
              <a:solidFill>
                <a:srgbClr val="FFFFFF"/>
              </a:solidFill>
              <a:latin typeface="Calibri" charset="0"/>
              <a:ea typeface="Calibri" charset="0"/>
              <a:cs typeface="Calibri" charset="0"/>
              <a:sym typeface="Calibri"/>
            </a:endParaRPr>
          </a:p>
        </p:txBody>
      </p:sp>
      <p:sp>
        <p:nvSpPr>
          <p:cNvPr id="190" name="Google Shape;190;g8d3272b2c0_0_231"/>
          <p:cNvSpPr/>
          <p:nvPr/>
        </p:nvSpPr>
        <p:spPr>
          <a:xfrm>
            <a:off x="1376494" y="4476306"/>
            <a:ext cx="4525108" cy="68825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rgbClr val="FFFFFF"/>
                </a:solidFill>
                <a:latin typeface="Calibri" charset="0"/>
                <a:ea typeface="Calibri" charset="0"/>
                <a:cs typeface="Calibri" charset="0"/>
                <a:sym typeface="Calibri"/>
              </a:rPr>
              <a:t>შეკაზმვა</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9053512" y="317702"/>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1376494" y="5257768"/>
            <a:ext cx="452510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0000"/>
                </a:solidFill>
                <a:latin typeface="Calibri" panose="020F0502020204030204" pitchFamily="34" charset="0"/>
                <a:ea typeface="Calibri"/>
                <a:cs typeface="Calibri" panose="020F0502020204030204" pitchFamily="34" charset="0"/>
                <a:sym typeface="Calibri"/>
              </a:rPr>
              <a:t>Dress</a:t>
            </a:r>
            <a:r>
              <a:rPr lang="en-US" sz="2400" i="1" dirty="0">
                <a:solidFill>
                  <a:srgbClr val="FFC000"/>
                </a:solidFill>
                <a:latin typeface="Calibri" panose="020F0502020204030204" pitchFamily="34" charset="0"/>
                <a:ea typeface="Calibri"/>
                <a:cs typeface="Calibri" panose="020F0502020204030204" pitchFamily="34" charset="0"/>
                <a:sym typeface="Calibri"/>
              </a:rPr>
              <a:t> </a:t>
            </a:r>
            <a:r>
              <a:rPr lang="en-US" sz="2400" i="1" dirty="0">
                <a:solidFill>
                  <a:schemeClr val="bg1"/>
                </a:solidFill>
                <a:latin typeface="Calibri" panose="020F0502020204030204" pitchFamily="34" charset="0"/>
                <a:ea typeface="Calibri"/>
                <a:cs typeface="Calibri" panose="020F0502020204030204" pitchFamily="34" charset="0"/>
                <a:sym typeface="Calibri"/>
              </a:rPr>
              <a:t>the salad with the proper dressing. </a:t>
            </a:r>
          </a:p>
        </p:txBody>
      </p:sp>
      <p:pic>
        <p:nvPicPr>
          <p:cNvPr id="2050" name="Picture 2" descr="C:\Users\User\Desktop\healthiest-salad-dressing-for-weight-loss-00-1440x810.jpg"/>
          <p:cNvPicPr>
            <a:picLocks noChangeAspect="1" noChangeArrowheads="1"/>
          </p:cNvPicPr>
          <p:nvPr/>
        </p:nvPicPr>
        <p:blipFill rotWithShape="1">
          <a:blip r:embed="rId5">
            <a:extLst>
              <a:ext uri="{28A0092B-C50C-407E-A947-70E740481C1C}">
                <a14:useLocalDpi xmlns:a14="http://schemas.microsoft.com/office/drawing/2010/main" val="0"/>
              </a:ext>
            </a:extLst>
          </a:blip>
          <a:srcRect r="2643"/>
          <a:stretch/>
        </p:blipFill>
        <p:spPr bwMode="auto">
          <a:xfrm>
            <a:off x="6925703" y="2647506"/>
            <a:ext cx="4901549" cy="283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95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2027816" y="1869555"/>
            <a:ext cx="3518412" cy="248365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en-US" sz="2800" b="1" dirty="0" smtClean="0">
                <a:solidFill>
                  <a:srgbClr val="FFFFFF"/>
                </a:solidFill>
                <a:latin typeface="Calibri" charset="0"/>
                <a:ea typeface="Calibri" charset="0"/>
                <a:cs typeface="Calibri" charset="0"/>
                <a:sym typeface="Calibri"/>
              </a:rPr>
              <a:t>to grate</a:t>
            </a:r>
            <a:endParaRPr lang="en-US" sz="28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800" b="1" dirty="0">
                <a:solidFill>
                  <a:srgbClr val="FFFFFF"/>
                </a:solidFill>
                <a:latin typeface="Calibri" charset="0"/>
                <a:ea typeface="Calibri" charset="0"/>
                <a:cs typeface="Calibri" charset="0"/>
                <a:sym typeface="Calibri"/>
              </a:rPr>
              <a:t>(</a:t>
            </a:r>
            <a:r>
              <a:rPr lang="ka-GE" sz="2800" b="1" dirty="0">
                <a:solidFill>
                  <a:srgbClr val="FFFFFF"/>
                </a:solidFill>
                <a:latin typeface="Calibri" charset="0"/>
                <a:ea typeface="Calibri" charset="0"/>
                <a:cs typeface="Calibri" charset="0"/>
                <a:sym typeface="Calibri"/>
              </a:rPr>
              <a:t>v</a:t>
            </a:r>
            <a:r>
              <a:rPr lang="en-US" sz="2800" b="1" dirty="0">
                <a:solidFill>
                  <a:srgbClr val="FFFFFF"/>
                </a:solidFill>
                <a:latin typeface="Calibri" charset="0"/>
                <a:ea typeface="Calibri" charset="0"/>
                <a:cs typeface="Calibri" charset="0"/>
                <a:sym typeface="Calibri"/>
              </a:rPr>
              <a:t>.)</a:t>
            </a:r>
            <a:endParaRPr lang="ka-GE" sz="2800" b="1" dirty="0">
              <a:solidFill>
                <a:srgbClr val="FFFFFF"/>
              </a:solidFill>
              <a:latin typeface="Calibri" charset="0"/>
              <a:ea typeface="Calibri" charset="0"/>
              <a:cs typeface="Calibri" charset="0"/>
              <a:sym typeface="Calibri"/>
            </a:endParaRPr>
          </a:p>
        </p:txBody>
      </p:sp>
      <p:sp>
        <p:nvSpPr>
          <p:cNvPr id="190" name="Google Shape;190;g8d3272b2c0_0_231"/>
          <p:cNvSpPr/>
          <p:nvPr/>
        </p:nvSpPr>
        <p:spPr>
          <a:xfrm>
            <a:off x="1524468" y="4476306"/>
            <a:ext cx="4525108" cy="68825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სახეხზე გახეხვა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736149"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1524468" y="5257768"/>
            <a:ext cx="452510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0000"/>
                </a:solidFill>
                <a:latin typeface="Calibri" panose="020F0502020204030204" pitchFamily="34" charset="0"/>
                <a:ea typeface="Calibri"/>
                <a:cs typeface="Calibri" panose="020F0502020204030204" pitchFamily="34" charset="0"/>
                <a:sym typeface="Calibri"/>
              </a:rPr>
              <a:t>Grate</a:t>
            </a:r>
            <a:r>
              <a:rPr lang="en-US" sz="2400" i="1" dirty="0">
                <a:solidFill>
                  <a:schemeClr val="bg1"/>
                </a:solidFill>
                <a:latin typeface="Calibri" panose="020F0502020204030204" pitchFamily="34" charset="0"/>
                <a:ea typeface="Calibri"/>
                <a:cs typeface="Calibri" panose="020F0502020204030204" pitchFamily="34" charset="0"/>
                <a:sym typeface="Calibri"/>
              </a:rPr>
              <a:t> cheese on </a:t>
            </a:r>
            <a:r>
              <a:rPr lang="en-US" sz="2400" i="1" dirty="0" smtClean="0">
                <a:solidFill>
                  <a:schemeClr val="bg1"/>
                </a:solidFill>
                <a:latin typeface="Calibri" panose="020F0502020204030204" pitchFamily="34" charset="0"/>
                <a:ea typeface="Calibri"/>
                <a:cs typeface="Calibri" panose="020F0502020204030204" pitchFamily="34" charset="0"/>
                <a:sym typeface="Calibri"/>
              </a:rPr>
              <a:t>spaghetti. </a:t>
            </a:r>
            <a:endParaRPr lang="en-US" sz="2400" i="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3074" name="Picture 2" descr="C:\Users\User\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369" y="2668853"/>
            <a:ext cx="3456335" cy="25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5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1764590" y="1834664"/>
            <a:ext cx="3369714" cy="248365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cs typeface="Calibri" panose="020F0502020204030204" pitchFamily="34" charset="0"/>
              </a:rPr>
              <a:t>to mince</a:t>
            </a:r>
            <a:endParaRPr lang="en-US" sz="2800" b="1" dirty="0">
              <a:solidFill>
                <a:schemeClr val="bg1"/>
              </a:solidFill>
              <a:latin typeface="Calibri" panose="020F0502020204030204" pitchFamily="34" charset="0"/>
              <a:cs typeface="Calibri" panose="020F0502020204030204" pitchFamily="34" charset="0"/>
            </a:endParaRPr>
          </a:p>
          <a:p>
            <a:pPr lvl="0" algn="ctr"/>
            <a:r>
              <a:rPr lang="en-US" sz="2800" b="1" dirty="0">
                <a:solidFill>
                  <a:schemeClr val="bg1"/>
                </a:solidFill>
                <a:latin typeface="Calibri" panose="020F0502020204030204" pitchFamily="34" charset="0"/>
                <a:cs typeface="Calibri" panose="020F0502020204030204" pitchFamily="34" charset="0"/>
              </a:rPr>
              <a:t>(v.)</a:t>
            </a:r>
          </a:p>
        </p:txBody>
      </p:sp>
      <p:sp>
        <p:nvSpPr>
          <p:cNvPr id="190" name="Google Shape;190;g8d3272b2c0_0_231"/>
          <p:cNvSpPr/>
          <p:nvPr/>
        </p:nvSpPr>
        <p:spPr>
          <a:xfrm>
            <a:off x="1186893" y="4441415"/>
            <a:ext cx="4525108" cy="68825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chemeClr val="bg1"/>
                </a:solidFill>
                <a:latin typeface="Calibri" charset="0"/>
                <a:ea typeface="Calibri" charset="0"/>
                <a:cs typeface="Calibri" charset="0"/>
              </a:rPr>
              <a:t>საკეპ მანქანაში გატარება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829468" y="265736"/>
            <a:ext cx="2584555" cy="144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1186893" y="5222877"/>
            <a:ext cx="452510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0000"/>
                </a:solidFill>
                <a:latin typeface="Calibri" panose="020F0502020204030204" pitchFamily="34" charset="0"/>
                <a:ea typeface="Calibri"/>
                <a:cs typeface="Calibri" panose="020F0502020204030204" pitchFamily="34" charset="0"/>
                <a:sym typeface="Calibri"/>
              </a:rPr>
              <a:t>Mince</a:t>
            </a:r>
            <a:r>
              <a:rPr lang="en-US" sz="2400" i="1" dirty="0">
                <a:solidFill>
                  <a:schemeClr val="bg1"/>
                </a:solidFill>
                <a:latin typeface="Calibri" panose="020F0502020204030204" pitchFamily="34" charset="0"/>
                <a:ea typeface="Calibri"/>
                <a:cs typeface="Calibri" panose="020F0502020204030204" pitchFamily="34" charset="0"/>
                <a:sym typeface="Calibri"/>
              </a:rPr>
              <a:t> the meat for </a:t>
            </a:r>
            <a:r>
              <a:rPr lang="en-US" sz="2400" i="1" dirty="0" err="1">
                <a:solidFill>
                  <a:schemeClr val="bg1"/>
                </a:solidFill>
                <a:latin typeface="Calibri" panose="020F0502020204030204" pitchFamily="34" charset="0"/>
                <a:ea typeface="Calibri"/>
                <a:cs typeface="Calibri" panose="020F0502020204030204" pitchFamily="34" charset="0"/>
                <a:sym typeface="Calibri"/>
              </a:rPr>
              <a:t>Cautlettes</a:t>
            </a:r>
            <a:r>
              <a:rPr lang="en-US" sz="2400" i="1" dirty="0">
                <a:solidFill>
                  <a:schemeClr val="bg1"/>
                </a:solidFill>
                <a:latin typeface="Calibri" panose="020F0502020204030204" pitchFamily="34" charset="0"/>
                <a:ea typeface="Calibri"/>
                <a:cs typeface="Calibri" panose="020F0502020204030204" pitchFamily="34" charset="0"/>
                <a:sym typeface="Calibri"/>
              </a:rPr>
              <a:t>.</a:t>
            </a:r>
          </a:p>
        </p:txBody>
      </p:sp>
      <p:pic>
        <p:nvPicPr>
          <p:cNvPr id="4098" name="Picture 2" descr="C:\Users\User\Desktop\ca1ae5f6-b958-42cf-b9f4-8869f3100576_1.cdd18cbd682f49779dbbd077f0082d2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914" y="2175196"/>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5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7099</TotalTime>
  <Words>1519</Words>
  <Application>Microsoft Office PowerPoint</Application>
  <PresentationFormat>Custom</PresentationFormat>
  <Paragraphs>307</Paragraphs>
  <Slides>40</Slides>
  <Notes>29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Agenda                         გაკვეთილის გეგმა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403</cp:revision>
  <dcterms:created xsi:type="dcterms:W3CDTF">2020-04-09T12:21:27Z</dcterms:created>
  <dcterms:modified xsi:type="dcterms:W3CDTF">2021-07-28T13:07:16Z</dcterms:modified>
</cp:coreProperties>
</file>