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97" r:id="rId3"/>
    <p:sldId id="356" r:id="rId4"/>
    <p:sldId id="365" r:id="rId5"/>
    <p:sldId id="366" r:id="rId6"/>
    <p:sldId id="368" r:id="rId7"/>
    <p:sldId id="369" r:id="rId8"/>
    <p:sldId id="370" r:id="rId9"/>
    <p:sldId id="371" r:id="rId10"/>
    <p:sldId id="372" r:id="rId11"/>
    <p:sldId id="375" r:id="rId12"/>
    <p:sldId id="376" r:id="rId13"/>
    <p:sldId id="357" r:id="rId14"/>
    <p:sldId id="361" r:id="rId15"/>
    <p:sldId id="363" r:id="rId16"/>
    <p:sldId id="36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800080"/>
    <a:srgbClr val="009900"/>
    <a:srgbClr val="FFFF00"/>
    <a:srgbClr val="00CC00"/>
    <a:srgbClr val="BA06AD"/>
    <a:srgbClr val="008000"/>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343" autoAdjust="0"/>
  </p:normalViewPr>
  <p:slideViewPr>
    <p:cSldViewPr snapToGrid="0">
      <p:cViewPr varScale="1">
        <p:scale>
          <a:sx n="105" d="100"/>
          <a:sy n="105" d="100"/>
        </p:scale>
        <p:origin x="696" y="10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Colourful</a:t>
            </a:r>
            <a:r>
              <a:rPr lang="en-US" dirty="0" smtClean="0"/>
              <a:t>!</a:t>
            </a:r>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14</a:t>
            </a:fld>
            <a:endParaRPr lang="en-US"/>
          </a:p>
        </p:txBody>
      </p:sp>
    </p:spTree>
    <p:extLst>
      <p:ext uri="{BB962C8B-B14F-4D97-AF65-F5344CB8AC3E}">
        <p14:creationId xmlns:p14="http://schemas.microsoft.com/office/powerpoint/2010/main" val="19673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15</a:t>
            </a:fld>
            <a:endParaRPr lang="en-US"/>
          </a:p>
        </p:txBody>
      </p:sp>
    </p:spTree>
    <p:extLst>
      <p:ext uri="{BB962C8B-B14F-4D97-AF65-F5344CB8AC3E}">
        <p14:creationId xmlns:p14="http://schemas.microsoft.com/office/powerpoint/2010/main" val="226137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Colourful</a:t>
            </a:r>
            <a:r>
              <a:rPr lang="en-US" smtClean="0"/>
              <a:t>!</a:t>
            </a:r>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16</a:t>
            </a:fld>
            <a:endParaRPr lang="en-US"/>
          </a:p>
        </p:txBody>
      </p:sp>
    </p:spTree>
    <p:extLst>
      <p:ext uri="{BB962C8B-B14F-4D97-AF65-F5344CB8AC3E}">
        <p14:creationId xmlns:p14="http://schemas.microsoft.com/office/powerpoint/2010/main" val="239430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17</a:t>
            </a:fld>
            <a:endParaRPr lang="en-US"/>
          </a:p>
        </p:txBody>
      </p:sp>
    </p:spTree>
    <p:extLst>
      <p:ext uri="{BB962C8B-B14F-4D97-AF65-F5344CB8AC3E}">
        <p14:creationId xmlns:p14="http://schemas.microsoft.com/office/powerpoint/2010/main" val="191682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2</a:t>
            </a:fld>
            <a:endParaRPr lang="en-US"/>
          </a:p>
        </p:txBody>
      </p:sp>
    </p:spTree>
    <p:extLst>
      <p:ext uri="{BB962C8B-B14F-4D97-AF65-F5344CB8AC3E}">
        <p14:creationId xmlns:p14="http://schemas.microsoft.com/office/powerpoint/2010/main" val="158860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3</a:t>
            </a:fld>
            <a:endParaRPr lang="en-US"/>
          </a:p>
        </p:txBody>
      </p:sp>
    </p:spTree>
    <p:extLst>
      <p:ext uri="{BB962C8B-B14F-4D97-AF65-F5344CB8AC3E}">
        <p14:creationId xmlns:p14="http://schemas.microsoft.com/office/powerpoint/2010/main" val="270690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5</a:t>
            </a:fld>
            <a:endParaRPr lang="en-US"/>
          </a:p>
        </p:txBody>
      </p:sp>
    </p:spTree>
    <p:extLst>
      <p:ext uri="{BB962C8B-B14F-4D97-AF65-F5344CB8AC3E}">
        <p14:creationId xmlns:p14="http://schemas.microsoft.com/office/powerpoint/2010/main" val="219636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7</a:t>
            </a:fld>
            <a:endParaRPr lang="en-US"/>
          </a:p>
        </p:txBody>
      </p:sp>
    </p:spTree>
    <p:extLst>
      <p:ext uri="{BB962C8B-B14F-4D97-AF65-F5344CB8AC3E}">
        <p14:creationId xmlns:p14="http://schemas.microsoft.com/office/powerpoint/2010/main" val="79202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9</a:t>
            </a:fld>
            <a:endParaRPr lang="en-US"/>
          </a:p>
        </p:txBody>
      </p:sp>
    </p:spTree>
    <p:extLst>
      <p:ext uri="{BB962C8B-B14F-4D97-AF65-F5344CB8AC3E}">
        <p14:creationId xmlns:p14="http://schemas.microsoft.com/office/powerpoint/2010/main" val="346202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10</a:t>
            </a:fld>
            <a:endParaRPr lang="en-US"/>
          </a:p>
        </p:txBody>
      </p:sp>
    </p:spTree>
    <p:extLst>
      <p:ext uri="{BB962C8B-B14F-4D97-AF65-F5344CB8AC3E}">
        <p14:creationId xmlns:p14="http://schemas.microsoft.com/office/powerpoint/2010/main" val="348117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11</a:t>
            </a:fld>
            <a:endParaRPr lang="en-US"/>
          </a:p>
        </p:txBody>
      </p:sp>
    </p:spTree>
    <p:extLst>
      <p:ext uri="{BB962C8B-B14F-4D97-AF65-F5344CB8AC3E}">
        <p14:creationId xmlns:p14="http://schemas.microsoft.com/office/powerpoint/2010/main" val="225906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12</a:t>
            </a:fld>
            <a:endParaRPr lang="en-US"/>
          </a:p>
        </p:txBody>
      </p:sp>
    </p:spTree>
    <p:extLst>
      <p:ext uri="{BB962C8B-B14F-4D97-AF65-F5344CB8AC3E}">
        <p14:creationId xmlns:p14="http://schemas.microsoft.com/office/powerpoint/2010/main" val="198700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12.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28.jpe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27.jpe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6.jpeg"/><Relationship Id="rId9" Type="http://schemas.openxmlformats.org/officeDocument/2006/relationships/image" Target="../media/image14.jp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Google Shape;90;p1">
            <a:extLst>
              <a:ext uri="{FF2B5EF4-FFF2-40B4-BE49-F238E27FC236}">
                <a16:creationId xmlns:a16="http://schemas.microsoft.com/office/drawing/2014/main" id="{CC9D0879-67F2-4E4F-BB31-500A70CB9EBA}"/>
              </a:ext>
            </a:extLst>
          </p:cNvPr>
          <p:cNvPicPr preferRelativeResize="0"/>
          <p:nvPr/>
        </p:nvPicPr>
        <p:blipFill rotWithShape="1">
          <a:blip r:embed="rId4" cstate="print">
            <a:alphaModFix/>
          </a:blip>
          <a:srcRect/>
          <a:stretch/>
        </p:blipFill>
        <p:spPr>
          <a:xfrm>
            <a:off x="3023142" y="955015"/>
            <a:ext cx="2164081" cy="968991"/>
          </a:xfrm>
          <a:prstGeom prst="rect">
            <a:avLst/>
          </a:prstGeom>
          <a:noFill/>
          <a:ln>
            <a:noFill/>
          </a:ln>
        </p:spPr>
      </p:pic>
      <p:pic>
        <p:nvPicPr>
          <p:cNvPr id="7" name="Google Shape;91;p1">
            <a:extLst>
              <a:ext uri="{FF2B5EF4-FFF2-40B4-BE49-F238E27FC236}">
                <a16:creationId xmlns:a16="http://schemas.microsoft.com/office/drawing/2014/main" id="{5CBA49DE-01B5-DB41-9500-1B7C699D5F13}"/>
              </a:ext>
            </a:extLst>
          </p:cNvPr>
          <p:cNvPicPr preferRelativeResize="0"/>
          <p:nvPr/>
        </p:nvPicPr>
        <p:blipFill rotWithShape="1">
          <a:blip r:embed="rId5" cstate="print">
            <a:alphaModFix/>
          </a:blip>
          <a:srcRect/>
          <a:stretch/>
        </p:blipFill>
        <p:spPr>
          <a:xfrm>
            <a:off x="5187223" y="955013"/>
            <a:ext cx="2064655" cy="1186304"/>
          </a:xfrm>
          <a:prstGeom prst="rect">
            <a:avLst/>
          </a:prstGeom>
          <a:noFill/>
          <a:ln>
            <a:noFill/>
          </a:ln>
        </p:spPr>
      </p:pic>
      <p:pic>
        <p:nvPicPr>
          <p:cNvPr id="8" name="Picture 7">
            <a:extLst>
              <a:ext uri="{FF2B5EF4-FFF2-40B4-BE49-F238E27FC236}">
                <a16:creationId xmlns:a16="http://schemas.microsoft.com/office/drawing/2014/main" id="{C02AAD4C-664A-3D47-8869-890C4782A16C}"/>
              </a:ext>
            </a:extLst>
          </p:cNvPr>
          <p:cNvPicPr>
            <a:picLocks noChangeAspect="1"/>
          </p:cNvPicPr>
          <p:nvPr/>
        </p:nvPicPr>
        <p:blipFill>
          <a:blip r:embed="rId6" cstate="print"/>
          <a:stretch>
            <a:fillRect/>
          </a:stretch>
        </p:blipFill>
        <p:spPr>
          <a:xfrm>
            <a:off x="7251878" y="955013"/>
            <a:ext cx="2376972" cy="968991"/>
          </a:xfrm>
          <a:prstGeom prst="rect">
            <a:avLst/>
          </a:prstGeom>
        </p:spPr>
      </p:pic>
    </p:spTree>
    <p:extLst>
      <p:ext uri="{BB962C8B-B14F-4D97-AF65-F5344CB8AC3E}">
        <p14:creationId xmlns:p14="http://schemas.microsoft.com/office/powerpoint/2010/main" val="3552083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nvSpPr>
        <p:spPr>
          <a:xfrm>
            <a:off x="838200" y="20026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3" name="Title 11"/>
          <p:cNvSpPr>
            <a:spLocks noGrp="1"/>
          </p:cNvSpPr>
          <p:nvPr/>
        </p:nvSpPr>
        <p:spPr>
          <a:xfrm>
            <a:off x="990600" y="21550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pic>
        <p:nvPicPr>
          <p:cNvPr id="4" name="Picture 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5"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6" name="Title 5"/>
          <p:cNvSpPr>
            <a:spLocks noGrp="1"/>
          </p:cNvSpPr>
          <p:nvPr>
            <p:ph type="title"/>
          </p:nvPr>
        </p:nvSpPr>
        <p:spPr>
          <a:xfrm>
            <a:off x="186734" y="2553175"/>
            <a:ext cx="9903297" cy="4180893"/>
          </a:xfrm>
        </p:spPr>
        <p:txBody>
          <a:bodyPr>
            <a:normAutofit/>
          </a:bodyPr>
          <a:lstStyle/>
          <a:p>
            <a:r>
              <a:rPr lang="en-US" sz="3200" b="1" dirty="0" smtClean="0">
                <a:solidFill>
                  <a:schemeClr val="bg1"/>
                </a:solidFill>
                <a:latin typeface="+mn-lt"/>
              </a:rPr>
              <a:t>1. In Music Club children _________</a:t>
            </a:r>
            <a:r>
              <a:rPr lang="ka-GE" sz="3200" b="1" dirty="0" smtClean="0">
                <a:solidFill>
                  <a:schemeClr val="bg1"/>
                </a:solidFill>
                <a:latin typeface="+mn-lt"/>
              </a:rPr>
              <a:t>  </a:t>
            </a:r>
            <a:r>
              <a:rPr lang="en-US" sz="3200" b="1" dirty="0" smtClean="0">
                <a:solidFill>
                  <a:schemeClr val="bg1"/>
                </a:solidFill>
                <a:latin typeface="+mn-lt"/>
              </a:rPr>
              <a:t> in competitions.</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2. In Music Club children ________ for the concert.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3. In Music Club children sing in a ______  .       </a:t>
            </a:r>
            <a:br>
              <a:rPr lang="en-US" sz="3200" b="1" dirty="0" smtClean="0">
                <a:solidFill>
                  <a:schemeClr val="bg1"/>
                </a:solidFill>
                <a:latin typeface="+mn-lt"/>
              </a:rPr>
            </a:br>
            <a:r>
              <a:rPr lang="en-US" sz="2800" b="1" dirty="0" smtClean="0">
                <a:solidFill>
                  <a:schemeClr val="bg1"/>
                </a:solidFill>
                <a:latin typeface="+mn-lt"/>
              </a:rPr>
              <a:t/>
            </a:r>
            <a:br>
              <a:rPr lang="en-US" sz="2800" b="1" dirty="0" smtClean="0">
                <a:solidFill>
                  <a:schemeClr val="bg1"/>
                </a:solidFill>
                <a:latin typeface="+mn-lt"/>
              </a:rPr>
            </a:br>
            <a:endParaRPr lang="en-US" sz="2600" b="1" dirty="0">
              <a:solidFill>
                <a:schemeClr val="bg1"/>
              </a:solidFill>
              <a:latin typeface="+mn-lt"/>
            </a:endParaRPr>
          </a:p>
        </p:txBody>
      </p:sp>
      <p:sp>
        <p:nvSpPr>
          <p:cNvPr id="9" name="Rectangle 8"/>
          <p:cNvSpPr/>
          <p:nvPr/>
        </p:nvSpPr>
        <p:spPr>
          <a:xfrm>
            <a:off x="4495013" y="3128156"/>
            <a:ext cx="2054968"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participate</a:t>
            </a:r>
            <a:endParaRPr lang="en-US" sz="3200" b="1" dirty="0"/>
          </a:p>
        </p:txBody>
      </p:sp>
      <p:sp>
        <p:nvSpPr>
          <p:cNvPr id="13" name="Rectangle 12"/>
          <p:cNvSpPr/>
          <p:nvPr/>
        </p:nvSpPr>
        <p:spPr>
          <a:xfrm>
            <a:off x="4473676" y="4002290"/>
            <a:ext cx="1689071"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rehearse</a:t>
            </a:r>
            <a:endParaRPr lang="en-US" sz="3200" b="1" dirty="0"/>
          </a:p>
        </p:txBody>
      </p:sp>
      <p:sp>
        <p:nvSpPr>
          <p:cNvPr id="14" name="Rectangle 13"/>
          <p:cNvSpPr/>
          <p:nvPr/>
        </p:nvSpPr>
        <p:spPr>
          <a:xfrm>
            <a:off x="5941553" y="4885568"/>
            <a:ext cx="1392073"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choir</a:t>
            </a:r>
            <a:endParaRPr lang="en-US" sz="3200" b="1" dirty="0"/>
          </a:p>
        </p:txBody>
      </p:sp>
      <p:sp>
        <p:nvSpPr>
          <p:cNvPr id="7" name="Rectangle 6"/>
          <p:cNvSpPr/>
          <p:nvPr/>
        </p:nvSpPr>
        <p:spPr>
          <a:xfrm>
            <a:off x="9560397" y="3467749"/>
            <a:ext cx="2362200" cy="12419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t>rehearse</a:t>
            </a:r>
            <a:br>
              <a:rPr lang="en-US" sz="2800" b="1" dirty="0" smtClean="0"/>
            </a:br>
            <a:r>
              <a:rPr lang="en-US" sz="2800" b="1" dirty="0" smtClean="0"/>
              <a:t>participate</a:t>
            </a:r>
            <a:br>
              <a:rPr lang="en-US" sz="2800" b="1" dirty="0" smtClean="0"/>
            </a:br>
            <a:r>
              <a:rPr lang="en-US" sz="2800" b="1" dirty="0" smtClean="0"/>
              <a:t>choir</a:t>
            </a:r>
            <a:endParaRPr lang="en-US" sz="2800" b="1" dirty="0"/>
          </a:p>
        </p:txBody>
      </p:sp>
      <p:sp>
        <p:nvSpPr>
          <p:cNvPr id="16" name="Rectangle 15"/>
          <p:cNvSpPr/>
          <p:nvPr/>
        </p:nvSpPr>
        <p:spPr>
          <a:xfrm>
            <a:off x="2979795" y="1482879"/>
            <a:ext cx="6232409" cy="887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1"/>
                </a:solidFill>
              </a:rPr>
              <a:t>Read the sentences. Choose the correct answer</a:t>
            </a:r>
            <a:r>
              <a:rPr lang="en-US" dirty="0" smtClean="0">
                <a:solidFill>
                  <a:schemeClr val="tx1"/>
                </a:solidFill>
              </a:rPr>
              <a:t>.</a:t>
            </a:r>
            <a:r>
              <a:rPr lang="ka-GE" dirty="0" smtClean="0">
                <a:solidFill>
                  <a:schemeClr val="tx1"/>
                </a:solidFill>
              </a:rPr>
              <a:t> </a:t>
            </a:r>
            <a:r>
              <a:rPr lang="en-US" dirty="0" smtClean="0">
                <a:solidFill>
                  <a:schemeClr val="tx1"/>
                </a:solidFill>
              </a:rPr>
              <a:t/>
            </a:r>
            <a:br>
              <a:rPr lang="en-US" dirty="0" smtClean="0">
                <a:solidFill>
                  <a:schemeClr val="tx1"/>
                </a:solidFill>
              </a:rPr>
            </a:br>
            <a:r>
              <a:rPr lang="ka-GE" b="1" dirty="0" smtClean="0">
                <a:solidFill>
                  <a:schemeClr val="tx1"/>
                </a:solidFill>
              </a:rPr>
              <a:t>წაიკითხეთ წინადადებები. შეარჩიეთ სწორი პასუხები.</a:t>
            </a:r>
            <a:endParaRPr lang="en-US" b="1" dirty="0">
              <a:solidFill>
                <a:schemeClr val="tx1"/>
              </a:solidFill>
            </a:endParaRPr>
          </a:p>
        </p:txBody>
      </p:sp>
    </p:spTree>
    <p:extLst>
      <p:ext uri="{BB962C8B-B14F-4D97-AF65-F5344CB8AC3E}">
        <p14:creationId xmlns:p14="http://schemas.microsoft.com/office/powerpoint/2010/main" val="32661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nvSpPr>
        <p:spPr>
          <a:xfrm>
            <a:off x="838200" y="20026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3" name="Title 11"/>
          <p:cNvSpPr>
            <a:spLocks noGrp="1"/>
          </p:cNvSpPr>
          <p:nvPr/>
        </p:nvSpPr>
        <p:spPr>
          <a:xfrm>
            <a:off x="990600" y="21550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pic>
        <p:nvPicPr>
          <p:cNvPr id="4" name="Picture 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5"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6" name="Title 5"/>
          <p:cNvSpPr>
            <a:spLocks noGrp="1"/>
          </p:cNvSpPr>
          <p:nvPr>
            <p:ph type="title"/>
          </p:nvPr>
        </p:nvSpPr>
        <p:spPr>
          <a:xfrm>
            <a:off x="186734" y="2764921"/>
            <a:ext cx="11405688" cy="4180893"/>
          </a:xfrm>
        </p:spPr>
        <p:txBody>
          <a:bodyPr>
            <a:normAutofit/>
          </a:bodyPr>
          <a:lstStyle/>
          <a:p>
            <a:r>
              <a:rPr lang="en-US" sz="3200" b="1" dirty="0">
                <a:solidFill>
                  <a:schemeClr val="bg1"/>
                </a:solidFill>
                <a:latin typeface="+mn-lt"/>
              </a:rPr>
              <a:t>4</a:t>
            </a:r>
            <a:r>
              <a:rPr lang="en-US" sz="3200" b="1" dirty="0" smtClean="0">
                <a:solidFill>
                  <a:schemeClr val="bg1"/>
                </a:solidFill>
                <a:latin typeface="+mn-lt"/>
              </a:rPr>
              <a:t>. In Computer Club children _______ animations.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a:solidFill>
                  <a:schemeClr val="bg1"/>
                </a:solidFill>
                <a:latin typeface="+mn-lt"/>
              </a:rPr>
              <a:t>5</a:t>
            </a:r>
            <a:r>
              <a:rPr lang="en-US" sz="3200" b="1" dirty="0" smtClean="0">
                <a:solidFill>
                  <a:schemeClr val="bg1"/>
                </a:solidFill>
                <a:latin typeface="+mn-lt"/>
              </a:rPr>
              <a:t>. In </a:t>
            </a:r>
            <a:r>
              <a:rPr lang="en-US" sz="3200" b="1" dirty="0">
                <a:solidFill>
                  <a:schemeClr val="bg1"/>
                </a:solidFill>
                <a:latin typeface="+mn-lt"/>
              </a:rPr>
              <a:t>C</a:t>
            </a:r>
            <a:r>
              <a:rPr lang="en-US" sz="3200" b="1" dirty="0" smtClean="0">
                <a:solidFill>
                  <a:schemeClr val="bg1"/>
                </a:solidFill>
                <a:latin typeface="+mn-lt"/>
              </a:rPr>
              <a:t>omputer Club children ______</a:t>
            </a:r>
            <a:r>
              <a:rPr lang="ka-GE" sz="3200" b="1" dirty="0" smtClean="0">
                <a:solidFill>
                  <a:schemeClr val="bg1"/>
                </a:solidFill>
                <a:latin typeface="+mn-lt"/>
              </a:rPr>
              <a:t>   </a:t>
            </a:r>
            <a:r>
              <a:rPr lang="en-US" sz="3200" b="1" dirty="0" smtClean="0">
                <a:solidFill>
                  <a:schemeClr val="bg1"/>
                </a:solidFill>
                <a:latin typeface="+mn-lt"/>
              </a:rPr>
              <a:t> animations onto websites.</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6. In Computer Club children ______  computer </a:t>
            </a:r>
            <a:r>
              <a:rPr lang="en-US" sz="3200" b="1" dirty="0" err="1" smtClean="0">
                <a:solidFill>
                  <a:schemeClr val="bg1"/>
                </a:solidFill>
                <a:latin typeface="+mn-lt"/>
              </a:rPr>
              <a:t>programmes</a:t>
            </a:r>
            <a:r>
              <a:rPr lang="en-US" sz="3200" b="1" dirty="0" smtClean="0">
                <a:solidFill>
                  <a:schemeClr val="bg1"/>
                </a:solidFill>
                <a:latin typeface="+mn-lt"/>
              </a:rPr>
              <a:t>. </a:t>
            </a:r>
            <a:br>
              <a:rPr lang="en-US" sz="3200" b="1" dirty="0" smtClean="0">
                <a:solidFill>
                  <a:schemeClr val="bg1"/>
                </a:solidFill>
                <a:latin typeface="+mn-lt"/>
              </a:rPr>
            </a:br>
            <a:r>
              <a:rPr lang="en-US" sz="2800" b="1" dirty="0" smtClean="0">
                <a:solidFill>
                  <a:schemeClr val="bg1"/>
                </a:solidFill>
                <a:latin typeface="+mn-lt"/>
              </a:rPr>
              <a:t/>
            </a:r>
            <a:br>
              <a:rPr lang="en-US" sz="2800" b="1" dirty="0" smtClean="0">
                <a:solidFill>
                  <a:schemeClr val="bg1"/>
                </a:solidFill>
                <a:latin typeface="+mn-lt"/>
              </a:rPr>
            </a:br>
            <a:endParaRPr lang="en-US" sz="2600" b="1" dirty="0">
              <a:solidFill>
                <a:schemeClr val="bg1"/>
              </a:solidFill>
              <a:latin typeface="+mn-lt"/>
            </a:endParaRPr>
          </a:p>
        </p:txBody>
      </p:sp>
      <p:sp>
        <p:nvSpPr>
          <p:cNvPr id="9" name="Rectangle 8"/>
          <p:cNvSpPr/>
          <p:nvPr/>
        </p:nvSpPr>
        <p:spPr>
          <a:xfrm>
            <a:off x="5138382" y="3327950"/>
            <a:ext cx="1545883"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create</a:t>
            </a:r>
            <a:endParaRPr lang="en-US" sz="3200" b="1" dirty="0"/>
          </a:p>
        </p:txBody>
      </p:sp>
      <p:sp>
        <p:nvSpPr>
          <p:cNvPr id="13" name="Rectangle 12"/>
          <p:cNvSpPr/>
          <p:nvPr/>
        </p:nvSpPr>
        <p:spPr>
          <a:xfrm>
            <a:off x="5138383" y="4221191"/>
            <a:ext cx="1545882"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upload</a:t>
            </a:r>
            <a:endParaRPr lang="en-US" sz="3200" b="1" dirty="0"/>
          </a:p>
        </p:txBody>
      </p:sp>
      <p:sp>
        <p:nvSpPr>
          <p:cNvPr id="14" name="Rectangle 13"/>
          <p:cNvSpPr/>
          <p:nvPr/>
        </p:nvSpPr>
        <p:spPr>
          <a:xfrm>
            <a:off x="5138382" y="5092203"/>
            <a:ext cx="1330760"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use</a:t>
            </a:r>
            <a:endParaRPr lang="en-US" sz="3200" b="1" dirty="0"/>
          </a:p>
        </p:txBody>
      </p:sp>
      <p:sp>
        <p:nvSpPr>
          <p:cNvPr id="7" name="Rectangle 6"/>
          <p:cNvSpPr/>
          <p:nvPr/>
        </p:nvSpPr>
        <p:spPr>
          <a:xfrm>
            <a:off x="9718305" y="2764921"/>
            <a:ext cx="2026517" cy="12419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u</a:t>
            </a:r>
            <a:r>
              <a:rPr lang="en-US" sz="2800" b="1" dirty="0" smtClean="0"/>
              <a:t>pload </a:t>
            </a:r>
            <a:br>
              <a:rPr lang="en-US" sz="2800" b="1" dirty="0" smtClean="0"/>
            </a:br>
            <a:r>
              <a:rPr lang="en-US" sz="2800" b="1" dirty="0" smtClean="0"/>
              <a:t>use</a:t>
            </a:r>
            <a:br>
              <a:rPr lang="en-US" sz="2800" b="1" dirty="0" smtClean="0"/>
            </a:br>
            <a:r>
              <a:rPr lang="en-US" sz="2800" b="1" dirty="0" smtClean="0"/>
              <a:t>create</a:t>
            </a:r>
            <a:endParaRPr lang="en-US" sz="2800" b="1" dirty="0"/>
          </a:p>
        </p:txBody>
      </p:sp>
      <p:sp>
        <p:nvSpPr>
          <p:cNvPr id="16" name="Rectangle 15"/>
          <p:cNvSpPr/>
          <p:nvPr/>
        </p:nvSpPr>
        <p:spPr>
          <a:xfrm>
            <a:off x="2979795" y="1529455"/>
            <a:ext cx="6232409" cy="887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1"/>
                </a:solidFill>
              </a:rPr>
              <a:t>Read the sentences. Choose the correct answer</a:t>
            </a:r>
            <a:r>
              <a:rPr lang="en-US" dirty="0" smtClean="0">
                <a:solidFill>
                  <a:schemeClr val="tx1"/>
                </a:solidFill>
              </a:rPr>
              <a:t>.</a:t>
            </a:r>
            <a:r>
              <a:rPr lang="ka-GE" dirty="0" smtClean="0">
                <a:solidFill>
                  <a:schemeClr val="tx1"/>
                </a:solidFill>
              </a:rPr>
              <a:t> </a:t>
            </a:r>
            <a:r>
              <a:rPr lang="en-US" dirty="0" smtClean="0">
                <a:solidFill>
                  <a:schemeClr val="tx1"/>
                </a:solidFill>
              </a:rPr>
              <a:t/>
            </a:r>
            <a:br>
              <a:rPr lang="en-US" dirty="0" smtClean="0">
                <a:solidFill>
                  <a:schemeClr val="tx1"/>
                </a:solidFill>
              </a:rPr>
            </a:br>
            <a:r>
              <a:rPr lang="ka-GE" b="1" dirty="0" smtClean="0">
                <a:solidFill>
                  <a:schemeClr val="tx1"/>
                </a:solidFill>
              </a:rPr>
              <a:t>წაიკითხეთ წინადადებები. შეარჩიეთ სწორი პასუხები.</a:t>
            </a:r>
            <a:endParaRPr lang="en-US" b="1" dirty="0">
              <a:solidFill>
                <a:schemeClr val="tx1"/>
              </a:solidFill>
            </a:endParaRPr>
          </a:p>
        </p:txBody>
      </p:sp>
    </p:spTree>
    <p:extLst>
      <p:ext uri="{BB962C8B-B14F-4D97-AF65-F5344CB8AC3E}">
        <p14:creationId xmlns:p14="http://schemas.microsoft.com/office/powerpoint/2010/main" val="12473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nvSpPr>
        <p:spPr>
          <a:xfrm>
            <a:off x="838200" y="20026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sp>
        <p:nvSpPr>
          <p:cNvPr id="3" name="Title 11"/>
          <p:cNvSpPr>
            <a:spLocks noGrp="1"/>
          </p:cNvSpPr>
          <p:nvPr/>
        </p:nvSpPr>
        <p:spPr>
          <a:xfrm>
            <a:off x="990600" y="2155031"/>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p>
        </p:txBody>
      </p:sp>
      <p:pic>
        <p:nvPicPr>
          <p:cNvPr id="4" name="Picture 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5"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6" name="Title 5"/>
          <p:cNvSpPr>
            <a:spLocks noGrp="1"/>
          </p:cNvSpPr>
          <p:nvPr>
            <p:ph type="title"/>
          </p:nvPr>
        </p:nvSpPr>
        <p:spPr>
          <a:xfrm>
            <a:off x="186734" y="2553175"/>
            <a:ext cx="11405688" cy="4180893"/>
          </a:xfrm>
        </p:spPr>
        <p:txBody>
          <a:bodyPr>
            <a:normAutofit/>
          </a:bodyPr>
          <a:lstStyle/>
          <a:p>
            <a:r>
              <a:rPr lang="en-US" sz="3200" b="1" dirty="0" smtClean="0">
                <a:solidFill>
                  <a:schemeClr val="bg1"/>
                </a:solidFill>
                <a:latin typeface="+mn-lt"/>
              </a:rPr>
              <a:t>7. In Chess Club children ______  chess pieces.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8. In Chess Club you are _______</a:t>
            </a:r>
            <a:r>
              <a:rPr lang="ka-GE" sz="3200" b="1" dirty="0" smtClean="0">
                <a:solidFill>
                  <a:schemeClr val="bg1"/>
                </a:solidFill>
                <a:latin typeface="+mn-lt"/>
              </a:rPr>
              <a:t>  </a:t>
            </a:r>
            <a:r>
              <a:rPr lang="en-US" sz="3200" b="1" dirty="0" smtClean="0">
                <a:solidFill>
                  <a:schemeClr val="bg1"/>
                </a:solidFill>
                <a:latin typeface="+mn-lt"/>
              </a:rPr>
              <a:t> chess.</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9. In Chess Club you  ______  or  ______  . </a:t>
            </a:r>
            <a:br>
              <a:rPr lang="en-US" sz="3200" b="1" dirty="0" smtClean="0">
                <a:solidFill>
                  <a:schemeClr val="bg1"/>
                </a:solidFill>
                <a:latin typeface="+mn-lt"/>
              </a:rPr>
            </a:br>
            <a:r>
              <a:rPr lang="en-US" sz="2800" b="1" dirty="0" smtClean="0">
                <a:solidFill>
                  <a:schemeClr val="bg1"/>
                </a:solidFill>
                <a:latin typeface="+mn-lt"/>
              </a:rPr>
              <a:t/>
            </a:r>
            <a:br>
              <a:rPr lang="en-US" sz="2800" b="1" dirty="0" smtClean="0">
                <a:solidFill>
                  <a:schemeClr val="bg1"/>
                </a:solidFill>
                <a:latin typeface="+mn-lt"/>
              </a:rPr>
            </a:br>
            <a:endParaRPr lang="en-US" sz="2600" b="1" dirty="0">
              <a:solidFill>
                <a:schemeClr val="bg1"/>
              </a:solidFill>
              <a:latin typeface="+mn-lt"/>
            </a:endParaRPr>
          </a:p>
        </p:txBody>
      </p:sp>
      <p:sp>
        <p:nvSpPr>
          <p:cNvPr id="9" name="Rectangle 8"/>
          <p:cNvSpPr/>
          <p:nvPr/>
        </p:nvSpPr>
        <p:spPr>
          <a:xfrm>
            <a:off x="4440818" y="3158795"/>
            <a:ext cx="1345094"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move</a:t>
            </a:r>
            <a:endParaRPr lang="en-US" sz="3200" b="1" dirty="0"/>
          </a:p>
        </p:txBody>
      </p:sp>
      <p:sp>
        <p:nvSpPr>
          <p:cNvPr id="13" name="Rectangle 12"/>
          <p:cNvSpPr/>
          <p:nvPr/>
        </p:nvSpPr>
        <p:spPr>
          <a:xfrm>
            <a:off x="4296174" y="4025876"/>
            <a:ext cx="1707533"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a:t>
            </a:r>
            <a:r>
              <a:rPr lang="en-US" sz="3200" b="1" dirty="0" smtClean="0"/>
              <a:t>ood at</a:t>
            </a:r>
            <a:endParaRPr lang="en-US" sz="3200" b="1" dirty="0"/>
          </a:p>
        </p:txBody>
      </p:sp>
      <p:sp>
        <p:nvSpPr>
          <p:cNvPr id="14" name="Rectangle 13"/>
          <p:cNvSpPr/>
          <p:nvPr/>
        </p:nvSpPr>
        <p:spPr>
          <a:xfrm>
            <a:off x="3775438" y="4900029"/>
            <a:ext cx="1330760"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win</a:t>
            </a:r>
            <a:endParaRPr lang="en-US" sz="3200" b="1" dirty="0"/>
          </a:p>
        </p:txBody>
      </p:sp>
      <p:sp>
        <p:nvSpPr>
          <p:cNvPr id="7" name="Rectangle 6"/>
          <p:cNvSpPr/>
          <p:nvPr/>
        </p:nvSpPr>
        <p:spPr>
          <a:xfrm>
            <a:off x="9236129" y="3365234"/>
            <a:ext cx="2643494" cy="18572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2800" b="1" dirty="0" smtClean="0"/>
          </a:p>
          <a:p>
            <a:pPr algn="ctr"/>
            <a:r>
              <a:rPr lang="en-US" sz="2800" b="1" dirty="0" smtClean="0"/>
              <a:t>good at </a:t>
            </a:r>
            <a:br>
              <a:rPr lang="en-US" sz="2800" b="1" dirty="0" smtClean="0"/>
            </a:br>
            <a:r>
              <a:rPr lang="en-US" sz="2800" b="1" dirty="0" smtClean="0"/>
              <a:t>win   </a:t>
            </a:r>
            <a:endParaRPr lang="ka-GE" sz="2800" b="1" dirty="0" smtClean="0"/>
          </a:p>
          <a:p>
            <a:pPr algn="ctr"/>
            <a:r>
              <a:rPr lang="en-US" sz="2800" b="1" dirty="0" smtClean="0"/>
              <a:t>move </a:t>
            </a:r>
            <a:endParaRPr lang="ka-GE" sz="2800" b="1" dirty="0" smtClean="0"/>
          </a:p>
          <a:p>
            <a:pPr algn="ctr"/>
            <a:r>
              <a:rPr lang="en-US" sz="2800" b="1" dirty="0" smtClean="0"/>
              <a:t>lose</a:t>
            </a:r>
            <a:br>
              <a:rPr lang="en-US" sz="2800" b="1" dirty="0" smtClean="0"/>
            </a:br>
            <a:endParaRPr lang="en-US" sz="2800" b="1" dirty="0"/>
          </a:p>
        </p:txBody>
      </p:sp>
      <p:sp>
        <p:nvSpPr>
          <p:cNvPr id="16" name="Rectangle 15"/>
          <p:cNvSpPr/>
          <p:nvPr/>
        </p:nvSpPr>
        <p:spPr>
          <a:xfrm>
            <a:off x="3281314" y="1572150"/>
            <a:ext cx="6232409" cy="887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1"/>
                </a:solidFill>
              </a:rPr>
              <a:t>Read the sentences. Choose the correct answer</a:t>
            </a:r>
            <a:r>
              <a:rPr lang="en-US" dirty="0" smtClean="0">
                <a:solidFill>
                  <a:schemeClr val="tx1"/>
                </a:solidFill>
              </a:rPr>
              <a:t>.</a:t>
            </a:r>
            <a:r>
              <a:rPr lang="ka-GE" dirty="0" smtClean="0">
                <a:solidFill>
                  <a:schemeClr val="tx1"/>
                </a:solidFill>
              </a:rPr>
              <a:t> </a:t>
            </a:r>
            <a:r>
              <a:rPr lang="en-US" dirty="0" smtClean="0">
                <a:solidFill>
                  <a:schemeClr val="tx1"/>
                </a:solidFill>
              </a:rPr>
              <a:t/>
            </a:r>
            <a:br>
              <a:rPr lang="en-US" dirty="0" smtClean="0">
                <a:solidFill>
                  <a:schemeClr val="tx1"/>
                </a:solidFill>
              </a:rPr>
            </a:br>
            <a:r>
              <a:rPr lang="ka-GE" b="1" dirty="0" smtClean="0">
                <a:solidFill>
                  <a:schemeClr val="tx1"/>
                </a:solidFill>
              </a:rPr>
              <a:t>წაიკითხეთ წინადადებები. შეარჩიეთ სწორი პასუხები.</a:t>
            </a:r>
            <a:endParaRPr lang="en-US" b="1" dirty="0">
              <a:solidFill>
                <a:schemeClr val="tx1"/>
              </a:solidFill>
            </a:endParaRPr>
          </a:p>
        </p:txBody>
      </p:sp>
      <p:sp>
        <p:nvSpPr>
          <p:cNvPr id="15" name="Rectangle 14"/>
          <p:cNvSpPr/>
          <p:nvPr/>
        </p:nvSpPr>
        <p:spPr>
          <a:xfrm>
            <a:off x="5706037" y="4900029"/>
            <a:ext cx="1382961" cy="44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lose</a:t>
            </a:r>
            <a:endParaRPr lang="en-US" sz="3200" b="1" dirty="0"/>
          </a:p>
        </p:txBody>
      </p:sp>
    </p:spTree>
    <p:extLst>
      <p:ext uri="{BB962C8B-B14F-4D97-AF65-F5344CB8AC3E}">
        <p14:creationId xmlns:p14="http://schemas.microsoft.com/office/powerpoint/2010/main" val="41296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066" y="1532690"/>
            <a:ext cx="10515600" cy="5093298"/>
          </a:xfrm>
        </p:spPr>
        <p:txBody>
          <a:bodyPr>
            <a:normAutofit/>
          </a:bodyPr>
          <a:lstStyle/>
          <a:p>
            <a:r>
              <a:rPr lang="en-US" sz="3200" b="1" dirty="0" smtClean="0">
                <a:solidFill>
                  <a:schemeClr val="bg1"/>
                </a:solidFill>
                <a:latin typeface="+mn-lt"/>
              </a:rPr>
              <a:t>a) That is </a:t>
            </a:r>
            <a:r>
              <a:rPr lang="en-US" sz="3200" b="1" dirty="0" smtClean="0">
                <a:solidFill>
                  <a:srgbClr val="FF0000"/>
                </a:solidFill>
                <a:latin typeface="+mn-lt"/>
              </a:rPr>
              <a:t>my</a:t>
            </a:r>
            <a:r>
              <a:rPr lang="en-US" sz="3200" b="1" dirty="0" smtClean="0">
                <a:solidFill>
                  <a:schemeClr val="bg1"/>
                </a:solidFill>
                <a:latin typeface="+mn-lt"/>
              </a:rPr>
              <a:t> hat.                              </a:t>
            </a:r>
            <a:r>
              <a:rPr lang="en-US" sz="3200" b="1" dirty="0">
                <a:solidFill>
                  <a:schemeClr val="bg1"/>
                </a:solidFill>
                <a:latin typeface="+mn-lt"/>
              </a:rPr>
              <a:t>d</a:t>
            </a:r>
            <a:r>
              <a:rPr lang="en-US" sz="3200" b="1" dirty="0" smtClean="0">
                <a:solidFill>
                  <a:schemeClr val="bg1"/>
                </a:solidFill>
                <a:latin typeface="+mn-lt"/>
              </a:rPr>
              <a:t>) Are they </a:t>
            </a:r>
            <a:r>
              <a:rPr lang="en-US" sz="3200" b="1" dirty="0" smtClean="0">
                <a:solidFill>
                  <a:srgbClr val="FF0066"/>
                </a:solidFill>
                <a:latin typeface="+mn-lt"/>
              </a:rPr>
              <a:t>her</a:t>
            </a:r>
            <a:r>
              <a:rPr lang="en-US" sz="3200" b="1" dirty="0" smtClean="0">
                <a:solidFill>
                  <a:schemeClr val="bg1"/>
                </a:solidFill>
                <a:latin typeface="+mn-lt"/>
              </a:rPr>
              <a:t> shoes?</a:t>
            </a:r>
            <a:br>
              <a:rPr lang="en-US" sz="3200" b="1" dirty="0" smtClean="0">
                <a:solidFill>
                  <a:schemeClr val="bg1"/>
                </a:solidFill>
                <a:latin typeface="+mn-lt"/>
              </a:rPr>
            </a:br>
            <a:r>
              <a:rPr lang="en-US" sz="3200" b="1" dirty="0" smtClean="0">
                <a:solidFill>
                  <a:schemeClr val="bg1"/>
                </a:solidFill>
                <a:latin typeface="+mn-lt"/>
              </a:rPr>
              <a:t>    That hat is </a:t>
            </a:r>
            <a:r>
              <a:rPr lang="en-US" sz="3200" b="1" dirty="0" smtClean="0">
                <a:solidFill>
                  <a:srgbClr val="FF0000"/>
                </a:solidFill>
                <a:latin typeface="+mn-lt"/>
              </a:rPr>
              <a:t>mine</a:t>
            </a:r>
            <a:r>
              <a:rPr lang="en-US" sz="3200" b="1" dirty="0" smtClean="0">
                <a:solidFill>
                  <a:schemeClr val="bg1"/>
                </a:solidFill>
                <a:latin typeface="+mn-lt"/>
              </a:rPr>
              <a:t>.                                Are they </a:t>
            </a:r>
            <a:r>
              <a:rPr lang="en-US" sz="3200" b="1" dirty="0" smtClean="0">
                <a:solidFill>
                  <a:srgbClr val="FF0066"/>
                </a:solidFill>
                <a:latin typeface="+mn-lt"/>
              </a:rPr>
              <a:t>hers</a:t>
            </a:r>
            <a:r>
              <a:rPr lang="en-US" sz="3200" b="1" dirty="0" smtClean="0">
                <a:solidFill>
                  <a:schemeClr val="bg1"/>
                </a:solidFill>
                <a:latin typeface="+mn-lt"/>
              </a:rPr>
              <a:t>?</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b) It is </a:t>
            </a:r>
            <a:r>
              <a:rPr lang="en-US" sz="3200" b="1" dirty="0" smtClean="0">
                <a:solidFill>
                  <a:srgbClr val="800080"/>
                </a:solidFill>
                <a:latin typeface="+mn-lt"/>
              </a:rPr>
              <a:t>your</a:t>
            </a:r>
            <a:r>
              <a:rPr lang="en-US" sz="3200" b="1" dirty="0" smtClean="0">
                <a:solidFill>
                  <a:schemeClr val="bg1"/>
                </a:solidFill>
                <a:latin typeface="+mn-lt"/>
              </a:rPr>
              <a:t> bag.                                e) This is </a:t>
            </a:r>
            <a:r>
              <a:rPr lang="en-US" sz="3200" b="1" dirty="0" smtClean="0">
                <a:solidFill>
                  <a:srgbClr val="FFFF00"/>
                </a:solidFill>
                <a:latin typeface="+mn-lt"/>
              </a:rPr>
              <a:t>our</a:t>
            </a:r>
            <a:r>
              <a:rPr lang="en-US" sz="3200" b="1" dirty="0" smtClean="0">
                <a:solidFill>
                  <a:schemeClr val="bg1"/>
                </a:solidFill>
                <a:latin typeface="+mn-lt"/>
              </a:rPr>
              <a:t> class.  </a:t>
            </a:r>
            <a:br>
              <a:rPr lang="en-US" sz="3200" b="1" dirty="0" smtClean="0">
                <a:solidFill>
                  <a:schemeClr val="bg1"/>
                </a:solidFill>
                <a:latin typeface="+mn-lt"/>
              </a:rPr>
            </a:br>
            <a:r>
              <a:rPr lang="en-US" sz="3200" b="1" dirty="0" smtClean="0">
                <a:solidFill>
                  <a:schemeClr val="bg1"/>
                </a:solidFill>
                <a:latin typeface="+mn-lt"/>
              </a:rPr>
              <a:t>     It is </a:t>
            </a:r>
            <a:r>
              <a:rPr lang="en-US" sz="3200" b="1" dirty="0" smtClean="0">
                <a:solidFill>
                  <a:srgbClr val="800080"/>
                </a:solidFill>
                <a:latin typeface="+mn-lt"/>
              </a:rPr>
              <a:t>yours</a:t>
            </a:r>
            <a:r>
              <a:rPr lang="en-US" sz="3200" b="1" dirty="0" smtClean="0">
                <a:solidFill>
                  <a:schemeClr val="bg1"/>
                </a:solidFill>
                <a:latin typeface="+mn-lt"/>
              </a:rPr>
              <a:t>.                                          This class is </a:t>
            </a:r>
            <a:r>
              <a:rPr lang="en-US" sz="3200" b="1" dirty="0" smtClean="0">
                <a:solidFill>
                  <a:srgbClr val="FFFF00"/>
                </a:solidFill>
                <a:latin typeface="+mn-lt"/>
              </a:rPr>
              <a:t>ours</a:t>
            </a:r>
            <a:r>
              <a:rPr lang="en-US" sz="3200" b="1" dirty="0" smtClean="0">
                <a:solidFill>
                  <a:schemeClr val="bg1"/>
                </a:solidFill>
                <a:latin typeface="+mn-lt"/>
              </a:rPr>
              <a:t>.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a:solidFill>
                  <a:schemeClr val="bg1"/>
                </a:solidFill>
                <a:latin typeface="+mn-lt"/>
              </a:rPr>
              <a:t>c</a:t>
            </a:r>
            <a:r>
              <a:rPr lang="en-US" sz="3200" b="1" dirty="0" smtClean="0">
                <a:solidFill>
                  <a:schemeClr val="bg1"/>
                </a:solidFill>
                <a:latin typeface="+mn-lt"/>
              </a:rPr>
              <a:t>) These are </a:t>
            </a:r>
            <a:r>
              <a:rPr lang="en-US" sz="3200" b="1" dirty="0" smtClean="0">
                <a:solidFill>
                  <a:srgbClr val="000099"/>
                </a:solidFill>
                <a:latin typeface="+mn-lt"/>
              </a:rPr>
              <a:t>his</a:t>
            </a:r>
            <a:r>
              <a:rPr lang="en-US" sz="3200" b="1" dirty="0" smtClean="0">
                <a:solidFill>
                  <a:schemeClr val="bg1"/>
                </a:solidFill>
                <a:latin typeface="+mn-lt"/>
              </a:rPr>
              <a:t> suit cases.              f) That is </a:t>
            </a:r>
            <a:r>
              <a:rPr lang="en-US" sz="3200" b="1" dirty="0" smtClean="0">
                <a:solidFill>
                  <a:schemeClr val="accent2"/>
                </a:solidFill>
                <a:latin typeface="+mn-lt"/>
              </a:rPr>
              <a:t>their </a:t>
            </a:r>
            <a:r>
              <a:rPr lang="en-US" sz="3200" b="1" dirty="0" smtClean="0">
                <a:solidFill>
                  <a:schemeClr val="bg1"/>
                </a:solidFill>
                <a:latin typeface="+mn-lt"/>
              </a:rPr>
              <a:t>house </a:t>
            </a:r>
            <a:br>
              <a:rPr lang="en-US" sz="3200" b="1" dirty="0" smtClean="0">
                <a:solidFill>
                  <a:schemeClr val="bg1"/>
                </a:solidFill>
                <a:latin typeface="+mn-lt"/>
              </a:rPr>
            </a:br>
            <a:r>
              <a:rPr lang="en-US" sz="3200" b="1" dirty="0" smtClean="0">
                <a:solidFill>
                  <a:schemeClr val="bg1"/>
                </a:solidFill>
                <a:latin typeface="+mn-lt"/>
              </a:rPr>
              <a:t>     These </a:t>
            </a:r>
            <a:r>
              <a:rPr lang="en-US" sz="3200" b="1" dirty="0">
                <a:solidFill>
                  <a:schemeClr val="bg1"/>
                </a:solidFill>
                <a:latin typeface="+mn-lt"/>
              </a:rPr>
              <a:t>suit cases</a:t>
            </a:r>
            <a:r>
              <a:rPr lang="en-US" sz="3200" b="1" dirty="0" smtClean="0">
                <a:solidFill>
                  <a:schemeClr val="bg1"/>
                </a:solidFill>
                <a:latin typeface="+mn-lt"/>
              </a:rPr>
              <a:t> are </a:t>
            </a:r>
            <a:r>
              <a:rPr lang="en-US" sz="3200" b="1" dirty="0" smtClean="0">
                <a:solidFill>
                  <a:srgbClr val="000099"/>
                </a:solidFill>
                <a:latin typeface="+mn-lt"/>
              </a:rPr>
              <a:t>his</a:t>
            </a:r>
            <a:r>
              <a:rPr lang="en-US" sz="3200" b="1" dirty="0" smtClean="0">
                <a:solidFill>
                  <a:schemeClr val="bg1"/>
                </a:solidFill>
                <a:latin typeface="+mn-lt"/>
              </a:rPr>
              <a:t>.                 That is </a:t>
            </a:r>
            <a:r>
              <a:rPr lang="en-US" sz="3200" b="1" dirty="0" smtClean="0">
                <a:solidFill>
                  <a:schemeClr val="accent2"/>
                </a:solidFill>
                <a:latin typeface="+mn-lt"/>
              </a:rPr>
              <a:t>theirs</a:t>
            </a:r>
            <a:r>
              <a:rPr lang="en-US" sz="3200" b="1" dirty="0" smtClean="0">
                <a:solidFill>
                  <a:schemeClr val="bg1"/>
                </a:solidFill>
                <a:latin typeface="+mn-lt"/>
              </a:rPr>
              <a:t>. </a:t>
            </a:r>
            <a:endParaRPr lang="en-US" sz="3200" b="1" dirty="0">
              <a:solidFill>
                <a:schemeClr val="bg1"/>
              </a:solidFill>
              <a:latin typeface="+mn-lt"/>
            </a:endParaRPr>
          </a:p>
        </p:txBody>
      </p:sp>
      <p:pic>
        <p:nvPicPr>
          <p:cNvPr id="3" name="Picture 2">
            <a:extLst>
              <a:ext uri="{FF2B5EF4-FFF2-40B4-BE49-F238E27FC236}">
                <a16:creationId xmlns:a16="http://schemas.microsoft.com/office/drawing/2014/main" id="{77F85670-E7F1-2A48-A860-002FD9A8B454}"/>
              </a:ext>
            </a:extLst>
          </p:cNvPr>
          <p:cNvPicPr>
            <a:picLocks noChangeAspect="1"/>
          </p:cNvPicPr>
          <p:nvPr/>
        </p:nvPicPr>
        <p:blipFill>
          <a:blip r:embed="rId2" cstate="print"/>
          <a:stretch>
            <a:fillRect/>
          </a:stretch>
        </p:blipFill>
        <p:spPr>
          <a:xfrm>
            <a:off x="2192373" y="137663"/>
            <a:ext cx="2302640" cy="938689"/>
          </a:xfrm>
          <a:prstGeom prst="rect">
            <a:avLst/>
          </a:prstGeom>
        </p:spPr>
      </p:pic>
      <p:pic>
        <p:nvPicPr>
          <p:cNvPr id="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6734" y="138883"/>
            <a:ext cx="2005639" cy="938689"/>
          </a:xfrm>
          <a:prstGeom prst="rect">
            <a:avLst/>
          </a:prstGeom>
          <a:noFill/>
          <a:ln>
            <a:noFill/>
          </a:ln>
        </p:spPr>
      </p:pic>
    </p:spTree>
    <p:extLst>
      <p:ext uri="{BB962C8B-B14F-4D97-AF65-F5344CB8AC3E}">
        <p14:creationId xmlns:p14="http://schemas.microsoft.com/office/powerpoint/2010/main" val="350625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4" name="Picture 3">
            <a:extLst>
              <a:ext uri="{FF2B5EF4-FFF2-40B4-BE49-F238E27FC236}">
                <a16:creationId xmlns:a16="http://schemas.microsoft.com/office/drawing/2014/main"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7" name="Title 6"/>
          <p:cNvSpPr>
            <a:spLocks noGrp="1"/>
          </p:cNvSpPr>
          <p:nvPr>
            <p:ph type="title"/>
          </p:nvPr>
        </p:nvSpPr>
        <p:spPr>
          <a:xfrm>
            <a:off x="238378" y="1905405"/>
            <a:ext cx="11292224" cy="4952595"/>
          </a:xfrm>
        </p:spPr>
        <p:txBody>
          <a:bodyPr>
            <a:noAutofit/>
          </a:bodyPr>
          <a:lstStyle/>
          <a:p>
            <a:pPr>
              <a:lnSpc>
                <a:spcPct val="150000"/>
              </a:lnSpc>
            </a:pPr>
            <a:r>
              <a:rPr lang="en-US" sz="3200" b="1" dirty="0" smtClean="0">
                <a:solidFill>
                  <a:schemeClr val="bg1"/>
                </a:solidFill>
                <a:latin typeface="+mn-lt"/>
              </a:rPr>
              <a:t>1. It is your ball. It is ________ . </a:t>
            </a:r>
            <a:br>
              <a:rPr lang="en-US" sz="3200" b="1" dirty="0" smtClean="0">
                <a:solidFill>
                  <a:schemeClr val="bg1"/>
                </a:solidFill>
                <a:latin typeface="+mn-lt"/>
              </a:rPr>
            </a:br>
            <a:r>
              <a:rPr lang="en-US" sz="3200" b="1" dirty="0" smtClean="0">
                <a:solidFill>
                  <a:schemeClr val="bg1"/>
                </a:solidFill>
                <a:latin typeface="+mn-lt"/>
              </a:rPr>
              <a:t>2. It is my bag. It is ________ . </a:t>
            </a:r>
            <a:br>
              <a:rPr lang="en-US" sz="3200" b="1" dirty="0" smtClean="0">
                <a:solidFill>
                  <a:schemeClr val="bg1"/>
                </a:solidFill>
                <a:latin typeface="+mn-lt"/>
              </a:rPr>
            </a:br>
            <a:r>
              <a:rPr lang="en-US" sz="3200" b="1" dirty="0" smtClean="0">
                <a:solidFill>
                  <a:schemeClr val="bg1"/>
                </a:solidFill>
                <a:latin typeface="+mn-lt"/>
              </a:rPr>
              <a:t>3. It is her cup. It is ________ . </a:t>
            </a:r>
            <a:br>
              <a:rPr lang="en-US" sz="3200" b="1" dirty="0" smtClean="0">
                <a:solidFill>
                  <a:schemeClr val="bg1"/>
                </a:solidFill>
                <a:latin typeface="+mn-lt"/>
              </a:rPr>
            </a:br>
            <a:r>
              <a:rPr lang="en-US" sz="3200" b="1" dirty="0" smtClean="0">
                <a:solidFill>
                  <a:schemeClr val="bg1"/>
                </a:solidFill>
                <a:latin typeface="+mn-lt"/>
              </a:rPr>
              <a:t>4. It is our car. It is ________ . </a:t>
            </a:r>
            <a:br>
              <a:rPr lang="en-US" sz="3200" b="1" dirty="0" smtClean="0">
                <a:solidFill>
                  <a:schemeClr val="bg1"/>
                </a:solidFill>
                <a:latin typeface="+mn-lt"/>
              </a:rPr>
            </a:br>
            <a:r>
              <a:rPr lang="en-US" sz="3200" b="1" dirty="0" smtClean="0">
                <a:solidFill>
                  <a:schemeClr val="bg1"/>
                </a:solidFill>
                <a:latin typeface="+mn-lt"/>
              </a:rPr>
              <a:t>5. It is their key. It is ________ . </a:t>
            </a:r>
            <a:br>
              <a:rPr lang="en-US" sz="3200" b="1" dirty="0" smtClean="0">
                <a:solidFill>
                  <a:schemeClr val="bg1"/>
                </a:solidFill>
                <a:latin typeface="+mn-lt"/>
              </a:rPr>
            </a:br>
            <a:r>
              <a:rPr lang="en-US" sz="3200" b="1" dirty="0" smtClean="0">
                <a:solidFill>
                  <a:schemeClr val="bg1"/>
                </a:solidFill>
                <a:latin typeface="+mn-lt"/>
              </a:rPr>
              <a:t>6. It is his coat. It is ________ . </a:t>
            </a:r>
            <a:endParaRPr lang="en-US" sz="3200" b="1" dirty="0">
              <a:solidFill>
                <a:schemeClr val="bg1"/>
              </a:solidFill>
              <a:latin typeface="+mn-lt"/>
            </a:endParaRPr>
          </a:p>
        </p:txBody>
      </p:sp>
      <p:sp>
        <p:nvSpPr>
          <p:cNvPr id="2" name="Rectangle 1"/>
          <p:cNvSpPr/>
          <p:nvPr/>
        </p:nvSpPr>
        <p:spPr>
          <a:xfrm>
            <a:off x="9163579" y="4132069"/>
            <a:ext cx="1404287" cy="6285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FF0066"/>
                </a:solidFill>
              </a:rPr>
              <a:t>hers</a:t>
            </a:r>
            <a:endParaRPr lang="en-US" sz="2800" b="1" dirty="0">
              <a:solidFill>
                <a:srgbClr val="FF0066"/>
              </a:solidFill>
            </a:endParaRPr>
          </a:p>
        </p:txBody>
      </p:sp>
      <p:sp>
        <p:nvSpPr>
          <p:cNvPr id="6" name="Rectangle 5"/>
          <p:cNvSpPr/>
          <p:nvPr/>
        </p:nvSpPr>
        <p:spPr>
          <a:xfrm>
            <a:off x="9163579" y="2921189"/>
            <a:ext cx="1404287" cy="6570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800080"/>
                </a:solidFill>
              </a:rPr>
              <a:t>yours</a:t>
            </a:r>
            <a:endParaRPr lang="en-US" sz="2800" b="1" dirty="0">
              <a:solidFill>
                <a:srgbClr val="800080"/>
              </a:solidFill>
            </a:endParaRPr>
          </a:p>
        </p:txBody>
      </p:sp>
      <p:sp>
        <p:nvSpPr>
          <p:cNvPr id="8" name="Rectangle 7"/>
          <p:cNvSpPr/>
          <p:nvPr/>
        </p:nvSpPr>
        <p:spPr>
          <a:xfrm>
            <a:off x="7164592" y="2924603"/>
            <a:ext cx="1419367" cy="6706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FF0000"/>
                </a:solidFill>
              </a:rPr>
              <a:t>mine</a:t>
            </a:r>
            <a:endParaRPr lang="en-US" sz="2800" b="1" dirty="0">
              <a:solidFill>
                <a:srgbClr val="FF0000"/>
              </a:solidFill>
            </a:endParaRPr>
          </a:p>
        </p:txBody>
      </p:sp>
      <p:sp>
        <p:nvSpPr>
          <p:cNvPr id="9" name="Rectangle 8"/>
          <p:cNvSpPr/>
          <p:nvPr/>
        </p:nvSpPr>
        <p:spPr>
          <a:xfrm>
            <a:off x="9163579" y="5298606"/>
            <a:ext cx="1419367" cy="6285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chemeClr val="accent2"/>
                </a:solidFill>
              </a:rPr>
              <a:t>theirs</a:t>
            </a:r>
            <a:endParaRPr lang="en-US" sz="2800" b="1" dirty="0">
              <a:solidFill>
                <a:schemeClr val="accent2"/>
              </a:solidFill>
            </a:endParaRPr>
          </a:p>
        </p:txBody>
      </p:sp>
      <p:sp>
        <p:nvSpPr>
          <p:cNvPr id="10" name="Rectangle 9"/>
          <p:cNvSpPr/>
          <p:nvPr/>
        </p:nvSpPr>
        <p:spPr>
          <a:xfrm>
            <a:off x="7164593" y="4118492"/>
            <a:ext cx="1419367" cy="642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000099"/>
                </a:solidFill>
              </a:rPr>
              <a:t>his</a:t>
            </a:r>
            <a:endParaRPr lang="en-US" sz="2800" b="1" dirty="0">
              <a:solidFill>
                <a:srgbClr val="000099"/>
              </a:solidFill>
            </a:endParaRPr>
          </a:p>
        </p:txBody>
      </p:sp>
      <p:sp>
        <p:nvSpPr>
          <p:cNvPr id="11" name="Rectangle 10"/>
          <p:cNvSpPr/>
          <p:nvPr/>
        </p:nvSpPr>
        <p:spPr>
          <a:xfrm>
            <a:off x="7164592" y="5298606"/>
            <a:ext cx="1419367" cy="6706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FFC000"/>
                </a:solidFill>
              </a:rPr>
              <a:t>ours</a:t>
            </a:r>
            <a:endParaRPr lang="en-US" sz="2800" b="1" dirty="0">
              <a:solidFill>
                <a:srgbClr val="FFC000"/>
              </a:solidFill>
            </a:endParaRPr>
          </a:p>
        </p:txBody>
      </p:sp>
    </p:spTree>
    <p:extLst>
      <p:ext uri="{BB962C8B-B14F-4D97-AF65-F5344CB8AC3E}">
        <p14:creationId xmlns:p14="http://schemas.microsoft.com/office/powerpoint/2010/main" val="3918418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4" name="Picture 3">
            <a:extLst>
              <a:ext uri="{FF2B5EF4-FFF2-40B4-BE49-F238E27FC236}">
                <a16:creationId xmlns:a16="http://schemas.microsoft.com/office/drawing/2014/main"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5" name="Rectangle 4"/>
          <p:cNvSpPr/>
          <p:nvPr/>
        </p:nvSpPr>
        <p:spPr>
          <a:xfrm>
            <a:off x="8175666" y="118225"/>
            <a:ext cx="3793214" cy="1034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2400" b="1" dirty="0" smtClean="0">
              <a:solidFill>
                <a:schemeClr val="tx1"/>
              </a:solidFill>
            </a:endParaRPr>
          </a:p>
          <a:p>
            <a:pPr algn="ctr"/>
            <a:r>
              <a:rPr lang="en-US" sz="2400" b="1" dirty="0" smtClean="0">
                <a:solidFill>
                  <a:schemeClr val="tx1"/>
                </a:solidFill>
              </a:rPr>
              <a:t>Homework N1</a:t>
            </a:r>
            <a:br>
              <a:rPr lang="en-US" sz="2400" b="1" dirty="0" smtClean="0">
                <a:solidFill>
                  <a:schemeClr val="tx1"/>
                </a:solidFill>
              </a:rPr>
            </a:br>
            <a:r>
              <a:rPr lang="ka-GE" sz="2400" b="1" dirty="0" smtClean="0">
                <a:solidFill>
                  <a:schemeClr val="tx1"/>
                </a:solidFill>
              </a:rPr>
              <a:t>საშინაო დავალება</a:t>
            </a:r>
            <a:r>
              <a:rPr lang="en-US" sz="2400" b="1" dirty="0" smtClean="0">
                <a:solidFill>
                  <a:schemeClr val="tx1"/>
                </a:solidFill>
              </a:rPr>
              <a:t> N1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7" name="Rectangle 6"/>
          <p:cNvSpPr/>
          <p:nvPr/>
        </p:nvSpPr>
        <p:spPr>
          <a:xfrm>
            <a:off x="2306160" y="1366323"/>
            <a:ext cx="7570179" cy="8153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Write the correct words next to the Clubs.</a:t>
            </a:r>
            <a:br>
              <a:rPr lang="en-US" sz="2000" b="1" dirty="0" smtClean="0"/>
            </a:br>
            <a:r>
              <a:rPr lang="ka-GE" sz="2000" b="1" dirty="0" smtClean="0"/>
              <a:t>დაწერეთ სწორი სიტყვები</a:t>
            </a:r>
            <a:r>
              <a:rPr lang="en-US" sz="2000" b="1" dirty="0" smtClean="0"/>
              <a:t> </a:t>
            </a:r>
            <a:r>
              <a:rPr lang="ka-GE" sz="2000" b="1" dirty="0" smtClean="0"/>
              <a:t>შესაბამისი კლუბის გვერდზე.</a:t>
            </a:r>
            <a:endParaRPr lang="en-US" sz="2000" b="1" dirty="0"/>
          </a:p>
        </p:txBody>
      </p:sp>
      <p:sp>
        <p:nvSpPr>
          <p:cNvPr id="6" name="Title 5"/>
          <p:cNvSpPr>
            <a:spLocks noGrp="1"/>
          </p:cNvSpPr>
          <p:nvPr>
            <p:ph type="title"/>
          </p:nvPr>
        </p:nvSpPr>
        <p:spPr>
          <a:xfrm>
            <a:off x="238378" y="3210684"/>
            <a:ext cx="10515600" cy="3647316"/>
          </a:xfrm>
        </p:spPr>
        <p:txBody>
          <a:bodyPr/>
          <a:lstStyle/>
          <a:p>
            <a:r>
              <a:rPr lang="en-US" b="1" dirty="0" smtClean="0">
                <a:solidFill>
                  <a:schemeClr val="bg1"/>
                </a:solidFill>
                <a:latin typeface="+mn-lt"/>
              </a:rPr>
              <a:t>Music Club _______   _______   _______</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Computer Club _______   _______   _______</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Chess Club _______   _______   _______</a:t>
            </a:r>
            <a:endParaRPr lang="en-US" b="1" dirty="0">
              <a:solidFill>
                <a:schemeClr val="bg1"/>
              </a:solidFill>
              <a:latin typeface="+mn-lt"/>
            </a:endParaRPr>
          </a:p>
        </p:txBody>
      </p:sp>
      <p:sp>
        <p:nvSpPr>
          <p:cNvPr id="8" name="Rectangle 7"/>
          <p:cNvSpPr/>
          <p:nvPr/>
        </p:nvSpPr>
        <p:spPr>
          <a:xfrm>
            <a:off x="2806663" y="2296815"/>
            <a:ext cx="6769289" cy="9138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tx1"/>
                </a:solidFill>
              </a:rPr>
              <a:t>u</a:t>
            </a:r>
            <a:r>
              <a:rPr lang="en-US" sz="2800" b="1" dirty="0" smtClean="0">
                <a:solidFill>
                  <a:schemeClr val="tx1"/>
                </a:solidFill>
              </a:rPr>
              <a:t>pload   choir   lose   competition   create   move   rehearse   animation   board   </a:t>
            </a:r>
            <a:endParaRPr lang="en-US" sz="2800" b="1" dirty="0">
              <a:solidFill>
                <a:schemeClr val="tx1"/>
              </a:solidFill>
            </a:endParaRPr>
          </a:p>
        </p:txBody>
      </p:sp>
    </p:spTree>
    <p:extLst>
      <p:ext uri="{BB962C8B-B14F-4D97-AF65-F5344CB8AC3E}">
        <p14:creationId xmlns:p14="http://schemas.microsoft.com/office/powerpoint/2010/main" val="45951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4" name="Picture 3">
            <a:extLst>
              <a:ext uri="{FF2B5EF4-FFF2-40B4-BE49-F238E27FC236}">
                <a16:creationId xmlns:a16="http://schemas.microsoft.com/office/drawing/2014/main"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7" name="Title 6"/>
          <p:cNvSpPr>
            <a:spLocks noGrp="1"/>
          </p:cNvSpPr>
          <p:nvPr>
            <p:ph type="title"/>
          </p:nvPr>
        </p:nvSpPr>
        <p:spPr>
          <a:xfrm>
            <a:off x="367671" y="2746338"/>
            <a:ext cx="10067544" cy="3941065"/>
          </a:xfrm>
        </p:spPr>
        <p:txBody>
          <a:bodyPr>
            <a:noAutofit/>
          </a:bodyPr>
          <a:lstStyle/>
          <a:p>
            <a:r>
              <a:rPr lang="en-US" sz="3200" b="1" dirty="0" smtClean="0">
                <a:solidFill>
                  <a:schemeClr val="bg1"/>
                </a:solidFill>
                <a:latin typeface="+mn-lt"/>
              </a:rPr>
              <a:t>e.g. 1. Is this (their / theirs) bag?</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2. Look at (her / hers) dress!</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3. Are you sure this is (your / yours)?</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4. This lunch is (my / mine).</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5. That house is (our / ours).</a:t>
            </a:r>
            <a:r>
              <a:rPr lang="en-US" sz="2200" b="1" dirty="0" smtClean="0">
                <a:solidFill>
                  <a:schemeClr val="bg1"/>
                </a:solidFill>
                <a:latin typeface="+mn-lt"/>
              </a:rPr>
              <a:t/>
            </a:r>
            <a:br>
              <a:rPr lang="en-US" sz="2200" b="1" dirty="0" smtClean="0">
                <a:solidFill>
                  <a:schemeClr val="bg1"/>
                </a:solidFill>
                <a:latin typeface="+mn-lt"/>
              </a:rPr>
            </a:br>
            <a:endParaRPr lang="en-US" sz="2200" b="1" dirty="0">
              <a:solidFill>
                <a:schemeClr val="bg1"/>
              </a:solidFill>
              <a:latin typeface="+mn-lt"/>
            </a:endParaRPr>
          </a:p>
        </p:txBody>
      </p:sp>
      <p:sp>
        <p:nvSpPr>
          <p:cNvPr id="5" name="Rectangle 4"/>
          <p:cNvSpPr/>
          <p:nvPr/>
        </p:nvSpPr>
        <p:spPr>
          <a:xfrm>
            <a:off x="3404568" y="1429092"/>
            <a:ext cx="5643898" cy="7507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t/>
            </a:r>
            <a:br>
              <a:rPr lang="en-US" sz="2000" b="1" dirty="0" smtClean="0"/>
            </a:br>
            <a:r>
              <a:rPr lang="en-US" sz="2000" b="1" dirty="0" smtClean="0"/>
              <a:t>Circle the correct word</a:t>
            </a:r>
            <a:r>
              <a:rPr lang="ka-GE" sz="2000" b="1" dirty="0" smtClean="0"/>
              <a:t>.</a:t>
            </a:r>
            <a:r>
              <a:rPr lang="en-US" sz="2000" b="1" dirty="0" smtClean="0"/>
              <a:t/>
            </a:r>
            <a:br>
              <a:rPr lang="en-US" sz="2000" b="1" dirty="0" smtClean="0"/>
            </a:br>
            <a:r>
              <a:rPr lang="ka-GE" sz="2000" b="1" dirty="0" smtClean="0"/>
              <a:t>შემოხაზეთ სწორი სიტყვა. </a:t>
            </a:r>
            <a:r>
              <a:rPr lang="en-US" sz="2000" b="1" dirty="0" smtClean="0"/>
              <a:t/>
            </a:r>
            <a:br>
              <a:rPr lang="en-US" sz="2000" b="1" dirty="0" smtClean="0"/>
            </a:br>
            <a:endParaRPr lang="en-US" sz="2000" b="1" dirty="0"/>
          </a:p>
        </p:txBody>
      </p:sp>
      <p:sp>
        <p:nvSpPr>
          <p:cNvPr id="6" name="Rectangle 5"/>
          <p:cNvSpPr/>
          <p:nvPr/>
        </p:nvSpPr>
        <p:spPr>
          <a:xfrm>
            <a:off x="8175666" y="118225"/>
            <a:ext cx="3793214" cy="1034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ka-GE" sz="2400" b="1" dirty="0" smtClean="0">
              <a:solidFill>
                <a:schemeClr val="tx1"/>
              </a:solidFill>
            </a:endParaRPr>
          </a:p>
          <a:p>
            <a:pPr algn="ctr"/>
            <a:r>
              <a:rPr lang="en-US" sz="2400" b="1" dirty="0" smtClean="0">
                <a:solidFill>
                  <a:schemeClr val="tx1"/>
                </a:solidFill>
              </a:rPr>
              <a:t>Homework N2</a:t>
            </a:r>
            <a:br>
              <a:rPr lang="en-US" sz="2400" b="1" dirty="0" smtClean="0">
                <a:solidFill>
                  <a:schemeClr val="tx1"/>
                </a:solidFill>
              </a:rPr>
            </a:br>
            <a:r>
              <a:rPr lang="ka-GE" sz="2400" b="1" dirty="0" smtClean="0">
                <a:solidFill>
                  <a:schemeClr val="tx1"/>
                </a:solidFill>
              </a:rPr>
              <a:t>საშინაო დავალება</a:t>
            </a:r>
            <a:r>
              <a:rPr lang="en-US" sz="2400" b="1" dirty="0" smtClean="0">
                <a:solidFill>
                  <a:schemeClr val="tx1"/>
                </a:solidFill>
              </a:rPr>
              <a:t> N2 </a:t>
            </a:r>
            <a:r>
              <a:rPr lang="en-US" dirty="0" smtClean="0">
                <a:solidFill>
                  <a:schemeClr val="tx1"/>
                </a:solidFill>
              </a:rPr>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443127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15936" y="1730644"/>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Rectangle 2">
            <a:extLst>
              <a:ext uri="{FF2B5EF4-FFF2-40B4-BE49-F238E27FC236}">
                <a16:creationId xmlns:a16="http://schemas.microsoft.com/office/drawing/2014/main" id="{4AE8F8AA-F54A-7D4A-8C36-6DA0FF01AE72}"/>
              </a:ext>
            </a:extLst>
          </p:cNvPr>
          <p:cNvSpPr/>
          <p:nvPr/>
        </p:nvSpPr>
        <p:spPr>
          <a:xfrm>
            <a:off x="1192192" y="2532704"/>
            <a:ext cx="5931238" cy="1690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7" name="Content Placeholder 6"/>
          <p:cNvSpPr>
            <a:spLocks noGrp="1"/>
          </p:cNvSpPr>
          <p:nvPr>
            <p:ph idx="1"/>
          </p:nvPr>
        </p:nvSpPr>
        <p:spPr>
          <a:xfrm>
            <a:off x="1150980" y="2047523"/>
            <a:ext cx="10137140" cy="4351338"/>
          </a:xfrm>
        </p:spPr>
        <p:txBody>
          <a:bodyPr/>
          <a:lstStyle/>
          <a:p>
            <a:pPr marL="0" indent="0" algn="just">
              <a:buNone/>
            </a:pPr>
            <a:endParaRPr lang="en-US" dirty="0"/>
          </a:p>
          <a:p>
            <a:pPr marL="0" indent="0" algn="just">
              <a:buNone/>
            </a:pPr>
            <a:r>
              <a:rPr lang="en-US" dirty="0">
                <a:solidFill>
                  <a:schemeClr val="bg1"/>
                </a:solidFill>
              </a:rPr>
              <a:t>Please send your homework to:</a:t>
            </a:r>
          </a:p>
          <a:p>
            <a:pPr marL="0" indent="0" algn="just">
              <a:buNone/>
            </a:pPr>
            <a:r>
              <a:rPr lang="ka-GE" sz="2600" dirty="0">
                <a:solidFill>
                  <a:schemeClr val="bg1"/>
                </a:solidFill>
              </a:rPr>
              <a:t>საშინაო დავალება გამოგვიგზავნეთ</a:t>
            </a:r>
            <a:endParaRPr lang="en-US" sz="2600" dirty="0">
              <a:solidFill>
                <a:schemeClr val="bg1"/>
              </a:solidFill>
            </a:endParaRPr>
          </a:p>
          <a:p>
            <a:pPr marL="0" indent="0" algn="just">
              <a:buNone/>
            </a:pPr>
            <a:r>
              <a:rPr lang="ka-GE" sz="2600" dirty="0">
                <a:solidFill>
                  <a:schemeClr val="bg1"/>
                </a:solidFill>
              </a:rPr>
              <a:t>შემდეგ მისამართზე:</a:t>
            </a:r>
            <a:endParaRPr lang="en-US" sz="2600" dirty="0">
              <a:solidFill>
                <a:schemeClr val="bg1"/>
              </a:solidFill>
            </a:endParaRPr>
          </a:p>
          <a:p>
            <a:pPr marL="0" indent="0">
              <a:buNone/>
            </a:pPr>
            <a:endParaRPr lang="ka-GE" dirty="0"/>
          </a:p>
          <a:p>
            <a:pPr marL="0" indent="0">
              <a:buNone/>
            </a:pPr>
            <a:r>
              <a:rPr lang="en-US" dirty="0"/>
              <a:t>                           </a:t>
            </a:r>
            <a:endParaRPr lang="en-US" u="sng" dirty="0"/>
          </a:p>
        </p:txBody>
      </p:sp>
      <p:pic>
        <p:nvPicPr>
          <p:cNvPr id="12" name="Google Shape;90;p1">
            <a:extLst>
              <a:ext uri="{FF2B5EF4-FFF2-40B4-BE49-F238E27FC236}">
                <a16:creationId xmlns:a16="http://schemas.microsoft.com/office/drawing/2014/main" id="{A2CC0E73-0394-6248-9B42-67EB972810D9}"/>
              </a:ext>
            </a:extLst>
          </p:cNvPr>
          <p:cNvPicPr preferRelativeResize="0"/>
          <p:nvPr/>
        </p:nvPicPr>
        <p:blipFill rotWithShape="1">
          <a:blip r:embed="rId3" cstate="print">
            <a:alphaModFix/>
          </a:blip>
          <a:srcRect/>
          <a:stretch/>
        </p:blipFill>
        <p:spPr>
          <a:xfrm>
            <a:off x="3023142" y="955015"/>
            <a:ext cx="2164081" cy="968991"/>
          </a:xfrm>
          <a:prstGeom prst="rect">
            <a:avLst/>
          </a:prstGeom>
          <a:noFill/>
          <a:ln>
            <a:noFill/>
          </a:ln>
        </p:spPr>
      </p:pic>
      <p:pic>
        <p:nvPicPr>
          <p:cNvPr id="13" name="Google Shape;91;p1">
            <a:extLst>
              <a:ext uri="{FF2B5EF4-FFF2-40B4-BE49-F238E27FC236}">
                <a16:creationId xmlns:a16="http://schemas.microsoft.com/office/drawing/2014/main" id="{9CABCF27-E10C-4044-B4C3-83737AB1AEB5}"/>
              </a:ext>
            </a:extLst>
          </p:cNvPr>
          <p:cNvPicPr preferRelativeResize="0"/>
          <p:nvPr/>
        </p:nvPicPr>
        <p:blipFill rotWithShape="1">
          <a:blip r:embed="rId4" cstate="print">
            <a:alphaModFix/>
          </a:blip>
          <a:srcRect/>
          <a:stretch/>
        </p:blipFill>
        <p:spPr>
          <a:xfrm>
            <a:off x="5187223" y="955013"/>
            <a:ext cx="2064655" cy="1186304"/>
          </a:xfrm>
          <a:prstGeom prst="rect">
            <a:avLst/>
          </a:prstGeom>
          <a:noFill/>
          <a:ln>
            <a:noFill/>
          </a:ln>
        </p:spPr>
      </p:pic>
      <p:pic>
        <p:nvPicPr>
          <p:cNvPr id="14" name="Picture 13">
            <a:extLst>
              <a:ext uri="{FF2B5EF4-FFF2-40B4-BE49-F238E27FC236}">
                <a16:creationId xmlns:a16="http://schemas.microsoft.com/office/drawing/2014/main" id="{6C9C41CC-F445-9E4B-A161-EEB8391B889B}"/>
              </a:ext>
            </a:extLst>
          </p:cNvPr>
          <p:cNvPicPr>
            <a:picLocks noChangeAspect="1"/>
          </p:cNvPicPr>
          <p:nvPr/>
        </p:nvPicPr>
        <p:blipFill>
          <a:blip r:embed="rId5" cstate="print"/>
          <a:stretch>
            <a:fillRect/>
          </a:stretch>
        </p:blipFill>
        <p:spPr>
          <a:xfrm>
            <a:off x="7251878" y="955013"/>
            <a:ext cx="2376972" cy="968991"/>
          </a:xfrm>
          <a:prstGeom prst="rect">
            <a:avLst/>
          </a:prstGeom>
        </p:spPr>
      </p:pic>
    </p:spTree>
    <p:extLst>
      <p:ext uri="{BB962C8B-B14F-4D97-AF65-F5344CB8AC3E}">
        <p14:creationId xmlns:p14="http://schemas.microsoft.com/office/powerpoint/2010/main" val="396379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501" y="2634190"/>
            <a:ext cx="9725167" cy="2681372"/>
          </a:xfrm>
        </p:spPr>
        <p:txBody>
          <a:bodyPr>
            <a:noAutofit/>
          </a:bodyPr>
          <a:lstStyle/>
          <a:p>
            <a:pPr marL="0" indent="0" algn="ctr">
              <a:buNone/>
            </a:pPr>
            <a:r>
              <a:rPr lang="en-US" sz="6000" b="1" i="1" dirty="0" smtClean="0">
                <a:solidFill>
                  <a:schemeClr val="bg1"/>
                </a:solidFill>
              </a:rPr>
              <a:t>School Clubs </a:t>
            </a:r>
            <a:br>
              <a:rPr lang="en-US" sz="6000" b="1" i="1" dirty="0" smtClean="0">
                <a:solidFill>
                  <a:schemeClr val="bg1"/>
                </a:solidFill>
              </a:rPr>
            </a:br>
            <a:r>
              <a:rPr lang="ka-GE" sz="6000" b="1" i="1" dirty="0" smtClean="0">
                <a:solidFill>
                  <a:schemeClr val="bg1"/>
                </a:solidFill>
              </a:rPr>
              <a:t>სასკოლო კლუბები</a:t>
            </a:r>
            <a:endParaRPr lang="en-US" sz="5400" b="1" i="1" dirty="0">
              <a:solidFill>
                <a:schemeClr val="bg1"/>
              </a:solidFill>
            </a:endParaRPr>
          </a:p>
        </p:txBody>
      </p:sp>
      <p:pic>
        <p:nvPicPr>
          <p:cNvPr id="4" name="Google Shape;90;p1">
            <a:extLst>
              <a:ext uri="{FF2B5EF4-FFF2-40B4-BE49-F238E27FC236}">
                <a16:creationId xmlns:a16="http://schemas.microsoft.com/office/drawing/2014/main" id="{CC9D0879-67F2-4E4F-BB31-500A70CB9EBA}"/>
              </a:ext>
            </a:extLst>
          </p:cNvPr>
          <p:cNvPicPr preferRelativeResize="0"/>
          <p:nvPr/>
        </p:nvPicPr>
        <p:blipFill rotWithShape="1">
          <a:blip r:embed="rId3" cstate="print">
            <a:alphaModFix/>
          </a:blip>
          <a:srcRect/>
          <a:stretch/>
        </p:blipFill>
        <p:spPr>
          <a:xfrm>
            <a:off x="238378" y="163945"/>
            <a:ext cx="2164081" cy="968991"/>
          </a:xfrm>
          <a:prstGeom prst="rect">
            <a:avLst/>
          </a:prstGeom>
          <a:noFill/>
          <a:ln>
            <a:noFill/>
          </a:ln>
        </p:spPr>
      </p:pic>
      <p:pic>
        <p:nvPicPr>
          <p:cNvPr id="5" name="Picture 4">
            <a:extLst>
              <a:ext uri="{FF2B5EF4-FFF2-40B4-BE49-F238E27FC236}">
                <a16:creationId xmlns:a16="http://schemas.microsoft.com/office/drawing/2014/main" id="{C02AAD4C-664A-3D47-8869-890C4782A16C}"/>
              </a:ext>
            </a:extLst>
          </p:cNvPr>
          <p:cNvPicPr>
            <a:picLocks noChangeAspect="1"/>
          </p:cNvPicPr>
          <p:nvPr/>
        </p:nvPicPr>
        <p:blipFill>
          <a:blip r:embed="rId4" cstate="print"/>
          <a:stretch>
            <a:fillRect/>
          </a:stretch>
        </p:blipFill>
        <p:spPr>
          <a:xfrm>
            <a:off x="2402459" y="163945"/>
            <a:ext cx="2376972" cy="968991"/>
          </a:xfrm>
          <a:prstGeom prst="rect">
            <a:avLst/>
          </a:prstGeom>
        </p:spPr>
      </p:pic>
      <p:sp>
        <p:nvSpPr>
          <p:cNvPr id="7" name="Rectangle 6">
            <a:extLst>
              <a:ext uri="{FF2B5EF4-FFF2-40B4-BE49-F238E27FC236}">
                <a16:creationId xmlns:a16="http://schemas.microsoft.com/office/drawing/2014/main" id="{D0947E2C-4A6B-2040-9846-3F81158F5DB3}"/>
              </a:ext>
            </a:extLst>
          </p:cNvPr>
          <p:cNvSpPr/>
          <p:nvPr/>
        </p:nvSpPr>
        <p:spPr>
          <a:xfrm>
            <a:off x="3465705" y="5630220"/>
            <a:ext cx="4644761" cy="1041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Young Learners</a:t>
            </a:r>
            <a:endParaRPr lang="ru-RU" sz="3200" dirty="0">
              <a:solidFill>
                <a:schemeClr val="bg1"/>
              </a:solidFill>
            </a:endParaRPr>
          </a:p>
          <a:p>
            <a:pPr algn="ctr"/>
            <a:r>
              <a:rPr lang="en-US" sz="3200" dirty="0">
                <a:solidFill>
                  <a:schemeClr val="bg1"/>
                </a:solidFill>
              </a:rPr>
              <a:t>     </a:t>
            </a:r>
            <a:r>
              <a:rPr lang="ka-GE" sz="3200" dirty="0">
                <a:solidFill>
                  <a:schemeClr val="bg1"/>
                </a:solidFill>
              </a:rPr>
              <a:t>დაწყებითი კლასები</a:t>
            </a:r>
            <a:endParaRPr lang="en-US" sz="3200"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54" y="5189505"/>
            <a:ext cx="2742089" cy="166849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256" y="5080381"/>
            <a:ext cx="2583322" cy="2012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9034" y="123818"/>
            <a:ext cx="1935867" cy="1935867"/>
          </a:xfrm>
          <a:prstGeom prst="rect">
            <a:avLst/>
          </a:prstGeom>
        </p:spPr>
      </p:pic>
    </p:spTree>
    <p:extLst>
      <p:ext uri="{BB962C8B-B14F-4D97-AF65-F5344CB8AC3E}">
        <p14:creationId xmlns:p14="http://schemas.microsoft.com/office/powerpoint/2010/main" val="58344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34257" y="3472149"/>
            <a:ext cx="2063807"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c</a:t>
            </a:r>
            <a:r>
              <a:rPr lang="en-US" sz="2000" b="1" dirty="0" smtClean="0">
                <a:solidFill>
                  <a:schemeClr val="tx1"/>
                </a:solidFill>
              </a:rPr>
              <a:t>ompetition</a:t>
            </a:r>
            <a:br>
              <a:rPr lang="en-US" sz="2000" b="1" dirty="0" smtClean="0">
                <a:solidFill>
                  <a:schemeClr val="tx1"/>
                </a:solidFill>
              </a:rPr>
            </a:br>
            <a:r>
              <a:rPr lang="ka-GE" sz="2000" b="1" dirty="0" smtClean="0">
                <a:solidFill>
                  <a:schemeClr val="tx1"/>
                </a:solidFill>
              </a:rPr>
              <a:t>შეჯიბრი </a:t>
            </a:r>
            <a:endParaRPr lang="en-US" sz="2000" b="1" dirty="0">
              <a:solidFill>
                <a:schemeClr val="tx1"/>
              </a:solidFill>
            </a:endParaRPr>
          </a:p>
        </p:txBody>
      </p:sp>
      <p:sp>
        <p:nvSpPr>
          <p:cNvPr id="9" name="Rectangle 8"/>
          <p:cNvSpPr/>
          <p:nvPr/>
        </p:nvSpPr>
        <p:spPr>
          <a:xfrm>
            <a:off x="582157" y="3436415"/>
            <a:ext cx="2688609" cy="811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2000" b="1" dirty="0" smtClean="0">
                <a:solidFill>
                  <a:schemeClr val="tx1"/>
                </a:solidFill>
              </a:rPr>
              <a:t/>
            </a:r>
            <a:br>
              <a:rPr lang="ka-GE" sz="2000" b="1" dirty="0" smtClean="0">
                <a:solidFill>
                  <a:schemeClr val="tx1"/>
                </a:solidFill>
              </a:rPr>
            </a:br>
            <a:r>
              <a:rPr lang="en-US" sz="2000" b="1" dirty="0">
                <a:solidFill>
                  <a:schemeClr val="tx1"/>
                </a:solidFill>
              </a:rPr>
              <a:t>c</a:t>
            </a:r>
            <a:r>
              <a:rPr lang="en-US" sz="2000" b="1" dirty="0" smtClean="0">
                <a:solidFill>
                  <a:schemeClr val="tx1"/>
                </a:solidFill>
              </a:rPr>
              <a:t>hoir</a:t>
            </a:r>
            <a:br>
              <a:rPr lang="en-US" sz="2000" b="1" dirty="0" smtClean="0">
                <a:solidFill>
                  <a:schemeClr val="tx1"/>
                </a:solidFill>
              </a:rPr>
            </a:br>
            <a:r>
              <a:rPr lang="ka-GE" sz="2000" b="1" dirty="0" smtClean="0">
                <a:solidFill>
                  <a:schemeClr val="tx1"/>
                </a:solidFill>
              </a:rPr>
              <a:t>მომღერალთა გუნდი</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12" name="Rectangle 11"/>
          <p:cNvSpPr/>
          <p:nvPr/>
        </p:nvSpPr>
        <p:spPr>
          <a:xfrm>
            <a:off x="8965769" y="3492690"/>
            <a:ext cx="2106952" cy="811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c</a:t>
            </a:r>
            <a:r>
              <a:rPr lang="en-US" sz="2000" b="1" dirty="0" smtClean="0">
                <a:solidFill>
                  <a:schemeClr val="tx1"/>
                </a:solidFill>
              </a:rPr>
              <a:t>oncert</a:t>
            </a:r>
            <a:br>
              <a:rPr lang="en-US" sz="2000" b="1" dirty="0" smtClean="0">
                <a:solidFill>
                  <a:schemeClr val="tx1"/>
                </a:solidFill>
              </a:rPr>
            </a:br>
            <a:r>
              <a:rPr lang="ka-GE" sz="2000" b="1" dirty="0" smtClean="0">
                <a:solidFill>
                  <a:schemeClr val="tx1"/>
                </a:solidFill>
              </a:rPr>
              <a:t>კონცერტი</a:t>
            </a:r>
            <a:endParaRPr lang="en-US" sz="2000" b="1" dirty="0">
              <a:solidFill>
                <a:schemeClr val="tx1"/>
              </a:solidFill>
            </a:endParaRPr>
          </a:p>
        </p:txBody>
      </p:sp>
      <p:pic>
        <p:nvPicPr>
          <p:cNvPr id="17" name="Picture 1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1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21" name="Rectangle 20"/>
          <p:cNvSpPr/>
          <p:nvPr/>
        </p:nvSpPr>
        <p:spPr>
          <a:xfrm>
            <a:off x="2624328" y="5977833"/>
            <a:ext cx="2446253"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r</a:t>
            </a:r>
            <a:r>
              <a:rPr lang="en-US" sz="2000" b="1" dirty="0" smtClean="0">
                <a:solidFill>
                  <a:schemeClr val="tx1"/>
                </a:solidFill>
              </a:rPr>
              <a:t>ehearse</a:t>
            </a:r>
            <a:br>
              <a:rPr lang="en-US" sz="2000" b="1" dirty="0" smtClean="0">
                <a:solidFill>
                  <a:schemeClr val="tx1"/>
                </a:solidFill>
              </a:rPr>
            </a:br>
            <a:r>
              <a:rPr lang="ka-GE" sz="2000" b="1" dirty="0" smtClean="0">
                <a:solidFill>
                  <a:schemeClr val="tx1"/>
                </a:solidFill>
              </a:rPr>
              <a:t>რეპეტიციის გავლა</a:t>
            </a:r>
            <a:endParaRPr lang="en-US" sz="2000" b="1" dirty="0">
              <a:solidFill>
                <a:schemeClr val="tx1"/>
              </a:solidFill>
            </a:endParaRPr>
          </a:p>
        </p:txBody>
      </p:sp>
      <p:sp>
        <p:nvSpPr>
          <p:cNvPr id="10" name="Rectangle 9"/>
          <p:cNvSpPr/>
          <p:nvPr/>
        </p:nvSpPr>
        <p:spPr>
          <a:xfrm>
            <a:off x="7071471" y="5977833"/>
            <a:ext cx="2287832"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p</a:t>
            </a:r>
            <a:r>
              <a:rPr lang="en-US" sz="2000" b="1" dirty="0" smtClean="0">
                <a:solidFill>
                  <a:schemeClr val="tx1"/>
                </a:solidFill>
              </a:rPr>
              <a:t>articipate </a:t>
            </a:r>
            <a:br>
              <a:rPr lang="en-US" sz="2000" b="1" dirty="0" smtClean="0">
                <a:solidFill>
                  <a:schemeClr val="tx1"/>
                </a:solidFill>
              </a:rPr>
            </a:br>
            <a:r>
              <a:rPr lang="ka-GE" sz="2000" b="1" dirty="0" smtClean="0">
                <a:solidFill>
                  <a:schemeClr val="tx1"/>
                </a:solidFill>
              </a:rPr>
              <a:t>მონაწილეობა</a:t>
            </a:r>
            <a:endParaRPr lang="en-US" sz="2000" b="1" dirty="0">
              <a:solidFill>
                <a:schemeClr val="tx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26" y="1916185"/>
            <a:ext cx="2742089" cy="166849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9967" y="2099635"/>
            <a:ext cx="2329182" cy="138039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6791" y="2099635"/>
            <a:ext cx="2384909" cy="145560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6335" y="4303752"/>
            <a:ext cx="1651660" cy="189744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7601" y="4448010"/>
            <a:ext cx="2675572" cy="1602778"/>
          </a:xfrm>
          <a:prstGeom prst="rect">
            <a:avLst/>
          </a:prstGeom>
        </p:spPr>
      </p:pic>
      <p:sp>
        <p:nvSpPr>
          <p:cNvPr id="27" name="Rectangle 26"/>
          <p:cNvSpPr/>
          <p:nvPr/>
        </p:nvSpPr>
        <p:spPr>
          <a:xfrm>
            <a:off x="7673592" y="328561"/>
            <a:ext cx="2584353" cy="556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FF0000"/>
                </a:solidFill>
              </a:rPr>
              <a:t>Music Club</a:t>
            </a:r>
            <a:endParaRPr lang="en-US" sz="3600" b="1" dirty="0">
              <a:solidFill>
                <a:srgbClr val="FF0000"/>
              </a:solidFill>
            </a:endParaRPr>
          </a:p>
        </p:txBody>
      </p:sp>
    </p:spTree>
    <p:extLst>
      <p:ext uri="{BB962C8B-B14F-4D97-AF65-F5344CB8AC3E}">
        <p14:creationId xmlns:p14="http://schemas.microsoft.com/office/powerpoint/2010/main" val="407612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85670-E7F1-2A48-A860-002FD9A8B454}"/>
              </a:ext>
            </a:extLst>
          </p:cNvPr>
          <p:cNvPicPr>
            <a:picLocks noChangeAspect="1"/>
          </p:cNvPicPr>
          <p:nvPr/>
        </p:nvPicPr>
        <p:blipFill>
          <a:blip r:embed="rId2" cstate="print"/>
          <a:stretch>
            <a:fillRect/>
          </a:stretch>
        </p:blipFill>
        <p:spPr>
          <a:xfrm>
            <a:off x="2192373" y="137663"/>
            <a:ext cx="2302640" cy="938689"/>
          </a:xfrm>
          <a:prstGeom prst="rect">
            <a:avLst/>
          </a:prstGeom>
        </p:spPr>
      </p:pic>
      <p:pic>
        <p:nvPicPr>
          <p:cNvPr id="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6734" y="138883"/>
            <a:ext cx="2005639" cy="938689"/>
          </a:xfrm>
          <a:prstGeom prst="rect">
            <a:avLst/>
          </a:prstGeom>
          <a:noFill/>
          <a:ln>
            <a:noFill/>
          </a:ln>
        </p:spPr>
      </p:pic>
      <p:sp>
        <p:nvSpPr>
          <p:cNvPr id="4" name="Oval 3"/>
          <p:cNvSpPr/>
          <p:nvPr/>
        </p:nvSpPr>
        <p:spPr>
          <a:xfrm>
            <a:off x="5250634" y="3359401"/>
            <a:ext cx="2111371" cy="17923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FF0000"/>
                </a:solidFill>
              </a:rPr>
              <a:t>Music </a:t>
            </a:r>
            <a:br>
              <a:rPr lang="en-US" sz="4000" b="1" dirty="0" smtClean="0">
                <a:solidFill>
                  <a:srgbClr val="FF0000"/>
                </a:solidFill>
              </a:rPr>
            </a:br>
            <a:r>
              <a:rPr lang="en-US" sz="4000" b="1" dirty="0" smtClean="0">
                <a:solidFill>
                  <a:srgbClr val="FF0000"/>
                </a:solidFill>
              </a:rPr>
              <a:t>Club</a:t>
            </a:r>
            <a:endParaRPr lang="en-US" sz="4000" b="1" dirty="0">
              <a:solidFill>
                <a:srgbClr val="FF0000"/>
              </a:solidFill>
            </a:endParaRPr>
          </a:p>
        </p:txBody>
      </p:sp>
      <p:cxnSp>
        <p:nvCxnSpPr>
          <p:cNvPr id="6" name="Straight Arrow Connector 5"/>
          <p:cNvCxnSpPr/>
          <p:nvPr/>
        </p:nvCxnSpPr>
        <p:spPr>
          <a:xfrm flipV="1">
            <a:off x="6288199" y="2794514"/>
            <a:ext cx="0" cy="686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325112" y="4472891"/>
            <a:ext cx="1036262" cy="31747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00726" y="4552258"/>
            <a:ext cx="855722" cy="2381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33401" y="5397365"/>
            <a:ext cx="2699103" cy="7506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p</a:t>
            </a:r>
            <a:r>
              <a:rPr lang="en-US" sz="2800" b="1" dirty="0" smtClean="0"/>
              <a:t>articipate in competitions</a:t>
            </a:r>
            <a:endParaRPr lang="en-US" sz="2800" b="1" dirty="0"/>
          </a:p>
        </p:txBody>
      </p:sp>
      <p:sp>
        <p:nvSpPr>
          <p:cNvPr id="16" name="Rectangle 15"/>
          <p:cNvSpPr/>
          <p:nvPr/>
        </p:nvSpPr>
        <p:spPr>
          <a:xfrm>
            <a:off x="5189283" y="2229627"/>
            <a:ext cx="2392049" cy="5648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s</a:t>
            </a:r>
            <a:r>
              <a:rPr lang="en-US" sz="2800" b="1" dirty="0" smtClean="0"/>
              <a:t>ing in a choir</a:t>
            </a:r>
            <a:endParaRPr lang="en-US" sz="2800" b="1" dirty="0"/>
          </a:p>
        </p:txBody>
      </p:sp>
      <p:sp>
        <p:nvSpPr>
          <p:cNvPr id="17" name="Rectangle 16"/>
          <p:cNvSpPr/>
          <p:nvPr/>
        </p:nvSpPr>
        <p:spPr>
          <a:xfrm>
            <a:off x="8284464" y="5353647"/>
            <a:ext cx="2553681" cy="7751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r</a:t>
            </a:r>
            <a:r>
              <a:rPr lang="en-US" sz="2800" b="1" dirty="0" smtClean="0"/>
              <a:t>ehearse for the concert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283" y="911631"/>
            <a:ext cx="2336969" cy="142198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932" y="3750869"/>
            <a:ext cx="2675572" cy="160277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4464" y="3898038"/>
            <a:ext cx="2553681" cy="1455609"/>
          </a:xfrm>
          <a:prstGeom prst="rect">
            <a:avLst/>
          </a:prstGeom>
        </p:spPr>
      </p:pic>
    </p:spTree>
    <p:extLst>
      <p:ext uri="{BB962C8B-B14F-4D97-AF65-F5344CB8AC3E}">
        <p14:creationId xmlns:p14="http://schemas.microsoft.com/office/powerpoint/2010/main" val="2104415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31121" y="3173436"/>
            <a:ext cx="3277387"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c</a:t>
            </a:r>
            <a:r>
              <a:rPr lang="en-US" sz="2000" b="1" dirty="0" smtClean="0">
                <a:solidFill>
                  <a:schemeClr val="tx1"/>
                </a:solidFill>
              </a:rPr>
              <a:t>omputer </a:t>
            </a:r>
            <a:r>
              <a:rPr lang="en-US" sz="2000" b="1" dirty="0" err="1" smtClean="0">
                <a:solidFill>
                  <a:schemeClr val="tx1"/>
                </a:solidFill>
              </a:rPr>
              <a:t>programme</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კომპიუტერული პროგრამა </a:t>
            </a:r>
            <a:endParaRPr lang="en-US" sz="2000" b="1" dirty="0">
              <a:solidFill>
                <a:schemeClr val="tx1"/>
              </a:solidFill>
            </a:endParaRPr>
          </a:p>
        </p:txBody>
      </p:sp>
      <p:sp>
        <p:nvSpPr>
          <p:cNvPr id="9" name="Rectangle 8"/>
          <p:cNvSpPr/>
          <p:nvPr/>
        </p:nvSpPr>
        <p:spPr>
          <a:xfrm>
            <a:off x="557638" y="3173436"/>
            <a:ext cx="2688609" cy="811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a</a:t>
            </a:r>
            <a:r>
              <a:rPr lang="en-US" sz="2000" b="1" dirty="0" smtClean="0">
                <a:solidFill>
                  <a:schemeClr val="tx1"/>
                </a:solidFill>
              </a:rPr>
              <a:t>nimation</a:t>
            </a:r>
            <a:br>
              <a:rPr lang="en-US" sz="2000" b="1" dirty="0" smtClean="0">
                <a:solidFill>
                  <a:schemeClr val="tx1"/>
                </a:solidFill>
              </a:rPr>
            </a:br>
            <a:r>
              <a:rPr lang="ka-GE" sz="2000" b="1" dirty="0" smtClean="0">
                <a:solidFill>
                  <a:schemeClr val="tx1"/>
                </a:solidFill>
              </a:rPr>
              <a:t>ანიმაცია</a:t>
            </a:r>
            <a:endParaRPr lang="en-US" sz="2000" b="1" dirty="0">
              <a:solidFill>
                <a:schemeClr val="tx1"/>
              </a:solidFill>
            </a:endParaRPr>
          </a:p>
        </p:txBody>
      </p:sp>
      <p:sp>
        <p:nvSpPr>
          <p:cNvPr id="12" name="Rectangle 11"/>
          <p:cNvSpPr/>
          <p:nvPr/>
        </p:nvSpPr>
        <p:spPr>
          <a:xfrm>
            <a:off x="8818352" y="3173436"/>
            <a:ext cx="2688609" cy="8110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u</a:t>
            </a:r>
            <a:r>
              <a:rPr lang="en-US" sz="2000" b="1" dirty="0" smtClean="0">
                <a:solidFill>
                  <a:schemeClr val="tx1"/>
                </a:solidFill>
              </a:rPr>
              <a:t>se</a:t>
            </a:r>
            <a:br>
              <a:rPr lang="en-US" sz="2000" b="1" dirty="0" smtClean="0">
                <a:solidFill>
                  <a:schemeClr val="tx1"/>
                </a:solidFill>
              </a:rPr>
            </a:br>
            <a:r>
              <a:rPr lang="ka-GE" sz="2000" b="1" dirty="0" smtClean="0">
                <a:solidFill>
                  <a:schemeClr val="tx1"/>
                </a:solidFill>
              </a:rPr>
              <a:t>გამოყენება</a:t>
            </a:r>
            <a:endParaRPr lang="en-US" sz="2000" b="1" dirty="0">
              <a:solidFill>
                <a:schemeClr val="tx1"/>
              </a:solidFill>
            </a:endParaRPr>
          </a:p>
        </p:txBody>
      </p:sp>
      <p:pic>
        <p:nvPicPr>
          <p:cNvPr id="17" name="Picture 1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1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21" name="Rectangle 20"/>
          <p:cNvSpPr/>
          <p:nvPr/>
        </p:nvSpPr>
        <p:spPr>
          <a:xfrm>
            <a:off x="2381972" y="5977833"/>
            <a:ext cx="2688609"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u</a:t>
            </a:r>
            <a:r>
              <a:rPr lang="en-US" sz="2000" b="1" dirty="0" smtClean="0">
                <a:solidFill>
                  <a:schemeClr val="tx1"/>
                </a:solidFill>
              </a:rPr>
              <a:t>pload</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ატვირთვა </a:t>
            </a:r>
            <a:endParaRPr lang="en-US" sz="2000" b="1" dirty="0">
              <a:solidFill>
                <a:schemeClr val="tx1"/>
              </a:solidFill>
            </a:endParaRPr>
          </a:p>
        </p:txBody>
      </p:sp>
      <p:sp>
        <p:nvSpPr>
          <p:cNvPr id="10" name="Rectangle 9"/>
          <p:cNvSpPr/>
          <p:nvPr/>
        </p:nvSpPr>
        <p:spPr>
          <a:xfrm>
            <a:off x="6818955" y="5977834"/>
            <a:ext cx="2688609"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c</a:t>
            </a:r>
            <a:r>
              <a:rPr lang="en-US" sz="2000" b="1" dirty="0" smtClean="0">
                <a:solidFill>
                  <a:schemeClr val="tx1"/>
                </a:solidFill>
              </a:rPr>
              <a:t>reate</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შექმნა</a:t>
            </a:r>
            <a:r>
              <a:rPr lang="en-US" sz="2000" b="1" dirty="0" smtClean="0">
                <a:solidFill>
                  <a:schemeClr val="tx1"/>
                </a:solidFill>
              </a:rPr>
              <a:t> </a:t>
            </a:r>
            <a:endParaRPr lang="en-US" sz="2000" b="1" dirty="0">
              <a:solidFill>
                <a:schemeClr val="tx1"/>
              </a:solidFill>
            </a:endParaRPr>
          </a:p>
        </p:txBody>
      </p:sp>
      <p:sp>
        <p:nvSpPr>
          <p:cNvPr id="27" name="Rectangle 26"/>
          <p:cNvSpPr/>
          <p:nvPr/>
        </p:nvSpPr>
        <p:spPr>
          <a:xfrm>
            <a:off x="7987086" y="328561"/>
            <a:ext cx="3171206" cy="556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FF0000"/>
                </a:solidFill>
              </a:rPr>
              <a:t>Computer Club</a:t>
            </a:r>
            <a:endParaRPr lang="en-US" sz="3600" b="1" dirty="0">
              <a:solidFill>
                <a:srgbClr val="FF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50" y="1389857"/>
            <a:ext cx="2337853" cy="233785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1602" b="9931"/>
          <a:stretch/>
        </p:blipFill>
        <p:spPr>
          <a:xfrm>
            <a:off x="5212080" y="1677966"/>
            <a:ext cx="2110900" cy="149547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4888" y="4422358"/>
            <a:ext cx="2050330" cy="165922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8818" y="4425696"/>
            <a:ext cx="2347261" cy="1771672"/>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55218" y="1389857"/>
            <a:ext cx="1935867" cy="1935867"/>
          </a:xfrm>
          <a:prstGeom prst="rect">
            <a:avLst/>
          </a:prstGeom>
        </p:spPr>
      </p:pic>
    </p:spTree>
    <p:extLst>
      <p:ext uri="{BB962C8B-B14F-4D97-AF65-F5344CB8AC3E}">
        <p14:creationId xmlns:p14="http://schemas.microsoft.com/office/powerpoint/2010/main" val="308390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85670-E7F1-2A48-A860-002FD9A8B454}"/>
              </a:ext>
            </a:extLst>
          </p:cNvPr>
          <p:cNvPicPr>
            <a:picLocks noChangeAspect="1"/>
          </p:cNvPicPr>
          <p:nvPr/>
        </p:nvPicPr>
        <p:blipFill>
          <a:blip r:embed="rId2" cstate="print"/>
          <a:stretch>
            <a:fillRect/>
          </a:stretch>
        </p:blipFill>
        <p:spPr>
          <a:xfrm>
            <a:off x="2192373" y="137663"/>
            <a:ext cx="2302640" cy="938689"/>
          </a:xfrm>
          <a:prstGeom prst="rect">
            <a:avLst/>
          </a:prstGeom>
        </p:spPr>
      </p:pic>
      <p:pic>
        <p:nvPicPr>
          <p:cNvPr id="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6734" y="138883"/>
            <a:ext cx="2005639" cy="938689"/>
          </a:xfrm>
          <a:prstGeom prst="rect">
            <a:avLst/>
          </a:prstGeom>
          <a:noFill/>
          <a:ln>
            <a:noFill/>
          </a:ln>
        </p:spPr>
      </p:pic>
      <p:sp>
        <p:nvSpPr>
          <p:cNvPr id="4" name="Oval 3"/>
          <p:cNvSpPr/>
          <p:nvPr/>
        </p:nvSpPr>
        <p:spPr>
          <a:xfrm>
            <a:off x="4770329" y="3474317"/>
            <a:ext cx="2683150" cy="221011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FF0066"/>
                </a:solidFill>
              </a:rPr>
              <a:t>Computer</a:t>
            </a:r>
            <a:br>
              <a:rPr lang="en-US" sz="3200" b="1" dirty="0" smtClean="0">
                <a:solidFill>
                  <a:srgbClr val="FF0066"/>
                </a:solidFill>
              </a:rPr>
            </a:br>
            <a:r>
              <a:rPr lang="en-US" sz="3200" b="1" dirty="0" smtClean="0">
                <a:solidFill>
                  <a:srgbClr val="FF0066"/>
                </a:solidFill>
              </a:rPr>
              <a:t>Club</a:t>
            </a:r>
            <a:endParaRPr lang="en-US" sz="3200" b="1" dirty="0">
              <a:solidFill>
                <a:srgbClr val="FF0066"/>
              </a:solidFill>
            </a:endParaRPr>
          </a:p>
        </p:txBody>
      </p:sp>
      <p:cxnSp>
        <p:nvCxnSpPr>
          <p:cNvPr id="6" name="Straight Arrow Connector 5"/>
          <p:cNvCxnSpPr/>
          <p:nvPr/>
        </p:nvCxnSpPr>
        <p:spPr>
          <a:xfrm flipV="1">
            <a:off x="6111904" y="2856650"/>
            <a:ext cx="0" cy="686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46630" y="4842867"/>
            <a:ext cx="807945" cy="1455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13304" y="4842867"/>
            <a:ext cx="734000" cy="400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2101" y="4755660"/>
            <a:ext cx="2957197" cy="7506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c</a:t>
            </a:r>
            <a:r>
              <a:rPr lang="en-US" sz="2800" b="1" dirty="0" smtClean="0"/>
              <a:t>reate animations</a:t>
            </a:r>
            <a:endParaRPr lang="en-US" sz="2800" b="1" dirty="0"/>
          </a:p>
        </p:txBody>
      </p:sp>
      <p:sp>
        <p:nvSpPr>
          <p:cNvPr id="13" name="Rectangle 12"/>
          <p:cNvSpPr/>
          <p:nvPr/>
        </p:nvSpPr>
        <p:spPr>
          <a:xfrm>
            <a:off x="4877026" y="2056252"/>
            <a:ext cx="2563610" cy="7751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u</a:t>
            </a:r>
            <a:r>
              <a:rPr lang="en-US" sz="2800" b="1" dirty="0" smtClean="0"/>
              <a:t>se computer </a:t>
            </a:r>
            <a:r>
              <a:rPr lang="en-US" sz="2800" b="1" dirty="0" err="1" smtClean="0"/>
              <a:t>programmes</a:t>
            </a:r>
            <a:endParaRPr lang="en-US" sz="2800" b="1" dirty="0"/>
          </a:p>
        </p:txBody>
      </p:sp>
      <p:sp>
        <p:nvSpPr>
          <p:cNvPr id="15" name="Rectangle 14"/>
          <p:cNvSpPr/>
          <p:nvPr/>
        </p:nvSpPr>
        <p:spPr>
          <a:xfrm>
            <a:off x="8316088" y="4764414"/>
            <a:ext cx="2894568" cy="7751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u</a:t>
            </a:r>
            <a:r>
              <a:rPr lang="en-US" sz="2800" b="1" dirty="0" smtClean="0"/>
              <a:t>pload them onto websites</a:t>
            </a:r>
            <a:endParaRPr lang="en-US" sz="28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6340" y="3262453"/>
            <a:ext cx="2165389" cy="163439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990" y="3190000"/>
            <a:ext cx="1911522" cy="154689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0702" y="530518"/>
            <a:ext cx="1632745" cy="1632745"/>
          </a:xfrm>
          <a:prstGeom prst="rect">
            <a:avLst/>
          </a:prstGeom>
        </p:spPr>
      </p:pic>
    </p:spTree>
    <p:extLst>
      <p:ext uri="{BB962C8B-B14F-4D97-AF65-F5344CB8AC3E}">
        <p14:creationId xmlns:p14="http://schemas.microsoft.com/office/powerpoint/2010/main" val="286342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22104" y="3186445"/>
            <a:ext cx="2688609" cy="975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b</a:t>
            </a:r>
            <a:r>
              <a:rPr lang="en-US" sz="2000" b="1" dirty="0" smtClean="0">
                <a:solidFill>
                  <a:schemeClr val="tx1"/>
                </a:solidFill>
              </a:rPr>
              <a:t>e good </a:t>
            </a:r>
            <a:r>
              <a:rPr lang="ka-GE" sz="2000" b="1" dirty="0" smtClean="0">
                <a:solidFill>
                  <a:schemeClr val="tx1"/>
                </a:solidFill>
              </a:rPr>
              <a:t>/ </a:t>
            </a:r>
            <a:r>
              <a:rPr lang="en-US" sz="2000" b="1" dirty="0" smtClean="0">
                <a:solidFill>
                  <a:schemeClr val="tx1"/>
                </a:solidFill>
              </a:rPr>
              <a:t>bad at</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კარგად / ცუდად გამოგდიოდეს რაიმე</a:t>
            </a:r>
            <a:endParaRPr lang="en-US" sz="2000" b="1" dirty="0">
              <a:solidFill>
                <a:schemeClr val="tx1"/>
              </a:solidFill>
            </a:endParaRPr>
          </a:p>
        </p:txBody>
      </p:sp>
      <p:sp>
        <p:nvSpPr>
          <p:cNvPr id="9" name="Rectangle 8"/>
          <p:cNvSpPr/>
          <p:nvPr/>
        </p:nvSpPr>
        <p:spPr>
          <a:xfrm>
            <a:off x="29853" y="3173435"/>
            <a:ext cx="3326597" cy="988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p</a:t>
            </a:r>
            <a:r>
              <a:rPr lang="en-US" sz="2000" b="1" dirty="0" smtClean="0">
                <a:solidFill>
                  <a:schemeClr val="tx1"/>
                </a:solidFill>
              </a:rPr>
              <a:t>lay against</a:t>
            </a:r>
            <a:r>
              <a:rPr lang="ka-GE" sz="2000" b="1" dirty="0" smtClean="0">
                <a:solidFill>
                  <a:schemeClr val="tx1"/>
                </a:solidFill>
              </a:rPr>
              <a:t/>
            </a:r>
            <a:br>
              <a:rPr lang="ka-GE" sz="2000" b="1" dirty="0" smtClean="0">
                <a:solidFill>
                  <a:schemeClr val="tx1"/>
                </a:solidFill>
              </a:rPr>
            </a:br>
            <a:r>
              <a:rPr lang="ka-GE" sz="2000" b="1" dirty="0">
                <a:solidFill>
                  <a:schemeClr val="tx1"/>
                </a:solidFill>
              </a:rPr>
              <a:t>ვინმეს წინააღმდეგ თამაში</a:t>
            </a:r>
            <a:endParaRPr lang="en-US" sz="2000" b="1" dirty="0">
              <a:solidFill>
                <a:schemeClr val="tx1"/>
              </a:solidFill>
            </a:endParaRPr>
          </a:p>
        </p:txBody>
      </p:sp>
      <p:sp>
        <p:nvSpPr>
          <p:cNvPr id="12" name="Rectangle 11"/>
          <p:cNvSpPr/>
          <p:nvPr/>
        </p:nvSpPr>
        <p:spPr>
          <a:xfrm>
            <a:off x="6373735" y="3186446"/>
            <a:ext cx="2688609" cy="9759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c</a:t>
            </a:r>
            <a:r>
              <a:rPr lang="en-US" sz="2000" b="1" dirty="0" smtClean="0">
                <a:solidFill>
                  <a:schemeClr val="tx1"/>
                </a:solidFill>
              </a:rPr>
              <a:t>hess board</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ჭადრაკის დაფა</a:t>
            </a:r>
            <a:endParaRPr lang="en-US" sz="2000" b="1" dirty="0">
              <a:solidFill>
                <a:schemeClr val="tx1"/>
              </a:solidFill>
            </a:endParaRPr>
          </a:p>
        </p:txBody>
      </p:sp>
      <p:pic>
        <p:nvPicPr>
          <p:cNvPr id="17" name="Picture 1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192373" y="137663"/>
            <a:ext cx="2302640" cy="938689"/>
          </a:xfrm>
          <a:prstGeom prst="rect">
            <a:avLst/>
          </a:prstGeom>
        </p:spPr>
      </p:pic>
      <p:pic>
        <p:nvPicPr>
          <p:cNvPr id="1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186734" y="138883"/>
            <a:ext cx="2005639" cy="938689"/>
          </a:xfrm>
          <a:prstGeom prst="rect">
            <a:avLst/>
          </a:prstGeom>
          <a:noFill/>
          <a:ln>
            <a:noFill/>
          </a:ln>
        </p:spPr>
      </p:pic>
      <p:sp>
        <p:nvSpPr>
          <p:cNvPr id="21" name="Rectangle 20"/>
          <p:cNvSpPr/>
          <p:nvPr/>
        </p:nvSpPr>
        <p:spPr>
          <a:xfrm>
            <a:off x="9186137" y="3190335"/>
            <a:ext cx="2688609" cy="9720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c</a:t>
            </a:r>
            <a:r>
              <a:rPr lang="en-US" sz="2000" b="1" dirty="0" smtClean="0">
                <a:solidFill>
                  <a:schemeClr val="tx1"/>
                </a:solidFill>
              </a:rPr>
              <a:t>hess pieces</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ჭადრაკის ფიგურები </a:t>
            </a:r>
            <a:endParaRPr lang="en-US" sz="2000" b="1" dirty="0">
              <a:solidFill>
                <a:schemeClr val="tx1"/>
              </a:solidFill>
            </a:endParaRPr>
          </a:p>
        </p:txBody>
      </p:sp>
      <p:sp>
        <p:nvSpPr>
          <p:cNvPr id="10" name="Rectangle 9"/>
          <p:cNvSpPr/>
          <p:nvPr/>
        </p:nvSpPr>
        <p:spPr>
          <a:xfrm>
            <a:off x="848068" y="5928665"/>
            <a:ext cx="2688609"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m</a:t>
            </a:r>
            <a:r>
              <a:rPr lang="en-US" sz="2000" b="1" dirty="0" smtClean="0">
                <a:solidFill>
                  <a:schemeClr val="tx1"/>
                </a:solidFill>
              </a:rPr>
              <a:t>ove</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სვლა</a:t>
            </a:r>
            <a:r>
              <a:rPr lang="en-US" sz="2000" b="1" dirty="0" smtClean="0">
                <a:solidFill>
                  <a:schemeClr val="tx1"/>
                </a:solidFill>
              </a:rPr>
              <a:t> </a:t>
            </a:r>
            <a:endParaRPr lang="en-US" sz="2000" b="1" dirty="0">
              <a:solidFill>
                <a:schemeClr val="tx1"/>
              </a:solidFill>
            </a:endParaRPr>
          </a:p>
        </p:txBody>
      </p:sp>
      <p:sp>
        <p:nvSpPr>
          <p:cNvPr id="27" name="Rectangle 26"/>
          <p:cNvSpPr/>
          <p:nvPr/>
        </p:nvSpPr>
        <p:spPr>
          <a:xfrm>
            <a:off x="7398623" y="287769"/>
            <a:ext cx="3171206" cy="556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800080"/>
                </a:solidFill>
              </a:rPr>
              <a:t>Chess Club</a:t>
            </a:r>
            <a:endParaRPr lang="en-US" sz="3600" b="1" dirty="0">
              <a:solidFill>
                <a:srgbClr val="800080"/>
              </a:solidFill>
            </a:endParaRPr>
          </a:p>
        </p:txBody>
      </p:sp>
      <p:sp>
        <p:nvSpPr>
          <p:cNvPr id="15" name="Rectangle 14"/>
          <p:cNvSpPr/>
          <p:nvPr/>
        </p:nvSpPr>
        <p:spPr>
          <a:xfrm>
            <a:off x="4710014" y="5928665"/>
            <a:ext cx="2688609"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w</a:t>
            </a:r>
            <a:r>
              <a:rPr lang="en-US" sz="2000" b="1" dirty="0" smtClean="0">
                <a:solidFill>
                  <a:schemeClr val="tx1"/>
                </a:solidFill>
              </a:rPr>
              <a:t>in</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მოგება</a:t>
            </a:r>
            <a:r>
              <a:rPr lang="en-US" sz="2000" b="1" dirty="0" smtClean="0">
                <a:solidFill>
                  <a:schemeClr val="tx1"/>
                </a:solidFill>
              </a:rPr>
              <a:t> </a:t>
            </a:r>
            <a:endParaRPr lang="en-US" sz="2000" b="1" dirty="0">
              <a:solidFill>
                <a:schemeClr val="tx1"/>
              </a:solidFill>
            </a:endParaRPr>
          </a:p>
        </p:txBody>
      </p:sp>
      <p:sp>
        <p:nvSpPr>
          <p:cNvPr id="19" name="Rectangle 18"/>
          <p:cNvSpPr/>
          <p:nvPr/>
        </p:nvSpPr>
        <p:spPr>
          <a:xfrm>
            <a:off x="8645856" y="5928665"/>
            <a:ext cx="2688609" cy="8110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lose</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წაგება </a:t>
            </a:r>
          </a:p>
          <a:p>
            <a:pPr algn="ctr"/>
            <a:r>
              <a:rPr lang="en-US" sz="2000" b="1" dirty="0" smtClean="0">
                <a:solidFill>
                  <a:schemeClr val="tx1"/>
                </a:solidFill>
              </a:rPr>
              <a:t> </a:t>
            </a:r>
            <a:endParaRPr lang="en-US" sz="2000" b="1"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503" y="4322336"/>
            <a:ext cx="2314725" cy="161411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40718">
            <a:off x="544147" y="1327391"/>
            <a:ext cx="2456272" cy="195185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3421" y="1904758"/>
            <a:ext cx="2907805" cy="150510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79730">
            <a:off x="6682329" y="1391255"/>
            <a:ext cx="2164259" cy="216425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8880" y="4311507"/>
            <a:ext cx="2246629" cy="1726356"/>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1544" y="1489708"/>
            <a:ext cx="2583322" cy="201280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5856" y="4467200"/>
            <a:ext cx="2360473" cy="1461465"/>
          </a:xfrm>
          <a:prstGeom prst="rect">
            <a:avLst/>
          </a:prstGeom>
        </p:spPr>
      </p:pic>
    </p:spTree>
    <p:extLst>
      <p:ext uri="{BB962C8B-B14F-4D97-AF65-F5344CB8AC3E}">
        <p14:creationId xmlns:p14="http://schemas.microsoft.com/office/powerpoint/2010/main" val="272531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85670-E7F1-2A48-A860-002FD9A8B454}"/>
              </a:ext>
            </a:extLst>
          </p:cNvPr>
          <p:cNvPicPr>
            <a:picLocks noChangeAspect="1"/>
          </p:cNvPicPr>
          <p:nvPr/>
        </p:nvPicPr>
        <p:blipFill>
          <a:blip r:embed="rId2" cstate="print"/>
          <a:stretch>
            <a:fillRect/>
          </a:stretch>
        </p:blipFill>
        <p:spPr>
          <a:xfrm>
            <a:off x="2192373" y="137663"/>
            <a:ext cx="2302640" cy="938689"/>
          </a:xfrm>
          <a:prstGeom prst="rect">
            <a:avLst/>
          </a:prstGeom>
        </p:spPr>
      </p:pic>
      <p:pic>
        <p:nvPicPr>
          <p:cNvPr id="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186734" y="138883"/>
            <a:ext cx="2005639" cy="938689"/>
          </a:xfrm>
          <a:prstGeom prst="rect">
            <a:avLst/>
          </a:prstGeom>
          <a:noFill/>
          <a:ln>
            <a:noFill/>
          </a:ln>
        </p:spPr>
      </p:pic>
      <p:sp>
        <p:nvSpPr>
          <p:cNvPr id="4" name="Oval 3"/>
          <p:cNvSpPr/>
          <p:nvPr/>
        </p:nvSpPr>
        <p:spPr>
          <a:xfrm>
            <a:off x="4637143" y="2368403"/>
            <a:ext cx="2513112" cy="207928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800080"/>
                </a:solidFill>
              </a:rPr>
              <a:t>Chess Club</a:t>
            </a:r>
            <a:endParaRPr lang="en-US" sz="3200" b="1" dirty="0">
              <a:solidFill>
                <a:srgbClr val="800080"/>
              </a:solidFill>
            </a:endParaRPr>
          </a:p>
        </p:txBody>
      </p:sp>
      <p:cxnSp>
        <p:nvCxnSpPr>
          <p:cNvPr id="9" name="Straight Arrow Connector 8"/>
          <p:cNvCxnSpPr/>
          <p:nvPr/>
        </p:nvCxnSpPr>
        <p:spPr>
          <a:xfrm flipH="1">
            <a:off x="4135247" y="3956261"/>
            <a:ext cx="674697" cy="4507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57943" y="4072550"/>
            <a:ext cx="560791" cy="3344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89879" y="2868331"/>
            <a:ext cx="616214" cy="267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8345" y="2395411"/>
            <a:ext cx="667899" cy="4458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93699" y="4406992"/>
            <a:ext cx="0" cy="5322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464512" y="4459005"/>
            <a:ext cx="2713021" cy="8707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move chess pieces</a:t>
            </a:r>
            <a:endParaRPr lang="en-US" sz="2400" b="1" dirty="0"/>
          </a:p>
        </p:txBody>
      </p:sp>
      <p:sp>
        <p:nvSpPr>
          <p:cNvPr id="35" name="Rectangle 34"/>
          <p:cNvSpPr/>
          <p:nvPr/>
        </p:nvSpPr>
        <p:spPr>
          <a:xfrm>
            <a:off x="7464043" y="2108566"/>
            <a:ext cx="2542950" cy="8083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u</a:t>
            </a:r>
            <a:r>
              <a:rPr lang="en-US" sz="2400" b="1" dirty="0" smtClean="0"/>
              <a:t>se a chess board</a:t>
            </a:r>
            <a:endParaRPr lang="en-US" sz="2400" b="1" dirty="0"/>
          </a:p>
        </p:txBody>
      </p:sp>
      <p:sp>
        <p:nvSpPr>
          <p:cNvPr id="36" name="Rectangle 35"/>
          <p:cNvSpPr/>
          <p:nvPr/>
        </p:nvSpPr>
        <p:spPr>
          <a:xfrm>
            <a:off x="892158" y="2445670"/>
            <a:ext cx="3010461" cy="10082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bad </a:t>
            </a:r>
            <a:r>
              <a:rPr lang="en-US" sz="2400" b="1" dirty="0"/>
              <a:t>at </a:t>
            </a:r>
            <a:r>
              <a:rPr lang="en-US" sz="2400" b="1" dirty="0" smtClean="0"/>
              <a:t>chess</a:t>
            </a:r>
          </a:p>
          <a:p>
            <a:pPr algn="ctr"/>
            <a:r>
              <a:rPr lang="en-US" sz="2400" dirty="0" smtClean="0"/>
              <a:t/>
            </a:r>
            <a:br>
              <a:rPr lang="en-US" sz="2400" dirty="0" smtClean="0"/>
            </a:br>
            <a:r>
              <a:rPr lang="en-US" sz="2400" b="1" dirty="0" smtClean="0"/>
              <a:t>lose</a:t>
            </a:r>
            <a:endParaRPr lang="en-US" sz="2400" b="1" dirty="0"/>
          </a:p>
        </p:txBody>
      </p:sp>
      <p:sp>
        <p:nvSpPr>
          <p:cNvPr id="37" name="Rectangle 36"/>
          <p:cNvSpPr/>
          <p:nvPr/>
        </p:nvSpPr>
        <p:spPr>
          <a:xfrm>
            <a:off x="4765373" y="5879592"/>
            <a:ext cx="2698670" cy="8110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play against each other </a:t>
            </a:r>
            <a:endParaRPr lang="en-US" sz="2400" b="1" dirty="0"/>
          </a:p>
        </p:txBody>
      </p:sp>
      <p:sp>
        <p:nvSpPr>
          <p:cNvPr id="38" name="Rectangle 37"/>
          <p:cNvSpPr/>
          <p:nvPr/>
        </p:nvSpPr>
        <p:spPr>
          <a:xfrm>
            <a:off x="1002383" y="5274423"/>
            <a:ext cx="3152633" cy="1012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good at chess</a:t>
            </a:r>
            <a:r>
              <a:rPr lang="en-US" sz="2400" dirty="0" smtClean="0"/>
              <a:t/>
            </a:r>
            <a:br>
              <a:rPr lang="en-US" sz="2400" dirty="0" smtClean="0"/>
            </a:br>
            <a:r>
              <a:rPr lang="en-US" sz="2400" dirty="0" smtClean="0"/>
              <a:t/>
            </a:r>
            <a:br>
              <a:rPr lang="en-US" sz="2400" dirty="0" smtClean="0"/>
            </a:br>
            <a:r>
              <a:rPr lang="en-US" sz="2400" b="1" dirty="0" smtClean="0"/>
              <a:t>win</a:t>
            </a:r>
            <a:endParaRPr lang="en-US" sz="2400" b="1" dirty="0"/>
          </a:p>
        </p:txBody>
      </p:sp>
      <p:cxnSp>
        <p:nvCxnSpPr>
          <p:cNvPr id="40" name="Straight Arrow Connector 39"/>
          <p:cNvCxnSpPr/>
          <p:nvPr/>
        </p:nvCxnSpPr>
        <p:spPr>
          <a:xfrm>
            <a:off x="2514600" y="5687568"/>
            <a:ext cx="1" cy="278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9730">
            <a:off x="7568216" y="333344"/>
            <a:ext cx="2164259" cy="216425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4136" y="3064938"/>
            <a:ext cx="2045425" cy="1571747"/>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40718">
            <a:off x="5002875" y="4416117"/>
            <a:ext cx="2006492" cy="1594445"/>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6641" y="3640635"/>
            <a:ext cx="2314725" cy="1614114"/>
          </a:xfrm>
          <a:prstGeom prst="rect">
            <a:avLst/>
          </a:prstGeom>
        </p:spPr>
      </p:pic>
      <p:cxnSp>
        <p:nvCxnSpPr>
          <p:cNvPr id="23" name="Straight Arrow Connector 22"/>
          <p:cNvCxnSpPr/>
          <p:nvPr/>
        </p:nvCxnSpPr>
        <p:spPr>
          <a:xfrm>
            <a:off x="2390012" y="2810718"/>
            <a:ext cx="1" cy="278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8459" y="1263113"/>
            <a:ext cx="1980251" cy="1226054"/>
          </a:xfrm>
          <a:prstGeom prst="rect">
            <a:avLst/>
          </a:prstGeom>
        </p:spPr>
      </p:pic>
    </p:spTree>
    <p:extLst>
      <p:ext uri="{BB962C8B-B14F-4D97-AF65-F5344CB8AC3E}">
        <p14:creationId xmlns:p14="http://schemas.microsoft.com/office/powerpoint/2010/main" val="280930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3582" y="1110271"/>
            <a:ext cx="2051997" cy="6014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c</a:t>
            </a:r>
            <a:r>
              <a:rPr lang="en-US" b="1" dirty="0" smtClean="0">
                <a:solidFill>
                  <a:schemeClr val="tx1"/>
                </a:solidFill>
              </a:rPr>
              <a:t>ompetition</a:t>
            </a:r>
            <a:br>
              <a:rPr lang="en-US" b="1" dirty="0" smtClean="0">
                <a:solidFill>
                  <a:schemeClr val="tx1"/>
                </a:solidFill>
              </a:rPr>
            </a:br>
            <a:r>
              <a:rPr lang="ka-GE" b="1" dirty="0" smtClean="0">
                <a:solidFill>
                  <a:schemeClr val="tx1"/>
                </a:solidFill>
              </a:rPr>
              <a:t>შეჯიბრი </a:t>
            </a:r>
            <a:endParaRPr lang="en-US" b="1" dirty="0">
              <a:solidFill>
                <a:schemeClr val="tx1"/>
              </a:solidFill>
            </a:endParaRPr>
          </a:p>
        </p:txBody>
      </p:sp>
      <p:sp>
        <p:nvSpPr>
          <p:cNvPr id="5" name="Rectangle 4"/>
          <p:cNvSpPr/>
          <p:nvPr/>
        </p:nvSpPr>
        <p:spPr>
          <a:xfrm>
            <a:off x="535274" y="1124845"/>
            <a:ext cx="2495627" cy="6052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a-GE" sz="2000" b="1" dirty="0" smtClean="0">
                <a:solidFill>
                  <a:schemeClr val="tx1"/>
                </a:solidFill>
              </a:rPr>
              <a:t/>
            </a:r>
            <a:br>
              <a:rPr lang="ka-GE" sz="2000" b="1" dirty="0" smtClean="0">
                <a:solidFill>
                  <a:schemeClr val="tx1"/>
                </a:solidFill>
              </a:rPr>
            </a:br>
            <a:r>
              <a:rPr lang="en-US" b="1" dirty="0">
                <a:solidFill>
                  <a:schemeClr val="tx1"/>
                </a:solidFill>
              </a:rPr>
              <a:t>c</a:t>
            </a:r>
            <a:r>
              <a:rPr lang="en-US" b="1" dirty="0" smtClean="0">
                <a:solidFill>
                  <a:schemeClr val="tx1"/>
                </a:solidFill>
              </a:rPr>
              <a:t>hoir</a:t>
            </a:r>
            <a:br>
              <a:rPr lang="en-US" b="1" dirty="0" smtClean="0">
                <a:solidFill>
                  <a:schemeClr val="tx1"/>
                </a:solidFill>
              </a:rPr>
            </a:br>
            <a:r>
              <a:rPr lang="ka-GE" b="1" dirty="0" smtClean="0">
                <a:solidFill>
                  <a:schemeClr val="tx1"/>
                </a:solidFill>
              </a:rPr>
              <a:t>მომღერალთა გუნდი</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6" name="Rectangle 5"/>
          <p:cNvSpPr/>
          <p:nvPr/>
        </p:nvSpPr>
        <p:spPr>
          <a:xfrm>
            <a:off x="6117048" y="1175806"/>
            <a:ext cx="2090090" cy="5776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c</a:t>
            </a:r>
            <a:r>
              <a:rPr lang="en-US" b="1" dirty="0" smtClean="0">
                <a:solidFill>
                  <a:schemeClr val="tx1"/>
                </a:solidFill>
              </a:rPr>
              <a:t>oncert</a:t>
            </a:r>
            <a:br>
              <a:rPr lang="en-US" b="1" dirty="0" smtClean="0">
                <a:solidFill>
                  <a:schemeClr val="tx1"/>
                </a:solidFill>
              </a:rPr>
            </a:br>
            <a:r>
              <a:rPr lang="ka-GE" b="1" dirty="0" smtClean="0">
                <a:solidFill>
                  <a:schemeClr val="tx1"/>
                </a:solidFill>
              </a:rPr>
              <a:t>კონცერტი</a:t>
            </a:r>
            <a:endParaRPr lang="en-US" b="1" dirty="0">
              <a:solidFill>
                <a:schemeClr val="tx1"/>
              </a:solidFill>
            </a:endParaRPr>
          </a:p>
        </p:txBody>
      </p:sp>
      <p:sp>
        <p:nvSpPr>
          <p:cNvPr id="7" name="Rectangle 6"/>
          <p:cNvSpPr/>
          <p:nvPr/>
        </p:nvSpPr>
        <p:spPr>
          <a:xfrm>
            <a:off x="188070" y="2961859"/>
            <a:ext cx="2256214" cy="5549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r</a:t>
            </a:r>
            <a:r>
              <a:rPr lang="en-US" b="1" dirty="0" smtClean="0">
                <a:solidFill>
                  <a:schemeClr val="tx1"/>
                </a:solidFill>
              </a:rPr>
              <a:t>ehearse</a:t>
            </a:r>
            <a:br>
              <a:rPr lang="en-US" b="1" dirty="0" smtClean="0">
                <a:solidFill>
                  <a:schemeClr val="tx1"/>
                </a:solidFill>
              </a:rPr>
            </a:br>
            <a:r>
              <a:rPr lang="ka-GE" b="1" dirty="0" smtClean="0">
                <a:solidFill>
                  <a:schemeClr val="tx1"/>
                </a:solidFill>
              </a:rPr>
              <a:t>რეპეტიციის გავლა</a:t>
            </a:r>
            <a:endParaRPr lang="en-US" b="1" dirty="0">
              <a:solidFill>
                <a:schemeClr val="tx1"/>
              </a:solidFill>
            </a:endParaRPr>
          </a:p>
        </p:txBody>
      </p:sp>
      <p:sp>
        <p:nvSpPr>
          <p:cNvPr id="8" name="Rectangle 7"/>
          <p:cNvSpPr/>
          <p:nvPr/>
        </p:nvSpPr>
        <p:spPr>
          <a:xfrm>
            <a:off x="8986139" y="1260111"/>
            <a:ext cx="2258109" cy="5549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r>
              <a:rPr lang="en-US" b="1" dirty="0" smtClean="0">
                <a:solidFill>
                  <a:schemeClr val="tx1"/>
                </a:solidFill>
              </a:rPr>
              <a:t>articipate </a:t>
            </a:r>
            <a:br>
              <a:rPr lang="en-US" b="1" dirty="0" smtClean="0">
                <a:solidFill>
                  <a:schemeClr val="tx1"/>
                </a:solidFill>
              </a:rPr>
            </a:br>
            <a:r>
              <a:rPr lang="ka-GE" b="1" dirty="0" smtClean="0">
                <a:solidFill>
                  <a:schemeClr val="tx1"/>
                </a:solidFill>
              </a:rPr>
              <a:t>მონაწილეობა</a:t>
            </a:r>
            <a:endParaRPr lang="en-US" b="1"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30" y="-8868"/>
            <a:ext cx="2302666" cy="13162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353" y="78697"/>
            <a:ext cx="1844454" cy="105361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122" y="87299"/>
            <a:ext cx="1864972" cy="110022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03" y="1711025"/>
            <a:ext cx="1220462" cy="140207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4767" y="101156"/>
            <a:ext cx="2168487" cy="1169735"/>
          </a:xfrm>
          <a:prstGeom prst="rect">
            <a:avLst/>
          </a:prstGeom>
        </p:spPr>
      </p:pic>
      <p:sp>
        <p:nvSpPr>
          <p:cNvPr id="14" name="Rectangle 13"/>
          <p:cNvSpPr/>
          <p:nvPr/>
        </p:nvSpPr>
        <p:spPr>
          <a:xfrm>
            <a:off x="6069123" y="2948014"/>
            <a:ext cx="3075604" cy="5514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rPr>
              <a:t>computer </a:t>
            </a:r>
            <a:r>
              <a:rPr lang="en-US" b="1" dirty="0" err="1" smtClean="0">
                <a:solidFill>
                  <a:schemeClr val="tx1"/>
                </a:solidFill>
              </a:rPr>
              <a:t>programme</a:t>
            </a:r>
            <a:r>
              <a:rPr lang="ka-GE" b="1" dirty="0" smtClean="0">
                <a:solidFill>
                  <a:schemeClr val="tx1"/>
                </a:solidFill>
              </a:rPr>
              <a:t/>
            </a:r>
            <a:br>
              <a:rPr lang="ka-GE" b="1" dirty="0" smtClean="0">
                <a:solidFill>
                  <a:schemeClr val="tx1"/>
                </a:solidFill>
              </a:rPr>
            </a:br>
            <a:r>
              <a:rPr lang="ka-GE" b="1" dirty="0" smtClean="0">
                <a:solidFill>
                  <a:schemeClr val="tx1"/>
                </a:solidFill>
              </a:rPr>
              <a:t>კომპიუტერული პროგრამა </a:t>
            </a:r>
            <a:endParaRPr lang="en-US" b="1" dirty="0">
              <a:solidFill>
                <a:schemeClr val="tx1"/>
              </a:solidFill>
            </a:endParaRPr>
          </a:p>
        </p:txBody>
      </p:sp>
      <p:sp>
        <p:nvSpPr>
          <p:cNvPr id="15" name="Rectangle 14"/>
          <p:cNvSpPr/>
          <p:nvPr/>
        </p:nvSpPr>
        <p:spPr>
          <a:xfrm>
            <a:off x="3522377" y="2943272"/>
            <a:ext cx="1863606" cy="546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a</a:t>
            </a:r>
            <a:r>
              <a:rPr lang="en-US" b="1" dirty="0" smtClean="0">
                <a:solidFill>
                  <a:schemeClr val="tx1"/>
                </a:solidFill>
              </a:rPr>
              <a:t>nimation</a:t>
            </a:r>
            <a:br>
              <a:rPr lang="en-US" b="1" dirty="0" smtClean="0">
                <a:solidFill>
                  <a:schemeClr val="tx1"/>
                </a:solidFill>
              </a:rPr>
            </a:br>
            <a:r>
              <a:rPr lang="ka-GE" b="1" dirty="0" smtClean="0">
                <a:solidFill>
                  <a:schemeClr val="tx1"/>
                </a:solidFill>
              </a:rPr>
              <a:t>ანიმაცია</a:t>
            </a:r>
            <a:endParaRPr lang="en-US" b="1" dirty="0">
              <a:solidFill>
                <a:schemeClr val="tx1"/>
              </a:solidFill>
            </a:endParaRPr>
          </a:p>
        </p:txBody>
      </p:sp>
      <p:sp>
        <p:nvSpPr>
          <p:cNvPr id="16" name="Rectangle 15"/>
          <p:cNvSpPr/>
          <p:nvPr/>
        </p:nvSpPr>
        <p:spPr>
          <a:xfrm>
            <a:off x="9954502" y="2943272"/>
            <a:ext cx="1664903" cy="5617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u</a:t>
            </a:r>
            <a:r>
              <a:rPr lang="en-US" b="1" dirty="0" smtClean="0">
                <a:solidFill>
                  <a:schemeClr val="tx1"/>
                </a:solidFill>
              </a:rPr>
              <a:t>se</a:t>
            </a:r>
            <a:br>
              <a:rPr lang="en-US" b="1" dirty="0" smtClean="0">
                <a:solidFill>
                  <a:schemeClr val="tx1"/>
                </a:solidFill>
              </a:rPr>
            </a:br>
            <a:r>
              <a:rPr lang="ka-GE" b="1" dirty="0" smtClean="0">
                <a:solidFill>
                  <a:schemeClr val="tx1"/>
                </a:solidFill>
              </a:rPr>
              <a:t>გამოყენება</a:t>
            </a:r>
            <a:endParaRPr lang="en-US" b="1" dirty="0">
              <a:solidFill>
                <a:schemeClr val="tx1"/>
              </a:solidFill>
            </a:endParaRPr>
          </a:p>
        </p:txBody>
      </p:sp>
      <p:sp>
        <p:nvSpPr>
          <p:cNvPr id="17" name="Rectangle 16"/>
          <p:cNvSpPr/>
          <p:nvPr/>
        </p:nvSpPr>
        <p:spPr>
          <a:xfrm>
            <a:off x="530790" y="4647101"/>
            <a:ext cx="1860059" cy="6408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rPr>
              <a:t>upload</a:t>
            </a:r>
            <a:r>
              <a:rPr lang="ka-GE" b="1" dirty="0" smtClean="0">
                <a:solidFill>
                  <a:schemeClr val="tx1"/>
                </a:solidFill>
              </a:rPr>
              <a:t/>
            </a:r>
            <a:br>
              <a:rPr lang="ka-GE" b="1" dirty="0" smtClean="0">
                <a:solidFill>
                  <a:schemeClr val="tx1"/>
                </a:solidFill>
              </a:rPr>
            </a:br>
            <a:r>
              <a:rPr lang="ka-GE" b="1" dirty="0" smtClean="0">
                <a:solidFill>
                  <a:schemeClr val="tx1"/>
                </a:solidFill>
              </a:rPr>
              <a:t>ატვირთვა </a:t>
            </a:r>
            <a:endParaRPr lang="en-US" b="1" dirty="0">
              <a:solidFill>
                <a:schemeClr val="tx1"/>
              </a:solidFill>
            </a:endParaRPr>
          </a:p>
        </p:txBody>
      </p:sp>
      <p:sp>
        <p:nvSpPr>
          <p:cNvPr id="18" name="Rectangle 17"/>
          <p:cNvSpPr/>
          <p:nvPr/>
        </p:nvSpPr>
        <p:spPr>
          <a:xfrm>
            <a:off x="3176731" y="4681817"/>
            <a:ext cx="1807482" cy="6408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rPr>
              <a:t>create</a:t>
            </a:r>
            <a:r>
              <a:rPr lang="ka-GE" b="1" dirty="0" smtClean="0">
                <a:solidFill>
                  <a:schemeClr val="tx1"/>
                </a:solidFill>
              </a:rPr>
              <a:t/>
            </a:r>
            <a:br>
              <a:rPr lang="ka-GE" b="1" dirty="0" smtClean="0">
                <a:solidFill>
                  <a:schemeClr val="tx1"/>
                </a:solidFill>
              </a:rPr>
            </a:br>
            <a:r>
              <a:rPr lang="ka-GE" b="1" dirty="0" smtClean="0">
                <a:solidFill>
                  <a:schemeClr val="tx1"/>
                </a:solidFill>
              </a:rPr>
              <a:t>შექმნა</a:t>
            </a:r>
            <a:r>
              <a:rPr lang="en-US" b="1" dirty="0" smtClean="0">
                <a:solidFill>
                  <a:schemeClr val="tx1"/>
                </a:solidFill>
              </a:rPr>
              <a:t> </a:t>
            </a:r>
            <a:endParaRPr lang="en-US" b="1" dirty="0">
              <a:solidFill>
                <a:schemeClr val="tx1"/>
              </a:solidFill>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2901" y="1640756"/>
            <a:ext cx="1605834" cy="1605834"/>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r="1602" b="9931"/>
          <a:stretch/>
        </p:blipFill>
        <p:spPr>
          <a:xfrm>
            <a:off x="6567889" y="1904979"/>
            <a:ext cx="2053964" cy="1043035"/>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997" y="3646426"/>
            <a:ext cx="1433583" cy="1160122"/>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5759" y="3675646"/>
            <a:ext cx="1551876" cy="1171329"/>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18422" y="1804213"/>
            <a:ext cx="1189792" cy="1189792"/>
          </a:xfrm>
          <a:prstGeom prst="rect">
            <a:avLst/>
          </a:prstGeom>
        </p:spPr>
      </p:pic>
      <p:sp>
        <p:nvSpPr>
          <p:cNvPr id="24" name="Rectangle 23"/>
          <p:cNvSpPr/>
          <p:nvPr/>
        </p:nvSpPr>
        <p:spPr>
          <a:xfrm>
            <a:off x="9305189" y="4644054"/>
            <a:ext cx="2816258" cy="842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b</a:t>
            </a:r>
            <a:r>
              <a:rPr lang="en-US" b="1" dirty="0" smtClean="0">
                <a:solidFill>
                  <a:schemeClr val="tx1"/>
                </a:solidFill>
              </a:rPr>
              <a:t>e good </a:t>
            </a:r>
            <a:r>
              <a:rPr lang="ka-GE" b="1" dirty="0" smtClean="0">
                <a:solidFill>
                  <a:schemeClr val="tx1"/>
                </a:solidFill>
              </a:rPr>
              <a:t>/ </a:t>
            </a:r>
            <a:r>
              <a:rPr lang="en-US" b="1" dirty="0" smtClean="0">
                <a:solidFill>
                  <a:schemeClr val="tx1"/>
                </a:solidFill>
              </a:rPr>
              <a:t>bad at</a:t>
            </a:r>
            <a:r>
              <a:rPr lang="ka-GE" b="1" dirty="0" smtClean="0">
                <a:solidFill>
                  <a:schemeClr val="tx1"/>
                </a:solidFill>
              </a:rPr>
              <a:t/>
            </a:r>
            <a:br>
              <a:rPr lang="ka-GE" b="1" dirty="0" smtClean="0">
                <a:solidFill>
                  <a:schemeClr val="tx1"/>
                </a:solidFill>
              </a:rPr>
            </a:br>
            <a:r>
              <a:rPr lang="ka-GE" b="1" dirty="0" smtClean="0">
                <a:solidFill>
                  <a:schemeClr val="tx1"/>
                </a:solidFill>
              </a:rPr>
              <a:t>კარგი</a:t>
            </a:r>
            <a:r>
              <a:rPr lang="en-US" b="1" dirty="0" smtClean="0">
                <a:solidFill>
                  <a:schemeClr val="tx1"/>
                </a:solidFill>
              </a:rPr>
              <a:t> / </a:t>
            </a:r>
            <a:r>
              <a:rPr lang="ka-GE" b="1" dirty="0" smtClean="0">
                <a:solidFill>
                  <a:schemeClr val="tx1"/>
                </a:solidFill>
              </a:rPr>
              <a:t>ცუდად გამოგდიოდეს რაიმე</a:t>
            </a:r>
            <a:endParaRPr lang="en-US" b="1" dirty="0">
              <a:solidFill>
                <a:schemeClr val="tx1"/>
              </a:solidFill>
            </a:endParaRPr>
          </a:p>
        </p:txBody>
      </p:sp>
      <p:sp>
        <p:nvSpPr>
          <p:cNvPr id="25" name="Rectangle 24"/>
          <p:cNvSpPr/>
          <p:nvPr/>
        </p:nvSpPr>
        <p:spPr>
          <a:xfrm>
            <a:off x="6241343" y="4665454"/>
            <a:ext cx="2296094" cy="8209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p</a:t>
            </a:r>
            <a:r>
              <a:rPr lang="en-US" b="1" dirty="0" smtClean="0">
                <a:solidFill>
                  <a:schemeClr val="tx1"/>
                </a:solidFill>
              </a:rPr>
              <a:t>lay against</a:t>
            </a:r>
            <a:r>
              <a:rPr lang="ka-GE" b="1" dirty="0" smtClean="0">
                <a:solidFill>
                  <a:schemeClr val="tx1"/>
                </a:solidFill>
              </a:rPr>
              <a:t/>
            </a:r>
            <a:br>
              <a:rPr lang="ka-GE" b="1" dirty="0" smtClean="0">
                <a:solidFill>
                  <a:schemeClr val="tx1"/>
                </a:solidFill>
              </a:rPr>
            </a:br>
            <a:r>
              <a:rPr lang="ka-GE" b="1" dirty="0" smtClean="0">
                <a:solidFill>
                  <a:schemeClr val="tx1"/>
                </a:solidFill>
              </a:rPr>
              <a:t>ვინმეს წინააღმდეგ თამაში</a:t>
            </a:r>
            <a:endParaRPr lang="en-US" b="1" dirty="0">
              <a:solidFill>
                <a:schemeClr val="tx1"/>
              </a:solidFill>
            </a:endParaRP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40718">
            <a:off x="6598693" y="3529576"/>
            <a:ext cx="1581393" cy="1256643"/>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51506" y="3429853"/>
            <a:ext cx="1767899" cy="1377462"/>
          </a:xfrm>
          <a:prstGeom prst="rect">
            <a:avLst/>
          </a:prstGeom>
        </p:spPr>
      </p:pic>
      <p:sp>
        <p:nvSpPr>
          <p:cNvPr id="28" name="Rectangle 27"/>
          <p:cNvSpPr/>
          <p:nvPr/>
        </p:nvSpPr>
        <p:spPr>
          <a:xfrm>
            <a:off x="3258585" y="6167428"/>
            <a:ext cx="2158813" cy="618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c</a:t>
            </a:r>
            <a:r>
              <a:rPr lang="en-US" b="1" dirty="0" smtClean="0">
                <a:solidFill>
                  <a:schemeClr val="tx1"/>
                </a:solidFill>
              </a:rPr>
              <a:t>hess board</a:t>
            </a:r>
            <a:r>
              <a:rPr lang="ka-GE" b="1" dirty="0" smtClean="0">
                <a:solidFill>
                  <a:schemeClr val="tx1"/>
                </a:solidFill>
              </a:rPr>
              <a:t/>
            </a:r>
            <a:br>
              <a:rPr lang="ka-GE" b="1" dirty="0" smtClean="0">
                <a:solidFill>
                  <a:schemeClr val="tx1"/>
                </a:solidFill>
              </a:rPr>
            </a:br>
            <a:r>
              <a:rPr lang="ka-GE" b="1" dirty="0" smtClean="0">
                <a:solidFill>
                  <a:schemeClr val="tx1"/>
                </a:solidFill>
              </a:rPr>
              <a:t>ჭადრაკის დაფა</a:t>
            </a:r>
            <a:endParaRPr lang="en-US" b="1" dirty="0">
              <a:solidFill>
                <a:schemeClr val="tx1"/>
              </a:solidFill>
            </a:endParaRPr>
          </a:p>
        </p:txBody>
      </p:sp>
      <p:sp>
        <p:nvSpPr>
          <p:cNvPr id="29" name="Rectangle 28"/>
          <p:cNvSpPr/>
          <p:nvPr/>
        </p:nvSpPr>
        <p:spPr>
          <a:xfrm>
            <a:off x="407801" y="6167428"/>
            <a:ext cx="2426232" cy="6418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c</a:t>
            </a:r>
            <a:r>
              <a:rPr lang="en-US" b="1" dirty="0" smtClean="0">
                <a:solidFill>
                  <a:schemeClr val="tx1"/>
                </a:solidFill>
              </a:rPr>
              <a:t>hess pieces</a:t>
            </a:r>
            <a:r>
              <a:rPr lang="ka-GE" b="1" dirty="0" smtClean="0">
                <a:solidFill>
                  <a:schemeClr val="tx1"/>
                </a:solidFill>
              </a:rPr>
              <a:t/>
            </a:r>
            <a:br>
              <a:rPr lang="ka-GE" b="1" dirty="0" smtClean="0">
                <a:solidFill>
                  <a:schemeClr val="tx1"/>
                </a:solidFill>
              </a:rPr>
            </a:br>
            <a:r>
              <a:rPr lang="ka-GE" b="1" dirty="0" smtClean="0">
                <a:solidFill>
                  <a:schemeClr val="tx1"/>
                </a:solidFill>
              </a:rPr>
              <a:t>ჭადრაკის ფიგურები </a:t>
            </a:r>
            <a:endParaRPr lang="en-US" b="1" dirty="0">
              <a:solidFill>
                <a:schemeClr val="tx1"/>
              </a:solidFill>
            </a:endParaRPr>
          </a:p>
        </p:txBody>
      </p:sp>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5759" y="5316129"/>
            <a:ext cx="1927369" cy="997624"/>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267116">
            <a:off x="3658562" y="5253884"/>
            <a:ext cx="1214155" cy="1214155"/>
          </a:xfrm>
          <a:prstGeom prst="rect">
            <a:avLst/>
          </a:prstGeom>
        </p:spPr>
      </p:pic>
      <p:sp>
        <p:nvSpPr>
          <p:cNvPr id="32" name="Rectangle 31"/>
          <p:cNvSpPr/>
          <p:nvPr/>
        </p:nvSpPr>
        <p:spPr>
          <a:xfrm>
            <a:off x="5885730" y="6176002"/>
            <a:ext cx="1633481" cy="6287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m</a:t>
            </a:r>
            <a:r>
              <a:rPr lang="en-US" b="1" dirty="0" smtClean="0">
                <a:solidFill>
                  <a:schemeClr val="tx1"/>
                </a:solidFill>
              </a:rPr>
              <a:t>ove</a:t>
            </a:r>
            <a:r>
              <a:rPr lang="ka-GE" b="1" dirty="0" smtClean="0">
                <a:solidFill>
                  <a:schemeClr val="tx1"/>
                </a:solidFill>
              </a:rPr>
              <a:t/>
            </a:r>
            <a:br>
              <a:rPr lang="ka-GE" b="1" dirty="0" smtClean="0">
                <a:solidFill>
                  <a:schemeClr val="tx1"/>
                </a:solidFill>
              </a:rPr>
            </a:br>
            <a:r>
              <a:rPr lang="ka-GE" b="1" dirty="0" smtClean="0">
                <a:solidFill>
                  <a:schemeClr val="tx1"/>
                </a:solidFill>
              </a:rPr>
              <a:t>სვლა</a:t>
            </a:r>
            <a:r>
              <a:rPr lang="en-US" b="1" dirty="0" smtClean="0">
                <a:solidFill>
                  <a:schemeClr val="tx1"/>
                </a:solidFill>
              </a:rPr>
              <a:t> </a:t>
            </a:r>
            <a:endParaRPr lang="en-US" b="1" dirty="0">
              <a:solidFill>
                <a:schemeClr val="tx1"/>
              </a:solidFill>
            </a:endParaRPr>
          </a:p>
        </p:txBody>
      </p:sp>
      <p:sp>
        <p:nvSpPr>
          <p:cNvPr id="33" name="Rectangle 32"/>
          <p:cNvSpPr/>
          <p:nvPr/>
        </p:nvSpPr>
        <p:spPr>
          <a:xfrm>
            <a:off x="8102371" y="6166492"/>
            <a:ext cx="1605834" cy="619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rPr>
              <a:t>w</a:t>
            </a:r>
            <a:r>
              <a:rPr lang="en-US" sz="2000" b="1" dirty="0" smtClean="0">
                <a:solidFill>
                  <a:schemeClr val="tx1"/>
                </a:solidFill>
              </a:rPr>
              <a:t>in</a:t>
            </a:r>
            <a:r>
              <a:rPr lang="ka-GE" sz="2000" b="1" dirty="0" smtClean="0">
                <a:solidFill>
                  <a:schemeClr val="tx1"/>
                </a:solidFill>
              </a:rPr>
              <a:t/>
            </a:r>
            <a:br>
              <a:rPr lang="ka-GE" sz="2000" b="1" dirty="0" smtClean="0">
                <a:solidFill>
                  <a:schemeClr val="tx1"/>
                </a:solidFill>
              </a:rPr>
            </a:br>
            <a:r>
              <a:rPr lang="ka-GE" sz="2000" b="1" dirty="0" smtClean="0">
                <a:solidFill>
                  <a:schemeClr val="tx1"/>
                </a:solidFill>
              </a:rPr>
              <a:t>მოგება</a:t>
            </a:r>
            <a:r>
              <a:rPr lang="en-US" sz="2000" b="1" dirty="0" smtClean="0">
                <a:solidFill>
                  <a:schemeClr val="tx1"/>
                </a:solidFill>
              </a:rPr>
              <a:t> </a:t>
            </a:r>
            <a:endParaRPr lang="en-US" sz="2000" b="1" dirty="0">
              <a:solidFill>
                <a:schemeClr val="tx1"/>
              </a:solidFill>
            </a:endParaRPr>
          </a:p>
        </p:txBody>
      </p:sp>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39213" y="5176893"/>
            <a:ext cx="1533498" cy="1056730"/>
          </a:xfrm>
          <a:prstGeom prst="rect">
            <a:avLst/>
          </a:prstGeom>
        </p:spPr>
      </p:pic>
      <p:pic>
        <p:nvPicPr>
          <p:cNvPr id="35" name="Pictur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61845" y="5398649"/>
            <a:ext cx="1135070" cy="872211"/>
          </a:xfrm>
          <a:prstGeom prst="rect">
            <a:avLst/>
          </a:prstGeom>
        </p:spPr>
      </p:pic>
      <p:sp>
        <p:nvSpPr>
          <p:cNvPr id="36" name="Rectangle 35"/>
          <p:cNvSpPr/>
          <p:nvPr/>
        </p:nvSpPr>
        <p:spPr>
          <a:xfrm>
            <a:off x="10115193" y="6176002"/>
            <a:ext cx="1846389" cy="6095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rPr>
              <a:t/>
            </a:r>
            <a:br>
              <a:rPr lang="en-US" b="1" dirty="0" smtClean="0">
                <a:solidFill>
                  <a:schemeClr val="tx1"/>
                </a:solidFill>
              </a:rPr>
            </a:br>
            <a:r>
              <a:rPr lang="en-US" b="1" dirty="0" smtClean="0">
                <a:solidFill>
                  <a:schemeClr val="tx1"/>
                </a:solidFill>
              </a:rPr>
              <a:t>lose</a:t>
            </a:r>
            <a:r>
              <a:rPr lang="ka-GE" b="1" dirty="0" smtClean="0">
                <a:solidFill>
                  <a:schemeClr val="tx1"/>
                </a:solidFill>
              </a:rPr>
              <a:t/>
            </a:r>
            <a:br>
              <a:rPr lang="ka-GE" b="1" dirty="0" smtClean="0">
                <a:solidFill>
                  <a:schemeClr val="tx1"/>
                </a:solidFill>
              </a:rPr>
            </a:br>
            <a:r>
              <a:rPr lang="ka-GE" b="1" dirty="0" smtClean="0">
                <a:solidFill>
                  <a:schemeClr val="tx1"/>
                </a:solidFill>
              </a:rPr>
              <a:t>წაგება </a:t>
            </a:r>
          </a:p>
          <a:p>
            <a:pPr algn="ctr"/>
            <a:r>
              <a:rPr lang="en-US" sz="2000" b="1" dirty="0" smtClean="0">
                <a:solidFill>
                  <a:schemeClr val="tx1"/>
                </a:solidFill>
              </a:rPr>
              <a:t> </a:t>
            </a:r>
            <a:endParaRPr lang="en-US" sz="2000" b="1" dirty="0">
              <a:solidFill>
                <a:schemeClr val="tx1"/>
              </a:solidFill>
            </a:endParaRPr>
          </a:p>
        </p:txBody>
      </p:sp>
      <p:pic>
        <p:nvPicPr>
          <p:cNvPr id="37" name="Picture 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337809" y="5451768"/>
            <a:ext cx="1205678" cy="781855"/>
          </a:xfrm>
          <a:prstGeom prst="rect">
            <a:avLst/>
          </a:prstGeom>
        </p:spPr>
      </p:pic>
    </p:spTree>
    <p:extLst>
      <p:ext uri="{BB962C8B-B14F-4D97-AF65-F5344CB8AC3E}">
        <p14:creationId xmlns:p14="http://schemas.microsoft.com/office/powerpoint/2010/main" val="1839685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5172</TotalTime>
  <Words>272</Words>
  <Application>Microsoft Office PowerPoint</Application>
  <PresentationFormat>Widescreen</PresentationFormat>
  <Paragraphs>117</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In Music Club children _________   in competitions.  2. In Music Club children ________ for the concert.        3. In Music Club children sing in a ______  .         </vt:lpstr>
      <vt:lpstr>4. In Computer Club children _______ animations.   5. In Computer Club children ______    animations onto websites.  6. In Computer Club children ______  computer programmes.   </vt:lpstr>
      <vt:lpstr>7. In Chess Club children ______  chess pieces.   8. In Chess Club you are _______   chess.  9. In Chess Club you  ______  or  ______  .   </vt:lpstr>
      <vt:lpstr>a) That is my hat.                              d) Are they her shoes?     That hat is mine.                                Are they hers?   b) It is your bag.                                e) This is our class.        It is yours.                                          This class is ours.    c) These are his suit cases.              f) That is their house       These suit cases are his.                 That is theirs. </vt:lpstr>
      <vt:lpstr>1. It is your ball. It is ________ .  2. It is my bag. It is ________ .  3. It is her cup. It is ________ .  4. It is our car. It is ________ .  5. It is their key. It is ________ .  6. It is his coat. It is ________ . </vt:lpstr>
      <vt:lpstr>Music Club _______   _______   _______  Computer Club _______   _______   _______  Chess Club _______   _______   _______</vt:lpstr>
      <vt:lpstr>e.g. 1. Is this (their / theirs) bag?         2. Look at (her / hers) dress!         3. Are you sure this is (your / yours)?         4. This lunch is (my / mine).         5. That house is (our / ours).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569</cp:revision>
  <dcterms:created xsi:type="dcterms:W3CDTF">2020-04-09T12:21:27Z</dcterms:created>
  <dcterms:modified xsi:type="dcterms:W3CDTF">2021-02-13T12:25:44Z</dcterms:modified>
</cp:coreProperties>
</file>