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97" r:id="rId3"/>
    <p:sldId id="326" r:id="rId4"/>
    <p:sldId id="320" r:id="rId5"/>
    <p:sldId id="327" r:id="rId6"/>
    <p:sldId id="328" r:id="rId7"/>
    <p:sldId id="329" r:id="rId8"/>
    <p:sldId id="330" r:id="rId9"/>
    <p:sldId id="306" r:id="rId10"/>
    <p:sldId id="325" r:id="rId11"/>
    <p:sldId id="29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00FF"/>
    <a:srgbClr val="008000"/>
    <a:srgbClr val="6600CC"/>
    <a:srgbClr val="CC0099"/>
    <a:srgbClr val="FF3300"/>
    <a:srgbClr val="BA06AD"/>
    <a:srgbClr val="CC99FF"/>
    <a:srgbClr val="FF0066"/>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4343" autoAdjust="0"/>
  </p:normalViewPr>
  <p:slideViewPr>
    <p:cSldViewPr snapToGrid="0">
      <p:cViewPr varScale="1">
        <p:scale>
          <a:sx n="70" d="100"/>
          <a:sy n="70" d="100"/>
        </p:scale>
        <p:origin x="702" y="66"/>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B7D52F-CF82-4354-B6B3-BBE24CC83651}" type="datetimeFigureOut">
              <a:rPr lang="en-US" smtClean="0"/>
              <a:pPr/>
              <a:t>1/18/2021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FC6E21-9687-4A9D-85B4-FA38B77CDF36}" type="slidenum">
              <a:rPr lang="en-US" smtClean="0"/>
              <a:pPr/>
              <a:t>‹#›</a:t>
            </a:fld>
            <a:endParaRPr lang="en-US"/>
          </a:p>
        </p:txBody>
      </p:sp>
    </p:spTree>
    <p:extLst>
      <p:ext uri="{BB962C8B-B14F-4D97-AF65-F5344CB8AC3E}">
        <p14:creationId xmlns:p14="http://schemas.microsoft.com/office/powerpoint/2010/main" val="3482920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C6E21-9687-4A9D-85B4-FA38B77CDF36}" type="slidenum">
              <a:rPr lang="en-US" smtClean="0"/>
              <a:pPr/>
              <a:t>1</a:t>
            </a:fld>
            <a:endParaRPr lang="en-US"/>
          </a:p>
        </p:txBody>
      </p:sp>
    </p:spTree>
    <p:extLst>
      <p:ext uri="{BB962C8B-B14F-4D97-AF65-F5344CB8AC3E}">
        <p14:creationId xmlns:p14="http://schemas.microsoft.com/office/powerpoint/2010/main" val="594885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C6E21-9687-4A9D-85B4-FA38B77CDF36}" type="slidenum">
              <a:rPr lang="en-US" smtClean="0"/>
              <a:pPr/>
              <a:t>2</a:t>
            </a:fld>
            <a:endParaRPr lang="en-US"/>
          </a:p>
        </p:txBody>
      </p:sp>
    </p:spTree>
    <p:extLst>
      <p:ext uri="{BB962C8B-B14F-4D97-AF65-F5344CB8AC3E}">
        <p14:creationId xmlns:p14="http://schemas.microsoft.com/office/powerpoint/2010/main" val="1588605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C6E21-9687-4A9D-85B4-FA38B77CDF36}" type="slidenum">
              <a:rPr lang="en-US" smtClean="0"/>
              <a:pPr/>
              <a:t>4</a:t>
            </a:fld>
            <a:endParaRPr lang="en-US"/>
          </a:p>
        </p:txBody>
      </p:sp>
    </p:spTree>
    <p:extLst>
      <p:ext uri="{BB962C8B-B14F-4D97-AF65-F5344CB8AC3E}">
        <p14:creationId xmlns:p14="http://schemas.microsoft.com/office/powerpoint/2010/main" val="2373080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C6E21-9687-4A9D-85B4-FA38B77CDF36}" type="slidenum">
              <a:rPr lang="en-US" smtClean="0"/>
              <a:pPr/>
              <a:t>5</a:t>
            </a:fld>
            <a:endParaRPr lang="en-US"/>
          </a:p>
        </p:txBody>
      </p:sp>
    </p:spTree>
    <p:extLst>
      <p:ext uri="{BB962C8B-B14F-4D97-AF65-F5344CB8AC3E}">
        <p14:creationId xmlns:p14="http://schemas.microsoft.com/office/powerpoint/2010/main" val="221573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C6E21-9687-4A9D-85B4-FA38B77CDF36}" type="slidenum">
              <a:rPr lang="en-US" smtClean="0"/>
              <a:pPr/>
              <a:t>6</a:t>
            </a:fld>
            <a:endParaRPr lang="en-US"/>
          </a:p>
        </p:txBody>
      </p:sp>
    </p:spTree>
    <p:extLst>
      <p:ext uri="{BB962C8B-B14F-4D97-AF65-F5344CB8AC3E}">
        <p14:creationId xmlns:p14="http://schemas.microsoft.com/office/powerpoint/2010/main" val="2536207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C6E21-9687-4A9D-85B4-FA38B77CDF36}" type="slidenum">
              <a:rPr lang="en-US" smtClean="0"/>
              <a:pPr/>
              <a:t>7</a:t>
            </a:fld>
            <a:endParaRPr lang="en-US"/>
          </a:p>
        </p:txBody>
      </p:sp>
    </p:spTree>
    <p:extLst>
      <p:ext uri="{BB962C8B-B14F-4D97-AF65-F5344CB8AC3E}">
        <p14:creationId xmlns:p14="http://schemas.microsoft.com/office/powerpoint/2010/main" val="1565315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C6E21-9687-4A9D-85B4-FA38B77CDF36}" type="slidenum">
              <a:rPr lang="en-US" smtClean="0"/>
              <a:pPr/>
              <a:t>9</a:t>
            </a:fld>
            <a:endParaRPr lang="en-US"/>
          </a:p>
        </p:txBody>
      </p:sp>
    </p:spTree>
    <p:extLst>
      <p:ext uri="{BB962C8B-B14F-4D97-AF65-F5344CB8AC3E}">
        <p14:creationId xmlns:p14="http://schemas.microsoft.com/office/powerpoint/2010/main" val="3039224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C6E21-9687-4A9D-85B4-FA38B77CDF36}" type="slidenum">
              <a:rPr lang="en-US" smtClean="0"/>
              <a:pPr/>
              <a:t>10</a:t>
            </a:fld>
            <a:endParaRPr lang="en-US"/>
          </a:p>
        </p:txBody>
      </p:sp>
    </p:spTree>
    <p:extLst>
      <p:ext uri="{BB962C8B-B14F-4D97-AF65-F5344CB8AC3E}">
        <p14:creationId xmlns:p14="http://schemas.microsoft.com/office/powerpoint/2010/main" val="11703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C6E21-9687-4A9D-85B4-FA38B77CDF36}" type="slidenum">
              <a:rPr lang="en-US" smtClean="0"/>
              <a:pPr/>
              <a:t>11</a:t>
            </a:fld>
            <a:endParaRPr lang="en-US"/>
          </a:p>
        </p:txBody>
      </p:sp>
    </p:spTree>
    <p:extLst>
      <p:ext uri="{BB962C8B-B14F-4D97-AF65-F5344CB8AC3E}">
        <p14:creationId xmlns:p14="http://schemas.microsoft.com/office/powerpoint/2010/main" val="1916828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4263677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730577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1559950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101376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pPr/>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1348183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pPr/>
              <a:t>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257583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pPr/>
              <a:t>1/18/2021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4181238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pPr/>
              <a:t>1/18/2021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799956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pPr/>
              <a:t>1/18/2021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2022454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pPr/>
              <a:t>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2062730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pPr/>
              <a:t>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3380755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pPr/>
              <a:t>1/18/2021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pPr/>
              <a:t>‹#›</a:t>
            </a:fld>
            <a:endParaRPr lang="en-US" dirty="0"/>
          </a:p>
        </p:txBody>
      </p:sp>
    </p:spTree>
    <p:extLst>
      <p:ext uri="{BB962C8B-B14F-4D97-AF65-F5344CB8AC3E}">
        <p14:creationId xmlns:p14="http://schemas.microsoft.com/office/powerpoint/2010/main" val="11863455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3.png"/><Relationship Id="rId9"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Google Shape;90;p1">
            <a:extLst>
              <a:ext uri="{FF2B5EF4-FFF2-40B4-BE49-F238E27FC236}">
                <a16:creationId xmlns:a16="http://schemas.microsoft.com/office/drawing/2014/main" xmlns="" id="{CC9D0879-67F2-4E4F-BB31-500A70CB9EBA}"/>
              </a:ext>
            </a:extLst>
          </p:cNvPr>
          <p:cNvPicPr preferRelativeResize="0"/>
          <p:nvPr/>
        </p:nvPicPr>
        <p:blipFill rotWithShape="1">
          <a:blip r:embed="rId4" cstate="print">
            <a:alphaModFix/>
          </a:blip>
          <a:srcRect/>
          <a:stretch/>
        </p:blipFill>
        <p:spPr>
          <a:xfrm>
            <a:off x="3023142" y="955015"/>
            <a:ext cx="2164081" cy="968991"/>
          </a:xfrm>
          <a:prstGeom prst="rect">
            <a:avLst/>
          </a:prstGeom>
          <a:noFill/>
          <a:ln>
            <a:noFill/>
          </a:ln>
        </p:spPr>
      </p:pic>
      <p:pic>
        <p:nvPicPr>
          <p:cNvPr id="7" name="Google Shape;91;p1">
            <a:extLst>
              <a:ext uri="{FF2B5EF4-FFF2-40B4-BE49-F238E27FC236}">
                <a16:creationId xmlns:a16="http://schemas.microsoft.com/office/drawing/2014/main" xmlns="" id="{5CBA49DE-01B5-DB41-9500-1B7C699D5F13}"/>
              </a:ext>
            </a:extLst>
          </p:cNvPr>
          <p:cNvPicPr preferRelativeResize="0"/>
          <p:nvPr/>
        </p:nvPicPr>
        <p:blipFill rotWithShape="1">
          <a:blip r:embed="rId5" cstate="print">
            <a:alphaModFix/>
          </a:blip>
          <a:srcRect/>
          <a:stretch/>
        </p:blipFill>
        <p:spPr>
          <a:xfrm>
            <a:off x="5187223" y="955013"/>
            <a:ext cx="2064655" cy="1186304"/>
          </a:xfrm>
          <a:prstGeom prst="rect">
            <a:avLst/>
          </a:prstGeom>
          <a:noFill/>
          <a:ln>
            <a:noFill/>
          </a:ln>
        </p:spPr>
      </p:pic>
      <p:pic>
        <p:nvPicPr>
          <p:cNvPr id="8" name="Picture 7">
            <a:extLst>
              <a:ext uri="{FF2B5EF4-FFF2-40B4-BE49-F238E27FC236}">
                <a16:creationId xmlns:a16="http://schemas.microsoft.com/office/drawing/2014/main" xmlns="" id="{C02AAD4C-664A-3D47-8869-890C4782A16C}"/>
              </a:ext>
            </a:extLst>
          </p:cNvPr>
          <p:cNvPicPr>
            <a:picLocks noChangeAspect="1"/>
          </p:cNvPicPr>
          <p:nvPr/>
        </p:nvPicPr>
        <p:blipFill>
          <a:blip r:embed="rId6" cstate="print"/>
          <a:stretch>
            <a:fillRect/>
          </a:stretch>
        </p:blipFill>
        <p:spPr>
          <a:xfrm>
            <a:off x="7251878" y="955013"/>
            <a:ext cx="2376972" cy="968991"/>
          </a:xfrm>
          <a:prstGeom prst="rect">
            <a:avLst/>
          </a:prstGeom>
        </p:spPr>
      </p:pic>
    </p:spTree>
    <p:extLst>
      <p:ext uri="{BB962C8B-B14F-4D97-AF65-F5344CB8AC3E}">
        <p14:creationId xmlns:p14="http://schemas.microsoft.com/office/powerpoint/2010/main" val="35520835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90;p1">
            <a:extLst>
              <a:ext uri="{FF2B5EF4-FFF2-40B4-BE49-F238E27FC236}">
                <a16:creationId xmlns:a16="http://schemas.microsoft.com/office/drawing/2014/main" xmlns="" id="{CC9D0879-67F2-4E4F-BB31-500A70CB9EBA}"/>
              </a:ext>
            </a:extLst>
          </p:cNvPr>
          <p:cNvPicPr preferRelativeResize="0"/>
          <p:nvPr/>
        </p:nvPicPr>
        <p:blipFill rotWithShape="1">
          <a:blip r:embed="rId3" cstate="print">
            <a:alphaModFix/>
          </a:blip>
          <a:srcRect/>
          <a:stretch/>
        </p:blipFill>
        <p:spPr>
          <a:xfrm>
            <a:off x="238378" y="163945"/>
            <a:ext cx="2164081" cy="968991"/>
          </a:xfrm>
          <a:prstGeom prst="rect">
            <a:avLst/>
          </a:prstGeom>
          <a:noFill/>
          <a:ln>
            <a:noFill/>
          </a:ln>
        </p:spPr>
      </p:pic>
      <p:pic>
        <p:nvPicPr>
          <p:cNvPr id="4" name="Picture 3">
            <a:extLst>
              <a:ext uri="{FF2B5EF4-FFF2-40B4-BE49-F238E27FC236}">
                <a16:creationId xmlns:a16="http://schemas.microsoft.com/office/drawing/2014/main" xmlns="" id="{C02AAD4C-664A-3D47-8869-890C4782A16C}"/>
              </a:ext>
            </a:extLst>
          </p:cNvPr>
          <p:cNvPicPr>
            <a:picLocks noChangeAspect="1"/>
          </p:cNvPicPr>
          <p:nvPr/>
        </p:nvPicPr>
        <p:blipFill>
          <a:blip r:embed="rId4" cstate="print"/>
          <a:stretch>
            <a:fillRect/>
          </a:stretch>
        </p:blipFill>
        <p:spPr>
          <a:xfrm>
            <a:off x="2402459" y="163945"/>
            <a:ext cx="2376972" cy="968991"/>
          </a:xfrm>
          <a:prstGeom prst="rect">
            <a:avLst/>
          </a:prstGeom>
        </p:spPr>
      </p:pic>
      <p:sp>
        <p:nvSpPr>
          <p:cNvPr id="5" name="Rectangle 4"/>
          <p:cNvSpPr/>
          <p:nvPr/>
        </p:nvSpPr>
        <p:spPr>
          <a:xfrm>
            <a:off x="8175666" y="163945"/>
            <a:ext cx="3793214" cy="103446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ka-GE" sz="2400" b="1" dirty="0" smtClean="0">
              <a:solidFill>
                <a:schemeClr val="tx1"/>
              </a:solidFill>
            </a:endParaRPr>
          </a:p>
          <a:p>
            <a:pPr algn="ctr"/>
            <a:r>
              <a:rPr lang="en-US" sz="2400" b="1" dirty="0" smtClean="0">
                <a:solidFill>
                  <a:schemeClr val="tx1"/>
                </a:solidFill>
              </a:rPr>
              <a:t>Homework N2</a:t>
            </a:r>
            <a:br>
              <a:rPr lang="en-US" sz="2400" b="1" dirty="0" smtClean="0">
                <a:solidFill>
                  <a:schemeClr val="tx1"/>
                </a:solidFill>
              </a:rPr>
            </a:br>
            <a:r>
              <a:rPr lang="ka-GE" sz="2400" b="1" dirty="0" smtClean="0">
                <a:solidFill>
                  <a:schemeClr val="tx1"/>
                </a:solidFill>
              </a:rPr>
              <a:t>საშინაო დავალება</a:t>
            </a:r>
            <a:r>
              <a:rPr lang="en-US" sz="2400" b="1" dirty="0" smtClean="0">
                <a:solidFill>
                  <a:schemeClr val="tx1"/>
                </a:solidFill>
              </a:rPr>
              <a:t> N2 </a:t>
            </a: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6" name="Rectangle 5"/>
          <p:cNvSpPr/>
          <p:nvPr/>
        </p:nvSpPr>
        <p:spPr>
          <a:xfrm>
            <a:off x="1992526" y="1395327"/>
            <a:ext cx="8079747" cy="93639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smtClean="0">
                <a:solidFill>
                  <a:schemeClr val="tx1"/>
                </a:solidFill>
              </a:rPr>
              <a:t>Unscramble the names of the days of the week.</a:t>
            </a:r>
            <a:br>
              <a:rPr lang="en-US" sz="2000" b="1" dirty="0" smtClean="0">
                <a:solidFill>
                  <a:schemeClr val="tx1"/>
                </a:solidFill>
              </a:rPr>
            </a:br>
            <a:r>
              <a:rPr lang="ka-GE" sz="2000" b="1" dirty="0" smtClean="0">
                <a:solidFill>
                  <a:schemeClr val="tx1"/>
                </a:solidFill>
              </a:rPr>
              <a:t>დაალაგეთ მოცემული ასოები სწორი თანმიმდევრობით კვირის დღეების შესადგენად. </a:t>
            </a:r>
            <a:endParaRPr lang="en-US" sz="2000" b="1" dirty="0">
              <a:solidFill>
                <a:schemeClr val="tx1"/>
              </a:solidFill>
            </a:endParaRPr>
          </a:p>
        </p:txBody>
      </p:sp>
      <p:sp>
        <p:nvSpPr>
          <p:cNvPr id="2" name="Title 1"/>
          <p:cNvSpPr>
            <a:spLocks noGrp="1"/>
          </p:cNvSpPr>
          <p:nvPr>
            <p:ph type="title"/>
          </p:nvPr>
        </p:nvSpPr>
        <p:spPr>
          <a:xfrm>
            <a:off x="409433" y="3733735"/>
            <a:ext cx="7894249" cy="2264729"/>
          </a:xfrm>
        </p:spPr>
        <p:txBody>
          <a:bodyPr>
            <a:noAutofit/>
          </a:bodyPr>
          <a:lstStyle/>
          <a:p>
            <a:pPr>
              <a:lnSpc>
                <a:spcPct val="150000"/>
              </a:lnSpc>
            </a:pPr>
            <a:r>
              <a:rPr lang="en-US" sz="2600" b="1" dirty="0" smtClean="0">
                <a:solidFill>
                  <a:schemeClr val="bg1"/>
                </a:solidFill>
                <a:latin typeface="+mn-lt"/>
              </a:rPr>
              <a:t>e.g. </a:t>
            </a:r>
            <a:r>
              <a:rPr lang="en-US" sz="2600" b="1" dirty="0" err="1" smtClean="0">
                <a:solidFill>
                  <a:schemeClr val="bg1"/>
                </a:solidFill>
                <a:latin typeface="+mn-lt"/>
              </a:rPr>
              <a:t>odyaMn</a:t>
            </a:r>
            <a:r>
              <a:rPr lang="en-US" sz="2600" b="1" dirty="0" smtClean="0">
                <a:solidFill>
                  <a:schemeClr val="bg1"/>
                </a:solidFill>
                <a:latin typeface="+mn-lt"/>
              </a:rPr>
              <a:t>    </a:t>
            </a:r>
            <a:r>
              <a:rPr lang="en-US" sz="2600" b="1" dirty="0" smtClean="0">
                <a:solidFill>
                  <a:schemeClr val="bg1"/>
                </a:solidFill>
                <a:latin typeface="+mn-lt"/>
              </a:rPr>
              <a:t>          Monday</a:t>
            </a:r>
            <a:br>
              <a:rPr lang="en-US" sz="2600" b="1" dirty="0" smtClean="0">
                <a:solidFill>
                  <a:schemeClr val="bg1"/>
                </a:solidFill>
                <a:latin typeface="+mn-lt"/>
              </a:rPr>
            </a:br>
            <a:r>
              <a:rPr lang="en-US" sz="2600" b="1" dirty="0" err="1" smtClean="0">
                <a:solidFill>
                  <a:schemeClr val="bg1"/>
                </a:solidFill>
                <a:latin typeface="+mn-lt"/>
              </a:rPr>
              <a:t>uTesyad</a:t>
            </a:r>
            <a:r>
              <a:rPr lang="en-US" sz="2600" b="1" dirty="0" smtClean="0">
                <a:solidFill>
                  <a:schemeClr val="bg1"/>
                </a:solidFill>
                <a:latin typeface="+mn-lt"/>
              </a:rPr>
              <a:t>              ________________</a:t>
            </a:r>
            <a:r>
              <a:rPr lang="en-US" sz="2600" b="1" dirty="0" smtClean="0">
                <a:solidFill>
                  <a:schemeClr val="bg1"/>
                </a:solidFill>
                <a:latin typeface="+mn-lt"/>
              </a:rPr>
              <a:t/>
            </a:r>
            <a:br>
              <a:rPr lang="en-US" sz="2600" b="1" dirty="0" smtClean="0">
                <a:solidFill>
                  <a:schemeClr val="bg1"/>
                </a:solidFill>
                <a:latin typeface="+mn-lt"/>
              </a:rPr>
            </a:br>
            <a:r>
              <a:rPr lang="en-US" sz="2600" b="1" dirty="0" smtClean="0">
                <a:solidFill>
                  <a:schemeClr val="bg1"/>
                </a:solidFill>
                <a:latin typeface="+mn-lt"/>
              </a:rPr>
              <a:t>ydadWesen       ________________</a:t>
            </a:r>
            <a:br>
              <a:rPr lang="en-US" sz="2600" b="1" dirty="0" smtClean="0">
                <a:solidFill>
                  <a:schemeClr val="bg1"/>
                </a:solidFill>
                <a:latin typeface="+mn-lt"/>
              </a:rPr>
            </a:br>
            <a:r>
              <a:rPr lang="en-US" sz="2600" b="1" dirty="0" smtClean="0">
                <a:solidFill>
                  <a:schemeClr val="bg1"/>
                </a:solidFill>
                <a:latin typeface="+mn-lt"/>
              </a:rPr>
              <a:t>hrTduyas            ________________</a:t>
            </a:r>
            <a:br>
              <a:rPr lang="en-US" sz="2600" b="1" dirty="0" smtClean="0">
                <a:solidFill>
                  <a:schemeClr val="bg1"/>
                </a:solidFill>
                <a:latin typeface="+mn-lt"/>
              </a:rPr>
            </a:br>
            <a:r>
              <a:rPr lang="en-US" sz="2600" b="1" dirty="0" smtClean="0">
                <a:solidFill>
                  <a:schemeClr val="bg1"/>
                </a:solidFill>
                <a:latin typeface="+mn-lt"/>
              </a:rPr>
              <a:t>rFyadi                 ________________</a:t>
            </a:r>
            <a:br>
              <a:rPr lang="en-US" sz="2600" b="1" dirty="0" smtClean="0">
                <a:solidFill>
                  <a:schemeClr val="bg1"/>
                </a:solidFill>
                <a:latin typeface="+mn-lt"/>
              </a:rPr>
            </a:br>
            <a:r>
              <a:rPr lang="en-US" sz="2600" b="1" dirty="0" smtClean="0">
                <a:solidFill>
                  <a:schemeClr val="bg1"/>
                </a:solidFill>
                <a:latin typeface="+mn-lt"/>
              </a:rPr>
              <a:t>Suyadrta            ________________</a:t>
            </a:r>
            <a:r>
              <a:rPr lang="en-US" sz="2600" b="1" dirty="0">
                <a:solidFill>
                  <a:schemeClr val="bg1"/>
                </a:solidFill>
                <a:latin typeface="+mn-lt"/>
              </a:rPr>
              <a:t/>
            </a:r>
            <a:br>
              <a:rPr lang="en-US" sz="2600" b="1" dirty="0">
                <a:solidFill>
                  <a:schemeClr val="bg1"/>
                </a:solidFill>
                <a:latin typeface="+mn-lt"/>
              </a:rPr>
            </a:br>
            <a:r>
              <a:rPr lang="en-US" sz="2600" b="1" dirty="0">
                <a:solidFill>
                  <a:schemeClr val="bg1"/>
                </a:solidFill>
                <a:latin typeface="+mn-lt"/>
              </a:rPr>
              <a:t>ySudna               </a:t>
            </a:r>
            <a:r>
              <a:rPr lang="en-US" sz="2600" b="1" dirty="0" smtClean="0">
                <a:solidFill>
                  <a:schemeClr val="bg1"/>
                </a:solidFill>
                <a:latin typeface="+mn-lt"/>
              </a:rPr>
              <a:t>________________</a:t>
            </a:r>
            <a:r>
              <a:rPr lang="en-US" sz="2600" b="1" dirty="0">
                <a:solidFill>
                  <a:schemeClr val="bg1"/>
                </a:solidFill>
              </a:rPr>
              <a:t/>
            </a:r>
            <a:br>
              <a:rPr lang="en-US" sz="2600" b="1" dirty="0">
                <a:solidFill>
                  <a:schemeClr val="bg1"/>
                </a:solidFill>
              </a:rPr>
            </a:br>
            <a:endParaRPr lang="en-US" sz="2600" b="1" dirty="0">
              <a:solidFill>
                <a:schemeClr val="bg1"/>
              </a:solidFill>
              <a:latin typeface="+mn-lt"/>
            </a:endParaRPr>
          </a:p>
        </p:txBody>
      </p:sp>
      <p:sp>
        <p:nvSpPr>
          <p:cNvPr id="7" name="Rectangle 6"/>
          <p:cNvSpPr/>
          <p:nvPr/>
        </p:nvSpPr>
        <p:spPr>
          <a:xfrm>
            <a:off x="2661314" y="3011380"/>
            <a:ext cx="2565779" cy="4571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3799646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0522332B-8480-4B41-8AA2-044BF7F9A454}"/>
              </a:ext>
            </a:extLst>
          </p:cNvPr>
          <p:cNvSpPr txBox="1">
            <a:spLocks/>
          </p:cNvSpPr>
          <p:nvPr/>
        </p:nvSpPr>
        <p:spPr>
          <a:xfrm>
            <a:off x="-15936" y="1730644"/>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3" name="Rectangle 2">
            <a:extLst>
              <a:ext uri="{FF2B5EF4-FFF2-40B4-BE49-F238E27FC236}">
                <a16:creationId xmlns:a16="http://schemas.microsoft.com/office/drawing/2014/main" xmlns="" id="{4AE8F8AA-F54A-7D4A-8C36-6DA0FF01AE72}"/>
              </a:ext>
            </a:extLst>
          </p:cNvPr>
          <p:cNvSpPr/>
          <p:nvPr/>
        </p:nvSpPr>
        <p:spPr>
          <a:xfrm>
            <a:off x="1192192" y="2532704"/>
            <a:ext cx="5931238" cy="1690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2">
            <a:extLst>
              <a:ext uri="{FF2B5EF4-FFF2-40B4-BE49-F238E27FC236}">
                <a16:creationId xmlns:a16="http://schemas.microsoft.com/office/drawing/2014/main" xmlns="" id="{81AAE3E2-8890-9943-AE78-9E61AC522F36}"/>
              </a:ext>
            </a:extLst>
          </p:cNvPr>
          <p:cNvSpPr txBox="1">
            <a:spLocks/>
          </p:cNvSpPr>
          <p:nvPr/>
        </p:nvSpPr>
        <p:spPr>
          <a:xfrm>
            <a:off x="-1" y="4035857"/>
            <a:ext cx="12192001"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ka-GE" sz="4400" dirty="0"/>
          </a:p>
        </p:txBody>
      </p:sp>
      <p:sp>
        <p:nvSpPr>
          <p:cNvPr id="7" name="Content Placeholder 6"/>
          <p:cNvSpPr>
            <a:spLocks noGrp="1"/>
          </p:cNvSpPr>
          <p:nvPr>
            <p:ph idx="1"/>
          </p:nvPr>
        </p:nvSpPr>
        <p:spPr>
          <a:xfrm>
            <a:off x="1150980" y="2047523"/>
            <a:ext cx="10137140" cy="4351338"/>
          </a:xfrm>
        </p:spPr>
        <p:txBody>
          <a:bodyPr/>
          <a:lstStyle/>
          <a:p>
            <a:pPr marL="0" indent="0" algn="just">
              <a:buNone/>
            </a:pPr>
            <a:endParaRPr lang="en-US" dirty="0"/>
          </a:p>
          <a:p>
            <a:pPr marL="0" indent="0" algn="just">
              <a:buNone/>
            </a:pPr>
            <a:r>
              <a:rPr lang="en-US" dirty="0">
                <a:solidFill>
                  <a:schemeClr val="bg1"/>
                </a:solidFill>
              </a:rPr>
              <a:t>Please send your homework to:</a:t>
            </a:r>
          </a:p>
          <a:p>
            <a:pPr marL="0" indent="0" algn="just">
              <a:buNone/>
            </a:pPr>
            <a:r>
              <a:rPr lang="ka-GE" sz="2600" dirty="0">
                <a:solidFill>
                  <a:schemeClr val="bg1"/>
                </a:solidFill>
              </a:rPr>
              <a:t>საშინაო დავალება გამოგვიგზავნეთ</a:t>
            </a:r>
            <a:endParaRPr lang="en-US" sz="2600" dirty="0">
              <a:solidFill>
                <a:schemeClr val="bg1"/>
              </a:solidFill>
            </a:endParaRPr>
          </a:p>
          <a:p>
            <a:pPr marL="0" indent="0" algn="just">
              <a:buNone/>
            </a:pPr>
            <a:r>
              <a:rPr lang="ka-GE" sz="2600" dirty="0">
                <a:solidFill>
                  <a:schemeClr val="bg1"/>
                </a:solidFill>
              </a:rPr>
              <a:t>შემდეგ მისამართზე:</a:t>
            </a:r>
            <a:endParaRPr lang="en-US" sz="2600" dirty="0">
              <a:solidFill>
                <a:schemeClr val="bg1"/>
              </a:solidFill>
            </a:endParaRPr>
          </a:p>
          <a:p>
            <a:pPr marL="0" indent="0">
              <a:buNone/>
            </a:pPr>
            <a:endParaRPr lang="ka-GE" dirty="0"/>
          </a:p>
          <a:p>
            <a:pPr marL="0" indent="0">
              <a:buNone/>
            </a:pPr>
            <a:r>
              <a:rPr lang="en-US" dirty="0"/>
              <a:t>                           </a:t>
            </a:r>
            <a:endParaRPr lang="en-US" u="sng" dirty="0"/>
          </a:p>
        </p:txBody>
      </p:sp>
      <p:pic>
        <p:nvPicPr>
          <p:cNvPr id="12" name="Google Shape;90;p1">
            <a:extLst>
              <a:ext uri="{FF2B5EF4-FFF2-40B4-BE49-F238E27FC236}">
                <a16:creationId xmlns:a16="http://schemas.microsoft.com/office/drawing/2014/main" xmlns="" id="{A2CC0E73-0394-6248-9B42-67EB972810D9}"/>
              </a:ext>
            </a:extLst>
          </p:cNvPr>
          <p:cNvPicPr preferRelativeResize="0"/>
          <p:nvPr/>
        </p:nvPicPr>
        <p:blipFill rotWithShape="1">
          <a:blip r:embed="rId3" cstate="print">
            <a:alphaModFix/>
          </a:blip>
          <a:srcRect/>
          <a:stretch/>
        </p:blipFill>
        <p:spPr>
          <a:xfrm>
            <a:off x="3023142" y="955015"/>
            <a:ext cx="2164081" cy="968991"/>
          </a:xfrm>
          <a:prstGeom prst="rect">
            <a:avLst/>
          </a:prstGeom>
          <a:noFill/>
          <a:ln>
            <a:noFill/>
          </a:ln>
        </p:spPr>
      </p:pic>
      <p:pic>
        <p:nvPicPr>
          <p:cNvPr id="13" name="Google Shape;91;p1">
            <a:extLst>
              <a:ext uri="{FF2B5EF4-FFF2-40B4-BE49-F238E27FC236}">
                <a16:creationId xmlns:a16="http://schemas.microsoft.com/office/drawing/2014/main" xmlns="" id="{9CABCF27-E10C-4044-B4C3-83737AB1AEB5}"/>
              </a:ext>
            </a:extLst>
          </p:cNvPr>
          <p:cNvPicPr preferRelativeResize="0"/>
          <p:nvPr/>
        </p:nvPicPr>
        <p:blipFill rotWithShape="1">
          <a:blip r:embed="rId4" cstate="print">
            <a:alphaModFix/>
          </a:blip>
          <a:srcRect/>
          <a:stretch/>
        </p:blipFill>
        <p:spPr>
          <a:xfrm>
            <a:off x="5187223" y="955013"/>
            <a:ext cx="2064655" cy="1186304"/>
          </a:xfrm>
          <a:prstGeom prst="rect">
            <a:avLst/>
          </a:prstGeom>
          <a:noFill/>
          <a:ln>
            <a:noFill/>
          </a:ln>
        </p:spPr>
      </p:pic>
      <p:pic>
        <p:nvPicPr>
          <p:cNvPr id="14" name="Picture 13">
            <a:extLst>
              <a:ext uri="{FF2B5EF4-FFF2-40B4-BE49-F238E27FC236}">
                <a16:creationId xmlns:a16="http://schemas.microsoft.com/office/drawing/2014/main" xmlns="" id="{6C9C41CC-F445-9E4B-A161-EEB8391B889B}"/>
              </a:ext>
            </a:extLst>
          </p:cNvPr>
          <p:cNvPicPr>
            <a:picLocks noChangeAspect="1"/>
          </p:cNvPicPr>
          <p:nvPr/>
        </p:nvPicPr>
        <p:blipFill>
          <a:blip r:embed="rId5" cstate="print"/>
          <a:stretch>
            <a:fillRect/>
          </a:stretch>
        </p:blipFill>
        <p:spPr>
          <a:xfrm>
            <a:off x="7251878" y="955013"/>
            <a:ext cx="2376972" cy="968991"/>
          </a:xfrm>
          <a:prstGeom prst="rect">
            <a:avLst/>
          </a:prstGeom>
        </p:spPr>
      </p:pic>
    </p:spTree>
    <p:extLst>
      <p:ext uri="{BB962C8B-B14F-4D97-AF65-F5344CB8AC3E}">
        <p14:creationId xmlns:p14="http://schemas.microsoft.com/office/powerpoint/2010/main" val="39637950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1027" y="2183814"/>
            <a:ext cx="9725167" cy="2681372"/>
          </a:xfrm>
        </p:spPr>
        <p:txBody>
          <a:bodyPr>
            <a:noAutofit/>
          </a:bodyPr>
          <a:lstStyle/>
          <a:p>
            <a:pPr marL="0" indent="0" algn="ctr">
              <a:buNone/>
            </a:pPr>
            <a:r>
              <a:rPr lang="en-US" sz="6000" b="1" i="1" dirty="0" smtClean="0">
                <a:solidFill>
                  <a:schemeClr val="bg1"/>
                </a:solidFill>
              </a:rPr>
              <a:t>Days of the Week</a:t>
            </a:r>
            <a:br>
              <a:rPr lang="en-US" sz="6000" b="1" i="1" dirty="0" smtClean="0">
                <a:solidFill>
                  <a:schemeClr val="bg1"/>
                </a:solidFill>
              </a:rPr>
            </a:br>
            <a:r>
              <a:rPr lang="ka-GE" sz="6000" b="1" i="1" dirty="0" smtClean="0">
                <a:solidFill>
                  <a:schemeClr val="bg1"/>
                </a:solidFill>
              </a:rPr>
              <a:t>კვირის დღეები </a:t>
            </a:r>
            <a:r>
              <a:rPr lang="en-US" sz="6000" b="1" i="1" dirty="0" smtClean="0">
                <a:solidFill>
                  <a:schemeClr val="bg1"/>
                </a:solidFill>
              </a:rPr>
              <a:t/>
            </a:r>
            <a:br>
              <a:rPr lang="en-US" sz="6000" b="1" i="1" dirty="0" smtClean="0">
                <a:solidFill>
                  <a:schemeClr val="bg1"/>
                </a:solidFill>
              </a:rPr>
            </a:br>
            <a:endParaRPr lang="en-US" sz="6000" b="1" i="1" dirty="0">
              <a:solidFill>
                <a:schemeClr val="bg1"/>
              </a:solidFill>
            </a:endParaRPr>
          </a:p>
        </p:txBody>
      </p:sp>
      <p:pic>
        <p:nvPicPr>
          <p:cNvPr id="4" name="Google Shape;90;p1">
            <a:extLst>
              <a:ext uri="{FF2B5EF4-FFF2-40B4-BE49-F238E27FC236}">
                <a16:creationId xmlns:a16="http://schemas.microsoft.com/office/drawing/2014/main" xmlns="" id="{CC9D0879-67F2-4E4F-BB31-500A70CB9EBA}"/>
              </a:ext>
            </a:extLst>
          </p:cNvPr>
          <p:cNvPicPr preferRelativeResize="0"/>
          <p:nvPr/>
        </p:nvPicPr>
        <p:blipFill rotWithShape="1">
          <a:blip r:embed="rId3" cstate="print">
            <a:alphaModFix/>
          </a:blip>
          <a:srcRect/>
          <a:stretch/>
        </p:blipFill>
        <p:spPr>
          <a:xfrm>
            <a:off x="238378" y="163945"/>
            <a:ext cx="2164081" cy="968991"/>
          </a:xfrm>
          <a:prstGeom prst="rect">
            <a:avLst/>
          </a:prstGeom>
          <a:noFill/>
          <a:ln>
            <a:noFill/>
          </a:ln>
        </p:spPr>
      </p:pic>
      <p:pic>
        <p:nvPicPr>
          <p:cNvPr id="5" name="Picture 4">
            <a:extLst>
              <a:ext uri="{FF2B5EF4-FFF2-40B4-BE49-F238E27FC236}">
                <a16:creationId xmlns:a16="http://schemas.microsoft.com/office/drawing/2014/main" xmlns="" id="{C02AAD4C-664A-3D47-8869-890C4782A16C}"/>
              </a:ext>
            </a:extLst>
          </p:cNvPr>
          <p:cNvPicPr>
            <a:picLocks noChangeAspect="1"/>
          </p:cNvPicPr>
          <p:nvPr/>
        </p:nvPicPr>
        <p:blipFill>
          <a:blip r:embed="rId4" cstate="print"/>
          <a:stretch>
            <a:fillRect/>
          </a:stretch>
        </p:blipFill>
        <p:spPr>
          <a:xfrm>
            <a:off x="2402459" y="163945"/>
            <a:ext cx="2376972" cy="968991"/>
          </a:xfrm>
          <a:prstGeom prst="rect">
            <a:avLst/>
          </a:prstGeom>
        </p:spPr>
      </p:pic>
      <p:sp>
        <p:nvSpPr>
          <p:cNvPr id="7" name="Rectangle 6">
            <a:extLst>
              <a:ext uri="{FF2B5EF4-FFF2-40B4-BE49-F238E27FC236}">
                <a16:creationId xmlns:a16="http://schemas.microsoft.com/office/drawing/2014/main" xmlns="" id="{D0947E2C-4A6B-2040-9846-3F81158F5DB3}"/>
              </a:ext>
            </a:extLst>
          </p:cNvPr>
          <p:cNvSpPr/>
          <p:nvPr/>
        </p:nvSpPr>
        <p:spPr>
          <a:xfrm>
            <a:off x="3501231" y="5400053"/>
            <a:ext cx="4644761" cy="1041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bg1"/>
                </a:solidFill>
              </a:rPr>
              <a:t>Young Learners</a:t>
            </a:r>
            <a:endParaRPr lang="ru-RU" sz="3200" dirty="0">
              <a:solidFill>
                <a:schemeClr val="bg1"/>
              </a:solidFill>
            </a:endParaRPr>
          </a:p>
          <a:p>
            <a:pPr algn="ctr"/>
            <a:r>
              <a:rPr lang="en-US" sz="3200" dirty="0">
                <a:solidFill>
                  <a:schemeClr val="bg1"/>
                </a:solidFill>
              </a:rPr>
              <a:t>     </a:t>
            </a:r>
            <a:r>
              <a:rPr lang="ka-GE" sz="3200" dirty="0">
                <a:solidFill>
                  <a:schemeClr val="bg1"/>
                </a:solidFill>
              </a:rPr>
              <a:t>დაწყებითი კლასები</a:t>
            </a:r>
            <a:endParaRPr lang="en-US" sz="3200" dirty="0">
              <a:solidFill>
                <a:schemeClr val="bg1"/>
              </a:solidFill>
            </a:endParaRPr>
          </a:p>
        </p:txBody>
      </p:sp>
    </p:spTree>
    <p:extLst>
      <p:ext uri="{BB962C8B-B14F-4D97-AF65-F5344CB8AC3E}">
        <p14:creationId xmlns:p14="http://schemas.microsoft.com/office/powerpoint/2010/main" val="5834470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7F85670-E7F1-2A48-A860-002FD9A8B454}"/>
              </a:ext>
            </a:extLst>
          </p:cNvPr>
          <p:cNvPicPr>
            <a:picLocks noChangeAspect="1"/>
          </p:cNvPicPr>
          <p:nvPr/>
        </p:nvPicPr>
        <p:blipFill>
          <a:blip r:embed="rId2" cstate="print"/>
          <a:stretch>
            <a:fillRect/>
          </a:stretch>
        </p:blipFill>
        <p:spPr>
          <a:xfrm>
            <a:off x="2192373" y="137663"/>
            <a:ext cx="2302640" cy="938689"/>
          </a:xfrm>
          <a:prstGeom prst="rect">
            <a:avLst/>
          </a:prstGeom>
        </p:spPr>
      </p:pic>
      <p:pic>
        <p:nvPicPr>
          <p:cNvPr id="3" name="Google Shape;90;p1">
            <a:extLst>
              <a:ext uri="{FF2B5EF4-FFF2-40B4-BE49-F238E27FC236}">
                <a16:creationId xmlns:a16="http://schemas.microsoft.com/office/drawing/2014/main" xmlns="" id="{0DE02204-4346-7B4B-A92A-DE548BE25BE4}"/>
              </a:ext>
            </a:extLst>
          </p:cNvPr>
          <p:cNvPicPr preferRelativeResize="0"/>
          <p:nvPr/>
        </p:nvPicPr>
        <p:blipFill rotWithShape="1">
          <a:blip r:embed="rId3" cstate="print">
            <a:alphaModFix/>
          </a:blip>
          <a:srcRect/>
          <a:stretch/>
        </p:blipFill>
        <p:spPr>
          <a:xfrm>
            <a:off x="186734" y="138883"/>
            <a:ext cx="2005639" cy="938689"/>
          </a:xfrm>
          <a:prstGeom prst="rect">
            <a:avLst/>
          </a:prstGeom>
          <a:noFill/>
          <a:ln>
            <a:noFill/>
          </a:ln>
        </p:spPr>
      </p:pic>
      <p:sp>
        <p:nvSpPr>
          <p:cNvPr id="4" name="Rectangle 3"/>
          <p:cNvSpPr/>
          <p:nvPr/>
        </p:nvSpPr>
        <p:spPr>
          <a:xfrm>
            <a:off x="2702257" y="2156346"/>
            <a:ext cx="6769289" cy="234741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en-US" sz="5400" b="1" dirty="0" smtClean="0">
                <a:solidFill>
                  <a:srgbClr val="BA06AD"/>
                </a:solidFill>
              </a:rPr>
              <a:t>What day is it today? </a:t>
            </a:r>
            <a:endParaRPr lang="en-US" sz="5400" b="1" dirty="0">
              <a:solidFill>
                <a:srgbClr val="BA06AD"/>
              </a:solidFill>
            </a:endParaRPr>
          </a:p>
        </p:txBody>
      </p:sp>
    </p:spTree>
    <p:extLst>
      <p:ext uri="{BB962C8B-B14F-4D97-AF65-F5344CB8AC3E}">
        <p14:creationId xmlns:p14="http://schemas.microsoft.com/office/powerpoint/2010/main" val="21425333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304667" y="2337967"/>
            <a:ext cx="2688609" cy="811061"/>
          </a:xfrm>
          <a:prstGeom prst="rect">
            <a:avLst/>
          </a:prstGeom>
          <a:solidFill>
            <a:srgbClr val="00FF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b="1" dirty="0" smtClean="0">
                <a:solidFill>
                  <a:schemeClr val="tx1"/>
                </a:solidFill>
              </a:rPr>
              <a:t>Tuesday</a:t>
            </a:r>
            <a:r>
              <a:rPr lang="ka-GE" sz="2800" b="1" dirty="0" smtClean="0">
                <a:solidFill>
                  <a:schemeClr val="tx1"/>
                </a:solidFill>
              </a:rPr>
              <a:t/>
            </a:r>
            <a:br>
              <a:rPr lang="ka-GE" sz="2800" b="1" dirty="0" smtClean="0">
                <a:solidFill>
                  <a:schemeClr val="tx1"/>
                </a:solidFill>
              </a:rPr>
            </a:br>
            <a:r>
              <a:rPr lang="ka-GE" sz="2800" b="1" dirty="0" smtClean="0">
                <a:solidFill>
                  <a:schemeClr val="tx1"/>
                </a:solidFill>
              </a:rPr>
              <a:t>სამშაბათი</a:t>
            </a:r>
            <a:endParaRPr lang="en-US" sz="2800" b="1" dirty="0">
              <a:solidFill>
                <a:schemeClr val="tx1"/>
              </a:solidFill>
            </a:endParaRPr>
          </a:p>
        </p:txBody>
      </p:sp>
      <p:sp>
        <p:nvSpPr>
          <p:cNvPr id="8" name="Rectangle 7"/>
          <p:cNvSpPr/>
          <p:nvPr/>
        </p:nvSpPr>
        <p:spPr>
          <a:xfrm>
            <a:off x="8368618" y="4851088"/>
            <a:ext cx="2688609" cy="900488"/>
          </a:xfrm>
          <a:prstGeom prst="rect">
            <a:avLst/>
          </a:prstGeom>
          <a:solidFill>
            <a:srgbClr val="008000"/>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1" dirty="0" smtClean="0">
                <a:solidFill>
                  <a:schemeClr val="tx1"/>
                </a:solidFill>
              </a:rPr>
              <a:t>Sunday</a:t>
            </a:r>
            <a:br>
              <a:rPr lang="en-US" sz="2800" b="1" dirty="0" smtClean="0">
                <a:solidFill>
                  <a:schemeClr val="tx1"/>
                </a:solidFill>
              </a:rPr>
            </a:br>
            <a:r>
              <a:rPr lang="ka-GE" sz="2800" b="1" dirty="0" smtClean="0">
                <a:solidFill>
                  <a:schemeClr val="tx1"/>
                </a:solidFill>
              </a:rPr>
              <a:t>კვირა</a:t>
            </a:r>
            <a:endParaRPr lang="en-US" sz="2800" b="1" dirty="0">
              <a:solidFill>
                <a:schemeClr val="tx1"/>
              </a:solidFill>
            </a:endParaRPr>
          </a:p>
        </p:txBody>
      </p:sp>
      <p:sp>
        <p:nvSpPr>
          <p:cNvPr id="10" name="Rectangle 9"/>
          <p:cNvSpPr/>
          <p:nvPr/>
        </p:nvSpPr>
        <p:spPr>
          <a:xfrm>
            <a:off x="968361" y="4851088"/>
            <a:ext cx="2688609" cy="900488"/>
          </a:xfrm>
          <a:prstGeom prst="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b="1" dirty="0" smtClean="0">
                <a:solidFill>
                  <a:schemeClr val="tx1"/>
                </a:solidFill>
              </a:rPr>
              <a:t>Friday</a:t>
            </a:r>
            <a:r>
              <a:rPr lang="ka-GE" sz="2800" b="1" dirty="0" smtClean="0">
                <a:solidFill>
                  <a:schemeClr val="tx1"/>
                </a:solidFill>
              </a:rPr>
              <a:t/>
            </a:r>
            <a:br>
              <a:rPr lang="ka-GE" sz="2800" b="1" dirty="0" smtClean="0">
                <a:solidFill>
                  <a:schemeClr val="tx1"/>
                </a:solidFill>
              </a:rPr>
            </a:br>
            <a:r>
              <a:rPr lang="ka-GE" sz="2800" b="1" dirty="0" smtClean="0">
                <a:solidFill>
                  <a:schemeClr val="tx1"/>
                </a:solidFill>
              </a:rPr>
              <a:t>პარასკევი</a:t>
            </a:r>
            <a:endParaRPr lang="en-US" sz="2800" b="1" dirty="0">
              <a:solidFill>
                <a:schemeClr val="tx1"/>
              </a:solidFill>
            </a:endParaRPr>
          </a:p>
        </p:txBody>
      </p:sp>
      <p:sp>
        <p:nvSpPr>
          <p:cNvPr id="11" name="Rectangle 10"/>
          <p:cNvSpPr/>
          <p:nvPr/>
        </p:nvSpPr>
        <p:spPr>
          <a:xfrm>
            <a:off x="4668489" y="4853318"/>
            <a:ext cx="2688609" cy="898258"/>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Saturday</a:t>
            </a:r>
            <a:r>
              <a:rPr lang="ka-GE" sz="2800" b="1" dirty="0" smtClean="0">
                <a:solidFill>
                  <a:schemeClr val="tx1"/>
                </a:solidFill>
              </a:rPr>
              <a:t/>
            </a:r>
            <a:br>
              <a:rPr lang="ka-GE" sz="2800" b="1" dirty="0" smtClean="0">
                <a:solidFill>
                  <a:schemeClr val="tx1"/>
                </a:solidFill>
              </a:rPr>
            </a:br>
            <a:r>
              <a:rPr lang="ka-GE" sz="2800" b="1" dirty="0" smtClean="0">
                <a:solidFill>
                  <a:schemeClr val="tx1"/>
                </a:solidFill>
              </a:rPr>
              <a:t>შაბათი</a:t>
            </a:r>
            <a:endParaRPr lang="en-US" sz="2800" b="1" dirty="0">
              <a:solidFill>
                <a:schemeClr val="tx1"/>
              </a:solidFill>
            </a:endParaRPr>
          </a:p>
        </p:txBody>
      </p:sp>
      <p:sp>
        <p:nvSpPr>
          <p:cNvPr id="12" name="Rectangle 11"/>
          <p:cNvSpPr/>
          <p:nvPr/>
        </p:nvSpPr>
        <p:spPr>
          <a:xfrm>
            <a:off x="9276392" y="2337968"/>
            <a:ext cx="2688609" cy="811062"/>
          </a:xfrm>
          <a:prstGeom prst="rect">
            <a:avLst/>
          </a:prstGeom>
          <a:solidFill>
            <a:srgbClr val="FF3300"/>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smtClean="0">
                <a:solidFill>
                  <a:schemeClr val="tx1"/>
                </a:solidFill>
              </a:rPr>
              <a:t>Thursday</a:t>
            </a:r>
            <a:r>
              <a:rPr lang="ka-GE" sz="2800" b="1" dirty="0" smtClean="0">
                <a:solidFill>
                  <a:schemeClr val="tx1"/>
                </a:solidFill>
              </a:rPr>
              <a:t/>
            </a:r>
            <a:br>
              <a:rPr lang="ka-GE" sz="2800" b="1" dirty="0" smtClean="0">
                <a:solidFill>
                  <a:schemeClr val="tx1"/>
                </a:solidFill>
              </a:rPr>
            </a:br>
            <a:r>
              <a:rPr lang="ka-GE" sz="2800" b="1" dirty="0" smtClean="0">
                <a:solidFill>
                  <a:schemeClr val="tx1"/>
                </a:solidFill>
              </a:rPr>
              <a:t>ხუთშაბათი</a:t>
            </a:r>
            <a:endParaRPr lang="en-US" sz="2800" b="1" dirty="0">
              <a:solidFill>
                <a:schemeClr val="tx1"/>
              </a:solidFill>
            </a:endParaRPr>
          </a:p>
        </p:txBody>
      </p:sp>
      <p:pic>
        <p:nvPicPr>
          <p:cNvPr id="17" name="Picture 16">
            <a:extLst>
              <a:ext uri="{FF2B5EF4-FFF2-40B4-BE49-F238E27FC236}">
                <a16:creationId xmlns:a16="http://schemas.microsoft.com/office/drawing/2014/main" xmlns="" id="{77F85670-E7F1-2A48-A860-002FD9A8B454}"/>
              </a:ext>
            </a:extLst>
          </p:cNvPr>
          <p:cNvPicPr>
            <a:picLocks noChangeAspect="1"/>
          </p:cNvPicPr>
          <p:nvPr/>
        </p:nvPicPr>
        <p:blipFill>
          <a:blip r:embed="rId3" cstate="print"/>
          <a:stretch>
            <a:fillRect/>
          </a:stretch>
        </p:blipFill>
        <p:spPr>
          <a:xfrm>
            <a:off x="2192373" y="137663"/>
            <a:ext cx="2302640" cy="938689"/>
          </a:xfrm>
          <a:prstGeom prst="rect">
            <a:avLst/>
          </a:prstGeom>
        </p:spPr>
      </p:pic>
      <p:pic>
        <p:nvPicPr>
          <p:cNvPr id="18" name="Google Shape;90;p1">
            <a:extLst>
              <a:ext uri="{FF2B5EF4-FFF2-40B4-BE49-F238E27FC236}">
                <a16:creationId xmlns:a16="http://schemas.microsoft.com/office/drawing/2014/main" xmlns="" id="{0DE02204-4346-7B4B-A92A-DE548BE25BE4}"/>
              </a:ext>
            </a:extLst>
          </p:cNvPr>
          <p:cNvPicPr preferRelativeResize="0"/>
          <p:nvPr/>
        </p:nvPicPr>
        <p:blipFill rotWithShape="1">
          <a:blip r:embed="rId4" cstate="print">
            <a:alphaModFix/>
          </a:blip>
          <a:srcRect/>
          <a:stretch/>
        </p:blipFill>
        <p:spPr>
          <a:xfrm>
            <a:off x="186734" y="138883"/>
            <a:ext cx="2005639" cy="938689"/>
          </a:xfrm>
          <a:prstGeom prst="rect">
            <a:avLst/>
          </a:prstGeom>
          <a:noFill/>
          <a:ln>
            <a:noFill/>
          </a:ln>
        </p:spPr>
      </p:pic>
      <p:sp>
        <p:nvSpPr>
          <p:cNvPr id="25" name="Rectangle 24"/>
          <p:cNvSpPr/>
          <p:nvPr/>
        </p:nvSpPr>
        <p:spPr>
          <a:xfrm>
            <a:off x="6312919" y="2337967"/>
            <a:ext cx="2688609" cy="811061"/>
          </a:xfrm>
          <a:prstGeom prst="rect">
            <a:avLst/>
          </a:prstGeom>
          <a:solidFill>
            <a:srgbClr val="CC0099"/>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ka-GE" sz="2800" b="1" dirty="0" smtClean="0">
                <a:solidFill>
                  <a:schemeClr val="tx1"/>
                </a:solidFill>
              </a:rPr>
              <a:t/>
            </a:r>
            <a:br>
              <a:rPr lang="ka-GE" sz="2800" b="1" dirty="0" smtClean="0">
                <a:solidFill>
                  <a:schemeClr val="tx1"/>
                </a:solidFill>
              </a:rPr>
            </a:br>
            <a:r>
              <a:rPr lang="en-US" sz="2800" b="1" dirty="0" smtClean="0">
                <a:solidFill>
                  <a:schemeClr val="tx1"/>
                </a:solidFill>
              </a:rPr>
              <a:t>Wednesday</a:t>
            </a:r>
            <a:r>
              <a:rPr lang="ka-GE" sz="2800" b="1" dirty="0" smtClean="0">
                <a:solidFill>
                  <a:schemeClr val="tx1"/>
                </a:solidFill>
              </a:rPr>
              <a:t/>
            </a:r>
            <a:br>
              <a:rPr lang="ka-GE" sz="2800" b="1" dirty="0" smtClean="0">
                <a:solidFill>
                  <a:schemeClr val="tx1"/>
                </a:solidFill>
              </a:rPr>
            </a:br>
            <a:r>
              <a:rPr lang="ka-GE" sz="2800" b="1" dirty="0" smtClean="0">
                <a:solidFill>
                  <a:schemeClr val="tx1"/>
                </a:solidFill>
              </a:rPr>
              <a:t>ოთხშაბათი</a:t>
            </a:r>
            <a:br>
              <a:rPr lang="ka-GE" sz="2800" b="1" dirty="0" smtClean="0">
                <a:solidFill>
                  <a:schemeClr val="tx1"/>
                </a:solidFill>
              </a:rPr>
            </a:br>
            <a:endParaRPr lang="en-US" sz="2800" b="1" dirty="0">
              <a:solidFill>
                <a:schemeClr val="tx1"/>
              </a:solidFill>
            </a:endParaRPr>
          </a:p>
        </p:txBody>
      </p:sp>
      <p:sp>
        <p:nvSpPr>
          <p:cNvPr id="23" name="Rectangle 22"/>
          <p:cNvSpPr/>
          <p:nvPr/>
        </p:nvSpPr>
        <p:spPr>
          <a:xfrm>
            <a:off x="186734" y="2337969"/>
            <a:ext cx="2843069" cy="811061"/>
          </a:xfrm>
          <a:prstGeom prst="rect">
            <a:avLst/>
          </a:prstGeom>
          <a:solidFill>
            <a:srgbClr val="FFFF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smtClean="0">
                <a:solidFill>
                  <a:schemeClr val="tx1"/>
                </a:solidFill>
              </a:rPr>
              <a:t>Monday</a:t>
            </a:r>
            <a:r>
              <a:rPr lang="ka-GE" sz="2800" b="1" dirty="0" smtClean="0">
                <a:solidFill>
                  <a:schemeClr val="tx1"/>
                </a:solidFill>
              </a:rPr>
              <a:t/>
            </a:r>
            <a:br>
              <a:rPr lang="ka-GE" sz="2800" b="1" dirty="0" smtClean="0">
                <a:solidFill>
                  <a:schemeClr val="tx1"/>
                </a:solidFill>
              </a:rPr>
            </a:br>
            <a:r>
              <a:rPr lang="ka-GE" sz="2800" b="1" dirty="0" smtClean="0">
                <a:solidFill>
                  <a:schemeClr val="tx1"/>
                </a:solidFill>
              </a:rPr>
              <a:t>ორშაბათი</a:t>
            </a:r>
            <a:endParaRPr lang="en-US" sz="2800" b="1" dirty="0">
              <a:solidFill>
                <a:schemeClr val="tx1"/>
              </a:solidFill>
            </a:endParaRPr>
          </a:p>
        </p:txBody>
      </p:sp>
    </p:spTree>
    <p:extLst>
      <p:ext uri="{BB962C8B-B14F-4D97-AF65-F5344CB8AC3E}">
        <p14:creationId xmlns:p14="http://schemas.microsoft.com/office/powerpoint/2010/main" val="17197545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7F85670-E7F1-2A48-A860-002FD9A8B454}"/>
              </a:ext>
            </a:extLst>
          </p:cNvPr>
          <p:cNvPicPr>
            <a:picLocks noChangeAspect="1"/>
          </p:cNvPicPr>
          <p:nvPr/>
        </p:nvPicPr>
        <p:blipFill>
          <a:blip r:embed="rId3" cstate="print"/>
          <a:stretch>
            <a:fillRect/>
          </a:stretch>
        </p:blipFill>
        <p:spPr>
          <a:xfrm>
            <a:off x="2192373" y="137663"/>
            <a:ext cx="2302640" cy="938689"/>
          </a:xfrm>
          <a:prstGeom prst="rect">
            <a:avLst/>
          </a:prstGeom>
        </p:spPr>
      </p:pic>
      <p:pic>
        <p:nvPicPr>
          <p:cNvPr id="3" name="Google Shape;90;p1">
            <a:extLst>
              <a:ext uri="{FF2B5EF4-FFF2-40B4-BE49-F238E27FC236}">
                <a16:creationId xmlns:a16="http://schemas.microsoft.com/office/drawing/2014/main" xmlns="" id="{0DE02204-4346-7B4B-A92A-DE548BE25BE4}"/>
              </a:ext>
            </a:extLst>
          </p:cNvPr>
          <p:cNvPicPr preferRelativeResize="0"/>
          <p:nvPr/>
        </p:nvPicPr>
        <p:blipFill rotWithShape="1">
          <a:blip r:embed="rId4" cstate="print">
            <a:alphaModFix/>
          </a:blip>
          <a:srcRect/>
          <a:stretch/>
        </p:blipFill>
        <p:spPr>
          <a:xfrm>
            <a:off x="186734" y="138883"/>
            <a:ext cx="2005639" cy="938689"/>
          </a:xfrm>
          <a:prstGeom prst="rect">
            <a:avLst/>
          </a:prstGeom>
          <a:noFill/>
          <a:ln>
            <a:noFill/>
          </a:ln>
        </p:spPr>
      </p:pic>
      <p:sp>
        <p:nvSpPr>
          <p:cNvPr id="4" name="Title 3"/>
          <p:cNvSpPr>
            <a:spLocks noGrp="1"/>
          </p:cNvSpPr>
          <p:nvPr>
            <p:ph type="title"/>
          </p:nvPr>
        </p:nvSpPr>
        <p:spPr>
          <a:xfrm>
            <a:off x="2743200" y="1596788"/>
            <a:ext cx="8966579" cy="5131558"/>
          </a:xfrm>
        </p:spPr>
        <p:txBody>
          <a:bodyPr>
            <a:normAutofit/>
          </a:bodyPr>
          <a:lstStyle/>
          <a:p>
            <a:pPr algn="just">
              <a:lnSpc>
                <a:spcPct val="100000"/>
              </a:lnSpc>
            </a:pPr>
            <a:r>
              <a:rPr lang="en-US" sz="3600" b="1" dirty="0" smtClean="0">
                <a:solidFill>
                  <a:schemeClr val="bg1"/>
                </a:solidFill>
                <a:latin typeface="+mn-lt"/>
              </a:rPr>
              <a:t>This is Mary. She is nine years old. She goes to school. Every </a:t>
            </a:r>
            <a:r>
              <a:rPr lang="en-US" sz="3600" b="1" dirty="0" smtClean="0">
                <a:solidFill>
                  <a:srgbClr val="FFC000"/>
                </a:solidFill>
                <a:latin typeface="+mn-lt"/>
              </a:rPr>
              <a:t>Monday</a:t>
            </a:r>
            <a:r>
              <a:rPr lang="en-US" sz="3600" b="1" dirty="0" smtClean="0">
                <a:solidFill>
                  <a:schemeClr val="bg1"/>
                </a:solidFill>
                <a:latin typeface="+mn-lt"/>
              </a:rPr>
              <a:t> Mary reads English books with her friends. Every </a:t>
            </a:r>
            <a:r>
              <a:rPr lang="en-US" sz="3600" b="1" dirty="0" smtClean="0">
                <a:solidFill>
                  <a:srgbClr val="00FF00"/>
                </a:solidFill>
                <a:latin typeface="+mn-lt"/>
              </a:rPr>
              <a:t>Tuesday</a:t>
            </a:r>
            <a:r>
              <a:rPr lang="en-US" sz="3600" b="1" dirty="0" smtClean="0">
                <a:solidFill>
                  <a:schemeClr val="bg1"/>
                </a:solidFill>
                <a:latin typeface="+mn-lt"/>
              </a:rPr>
              <a:t> she rides a bicycle in the park. On </a:t>
            </a:r>
            <a:r>
              <a:rPr lang="en-US" sz="3600" b="1" dirty="0" smtClean="0">
                <a:solidFill>
                  <a:srgbClr val="CC0099"/>
                </a:solidFill>
                <a:latin typeface="+mn-lt"/>
              </a:rPr>
              <a:t>Wednesdays </a:t>
            </a:r>
            <a:r>
              <a:rPr lang="en-US" sz="3600" b="1" dirty="0" smtClean="0">
                <a:solidFill>
                  <a:schemeClr val="bg1"/>
                </a:solidFill>
                <a:latin typeface="+mn-lt"/>
              </a:rPr>
              <a:t>she plays music at Music Club. On </a:t>
            </a:r>
            <a:r>
              <a:rPr lang="en-US" sz="3600" b="1" dirty="0" smtClean="0">
                <a:solidFill>
                  <a:srgbClr val="FF3300"/>
                </a:solidFill>
                <a:latin typeface="+mn-lt"/>
              </a:rPr>
              <a:t>Thursdays </a:t>
            </a:r>
            <a:r>
              <a:rPr lang="en-US" sz="3600" b="1" dirty="0" smtClean="0">
                <a:solidFill>
                  <a:schemeClr val="bg1"/>
                </a:solidFill>
                <a:latin typeface="+mn-lt"/>
              </a:rPr>
              <a:t>she has dance classes. Every </a:t>
            </a:r>
            <a:r>
              <a:rPr lang="en-US" sz="3600" b="1" dirty="0" smtClean="0">
                <a:solidFill>
                  <a:srgbClr val="FF0066"/>
                </a:solidFill>
                <a:latin typeface="+mn-lt"/>
              </a:rPr>
              <a:t>Friday</a:t>
            </a:r>
            <a:r>
              <a:rPr lang="en-US" sz="3600" b="1" dirty="0" smtClean="0">
                <a:solidFill>
                  <a:schemeClr val="bg1"/>
                </a:solidFill>
                <a:latin typeface="+mn-lt"/>
              </a:rPr>
              <a:t> Mary goes to the gym. On </a:t>
            </a:r>
            <a:r>
              <a:rPr lang="en-US" sz="3600" b="1" dirty="0" smtClean="0">
                <a:solidFill>
                  <a:srgbClr val="6600CC"/>
                </a:solidFill>
                <a:latin typeface="+mn-lt"/>
              </a:rPr>
              <a:t>Saturdays</a:t>
            </a:r>
            <a:r>
              <a:rPr lang="en-US" sz="3600" b="1" dirty="0" smtClean="0">
                <a:solidFill>
                  <a:schemeClr val="bg1"/>
                </a:solidFill>
                <a:latin typeface="+mn-lt"/>
              </a:rPr>
              <a:t> and </a:t>
            </a:r>
            <a:r>
              <a:rPr lang="en-US" sz="3600" b="1" dirty="0" smtClean="0">
                <a:solidFill>
                  <a:srgbClr val="008000"/>
                </a:solidFill>
                <a:latin typeface="+mn-lt"/>
              </a:rPr>
              <a:t>Sundays</a:t>
            </a:r>
            <a:r>
              <a:rPr lang="en-US" sz="3600" b="1" dirty="0" smtClean="0">
                <a:solidFill>
                  <a:schemeClr val="bg1"/>
                </a:solidFill>
                <a:latin typeface="+mn-lt"/>
              </a:rPr>
              <a:t> Mary helps her mum and they cook together. </a:t>
            </a:r>
            <a:endParaRPr lang="en-US" sz="3600" b="1" dirty="0">
              <a:solidFill>
                <a:schemeClr val="bg1"/>
              </a:solidFill>
              <a:latin typeface="+mn-lt"/>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244" y="2279521"/>
            <a:ext cx="4376548" cy="4448825"/>
          </a:xfrm>
          <a:prstGeom prst="rect">
            <a:avLst/>
          </a:prstGeom>
        </p:spPr>
      </p:pic>
    </p:spTree>
    <p:extLst>
      <p:ext uri="{BB962C8B-B14F-4D97-AF65-F5344CB8AC3E}">
        <p14:creationId xmlns:p14="http://schemas.microsoft.com/office/powerpoint/2010/main" val="4572841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7F85670-E7F1-2A48-A860-002FD9A8B454}"/>
              </a:ext>
            </a:extLst>
          </p:cNvPr>
          <p:cNvPicPr>
            <a:picLocks noChangeAspect="1"/>
          </p:cNvPicPr>
          <p:nvPr/>
        </p:nvPicPr>
        <p:blipFill>
          <a:blip r:embed="rId3" cstate="print"/>
          <a:stretch>
            <a:fillRect/>
          </a:stretch>
        </p:blipFill>
        <p:spPr>
          <a:xfrm>
            <a:off x="2192373" y="137663"/>
            <a:ext cx="2302640" cy="938689"/>
          </a:xfrm>
          <a:prstGeom prst="rect">
            <a:avLst/>
          </a:prstGeom>
        </p:spPr>
      </p:pic>
      <p:pic>
        <p:nvPicPr>
          <p:cNvPr id="3" name="Google Shape;90;p1">
            <a:extLst>
              <a:ext uri="{FF2B5EF4-FFF2-40B4-BE49-F238E27FC236}">
                <a16:creationId xmlns:a16="http://schemas.microsoft.com/office/drawing/2014/main" xmlns="" id="{0DE02204-4346-7B4B-A92A-DE548BE25BE4}"/>
              </a:ext>
            </a:extLst>
          </p:cNvPr>
          <p:cNvPicPr preferRelativeResize="0"/>
          <p:nvPr/>
        </p:nvPicPr>
        <p:blipFill rotWithShape="1">
          <a:blip r:embed="rId4" cstate="print">
            <a:alphaModFix/>
          </a:blip>
          <a:srcRect/>
          <a:stretch/>
        </p:blipFill>
        <p:spPr>
          <a:xfrm>
            <a:off x="186734" y="138883"/>
            <a:ext cx="2005639" cy="938689"/>
          </a:xfrm>
          <a:prstGeom prst="rect">
            <a:avLst/>
          </a:prstGeom>
          <a:noFill/>
          <a:ln>
            <a:noFill/>
          </a:ln>
        </p:spPr>
      </p:pic>
      <p:sp>
        <p:nvSpPr>
          <p:cNvPr id="9" name="Rectangle 8"/>
          <p:cNvSpPr/>
          <p:nvPr/>
        </p:nvSpPr>
        <p:spPr>
          <a:xfrm>
            <a:off x="7055892" y="1302696"/>
            <a:ext cx="4908647" cy="5262979"/>
          </a:xfrm>
          <a:prstGeom prst="rect">
            <a:avLst/>
          </a:prstGeom>
        </p:spPr>
        <p:txBody>
          <a:bodyPr wrap="square">
            <a:spAutoFit/>
          </a:bodyPr>
          <a:lstStyle/>
          <a:p>
            <a:pPr algn="just"/>
            <a:r>
              <a:rPr lang="en-US" sz="2800" b="1" dirty="0">
                <a:solidFill>
                  <a:schemeClr val="bg1"/>
                </a:solidFill>
              </a:rPr>
              <a:t>This is Mary. She is nine years old. She goes to school. Every </a:t>
            </a:r>
            <a:r>
              <a:rPr lang="en-US" sz="2800" b="1" dirty="0">
                <a:solidFill>
                  <a:srgbClr val="FFC000"/>
                </a:solidFill>
              </a:rPr>
              <a:t>Monday</a:t>
            </a:r>
            <a:r>
              <a:rPr lang="en-US" sz="2800" b="1" dirty="0">
                <a:solidFill>
                  <a:schemeClr val="bg1"/>
                </a:solidFill>
              </a:rPr>
              <a:t> Mary reads English books with her friends. Every </a:t>
            </a:r>
            <a:r>
              <a:rPr lang="en-US" sz="2800" b="1" dirty="0">
                <a:solidFill>
                  <a:srgbClr val="00FF00"/>
                </a:solidFill>
              </a:rPr>
              <a:t>Tuesday</a:t>
            </a:r>
            <a:r>
              <a:rPr lang="en-US" sz="2800" b="1" dirty="0">
                <a:solidFill>
                  <a:schemeClr val="bg1"/>
                </a:solidFill>
              </a:rPr>
              <a:t> she rides a bicycle in the park. On </a:t>
            </a:r>
            <a:r>
              <a:rPr lang="en-US" sz="2800" b="1" dirty="0">
                <a:solidFill>
                  <a:srgbClr val="CC0099"/>
                </a:solidFill>
              </a:rPr>
              <a:t>Wednesdays </a:t>
            </a:r>
            <a:r>
              <a:rPr lang="en-US" sz="2800" b="1" dirty="0">
                <a:solidFill>
                  <a:schemeClr val="bg1"/>
                </a:solidFill>
              </a:rPr>
              <a:t>she plays music at Music Club. On </a:t>
            </a:r>
            <a:r>
              <a:rPr lang="en-US" sz="2800" b="1" dirty="0">
                <a:solidFill>
                  <a:srgbClr val="FF3300"/>
                </a:solidFill>
              </a:rPr>
              <a:t>Thursdays </a:t>
            </a:r>
            <a:r>
              <a:rPr lang="en-US" sz="2800" b="1" dirty="0">
                <a:solidFill>
                  <a:schemeClr val="bg1"/>
                </a:solidFill>
              </a:rPr>
              <a:t>she has dance classes. Every </a:t>
            </a:r>
            <a:r>
              <a:rPr lang="en-US" sz="2800" b="1" dirty="0">
                <a:solidFill>
                  <a:srgbClr val="FF0066"/>
                </a:solidFill>
              </a:rPr>
              <a:t>Friday</a:t>
            </a:r>
            <a:r>
              <a:rPr lang="en-US" sz="2800" b="1" dirty="0">
                <a:solidFill>
                  <a:schemeClr val="bg1"/>
                </a:solidFill>
              </a:rPr>
              <a:t> Mary goes to the gym. On </a:t>
            </a:r>
            <a:r>
              <a:rPr lang="en-US" sz="2800" b="1" dirty="0">
                <a:solidFill>
                  <a:srgbClr val="6600CC"/>
                </a:solidFill>
              </a:rPr>
              <a:t>Saturdays</a:t>
            </a:r>
            <a:r>
              <a:rPr lang="en-US" sz="2800" b="1" dirty="0">
                <a:solidFill>
                  <a:schemeClr val="bg1"/>
                </a:solidFill>
              </a:rPr>
              <a:t> and </a:t>
            </a:r>
            <a:r>
              <a:rPr lang="en-US" sz="2800" b="1" dirty="0">
                <a:solidFill>
                  <a:srgbClr val="008000"/>
                </a:solidFill>
              </a:rPr>
              <a:t>Sundays</a:t>
            </a:r>
            <a:r>
              <a:rPr lang="en-US" sz="2800" b="1" dirty="0">
                <a:solidFill>
                  <a:schemeClr val="bg1"/>
                </a:solidFill>
              </a:rPr>
              <a:t> Mary helps her </a:t>
            </a:r>
            <a:r>
              <a:rPr lang="en-US" sz="2800" b="1" dirty="0" smtClean="0">
                <a:solidFill>
                  <a:schemeClr val="bg1"/>
                </a:solidFill>
              </a:rPr>
              <a:t>mum </a:t>
            </a:r>
            <a:r>
              <a:rPr lang="en-US" sz="2800" b="1" dirty="0">
                <a:solidFill>
                  <a:schemeClr val="bg1"/>
                </a:solidFill>
              </a:rPr>
              <a:t>and they cook together. </a:t>
            </a:r>
            <a:endParaRPr lang="en-US" sz="2800" dirty="0"/>
          </a:p>
        </p:txBody>
      </p:sp>
      <p:cxnSp>
        <p:nvCxnSpPr>
          <p:cNvPr id="13" name="Straight Connector 12"/>
          <p:cNvCxnSpPr/>
          <p:nvPr/>
        </p:nvCxnSpPr>
        <p:spPr>
          <a:xfrm>
            <a:off x="2192373" y="2291465"/>
            <a:ext cx="192735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20622" y="3293095"/>
            <a:ext cx="192735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20623" y="4335511"/>
            <a:ext cx="192735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20622" y="5430922"/>
            <a:ext cx="192735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20623" y="6565675"/>
            <a:ext cx="192735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88665" y="2555186"/>
            <a:ext cx="1988734" cy="811061"/>
          </a:xfrm>
          <a:prstGeom prst="rect">
            <a:avLst/>
          </a:prstGeom>
          <a:solidFill>
            <a:srgbClr val="00FF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smtClean="0">
                <a:solidFill>
                  <a:schemeClr val="tx1"/>
                </a:solidFill>
              </a:rPr>
              <a:t>Tuesday</a:t>
            </a:r>
            <a:r>
              <a:rPr lang="ka-GE" sz="2400" b="1" dirty="0" smtClean="0">
                <a:solidFill>
                  <a:schemeClr val="tx1"/>
                </a:solidFill>
              </a:rPr>
              <a:t/>
            </a:r>
            <a:br>
              <a:rPr lang="ka-GE" sz="2400" b="1" dirty="0" smtClean="0">
                <a:solidFill>
                  <a:schemeClr val="tx1"/>
                </a:solidFill>
              </a:rPr>
            </a:br>
            <a:r>
              <a:rPr lang="ka-GE" sz="2400" b="1" dirty="0" smtClean="0">
                <a:solidFill>
                  <a:schemeClr val="tx1"/>
                </a:solidFill>
              </a:rPr>
              <a:t>სამშაბათი</a:t>
            </a:r>
            <a:endParaRPr lang="en-US" sz="2400" b="1" dirty="0">
              <a:solidFill>
                <a:schemeClr val="tx1"/>
              </a:solidFill>
            </a:endParaRPr>
          </a:p>
        </p:txBody>
      </p:sp>
      <p:sp>
        <p:nvSpPr>
          <p:cNvPr id="22" name="Rectangle 21"/>
          <p:cNvSpPr/>
          <p:nvPr/>
        </p:nvSpPr>
        <p:spPr>
          <a:xfrm>
            <a:off x="88665" y="5824114"/>
            <a:ext cx="1998449" cy="811061"/>
          </a:xfrm>
          <a:prstGeom prst="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b="1" dirty="0" smtClean="0">
                <a:solidFill>
                  <a:schemeClr val="tx1"/>
                </a:solidFill>
              </a:rPr>
              <a:t>Friday</a:t>
            </a:r>
            <a:r>
              <a:rPr lang="ka-GE" sz="2400" b="1" dirty="0" smtClean="0">
                <a:solidFill>
                  <a:schemeClr val="tx1"/>
                </a:solidFill>
              </a:rPr>
              <a:t/>
            </a:r>
            <a:br>
              <a:rPr lang="ka-GE" sz="2400" b="1" dirty="0" smtClean="0">
                <a:solidFill>
                  <a:schemeClr val="tx1"/>
                </a:solidFill>
              </a:rPr>
            </a:br>
            <a:r>
              <a:rPr lang="ka-GE" sz="2400" b="1" dirty="0" smtClean="0">
                <a:solidFill>
                  <a:schemeClr val="tx1"/>
                </a:solidFill>
              </a:rPr>
              <a:t>პარასკევი</a:t>
            </a:r>
            <a:endParaRPr lang="en-US" sz="2400" b="1" dirty="0">
              <a:solidFill>
                <a:schemeClr val="tx1"/>
              </a:solidFill>
            </a:endParaRPr>
          </a:p>
        </p:txBody>
      </p:sp>
      <p:sp>
        <p:nvSpPr>
          <p:cNvPr id="23" name="Rectangle 22"/>
          <p:cNvSpPr/>
          <p:nvPr/>
        </p:nvSpPr>
        <p:spPr>
          <a:xfrm>
            <a:off x="88665" y="4724404"/>
            <a:ext cx="2005720" cy="811062"/>
          </a:xfrm>
          <a:prstGeom prst="rect">
            <a:avLst/>
          </a:prstGeom>
          <a:solidFill>
            <a:srgbClr val="FF3300"/>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smtClean="0">
                <a:solidFill>
                  <a:schemeClr val="tx1"/>
                </a:solidFill>
              </a:rPr>
              <a:t>Thursday</a:t>
            </a:r>
            <a:r>
              <a:rPr lang="ka-GE" sz="2400" b="1" dirty="0" smtClean="0">
                <a:solidFill>
                  <a:schemeClr val="tx1"/>
                </a:solidFill>
              </a:rPr>
              <a:t/>
            </a:r>
            <a:br>
              <a:rPr lang="ka-GE" sz="2400" b="1" dirty="0" smtClean="0">
                <a:solidFill>
                  <a:schemeClr val="tx1"/>
                </a:solidFill>
              </a:rPr>
            </a:br>
            <a:r>
              <a:rPr lang="ka-GE" sz="2400" b="1" dirty="0" smtClean="0">
                <a:solidFill>
                  <a:schemeClr val="tx1"/>
                </a:solidFill>
              </a:rPr>
              <a:t>ხუთშაბათი</a:t>
            </a:r>
            <a:endParaRPr lang="en-US" sz="2400" b="1" dirty="0">
              <a:solidFill>
                <a:schemeClr val="tx1"/>
              </a:solidFill>
            </a:endParaRPr>
          </a:p>
        </p:txBody>
      </p:sp>
      <p:sp>
        <p:nvSpPr>
          <p:cNvPr id="24" name="Rectangle 23"/>
          <p:cNvSpPr/>
          <p:nvPr/>
        </p:nvSpPr>
        <p:spPr>
          <a:xfrm>
            <a:off x="88666" y="3624696"/>
            <a:ext cx="2005720" cy="811061"/>
          </a:xfrm>
          <a:prstGeom prst="rect">
            <a:avLst/>
          </a:prstGeom>
          <a:solidFill>
            <a:srgbClr val="CC0099"/>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ka-GE" sz="2400" b="1" dirty="0" smtClean="0">
                <a:solidFill>
                  <a:schemeClr val="tx1"/>
                </a:solidFill>
              </a:rPr>
              <a:t/>
            </a:r>
            <a:br>
              <a:rPr lang="ka-GE" sz="2400" b="1" dirty="0" smtClean="0">
                <a:solidFill>
                  <a:schemeClr val="tx1"/>
                </a:solidFill>
              </a:rPr>
            </a:br>
            <a:r>
              <a:rPr lang="en-US" sz="2400" b="1" dirty="0" smtClean="0">
                <a:solidFill>
                  <a:schemeClr val="tx1"/>
                </a:solidFill>
              </a:rPr>
              <a:t>Wednesday</a:t>
            </a:r>
            <a:r>
              <a:rPr lang="ka-GE" sz="2400" b="1" dirty="0" smtClean="0">
                <a:solidFill>
                  <a:schemeClr val="tx1"/>
                </a:solidFill>
              </a:rPr>
              <a:t/>
            </a:r>
            <a:br>
              <a:rPr lang="ka-GE" sz="2400" b="1" dirty="0" smtClean="0">
                <a:solidFill>
                  <a:schemeClr val="tx1"/>
                </a:solidFill>
              </a:rPr>
            </a:br>
            <a:r>
              <a:rPr lang="ka-GE" sz="2400" b="1" dirty="0" smtClean="0">
                <a:solidFill>
                  <a:schemeClr val="tx1"/>
                </a:solidFill>
              </a:rPr>
              <a:t>ოთხშაბათი</a:t>
            </a:r>
            <a:br>
              <a:rPr lang="ka-GE" sz="2400" b="1" dirty="0" smtClean="0">
                <a:solidFill>
                  <a:schemeClr val="tx1"/>
                </a:solidFill>
              </a:rPr>
            </a:br>
            <a:endParaRPr lang="en-US" sz="2400" b="1" dirty="0">
              <a:solidFill>
                <a:schemeClr val="tx1"/>
              </a:solidFill>
            </a:endParaRPr>
          </a:p>
        </p:txBody>
      </p:sp>
      <p:sp>
        <p:nvSpPr>
          <p:cNvPr id="25" name="Rectangle 24"/>
          <p:cNvSpPr/>
          <p:nvPr/>
        </p:nvSpPr>
        <p:spPr>
          <a:xfrm>
            <a:off x="88665" y="1480404"/>
            <a:ext cx="1988734" cy="811061"/>
          </a:xfrm>
          <a:prstGeom prst="rect">
            <a:avLst/>
          </a:prstGeom>
          <a:solidFill>
            <a:srgbClr val="FFFF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smtClean="0">
                <a:solidFill>
                  <a:schemeClr val="tx1"/>
                </a:solidFill>
              </a:rPr>
              <a:t>Monday</a:t>
            </a:r>
            <a:r>
              <a:rPr lang="ka-GE" sz="2400" b="1" dirty="0" smtClean="0">
                <a:solidFill>
                  <a:schemeClr val="tx1"/>
                </a:solidFill>
              </a:rPr>
              <a:t/>
            </a:r>
            <a:br>
              <a:rPr lang="ka-GE" sz="2400" b="1" dirty="0" smtClean="0">
                <a:solidFill>
                  <a:schemeClr val="tx1"/>
                </a:solidFill>
              </a:rPr>
            </a:br>
            <a:r>
              <a:rPr lang="ka-GE" sz="2400" b="1" dirty="0" smtClean="0">
                <a:solidFill>
                  <a:schemeClr val="tx1"/>
                </a:solidFill>
              </a:rPr>
              <a:t>ორშაბათი</a:t>
            </a:r>
            <a:endParaRPr lang="en-US" sz="2400" b="1" dirty="0">
              <a:solidFill>
                <a:schemeClr val="tx1"/>
              </a:solidFill>
            </a:endParaRPr>
          </a:p>
        </p:txBody>
      </p:sp>
      <p:sp>
        <p:nvSpPr>
          <p:cNvPr id="4" name="Rectangle 3"/>
          <p:cNvSpPr/>
          <p:nvPr/>
        </p:nvSpPr>
        <p:spPr>
          <a:xfrm>
            <a:off x="7055892" y="1302696"/>
            <a:ext cx="4908647" cy="5262979"/>
          </a:xfrm>
          <a:prstGeom prst="rect">
            <a:avLst/>
          </a:prstGeom>
          <a:noFill/>
          <a:ln w="952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pic>
        <p:nvPicPr>
          <p:cNvPr id="7" name="Picture 6"/>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607127" y="1284408"/>
            <a:ext cx="1728216" cy="1375059"/>
          </a:xfrm>
          <a:prstGeom prst="rect">
            <a:avLst/>
          </a:prstGeom>
        </p:spPr>
      </p:pic>
      <p:pic>
        <p:nvPicPr>
          <p:cNvPr id="19" name="Picture 18"/>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90546" y="4668253"/>
            <a:ext cx="1056428" cy="995675"/>
          </a:xfrm>
          <a:prstGeom prst="rect">
            <a:avLst/>
          </a:prstGeom>
        </p:spPr>
      </p:pic>
      <p:pic>
        <p:nvPicPr>
          <p:cNvPr id="26" name="Picture 25"/>
          <p:cNvPicPr>
            <a:picLocks noChangeAspect="1"/>
          </p:cNvPicPr>
          <p:nvPr/>
        </p:nvPicPr>
        <p:blipFill rotWithShape="1">
          <a:blip r:embed="rId7" cstate="print">
            <a:clrChange>
              <a:clrFrom>
                <a:srgbClr val="27A0AB"/>
              </a:clrFrom>
              <a:clrTo>
                <a:srgbClr val="27A0AB">
                  <a:alpha val="0"/>
                </a:srgbClr>
              </a:clrTo>
            </a:clrChange>
            <a:extLst>
              <a:ext uri="{28A0092B-C50C-407E-A947-70E740481C1C}">
                <a14:useLocalDpi xmlns:a14="http://schemas.microsoft.com/office/drawing/2010/main" val="0"/>
              </a:ext>
            </a:extLst>
          </a:blip>
          <a:srcRect t="9333" b="14533"/>
          <a:stretch/>
        </p:blipFill>
        <p:spPr>
          <a:xfrm>
            <a:off x="4843845" y="3595265"/>
            <a:ext cx="1300282" cy="1070214"/>
          </a:xfrm>
          <a:prstGeom prst="rect">
            <a:avLst/>
          </a:prstGeom>
        </p:spPr>
      </p:pic>
      <p:pic>
        <p:nvPicPr>
          <p:cNvPr id="27" name="Picture 26"/>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23815" y="2353232"/>
            <a:ext cx="1178391" cy="1178391"/>
          </a:xfrm>
          <a:prstGeom prst="rect">
            <a:avLst/>
          </a:prstGeom>
        </p:spPr>
      </p:pic>
      <p:pic>
        <p:nvPicPr>
          <p:cNvPr id="28" name="Picture 27"/>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80909" y="5430922"/>
            <a:ext cx="1370303" cy="1370303"/>
          </a:xfrm>
          <a:prstGeom prst="rect">
            <a:avLst/>
          </a:prstGeom>
        </p:spPr>
      </p:pic>
    </p:spTree>
    <p:extLst>
      <p:ext uri="{BB962C8B-B14F-4D97-AF65-F5344CB8AC3E}">
        <p14:creationId xmlns:p14="http://schemas.microsoft.com/office/powerpoint/2010/main" val="126474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58333E-6 4.81481E-6 L -0.25586 -0.16413 " pathEditMode="relative" rAng="0" ptsTypes="AA">
                                      <p:cBhvr>
                                        <p:cTn id="6" dur="2000" fill="hold"/>
                                        <p:tgtEl>
                                          <p:spTgt spid="27"/>
                                        </p:tgtEl>
                                        <p:attrNameLst>
                                          <p:attrName>ppt_x</p:attrName>
                                          <p:attrName>ppt_y</p:attrName>
                                        </p:attrNameLst>
                                      </p:cBhvr>
                                      <p:rCtr x="-12799" y="-8218"/>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3.33333E-6 3.33333E-6 L -0.21771 -0.47986 " pathEditMode="relative" rAng="0" ptsTypes="AA">
                                      <p:cBhvr>
                                        <p:cTn id="10" dur="2000" fill="hold"/>
                                        <p:tgtEl>
                                          <p:spTgt spid="28"/>
                                        </p:tgtEl>
                                        <p:attrNameLst>
                                          <p:attrName>ppt_x</p:attrName>
                                          <p:attrName>ppt_y</p:attrName>
                                        </p:attrNameLst>
                                      </p:cBhvr>
                                      <p:rCtr x="-10885" y="-24005"/>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2.29167E-6 -7.40741E-7 L -0.26263 -0.18588 " pathEditMode="relative" rAng="0" ptsTypes="AA">
                                      <p:cBhvr>
                                        <p:cTn id="14" dur="2000" fill="hold"/>
                                        <p:tgtEl>
                                          <p:spTgt spid="19"/>
                                        </p:tgtEl>
                                        <p:attrNameLst>
                                          <p:attrName>ppt_x</p:attrName>
                                          <p:attrName>ppt_y</p:attrName>
                                        </p:attrNameLst>
                                      </p:cBhvr>
                                      <p:rCtr x="-13138" y="-9306"/>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0.0039 -0.0044 L -0.18164 0.44931 " pathEditMode="relative" rAng="0" ptsTypes="AA">
                                      <p:cBhvr>
                                        <p:cTn id="18" dur="2000" fill="hold"/>
                                        <p:tgtEl>
                                          <p:spTgt spid="7"/>
                                        </p:tgtEl>
                                        <p:attrNameLst>
                                          <p:attrName>ppt_x</p:attrName>
                                          <p:attrName>ppt_y</p:attrName>
                                        </p:attrNameLst>
                                      </p:cBhvr>
                                      <p:rCtr x="-9284" y="22685"/>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8.33333E-7 -4.81481E-6 L -0.19062 0.28889 " pathEditMode="relative" rAng="0" ptsTypes="AA">
                                      <p:cBhvr>
                                        <p:cTn id="22" dur="2000" fill="hold"/>
                                        <p:tgtEl>
                                          <p:spTgt spid="26"/>
                                        </p:tgtEl>
                                        <p:attrNameLst>
                                          <p:attrName>ppt_x</p:attrName>
                                          <p:attrName>ppt_y</p:attrName>
                                        </p:attrNameLst>
                                      </p:cBhvr>
                                      <p:rCtr x="-9531" y="144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1"/>
          <p:cNvSpPr>
            <a:spLocks noGrp="1"/>
          </p:cNvSpPr>
          <p:nvPr/>
        </p:nvSpPr>
        <p:spPr>
          <a:xfrm>
            <a:off x="838200" y="2002631"/>
            <a:ext cx="10515600" cy="28527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a:p>
        </p:txBody>
      </p:sp>
      <p:sp>
        <p:nvSpPr>
          <p:cNvPr id="3" name="Title 11"/>
          <p:cNvSpPr>
            <a:spLocks noGrp="1"/>
          </p:cNvSpPr>
          <p:nvPr/>
        </p:nvSpPr>
        <p:spPr>
          <a:xfrm>
            <a:off x="990600" y="2155031"/>
            <a:ext cx="10515600" cy="28527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a:p>
        </p:txBody>
      </p:sp>
      <p:pic>
        <p:nvPicPr>
          <p:cNvPr id="4" name="Picture 3">
            <a:extLst>
              <a:ext uri="{FF2B5EF4-FFF2-40B4-BE49-F238E27FC236}">
                <a16:creationId xmlns:a16="http://schemas.microsoft.com/office/drawing/2014/main" xmlns="" id="{77F85670-E7F1-2A48-A860-002FD9A8B454}"/>
              </a:ext>
            </a:extLst>
          </p:cNvPr>
          <p:cNvPicPr>
            <a:picLocks noChangeAspect="1"/>
          </p:cNvPicPr>
          <p:nvPr/>
        </p:nvPicPr>
        <p:blipFill>
          <a:blip r:embed="rId3" cstate="print"/>
          <a:stretch>
            <a:fillRect/>
          </a:stretch>
        </p:blipFill>
        <p:spPr>
          <a:xfrm>
            <a:off x="2192373" y="137663"/>
            <a:ext cx="2302640" cy="938689"/>
          </a:xfrm>
          <a:prstGeom prst="rect">
            <a:avLst/>
          </a:prstGeom>
        </p:spPr>
      </p:pic>
      <p:pic>
        <p:nvPicPr>
          <p:cNvPr id="5" name="Google Shape;90;p1">
            <a:extLst>
              <a:ext uri="{FF2B5EF4-FFF2-40B4-BE49-F238E27FC236}">
                <a16:creationId xmlns:a16="http://schemas.microsoft.com/office/drawing/2014/main" xmlns="" id="{0DE02204-4346-7B4B-A92A-DE548BE25BE4}"/>
              </a:ext>
            </a:extLst>
          </p:cNvPr>
          <p:cNvPicPr preferRelativeResize="0"/>
          <p:nvPr/>
        </p:nvPicPr>
        <p:blipFill rotWithShape="1">
          <a:blip r:embed="rId4" cstate="print">
            <a:alphaModFix/>
          </a:blip>
          <a:srcRect/>
          <a:stretch/>
        </p:blipFill>
        <p:spPr>
          <a:xfrm>
            <a:off x="186734" y="138883"/>
            <a:ext cx="2005639" cy="938689"/>
          </a:xfrm>
          <a:prstGeom prst="rect">
            <a:avLst/>
          </a:prstGeom>
          <a:noFill/>
          <a:ln>
            <a:noFill/>
          </a:ln>
        </p:spPr>
      </p:pic>
      <p:sp>
        <p:nvSpPr>
          <p:cNvPr id="6" name="Title 5"/>
          <p:cNvSpPr>
            <a:spLocks noGrp="1"/>
          </p:cNvSpPr>
          <p:nvPr>
            <p:ph type="title"/>
          </p:nvPr>
        </p:nvSpPr>
        <p:spPr>
          <a:xfrm>
            <a:off x="387115" y="3069721"/>
            <a:ext cx="7701672" cy="4180893"/>
          </a:xfrm>
        </p:spPr>
        <p:txBody>
          <a:bodyPr>
            <a:normAutofit/>
          </a:bodyPr>
          <a:lstStyle/>
          <a:p>
            <a:r>
              <a:rPr lang="en-US" sz="2600" b="1" dirty="0" smtClean="0">
                <a:solidFill>
                  <a:schemeClr val="bg1"/>
                </a:solidFill>
                <a:latin typeface="+mn-lt"/>
              </a:rPr>
              <a:t>1. Does Mary have dance classes on Thursdays? ___</a:t>
            </a:r>
            <a:br>
              <a:rPr lang="en-US" sz="2600" b="1" dirty="0" smtClean="0">
                <a:solidFill>
                  <a:schemeClr val="bg1"/>
                </a:solidFill>
                <a:latin typeface="+mn-lt"/>
              </a:rPr>
            </a:br>
            <a:r>
              <a:rPr lang="en-US" sz="2600" b="1" dirty="0" smtClean="0">
                <a:solidFill>
                  <a:schemeClr val="bg1"/>
                </a:solidFill>
                <a:latin typeface="+mn-lt"/>
              </a:rPr>
              <a:t/>
            </a:r>
            <a:br>
              <a:rPr lang="en-US" sz="2600" b="1" dirty="0" smtClean="0">
                <a:solidFill>
                  <a:schemeClr val="bg1"/>
                </a:solidFill>
                <a:latin typeface="+mn-lt"/>
              </a:rPr>
            </a:br>
            <a:r>
              <a:rPr lang="en-US" sz="2600" b="1" dirty="0" smtClean="0">
                <a:solidFill>
                  <a:schemeClr val="bg1"/>
                </a:solidFill>
                <a:latin typeface="+mn-lt"/>
              </a:rPr>
              <a:t>2. Does Mary help her mum on Fridays? ___</a:t>
            </a:r>
            <a:br>
              <a:rPr lang="en-US" sz="2600" b="1" dirty="0" smtClean="0">
                <a:solidFill>
                  <a:schemeClr val="bg1"/>
                </a:solidFill>
                <a:latin typeface="+mn-lt"/>
              </a:rPr>
            </a:br>
            <a:r>
              <a:rPr lang="en-US" sz="2600" b="1" dirty="0" smtClean="0">
                <a:solidFill>
                  <a:schemeClr val="bg1"/>
                </a:solidFill>
                <a:latin typeface="+mn-lt"/>
              </a:rPr>
              <a:t/>
            </a:r>
            <a:br>
              <a:rPr lang="en-US" sz="2600" b="1" dirty="0" smtClean="0">
                <a:solidFill>
                  <a:schemeClr val="bg1"/>
                </a:solidFill>
                <a:latin typeface="+mn-lt"/>
              </a:rPr>
            </a:br>
            <a:r>
              <a:rPr lang="en-US" sz="2600" b="1" dirty="0" smtClean="0">
                <a:solidFill>
                  <a:schemeClr val="bg1"/>
                </a:solidFill>
                <a:latin typeface="+mn-lt"/>
              </a:rPr>
              <a:t>3. Does Mary ride a bicycle on Mondays? ___</a:t>
            </a:r>
            <a:br>
              <a:rPr lang="en-US" sz="2600" b="1" dirty="0" smtClean="0">
                <a:solidFill>
                  <a:schemeClr val="bg1"/>
                </a:solidFill>
                <a:latin typeface="+mn-lt"/>
              </a:rPr>
            </a:br>
            <a:r>
              <a:rPr lang="en-US" sz="2600" b="1" dirty="0" smtClean="0">
                <a:solidFill>
                  <a:schemeClr val="bg1"/>
                </a:solidFill>
                <a:latin typeface="+mn-lt"/>
              </a:rPr>
              <a:t/>
            </a:r>
            <a:br>
              <a:rPr lang="en-US" sz="2600" b="1" dirty="0" smtClean="0">
                <a:solidFill>
                  <a:schemeClr val="bg1"/>
                </a:solidFill>
                <a:latin typeface="+mn-lt"/>
              </a:rPr>
            </a:br>
            <a:r>
              <a:rPr lang="en-US" sz="2600" b="1" dirty="0" smtClean="0">
                <a:solidFill>
                  <a:schemeClr val="bg1"/>
                </a:solidFill>
                <a:latin typeface="+mn-lt"/>
              </a:rPr>
              <a:t>4. Does Mary play music on Wednesdays? ___ </a:t>
            </a:r>
            <a:br>
              <a:rPr lang="en-US" sz="2600" b="1" dirty="0" smtClean="0">
                <a:solidFill>
                  <a:schemeClr val="bg1"/>
                </a:solidFill>
                <a:latin typeface="+mn-lt"/>
              </a:rPr>
            </a:br>
            <a:r>
              <a:rPr lang="en-US" sz="2600" b="1" dirty="0" smtClean="0">
                <a:solidFill>
                  <a:schemeClr val="bg1"/>
                </a:solidFill>
                <a:latin typeface="+mn-lt"/>
              </a:rPr>
              <a:t/>
            </a:r>
            <a:br>
              <a:rPr lang="en-US" sz="2600" b="1" dirty="0" smtClean="0">
                <a:solidFill>
                  <a:schemeClr val="bg1"/>
                </a:solidFill>
                <a:latin typeface="+mn-lt"/>
              </a:rPr>
            </a:br>
            <a:r>
              <a:rPr lang="en-US" sz="2600" b="1" dirty="0" smtClean="0">
                <a:solidFill>
                  <a:schemeClr val="bg1"/>
                </a:solidFill>
                <a:latin typeface="+mn-lt"/>
              </a:rPr>
              <a:t>5. Does Mary cook on Saturdays and Sundays? ___</a:t>
            </a:r>
            <a:endParaRPr lang="en-US" sz="2600" b="1" dirty="0">
              <a:solidFill>
                <a:schemeClr val="bg1"/>
              </a:solidFill>
              <a:latin typeface="+mn-lt"/>
            </a:endParaRPr>
          </a:p>
        </p:txBody>
      </p:sp>
      <p:sp>
        <p:nvSpPr>
          <p:cNvPr id="7" name="Rectangle 6"/>
          <p:cNvSpPr/>
          <p:nvPr/>
        </p:nvSpPr>
        <p:spPr>
          <a:xfrm>
            <a:off x="153752" y="1368336"/>
            <a:ext cx="11841064" cy="2092881"/>
          </a:xfrm>
          <a:prstGeom prst="rect">
            <a:avLst/>
          </a:prstGeom>
        </p:spPr>
        <p:txBody>
          <a:bodyPr wrap="square">
            <a:spAutoFit/>
          </a:bodyPr>
          <a:lstStyle/>
          <a:p>
            <a:pPr algn="just"/>
            <a:r>
              <a:rPr lang="en-US" sz="2600" b="1" dirty="0">
                <a:solidFill>
                  <a:schemeClr val="bg1"/>
                </a:solidFill>
              </a:rPr>
              <a:t>This is Mary. She is nine years old. She goes to school. Every </a:t>
            </a:r>
            <a:r>
              <a:rPr lang="en-US" sz="2600" b="1" dirty="0">
                <a:solidFill>
                  <a:srgbClr val="FFC000"/>
                </a:solidFill>
              </a:rPr>
              <a:t>Monday</a:t>
            </a:r>
            <a:r>
              <a:rPr lang="en-US" sz="2600" b="1" dirty="0">
                <a:solidFill>
                  <a:schemeClr val="bg1"/>
                </a:solidFill>
              </a:rPr>
              <a:t> Mary reads English books with her friends. Every </a:t>
            </a:r>
            <a:r>
              <a:rPr lang="en-US" sz="2600" b="1" dirty="0">
                <a:solidFill>
                  <a:srgbClr val="00FF00"/>
                </a:solidFill>
              </a:rPr>
              <a:t>Tuesday</a:t>
            </a:r>
            <a:r>
              <a:rPr lang="en-US" sz="2600" b="1" dirty="0">
                <a:solidFill>
                  <a:schemeClr val="bg1"/>
                </a:solidFill>
              </a:rPr>
              <a:t> she rides a bicycle in the park. On </a:t>
            </a:r>
            <a:r>
              <a:rPr lang="en-US" sz="2600" b="1" dirty="0">
                <a:solidFill>
                  <a:srgbClr val="CC0099"/>
                </a:solidFill>
              </a:rPr>
              <a:t>Wednesdays </a:t>
            </a:r>
            <a:r>
              <a:rPr lang="en-US" sz="2600" b="1" dirty="0">
                <a:solidFill>
                  <a:schemeClr val="bg1"/>
                </a:solidFill>
              </a:rPr>
              <a:t>she plays music at Music Club. On </a:t>
            </a:r>
            <a:r>
              <a:rPr lang="en-US" sz="2600" b="1" dirty="0">
                <a:solidFill>
                  <a:srgbClr val="FF3300"/>
                </a:solidFill>
              </a:rPr>
              <a:t>Thursdays </a:t>
            </a:r>
            <a:r>
              <a:rPr lang="en-US" sz="2600" b="1" dirty="0">
                <a:solidFill>
                  <a:schemeClr val="bg1"/>
                </a:solidFill>
              </a:rPr>
              <a:t>she has dance classes. Every </a:t>
            </a:r>
            <a:r>
              <a:rPr lang="en-US" sz="2600" b="1" dirty="0">
                <a:solidFill>
                  <a:srgbClr val="FF0066"/>
                </a:solidFill>
              </a:rPr>
              <a:t>Friday</a:t>
            </a:r>
            <a:r>
              <a:rPr lang="en-US" sz="2600" b="1" dirty="0">
                <a:solidFill>
                  <a:schemeClr val="bg1"/>
                </a:solidFill>
              </a:rPr>
              <a:t> Mary goes to the gym. On </a:t>
            </a:r>
            <a:r>
              <a:rPr lang="en-US" sz="2600" b="1" dirty="0">
                <a:solidFill>
                  <a:srgbClr val="6600CC"/>
                </a:solidFill>
              </a:rPr>
              <a:t>Saturdays</a:t>
            </a:r>
            <a:r>
              <a:rPr lang="en-US" sz="2600" b="1" dirty="0">
                <a:solidFill>
                  <a:schemeClr val="bg1"/>
                </a:solidFill>
              </a:rPr>
              <a:t> and </a:t>
            </a:r>
            <a:r>
              <a:rPr lang="en-US" sz="2600" b="1" dirty="0">
                <a:solidFill>
                  <a:srgbClr val="008000"/>
                </a:solidFill>
              </a:rPr>
              <a:t>Sundays</a:t>
            </a:r>
            <a:r>
              <a:rPr lang="en-US" sz="2600" b="1" dirty="0">
                <a:solidFill>
                  <a:schemeClr val="bg1"/>
                </a:solidFill>
              </a:rPr>
              <a:t> Mary helps her </a:t>
            </a:r>
            <a:r>
              <a:rPr lang="en-US" sz="2600" b="1" dirty="0" smtClean="0">
                <a:solidFill>
                  <a:schemeClr val="bg1"/>
                </a:solidFill>
              </a:rPr>
              <a:t>mum </a:t>
            </a:r>
            <a:r>
              <a:rPr lang="en-US" sz="2600" b="1" dirty="0">
                <a:solidFill>
                  <a:schemeClr val="bg1"/>
                </a:solidFill>
              </a:rPr>
              <a:t>and they cook together. </a:t>
            </a:r>
            <a:endParaRPr lang="en-US" sz="2600" dirty="0"/>
          </a:p>
        </p:txBody>
      </p:sp>
      <p:sp>
        <p:nvSpPr>
          <p:cNvPr id="8" name="Rectangle 7"/>
          <p:cNvSpPr/>
          <p:nvPr/>
        </p:nvSpPr>
        <p:spPr>
          <a:xfrm>
            <a:off x="153752" y="1353312"/>
            <a:ext cx="11806600" cy="2112264"/>
          </a:xfrm>
          <a:prstGeom prst="rect">
            <a:avLst/>
          </a:prstGeom>
          <a:noFill/>
          <a:ln w="952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9" name="Rectangle 8"/>
          <p:cNvSpPr/>
          <p:nvPr/>
        </p:nvSpPr>
        <p:spPr>
          <a:xfrm>
            <a:off x="7028083" y="3488532"/>
            <a:ext cx="684448" cy="447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t>Yes</a:t>
            </a:r>
            <a:endParaRPr lang="en-US" sz="2600" b="1" dirty="0"/>
          </a:p>
        </p:txBody>
      </p:sp>
      <p:sp>
        <p:nvSpPr>
          <p:cNvPr id="11" name="Rectangle 10"/>
          <p:cNvSpPr/>
          <p:nvPr/>
        </p:nvSpPr>
        <p:spPr>
          <a:xfrm>
            <a:off x="6248400" y="5570483"/>
            <a:ext cx="684448" cy="447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t>Yes</a:t>
            </a:r>
            <a:endParaRPr lang="en-US" sz="2600" b="1" dirty="0"/>
          </a:p>
        </p:txBody>
      </p:sp>
      <p:sp>
        <p:nvSpPr>
          <p:cNvPr id="12" name="Rectangle 11"/>
          <p:cNvSpPr/>
          <p:nvPr/>
        </p:nvSpPr>
        <p:spPr>
          <a:xfrm>
            <a:off x="6851553" y="6332773"/>
            <a:ext cx="684448" cy="447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t>Yes</a:t>
            </a:r>
            <a:endParaRPr lang="en-US" sz="2600" b="1" dirty="0"/>
          </a:p>
        </p:txBody>
      </p:sp>
      <p:sp>
        <p:nvSpPr>
          <p:cNvPr id="13" name="Rectangle 12"/>
          <p:cNvSpPr/>
          <p:nvPr/>
        </p:nvSpPr>
        <p:spPr>
          <a:xfrm>
            <a:off x="5996940" y="4204219"/>
            <a:ext cx="684448" cy="447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t>No</a:t>
            </a:r>
            <a:endParaRPr lang="en-US" sz="2600" b="1" dirty="0"/>
          </a:p>
        </p:txBody>
      </p:sp>
      <p:sp>
        <p:nvSpPr>
          <p:cNvPr id="14" name="Rectangle 13"/>
          <p:cNvSpPr/>
          <p:nvPr/>
        </p:nvSpPr>
        <p:spPr>
          <a:xfrm>
            <a:off x="6124956" y="4886110"/>
            <a:ext cx="684448" cy="447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t>No</a:t>
            </a:r>
            <a:endParaRPr lang="en-US" sz="2600" b="1" dirty="0"/>
          </a:p>
        </p:txBody>
      </p:sp>
    </p:spTree>
    <p:extLst>
      <p:ext uri="{BB962C8B-B14F-4D97-AF65-F5344CB8AC3E}">
        <p14:creationId xmlns:p14="http://schemas.microsoft.com/office/powerpoint/2010/main" val="274341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7F85670-E7F1-2A48-A860-002FD9A8B454}"/>
              </a:ext>
            </a:extLst>
          </p:cNvPr>
          <p:cNvPicPr>
            <a:picLocks noChangeAspect="1"/>
          </p:cNvPicPr>
          <p:nvPr/>
        </p:nvPicPr>
        <p:blipFill>
          <a:blip r:embed="rId2" cstate="print"/>
          <a:stretch>
            <a:fillRect/>
          </a:stretch>
        </p:blipFill>
        <p:spPr>
          <a:xfrm>
            <a:off x="2192373" y="137663"/>
            <a:ext cx="2302640" cy="938689"/>
          </a:xfrm>
          <a:prstGeom prst="rect">
            <a:avLst/>
          </a:prstGeom>
        </p:spPr>
      </p:pic>
      <p:pic>
        <p:nvPicPr>
          <p:cNvPr id="4" name="Google Shape;90;p1">
            <a:extLst>
              <a:ext uri="{FF2B5EF4-FFF2-40B4-BE49-F238E27FC236}">
                <a16:creationId xmlns:a16="http://schemas.microsoft.com/office/drawing/2014/main" xmlns="" id="{0DE02204-4346-7B4B-A92A-DE548BE25BE4}"/>
              </a:ext>
            </a:extLst>
          </p:cNvPr>
          <p:cNvPicPr preferRelativeResize="0"/>
          <p:nvPr/>
        </p:nvPicPr>
        <p:blipFill rotWithShape="1">
          <a:blip r:embed="rId3" cstate="print">
            <a:alphaModFix/>
          </a:blip>
          <a:srcRect/>
          <a:stretch/>
        </p:blipFill>
        <p:spPr>
          <a:xfrm>
            <a:off x="186734" y="138883"/>
            <a:ext cx="2005639" cy="938689"/>
          </a:xfrm>
          <a:prstGeom prst="rect">
            <a:avLst/>
          </a:prstGeom>
          <a:noFill/>
          <a:ln>
            <a:noFill/>
          </a:ln>
        </p:spPr>
      </p:pic>
      <p:cxnSp>
        <p:nvCxnSpPr>
          <p:cNvPr id="6" name="Straight Connector 5"/>
          <p:cNvCxnSpPr/>
          <p:nvPr/>
        </p:nvCxnSpPr>
        <p:spPr>
          <a:xfrm flipH="1">
            <a:off x="5851504" y="1426464"/>
            <a:ext cx="47033" cy="478231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3099816" y="2478022"/>
            <a:ext cx="5916168" cy="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852141" y="1563894"/>
            <a:ext cx="3285744" cy="58521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2400" b="1" dirty="0" smtClean="0">
                <a:solidFill>
                  <a:schemeClr val="bg1"/>
                </a:solidFill>
              </a:rPr>
              <a:t>Cardinal Numbers</a:t>
            </a:r>
            <a:r>
              <a:rPr lang="ka-GE" sz="2400" b="1" dirty="0" smtClean="0">
                <a:solidFill>
                  <a:schemeClr val="bg1"/>
                </a:solidFill>
              </a:rPr>
              <a:t/>
            </a:r>
            <a:br>
              <a:rPr lang="ka-GE" sz="2400" b="1" dirty="0" smtClean="0">
                <a:solidFill>
                  <a:schemeClr val="bg1"/>
                </a:solidFill>
              </a:rPr>
            </a:br>
            <a:r>
              <a:rPr lang="ka-GE" sz="2400" b="1" dirty="0" smtClean="0">
                <a:solidFill>
                  <a:schemeClr val="bg1"/>
                </a:solidFill>
              </a:rPr>
              <a:t>რაოდენობითი რიცხვითი სახელი </a:t>
            </a:r>
            <a:endParaRPr lang="en-US" sz="2400" b="1" dirty="0">
              <a:solidFill>
                <a:schemeClr val="bg1"/>
              </a:solidFill>
            </a:endParaRPr>
          </a:p>
        </p:txBody>
      </p:sp>
      <p:sp>
        <p:nvSpPr>
          <p:cNvPr id="12" name="Rectangle 11"/>
          <p:cNvSpPr/>
          <p:nvPr/>
        </p:nvSpPr>
        <p:spPr>
          <a:xfrm>
            <a:off x="5638435" y="1600198"/>
            <a:ext cx="3599651" cy="58521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2400" b="1" dirty="0" smtClean="0">
                <a:solidFill>
                  <a:schemeClr val="bg1"/>
                </a:solidFill>
              </a:rPr>
              <a:t>Ordinal Numbers</a:t>
            </a:r>
            <a:r>
              <a:rPr lang="ka-GE" sz="2400" b="1" dirty="0" smtClean="0">
                <a:solidFill>
                  <a:schemeClr val="bg1"/>
                </a:solidFill>
              </a:rPr>
              <a:t> რიგობითი რიცხვითი სახელი </a:t>
            </a:r>
            <a:endParaRPr lang="en-US" sz="2400" b="1" dirty="0">
              <a:solidFill>
                <a:schemeClr val="bg1"/>
              </a:solidFill>
            </a:endParaRPr>
          </a:p>
        </p:txBody>
      </p:sp>
      <p:sp>
        <p:nvSpPr>
          <p:cNvPr id="15" name="Rectangle 14"/>
          <p:cNvSpPr/>
          <p:nvPr/>
        </p:nvSpPr>
        <p:spPr>
          <a:xfrm>
            <a:off x="2275304" y="4064506"/>
            <a:ext cx="2487168" cy="58521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2400" b="1" dirty="0" smtClean="0">
                <a:solidFill>
                  <a:schemeClr val="bg1"/>
                </a:solidFill>
              </a:rPr>
              <a:t>1</a:t>
            </a:r>
          </a:p>
          <a:p>
            <a:pPr algn="ctr"/>
            <a:r>
              <a:rPr lang="en-US" sz="2400" b="1" dirty="0" smtClean="0">
                <a:solidFill>
                  <a:schemeClr val="bg1"/>
                </a:solidFill>
              </a:rPr>
              <a:t>2</a:t>
            </a:r>
          </a:p>
          <a:p>
            <a:pPr algn="ctr"/>
            <a:r>
              <a:rPr lang="en-US" sz="2400" b="1" dirty="0" smtClean="0">
                <a:solidFill>
                  <a:schemeClr val="bg1"/>
                </a:solidFill>
              </a:rPr>
              <a:t>3</a:t>
            </a:r>
          </a:p>
          <a:p>
            <a:pPr algn="ctr"/>
            <a:r>
              <a:rPr lang="en-US" sz="2400" b="1" dirty="0" smtClean="0">
                <a:solidFill>
                  <a:schemeClr val="bg1"/>
                </a:solidFill>
              </a:rPr>
              <a:t>4</a:t>
            </a:r>
          </a:p>
          <a:p>
            <a:pPr algn="ctr"/>
            <a:r>
              <a:rPr lang="en-US" sz="2400" b="1" dirty="0" smtClean="0">
                <a:solidFill>
                  <a:schemeClr val="bg1"/>
                </a:solidFill>
              </a:rPr>
              <a:t>5</a:t>
            </a:r>
          </a:p>
          <a:p>
            <a:pPr algn="ctr"/>
            <a:r>
              <a:rPr lang="en-US" sz="2400" b="1" dirty="0" smtClean="0">
                <a:solidFill>
                  <a:schemeClr val="bg1"/>
                </a:solidFill>
              </a:rPr>
              <a:t>6</a:t>
            </a:r>
          </a:p>
          <a:p>
            <a:pPr algn="ctr"/>
            <a:r>
              <a:rPr lang="en-US" sz="2400" b="1" dirty="0" smtClean="0">
                <a:solidFill>
                  <a:schemeClr val="bg1"/>
                </a:solidFill>
              </a:rPr>
              <a:t>7</a:t>
            </a:r>
          </a:p>
          <a:p>
            <a:pPr algn="ctr"/>
            <a:r>
              <a:rPr lang="en-US" sz="2400" b="1" dirty="0" smtClean="0">
                <a:solidFill>
                  <a:schemeClr val="bg1"/>
                </a:solidFill>
              </a:rPr>
              <a:t>8</a:t>
            </a:r>
          </a:p>
          <a:p>
            <a:pPr algn="ctr"/>
            <a:r>
              <a:rPr lang="en-US" sz="2400" b="1" dirty="0" smtClean="0">
                <a:solidFill>
                  <a:schemeClr val="bg1"/>
                </a:solidFill>
              </a:rPr>
              <a:t>9</a:t>
            </a:r>
          </a:p>
          <a:p>
            <a:pPr algn="ctr"/>
            <a:r>
              <a:rPr lang="en-US" sz="2400" b="1" dirty="0" smtClean="0">
                <a:solidFill>
                  <a:schemeClr val="bg1"/>
                </a:solidFill>
              </a:rPr>
              <a:t>10</a:t>
            </a:r>
            <a:endParaRPr lang="en-US" sz="2400" b="1" dirty="0">
              <a:solidFill>
                <a:schemeClr val="bg1"/>
              </a:solidFill>
            </a:endParaRPr>
          </a:p>
        </p:txBody>
      </p:sp>
      <p:sp>
        <p:nvSpPr>
          <p:cNvPr id="16" name="Rectangle 15"/>
          <p:cNvSpPr/>
          <p:nvPr/>
        </p:nvSpPr>
        <p:spPr>
          <a:xfrm>
            <a:off x="3788701" y="4357115"/>
            <a:ext cx="2487168" cy="58521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2400" b="1" dirty="0" smtClean="0">
                <a:solidFill>
                  <a:schemeClr val="bg1"/>
                </a:solidFill>
              </a:rPr>
              <a:t>one </a:t>
            </a:r>
          </a:p>
          <a:p>
            <a:pPr algn="ctr"/>
            <a:r>
              <a:rPr lang="en-US" sz="2400" b="1" dirty="0" smtClean="0">
                <a:solidFill>
                  <a:schemeClr val="bg1"/>
                </a:solidFill>
              </a:rPr>
              <a:t>two</a:t>
            </a:r>
          </a:p>
          <a:p>
            <a:pPr algn="ctr"/>
            <a:r>
              <a:rPr lang="en-US" sz="2400" b="1" dirty="0" smtClean="0">
                <a:solidFill>
                  <a:schemeClr val="bg1"/>
                </a:solidFill>
              </a:rPr>
              <a:t>three</a:t>
            </a:r>
          </a:p>
          <a:p>
            <a:pPr algn="ctr"/>
            <a:r>
              <a:rPr lang="en-US" sz="2400" b="1" dirty="0" smtClean="0">
                <a:solidFill>
                  <a:schemeClr val="bg1"/>
                </a:solidFill>
              </a:rPr>
              <a:t>four</a:t>
            </a:r>
          </a:p>
          <a:p>
            <a:pPr algn="ctr"/>
            <a:r>
              <a:rPr lang="en-US" sz="2400" b="1" dirty="0" smtClean="0">
                <a:solidFill>
                  <a:schemeClr val="bg1"/>
                </a:solidFill>
              </a:rPr>
              <a:t>five</a:t>
            </a:r>
          </a:p>
          <a:p>
            <a:pPr algn="ctr"/>
            <a:r>
              <a:rPr lang="en-US" sz="2400" b="1" dirty="0" smtClean="0">
                <a:solidFill>
                  <a:schemeClr val="bg1"/>
                </a:solidFill>
              </a:rPr>
              <a:t>six</a:t>
            </a:r>
          </a:p>
          <a:p>
            <a:pPr algn="ctr"/>
            <a:r>
              <a:rPr lang="en-US" sz="2400" b="1" dirty="0" smtClean="0">
                <a:solidFill>
                  <a:schemeClr val="bg1"/>
                </a:solidFill>
              </a:rPr>
              <a:t>seven</a:t>
            </a:r>
          </a:p>
          <a:p>
            <a:pPr algn="ctr"/>
            <a:r>
              <a:rPr lang="en-US" sz="2400" b="1" dirty="0" smtClean="0">
                <a:solidFill>
                  <a:schemeClr val="bg1"/>
                </a:solidFill>
              </a:rPr>
              <a:t>eight</a:t>
            </a:r>
          </a:p>
          <a:p>
            <a:pPr algn="ctr"/>
            <a:r>
              <a:rPr lang="en-US" sz="2400" b="1" dirty="0" smtClean="0">
                <a:solidFill>
                  <a:schemeClr val="bg1"/>
                </a:solidFill>
              </a:rPr>
              <a:t>nine</a:t>
            </a:r>
          </a:p>
          <a:p>
            <a:pPr algn="ctr"/>
            <a:r>
              <a:rPr lang="en-US" sz="2400" b="1" dirty="0" smtClean="0">
                <a:solidFill>
                  <a:schemeClr val="bg1"/>
                </a:solidFill>
              </a:rPr>
              <a:t>ten</a:t>
            </a:r>
          </a:p>
          <a:p>
            <a:pPr algn="ctr"/>
            <a:endParaRPr lang="en-US" sz="2400" dirty="0" smtClean="0">
              <a:solidFill>
                <a:schemeClr val="bg1"/>
              </a:solidFill>
            </a:endParaRPr>
          </a:p>
          <a:p>
            <a:pPr algn="ctr"/>
            <a:endParaRPr lang="en-US" sz="2400" dirty="0">
              <a:solidFill>
                <a:schemeClr val="bg1"/>
              </a:solidFill>
            </a:endParaRPr>
          </a:p>
        </p:txBody>
      </p:sp>
      <p:sp>
        <p:nvSpPr>
          <p:cNvPr id="17" name="Rectangle 16"/>
          <p:cNvSpPr/>
          <p:nvPr/>
        </p:nvSpPr>
        <p:spPr>
          <a:xfrm>
            <a:off x="5242597" y="4064506"/>
            <a:ext cx="2487168" cy="58521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2400" b="1" dirty="0" smtClean="0">
                <a:solidFill>
                  <a:srgbClr val="FF0000"/>
                </a:solidFill>
              </a:rPr>
              <a:t>the</a:t>
            </a:r>
            <a:r>
              <a:rPr lang="en-US" sz="2400" b="1" dirty="0" smtClean="0">
                <a:solidFill>
                  <a:schemeClr val="bg1"/>
                </a:solidFill>
              </a:rPr>
              <a:t> 1</a:t>
            </a:r>
            <a:r>
              <a:rPr lang="en-US" sz="2400" b="1" baseline="30000" dirty="0" smtClean="0">
                <a:solidFill>
                  <a:srgbClr val="FF0000"/>
                </a:solidFill>
              </a:rPr>
              <a:t>st</a:t>
            </a:r>
            <a:r>
              <a:rPr lang="en-US" sz="2400" b="1" dirty="0" smtClean="0">
                <a:solidFill>
                  <a:schemeClr val="bg1"/>
                </a:solidFill>
              </a:rPr>
              <a:t> </a:t>
            </a:r>
          </a:p>
          <a:p>
            <a:pPr algn="ctr"/>
            <a:r>
              <a:rPr lang="en-US" sz="2400" b="1" dirty="0" smtClean="0">
                <a:solidFill>
                  <a:srgbClr val="00FF00"/>
                </a:solidFill>
              </a:rPr>
              <a:t>the</a:t>
            </a:r>
            <a:r>
              <a:rPr lang="en-US" sz="2400" b="1" dirty="0" smtClean="0">
                <a:solidFill>
                  <a:schemeClr val="bg1"/>
                </a:solidFill>
              </a:rPr>
              <a:t> 2</a:t>
            </a:r>
            <a:r>
              <a:rPr lang="en-US" sz="2400" b="1" baseline="30000" dirty="0" smtClean="0">
                <a:solidFill>
                  <a:srgbClr val="00FF00"/>
                </a:solidFill>
              </a:rPr>
              <a:t>nd</a:t>
            </a:r>
            <a:r>
              <a:rPr lang="en-US" sz="2400" b="1" dirty="0" smtClean="0">
                <a:solidFill>
                  <a:srgbClr val="00B050"/>
                </a:solidFill>
              </a:rPr>
              <a:t> </a:t>
            </a:r>
          </a:p>
          <a:p>
            <a:pPr algn="ctr"/>
            <a:r>
              <a:rPr lang="en-US" sz="2400" b="1" dirty="0" smtClean="0">
                <a:solidFill>
                  <a:srgbClr val="CC0099"/>
                </a:solidFill>
              </a:rPr>
              <a:t>the</a:t>
            </a:r>
            <a:r>
              <a:rPr lang="en-US" sz="2400" b="1" dirty="0" smtClean="0">
                <a:solidFill>
                  <a:schemeClr val="bg1"/>
                </a:solidFill>
              </a:rPr>
              <a:t> 3</a:t>
            </a:r>
            <a:r>
              <a:rPr lang="en-US" sz="2400" b="1" baseline="30000" dirty="0" smtClean="0">
                <a:solidFill>
                  <a:srgbClr val="CC0099"/>
                </a:solidFill>
              </a:rPr>
              <a:t>rd</a:t>
            </a:r>
            <a:r>
              <a:rPr lang="en-US" sz="2400" b="1" dirty="0" smtClean="0">
                <a:solidFill>
                  <a:schemeClr val="bg1"/>
                </a:solidFill>
              </a:rPr>
              <a:t> </a:t>
            </a:r>
          </a:p>
          <a:p>
            <a:pPr algn="ctr"/>
            <a:r>
              <a:rPr lang="en-US" sz="2400" b="1" dirty="0" smtClean="0">
                <a:solidFill>
                  <a:srgbClr val="6600CC"/>
                </a:solidFill>
              </a:rPr>
              <a:t>the</a:t>
            </a:r>
            <a:r>
              <a:rPr lang="en-US" sz="2400" b="1" dirty="0" smtClean="0">
                <a:solidFill>
                  <a:schemeClr val="bg1"/>
                </a:solidFill>
              </a:rPr>
              <a:t> 4</a:t>
            </a:r>
            <a:r>
              <a:rPr lang="en-US" sz="2400" b="1" baseline="30000" dirty="0" smtClean="0">
                <a:solidFill>
                  <a:srgbClr val="6600CC"/>
                </a:solidFill>
              </a:rPr>
              <a:t>th</a:t>
            </a:r>
            <a:r>
              <a:rPr lang="en-US" sz="2400" b="1" dirty="0" smtClean="0">
                <a:solidFill>
                  <a:schemeClr val="bg1"/>
                </a:solidFill>
              </a:rPr>
              <a:t> </a:t>
            </a:r>
          </a:p>
          <a:p>
            <a:pPr algn="ctr"/>
            <a:r>
              <a:rPr lang="en-US" sz="2400" b="1" dirty="0" smtClean="0">
                <a:solidFill>
                  <a:srgbClr val="6600CC"/>
                </a:solidFill>
              </a:rPr>
              <a:t>the</a:t>
            </a:r>
            <a:r>
              <a:rPr lang="en-US" sz="2400" b="1" dirty="0" smtClean="0">
                <a:solidFill>
                  <a:schemeClr val="bg1"/>
                </a:solidFill>
              </a:rPr>
              <a:t> 5</a:t>
            </a:r>
            <a:r>
              <a:rPr lang="en-US" sz="2400" b="1" baseline="30000" dirty="0" smtClean="0">
                <a:solidFill>
                  <a:srgbClr val="6600CC"/>
                </a:solidFill>
              </a:rPr>
              <a:t>th</a:t>
            </a:r>
            <a:r>
              <a:rPr lang="en-US" sz="2400" b="1" dirty="0" smtClean="0">
                <a:solidFill>
                  <a:schemeClr val="bg1"/>
                </a:solidFill>
              </a:rPr>
              <a:t> </a:t>
            </a:r>
          </a:p>
          <a:p>
            <a:pPr algn="ctr"/>
            <a:r>
              <a:rPr lang="en-US" sz="2400" b="1" dirty="0" smtClean="0">
                <a:solidFill>
                  <a:srgbClr val="6600CC"/>
                </a:solidFill>
              </a:rPr>
              <a:t>the</a:t>
            </a:r>
            <a:r>
              <a:rPr lang="en-US" sz="2400" b="1" dirty="0" smtClean="0">
                <a:solidFill>
                  <a:schemeClr val="bg1"/>
                </a:solidFill>
              </a:rPr>
              <a:t> 6</a:t>
            </a:r>
            <a:r>
              <a:rPr lang="en-US" sz="2400" b="1" baseline="30000" dirty="0" smtClean="0">
                <a:solidFill>
                  <a:srgbClr val="6600CC"/>
                </a:solidFill>
              </a:rPr>
              <a:t>th</a:t>
            </a:r>
            <a:r>
              <a:rPr lang="en-US" sz="2400" b="1" dirty="0" smtClean="0">
                <a:solidFill>
                  <a:schemeClr val="bg1"/>
                </a:solidFill>
              </a:rPr>
              <a:t> </a:t>
            </a:r>
          </a:p>
          <a:p>
            <a:pPr algn="ctr"/>
            <a:r>
              <a:rPr lang="en-US" sz="2400" b="1" dirty="0" smtClean="0">
                <a:solidFill>
                  <a:srgbClr val="6600CC"/>
                </a:solidFill>
              </a:rPr>
              <a:t>the</a:t>
            </a:r>
            <a:r>
              <a:rPr lang="en-US" sz="2400" b="1" dirty="0" smtClean="0">
                <a:solidFill>
                  <a:schemeClr val="bg1"/>
                </a:solidFill>
              </a:rPr>
              <a:t> 7</a:t>
            </a:r>
            <a:r>
              <a:rPr lang="en-US" sz="2400" b="1" baseline="30000" dirty="0" smtClean="0">
                <a:solidFill>
                  <a:srgbClr val="6600CC"/>
                </a:solidFill>
              </a:rPr>
              <a:t>th</a:t>
            </a:r>
            <a:r>
              <a:rPr lang="en-US" sz="2400" b="1" dirty="0" smtClean="0">
                <a:solidFill>
                  <a:schemeClr val="bg1"/>
                </a:solidFill>
              </a:rPr>
              <a:t> </a:t>
            </a:r>
          </a:p>
          <a:p>
            <a:pPr algn="ctr"/>
            <a:r>
              <a:rPr lang="en-US" sz="2400" b="1" dirty="0" smtClean="0">
                <a:solidFill>
                  <a:srgbClr val="6600CC"/>
                </a:solidFill>
              </a:rPr>
              <a:t>the</a:t>
            </a:r>
            <a:r>
              <a:rPr lang="en-US" sz="2400" b="1" dirty="0" smtClean="0">
                <a:solidFill>
                  <a:schemeClr val="bg1"/>
                </a:solidFill>
              </a:rPr>
              <a:t> 8</a:t>
            </a:r>
            <a:r>
              <a:rPr lang="en-US" sz="2400" b="1" baseline="30000" dirty="0" smtClean="0">
                <a:solidFill>
                  <a:srgbClr val="6600CC"/>
                </a:solidFill>
              </a:rPr>
              <a:t>th</a:t>
            </a:r>
            <a:r>
              <a:rPr lang="en-US" sz="2400" b="1" dirty="0" smtClean="0">
                <a:solidFill>
                  <a:schemeClr val="bg1"/>
                </a:solidFill>
              </a:rPr>
              <a:t> </a:t>
            </a:r>
          </a:p>
          <a:p>
            <a:pPr algn="ctr"/>
            <a:r>
              <a:rPr lang="en-US" sz="2400" b="1" dirty="0" smtClean="0">
                <a:solidFill>
                  <a:srgbClr val="6600CC"/>
                </a:solidFill>
              </a:rPr>
              <a:t>the</a:t>
            </a:r>
            <a:r>
              <a:rPr lang="en-US" sz="2400" b="1" dirty="0" smtClean="0">
                <a:solidFill>
                  <a:schemeClr val="bg1"/>
                </a:solidFill>
              </a:rPr>
              <a:t> 9</a:t>
            </a:r>
            <a:r>
              <a:rPr lang="en-US" sz="2400" b="1" baseline="30000" dirty="0" smtClean="0">
                <a:solidFill>
                  <a:srgbClr val="6600CC"/>
                </a:solidFill>
              </a:rPr>
              <a:t>th</a:t>
            </a:r>
            <a:r>
              <a:rPr lang="en-US" sz="2400" b="1" dirty="0" smtClean="0">
                <a:solidFill>
                  <a:schemeClr val="bg1"/>
                </a:solidFill>
              </a:rPr>
              <a:t> </a:t>
            </a:r>
          </a:p>
          <a:p>
            <a:pPr algn="ctr"/>
            <a:r>
              <a:rPr lang="en-US" sz="2400" b="1" dirty="0" smtClean="0">
                <a:solidFill>
                  <a:schemeClr val="bg1"/>
                </a:solidFill>
              </a:rPr>
              <a:t>  </a:t>
            </a:r>
            <a:r>
              <a:rPr lang="en-US" sz="2400" b="1" dirty="0" smtClean="0">
                <a:solidFill>
                  <a:srgbClr val="6600CC"/>
                </a:solidFill>
              </a:rPr>
              <a:t>the</a:t>
            </a:r>
            <a:r>
              <a:rPr lang="en-US" sz="2400" b="1" dirty="0" smtClean="0">
                <a:solidFill>
                  <a:schemeClr val="bg1"/>
                </a:solidFill>
              </a:rPr>
              <a:t> 10</a:t>
            </a:r>
            <a:r>
              <a:rPr lang="en-US" sz="2400" b="1" baseline="30000" dirty="0" smtClean="0">
                <a:solidFill>
                  <a:srgbClr val="6600CC"/>
                </a:solidFill>
              </a:rPr>
              <a:t>th</a:t>
            </a:r>
            <a:r>
              <a:rPr lang="en-US" sz="2400" b="1" dirty="0" smtClean="0">
                <a:solidFill>
                  <a:schemeClr val="bg1"/>
                </a:solidFill>
              </a:rPr>
              <a:t> </a:t>
            </a:r>
            <a:endParaRPr lang="en-US" sz="2400" b="1" dirty="0">
              <a:solidFill>
                <a:schemeClr val="bg1"/>
              </a:solidFill>
            </a:endParaRPr>
          </a:p>
        </p:txBody>
      </p:sp>
      <p:sp>
        <p:nvSpPr>
          <p:cNvPr id="18" name="Rectangle 17"/>
          <p:cNvSpPr/>
          <p:nvPr/>
        </p:nvSpPr>
        <p:spPr>
          <a:xfrm>
            <a:off x="7521488" y="4443981"/>
            <a:ext cx="2487168" cy="58521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US" sz="2400" b="1" dirty="0" smtClean="0">
                <a:solidFill>
                  <a:srgbClr val="FF3300"/>
                </a:solidFill>
              </a:rPr>
              <a:t>the</a:t>
            </a:r>
            <a:r>
              <a:rPr lang="en-US" sz="2400" b="1" dirty="0" smtClean="0">
                <a:solidFill>
                  <a:schemeClr val="bg1"/>
                </a:solidFill>
              </a:rPr>
              <a:t> </a:t>
            </a:r>
            <a:r>
              <a:rPr lang="en-US" sz="2400" b="1" dirty="0" smtClean="0">
                <a:solidFill>
                  <a:srgbClr val="FF0000"/>
                </a:solidFill>
              </a:rPr>
              <a:t>first</a:t>
            </a:r>
          </a:p>
          <a:p>
            <a:r>
              <a:rPr lang="en-US" sz="2400" b="1" dirty="0" smtClean="0">
                <a:solidFill>
                  <a:srgbClr val="00FF00"/>
                </a:solidFill>
              </a:rPr>
              <a:t>the second</a:t>
            </a:r>
          </a:p>
          <a:p>
            <a:r>
              <a:rPr lang="en-US" sz="2400" b="1" dirty="0" smtClean="0">
                <a:solidFill>
                  <a:srgbClr val="CC0099"/>
                </a:solidFill>
              </a:rPr>
              <a:t>the</a:t>
            </a:r>
            <a:r>
              <a:rPr lang="en-US" sz="2400" b="1" dirty="0" smtClean="0">
                <a:solidFill>
                  <a:schemeClr val="bg1"/>
                </a:solidFill>
              </a:rPr>
              <a:t> </a:t>
            </a:r>
            <a:r>
              <a:rPr lang="en-US" sz="2400" b="1" dirty="0" smtClean="0">
                <a:solidFill>
                  <a:srgbClr val="BA06AD"/>
                </a:solidFill>
              </a:rPr>
              <a:t>third</a:t>
            </a:r>
          </a:p>
          <a:p>
            <a:r>
              <a:rPr lang="en-US" sz="2400" b="1" dirty="0" smtClean="0">
                <a:solidFill>
                  <a:srgbClr val="6600CC"/>
                </a:solidFill>
              </a:rPr>
              <a:t>the</a:t>
            </a:r>
            <a:r>
              <a:rPr lang="en-US" sz="2400" b="1" dirty="0" smtClean="0">
                <a:solidFill>
                  <a:schemeClr val="bg1"/>
                </a:solidFill>
              </a:rPr>
              <a:t> four</a:t>
            </a:r>
            <a:r>
              <a:rPr lang="en-US" sz="2400" b="1" dirty="0" smtClean="0">
                <a:solidFill>
                  <a:srgbClr val="6600CC"/>
                </a:solidFill>
              </a:rPr>
              <a:t>th</a:t>
            </a:r>
          </a:p>
          <a:p>
            <a:r>
              <a:rPr lang="en-US" sz="2400" b="1" dirty="0" smtClean="0">
                <a:solidFill>
                  <a:srgbClr val="6600CC"/>
                </a:solidFill>
              </a:rPr>
              <a:t>the</a:t>
            </a:r>
            <a:r>
              <a:rPr lang="en-US" sz="2400" b="1" dirty="0" smtClean="0">
                <a:solidFill>
                  <a:schemeClr val="bg1"/>
                </a:solidFill>
              </a:rPr>
              <a:t> fif</a:t>
            </a:r>
            <a:r>
              <a:rPr lang="en-US" sz="2400" b="1" dirty="0" smtClean="0">
                <a:solidFill>
                  <a:srgbClr val="6600CC"/>
                </a:solidFill>
              </a:rPr>
              <a:t>th</a:t>
            </a:r>
          </a:p>
          <a:p>
            <a:r>
              <a:rPr lang="en-US" sz="2400" b="1" dirty="0" smtClean="0">
                <a:solidFill>
                  <a:srgbClr val="6600CC"/>
                </a:solidFill>
              </a:rPr>
              <a:t>the</a:t>
            </a:r>
            <a:r>
              <a:rPr lang="en-US" sz="2400" b="1" dirty="0" smtClean="0">
                <a:solidFill>
                  <a:schemeClr val="bg1"/>
                </a:solidFill>
              </a:rPr>
              <a:t> six</a:t>
            </a:r>
            <a:r>
              <a:rPr lang="en-US" sz="2400" b="1" dirty="0" smtClean="0">
                <a:solidFill>
                  <a:srgbClr val="6600CC"/>
                </a:solidFill>
              </a:rPr>
              <a:t>th</a:t>
            </a:r>
          </a:p>
          <a:p>
            <a:r>
              <a:rPr lang="en-US" sz="2400" b="1" dirty="0" smtClean="0">
                <a:solidFill>
                  <a:srgbClr val="6600CC"/>
                </a:solidFill>
              </a:rPr>
              <a:t>the</a:t>
            </a:r>
            <a:r>
              <a:rPr lang="en-US" sz="2400" b="1" dirty="0" smtClean="0">
                <a:solidFill>
                  <a:schemeClr val="bg1"/>
                </a:solidFill>
              </a:rPr>
              <a:t> seven</a:t>
            </a:r>
            <a:r>
              <a:rPr lang="en-US" sz="2400" b="1" dirty="0" smtClean="0">
                <a:solidFill>
                  <a:srgbClr val="6600CC"/>
                </a:solidFill>
              </a:rPr>
              <a:t>th</a:t>
            </a:r>
          </a:p>
          <a:p>
            <a:r>
              <a:rPr lang="en-US" sz="2400" b="1" dirty="0" smtClean="0">
                <a:solidFill>
                  <a:srgbClr val="6600CC"/>
                </a:solidFill>
              </a:rPr>
              <a:t>the</a:t>
            </a:r>
            <a:r>
              <a:rPr lang="en-US" sz="2400" b="1" dirty="0" smtClean="0">
                <a:solidFill>
                  <a:schemeClr val="bg1"/>
                </a:solidFill>
              </a:rPr>
              <a:t> eigh</a:t>
            </a:r>
            <a:r>
              <a:rPr lang="en-US" sz="2400" b="1" dirty="0" smtClean="0">
                <a:solidFill>
                  <a:srgbClr val="6600CC"/>
                </a:solidFill>
              </a:rPr>
              <a:t>th</a:t>
            </a:r>
          </a:p>
          <a:p>
            <a:r>
              <a:rPr lang="en-US" sz="2400" b="1" dirty="0" smtClean="0">
                <a:solidFill>
                  <a:srgbClr val="6600CC"/>
                </a:solidFill>
              </a:rPr>
              <a:t>the</a:t>
            </a:r>
            <a:r>
              <a:rPr lang="en-US" sz="2400" b="1" dirty="0" smtClean="0">
                <a:solidFill>
                  <a:schemeClr val="bg1"/>
                </a:solidFill>
              </a:rPr>
              <a:t> nin</a:t>
            </a:r>
            <a:r>
              <a:rPr lang="en-US" sz="2400" b="1" dirty="0" smtClean="0">
                <a:solidFill>
                  <a:srgbClr val="6600CC"/>
                </a:solidFill>
              </a:rPr>
              <a:t>th</a:t>
            </a:r>
            <a:r>
              <a:rPr lang="en-US" sz="2400" b="1" dirty="0" smtClean="0">
                <a:solidFill>
                  <a:schemeClr val="bg1"/>
                </a:solidFill>
              </a:rPr>
              <a:t> </a:t>
            </a:r>
          </a:p>
          <a:p>
            <a:r>
              <a:rPr lang="en-US" sz="2400" b="1" dirty="0" smtClean="0">
                <a:solidFill>
                  <a:srgbClr val="6600CC"/>
                </a:solidFill>
              </a:rPr>
              <a:t>the </a:t>
            </a:r>
            <a:r>
              <a:rPr lang="en-US" sz="2400" b="1" dirty="0" smtClean="0">
                <a:solidFill>
                  <a:schemeClr val="bg1"/>
                </a:solidFill>
              </a:rPr>
              <a:t>ten</a:t>
            </a:r>
            <a:r>
              <a:rPr lang="en-US" sz="2400" b="1" dirty="0" smtClean="0">
                <a:solidFill>
                  <a:srgbClr val="6600CC"/>
                </a:solidFill>
              </a:rPr>
              <a:t>th</a:t>
            </a:r>
          </a:p>
          <a:p>
            <a:pPr algn="ctr"/>
            <a:endParaRPr lang="en-US" sz="2400" dirty="0" smtClean="0">
              <a:solidFill>
                <a:schemeClr val="bg1"/>
              </a:solidFill>
            </a:endParaRPr>
          </a:p>
          <a:p>
            <a:pPr algn="ctr"/>
            <a:endParaRPr lang="en-US" sz="2400" dirty="0">
              <a:solidFill>
                <a:schemeClr val="bg1"/>
              </a:solidFill>
            </a:endParaRPr>
          </a:p>
        </p:txBody>
      </p:sp>
    </p:spTree>
    <p:extLst>
      <p:ext uri="{BB962C8B-B14F-4D97-AF65-F5344CB8AC3E}">
        <p14:creationId xmlns:p14="http://schemas.microsoft.com/office/powerpoint/2010/main" val="37883626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1127" y="1355937"/>
            <a:ext cx="8816455" cy="926322"/>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r>
              <a:rPr lang="ka-GE" sz="3200" b="1" dirty="0" smtClean="0"/>
              <a:t/>
            </a:r>
            <a:br>
              <a:rPr lang="ka-GE" sz="3200" b="1" dirty="0" smtClean="0"/>
            </a:br>
            <a:r>
              <a:rPr lang="ka-GE" sz="3200" b="1" dirty="0" smtClean="0"/>
              <a:t/>
            </a:r>
            <a:br>
              <a:rPr lang="ka-GE" sz="3200" b="1" dirty="0" smtClean="0"/>
            </a:br>
            <a:r>
              <a:rPr lang="en-US" sz="2400" b="1" dirty="0" smtClean="0"/>
              <a:t/>
            </a:r>
            <a:br>
              <a:rPr lang="en-US" sz="2400" b="1" dirty="0" smtClean="0"/>
            </a:br>
            <a:r>
              <a:rPr lang="en-US" sz="2400" b="1" dirty="0" smtClean="0"/>
              <a:t/>
            </a:r>
            <a:br>
              <a:rPr lang="en-US" sz="2400" b="1" dirty="0" smtClean="0"/>
            </a:br>
            <a:r>
              <a:rPr lang="en-US" sz="2400" b="1" dirty="0" smtClean="0"/>
              <a:t/>
            </a:r>
            <a:br>
              <a:rPr lang="en-US" sz="2400" b="1" dirty="0" smtClean="0"/>
            </a:br>
            <a:r>
              <a:rPr lang="en-US" sz="2400" b="1" dirty="0" smtClean="0"/>
              <a:t>Match the ordinal numbers with the days of the week</a:t>
            </a:r>
            <a:r>
              <a:rPr lang="ka-GE" sz="2400" b="1" dirty="0" smtClean="0"/>
              <a:t>.</a:t>
            </a:r>
            <a:r>
              <a:rPr lang="en-US" sz="2400" b="1" dirty="0" smtClean="0"/>
              <a:t/>
            </a:r>
            <a:br>
              <a:rPr lang="en-US" sz="2400" b="1" dirty="0" smtClean="0"/>
            </a:br>
            <a:r>
              <a:rPr lang="ka-GE" sz="2400" b="1" dirty="0" smtClean="0"/>
              <a:t>დაუკავშირეთ რიგობითი რიცხვითი სახელები კვირის დღეებს. </a:t>
            </a:r>
            <a:r>
              <a:rPr lang="en-US" sz="3200" b="1" dirty="0" smtClean="0"/>
              <a:t/>
            </a:r>
            <a:br>
              <a:rPr lang="en-US" sz="3200" b="1" dirty="0" smtClean="0"/>
            </a:br>
            <a:r>
              <a:rPr lang="en-US" sz="3200" b="1" dirty="0" smtClean="0"/>
              <a:t/>
            </a:r>
            <a:br>
              <a:rPr lang="en-US" sz="3200" b="1" dirty="0" smtClean="0"/>
            </a:br>
            <a:endParaRPr lang="en-US" sz="2400" b="1" dirty="0">
              <a:solidFill>
                <a:schemeClr val="tx1"/>
              </a:solidFill>
            </a:endParaRPr>
          </a:p>
          <a:p>
            <a:pPr algn="ctr"/>
            <a:r>
              <a:rPr lang="ka-GE" sz="2800" b="1" i="1" dirty="0" smtClean="0">
                <a:solidFill>
                  <a:srgbClr val="FF0066"/>
                </a:solidFill>
              </a:rPr>
              <a:t> </a:t>
            </a:r>
            <a:r>
              <a:rPr lang="ka-GE" sz="3200" b="1" i="1" dirty="0" smtClean="0">
                <a:solidFill>
                  <a:srgbClr val="FF0066"/>
                </a:solidFill>
              </a:rPr>
              <a:t/>
            </a:r>
            <a:br>
              <a:rPr lang="ka-GE" sz="3200" b="1" i="1" dirty="0" smtClean="0">
                <a:solidFill>
                  <a:srgbClr val="FF0066"/>
                </a:solidFill>
              </a:rPr>
            </a:br>
            <a:r>
              <a:rPr lang="en-US" sz="3200" dirty="0" smtClean="0"/>
              <a:t/>
            </a:r>
            <a:br>
              <a:rPr lang="en-US" sz="3200" dirty="0" smtClean="0"/>
            </a:br>
            <a:endParaRPr lang="en-US" sz="2800" b="1" dirty="0"/>
          </a:p>
        </p:txBody>
      </p:sp>
      <p:pic>
        <p:nvPicPr>
          <p:cNvPr id="3" name="Google Shape;90;p1">
            <a:extLst>
              <a:ext uri="{FF2B5EF4-FFF2-40B4-BE49-F238E27FC236}">
                <a16:creationId xmlns:a16="http://schemas.microsoft.com/office/drawing/2014/main" xmlns="" id="{CC9D0879-67F2-4E4F-BB31-500A70CB9EBA}"/>
              </a:ext>
            </a:extLst>
          </p:cNvPr>
          <p:cNvPicPr preferRelativeResize="0"/>
          <p:nvPr/>
        </p:nvPicPr>
        <p:blipFill rotWithShape="1">
          <a:blip r:embed="rId3" cstate="print">
            <a:alphaModFix/>
          </a:blip>
          <a:srcRect/>
          <a:stretch/>
        </p:blipFill>
        <p:spPr>
          <a:xfrm>
            <a:off x="238378" y="163945"/>
            <a:ext cx="2164081" cy="968991"/>
          </a:xfrm>
          <a:prstGeom prst="rect">
            <a:avLst/>
          </a:prstGeom>
          <a:noFill/>
          <a:ln>
            <a:noFill/>
          </a:ln>
        </p:spPr>
      </p:pic>
      <p:pic>
        <p:nvPicPr>
          <p:cNvPr id="4" name="Picture 3">
            <a:extLst>
              <a:ext uri="{FF2B5EF4-FFF2-40B4-BE49-F238E27FC236}">
                <a16:creationId xmlns:a16="http://schemas.microsoft.com/office/drawing/2014/main" xmlns="" id="{C02AAD4C-664A-3D47-8869-890C4782A16C}"/>
              </a:ext>
            </a:extLst>
          </p:cNvPr>
          <p:cNvPicPr>
            <a:picLocks noChangeAspect="1"/>
          </p:cNvPicPr>
          <p:nvPr/>
        </p:nvPicPr>
        <p:blipFill>
          <a:blip r:embed="rId4" cstate="print"/>
          <a:stretch>
            <a:fillRect/>
          </a:stretch>
        </p:blipFill>
        <p:spPr>
          <a:xfrm>
            <a:off x="2402459" y="163945"/>
            <a:ext cx="2376972" cy="968991"/>
          </a:xfrm>
          <a:prstGeom prst="rect">
            <a:avLst/>
          </a:prstGeom>
        </p:spPr>
      </p:pic>
      <p:sp>
        <p:nvSpPr>
          <p:cNvPr id="5" name="Rectangle 4"/>
          <p:cNvSpPr/>
          <p:nvPr/>
        </p:nvSpPr>
        <p:spPr>
          <a:xfrm>
            <a:off x="8175666" y="163945"/>
            <a:ext cx="3793214" cy="103446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ka-GE" sz="2400" b="1" dirty="0" smtClean="0">
              <a:solidFill>
                <a:schemeClr val="tx1"/>
              </a:solidFill>
            </a:endParaRPr>
          </a:p>
          <a:p>
            <a:pPr algn="ctr"/>
            <a:r>
              <a:rPr lang="en-US" sz="2400" b="1" dirty="0" smtClean="0">
                <a:solidFill>
                  <a:schemeClr val="tx1"/>
                </a:solidFill>
              </a:rPr>
              <a:t>Homework N1</a:t>
            </a:r>
            <a:br>
              <a:rPr lang="en-US" sz="2400" b="1" dirty="0" smtClean="0">
                <a:solidFill>
                  <a:schemeClr val="tx1"/>
                </a:solidFill>
              </a:rPr>
            </a:br>
            <a:r>
              <a:rPr lang="ka-GE" sz="2400" b="1" dirty="0" smtClean="0">
                <a:solidFill>
                  <a:schemeClr val="tx1"/>
                </a:solidFill>
              </a:rPr>
              <a:t>საშინაო დავალება</a:t>
            </a:r>
            <a:r>
              <a:rPr lang="en-US" sz="2400" b="1" dirty="0" smtClean="0">
                <a:solidFill>
                  <a:schemeClr val="tx1"/>
                </a:solidFill>
              </a:rPr>
              <a:t> N1 </a:t>
            </a: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7" name="Title 6"/>
          <p:cNvSpPr>
            <a:spLocks noGrp="1"/>
          </p:cNvSpPr>
          <p:nvPr>
            <p:ph type="title"/>
          </p:nvPr>
        </p:nvSpPr>
        <p:spPr>
          <a:xfrm>
            <a:off x="1855470" y="2781036"/>
            <a:ext cx="10754437" cy="3493453"/>
          </a:xfrm>
        </p:spPr>
        <p:txBody>
          <a:bodyPr>
            <a:normAutofit/>
          </a:bodyPr>
          <a:lstStyle/>
          <a:p>
            <a:r>
              <a:rPr lang="en-US" sz="2800" b="1" dirty="0" smtClean="0">
                <a:solidFill>
                  <a:schemeClr val="bg1"/>
                </a:solidFill>
                <a:latin typeface="+mn-lt"/>
              </a:rPr>
              <a:t>the second</a:t>
            </a:r>
            <a:r>
              <a:rPr lang="en-US" sz="2800" b="1" baseline="30000" dirty="0" smtClean="0">
                <a:solidFill>
                  <a:schemeClr val="bg1"/>
                </a:solidFill>
                <a:latin typeface="+mn-lt"/>
              </a:rPr>
              <a:t>                                   </a:t>
            </a:r>
            <a:r>
              <a:rPr lang="en-US" sz="2800" b="1" dirty="0" smtClean="0">
                <a:solidFill>
                  <a:schemeClr val="bg1"/>
                </a:solidFill>
                <a:latin typeface="+mn-lt"/>
              </a:rPr>
              <a:t>   Monday</a:t>
            </a:r>
            <a:br>
              <a:rPr lang="en-US" sz="2800" b="1" dirty="0" smtClean="0">
                <a:solidFill>
                  <a:schemeClr val="bg1"/>
                </a:solidFill>
                <a:latin typeface="+mn-lt"/>
              </a:rPr>
            </a:br>
            <a:r>
              <a:rPr lang="en-US" sz="2800" b="1" dirty="0" smtClean="0">
                <a:solidFill>
                  <a:schemeClr val="bg1"/>
                </a:solidFill>
                <a:latin typeface="+mn-lt"/>
              </a:rPr>
              <a:t>the fifth                               Tuesday </a:t>
            </a:r>
            <a:br>
              <a:rPr lang="en-US" sz="2800" b="1" dirty="0" smtClean="0">
                <a:solidFill>
                  <a:schemeClr val="bg1"/>
                </a:solidFill>
                <a:latin typeface="+mn-lt"/>
              </a:rPr>
            </a:br>
            <a:r>
              <a:rPr lang="en-US" sz="2800" b="1" dirty="0" smtClean="0">
                <a:solidFill>
                  <a:schemeClr val="bg1"/>
                </a:solidFill>
                <a:latin typeface="+mn-lt"/>
              </a:rPr>
              <a:t>the seventh                         Wednesday</a:t>
            </a:r>
            <a:br>
              <a:rPr lang="en-US" sz="2800" b="1" dirty="0" smtClean="0">
                <a:solidFill>
                  <a:schemeClr val="bg1"/>
                </a:solidFill>
                <a:latin typeface="+mn-lt"/>
              </a:rPr>
            </a:br>
            <a:r>
              <a:rPr lang="en-US" sz="2800" b="1" dirty="0" smtClean="0">
                <a:solidFill>
                  <a:schemeClr val="bg1"/>
                </a:solidFill>
                <a:latin typeface="+mn-lt"/>
              </a:rPr>
              <a:t>the first                                Thursday</a:t>
            </a:r>
            <a:br>
              <a:rPr lang="en-US" sz="2800" b="1" dirty="0" smtClean="0">
                <a:solidFill>
                  <a:schemeClr val="bg1"/>
                </a:solidFill>
                <a:latin typeface="+mn-lt"/>
              </a:rPr>
            </a:br>
            <a:r>
              <a:rPr lang="en-US" sz="2800" b="1" dirty="0" smtClean="0">
                <a:solidFill>
                  <a:schemeClr val="bg1"/>
                </a:solidFill>
                <a:latin typeface="+mn-lt"/>
              </a:rPr>
              <a:t>the sixth</a:t>
            </a:r>
            <a:r>
              <a:rPr lang="en-US" sz="2800" b="1" baseline="30000" dirty="0" smtClean="0">
                <a:solidFill>
                  <a:schemeClr val="bg1"/>
                </a:solidFill>
                <a:latin typeface="+mn-lt"/>
              </a:rPr>
              <a:t>                                            </a:t>
            </a:r>
            <a:r>
              <a:rPr lang="en-US" sz="2800" b="1" dirty="0" smtClean="0">
                <a:solidFill>
                  <a:schemeClr val="bg1"/>
                </a:solidFill>
                <a:latin typeface="+mn-lt"/>
              </a:rPr>
              <a:t> Friday</a:t>
            </a:r>
            <a:br>
              <a:rPr lang="en-US" sz="2800" b="1" dirty="0" smtClean="0">
                <a:solidFill>
                  <a:schemeClr val="bg1"/>
                </a:solidFill>
                <a:latin typeface="+mn-lt"/>
              </a:rPr>
            </a:br>
            <a:r>
              <a:rPr lang="en-US" sz="2800" b="1" dirty="0" smtClean="0">
                <a:solidFill>
                  <a:schemeClr val="bg1"/>
                </a:solidFill>
                <a:latin typeface="+mn-lt"/>
              </a:rPr>
              <a:t>the fourth</a:t>
            </a:r>
            <a:r>
              <a:rPr lang="en-US" sz="2800" b="1" baseline="30000" dirty="0" smtClean="0">
                <a:solidFill>
                  <a:schemeClr val="bg1"/>
                </a:solidFill>
                <a:latin typeface="+mn-lt"/>
              </a:rPr>
              <a:t>                                        </a:t>
            </a:r>
            <a:r>
              <a:rPr lang="en-US" sz="2800" b="1" dirty="0" smtClean="0">
                <a:solidFill>
                  <a:schemeClr val="bg1"/>
                </a:solidFill>
                <a:latin typeface="+mn-lt"/>
              </a:rPr>
              <a:t> Saturday</a:t>
            </a:r>
            <a:br>
              <a:rPr lang="en-US" sz="2800" b="1" dirty="0" smtClean="0">
                <a:solidFill>
                  <a:schemeClr val="bg1"/>
                </a:solidFill>
                <a:latin typeface="+mn-lt"/>
              </a:rPr>
            </a:br>
            <a:r>
              <a:rPr lang="en-US" sz="2800" b="1" dirty="0" smtClean="0">
                <a:solidFill>
                  <a:schemeClr val="bg1"/>
                </a:solidFill>
                <a:latin typeface="+mn-lt"/>
              </a:rPr>
              <a:t>the third</a:t>
            </a:r>
            <a:r>
              <a:rPr lang="en-US" sz="2800" b="1" baseline="30000" dirty="0" smtClean="0">
                <a:solidFill>
                  <a:schemeClr val="bg1"/>
                </a:solidFill>
                <a:latin typeface="+mn-lt"/>
              </a:rPr>
              <a:t>                                            </a:t>
            </a:r>
            <a:r>
              <a:rPr lang="en-US" sz="2800" b="1" dirty="0" smtClean="0">
                <a:solidFill>
                  <a:schemeClr val="bg1"/>
                </a:solidFill>
                <a:latin typeface="+mn-lt"/>
              </a:rPr>
              <a:t> Sunday</a:t>
            </a:r>
            <a:endParaRPr lang="en-US" sz="2800" b="1" dirty="0">
              <a:solidFill>
                <a:schemeClr val="bg1"/>
              </a:solidFill>
              <a:latin typeface="+mn-lt"/>
            </a:endParaRPr>
          </a:p>
        </p:txBody>
      </p:sp>
    </p:spTree>
    <p:extLst>
      <p:ext uri="{BB962C8B-B14F-4D97-AF65-F5344CB8AC3E}">
        <p14:creationId xmlns:p14="http://schemas.microsoft.com/office/powerpoint/2010/main" val="27517977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4255</TotalTime>
  <Words>368</Words>
  <Application>Microsoft Office PowerPoint</Application>
  <PresentationFormat>Widescreen</PresentationFormat>
  <Paragraphs>91</Paragraphs>
  <Slides>11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Sylfaen</vt:lpstr>
      <vt:lpstr>Office Theme</vt:lpstr>
      <vt:lpstr>PowerPoint Presentation</vt:lpstr>
      <vt:lpstr>PowerPoint Presentation</vt:lpstr>
      <vt:lpstr>PowerPoint Presentation</vt:lpstr>
      <vt:lpstr>PowerPoint Presentation</vt:lpstr>
      <vt:lpstr>This is Mary. She is nine years old. She goes to school. Every Monday Mary reads English books with her friends. Every Tuesday she rides a bicycle in the park. On Wednesdays she plays music at Music Club. On Thursdays she has dance classes. Every Friday Mary goes to the gym. On Saturdays and Sundays Mary helps her mum and they cook together. </vt:lpstr>
      <vt:lpstr>PowerPoint Presentation</vt:lpstr>
      <vt:lpstr>1. Does Mary have dance classes on Thursdays? ___  2. Does Mary help her mum on Fridays? ___  3. Does Mary ride a bicycle on Mondays? ___  4. Does Mary play music on Wednesdays? ___   5. Does Mary cook on Saturdays and Sundays? ___</vt:lpstr>
      <vt:lpstr>PowerPoint Presentation</vt:lpstr>
      <vt:lpstr>the second                                      Monday the fifth                               Tuesday  the seventh                         Wednesday the first                                Thursday the sixth                                             Friday the fourth                                         Saturday the third                                             Sunday</vt:lpstr>
      <vt:lpstr>e.g. odyaMn              Monday uTesyad              ________________ ydadWesen       ________________ hrTduyas            ________________ rFyadi                 ________________ Suyadrta            ________________ ySudna               ________________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Robinson Crusoe</dc:title>
  <dc:creator>Sam Dalesio</dc:creator>
  <cp:lastModifiedBy>user</cp:lastModifiedBy>
  <cp:revision>487</cp:revision>
  <dcterms:created xsi:type="dcterms:W3CDTF">2020-04-09T12:21:27Z</dcterms:created>
  <dcterms:modified xsi:type="dcterms:W3CDTF">2021-01-18T12:32:59Z</dcterms:modified>
</cp:coreProperties>
</file>