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346" r:id="rId6"/>
    <p:sldId id="261" r:id="rId7"/>
    <p:sldId id="262" r:id="rId8"/>
    <p:sldId id="264" r:id="rId9"/>
    <p:sldId id="267" r:id="rId10"/>
    <p:sldId id="268" r:id="rId11"/>
    <p:sldId id="303" r:id="rId12"/>
    <p:sldId id="311" r:id="rId13"/>
    <p:sldId id="312" r:id="rId14"/>
    <p:sldId id="313" r:id="rId15"/>
    <p:sldId id="315" r:id="rId16"/>
    <p:sldId id="345" r:id="rId17"/>
    <p:sldId id="271" r:id="rId18"/>
    <p:sldId id="336" r:id="rId19"/>
    <p:sldId id="335" r:id="rId20"/>
    <p:sldId id="337" r:id="rId21"/>
    <p:sldId id="338" r:id="rId22"/>
    <p:sldId id="350" r:id="rId23"/>
    <p:sldId id="361" r:id="rId24"/>
    <p:sldId id="344" r:id="rId25"/>
    <p:sldId id="368" r:id="rId26"/>
    <p:sldId id="348" r:id="rId27"/>
    <p:sldId id="349" r:id="rId28"/>
    <p:sldId id="370" r:id="rId29"/>
    <p:sldId id="339" r:id="rId30"/>
    <p:sldId id="356" r:id="rId31"/>
    <p:sldId id="357" r:id="rId32"/>
    <p:sldId id="358" r:id="rId33"/>
    <p:sldId id="296" r:id="rId34"/>
    <p:sldId id="369" r:id="rId35"/>
    <p:sldId id="297" r:id="rId36"/>
    <p:sldId id="371" r:id="rId37"/>
    <p:sldId id="372" r:id="rId38"/>
    <p:sldId id="330" r:id="rId39"/>
    <p:sldId id="331" r:id="rId40"/>
    <p:sldId id="332" r:id="rId41"/>
    <p:sldId id="373" r:id="rId42"/>
    <p:sldId id="343" r:id="rId43"/>
    <p:sldId id="304" r:id="rId44"/>
    <p:sldId id="333"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6263" autoAdjust="0"/>
  </p:normalViewPr>
  <p:slideViewPr>
    <p:cSldViewPr snapToGrid="0">
      <p:cViewPr varScale="1">
        <p:scale>
          <a:sx n="71" d="100"/>
          <a:sy n="71" d="100"/>
        </p:scale>
        <p:origin x="-786" y="-90"/>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d3272b2c0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d3272b2c0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48" name="Google Shape;248;g8d3272b2c0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17</a:t>
            </a:fld>
            <a:endParaRPr dirty="0">
              <a:ea typeface="Calisto MT Regular" charset="0"/>
              <a:cs typeface="Calisto MT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18</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19</a:t>
            </a:fld>
            <a:endParaRPr dirty="0">
              <a:ea typeface="Calisto MT Regular" charset="0"/>
              <a:cs typeface="Calisto MT Regular" charset="0"/>
            </a:endParaRPr>
          </a:p>
        </p:txBody>
      </p:sp>
    </p:spTree>
    <p:extLst>
      <p:ext uri="{BB962C8B-B14F-4D97-AF65-F5344CB8AC3E}">
        <p14:creationId xmlns:p14="http://schemas.microsoft.com/office/powerpoint/2010/main" val="11245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extLst>
      <p:ext uri="{BB962C8B-B14F-4D97-AF65-F5344CB8AC3E}">
        <p14:creationId xmlns:p14="http://schemas.microsoft.com/office/powerpoint/2010/main" val="104765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extLst>
      <p:ext uri="{BB962C8B-B14F-4D97-AF65-F5344CB8AC3E}">
        <p14:creationId xmlns:p14="http://schemas.microsoft.com/office/powerpoint/2010/main" val="123948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22</a:t>
            </a:fld>
            <a:endParaRPr dirty="0">
              <a:ea typeface="Calisto MT Regular" charset="0"/>
              <a:cs typeface="Calisto MT Regular" charset="0"/>
            </a:endParaRPr>
          </a:p>
        </p:txBody>
      </p:sp>
    </p:spTree>
    <p:extLst>
      <p:ext uri="{BB962C8B-B14F-4D97-AF65-F5344CB8AC3E}">
        <p14:creationId xmlns:p14="http://schemas.microsoft.com/office/powerpoint/2010/main" val="220415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29</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32</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90570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ka-GE" dirty="0">
                <a:latin typeface="Calibri Regular" charset="0"/>
              </a:rPr>
              <a:t>წინადადებაში </a:t>
            </a:r>
            <a:r>
              <a:rPr lang="en-US" dirty="0">
                <a:latin typeface="Calibri Regular" charset="0"/>
              </a:rPr>
              <a:t>shows</a:t>
            </a:r>
            <a:r>
              <a:rPr lang="ka-GE" dirty="0">
                <a:latin typeface="Calibri Regular" charset="0"/>
              </a:rPr>
              <a:t> ზმნა აჩვენებს გამოხატავს</a:t>
            </a:r>
            <a:r>
              <a:rPr lang="ka-GE" baseline="0" dirty="0">
                <a:latin typeface="Calibri Regular" charset="0"/>
              </a:rPr>
              <a:t> ახლანდელ მარტივ დროს.</a:t>
            </a:r>
          </a:p>
          <a:p>
            <a:pPr marL="0" lvl="0" indent="0" algn="l" rtl="0">
              <a:spcBef>
                <a:spcPts val="0"/>
              </a:spcBef>
              <a:spcAft>
                <a:spcPts val="0"/>
              </a:spcAft>
              <a:buNone/>
            </a:pPr>
            <a:endParaRPr lang="ka-GE" dirty="0">
              <a:latin typeface="Calibri Regular" charset="0"/>
            </a:endParaRPr>
          </a:p>
          <a:p>
            <a:pPr marL="0" lvl="0" indent="0" algn="l" rtl="0">
              <a:spcBef>
                <a:spcPts val="0"/>
              </a:spcBef>
              <a:spcAft>
                <a:spcPts val="0"/>
              </a:spcAft>
              <a:buNone/>
            </a:pPr>
            <a:r>
              <a:rPr lang="ka-GE" dirty="0">
                <a:latin typeface="Calibri Regular" charset="0"/>
              </a:rPr>
              <a:t>ახლანდელი</a:t>
            </a:r>
            <a:r>
              <a:rPr lang="ka-GE" baseline="0" dirty="0">
                <a:latin typeface="Calibri Regular" charset="0"/>
              </a:rPr>
              <a:t> მარტივი დრო გამოხატავს მოქმედებებს რომელიც მეორდება,  </a:t>
            </a:r>
          </a:p>
          <a:p>
            <a:pPr marL="0" lvl="0" indent="0" algn="l" rtl="0">
              <a:spcBef>
                <a:spcPts val="0"/>
              </a:spcBef>
              <a:spcAft>
                <a:spcPts val="0"/>
              </a:spcAft>
              <a:buNone/>
            </a:pPr>
            <a:endParaRPr lang="ka-GE" baseline="0" dirty="0">
              <a:latin typeface="Calibri Regular" charset="0"/>
            </a:endParaRPr>
          </a:p>
          <a:p>
            <a:pPr marL="0" lvl="0" indent="0" algn="l" rtl="0">
              <a:spcBef>
                <a:spcPts val="0"/>
              </a:spcBef>
              <a:spcAft>
                <a:spcPts val="0"/>
              </a:spcAft>
              <a:buNone/>
            </a:pPr>
            <a:r>
              <a:rPr lang="ka-GE" baseline="0" dirty="0">
                <a:latin typeface="Calibri Regular" charset="0"/>
              </a:rPr>
              <a:t>მუდმოვ სიტუაციებს, ყველასათვის ცნობილ ჭეშმარიტებებს, ჩვეულ მოქმედებებს. </a:t>
            </a:r>
            <a:endParaRPr dirty="0">
              <a:latin typeface="Calibri Regular"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33</a:t>
            </a:fld>
            <a:endParaRPr dirty="0">
              <a:ea typeface="Calisto MT Regular" charset="0"/>
              <a:cs typeface="Calisto MT Regular"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34</a:t>
            </a:fld>
            <a:endParaRPr dirty="0">
              <a:ea typeface="Calisto MT Regular" charset="0"/>
              <a:cs typeface="Calisto MT Regular" charset="0"/>
            </a:endParaRPr>
          </a:p>
        </p:txBody>
      </p:sp>
    </p:spTree>
    <p:extLst>
      <p:ext uri="{BB962C8B-B14F-4D97-AF65-F5344CB8AC3E}">
        <p14:creationId xmlns:p14="http://schemas.microsoft.com/office/powerpoint/2010/main" val="206192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extLst>
      <p:ext uri="{BB962C8B-B14F-4D97-AF65-F5344CB8AC3E}">
        <p14:creationId xmlns:p14="http://schemas.microsoft.com/office/powerpoint/2010/main" val="3655432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extLst>
      <p:ext uri="{BB962C8B-B14F-4D97-AF65-F5344CB8AC3E}">
        <p14:creationId xmlns:p14="http://schemas.microsoft.com/office/powerpoint/2010/main" val="3498898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38</a:t>
            </a:fld>
            <a:endParaRPr dirty="0">
              <a:ea typeface="Calisto MT Regular" charset="0"/>
              <a:cs typeface="Calisto MT Regular" charset="0"/>
            </a:endParaRPr>
          </a:p>
        </p:txBody>
      </p:sp>
    </p:spTree>
    <p:extLst>
      <p:ext uri="{BB962C8B-B14F-4D97-AF65-F5344CB8AC3E}">
        <p14:creationId xmlns:p14="http://schemas.microsoft.com/office/powerpoint/2010/main" val="47614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39</a:t>
            </a:fld>
            <a:endParaRPr dirty="0">
              <a:ea typeface="Calisto MT Regular" charset="0"/>
              <a:cs typeface="Calisto MT Regular" charset="0"/>
            </a:endParaRPr>
          </a:p>
        </p:txBody>
      </p:sp>
    </p:spTree>
    <p:extLst>
      <p:ext uri="{BB962C8B-B14F-4D97-AF65-F5344CB8AC3E}">
        <p14:creationId xmlns:p14="http://schemas.microsoft.com/office/powerpoint/2010/main" val="128587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40</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41</a:t>
            </a:fld>
            <a:endParaRPr dirty="0">
              <a:ea typeface="Calisto MT Regular" charset="0"/>
              <a:cs typeface="Calisto MT Regular" charset="0"/>
            </a:endParaRPr>
          </a:p>
        </p:txBody>
      </p:sp>
    </p:spTree>
    <p:extLst>
      <p:ext uri="{BB962C8B-B14F-4D97-AF65-F5344CB8AC3E}">
        <p14:creationId xmlns:p14="http://schemas.microsoft.com/office/powerpoint/2010/main" val="46082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44</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3272b2c0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3272b2c0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94" name="Google Shape;194;g8d3272b2c0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d3272b2c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d3272b2c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12" name="Google Shape;212;g8d3272b2c0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272b2c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272b2c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39" name="Google Shape;239;g8d3272b2c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g8d3272b2c0_0_287"/>
          <p:cNvSpPr/>
          <p:nvPr/>
        </p:nvSpPr>
        <p:spPr>
          <a:xfrm>
            <a:off x="4550306" y="1534676"/>
            <a:ext cx="3267534" cy="229909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FFFFF"/>
                </a:solidFill>
                <a:latin typeface="Calibri" pitchFamily="34" charset="0"/>
                <a:ea typeface="Calibri"/>
                <a:cs typeface="Calibri"/>
                <a:sym typeface="Calibri"/>
              </a:rPr>
              <a:t>t</a:t>
            </a:r>
            <a:r>
              <a:rPr lang="en-US" sz="2800" dirty="0" smtClean="0">
                <a:solidFill>
                  <a:srgbClr val="FFFFFF"/>
                </a:solidFill>
                <a:latin typeface="Calibri" pitchFamily="34" charset="0"/>
                <a:ea typeface="Calibri"/>
                <a:cs typeface="Calibri"/>
                <a:sym typeface="Calibri"/>
              </a:rPr>
              <a:t>issue</a:t>
            </a:r>
            <a:endParaRPr lang="en-US" sz="2800" dirty="0">
              <a:solidFill>
                <a:srgbClr val="FFFFFF"/>
              </a:solidFill>
              <a:latin typeface="Calibri" pitchFamily="34" charset="0"/>
              <a:ea typeface="Calibri"/>
              <a:cs typeface="Calibri"/>
              <a:sym typeface="Calibri"/>
            </a:endParaRPr>
          </a:p>
          <a:p>
            <a:pPr marL="0" marR="0" lvl="0" indent="0" algn="ctr" rtl="0">
              <a:spcBef>
                <a:spcPts val="0"/>
              </a:spcBef>
              <a:spcAft>
                <a:spcPts val="0"/>
              </a:spcAft>
              <a:buNone/>
            </a:pPr>
            <a:r>
              <a:rPr lang="en-US" sz="2800" dirty="0">
                <a:solidFill>
                  <a:srgbClr val="FFFFFF"/>
                </a:solidFill>
                <a:latin typeface="Calibri" pitchFamily="34" charset="0"/>
                <a:ea typeface="Calibri"/>
                <a:cs typeface="Calibri"/>
                <a:sym typeface="Calibri"/>
              </a:rPr>
              <a:t>(n.)</a:t>
            </a:r>
          </a:p>
        </p:txBody>
      </p:sp>
      <p:sp>
        <p:nvSpPr>
          <p:cNvPr id="253" name="Google Shape;253;g8d3272b2c0_0_287"/>
          <p:cNvSpPr/>
          <p:nvPr/>
        </p:nvSpPr>
        <p:spPr>
          <a:xfrm>
            <a:off x="3923607" y="3962400"/>
            <a:ext cx="4520932" cy="7693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a:spcBef>
                <a:spcPts val="1200"/>
              </a:spcBef>
            </a:pPr>
            <a:r>
              <a:rPr lang="ka-GE" sz="2400" dirty="0" smtClean="0">
                <a:solidFill>
                  <a:srgbClr val="FFFFFF"/>
                </a:solidFill>
                <a:latin typeface="Calibri Regular" charset="0"/>
                <a:ea typeface="Calibri"/>
                <a:cs typeface="Calibri"/>
                <a:sym typeface="Calibri"/>
              </a:rPr>
              <a:t>             ქსოვილი</a:t>
            </a:r>
            <a:endParaRPr lang="ka-GE" sz="2400"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239F01CF-9F24-B541-9847-F5B5F2B8F8AB}"/>
              </a:ext>
            </a:extLst>
          </p:cNvPr>
          <p:cNvSpPr/>
          <p:nvPr/>
        </p:nvSpPr>
        <p:spPr>
          <a:xfrm>
            <a:off x="3781327" y="4828422"/>
            <a:ext cx="4805491"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Soft </a:t>
            </a:r>
            <a:r>
              <a:rPr lang="en-US" sz="2400" i="1" dirty="0">
                <a:solidFill>
                  <a:srgbClr val="FF0000"/>
                </a:solidFill>
                <a:latin typeface="Calibri" panose="020F0502020204030204" pitchFamily="34" charset="0"/>
                <a:ea typeface="Calisto MT Regular" charset="0"/>
                <a:cs typeface="Calibri" panose="020F0502020204030204" pitchFamily="34" charset="0"/>
              </a:rPr>
              <a:t>tissue,</a:t>
            </a:r>
            <a:r>
              <a:rPr lang="en-US" sz="2400" i="1" dirty="0">
                <a:solidFill>
                  <a:schemeClr val="bg1"/>
                </a:solidFill>
                <a:latin typeface="Calibri" panose="020F0502020204030204" pitchFamily="34" charset="0"/>
                <a:ea typeface="Calisto MT Regular" charset="0"/>
                <a:cs typeface="Calibri" panose="020F0502020204030204" pitchFamily="34" charset="0"/>
              </a:rPr>
              <a:t> such as flesh, allows X-rays through.</a:t>
            </a:r>
          </a:p>
        </p:txBody>
      </p:sp>
      <p:pic>
        <p:nvPicPr>
          <p:cNvPr id="8" name="Google Shape;90;p1">
            <a:extLst>
              <a:ext uri="{FF2B5EF4-FFF2-40B4-BE49-F238E27FC236}">
                <a16:creationId xmlns:a16="http://schemas.microsoft.com/office/drawing/2014/main" xmlns="" id="{473C5727-9AB1-AA49-9644-87C94876FADF}"/>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004365E6-6CAF-A048-8693-857B4A60AFD2}"/>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683581" y="3556125"/>
            <a:ext cx="99873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a:latin typeface="Calibri" panose="020F0502020204030204" pitchFamily="34" charset="0"/>
                <a:cs typeface="Calibri" panose="020F0502020204030204" pitchFamily="34" charset="0"/>
              </a:rPr>
              <a:t>The ………………is the unit of which all living organisms are composed.</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xmlns="" id="{CFC47528-8DA9-514A-ABB5-DF08268F46B6}"/>
              </a:ext>
            </a:extLst>
          </p:cNvPr>
          <p:cNvSpPr/>
          <p:nvPr/>
        </p:nvSpPr>
        <p:spPr>
          <a:xfrm>
            <a:off x="1668576" y="2561069"/>
            <a:ext cx="1300726" cy="41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anose="020F0502020204030204" pitchFamily="34" charset="0"/>
              </a:rPr>
              <a:t>nucleus</a:t>
            </a:r>
          </a:p>
        </p:txBody>
      </p:sp>
      <p:sp>
        <p:nvSpPr>
          <p:cNvPr id="17" name="Rectangle 16">
            <a:extLst>
              <a:ext uri="{FF2B5EF4-FFF2-40B4-BE49-F238E27FC236}">
                <a16:creationId xmlns:a16="http://schemas.microsoft.com/office/drawing/2014/main" xmlns="" id="{C3F1E415-546D-2C48-A6C3-AC6D34F9BA7B}"/>
              </a:ext>
            </a:extLst>
          </p:cNvPr>
          <p:cNvSpPr/>
          <p:nvPr/>
        </p:nvSpPr>
        <p:spPr>
          <a:xfrm>
            <a:off x="3315283" y="2549470"/>
            <a:ext cx="1512251" cy="41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evolution</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5174383" y="2549470"/>
            <a:ext cx="1178849" cy="41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cell</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6772205" y="2549470"/>
            <a:ext cx="1178850" cy="41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tissue</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8356234" y="2522576"/>
            <a:ext cx="1164284" cy="43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gene</a:t>
            </a:r>
          </a:p>
        </p:txBody>
      </p:sp>
      <p:sp>
        <p:nvSpPr>
          <p:cNvPr id="13" name="Rectangle 12">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3.7037E-7 L -0.26119 0.20972 " pathEditMode="relative" rAng="0" ptsTypes="AA">
                                      <p:cBhvr>
                                        <p:cTn id="6" dur="2000" fill="hold"/>
                                        <p:tgtEl>
                                          <p:spTgt spid="18"/>
                                        </p:tgtEl>
                                        <p:attrNameLst>
                                          <p:attrName>ppt_x</p:attrName>
                                          <p:attrName>ppt_y</p:attrName>
                                        </p:attrNameLst>
                                      </p:cBhvr>
                                      <p:rCtr x="-13060" y="10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659994" y="3436418"/>
            <a:ext cx="835227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Scientists have identified the ……………..that causes abnormal growth.</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xmlns="" id="{37C75B55-7989-8648-AD44-3E426651A547}"/>
              </a:ext>
            </a:extLst>
          </p:cNvPr>
          <p:cNvSpPr/>
          <p:nvPr/>
        </p:nvSpPr>
        <p:spPr>
          <a:xfrm>
            <a:off x="2652867" y="2371240"/>
            <a:ext cx="1306200" cy="525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nucleus</a:t>
            </a:r>
          </a:p>
        </p:txBody>
      </p:sp>
      <p:sp>
        <p:nvSpPr>
          <p:cNvPr id="18" name="Rectangle 17">
            <a:extLst>
              <a:ext uri="{FF2B5EF4-FFF2-40B4-BE49-F238E27FC236}">
                <a16:creationId xmlns:a16="http://schemas.microsoft.com/office/drawing/2014/main" xmlns="" id="{E1263BD4-41EB-F140-B14D-92CDFFA0F291}"/>
              </a:ext>
            </a:extLst>
          </p:cNvPr>
          <p:cNvSpPr/>
          <p:nvPr/>
        </p:nvSpPr>
        <p:spPr>
          <a:xfrm>
            <a:off x="4216893" y="2371240"/>
            <a:ext cx="1459704" cy="525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evolution</a:t>
            </a:r>
          </a:p>
        </p:txBody>
      </p:sp>
      <p:sp>
        <p:nvSpPr>
          <p:cNvPr id="19" name="Rectangle 18">
            <a:extLst>
              <a:ext uri="{FF2B5EF4-FFF2-40B4-BE49-F238E27FC236}">
                <a16:creationId xmlns:a16="http://schemas.microsoft.com/office/drawing/2014/main" xmlns="" id="{4F00EBF1-1BB5-A648-8DE1-A0671CA6C62A}"/>
              </a:ext>
            </a:extLst>
          </p:cNvPr>
          <p:cNvSpPr/>
          <p:nvPr/>
        </p:nvSpPr>
        <p:spPr>
          <a:xfrm>
            <a:off x="5934423" y="2371238"/>
            <a:ext cx="1306200" cy="525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tissue</a:t>
            </a:r>
          </a:p>
        </p:txBody>
      </p:sp>
      <p:sp>
        <p:nvSpPr>
          <p:cNvPr id="20" name="Rectangle 19">
            <a:extLst>
              <a:ext uri="{FF2B5EF4-FFF2-40B4-BE49-F238E27FC236}">
                <a16:creationId xmlns:a16="http://schemas.microsoft.com/office/drawing/2014/main" xmlns="" id="{FA90D152-4A5C-4E41-8151-C27BEF0D827B}"/>
              </a:ext>
            </a:extLst>
          </p:cNvPr>
          <p:cNvSpPr/>
          <p:nvPr/>
        </p:nvSpPr>
        <p:spPr>
          <a:xfrm>
            <a:off x="7498449" y="2371238"/>
            <a:ext cx="1309375" cy="525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gene</a:t>
            </a:r>
          </a:p>
        </p:txBody>
      </p:sp>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7" name="TextBox 16">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8596E-6 2.22222E-6 L -0.0207 0.21203 " pathEditMode="relative" rAng="0" ptsTypes="AA">
                                      <p:cBhvr>
                                        <p:cTn id="6" dur="2000" fill="hold"/>
                                        <p:tgtEl>
                                          <p:spTgt spid="20"/>
                                        </p:tgtEl>
                                        <p:attrNameLst>
                                          <p:attrName>ppt_x</p:attrName>
                                          <p:attrName>ppt_y</p:attrName>
                                        </p:attrNameLst>
                                      </p:cBhvr>
                                      <p:rCtr x="-1041" y="1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61412" y="3630811"/>
            <a:ext cx="1002679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Calibri" panose="020F0502020204030204" pitchFamily="34" charset="0"/>
                <a:cs typeface="Calibri" panose="020F0502020204030204" pitchFamily="34" charset="0"/>
              </a:rPr>
              <a:t>The drugs stimulate the damaged …………into repairing itself.</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xmlns="" id="{AB51ACFF-F310-5647-8BC6-7F2F693EB2A1}"/>
              </a:ext>
            </a:extLst>
          </p:cNvPr>
          <p:cNvSpPr/>
          <p:nvPr/>
        </p:nvSpPr>
        <p:spPr>
          <a:xfrm>
            <a:off x="4766418" y="2496357"/>
            <a:ext cx="1516907" cy="48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evolution</a:t>
            </a:r>
          </a:p>
        </p:txBody>
      </p:sp>
      <p:sp>
        <p:nvSpPr>
          <p:cNvPr id="24" name="Rectangle 23">
            <a:extLst>
              <a:ext uri="{FF2B5EF4-FFF2-40B4-BE49-F238E27FC236}">
                <a16:creationId xmlns:a16="http://schemas.microsoft.com/office/drawing/2014/main" xmlns="" id="{3A21CBDB-B86B-274B-AEE2-502A98736C66}"/>
              </a:ext>
            </a:extLst>
          </p:cNvPr>
          <p:cNvSpPr/>
          <p:nvPr/>
        </p:nvSpPr>
        <p:spPr>
          <a:xfrm>
            <a:off x="3208149" y="2496358"/>
            <a:ext cx="1320530" cy="48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nucleus</a:t>
            </a:r>
          </a:p>
        </p:txBody>
      </p:sp>
      <p:sp>
        <p:nvSpPr>
          <p:cNvPr id="25" name="Rectangle 24">
            <a:extLst>
              <a:ext uri="{FF2B5EF4-FFF2-40B4-BE49-F238E27FC236}">
                <a16:creationId xmlns:a16="http://schemas.microsoft.com/office/drawing/2014/main" xmlns="" id="{2D0CC33F-1376-2247-AB87-401035E60839}"/>
              </a:ext>
            </a:extLst>
          </p:cNvPr>
          <p:cNvSpPr/>
          <p:nvPr/>
        </p:nvSpPr>
        <p:spPr>
          <a:xfrm>
            <a:off x="6521064" y="2496357"/>
            <a:ext cx="1251335" cy="48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tissue</a:t>
            </a:r>
          </a:p>
        </p:txBody>
      </p:sp>
      <p:sp>
        <p:nvSpPr>
          <p:cNvPr id="13" name="Rectangle 12">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9.77483E-7 4.44444E-6 L 0.07497 0.22222 " pathEditMode="relative" rAng="0" ptsTypes="AA">
                                      <p:cBhvr>
                                        <p:cTn id="6" dur="2000" fill="hold"/>
                                        <p:tgtEl>
                                          <p:spTgt spid="25"/>
                                        </p:tgtEl>
                                        <p:attrNameLst>
                                          <p:attrName>ppt_x</p:attrName>
                                          <p:attrName>ppt_y</p:attrName>
                                        </p:attrNameLst>
                                      </p:cBhvr>
                                      <p:rCtr x="3749" y="1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932155" y="3641384"/>
            <a:ext cx="963227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The …………………of an atom consists of neutrons, protons and other particles.</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xmlns="" id="{7B60A6A8-0AE2-9545-91DC-51583EAD8D7B}"/>
              </a:ext>
            </a:extLst>
          </p:cNvPr>
          <p:cNvSpPr/>
          <p:nvPr/>
        </p:nvSpPr>
        <p:spPr>
          <a:xfrm>
            <a:off x="3580108" y="2464231"/>
            <a:ext cx="1522631" cy="561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evolution</a:t>
            </a:r>
          </a:p>
        </p:txBody>
      </p:sp>
      <p:sp>
        <p:nvSpPr>
          <p:cNvPr id="25" name="Rectangle 24">
            <a:extLst>
              <a:ext uri="{FF2B5EF4-FFF2-40B4-BE49-F238E27FC236}">
                <a16:creationId xmlns:a16="http://schemas.microsoft.com/office/drawing/2014/main" xmlns="" id="{9BC8510C-2B83-394C-99F2-DA4CDABB0620}"/>
              </a:ext>
            </a:extLst>
          </p:cNvPr>
          <p:cNvSpPr/>
          <p:nvPr/>
        </p:nvSpPr>
        <p:spPr>
          <a:xfrm>
            <a:off x="5566632" y="2464231"/>
            <a:ext cx="1522631" cy="561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nucleus</a:t>
            </a:r>
          </a:p>
        </p:txBody>
      </p:sp>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48148E-6 L -0.29713 0.22246 " pathEditMode="relative" rAng="0" ptsTypes="AA">
                                      <p:cBhvr>
                                        <p:cTn id="6" dur="2000" fill="hold"/>
                                        <p:tgtEl>
                                          <p:spTgt spid="25"/>
                                        </p:tgtEl>
                                        <p:attrNameLst>
                                          <p:attrName>ppt_x</p:attrName>
                                          <p:attrName>ppt_y</p:attrName>
                                        </p:attrNameLst>
                                      </p:cBhvr>
                                      <p:rCtr x="-14857" y="1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180730" y="3268912"/>
            <a:ext cx="9117367"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In the course of………………., some birds have lost the power of flight.</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xmlns="" id="{A867B969-0030-7D4B-A1EF-C41480F48F1C}"/>
              </a:ext>
            </a:extLst>
          </p:cNvPr>
          <p:cNvSpPr/>
          <p:nvPr/>
        </p:nvSpPr>
        <p:spPr>
          <a:xfrm>
            <a:off x="5083444" y="2123268"/>
            <a:ext cx="1610319" cy="540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evolution</a:t>
            </a:r>
          </a:p>
        </p:txBody>
      </p:sp>
      <p:sp>
        <p:nvSpPr>
          <p:cNvPr id="9" name="Rectangle 8">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0" name="TextBox 9">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78 0.02986 L -0.08633 0.22732 " pathEditMode="relative" rAng="0" ptsTypes="AA">
                                      <p:cBhvr>
                                        <p:cTn id="6" dur="2000" fill="hold"/>
                                        <p:tgtEl>
                                          <p:spTgt spid="24"/>
                                        </p:tgtEl>
                                        <p:attrNameLst>
                                          <p:attrName>ppt_x</p:attrName>
                                          <p:attrName>ppt_y</p:attrName>
                                        </p:attrNameLst>
                                      </p:cBhvr>
                                      <p:rCtr x="-4284"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3387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grpSp>
        <p:nvGrpSpPr>
          <p:cNvPr id="9" name="Google Shape;147;g8d3272b2c0_0_186"/>
          <p:cNvGrpSpPr/>
          <p:nvPr/>
        </p:nvGrpSpPr>
        <p:grpSpPr>
          <a:xfrm>
            <a:off x="1784752" y="1744345"/>
            <a:ext cx="8770343" cy="4908402"/>
            <a:chOff x="-31666" y="123873"/>
            <a:chExt cx="9789092" cy="6431709"/>
          </a:xfrm>
        </p:grpSpPr>
        <p:sp>
          <p:nvSpPr>
            <p:cNvPr id="10" name="Google Shape;148;g8d3272b2c0_0_186"/>
            <p:cNvSpPr/>
            <p:nvPr/>
          </p:nvSpPr>
          <p:spPr>
            <a:xfrm>
              <a:off x="3785481" y="178632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161474"/>
              <a:ext cx="1655046" cy="125059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2854432" flipV="1">
              <a:off x="3113484" y="1316087"/>
              <a:ext cx="962081" cy="99064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6" name="Google Shape;152;g8d3272b2c0_0_186"/>
            <p:cNvSpPr/>
            <p:nvPr/>
          </p:nvSpPr>
          <p:spPr>
            <a:xfrm>
              <a:off x="295289" y="123873"/>
              <a:ext cx="3219422" cy="22519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bg1"/>
                  </a:solidFill>
                  <a:latin typeface="Calibri" pitchFamily="34" charset="0"/>
                  <a:ea typeface="Calisto MT Regular" charset="0"/>
                  <a:cs typeface="Calisto MT Regular" charset="0"/>
                </a:rPr>
                <a:t>m</a:t>
              </a:r>
              <a:r>
                <a:rPr lang="en-US" sz="1800" dirty="0" smtClean="0">
                  <a:solidFill>
                    <a:schemeClr val="bg1"/>
                  </a:solidFill>
                  <a:latin typeface="Calibri" pitchFamily="34" charset="0"/>
                  <a:ea typeface="Calisto MT Regular" charset="0"/>
                  <a:cs typeface="Calisto MT Regular" charset="0"/>
                </a:rPr>
                <a:t>agnetic </a:t>
              </a:r>
              <a:r>
                <a:rPr lang="en-US" sz="1800" dirty="0">
                  <a:solidFill>
                    <a:schemeClr val="bg1"/>
                  </a:solidFill>
                  <a:latin typeface="Calibri" pitchFamily="34" charset="0"/>
                  <a:ea typeface="Calisto MT Regular" charset="0"/>
                  <a:cs typeface="Calisto MT Regular" charset="0"/>
                </a:rPr>
                <a:t>field</a:t>
              </a:r>
            </a:p>
            <a:p>
              <a:pPr marL="0" lvl="0" indent="0" algn="ctr" rtl="0">
                <a:spcBef>
                  <a:spcPts val="0"/>
                </a:spcBef>
                <a:spcAft>
                  <a:spcPts val="0"/>
                </a:spcAft>
                <a:buNone/>
              </a:pPr>
              <a:r>
                <a:rPr lang="en-US" sz="1800" dirty="0">
                  <a:solidFill>
                    <a:schemeClr val="bg1"/>
                  </a:solidFill>
                  <a:latin typeface="Calibri" pitchFamily="34" charset="0"/>
                  <a:ea typeface="Calisto MT Regular" charset="0"/>
                  <a:cs typeface="Calisto MT Regular" charset="0"/>
                </a:rPr>
                <a:t>(n.)</a:t>
              </a:r>
            </a:p>
            <a:p>
              <a:pPr marL="0" lvl="0" indent="0" algn="ctr" rtl="0">
                <a:spcBef>
                  <a:spcPts val="0"/>
                </a:spcBef>
                <a:spcAft>
                  <a:spcPts val="0"/>
                </a:spcAft>
                <a:buNone/>
              </a:pPr>
              <a:r>
                <a:rPr lang="ka-GE" dirty="0">
                  <a:solidFill>
                    <a:schemeClr val="bg1"/>
                  </a:solidFill>
                  <a:latin typeface="Calibri Regular" charset="0"/>
                  <a:ea typeface="Calisto MT Regular" charset="0"/>
                  <a:cs typeface="Calisto MT Regular" charset="0"/>
                </a:rPr>
                <a:t>მაგნიტური </a:t>
              </a:r>
              <a:r>
                <a:rPr lang="ka-GE" dirty="0" smtClean="0">
                  <a:solidFill>
                    <a:schemeClr val="bg1"/>
                  </a:solidFill>
                  <a:latin typeface="Calibri Regular" charset="0"/>
                  <a:ea typeface="Calisto MT Regular" charset="0"/>
                  <a:cs typeface="Calisto MT Regular" charset="0"/>
                </a:rPr>
                <a:t>ველი</a:t>
              </a:r>
              <a:endParaRPr lang="en-US" dirty="0">
                <a:solidFill>
                  <a:schemeClr val="bg1"/>
                </a:solidFill>
                <a:latin typeface="Calibri" pitchFamily="34" charset="0"/>
                <a:ea typeface="Calisto MT Regular" charset="0"/>
                <a:cs typeface="Calisto MT Regular" charset="0"/>
              </a:endParaRPr>
            </a:p>
          </p:txBody>
        </p:sp>
        <p:sp>
          <p:nvSpPr>
            <p:cNvPr id="18" name="Google Shape;154;g8d3272b2c0_0_186"/>
            <p:cNvSpPr/>
            <p:nvPr/>
          </p:nvSpPr>
          <p:spPr>
            <a:xfrm rot="20134668">
              <a:off x="5664384" y="1808742"/>
              <a:ext cx="1102963" cy="67332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0" name="Google Shape;156;g8d3272b2c0_0_186"/>
            <p:cNvSpPr/>
            <p:nvPr/>
          </p:nvSpPr>
          <p:spPr>
            <a:xfrm>
              <a:off x="6600931" y="539773"/>
              <a:ext cx="3156495" cy="212345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Regular" charset="0"/>
                  <a:ea typeface="Calisto MT Regular" charset="0"/>
                  <a:cs typeface="Calisto MT Regular" charset="0"/>
                </a:rPr>
                <a:t>         </a:t>
              </a:r>
              <a:endParaRPr lang="en-US" sz="2400"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endParaRPr sz="2400" dirty="0">
                <a:solidFill>
                  <a:schemeClr val="bg1"/>
                </a:solidFill>
                <a:latin typeface="Calibri Regular" charset="0"/>
                <a:ea typeface="Calisto MT Regular" charset="0"/>
                <a:cs typeface="Calisto MT Regular" charset="0"/>
              </a:endParaRPr>
            </a:p>
          </p:txBody>
        </p:sp>
        <p:sp>
          <p:nvSpPr>
            <p:cNvPr id="21" name="Google Shape;157;g8d3272b2c0_0_186"/>
            <p:cNvSpPr txBox="1"/>
            <p:nvPr/>
          </p:nvSpPr>
          <p:spPr>
            <a:xfrm>
              <a:off x="6860647" y="1249837"/>
              <a:ext cx="2680726" cy="91367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1800" dirty="0">
                  <a:solidFill>
                    <a:srgbClr val="FFFFFF"/>
                  </a:solidFill>
                  <a:latin typeface="Calibri" panose="020F0502020204030204" pitchFamily="34" charset="0"/>
                  <a:ea typeface="Calibri"/>
                  <a:cs typeface="Calibri" panose="020F0502020204030204" pitchFamily="34" charset="0"/>
                  <a:sym typeface="Calibri"/>
                </a:rPr>
                <a:t>m</a:t>
              </a:r>
              <a:r>
                <a:rPr lang="en-US" sz="1800" dirty="0" smtClean="0">
                  <a:solidFill>
                    <a:srgbClr val="FFFFFF"/>
                  </a:solidFill>
                  <a:latin typeface="Calibri" panose="020F0502020204030204" pitchFamily="34" charset="0"/>
                  <a:ea typeface="Calibri"/>
                  <a:cs typeface="Calibri" panose="020F0502020204030204" pitchFamily="34" charset="0"/>
                  <a:sym typeface="Calibri"/>
                </a:rPr>
                <a:t>ature</a:t>
              </a:r>
              <a:endParaRPr lang="en-US" sz="18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1800" dirty="0" smtClean="0">
                  <a:solidFill>
                    <a:srgbClr val="FFFFFF"/>
                  </a:solidFill>
                  <a:latin typeface="Calibri" panose="020F0502020204030204" pitchFamily="34" charset="0"/>
                  <a:ea typeface="Calibri"/>
                  <a:cs typeface="Calibri" panose="020F0502020204030204" pitchFamily="34" charset="0"/>
                  <a:sym typeface="Calibri"/>
                </a:rPr>
                <a:t>(adj.)</a:t>
              </a:r>
              <a:endParaRPr lang="en-US" sz="18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1600" dirty="0">
                  <a:solidFill>
                    <a:srgbClr val="FFFFFF"/>
                  </a:solidFill>
                  <a:latin typeface="Calibri" panose="020F0502020204030204" pitchFamily="34" charset="0"/>
                  <a:ea typeface="Calibri"/>
                  <a:cs typeface="Calibri" panose="020F0502020204030204" pitchFamily="34" charset="0"/>
                  <a:sym typeface="Calibri"/>
                </a:rPr>
                <a:t>მომწიფებული</a:t>
              </a:r>
              <a:r>
                <a:rPr lang="en-US" sz="1600" dirty="0">
                  <a:solidFill>
                    <a:srgbClr val="FFFFFF"/>
                  </a:solidFill>
                  <a:latin typeface="Calibri" panose="020F0502020204030204" pitchFamily="34" charset="0"/>
                  <a:ea typeface="Calibri"/>
                  <a:cs typeface="Calibri" panose="020F0502020204030204" pitchFamily="34" charset="0"/>
                  <a:sym typeface="Calibri"/>
                </a:rPr>
                <a:t>, </a:t>
              </a:r>
              <a:r>
                <a:rPr lang="ka-GE" sz="1600" dirty="0">
                  <a:solidFill>
                    <a:srgbClr val="FFFFFF"/>
                  </a:solidFill>
                  <a:latin typeface="Calibri" panose="020F0502020204030204" pitchFamily="34" charset="0"/>
                  <a:ea typeface="Calibri"/>
                  <a:cs typeface="Calibri" panose="020F0502020204030204" pitchFamily="34" charset="0"/>
                  <a:sym typeface="Calibri"/>
                </a:rPr>
                <a:t>ზრდასრული</a:t>
              </a:r>
              <a:endParaRPr sz="16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6;g8d3272b2c0_0_186"/>
            <p:cNvSpPr/>
            <p:nvPr/>
          </p:nvSpPr>
          <p:spPr>
            <a:xfrm rot="5619913">
              <a:off x="4359923" y="3827408"/>
              <a:ext cx="773360" cy="44365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7" name="Google Shape;168;g8d3272b2c0_0_186"/>
            <p:cNvSpPr/>
            <p:nvPr/>
          </p:nvSpPr>
          <p:spPr>
            <a:xfrm>
              <a:off x="3035813" y="4420128"/>
              <a:ext cx="3078684" cy="213545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69;g8d3272b2c0_0_186"/>
            <p:cNvSpPr txBox="1"/>
            <p:nvPr/>
          </p:nvSpPr>
          <p:spPr>
            <a:xfrm>
              <a:off x="3535887" y="4906926"/>
              <a:ext cx="1991333"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1800" dirty="0">
                  <a:solidFill>
                    <a:schemeClr val="bg1"/>
                  </a:solidFill>
                  <a:latin typeface="Calibri" panose="020F0502020204030204" pitchFamily="34" charset="0"/>
                  <a:ea typeface="Calibri"/>
                  <a:cs typeface="Calibri" panose="020F0502020204030204" pitchFamily="34" charset="0"/>
                  <a:sym typeface="Calibri"/>
                </a:rPr>
                <a:t>b</a:t>
              </a:r>
              <a:r>
                <a:rPr lang="en-US" sz="1800" dirty="0" smtClean="0">
                  <a:solidFill>
                    <a:schemeClr val="bg1"/>
                  </a:solidFill>
                  <a:latin typeface="Calibri" panose="020F0502020204030204" pitchFamily="34" charset="0"/>
                  <a:ea typeface="Calibri"/>
                  <a:cs typeface="Calibri" panose="020F0502020204030204" pitchFamily="34" charset="0"/>
                  <a:sym typeface="Calibri"/>
                </a:rPr>
                <a:t>reed</a:t>
              </a:r>
              <a:endParaRPr lang="en-US" sz="1800"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1800" dirty="0">
                  <a:solidFill>
                    <a:schemeClr val="bg1"/>
                  </a:solidFill>
                  <a:latin typeface="Calibri" panose="020F0502020204030204" pitchFamily="34" charset="0"/>
                  <a:ea typeface="Calibri"/>
                  <a:cs typeface="Calibri" panose="020F0502020204030204" pitchFamily="34" charset="0"/>
                  <a:sym typeface="Calibri"/>
                </a:rPr>
                <a:t>(n.)</a:t>
              </a:r>
              <a:endParaRPr lang="ka-GE" sz="1800"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1800" dirty="0">
                  <a:solidFill>
                    <a:schemeClr val="bg1"/>
                  </a:solidFill>
                  <a:latin typeface="Calibri" panose="020F0502020204030204" pitchFamily="34" charset="0"/>
                  <a:ea typeface="Calibri"/>
                  <a:cs typeface="Calibri" panose="020F0502020204030204" pitchFamily="34" charset="0"/>
                  <a:sym typeface="Calibri"/>
                </a:rPr>
                <a:t>ჯიში</a:t>
              </a: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9"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1" name="Google Shape;172;g8d3272b2c0_0_186"/>
            <p:cNvSpPr/>
            <p:nvPr/>
          </p:nvSpPr>
          <p:spPr>
            <a:xfrm>
              <a:off x="24257" y="2727634"/>
              <a:ext cx="2977332" cy="226264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3;g8d3272b2c0_0_186"/>
            <p:cNvSpPr txBox="1"/>
            <p:nvPr/>
          </p:nvSpPr>
          <p:spPr>
            <a:xfrm>
              <a:off x="-31666" y="3389926"/>
              <a:ext cx="3033255"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dirty="0">
                  <a:solidFill>
                    <a:srgbClr val="FFFFFF"/>
                  </a:solidFill>
                  <a:latin typeface="Calibri" panose="020F0502020204030204" pitchFamily="34" charset="0"/>
                  <a:ea typeface="Calibri"/>
                  <a:cs typeface="Calibri" panose="020F0502020204030204" pitchFamily="34" charset="0"/>
                  <a:sym typeface="Calibri"/>
                </a:rPr>
                <a:t>f</a:t>
              </a:r>
              <a:r>
                <a:rPr lang="en-US" sz="1800" dirty="0" smtClean="0">
                  <a:solidFill>
                    <a:srgbClr val="FFFFFF"/>
                  </a:solidFill>
                  <a:latin typeface="Calibri" panose="020F0502020204030204" pitchFamily="34" charset="0"/>
                  <a:ea typeface="Calibri"/>
                  <a:cs typeface="Calibri" panose="020F0502020204030204" pitchFamily="34" charset="0"/>
                  <a:sym typeface="Calibri"/>
                </a:rPr>
                <a:t>requency</a:t>
              </a:r>
              <a:endParaRPr lang="ka-GE" sz="18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1800" dirty="0">
                  <a:solidFill>
                    <a:srgbClr val="FFFFFF"/>
                  </a:solidFill>
                  <a:latin typeface="Calibri" panose="020F0502020204030204" pitchFamily="34" charset="0"/>
                  <a:ea typeface="Calibri"/>
                  <a:cs typeface="Calibri" panose="020F0502020204030204" pitchFamily="34" charset="0"/>
                  <a:sym typeface="Calibri"/>
                </a:rPr>
                <a:t>(</a:t>
              </a:r>
              <a:r>
                <a:rPr lang="en-US" sz="1800"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0"/>
                </a:spcBef>
                <a:spcAft>
                  <a:spcPts val="0"/>
                </a:spcAft>
                <a:buNone/>
              </a:pPr>
              <a:r>
                <a:rPr lang="ka-GE" sz="1800" dirty="0">
                  <a:solidFill>
                    <a:srgbClr val="FFFFFF"/>
                  </a:solidFill>
                  <a:latin typeface="Calibri" panose="020F0502020204030204" pitchFamily="34" charset="0"/>
                  <a:ea typeface="Calibri"/>
                  <a:cs typeface="Calibri" panose="020F0502020204030204" pitchFamily="34" charset="0"/>
                  <a:sym typeface="Calibri"/>
                </a:rPr>
                <a:t>სიხშირე</a:t>
              </a:r>
            </a:p>
          </p:txBody>
        </p:sp>
        <p:sp>
          <p:nvSpPr>
            <p:cNvPr id="33" name="Google Shape;174;g8d3272b2c0_0_186"/>
            <p:cNvSpPr/>
            <p:nvPr/>
          </p:nvSpPr>
          <p:spPr>
            <a:xfrm rot="12278115">
              <a:off x="5644697" y="3339227"/>
              <a:ext cx="1428390" cy="5857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5" name="Google Shape;176;g8d3272b2c0_0_186"/>
            <p:cNvSpPr/>
            <p:nvPr/>
          </p:nvSpPr>
          <p:spPr>
            <a:xfrm>
              <a:off x="6729038" y="3001602"/>
              <a:ext cx="3028387" cy="229743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bg1"/>
                  </a:solidFill>
                  <a:latin typeface="Calibri" pitchFamily="34" charset="0"/>
                  <a:ea typeface="Calisto MT Regular" charset="0"/>
                  <a:cs typeface="Calisto MT Regular" charset="0"/>
                </a:rPr>
                <a:t>a</a:t>
              </a:r>
              <a:r>
                <a:rPr lang="en-US" sz="1800" dirty="0" smtClean="0">
                  <a:solidFill>
                    <a:schemeClr val="bg1"/>
                  </a:solidFill>
                  <a:latin typeface="Calibri" pitchFamily="34" charset="0"/>
                  <a:ea typeface="Calisto MT Regular" charset="0"/>
                  <a:cs typeface="Calisto MT Regular" charset="0"/>
                </a:rPr>
                <a:t>dept</a:t>
              </a:r>
              <a:endParaRPr lang="en-US" sz="1800"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1800" dirty="0">
                  <a:solidFill>
                    <a:schemeClr val="bg1"/>
                  </a:solidFill>
                  <a:latin typeface="Calibri" pitchFamily="34" charset="0"/>
                  <a:ea typeface="Calisto MT Regular" charset="0"/>
                  <a:cs typeface="Calisto MT Regular" charset="0"/>
                </a:rPr>
                <a:t>(adj.)</a:t>
              </a:r>
            </a:p>
            <a:p>
              <a:pPr marL="0" lvl="0" indent="0" algn="ctr" rtl="0">
                <a:spcBef>
                  <a:spcPts val="0"/>
                </a:spcBef>
                <a:spcAft>
                  <a:spcPts val="0"/>
                </a:spcAft>
                <a:buNone/>
              </a:pPr>
              <a:r>
                <a:rPr lang="ka-GE" sz="1600" dirty="0">
                  <a:solidFill>
                    <a:schemeClr val="bg1"/>
                  </a:solidFill>
                  <a:latin typeface="Calibri Regular" charset="0"/>
                  <a:ea typeface="Calisto MT Regular" charset="0"/>
                  <a:cs typeface="Calisto MT Regular" charset="0"/>
                </a:rPr>
                <a:t>დახელოვნებული, გაწაფული</a:t>
              </a:r>
              <a:endParaRPr lang="en-US" sz="1600" dirty="0">
                <a:solidFill>
                  <a:schemeClr val="bg1"/>
                </a:solidFill>
                <a:latin typeface="Calibri" pitchFamily="34" charset="0"/>
                <a:ea typeface="Calisto MT Regular" charset="0"/>
                <a:cs typeface="Calisto MT Regular" charset="0"/>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cxnSp>
        <p:nvCxnSpPr>
          <p:cNvPr id="3" name="Straight Arrow Connector 2">
            <a:extLst>
              <a:ext uri="{FF2B5EF4-FFF2-40B4-BE49-F238E27FC236}">
                <a16:creationId xmlns:a16="http://schemas.microsoft.com/office/drawing/2014/main" xmlns="" id="{4DBF6365-0156-47E2-A6F0-3F48BDFA596C}"/>
              </a:ext>
            </a:extLst>
          </p:cNvPr>
          <p:cNvCxnSpPr>
            <a:cxnSpLocks/>
          </p:cNvCxnSpPr>
          <p:nvPr/>
        </p:nvCxnSpPr>
        <p:spPr>
          <a:xfrm flipV="1">
            <a:off x="6316966" y="2273602"/>
            <a:ext cx="54466" cy="786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xmlns="" id="{B034F6F6-E50A-41E7-A744-CF70F1F4389A}"/>
              </a:ext>
            </a:extLst>
          </p:cNvPr>
          <p:cNvSpPr/>
          <p:nvPr/>
        </p:nvSpPr>
        <p:spPr>
          <a:xfrm>
            <a:off x="5015752" y="520800"/>
            <a:ext cx="2849901" cy="1871121"/>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alibri" pitchFamily="34" charset="0"/>
              </a:rPr>
              <a:t>h</a:t>
            </a:r>
            <a:r>
              <a:rPr lang="en-US" sz="1800" dirty="0" smtClean="0">
                <a:latin typeface="Calibri" pitchFamily="34" charset="0"/>
              </a:rPr>
              <a:t>atchling</a:t>
            </a:r>
            <a:endParaRPr lang="ka-GE" sz="1800" dirty="0"/>
          </a:p>
          <a:p>
            <a:pPr algn="ctr"/>
            <a:r>
              <a:rPr lang="en-US" sz="1800" dirty="0">
                <a:latin typeface="Calibri" pitchFamily="34" charset="0"/>
              </a:rPr>
              <a:t>(n.)</a:t>
            </a:r>
          </a:p>
          <a:p>
            <a:pPr algn="ctr"/>
            <a:r>
              <a:rPr lang="ka-GE" sz="1600" dirty="0" smtClean="0"/>
              <a:t>ახლად </a:t>
            </a:r>
            <a:r>
              <a:rPr lang="ka-GE" sz="1600" dirty="0"/>
              <a:t>გამოჩეკილი (ბარტყი, ბახალა, მართვე და მისთ.)</a:t>
            </a:r>
            <a:endParaRPr lang="en-US" sz="1600" dirty="0">
              <a:latin typeface="Calibri" pitchFamily="34" charset="0"/>
            </a:endParaRPr>
          </a:p>
        </p:txBody>
      </p:sp>
      <p:pic>
        <p:nvPicPr>
          <p:cNvPr id="36"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91593" y="287182"/>
            <a:ext cx="2164081" cy="968991"/>
          </a:xfrm>
          <a:prstGeom prst="rect">
            <a:avLst/>
          </a:prstGeom>
          <a:noFill/>
          <a:ln>
            <a:noFill/>
          </a:ln>
        </p:spPr>
      </p:pic>
      <p:pic>
        <p:nvPicPr>
          <p:cNvPr id="38" name="Picture 37">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5675" y="287182"/>
            <a:ext cx="2376972" cy="968991"/>
          </a:xfrm>
          <a:prstGeom prst="rect">
            <a:avLst/>
          </a:prstGeom>
        </p:spPr>
      </p:pic>
    </p:spTree>
    <p:extLst>
      <p:ext uri="{BB962C8B-B14F-4D97-AF65-F5344CB8AC3E}">
        <p14:creationId xmlns:p14="http://schemas.microsoft.com/office/powerpoint/2010/main" val="116007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3743141" y="4292019"/>
            <a:ext cx="4456591" cy="9689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dirty="0">
                <a:solidFill>
                  <a:schemeClr val="lt1"/>
                </a:solidFill>
                <a:latin typeface="Calibri" panose="020F0502020204030204" pitchFamily="34" charset="0"/>
                <a:ea typeface="Merriweather"/>
                <a:cs typeface="Calibri" panose="020F0502020204030204" pitchFamily="34" charset="0"/>
                <a:sym typeface="Merriweather Light"/>
              </a:rPr>
              <a:t>მაგნიტური </a:t>
            </a:r>
            <a:r>
              <a:rPr lang="en-US" sz="2400" dirty="0" smtClean="0">
                <a:solidFill>
                  <a:schemeClr val="lt1"/>
                </a:solidFill>
                <a:latin typeface="Calibri" panose="020F0502020204030204" pitchFamily="34" charset="0"/>
                <a:ea typeface="Merriweather"/>
                <a:cs typeface="Calibri" panose="020F0502020204030204" pitchFamily="34" charset="0"/>
                <a:sym typeface="Merriweather Light"/>
              </a:rPr>
              <a:t>ველი</a:t>
            </a:r>
            <a:endParaRPr lang="en-US" sz="2400" dirty="0">
              <a:solidFill>
                <a:schemeClr val="lt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258705" y="1690826"/>
            <a:ext cx="3425462" cy="243875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m</a:t>
            </a:r>
            <a:r>
              <a:rPr lang="en-US" sz="2800" dirty="0" smtClean="0">
                <a:solidFill>
                  <a:schemeClr val="lt1"/>
                </a:solidFill>
                <a:latin typeface="Calibri" panose="020F0502020204030204" pitchFamily="34" charset="0"/>
                <a:ea typeface="Merriweather"/>
                <a:cs typeface="Calibri" panose="020F0502020204030204" pitchFamily="34" charset="0"/>
                <a:sym typeface="Merriweather Light"/>
              </a:rPr>
              <a:t>agnetic </a:t>
            </a: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field</a:t>
            </a:r>
          </a:p>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xmlns="" id="{346307CE-BC9D-4DD1-856A-707B236085F7}"/>
              </a:ext>
            </a:extLst>
          </p:cNvPr>
          <p:cNvSpPr/>
          <p:nvPr/>
        </p:nvSpPr>
        <p:spPr>
          <a:xfrm>
            <a:off x="2689934" y="5415380"/>
            <a:ext cx="6853561" cy="125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Calibri" panose="020F0502020204030204" pitchFamily="34" charset="0"/>
                <a:cs typeface="Calibri" panose="020F0502020204030204" pitchFamily="34" charset="0"/>
              </a:rPr>
              <a:t>The earth's </a:t>
            </a:r>
            <a:r>
              <a:rPr lang="en-US" sz="2800" i="1" dirty="0">
                <a:solidFill>
                  <a:srgbClr val="FF0000"/>
                </a:solidFill>
                <a:latin typeface="Calibri" panose="020F0502020204030204" pitchFamily="34" charset="0"/>
                <a:cs typeface="Calibri" panose="020F0502020204030204" pitchFamily="34" charset="0"/>
              </a:rPr>
              <a:t>magnetic field </a:t>
            </a:r>
            <a:r>
              <a:rPr lang="en-US" sz="2800" i="1" dirty="0">
                <a:latin typeface="Calibri" panose="020F0502020204030204" pitchFamily="34" charset="0"/>
                <a:cs typeface="Calibri" panose="020F0502020204030204" pitchFamily="34" charset="0"/>
              </a:rPr>
              <a:t>is constantly changing in both direction and intensity.</a:t>
            </a:r>
          </a:p>
        </p:txBody>
      </p:sp>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3950287" y="4226250"/>
            <a:ext cx="4527613" cy="138808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lt1"/>
                </a:solidFill>
                <a:latin typeface="Calibri" panose="020F0502020204030204" pitchFamily="34" charset="0"/>
                <a:ea typeface="Merriweather"/>
                <a:cs typeface="Calibri" panose="020F0502020204030204" pitchFamily="34" charset="0"/>
                <a:sym typeface="Merriweather Light"/>
              </a:rPr>
              <a:t>ახლად </a:t>
            </a:r>
            <a:r>
              <a:rPr lang="ka-GE" sz="2400" dirty="0" smtClean="0">
                <a:solidFill>
                  <a:schemeClr val="lt1"/>
                </a:solidFill>
                <a:latin typeface="Calibri" panose="020F0502020204030204" pitchFamily="34" charset="0"/>
                <a:ea typeface="Merriweather"/>
                <a:cs typeface="Calibri" panose="020F0502020204030204" pitchFamily="34" charset="0"/>
                <a:sym typeface="Merriweather Light"/>
              </a:rPr>
              <a:t>გამოჩეკილი</a:t>
            </a:r>
            <a:r>
              <a:rPr lang="en-US" sz="2400" dirty="0" smtClean="0">
                <a:solidFill>
                  <a:schemeClr val="lt1"/>
                </a:solidFill>
                <a:latin typeface="Calibri" panose="020F0502020204030204" pitchFamily="34" charset="0"/>
                <a:ea typeface="Merriweather"/>
                <a:cs typeface="Calibri" panose="020F0502020204030204" pitchFamily="34" charset="0"/>
                <a:sym typeface="Merriweather Light"/>
              </a:rPr>
              <a:t> </a:t>
            </a:r>
            <a:r>
              <a:rPr lang="ka-GE" sz="2400" dirty="0" smtClean="0">
                <a:solidFill>
                  <a:schemeClr val="lt1"/>
                </a:solidFill>
                <a:latin typeface="Calibri" panose="020F0502020204030204" pitchFamily="34" charset="0"/>
                <a:ea typeface="Merriweather"/>
                <a:cs typeface="Calibri" panose="020F0502020204030204" pitchFamily="34" charset="0"/>
                <a:sym typeface="Merriweather Light"/>
              </a:rPr>
              <a:t> </a:t>
            </a:r>
          </a:p>
          <a:p>
            <a:pPr algn="ctr"/>
            <a:r>
              <a:rPr lang="ka-GE" sz="2400" dirty="0" smtClean="0">
                <a:solidFill>
                  <a:schemeClr val="lt1"/>
                </a:solidFill>
                <a:latin typeface="Calibri" panose="020F0502020204030204" pitchFamily="34" charset="0"/>
                <a:ea typeface="Merriweather"/>
                <a:cs typeface="Calibri" panose="020F0502020204030204" pitchFamily="34" charset="0"/>
                <a:sym typeface="Merriweather Light"/>
              </a:rPr>
              <a:t>(</a:t>
            </a:r>
            <a:r>
              <a:rPr lang="ka-GE" sz="2400" dirty="0">
                <a:solidFill>
                  <a:schemeClr val="lt1"/>
                </a:solidFill>
                <a:latin typeface="Calibri" panose="020F0502020204030204" pitchFamily="34" charset="0"/>
                <a:ea typeface="Merriweather"/>
                <a:cs typeface="Calibri" panose="020F0502020204030204" pitchFamily="34" charset="0"/>
                <a:sym typeface="Merriweather Light"/>
              </a:rPr>
              <a:t>ბარტყი, ბახალა, მართვე და მისთ</a:t>
            </a:r>
            <a:r>
              <a:rPr lang="ka-GE" sz="2400" dirty="0" smtClean="0">
                <a:solidFill>
                  <a:schemeClr val="lt1"/>
                </a:solidFill>
                <a:latin typeface="Calibri" panose="020F0502020204030204" pitchFamily="34" charset="0"/>
                <a:ea typeface="Merriweather"/>
                <a:cs typeface="Calibri" panose="020F0502020204030204" pitchFamily="34" charset="0"/>
                <a:sym typeface="Merriweather Light"/>
              </a:rPr>
              <a:t>.)</a:t>
            </a:r>
          </a:p>
        </p:txBody>
      </p:sp>
      <p:sp>
        <p:nvSpPr>
          <p:cNvPr id="15" name="Google Shape;305;g8d3272b2c0_0_467"/>
          <p:cNvSpPr/>
          <p:nvPr/>
        </p:nvSpPr>
        <p:spPr>
          <a:xfrm>
            <a:off x="4502296" y="1690825"/>
            <a:ext cx="3406389" cy="247633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h</a:t>
            </a:r>
            <a:r>
              <a:rPr lang="en-US" sz="2800" dirty="0" smtClean="0">
                <a:solidFill>
                  <a:schemeClr val="lt1"/>
                </a:solidFill>
                <a:latin typeface="Calibri" panose="020F0502020204030204" pitchFamily="34" charset="0"/>
                <a:ea typeface="Merriweather"/>
                <a:cs typeface="Calibri" panose="020F0502020204030204" pitchFamily="34" charset="0"/>
                <a:sym typeface="Merriweather Light"/>
              </a:rPr>
              <a:t>atchling</a:t>
            </a:r>
            <a:endParaRPr lang="en-US" sz="2800"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xmlns="" id="{4ACEDBCE-3075-43EA-89A4-A660715B448F}"/>
              </a:ext>
            </a:extLst>
          </p:cNvPr>
          <p:cNvSpPr/>
          <p:nvPr/>
        </p:nvSpPr>
        <p:spPr>
          <a:xfrm>
            <a:off x="3160451" y="5770485"/>
            <a:ext cx="6090081"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It might even have eaten </a:t>
            </a:r>
            <a:r>
              <a:rPr lang="en-US" sz="2400" i="1" dirty="0">
                <a:solidFill>
                  <a:srgbClr val="FF0000"/>
                </a:solidFill>
                <a:latin typeface="Calibri" panose="020F0502020204030204" pitchFamily="34" charset="0"/>
                <a:cs typeface="Calibri" panose="020F0502020204030204" pitchFamily="34" charset="0"/>
              </a:rPr>
              <a:t>hatchling</a:t>
            </a:r>
            <a:r>
              <a:rPr lang="en-US" sz="2400" i="1" dirty="0">
                <a:solidFill>
                  <a:schemeClr val="bg1"/>
                </a:solidFill>
                <a:latin typeface="Calibri" panose="020F0502020204030204" pitchFamily="34" charset="0"/>
                <a:cs typeface="Calibri" panose="020F0502020204030204" pitchFamily="34" charset="0"/>
              </a:rPr>
              <a:t> or juvenile dinosaurs.</a:t>
            </a:r>
          </a:p>
        </p:txBody>
      </p:sp>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117468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3765896" y="4440386"/>
            <a:ext cx="4284386" cy="10846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lt1"/>
                </a:solidFill>
                <a:latin typeface="Merriweather Light"/>
                <a:ea typeface="Merriweather Light"/>
                <a:cs typeface="Merriweather Light"/>
                <a:sym typeface="Merriweather Light"/>
              </a:rPr>
              <a:t>მომწიფებული, ზრდასრული</a:t>
            </a:r>
            <a:endParaRPr lang="ka-GE" sz="2400" dirty="0">
              <a:solidFill>
                <a:schemeClr val="lt1"/>
              </a:solidFill>
              <a:latin typeface="Merriweather Light"/>
              <a:ea typeface="Merriweather Light"/>
              <a:cs typeface="Merriweather Light"/>
              <a:sym typeface="Merriweather Light"/>
            </a:endParaRPr>
          </a:p>
        </p:txBody>
      </p:sp>
      <p:sp>
        <p:nvSpPr>
          <p:cNvPr id="15" name="Google Shape;305;g8d3272b2c0_0_467"/>
          <p:cNvSpPr/>
          <p:nvPr/>
        </p:nvSpPr>
        <p:spPr>
          <a:xfrm>
            <a:off x="4287538" y="1896035"/>
            <a:ext cx="3347634" cy="24437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m</a:t>
            </a: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ature</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(adj.)</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a16="http://schemas.microsoft.com/office/drawing/2014/main" xmlns="" id="{8A673F4B-A0C2-48B6-A049-C658D78476DE}"/>
              </a:ext>
            </a:extLst>
          </p:cNvPr>
          <p:cNvSpPr/>
          <p:nvPr/>
        </p:nvSpPr>
        <p:spPr>
          <a:xfrm>
            <a:off x="3116062" y="5726097"/>
            <a:ext cx="5690587" cy="852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Humans take longer to </a:t>
            </a:r>
            <a:r>
              <a:rPr lang="en-US" sz="2400" i="1" dirty="0">
                <a:solidFill>
                  <a:srgbClr val="FF0000"/>
                </a:solidFill>
                <a:latin typeface="Calibri" panose="020F0502020204030204" pitchFamily="34" charset="0"/>
                <a:cs typeface="Calibri" panose="020F0502020204030204" pitchFamily="34" charset="0"/>
              </a:rPr>
              <a:t>mature</a:t>
            </a:r>
            <a:r>
              <a:rPr lang="en-US" sz="2400" i="1" dirty="0">
                <a:latin typeface="Calibri" panose="020F0502020204030204" pitchFamily="34" charset="0"/>
                <a:cs typeface="Calibri" panose="020F0502020204030204" pitchFamily="34" charset="0"/>
              </a:rPr>
              <a:t> than most other animals.</a:t>
            </a:r>
          </a:p>
        </p:txBody>
      </p:sp>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932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itchFamily="34" charset="0"/>
                <a:ea typeface="Calibri"/>
                <a:cs typeface="Calibri"/>
                <a:sym typeface="Calibri"/>
              </a:rPr>
              <a:t>Biology | </a:t>
            </a:r>
            <a:r>
              <a:rPr lang="ka-GE" sz="6600" dirty="0" smtClean="0">
                <a:solidFill>
                  <a:schemeClr val="bg1"/>
                </a:solidFill>
                <a:latin typeface="Calibri Regular" charset="0"/>
                <a:ea typeface="Calibri"/>
                <a:cs typeface="Calibri"/>
                <a:sym typeface="Calibri"/>
              </a:rPr>
              <a:t>ბიოლოგია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xmlns=""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Calibri" pitchFamily="34" charset="0"/>
                <a:ea typeface="Calibri"/>
                <a:cs typeface="Calibri"/>
                <a:sym typeface="Calibri"/>
              </a:rPr>
              <a:t>| Level B2</a:t>
            </a:r>
            <a:endParaRPr sz="3600" u="none" strike="noStrike" cap="none" dirty="0">
              <a:solidFill>
                <a:schemeClr val="bg1"/>
              </a:solidFill>
              <a:latin typeface="Calibri" pitchFamily="34" charset="0"/>
              <a:ea typeface="Calibri"/>
              <a:cs typeface="Calibri"/>
              <a:sym typeface="Calibri"/>
            </a:endParaRPr>
          </a:p>
        </p:txBody>
      </p:sp>
      <p:pic>
        <p:nvPicPr>
          <p:cNvPr id="7"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4145873" y="4459414"/>
            <a:ext cx="4465468" cy="77841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a:solidFill>
                  <a:schemeClr val="bg1"/>
                </a:solidFill>
                <a:latin typeface="Calibri" panose="020F0502020204030204" pitchFamily="34" charset="0"/>
                <a:ea typeface="Merriweather"/>
                <a:cs typeface="Calibri" panose="020F0502020204030204" pitchFamily="34" charset="0"/>
                <a:sym typeface="Merriweather Light"/>
              </a:rPr>
              <a:t>დახელოვნებული, </a:t>
            </a:r>
            <a:r>
              <a:rPr lang="ka-GE" sz="2400" dirty="0" smtClean="0">
                <a:solidFill>
                  <a:schemeClr val="bg1"/>
                </a:solidFill>
                <a:latin typeface="Calibri" panose="020F0502020204030204" pitchFamily="34" charset="0"/>
                <a:ea typeface="Merriweather"/>
                <a:cs typeface="Calibri" panose="020F0502020204030204" pitchFamily="34" charset="0"/>
                <a:sym typeface="Merriweather Light"/>
              </a:rPr>
              <a:t>გაწაფული</a:t>
            </a:r>
            <a:endParaRPr lang="ka-GE" sz="2400"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638263" y="1869142"/>
            <a:ext cx="3542828" cy="242586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a</a:t>
            </a: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dept</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xmlns="" id="{0EF9BE1E-2F23-4238-BE7A-3266217FED8C}"/>
              </a:ext>
            </a:extLst>
          </p:cNvPr>
          <p:cNvSpPr/>
          <p:nvPr/>
        </p:nvSpPr>
        <p:spPr>
          <a:xfrm>
            <a:off x="3364637" y="5492125"/>
            <a:ext cx="609008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He was highly </a:t>
            </a:r>
            <a:r>
              <a:rPr lang="en-US" sz="2400" i="1" dirty="0">
                <a:solidFill>
                  <a:srgbClr val="FF0000"/>
                </a:solidFill>
                <a:latin typeface="Calibri" panose="020F0502020204030204" pitchFamily="34" charset="0"/>
                <a:cs typeface="Calibri" panose="020F0502020204030204" pitchFamily="34" charset="0"/>
              </a:rPr>
              <a:t>adept</a:t>
            </a:r>
            <a:r>
              <a:rPr lang="en-US" sz="2400" i="1" dirty="0">
                <a:latin typeface="Calibri" panose="020F0502020204030204" pitchFamily="34" charset="0"/>
                <a:cs typeface="Calibri" panose="020F0502020204030204" pitchFamily="34" charset="0"/>
              </a:rPr>
              <a:t> at avoiding trouble.</a:t>
            </a:r>
          </a:p>
        </p:txBody>
      </p:sp>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675296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4529028" y="4540844"/>
            <a:ext cx="3814563" cy="89126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bg1"/>
                </a:solidFill>
                <a:latin typeface="Calibri" panose="020F0502020204030204" pitchFamily="34" charset="0"/>
                <a:ea typeface="Merriweather"/>
                <a:cs typeface="Calibri" panose="020F0502020204030204" pitchFamily="34" charset="0"/>
                <a:sym typeface="Merriweather Light"/>
              </a:rPr>
              <a:t>ჯიში</a:t>
            </a:r>
            <a:endParaRPr lang="ka-GE" sz="2400"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698740" y="1982018"/>
            <a:ext cx="3475139"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b</a:t>
            </a: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reed</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xmlns="" id="{3145DF5A-7BF0-4CF3-9647-4DE29BF0DF8A}"/>
              </a:ext>
            </a:extLst>
          </p:cNvPr>
          <p:cNvSpPr/>
          <p:nvPr/>
        </p:nvSpPr>
        <p:spPr>
          <a:xfrm>
            <a:off x="3648722" y="5601610"/>
            <a:ext cx="5575177" cy="89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The new </a:t>
            </a:r>
            <a:r>
              <a:rPr lang="en-US" sz="2400" i="1" dirty="0">
                <a:solidFill>
                  <a:srgbClr val="FF0000"/>
                </a:solidFill>
                <a:latin typeface="Calibri" panose="020F0502020204030204" pitchFamily="34" charset="0"/>
                <a:cs typeface="Calibri" panose="020F0502020204030204" pitchFamily="34" charset="0"/>
              </a:rPr>
              <a:t>breed</a:t>
            </a:r>
            <a:r>
              <a:rPr lang="en-US" sz="2400" i="1" dirty="0">
                <a:solidFill>
                  <a:schemeClr val="bg1"/>
                </a:solidFill>
                <a:latin typeface="Calibri" panose="020F0502020204030204" pitchFamily="34" charset="0"/>
                <a:cs typeface="Calibri" panose="020F0502020204030204" pitchFamily="34" charset="0"/>
              </a:rPr>
              <a:t> is under observation.</a:t>
            </a:r>
          </a:p>
        </p:txBody>
      </p:sp>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091256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556059" y="4537385"/>
            <a:ext cx="3565193" cy="9001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bg1"/>
                </a:solidFill>
                <a:latin typeface="Calibri" panose="020F0502020204030204" pitchFamily="34" charset="0"/>
                <a:ea typeface="Merriweather"/>
                <a:cs typeface="Calibri" panose="020F0502020204030204" pitchFamily="34" charset="0"/>
                <a:sym typeface="Merriweather Light"/>
              </a:rPr>
              <a:t>სიხშირე</a:t>
            </a:r>
            <a:endParaRPr lang="ka-GE" sz="2400"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625729" y="2015799"/>
            <a:ext cx="3425854"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f</a:t>
            </a: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requency</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xmlns="" id="{1E161817-8FF1-4901-BB34-E8705ADEC0DA}"/>
              </a:ext>
            </a:extLst>
          </p:cNvPr>
          <p:cNvSpPr/>
          <p:nvPr/>
        </p:nvSpPr>
        <p:spPr>
          <a:xfrm>
            <a:off x="3071674" y="5557422"/>
            <a:ext cx="6206797" cy="1091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You can't hear waves of such a high </a:t>
            </a:r>
            <a:r>
              <a:rPr lang="en-US" sz="2400" i="1" dirty="0">
                <a:solidFill>
                  <a:srgbClr val="FF0000"/>
                </a:solidFill>
                <a:latin typeface="Calibri" panose="020F0502020204030204" pitchFamily="34" charset="0"/>
                <a:cs typeface="Calibri" panose="020F0502020204030204" pitchFamily="34" charset="0"/>
              </a:rPr>
              <a:t>frequency.</a:t>
            </a:r>
          </a:p>
        </p:txBody>
      </p:sp>
    </p:spTree>
    <p:extLst>
      <p:ext uri="{BB962C8B-B14F-4D97-AF65-F5344CB8AC3E}">
        <p14:creationId xmlns:p14="http://schemas.microsoft.com/office/powerpoint/2010/main" val="275834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8B65114-9489-4075-A9BD-011C3B83F480}"/>
              </a:ext>
            </a:extLst>
          </p:cNvPr>
          <p:cNvSpPr/>
          <p:nvPr/>
        </p:nvSpPr>
        <p:spPr>
          <a:xfrm>
            <a:off x="669787" y="2839915"/>
            <a:ext cx="7275990" cy="1440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How do animals navigate in and around their habitats?</a:t>
            </a:r>
          </a:p>
        </p:txBody>
      </p:sp>
      <p:pic>
        <p:nvPicPr>
          <p:cNvPr id="3" name="Picture 2">
            <a:extLst>
              <a:ext uri="{FF2B5EF4-FFF2-40B4-BE49-F238E27FC236}">
                <a16:creationId xmlns:a16="http://schemas.microsoft.com/office/drawing/2014/main" xmlns="" id="{497EB2AA-A92C-49FA-A249-4302CC27BF12}"/>
              </a:ext>
            </a:extLst>
          </p:cNvPr>
          <p:cNvPicPr>
            <a:picLocks noChangeAspect="1"/>
          </p:cNvPicPr>
          <p:nvPr/>
        </p:nvPicPr>
        <p:blipFill rotWithShape="1">
          <a:blip r:embed="rId2"/>
          <a:srcRect b="7800"/>
          <a:stretch/>
        </p:blipFill>
        <p:spPr>
          <a:xfrm>
            <a:off x="9169888" y="2563540"/>
            <a:ext cx="2095500" cy="2011082"/>
          </a:xfrm>
          <a:prstGeom prst="rect">
            <a:avLst/>
          </a:prstGeom>
        </p:spPr>
      </p:pic>
      <p:sp>
        <p:nvSpPr>
          <p:cNvPr id="4" name="Rectangle 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pic>
        <p:nvPicPr>
          <p:cNvPr id="6"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1885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97F9B12-969A-408D-9A80-DB3D56BB645E}"/>
              </a:ext>
            </a:extLst>
          </p:cNvPr>
          <p:cNvSpPr/>
          <p:nvPr/>
        </p:nvSpPr>
        <p:spPr>
          <a:xfrm>
            <a:off x="3078760" y="3073400"/>
            <a:ext cx="59069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alibri" panose="020F0502020204030204" pitchFamily="34" charset="0"/>
                <a:cs typeface="Calibri" panose="020F0502020204030204" pitchFamily="34" charset="0"/>
              </a:rPr>
              <a:t>Reading </a:t>
            </a:r>
            <a:r>
              <a:rPr lang="en-US" sz="3200" dirty="0">
                <a:latin typeface="Calibri" panose="020F0502020204030204" pitchFamily="34" charset="0"/>
                <a:cs typeface="Calibri" panose="020F0502020204030204" pitchFamily="34" charset="0"/>
              </a:rPr>
              <a:t>Comprehension</a:t>
            </a:r>
          </a:p>
          <a:p>
            <a:pPr algn="ctr"/>
            <a:r>
              <a:rPr lang="ka-GE" sz="3200" dirty="0" smtClean="0">
                <a:latin typeface="Calibri" panose="020F0502020204030204" pitchFamily="34" charset="0"/>
                <a:cs typeface="Calibri" panose="020F0502020204030204" pitchFamily="34" charset="0"/>
              </a:rPr>
              <a:t>წაკითხულის </a:t>
            </a:r>
            <a:r>
              <a:rPr lang="ka-GE" sz="3200" dirty="0">
                <a:latin typeface="Calibri" panose="020F0502020204030204" pitchFamily="34" charset="0"/>
                <a:cs typeface="Calibri" panose="020F0502020204030204" pitchFamily="34" charset="0"/>
              </a:rPr>
              <a:t>გააზრება</a:t>
            </a:r>
            <a:endParaRPr lang="en-US" sz="3200" dirty="0">
              <a:latin typeface="Calibri" panose="020F0502020204030204" pitchFamily="34" charset="0"/>
              <a:cs typeface="Calibri" panose="020F0502020204030204" pitchFamily="34" charset="0"/>
            </a:endParaRPr>
          </a:p>
          <a:p>
            <a:pPr algn="just"/>
            <a:endParaRPr lang="en-US" dirty="0">
              <a:latin typeface="Calibri Regular" charset="0"/>
            </a:endParaRPr>
          </a:p>
        </p:txBody>
      </p:sp>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8164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xmlns="" id="{C633668A-C180-4A05-AB4F-6AAFDE5258A4}"/>
              </a:ext>
            </a:extLst>
          </p:cNvPr>
          <p:cNvSpPr/>
          <p:nvPr/>
        </p:nvSpPr>
        <p:spPr>
          <a:xfrm>
            <a:off x="541538" y="1731147"/>
            <a:ext cx="10603857" cy="4882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How do animals navigate</a:t>
            </a:r>
            <a:r>
              <a:rPr lang="en-US" sz="2400" b="1" dirty="0" smtClean="0">
                <a:latin typeface="Calibri" panose="020F0502020204030204" pitchFamily="34" charset="0"/>
                <a:cs typeface="Calibri" panose="020F0502020204030204" pitchFamily="34" charset="0"/>
              </a:rPr>
              <a:t>?</a:t>
            </a:r>
          </a:p>
          <a:p>
            <a:pPr algn="ctr"/>
            <a:endParaRPr lang="en-US" sz="2400" b="1"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As a young hatchling, a female sea turtle leaves the beach where she was born in search of food. As she matures, she travels great </a:t>
            </a:r>
            <a:r>
              <a:rPr lang="en-US" sz="2400" dirty="0" smtClean="0">
                <a:latin typeface="Calibri" panose="020F0502020204030204" pitchFamily="34" charset="0"/>
                <a:cs typeface="Calibri" panose="020F0502020204030204" pitchFamily="34" charset="0"/>
              </a:rPr>
              <a:t>distances, </a:t>
            </a:r>
            <a:r>
              <a:rPr lang="en-US" sz="2400" dirty="0">
                <a:latin typeface="Calibri" panose="020F0502020204030204" pitchFamily="34" charset="0"/>
                <a:cs typeface="Calibri" panose="020F0502020204030204" pitchFamily="34" charset="0"/>
              </a:rPr>
              <a:t>perhaps even crossing vast oceans. When she reaches adulthood, she finds a mate. As the pregnant turtle prepares to lay her eggs, she is somehow drawn instinctively back, perhaps from many hundreds of miles away, to the very same beach where she herself was hatched decades earlier. How is this incredible homecoming possible?</a:t>
            </a:r>
          </a:p>
        </p:txBody>
      </p:sp>
    </p:spTree>
    <p:extLst>
      <p:ext uri="{BB962C8B-B14F-4D97-AF65-F5344CB8AC3E}">
        <p14:creationId xmlns:p14="http://schemas.microsoft.com/office/powerpoint/2010/main" val="958059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a16="http://schemas.microsoft.com/office/drawing/2014/main" xmlns="" id="{BA6CCF4A-DD7B-412B-ADB1-7004BC600AD1}"/>
              </a:ext>
            </a:extLst>
          </p:cNvPr>
          <p:cNvSpPr/>
          <p:nvPr/>
        </p:nvSpPr>
        <p:spPr>
          <a:xfrm>
            <a:off x="798450" y="1936554"/>
            <a:ext cx="10386291" cy="4429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Scientists have long been puzzled by the mysterious navigation skills of certain birds and animals. One of the most mysterious stories is that of the sea turtles. After decades of research, it is now believed that sea turtles learn and remember the particular magnetic “address” of their birthplace, helping them to  be able to “read” the Earth’s magnetic field and recall the magnetic characteristics of their place of birth. Since the Earth’s magnetic field changes slightly over time, turtles can use information to find their way back to the area of their birthplace, but not the exact spot. Once they are in the general vicinity, turtles probably rely on sight and smell to choose the best place to lay their eggs.</a:t>
            </a:r>
          </a:p>
        </p:txBody>
      </p:sp>
    </p:spTree>
    <p:extLst>
      <p:ext uri="{BB962C8B-B14F-4D97-AF65-F5344CB8AC3E}">
        <p14:creationId xmlns:p14="http://schemas.microsoft.com/office/powerpoint/2010/main" val="3275559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xmlns="" id="{C633668A-C180-4A05-AB4F-6AAFDE5258A4}"/>
              </a:ext>
            </a:extLst>
          </p:cNvPr>
          <p:cNvSpPr/>
          <p:nvPr/>
        </p:nvSpPr>
        <p:spPr>
          <a:xfrm>
            <a:off x="624719" y="1740022"/>
            <a:ext cx="10511798" cy="4722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Another navigation genius is the homing pigeon. Moving through the sky rather than the sea, homing pigeons are famous for their ability to find their way home. They can fly hundreds of miles over unfamiliar territory without becoming disorientated. Scientists have studied homing pigeons for many years, and now with global positioning satellite (GPS) devices, they can track the exact routes that the birds take. While it has been found that pigeons may use the sight of familiar landmarks or smells, they only do this when they are near their final destination.  However, pigeons seem adept at using a variety of methods for navigation. Like sea turtles, their main tools are their knowledge and memory of Earth’s magnetic fields. This “map” helps them determine where they are in relation to their home.</a:t>
            </a:r>
          </a:p>
        </p:txBody>
      </p:sp>
    </p:spTree>
    <p:extLst>
      <p:ext uri="{BB962C8B-B14F-4D97-AF65-F5344CB8AC3E}">
        <p14:creationId xmlns:p14="http://schemas.microsoft.com/office/powerpoint/2010/main" val="2833273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xmlns="" id="{C633668A-C180-4A05-AB4F-6AAFDE5258A4}"/>
              </a:ext>
            </a:extLst>
          </p:cNvPr>
          <p:cNvSpPr/>
          <p:nvPr/>
        </p:nvSpPr>
        <p:spPr>
          <a:xfrm>
            <a:off x="624719" y="1740022"/>
            <a:ext cx="10511798" cy="462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It seems that pigeons use the easiest and most reliable method in each circumstance, and are very adept at changing their navigational methods to suit the situation. A ten-year study conducted by scientists at Oxford University showed that some breeds of pigeons actually follow roads and highways, turning at intersections as they fly, even if there is a shorter way to reach the destination. Another navigational tool that pigeons may use is infrasound. These are very low frequency sounds that can travel thousands of miles and can only be heard by some animals. Infrasound can be generated by ocean waves, for example, and the constant presence of these sound waves can help pigeons figure out where they are. </a:t>
            </a:r>
          </a:p>
        </p:txBody>
      </p:sp>
    </p:spTree>
    <p:extLst>
      <p:ext uri="{BB962C8B-B14F-4D97-AF65-F5344CB8AC3E}">
        <p14:creationId xmlns:p14="http://schemas.microsoft.com/office/powerpoint/2010/main" val="1277131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89532C94-481D-4FEF-8434-AC58F2B681E0}"/>
              </a:ext>
            </a:extLst>
          </p:cNvPr>
          <p:cNvSpPr/>
          <p:nvPr/>
        </p:nvSpPr>
        <p:spPr>
          <a:xfrm>
            <a:off x="798990" y="2725443"/>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Sea turtles return to the same place where they were </a:t>
            </a:r>
            <a:endParaRPr lang="ka-GE" sz="28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hatched </a:t>
            </a:r>
            <a:r>
              <a:rPr lang="en-US" sz="2800" dirty="0">
                <a:latin typeface="Calibri" panose="020F0502020204030204" pitchFamily="34" charset="0"/>
                <a:cs typeface="Calibri" panose="020F0502020204030204" pitchFamily="34" charset="0"/>
              </a:rPr>
              <a:t>to lay eggs. </a:t>
            </a:r>
          </a:p>
        </p:txBody>
      </p:sp>
      <p:sp>
        <p:nvSpPr>
          <p:cNvPr id="3" name="Rectangle: Rounded Corners 2">
            <a:extLst>
              <a:ext uri="{FF2B5EF4-FFF2-40B4-BE49-F238E27FC236}">
                <a16:creationId xmlns:a16="http://schemas.microsoft.com/office/drawing/2014/main" xmlns="" id="{60517039-3C69-4F8B-A2C5-D9FEFE4C926D}"/>
              </a:ext>
            </a:extLst>
          </p:cNvPr>
          <p:cNvSpPr/>
          <p:nvPr/>
        </p:nvSpPr>
        <p:spPr>
          <a:xfrm>
            <a:off x="798990" y="4098250"/>
            <a:ext cx="10022890" cy="1864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smtClean="0">
                <a:latin typeface="Calibri" panose="020F0502020204030204" pitchFamily="34" charset="0"/>
                <a:cs typeface="Calibri" panose="020F0502020204030204" pitchFamily="34" charset="0"/>
              </a:rPr>
              <a:t>As </a:t>
            </a:r>
            <a:r>
              <a:rPr lang="en-US" sz="2800" i="1" dirty="0">
                <a:latin typeface="Calibri" panose="020F0502020204030204" pitchFamily="34" charset="0"/>
                <a:cs typeface="Calibri" panose="020F0502020204030204" pitchFamily="34" charset="0"/>
              </a:rPr>
              <a:t>the pregnant turtle prepares to lay her eggs, she is somehow drawn instinctively back, perhaps from many hundreds of miles away, to the very same beach where she herself was hatched decades earlier. </a:t>
            </a:r>
          </a:p>
        </p:txBody>
      </p:sp>
      <p:sp>
        <p:nvSpPr>
          <p:cNvPr id="6" name="Rectangle: Rounded Corners 5">
            <a:extLst>
              <a:ext uri="{FF2B5EF4-FFF2-40B4-BE49-F238E27FC236}">
                <a16:creationId xmlns:a16="http://schemas.microsoft.com/office/drawing/2014/main" xmlns="" id="{0CE6A92E-F780-4EF2-AC72-01F19FAA54D4}"/>
              </a:ext>
            </a:extLst>
          </p:cNvPr>
          <p:cNvSpPr/>
          <p:nvPr/>
        </p:nvSpPr>
        <p:spPr>
          <a:xfrm>
            <a:off x="9645250" y="2818658"/>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True</a:t>
            </a:r>
          </a:p>
        </p:txBody>
      </p:sp>
      <p:sp>
        <p:nvSpPr>
          <p:cNvPr id="8" name="Rectangle 7"/>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691628"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130" name="Google Shape;130;g8d3272b2c0_0_301"/>
          <p:cNvSpPr txBox="1"/>
          <p:nvPr/>
        </p:nvSpPr>
        <p:spPr>
          <a:xfrm>
            <a:off x="6621783" y="2722891"/>
            <a:ext cx="5141592" cy="2751600"/>
          </a:xfrm>
          <a:prstGeom prst="rect">
            <a:avLst/>
          </a:prstGeom>
          <a:noFill/>
          <a:ln>
            <a:noFill/>
          </a:ln>
        </p:spPr>
        <p:txBody>
          <a:bodyPr spcFirstLastPara="1" wrap="square" lIns="91425" tIns="91425" rIns="91425" bIns="91425" anchor="ctr" anchorCtr="0">
            <a:noAutofit/>
          </a:bodyPr>
          <a:lstStyle/>
          <a:p>
            <a:pPr lvl="0" algn="ctr"/>
            <a:r>
              <a:rPr lang="en-US" sz="3600" dirty="0" smtClean="0">
                <a:solidFill>
                  <a:schemeClr val="bg1"/>
                </a:solidFill>
                <a:latin typeface="Calibri" panose="020F0502020204030204" pitchFamily="34" charset="0"/>
                <a:ea typeface="Calibri"/>
                <a:cs typeface="Calibri" panose="020F0502020204030204" pitchFamily="34" charset="0"/>
                <a:sym typeface="Calibri"/>
              </a:rPr>
              <a:t>Biology</a:t>
            </a:r>
          </a:p>
          <a:p>
            <a:pPr lvl="0" algn="ctr"/>
            <a:r>
              <a:rPr lang="ka-GE" sz="3600" dirty="0" smtClean="0">
                <a:solidFill>
                  <a:schemeClr val="bg1"/>
                </a:solidFill>
                <a:latin typeface="Calibri" panose="020F0502020204030204" pitchFamily="34" charset="0"/>
                <a:ea typeface="Calibri"/>
                <a:cs typeface="Calibri" panose="020F0502020204030204" pitchFamily="34" charset="0"/>
                <a:sym typeface="Calibri"/>
              </a:rPr>
              <a:t>ბიოლოგია</a:t>
            </a:r>
            <a:endParaRPr lang="en-US" sz="36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6979023" y="453790"/>
            <a:ext cx="4463561" cy="1163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Google Shape;106;g8d3272b2c0_0_301"/>
          <p:cNvSpPr txBox="1">
            <a:spLocks noGrp="1"/>
          </p:cNvSpPr>
          <p:nvPr>
            <p:ph type="title"/>
          </p:nvPr>
        </p:nvSpPr>
        <p:spPr>
          <a:xfrm>
            <a:off x="5899329" y="358294"/>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Sea turtles only use their sight and smell to find places.	</a:t>
            </a:r>
          </a:p>
        </p:txBody>
      </p:sp>
      <p:sp>
        <p:nvSpPr>
          <p:cNvPr id="3" name="Rectangle: Rounded Corners 2">
            <a:extLst>
              <a:ext uri="{FF2B5EF4-FFF2-40B4-BE49-F238E27FC236}">
                <a16:creationId xmlns:a16="http://schemas.microsoft.com/office/drawing/2014/main" xmlns="" id="{60517039-3C69-4F8B-A2C5-D9FEFE4C926D}"/>
              </a:ext>
            </a:extLst>
          </p:cNvPr>
          <p:cNvSpPr/>
          <p:nvPr/>
        </p:nvSpPr>
        <p:spPr>
          <a:xfrm>
            <a:off x="701336" y="4305671"/>
            <a:ext cx="10120544" cy="1342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anose="020F0502020204030204" pitchFamily="34" charset="0"/>
                <a:cs typeface="Calibri" panose="020F0502020204030204" pitchFamily="34" charset="0"/>
              </a:rPr>
              <a:t>It is now believed that sea turtles learn and remember the particular magnetic “address” of their birthplace.</a:t>
            </a:r>
          </a:p>
        </p:txBody>
      </p:sp>
      <p:sp>
        <p:nvSpPr>
          <p:cNvPr id="6" name="Rectangle: Rounded Corners 5">
            <a:extLst>
              <a:ext uri="{FF2B5EF4-FFF2-40B4-BE49-F238E27FC236}">
                <a16:creationId xmlns:a16="http://schemas.microsoft.com/office/drawing/2014/main" xmlns="" id="{0CE6A92E-F780-4EF2-AC72-01F19FAA54D4}"/>
              </a:ext>
            </a:extLst>
          </p:cNvPr>
          <p:cNvSpPr/>
          <p:nvPr/>
        </p:nvSpPr>
        <p:spPr>
          <a:xfrm>
            <a:off x="10067278" y="2818660"/>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False</a:t>
            </a:r>
          </a:p>
        </p:txBody>
      </p:sp>
      <p:sp>
        <p:nvSpPr>
          <p:cNvPr id="8" name="Rectangle 7"/>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89532C94-481D-4FEF-8434-AC58F2B681E0}"/>
              </a:ext>
            </a:extLst>
          </p:cNvPr>
          <p:cNvSpPr/>
          <p:nvPr/>
        </p:nvSpPr>
        <p:spPr>
          <a:xfrm>
            <a:off x="798990" y="2658862"/>
            <a:ext cx="10022890" cy="1380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Home pigeons are skilled at using different methods of navigation.</a:t>
            </a:r>
          </a:p>
        </p:txBody>
      </p:sp>
      <p:sp>
        <p:nvSpPr>
          <p:cNvPr id="3" name="Rectangle: Rounded Corners 2">
            <a:extLst>
              <a:ext uri="{FF2B5EF4-FFF2-40B4-BE49-F238E27FC236}">
                <a16:creationId xmlns:a16="http://schemas.microsoft.com/office/drawing/2014/main" xmlns="" id="{60517039-3C69-4F8B-A2C5-D9FEFE4C926D}"/>
              </a:ext>
            </a:extLst>
          </p:cNvPr>
          <p:cNvSpPr/>
          <p:nvPr/>
        </p:nvSpPr>
        <p:spPr>
          <a:xfrm>
            <a:off x="798990" y="4518735"/>
            <a:ext cx="10022890" cy="1482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Calibri" panose="020F0502020204030204" pitchFamily="34" charset="0"/>
                <a:cs typeface="Calibri" panose="020F0502020204030204" pitchFamily="34" charset="0"/>
              </a:rPr>
              <a:t>Pigeons seem adept at using a variety of methods for navigation.</a:t>
            </a:r>
          </a:p>
        </p:txBody>
      </p:sp>
      <p:sp>
        <p:nvSpPr>
          <p:cNvPr id="6" name="Rectangle: Rounded Corners 5">
            <a:extLst>
              <a:ext uri="{FF2B5EF4-FFF2-40B4-BE49-F238E27FC236}">
                <a16:creationId xmlns:a16="http://schemas.microsoft.com/office/drawing/2014/main" xmlns="" id="{0CE6A92E-F780-4EF2-AC72-01F19FAA54D4}"/>
              </a:ext>
            </a:extLst>
          </p:cNvPr>
          <p:cNvSpPr/>
          <p:nvPr/>
        </p:nvSpPr>
        <p:spPr>
          <a:xfrm>
            <a:off x="10125893" y="2845293"/>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True</a:t>
            </a:r>
          </a:p>
        </p:txBody>
      </p:sp>
      <p:sp>
        <p:nvSpPr>
          <p:cNvPr id="8" name="Rectangle 7"/>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sp>
        <p:nvSpPr>
          <p:cNvPr id="2" name="Rectangle: Rounded Corners 1">
            <a:extLst>
              <a:ext uri="{FF2B5EF4-FFF2-40B4-BE49-F238E27FC236}">
                <a16:creationId xmlns:a16="http://schemas.microsoft.com/office/drawing/2014/main" xmlns="" id="{89532C94-481D-4FEF-8434-AC58F2B681E0}"/>
              </a:ext>
            </a:extLst>
          </p:cNvPr>
          <p:cNvSpPr/>
          <p:nvPr/>
        </p:nvSpPr>
        <p:spPr>
          <a:xfrm>
            <a:off x="798990" y="2610035"/>
            <a:ext cx="10022890" cy="1313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itchFamily="34" charset="0"/>
                <a:cs typeface="Calibri" panose="020F0502020204030204" pitchFamily="34" charset="0"/>
              </a:rPr>
              <a:t>Infrasound is high frequency sound that can be heard by all animals. </a:t>
            </a:r>
          </a:p>
        </p:txBody>
      </p:sp>
      <p:sp>
        <p:nvSpPr>
          <p:cNvPr id="3" name="Rectangle: Rounded Corners 2">
            <a:extLst>
              <a:ext uri="{FF2B5EF4-FFF2-40B4-BE49-F238E27FC236}">
                <a16:creationId xmlns:a16="http://schemas.microsoft.com/office/drawing/2014/main" xmlns="" id="{60517039-3C69-4F8B-A2C5-D9FEFE4C926D}"/>
              </a:ext>
            </a:extLst>
          </p:cNvPr>
          <p:cNvSpPr/>
          <p:nvPr/>
        </p:nvSpPr>
        <p:spPr>
          <a:xfrm>
            <a:off x="874580" y="4130727"/>
            <a:ext cx="10022890" cy="1611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itchFamily="34" charset="0"/>
                <a:cs typeface="Calibri" panose="020F0502020204030204" pitchFamily="34" charset="0"/>
              </a:rPr>
              <a:t>Another navigational tool that pigeons may use is infrasound. These are very low frequency sounds that can travel thousands of miles and can only be heard by some animals.</a:t>
            </a:r>
          </a:p>
        </p:txBody>
      </p:sp>
      <p:sp>
        <p:nvSpPr>
          <p:cNvPr id="6" name="Rectangle: Rounded Corners 5">
            <a:extLst>
              <a:ext uri="{FF2B5EF4-FFF2-40B4-BE49-F238E27FC236}">
                <a16:creationId xmlns:a16="http://schemas.microsoft.com/office/drawing/2014/main" xmlns="" id="{0CE6A92E-F780-4EF2-AC72-01F19FAA54D4}"/>
              </a:ext>
            </a:extLst>
          </p:cNvPr>
          <p:cNvSpPr/>
          <p:nvPr/>
        </p:nvSpPr>
        <p:spPr>
          <a:xfrm>
            <a:off x="10387898" y="2760955"/>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False</a:t>
            </a:r>
          </a:p>
        </p:txBody>
      </p:sp>
    </p:spTree>
    <p:extLst>
      <p:ext uri="{BB962C8B-B14F-4D97-AF65-F5344CB8AC3E}">
        <p14:creationId xmlns:p14="http://schemas.microsoft.com/office/powerpoint/2010/main" val="2824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7" name="Picture 6">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a:extLst>
              <a:ext uri="{FF2B5EF4-FFF2-40B4-BE49-F238E27FC236}">
                <a16:creationId xmlns:a16="http://schemas.microsoft.com/office/drawing/2014/main" xmlns="" id="{4A3B61E6-FEAA-4431-9D7B-EECFE3D27F4F}"/>
              </a:ext>
            </a:extLst>
          </p:cNvPr>
          <p:cNvSpPr/>
          <p:nvPr/>
        </p:nvSpPr>
        <p:spPr>
          <a:xfrm>
            <a:off x="967666" y="2787588"/>
            <a:ext cx="9725819" cy="2168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NOUN CLAUSES: EMBEDDED QUESTIONS</a:t>
            </a:r>
          </a:p>
        </p:txBody>
      </p:sp>
      <p:sp>
        <p:nvSpPr>
          <p:cNvPr id="8" name="Rectangle 7">
            <a:extLst>
              <a:ext uri="{FF2B5EF4-FFF2-40B4-BE49-F238E27FC236}">
                <a16:creationId xmlns:a16="http://schemas.microsoft.com/office/drawing/2014/main" xmlns="" id="{6042AC8F-C617-8540-A5BD-0D218871DB0D}"/>
              </a:ext>
            </a:extLst>
          </p:cNvPr>
          <p:cNvSpPr/>
          <p:nvPr/>
        </p:nvSpPr>
        <p:spPr>
          <a:xfrm>
            <a:off x="6653876" y="464777"/>
            <a:ext cx="4350328" cy="1141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1118902" y="2262553"/>
            <a:ext cx="9572544" cy="3019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latin typeface="Calibri" pitchFamily="34" charset="0"/>
              </a:rPr>
              <a:t>We can use embedded questions to ask a question more politely or indirectly, or to talk about what someone knows or remembers.</a:t>
            </a:r>
          </a:p>
        </p:txBody>
      </p:sp>
      <p:pic>
        <p:nvPicPr>
          <p:cNvPr id="11"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7" name="Rectangle 6">
            <a:extLst>
              <a:ext uri="{FF2B5EF4-FFF2-40B4-BE49-F238E27FC236}">
                <a16:creationId xmlns:a16="http://schemas.microsoft.com/office/drawing/2014/main" xmlns="" id="{6042AC8F-C617-8540-A5BD-0D218871DB0D}"/>
              </a:ext>
            </a:extLst>
          </p:cNvPr>
          <p:cNvSpPr/>
          <p:nvPr/>
        </p:nvSpPr>
        <p:spPr>
          <a:xfrm>
            <a:off x="7543800" y="464777"/>
            <a:ext cx="3460404" cy="1141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840979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78933" y="2734810"/>
            <a:ext cx="10212917" cy="323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Calibri" charset="0"/>
                <a:ea typeface="Calibri" charset="0"/>
                <a:cs typeface="Calibri" charset="0"/>
              </a:rPr>
              <a:t>Embedded </a:t>
            </a:r>
            <a:r>
              <a:rPr lang="en-US" sz="3200" dirty="0">
                <a:solidFill>
                  <a:schemeClr val="bg1"/>
                </a:solidFill>
                <a:latin typeface="Calibri" charset="0"/>
                <a:ea typeface="Calibri" charset="0"/>
                <a:cs typeface="Calibri" charset="0"/>
              </a:rPr>
              <a:t>questions begin with expressions such </a:t>
            </a:r>
            <a:r>
              <a:rPr lang="en-US" sz="3200" dirty="0" smtClean="0">
                <a:solidFill>
                  <a:schemeClr val="bg1"/>
                </a:solidFill>
                <a:latin typeface="Calibri" charset="0"/>
                <a:ea typeface="Calibri" charset="0"/>
                <a:cs typeface="Calibri" charset="0"/>
              </a:rPr>
              <a:t>as: </a:t>
            </a:r>
            <a:r>
              <a:rPr lang="en-US" sz="3200" dirty="0">
                <a:solidFill>
                  <a:schemeClr val="bg1"/>
                </a:solidFill>
                <a:latin typeface="Calibri" charset="0"/>
                <a:ea typeface="Calibri" charset="0"/>
                <a:cs typeface="Calibri" charset="0"/>
              </a:rPr>
              <a:t>Can you tell me….? Do you know….?and I was wondering….</a:t>
            </a:r>
          </a:p>
          <a:p>
            <a:r>
              <a:rPr lang="en-US" sz="3200" i="1" dirty="0" smtClean="0">
                <a:solidFill>
                  <a:srgbClr val="FF0000"/>
                </a:solidFill>
                <a:latin typeface="Calibri" charset="0"/>
                <a:ea typeface="Calibri" charset="0"/>
                <a:cs typeface="Calibri" charset="0"/>
              </a:rPr>
              <a:t>Do </a:t>
            </a:r>
            <a:r>
              <a:rPr lang="en-US" sz="3200" i="1" dirty="0">
                <a:solidFill>
                  <a:srgbClr val="FF0000"/>
                </a:solidFill>
                <a:latin typeface="Calibri" charset="0"/>
                <a:ea typeface="Calibri" charset="0"/>
                <a:cs typeface="Calibri" charset="0"/>
              </a:rPr>
              <a:t>you know where those things are from </a:t>
            </a:r>
            <a:r>
              <a:rPr lang="en-US" sz="3200" i="1" dirty="0" smtClean="0">
                <a:solidFill>
                  <a:srgbClr val="FF0000"/>
                </a:solidFill>
                <a:latin typeface="Calibri" charset="0"/>
                <a:ea typeface="Calibri" charset="0"/>
                <a:cs typeface="Calibri" charset="0"/>
              </a:rPr>
              <a:t>originally? </a:t>
            </a:r>
            <a:r>
              <a:rPr lang="en-US" sz="3200" i="1" dirty="0">
                <a:solidFill>
                  <a:srgbClr val="FF0000"/>
                </a:solidFill>
                <a:latin typeface="Calibri" charset="0"/>
                <a:ea typeface="Calibri" charset="0"/>
                <a:cs typeface="Calibri" charset="0"/>
              </a:rPr>
              <a:t>(Where are they from originally?)</a:t>
            </a:r>
          </a:p>
        </p:txBody>
      </p:sp>
      <p:pic>
        <p:nvPicPr>
          <p:cNvPr id="9"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7" name="Rectangle 6">
            <a:extLst>
              <a:ext uri="{FF2B5EF4-FFF2-40B4-BE49-F238E27FC236}">
                <a16:creationId xmlns:a16="http://schemas.microsoft.com/office/drawing/2014/main" xmlns="" id="{6042AC8F-C617-8540-A5BD-0D218871DB0D}"/>
              </a:ext>
            </a:extLst>
          </p:cNvPr>
          <p:cNvSpPr/>
          <p:nvPr/>
        </p:nvSpPr>
        <p:spPr>
          <a:xfrm>
            <a:off x="7691718" y="464777"/>
            <a:ext cx="3312486" cy="1141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78933" y="2139518"/>
            <a:ext cx="10212917" cy="382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latin typeface="Calibri" charset="0"/>
                <a:ea typeface="Calibri" charset="0"/>
                <a:cs typeface="Calibri" charset="0"/>
              </a:rPr>
              <a:t>Embedded questions</a:t>
            </a:r>
            <a:r>
              <a:rPr lang="en-US" sz="3200" dirty="0" smtClean="0">
                <a:solidFill>
                  <a:schemeClr val="bg1"/>
                </a:solidFill>
                <a:latin typeface="Calibri" charset="0"/>
                <a:ea typeface="Calibri" charset="0"/>
                <a:cs typeface="Calibri" charset="0"/>
              </a:rPr>
              <a:t> </a:t>
            </a:r>
            <a:r>
              <a:rPr lang="en-US" sz="3200" dirty="0">
                <a:solidFill>
                  <a:schemeClr val="bg1"/>
                </a:solidFill>
                <a:latin typeface="Calibri" charset="0"/>
                <a:ea typeface="Calibri" charset="0"/>
                <a:cs typeface="Calibri" charset="0"/>
              </a:rPr>
              <a:t>use statement word </a:t>
            </a:r>
            <a:r>
              <a:rPr lang="en-US" sz="3200" dirty="0" smtClean="0">
                <a:solidFill>
                  <a:schemeClr val="bg1"/>
                </a:solidFill>
                <a:latin typeface="Calibri" charset="0"/>
                <a:ea typeface="Calibri" charset="0"/>
                <a:cs typeface="Calibri" charset="0"/>
              </a:rPr>
              <a:t>order.</a:t>
            </a:r>
            <a:endParaRPr lang="en-US" sz="3200" dirty="0">
              <a:solidFill>
                <a:schemeClr val="bg1"/>
              </a:solidFill>
              <a:latin typeface="Calibri" charset="0"/>
              <a:ea typeface="Calibri" charset="0"/>
              <a:cs typeface="Calibri" charset="0"/>
            </a:endParaRPr>
          </a:p>
          <a:p>
            <a:r>
              <a:rPr lang="en-US" sz="3200" i="1" dirty="0">
                <a:solidFill>
                  <a:srgbClr val="FF0000"/>
                </a:solidFill>
                <a:latin typeface="Calibri" charset="0"/>
                <a:ea typeface="Calibri" charset="0"/>
                <a:cs typeface="Calibri" charset="0"/>
              </a:rPr>
              <a:t>I was wondering why so many people move to cities. (Why do so many people move to cities?)</a:t>
            </a:r>
          </a:p>
        </p:txBody>
      </p:sp>
      <p:pic>
        <p:nvPicPr>
          <p:cNvPr id="9"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7" name="Rectangle 6">
            <a:extLst>
              <a:ext uri="{FF2B5EF4-FFF2-40B4-BE49-F238E27FC236}">
                <a16:creationId xmlns:a16="http://schemas.microsoft.com/office/drawing/2014/main" xmlns="" id="{6042AC8F-C617-8540-A5BD-0D218871DB0D}"/>
              </a:ext>
            </a:extLst>
          </p:cNvPr>
          <p:cNvSpPr/>
          <p:nvPr/>
        </p:nvSpPr>
        <p:spPr>
          <a:xfrm>
            <a:off x="7624482" y="464777"/>
            <a:ext cx="3379722" cy="1141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155286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78933" y="2139518"/>
            <a:ext cx="10212917" cy="382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charset="0"/>
                <a:ea typeface="Calibri" charset="0"/>
                <a:cs typeface="Calibri" charset="0"/>
              </a:rPr>
              <a:t>•	In embedded questions with </a:t>
            </a:r>
            <a:r>
              <a:rPr lang="en-US" sz="3200" b="1" i="1" dirty="0">
                <a:solidFill>
                  <a:schemeClr val="bg1"/>
                </a:solidFill>
                <a:latin typeface="Calibri" charset="0"/>
                <a:ea typeface="Calibri" charset="0"/>
                <a:cs typeface="Calibri" charset="0"/>
              </a:rPr>
              <a:t>be</a:t>
            </a:r>
            <a:r>
              <a:rPr lang="en-US" sz="3200" dirty="0">
                <a:solidFill>
                  <a:schemeClr val="bg1"/>
                </a:solidFill>
                <a:latin typeface="Calibri" charset="0"/>
                <a:ea typeface="Calibri" charset="0"/>
                <a:cs typeface="Calibri" charset="0"/>
              </a:rPr>
              <a:t>, the verb changes position.</a:t>
            </a:r>
          </a:p>
          <a:p>
            <a:r>
              <a:rPr lang="en-US" sz="3200" dirty="0">
                <a:solidFill>
                  <a:schemeClr val="bg1"/>
                </a:solidFill>
                <a:latin typeface="Calibri" charset="0"/>
                <a:ea typeface="Calibri" charset="0"/>
                <a:cs typeface="Calibri" charset="0"/>
              </a:rPr>
              <a:t>•	In yes/no embedded questions, we use if or whether in place of question </a:t>
            </a:r>
            <a:r>
              <a:rPr lang="en-US" sz="3200" dirty="0" smtClean="0">
                <a:solidFill>
                  <a:schemeClr val="bg1"/>
                </a:solidFill>
                <a:latin typeface="Calibri" charset="0"/>
                <a:ea typeface="Calibri" charset="0"/>
                <a:cs typeface="Calibri" charset="0"/>
              </a:rPr>
              <a:t>words.</a:t>
            </a:r>
            <a:endParaRPr lang="en-US" sz="3200" dirty="0">
              <a:solidFill>
                <a:schemeClr val="bg1"/>
              </a:solidFill>
              <a:latin typeface="Calibri" charset="0"/>
              <a:ea typeface="Calibri" charset="0"/>
              <a:cs typeface="Calibri" charset="0"/>
            </a:endParaRPr>
          </a:p>
          <a:p>
            <a:r>
              <a:rPr lang="en-US" sz="3200" i="1" dirty="0" smtClean="0">
                <a:solidFill>
                  <a:srgbClr val="FF0000"/>
                </a:solidFill>
                <a:latin typeface="Calibri" charset="0"/>
                <a:ea typeface="Calibri" charset="0"/>
                <a:cs typeface="Calibri" charset="0"/>
              </a:rPr>
              <a:t>Peter </a:t>
            </a:r>
            <a:r>
              <a:rPr lang="en-US" sz="3200" i="1" dirty="0">
                <a:solidFill>
                  <a:srgbClr val="FF0000"/>
                </a:solidFill>
                <a:latin typeface="Calibri" charset="0"/>
                <a:ea typeface="Calibri" charset="0"/>
                <a:cs typeface="Calibri" charset="0"/>
              </a:rPr>
              <a:t>wants to know whether there is one main cause of </a:t>
            </a:r>
            <a:r>
              <a:rPr lang="en-US" sz="3200" i="1" dirty="0" err="1" smtClean="0">
                <a:solidFill>
                  <a:srgbClr val="FF0000"/>
                </a:solidFill>
                <a:latin typeface="Calibri" charset="0"/>
                <a:ea typeface="Calibri" charset="0"/>
                <a:cs typeface="Calibri" charset="0"/>
              </a:rPr>
              <a:t>urbanisation</a:t>
            </a:r>
            <a:r>
              <a:rPr lang="en-US" sz="3200" i="1" dirty="0">
                <a:solidFill>
                  <a:srgbClr val="FF0000"/>
                </a:solidFill>
                <a:latin typeface="Calibri" charset="0"/>
                <a:ea typeface="Calibri" charset="0"/>
                <a:cs typeface="Calibri" charset="0"/>
              </a:rPr>
              <a:t>. (Is there one main cause of </a:t>
            </a:r>
            <a:r>
              <a:rPr lang="en-US" sz="3200" i="1" dirty="0" err="1" smtClean="0">
                <a:solidFill>
                  <a:srgbClr val="FF0000"/>
                </a:solidFill>
                <a:latin typeface="Calibri" charset="0"/>
                <a:ea typeface="Calibri" charset="0"/>
                <a:cs typeface="Calibri" charset="0"/>
              </a:rPr>
              <a:t>urbanisation</a:t>
            </a:r>
            <a:r>
              <a:rPr lang="en-US" sz="3200" i="1" dirty="0">
                <a:solidFill>
                  <a:srgbClr val="FF0000"/>
                </a:solidFill>
                <a:latin typeface="Calibri" charset="0"/>
                <a:ea typeface="Calibri" charset="0"/>
                <a:cs typeface="Calibri" charset="0"/>
              </a:rPr>
              <a:t>?)</a:t>
            </a:r>
          </a:p>
        </p:txBody>
      </p:sp>
      <p:pic>
        <p:nvPicPr>
          <p:cNvPr id="9"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xmlns="" id="{6042AC8F-C617-8540-A5BD-0D218871DB0D}"/>
              </a:ext>
            </a:extLst>
          </p:cNvPr>
          <p:cNvSpPr/>
          <p:nvPr/>
        </p:nvSpPr>
        <p:spPr>
          <a:xfrm>
            <a:off x="6653876" y="464777"/>
            <a:ext cx="4350328" cy="1141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39967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46166" y="2366262"/>
            <a:ext cx="10732746" cy="3333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Are you interested in animal life? (Can you tell me..)</a:t>
            </a:r>
          </a:p>
          <a:p>
            <a:r>
              <a:rPr lang="en-US" sz="3500" dirty="0">
                <a:latin typeface="Calibri" panose="020F0502020204030204" pitchFamily="34" charset="0"/>
                <a:cs typeface="Calibri" panose="020F0502020204030204" pitchFamily="34" charset="0"/>
              </a:rPr>
              <a:t>Can you tell me if you are interested in animal </a:t>
            </a:r>
            <a:r>
              <a:rPr lang="en-US" sz="3500" dirty="0" smtClean="0">
                <a:latin typeface="Calibri" panose="020F0502020204030204" pitchFamily="34" charset="0"/>
                <a:cs typeface="Calibri" panose="020F0502020204030204" pitchFamily="34" charset="0"/>
              </a:rPr>
              <a:t>life?</a:t>
            </a:r>
            <a:endParaRPr lang="en-US" sz="3500" dirty="0">
              <a:latin typeface="Calibri" panose="020F0502020204030204" pitchFamily="34" charset="0"/>
              <a:cs typeface="Calibri" panose="020F0502020204030204" pitchFamily="34" charset="0"/>
            </a:endParaRPr>
          </a:p>
        </p:txBody>
      </p:sp>
      <p:pic>
        <p:nvPicPr>
          <p:cNvPr id="1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8" name="Rectangle 7">
            <a:extLst>
              <a:ext uri="{FF2B5EF4-FFF2-40B4-BE49-F238E27FC236}">
                <a16:creationId xmlns:a16="http://schemas.microsoft.com/office/drawing/2014/main" xmlns="" id="{29A71C1E-DAAB-A148-ACE1-5513F96BC64F}"/>
              </a:ext>
            </a:extLst>
          </p:cNvPr>
          <p:cNvSpPr/>
          <p:nvPr/>
        </p:nvSpPr>
        <p:spPr>
          <a:xfrm>
            <a:off x="7153275" y="531838"/>
            <a:ext cx="4225637" cy="1085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TextBox 8">
            <a:extLst>
              <a:ext uri="{FF2B5EF4-FFF2-40B4-BE49-F238E27FC236}">
                <a16:creationId xmlns:a16="http://schemas.microsoft.com/office/drawing/2014/main" xmlns=""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434053" y="469150"/>
            <a:ext cx="11156972"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434053" y="2855101"/>
            <a:ext cx="10944859" cy="3115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Where do wild animals live?  (I was wondering…)</a:t>
            </a:r>
          </a:p>
          <a:p>
            <a:r>
              <a:rPr lang="en-US" sz="3500" dirty="0">
                <a:solidFill>
                  <a:schemeClr val="bg1"/>
                </a:solidFill>
                <a:latin typeface="Calibri" panose="020F0502020204030204" pitchFamily="34" charset="0"/>
                <a:cs typeface="Calibri" panose="020F0502020204030204" pitchFamily="34" charset="0"/>
              </a:rPr>
              <a:t>I was wondering where wild animals live.</a:t>
            </a:r>
          </a:p>
        </p:txBody>
      </p:sp>
      <p:pic>
        <p:nvPicPr>
          <p:cNvPr id="10"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8" name="Rectangle 7">
            <a:extLst>
              <a:ext uri="{FF2B5EF4-FFF2-40B4-BE49-F238E27FC236}">
                <a16:creationId xmlns:a16="http://schemas.microsoft.com/office/drawing/2014/main" xmlns="" id="{29A71C1E-DAAB-A148-ACE1-5513F96BC64F}"/>
              </a:ext>
            </a:extLst>
          </p:cNvPr>
          <p:cNvSpPr/>
          <p:nvPr/>
        </p:nvSpPr>
        <p:spPr>
          <a:xfrm>
            <a:off x="7153275" y="531838"/>
            <a:ext cx="4225637" cy="1085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TextBox 8">
            <a:extLst>
              <a:ext uri="{FF2B5EF4-FFF2-40B4-BE49-F238E27FC236}">
                <a16:creationId xmlns:a16="http://schemas.microsoft.com/office/drawing/2014/main" xmlns=""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866529" y="654998"/>
            <a:ext cx="3374719" cy="112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Google Shape;138;p3"/>
          <p:cNvSpPr txBox="1">
            <a:spLocks noGrp="1"/>
          </p:cNvSpPr>
          <p:nvPr>
            <p:ph type="title"/>
          </p:nvPr>
        </p:nvSpPr>
        <p:spPr>
          <a:xfrm>
            <a:off x="7866528" y="816360"/>
            <a:ext cx="3374719"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r>
              <a:rPr lang="en-US" sz="3600" dirty="0">
                <a:solidFill>
                  <a:schemeClr val="bg1"/>
                </a:solidFill>
                <a:latin typeface="Calibri Regular" charset="0"/>
              </a:rPr>
              <a:t/>
            </a:r>
            <a:br>
              <a:rPr lang="en-US" sz="3600" dirty="0">
                <a:solidFill>
                  <a:schemeClr val="bg1"/>
                </a:solidFill>
                <a:latin typeface="Calibri Regular"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xmlns="" id="{6AD9A7B7-2E7A-4C45-8448-1D4A0B159BF3}"/>
              </a:ext>
            </a:extLst>
          </p:cNvPr>
          <p:cNvSpPr/>
          <p:nvPr/>
        </p:nvSpPr>
        <p:spPr>
          <a:xfrm>
            <a:off x="3310031" y="3146119"/>
            <a:ext cx="4987839" cy="174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2800" dirty="0">
                <a:solidFill>
                  <a:schemeClr val="bg1"/>
                </a:solidFill>
                <a:latin typeface="Calibri" panose="020F0502020204030204" pitchFamily="34" charset="0"/>
                <a:ea typeface="Times New Roman"/>
                <a:cs typeface="Calibri" panose="020F0502020204030204" pitchFamily="34" charset="0"/>
                <a:sym typeface="Times New Roman"/>
              </a:rPr>
              <a:t>What does biology study?</a:t>
            </a:r>
          </a:p>
        </p:txBody>
      </p:sp>
      <p:pic>
        <p:nvPicPr>
          <p:cNvPr id="7" name="Google Shape;90;p1">
            <a:extLst>
              <a:ext uri="{FF2B5EF4-FFF2-40B4-BE49-F238E27FC236}">
                <a16:creationId xmlns:a16="http://schemas.microsoft.com/office/drawing/2014/main" xmlns=""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xmlns=""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9" name="Rectangle 8">
            <a:extLst>
              <a:ext uri="{FF2B5EF4-FFF2-40B4-BE49-F238E27FC236}">
                <a16:creationId xmlns:a16="http://schemas.microsoft.com/office/drawing/2014/main" xmlns="" id="{29A71C1E-DAAB-A148-ACE1-5513F96BC64F}"/>
              </a:ext>
            </a:extLst>
          </p:cNvPr>
          <p:cNvSpPr/>
          <p:nvPr/>
        </p:nvSpPr>
        <p:spPr>
          <a:xfrm>
            <a:off x="7153275" y="531838"/>
            <a:ext cx="4225637" cy="1085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54439"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What is the reason for the extinction of some species? (I’d like to know…)</a:t>
            </a:r>
          </a:p>
          <a:p>
            <a:r>
              <a:rPr lang="en-US" sz="3500" dirty="0">
                <a:solidFill>
                  <a:schemeClr val="bg1"/>
                </a:solidFill>
                <a:latin typeface="Calibri" panose="020F0502020204030204" pitchFamily="34" charset="0"/>
                <a:cs typeface="Calibri" panose="020F0502020204030204" pitchFamily="34" charset="0"/>
              </a:rPr>
              <a:t>I’d like to know what the reason for the extinction of some species is.</a:t>
            </a:r>
          </a:p>
        </p:txBody>
      </p:sp>
      <p:sp>
        <p:nvSpPr>
          <p:cNvPr id="14" name="TextBox 13">
            <a:extLst>
              <a:ext uri="{FF2B5EF4-FFF2-40B4-BE49-F238E27FC236}">
                <a16:creationId xmlns:a16="http://schemas.microsoft.com/office/drawing/2014/main" xmlns=""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54439"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Is it possible to save the endangered species? (Can you tell me…)</a:t>
            </a:r>
          </a:p>
          <a:p>
            <a:r>
              <a:rPr lang="en-US" sz="3500" dirty="0">
                <a:solidFill>
                  <a:schemeClr val="bg1"/>
                </a:solidFill>
                <a:latin typeface="Calibri" panose="020F0502020204030204" pitchFamily="34" charset="0"/>
                <a:cs typeface="Calibri" panose="020F0502020204030204" pitchFamily="34" charset="0"/>
              </a:rPr>
              <a:t>Can you tell me if it is possible to </a:t>
            </a:r>
            <a:r>
              <a:rPr lang="en-US" sz="3500" dirty="0" smtClean="0">
                <a:solidFill>
                  <a:schemeClr val="bg1"/>
                </a:solidFill>
                <a:latin typeface="Calibri" panose="020F0502020204030204" pitchFamily="34" charset="0"/>
                <a:cs typeface="Calibri" panose="020F0502020204030204" pitchFamily="34" charset="0"/>
              </a:rPr>
              <a:t>save</a:t>
            </a:r>
            <a:r>
              <a:rPr lang="ka-GE" sz="3500" dirty="0" smtClean="0">
                <a:solidFill>
                  <a:schemeClr val="bg1"/>
                </a:solidFill>
                <a:latin typeface="Calibri" panose="020F0502020204030204" pitchFamily="34" charset="0"/>
                <a:cs typeface="Calibri" panose="020F0502020204030204" pitchFamily="34" charset="0"/>
              </a:rPr>
              <a:t> </a:t>
            </a:r>
            <a:r>
              <a:rPr lang="en-US" sz="3500" dirty="0" smtClean="0">
                <a:solidFill>
                  <a:schemeClr val="bg1"/>
                </a:solidFill>
                <a:latin typeface="Calibri" panose="020F0502020204030204" pitchFamily="34" charset="0"/>
                <a:cs typeface="Calibri" panose="020F0502020204030204" pitchFamily="34" charset="0"/>
              </a:rPr>
              <a:t>endangered </a:t>
            </a:r>
            <a:r>
              <a:rPr lang="en-US" sz="3500" dirty="0" smtClean="0">
                <a:solidFill>
                  <a:schemeClr val="bg1"/>
                </a:solidFill>
                <a:latin typeface="Calibri" panose="020F0502020204030204" pitchFamily="34" charset="0"/>
                <a:cs typeface="Calibri" panose="020F0502020204030204" pitchFamily="34" charset="0"/>
              </a:rPr>
              <a:t>species?</a:t>
            </a:r>
            <a:endParaRPr lang="en-US" sz="3500"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xmlns="" id="{29A71C1E-DAAB-A148-ACE1-5513F96BC64F}"/>
              </a:ext>
            </a:extLst>
          </p:cNvPr>
          <p:cNvSpPr/>
          <p:nvPr/>
        </p:nvSpPr>
        <p:spPr>
          <a:xfrm>
            <a:off x="7153275" y="531838"/>
            <a:ext cx="4225637" cy="1085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xmlns=""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10598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151716"/>
            <a:chOff x="-404278" y="239928"/>
            <a:chExt cx="6453168" cy="1588520"/>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a:t>
              </a:r>
              <a:r>
                <a:rPr lang="ka-GE" sz="2200"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how animals navigate</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7266" y="1430948"/>
              <a:ext cx="4395435"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Grammar – Noun Clauses: Embedded Questions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195344" y="2198372"/>
            <a:ext cx="5996656"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Biology</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ბიოლოგია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p:cNvSpPr/>
          <p:nvPr/>
        </p:nvSpPr>
        <p:spPr>
          <a:xfrm>
            <a:off x="8296835" y="464777"/>
            <a:ext cx="3456142" cy="107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8296834" y="464777"/>
            <a:ext cx="3456143" cy="109129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xmlns="" id="{C633668A-C180-4A05-AB4F-6AAFDE5258A4}"/>
              </a:ext>
            </a:extLst>
          </p:cNvPr>
          <p:cNvSpPr/>
          <p:nvPr/>
        </p:nvSpPr>
        <p:spPr>
          <a:xfrm>
            <a:off x="871101" y="2712315"/>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xmlns="" id="{20BD67DF-B55F-3B41-8E9D-D3A0EFBDB28E}"/>
              </a:ext>
            </a:extLst>
          </p:cNvPr>
          <p:cNvSpPr txBox="1">
            <a:spLocks/>
          </p:cNvSpPr>
          <p:nvPr/>
        </p:nvSpPr>
        <p:spPr>
          <a:xfrm>
            <a:off x="597606" y="2916017"/>
            <a:ext cx="10308840"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about interesting habits and characteristics of animals.  </a:t>
            </a:r>
            <a:endParaRPr lang="en-US" b="1" dirty="0">
              <a:solidFill>
                <a:schemeClr val="accent2"/>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xmlns="" id="{29A71C1E-DAAB-A148-ACE1-5513F96BC64F}"/>
              </a:ext>
            </a:extLst>
          </p:cNvPr>
          <p:cNvSpPr/>
          <p:nvPr/>
        </p:nvSpPr>
        <p:spPr>
          <a:xfrm>
            <a:off x="6953418" y="464777"/>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0EDC11AA-0F7F-2940-8C05-F555C4D6FD04}"/>
              </a:ext>
            </a:extLst>
          </p:cNvPr>
          <p:cNvSpPr txBox="1"/>
          <p:nvPr/>
        </p:nvSpPr>
        <p:spPr>
          <a:xfrm>
            <a:off x="5970717" y="464777"/>
            <a:ext cx="6069513"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a16="http://schemas.microsoft.com/office/drawing/2014/main" xmlns=""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xmlns="" id="{A496D01A-79D0-4890-9C5F-709630ED59D2}"/>
              </a:ext>
            </a:extLst>
          </p:cNvPr>
          <p:cNvSpPr/>
          <p:nvPr/>
        </p:nvSpPr>
        <p:spPr>
          <a:xfrm>
            <a:off x="628650" y="1429560"/>
            <a:ext cx="10790861" cy="5270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Dogs are well known for being man's best friend, and it turns out that's a relationship that goes back longer than you might expect. According to Guinness World Records, the oldest known breed of domesticated dog goes all the way back to 329 BC. "Saluki dogs were revered in ancient Egypt, being kept as royal pets and being mummified after death," they note. "There are carvings found in Sumer (present-day southern Iraq) which represent a dog, closely resembling a saluki, which date back to 7000 BC.” Cats have also been hanging around humans for thousands of years. Guinness World Records reports that we've been domesticating cats for 9,500 years. Proof of this came in 2004 when the "bones of a cat were discovered in the neolithic village of Shillourokambos on Cyprus. The position of the cat in the ground was next to the bones of a human, whose similar state of preservation strongly suggests they were buried together."</a:t>
            </a:r>
          </a:p>
        </p:txBody>
      </p:sp>
      <p:pic>
        <p:nvPicPr>
          <p:cNvPr id="5"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
        <p:nvSpPr>
          <p:cNvPr id="8" name="Rectangle 7">
            <a:extLst>
              <a:ext uri="{FF2B5EF4-FFF2-40B4-BE49-F238E27FC236}">
                <a16:creationId xmlns:a16="http://schemas.microsoft.com/office/drawing/2014/main" xmlns="" id="{29A71C1E-DAAB-A148-ACE1-5513F96BC64F}"/>
              </a:ext>
            </a:extLst>
          </p:cNvPr>
          <p:cNvSpPr/>
          <p:nvPr/>
        </p:nvSpPr>
        <p:spPr>
          <a:xfrm>
            <a:off x="7395882" y="330923"/>
            <a:ext cx="3415554"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Rectangle 1"/>
          <p:cNvSpPr/>
          <p:nvPr/>
        </p:nvSpPr>
        <p:spPr>
          <a:xfrm>
            <a:off x="6096000" y="312240"/>
            <a:ext cx="6096000" cy="954107"/>
          </a:xfrm>
          <a:prstGeom prst="rect">
            <a:avLst/>
          </a:prstGeom>
        </p:spPr>
        <p:txBody>
          <a:bodyPr>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0" name="Google Shape;147;g8d3272b2c0_0_186"/>
          <p:cNvGrpSpPr/>
          <p:nvPr/>
        </p:nvGrpSpPr>
        <p:grpSpPr>
          <a:xfrm>
            <a:off x="1886115" y="1414274"/>
            <a:ext cx="8331585" cy="5157131"/>
            <a:chOff x="37621" y="-498300"/>
            <a:chExt cx="9187149" cy="6248423"/>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3278772" y="-498300"/>
              <a:ext cx="2847143" cy="201585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291219" y="-23709"/>
              <a:ext cx="2860139"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200" dirty="0">
                  <a:solidFill>
                    <a:srgbClr val="FFFFFF"/>
                  </a:solidFill>
                  <a:latin typeface="Calibri" panose="020F0502020204030204" pitchFamily="34" charset="0"/>
                  <a:ea typeface="Calibri"/>
                  <a:cs typeface="Calibri" panose="020F0502020204030204" pitchFamily="34" charset="0"/>
                  <a:sym typeface="Calibri"/>
                </a:rPr>
                <a:t>g</a:t>
              </a:r>
              <a:r>
                <a:rPr lang="en-US" sz="2200" dirty="0" smtClean="0">
                  <a:solidFill>
                    <a:srgbClr val="FFFFFF"/>
                  </a:solidFill>
                  <a:latin typeface="Calibri" panose="020F0502020204030204" pitchFamily="34" charset="0"/>
                  <a:ea typeface="Calibri"/>
                  <a:cs typeface="Calibri" panose="020F0502020204030204" pitchFamily="34" charset="0"/>
                  <a:sym typeface="Calibri"/>
                </a:rPr>
                <a:t>ene</a:t>
              </a:r>
              <a:endParaRPr lang="en-US" sz="22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200"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Clr>
                  <a:srgbClr val="000000"/>
                </a:buClr>
                <a:buFont typeface="Arial"/>
                <a:buNone/>
              </a:pPr>
              <a:r>
                <a:rPr lang="ka-GE" sz="2200" dirty="0" smtClean="0">
                  <a:solidFill>
                    <a:srgbClr val="FFFFFF"/>
                  </a:solidFill>
                  <a:latin typeface="Calibri" panose="020F0502020204030204" pitchFamily="34" charset="0"/>
                  <a:ea typeface="Calibri"/>
                  <a:cs typeface="Calibri" panose="020F0502020204030204" pitchFamily="34" charset="0"/>
                  <a:sym typeface="Calibri"/>
                </a:rPr>
                <a:t>გენი</a:t>
              </a:r>
              <a:endParaRPr lang="en-US" sz="22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20112377" flipV="1">
              <a:off x="5607719" y="2088726"/>
              <a:ext cx="1170241" cy="64224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5660115" y="3647910"/>
              <a:ext cx="2747440" cy="210221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dirty="0" smtClean="0">
                  <a:solidFill>
                    <a:schemeClr val="bg1"/>
                  </a:solidFill>
                  <a:latin typeface="Calibri" pitchFamily="34" charset="0"/>
                  <a:ea typeface="Calisto MT Regular" charset="0"/>
                  <a:cs typeface="Calisto MT Regular" charset="0"/>
                </a:rPr>
                <a:t>cell</a:t>
              </a:r>
            </a:p>
            <a:p>
              <a:pPr marL="0" lvl="0" indent="0" algn="ctr" rtl="0">
                <a:spcBef>
                  <a:spcPts val="0"/>
                </a:spcBef>
                <a:spcAft>
                  <a:spcPts val="0"/>
                </a:spcAft>
                <a:buNone/>
              </a:pPr>
              <a:r>
                <a:rPr lang="en-US" sz="2200" dirty="0" smtClean="0">
                  <a:solidFill>
                    <a:schemeClr val="bg1"/>
                  </a:solidFill>
                  <a:latin typeface="Calibri" pitchFamily="34" charset="0"/>
                  <a:ea typeface="Calisto MT Regular" charset="0"/>
                  <a:cs typeface="Calisto MT Regular" charset="0"/>
                </a:rPr>
                <a:t>(n.)</a:t>
              </a:r>
              <a:endParaRPr lang="ka-GE" sz="2200" dirty="0" smtClean="0">
                <a:solidFill>
                  <a:schemeClr val="bg1"/>
                </a:solidFill>
                <a:latin typeface="Calibri Regular" charset="0"/>
                <a:ea typeface="Calisto MT Regular" charset="0"/>
                <a:cs typeface="Calisto MT Regular" charset="0"/>
              </a:endParaRPr>
            </a:p>
            <a:p>
              <a:pPr marL="0" lvl="0" indent="0" algn="ctr" rtl="0">
                <a:spcBef>
                  <a:spcPts val="0"/>
                </a:spcBef>
                <a:spcAft>
                  <a:spcPts val="0"/>
                </a:spcAft>
                <a:buNone/>
              </a:pPr>
              <a:r>
                <a:rPr lang="ka-GE" sz="2200" dirty="0" smtClean="0">
                  <a:solidFill>
                    <a:schemeClr val="bg1"/>
                  </a:solidFill>
                  <a:latin typeface="Calibri Regular" charset="0"/>
                  <a:ea typeface="Calisto MT Regular" charset="0"/>
                  <a:cs typeface="Calisto MT Regular" charset="0"/>
                </a:rPr>
                <a:t>უჯრედი</a:t>
              </a:r>
              <a:endParaRPr sz="2200" dirty="0">
                <a:solidFill>
                  <a:schemeClr val="bg1"/>
                </a:solidFill>
                <a:latin typeface="Calibri" pitchFamily="34" charset="0"/>
                <a:ea typeface="Calisto MT Regular" charset="0"/>
                <a:cs typeface="Calisto MT Regular" charset="0"/>
              </a:endParaRPr>
            </a:p>
          </p:txBody>
        </p:sp>
        <p:sp>
          <p:nvSpPr>
            <p:cNvPr id="27" name="Google Shape;170;g8d3272b2c0_0_186"/>
            <p:cNvSpPr/>
            <p:nvPr/>
          </p:nvSpPr>
          <p:spPr>
            <a:xfrm rot="8949973" flipV="1">
              <a:off x="2653847" y="3304074"/>
              <a:ext cx="1386343" cy="499603"/>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681349" y="3546457"/>
              <a:ext cx="2815031" cy="195243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1029795" y="3839895"/>
              <a:ext cx="2118137" cy="13655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2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tissue</a:t>
              </a:r>
              <a:endParaRPr lang="en-US" sz="22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200" dirty="0">
                  <a:solidFill>
                    <a:srgbClr val="FFFFFF"/>
                  </a:solidFill>
                  <a:latin typeface="Calibri" panose="020F0502020204030204" pitchFamily="34" charset="0"/>
                  <a:ea typeface="Calibri"/>
                  <a:cs typeface="Calibri" panose="020F0502020204030204" pitchFamily="34" charset="0"/>
                  <a:sym typeface="Calibri"/>
                </a:rPr>
                <a:t>(n.)</a:t>
              </a:r>
              <a:endParaRPr lang="ka-GE" sz="22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2200" u="none" strike="noStrike" cap="none" dirty="0">
                  <a:solidFill>
                    <a:srgbClr val="FFFFFF"/>
                  </a:solidFill>
                  <a:latin typeface="Calibri" panose="020F0502020204030204" pitchFamily="34" charset="0"/>
                  <a:ea typeface="Calibri"/>
                  <a:cs typeface="Calibri" panose="020F0502020204030204" pitchFamily="34" charset="0"/>
                  <a:sym typeface="Calibri"/>
                </a:rPr>
                <a:t>ქსოვილი</a:t>
              </a:r>
              <a:endParaRPr lang="en-US" sz="22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368174" y="769977"/>
              <a:ext cx="2856596" cy="215257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dirty="0">
                  <a:solidFill>
                    <a:schemeClr val="bg1"/>
                  </a:solidFill>
                  <a:latin typeface="Calibri" pitchFamily="34" charset="0"/>
                  <a:ea typeface="Calisto MT Regular" charset="0"/>
                  <a:cs typeface="Calisto MT Regular" charset="0"/>
                </a:rPr>
                <a:t>e</a:t>
              </a:r>
              <a:r>
                <a:rPr lang="en-US" sz="2200" dirty="0" smtClean="0">
                  <a:solidFill>
                    <a:schemeClr val="bg1"/>
                  </a:solidFill>
                  <a:latin typeface="Calibri" pitchFamily="34" charset="0"/>
                  <a:ea typeface="Calisto MT Regular" charset="0"/>
                  <a:cs typeface="Calisto MT Regular" charset="0"/>
                </a:rPr>
                <a:t>volution</a:t>
              </a:r>
              <a:endParaRPr lang="en-US" sz="2200"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2200" dirty="0">
                  <a:solidFill>
                    <a:schemeClr val="bg1"/>
                  </a:solidFill>
                  <a:latin typeface="Calibri" pitchFamily="34" charset="0"/>
                  <a:ea typeface="Calisto MT Regular" charset="0"/>
                  <a:cs typeface="Calisto MT Regular" charset="0"/>
                </a:rPr>
                <a:t>(n.)</a:t>
              </a:r>
              <a:endParaRPr lang="ka-GE" sz="2200" dirty="0">
                <a:solidFill>
                  <a:schemeClr val="bg1"/>
                </a:solidFill>
                <a:latin typeface="Calibri Regular" charset="0"/>
                <a:ea typeface="Calisto MT Regular" charset="0"/>
                <a:cs typeface="Calisto MT Regular" charset="0"/>
              </a:endParaRPr>
            </a:p>
            <a:p>
              <a:pPr marL="0" lvl="0" indent="0" algn="ctr" rtl="0">
                <a:spcBef>
                  <a:spcPts val="0"/>
                </a:spcBef>
                <a:spcAft>
                  <a:spcPts val="0"/>
                </a:spcAft>
                <a:buNone/>
              </a:pPr>
              <a:r>
                <a:rPr lang="ka-GE" sz="2200" dirty="0">
                  <a:solidFill>
                    <a:schemeClr val="bg1"/>
                  </a:solidFill>
                  <a:latin typeface="Calibri Regular" charset="0"/>
                  <a:ea typeface="Calisto MT Regular" charset="0"/>
                  <a:cs typeface="Calisto MT Regular" charset="0"/>
                </a:rPr>
                <a:t>ევოლუცია</a:t>
              </a:r>
              <a:endParaRPr sz="2200" dirty="0">
                <a:solidFill>
                  <a:schemeClr val="bg1"/>
                </a:solidFill>
                <a:latin typeface="Calibri" pitchFamily="34" charset="0"/>
                <a:ea typeface="Calisto MT Regular" charset="0"/>
                <a:cs typeface="Calisto MT Regular" charset="0"/>
              </a:endParaRPr>
            </a:p>
          </p:txBody>
        </p:sp>
        <p:sp>
          <p:nvSpPr>
            <p:cNvPr id="35" name="Google Shape;178;g8d3272b2c0_0_186"/>
            <p:cNvSpPr/>
            <p:nvPr/>
          </p:nvSpPr>
          <p:spPr>
            <a:xfrm rot="12155486">
              <a:off x="2697300" y="2125644"/>
              <a:ext cx="1322207"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37621" y="785988"/>
              <a:ext cx="2838717" cy="207213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dirty="0">
                  <a:solidFill>
                    <a:schemeClr val="bg1"/>
                  </a:solidFill>
                  <a:latin typeface="Calibri" pitchFamily="34" charset="0"/>
                  <a:ea typeface="Calisto MT Regular" charset="0"/>
                  <a:cs typeface="Calisto MT Regular" charset="0"/>
                </a:rPr>
                <a:t>n</a:t>
              </a:r>
              <a:r>
                <a:rPr lang="en-US" sz="2200" dirty="0" smtClean="0">
                  <a:solidFill>
                    <a:schemeClr val="bg1"/>
                  </a:solidFill>
                  <a:latin typeface="Calibri" pitchFamily="34" charset="0"/>
                  <a:ea typeface="Calisto MT Regular" charset="0"/>
                  <a:cs typeface="Calisto MT Regular" charset="0"/>
                </a:rPr>
                <a:t>ucleus</a:t>
              </a:r>
              <a:endParaRPr lang="en-US" sz="2200"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2200" dirty="0">
                  <a:solidFill>
                    <a:schemeClr val="bg1"/>
                  </a:solidFill>
                  <a:latin typeface="Calibri" pitchFamily="34" charset="0"/>
                  <a:ea typeface="Calisto MT Regular" charset="0"/>
                  <a:cs typeface="Calisto MT Regular" charset="0"/>
                </a:rPr>
                <a:t>(n.)</a:t>
              </a:r>
            </a:p>
            <a:p>
              <a:pPr marL="0" lvl="0" indent="0" algn="ctr" rtl="0">
                <a:spcBef>
                  <a:spcPts val="0"/>
                </a:spcBef>
                <a:spcAft>
                  <a:spcPts val="0"/>
                </a:spcAft>
                <a:buNone/>
              </a:pPr>
              <a:r>
                <a:rPr lang="ka-GE" sz="2200" dirty="0" smtClean="0">
                  <a:solidFill>
                    <a:schemeClr val="bg1"/>
                  </a:solidFill>
                  <a:latin typeface="Calibri Regular" charset="0"/>
                  <a:ea typeface="Calisto MT Regular" charset="0"/>
                  <a:cs typeface="Calisto MT Regular" charset="0"/>
                </a:rPr>
                <a:t>ბირთვი</a:t>
              </a:r>
              <a:r>
                <a:rPr lang="en-US" sz="2200" dirty="0" smtClean="0">
                  <a:solidFill>
                    <a:schemeClr val="bg1"/>
                  </a:solidFill>
                  <a:latin typeface="Calibri Regular" charset="0"/>
                  <a:ea typeface="Calisto MT Regular" charset="0"/>
                  <a:cs typeface="Calisto MT Regular" charset="0"/>
                </a:rPr>
                <a:t> (</a:t>
              </a:r>
              <a:r>
                <a:rPr lang="ka-GE" sz="2200" dirty="0" smtClean="0">
                  <a:solidFill>
                    <a:schemeClr val="bg1"/>
                  </a:solidFill>
                  <a:latin typeface="Calibri Regular" charset="0"/>
                  <a:ea typeface="Calisto MT Regular" charset="0"/>
                  <a:cs typeface="Calisto MT Regular" charset="0"/>
                </a:rPr>
                <a:t>უჯრედის)</a:t>
              </a:r>
              <a:endParaRPr lang="en-US" sz="2200" dirty="0">
                <a:solidFill>
                  <a:schemeClr val="bg1"/>
                </a:solidFill>
                <a:latin typeface="Calibri" pitchFamily="34" charset="0"/>
                <a:ea typeface="Calisto MT Regular" charset="0"/>
                <a:cs typeface="Calisto MT Regular" charset="0"/>
              </a:endParaRPr>
            </a:p>
          </p:txBody>
        </p:sp>
      </p:grpSp>
      <p:cxnSp>
        <p:nvCxnSpPr>
          <p:cNvPr id="3" name="Straight Connector 2">
            <a:extLst>
              <a:ext uri="{FF2B5EF4-FFF2-40B4-BE49-F238E27FC236}">
                <a16:creationId xmlns:a16="http://schemas.microsoft.com/office/drawing/2014/main" xmlns="" id="{B1494D10-3E46-4EC4-81B3-7B123E1CAE40}"/>
              </a:ext>
            </a:extLst>
          </p:cNvPr>
          <p:cNvCxnSpPr/>
          <p:nvPr/>
        </p:nvCxnSpPr>
        <p:spPr>
          <a:xfrm>
            <a:off x="6592027" y="4677957"/>
            <a:ext cx="697980" cy="470724"/>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696498" y="296468"/>
            <a:ext cx="2164081" cy="968991"/>
          </a:xfrm>
          <a:prstGeom prst="rect">
            <a:avLst/>
          </a:prstGeom>
          <a:noFill/>
          <a:ln>
            <a:noFill/>
          </a:ln>
        </p:spPr>
      </p:pic>
      <p:pic>
        <p:nvPicPr>
          <p:cNvPr id="31" name="Picture 30">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860580" y="296468"/>
            <a:ext cx="2376972" cy="968991"/>
          </a:xfrm>
          <a:prstGeom prst="rect">
            <a:avLst/>
          </a:prstGeom>
        </p:spPr>
      </p:pic>
    </p:spTree>
    <p:extLst>
      <p:ext uri="{BB962C8B-B14F-4D97-AF65-F5344CB8AC3E}">
        <p14:creationId xmlns:p14="http://schemas.microsoft.com/office/powerpoint/2010/main" val="95254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2732" y="1659248"/>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n</a:t>
            </a:r>
            <a:r>
              <a:rPr lang="en-US" sz="2800" dirty="0" smtClean="0">
                <a:solidFill>
                  <a:schemeClr val="bg1"/>
                </a:solidFill>
                <a:latin typeface="Calibri" panose="020F0502020204030204" pitchFamily="34" charset="0"/>
                <a:ea typeface="Calisto MT Regular" charset="0"/>
                <a:cs typeface="Calibri" panose="020F0502020204030204" pitchFamily="34" charset="0"/>
              </a:rPr>
              <a:t>ucleus</a:t>
            </a:r>
            <a:endParaRPr lang="en-US" sz="2800"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(n</a:t>
            </a:r>
            <a:r>
              <a:rPr lang="en-US" sz="2800" dirty="0" smtClean="0">
                <a:solidFill>
                  <a:schemeClr val="bg1"/>
                </a:solidFill>
                <a:latin typeface="Calibri" panose="020F0502020204030204" pitchFamily="34" charset="0"/>
                <a:ea typeface="Calisto MT Regular" charset="0"/>
                <a:cs typeface="Calibri" panose="020F0502020204030204" pitchFamily="34" charset="0"/>
              </a:rPr>
              <a:t>.) </a:t>
            </a:r>
            <a:endParaRPr lang="ka-GE" sz="2800"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0" name="Google Shape;190;g8d3272b2c0_0_231"/>
          <p:cNvSpPr/>
          <p:nvPr/>
        </p:nvSpPr>
        <p:spPr>
          <a:xfrm>
            <a:off x="4074850" y="4323454"/>
            <a:ext cx="4292295"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dirty="0">
                <a:solidFill>
                  <a:srgbClr val="FFFFFF"/>
                </a:solidFill>
                <a:latin typeface="Calibri" panose="020F0502020204030204" pitchFamily="34" charset="0"/>
                <a:ea typeface="Calibri"/>
                <a:cs typeface="Calibri" panose="020F0502020204030204" pitchFamily="34" charset="0"/>
                <a:sym typeface="Calibri"/>
              </a:rPr>
              <a:t>ბირთვი</a:t>
            </a:r>
            <a:r>
              <a:rPr lang="en-US" sz="2400" dirty="0">
                <a:solidFill>
                  <a:srgbClr val="FFFFFF"/>
                </a:solidFill>
                <a:latin typeface="Calibri" panose="020F0502020204030204" pitchFamily="34" charset="0"/>
                <a:ea typeface="Calibri"/>
                <a:cs typeface="Calibri" panose="020F0502020204030204" pitchFamily="34" charset="0"/>
                <a:sym typeface="Calibri"/>
              </a:rPr>
              <a:t> (</a:t>
            </a:r>
            <a:r>
              <a:rPr lang="ka-GE" sz="2400" dirty="0">
                <a:solidFill>
                  <a:srgbClr val="FFFFFF"/>
                </a:solidFill>
                <a:latin typeface="Calibri" panose="020F0502020204030204" pitchFamily="34" charset="0"/>
                <a:ea typeface="Calibri"/>
                <a:cs typeface="Calibri" panose="020F0502020204030204" pitchFamily="34" charset="0"/>
                <a:sym typeface="Calibri"/>
              </a:rPr>
              <a:t>უჯრედის)</a:t>
            </a:r>
            <a:endPar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233737" y="5118067"/>
            <a:ext cx="572452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DNA is stored in the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nucleus</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of a cell.</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3272b2c0_0_2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dirty="0"/>
              <a:t>„</a:t>
            </a:r>
          </a:p>
        </p:txBody>
      </p:sp>
      <p:sp>
        <p:nvSpPr>
          <p:cNvPr id="198" name="Google Shape;198;g8d3272b2c0_0_239"/>
          <p:cNvSpPr/>
          <p:nvPr/>
        </p:nvSpPr>
        <p:spPr>
          <a:xfrm>
            <a:off x="4638999" y="1831271"/>
            <a:ext cx="3187930" cy="237222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g</a:t>
            </a:r>
            <a:r>
              <a:rPr lang="en-US" sz="2800" dirty="0" smtClean="0">
                <a:solidFill>
                  <a:schemeClr val="bg1"/>
                </a:solidFill>
                <a:latin typeface="Calibri" panose="020F0502020204030204" pitchFamily="34" charset="0"/>
                <a:ea typeface="Calisto MT Regular" charset="0"/>
                <a:cs typeface="Calibri" panose="020F0502020204030204" pitchFamily="34" charset="0"/>
              </a:rPr>
              <a:t>ene</a:t>
            </a:r>
            <a:endParaRPr lang="en-US" sz="2800"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199" name="Google Shape;199;g8d3272b2c0_0_239"/>
          <p:cNvSpPr/>
          <p:nvPr/>
        </p:nvSpPr>
        <p:spPr>
          <a:xfrm>
            <a:off x="4385994" y="4409535"/>
            <a:ext cx="3693939" cy="6367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bg1"/>
                </a:solidFill>
                <a:latin typeface="Calibri" panose="020F0502020204030204" pitchFamily="34" charset="0"/>
                <a:ea typeface="Calisto MT Regular" charset="0"/>
                <a:cs typeface="Calibri" panose="020F0502020204030204" pitchFamily="34" charset="0"/>
              </a:rPr>
              <a:t>გენი</a:t>
            </a:r>
            <a:endParaRPr lang="ka-GE" sz="2400" dirty="0">
              <a:solidFill>
                <a:schemeClr val="bg1"/>
              </a:solidFill>
              <a:latin typeface="Calibri" panose="020F0502020204030204" pitchFamily="34" charset="0"/>
              <a:ea typeface="Calisto MT Regular"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xmlns="" id="{4EBF8AC5-E672-D64F-B170-FF606B49B46F}"/>
              </a:ext>
            </a:extLst>
          </p:cNvPr>
          <p:cNvSpPr/>
          <p:nvPr/>
        </p:nvSpPr>
        <p:spPr>
          <a:xfrm>
            <a:off x="3151625" y="5153855"/>
            <a:ext cx="6162675"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scientists identified a defective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gene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AFF1C99C-380B-C94E-B652-4C054121158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E8C6F74B-0F24-7848-A2FF-5A79A23BE826}"/>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g8d3272b2c0_0_255"/>
          <p:cNvSpPr/>
          <p:nvPr/>
        </p:nvSpPr>
        <p:spPr>
          <a:xfrm>
            <a:off x="4556295" y="1690825"/>
            <a:ext cx="3079337" cy="241373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lt1"/>
                </a:solidFill>
                <a:latin typeface="Calibri" pitchFamily="34" charset="0"/>
                <a:ea typeface="Calisto MT Regular" charset="0"/>
                <a:cs typeface="Calisto MT Regular" charset="0"/>
              </a:rPr>
              <a:t>e</a:t>
            </a:r>
            <a:r>
              <a:rPr lang="en-US" sz="2800" dirty="0" smtClean="0">
                <a:solidFill>
                  <a:schemeClr val="lt1"/>
                </a:solidFill>
                <a:latin typeface="Calibri" pitchFamily="34" charset="0"/>
                <a:ea typeface="Calisto MT Regular" charset="0"/>
                <a:cs typeface="Calisto MT Regular" charset="0"/>
              </a:rPr>
              <a:t>volution</a:t>
            </a:r>
            <a:endParaRPr lang="en-US" sz="2800" dirty="0">
              <a:solidFill>
                <a:schemeClr val="lt1"/>
              </a:solidFill>
              <a:latin typeface="Calibri" pitchFamily="34" charset="0"/>
              <a:ea typeface="Calisto MT Regular" charset="0"/>
              <a:cs typeface="Calisto MT Regular" charset="0"/>
            </a:endParaRPr>
          </a:p>
          <a:p>
            <a:pPr marL="0" marR="0" lvl="0" indent="0" algn="ctr" rtl="0">
              <a:spcBef>
                <a:spcPts val="0"/>
              </a:spcBef>
              <a:spcAft>
                <a:spcPts val="0"/>
              </a:spcAft>
              <a:buNone/>
            </a:pPr>
            <a:r>
              <a:rPr lang="en-US" sz="2800" dirty="0">
                <a:solidFill>
                  <a:schemeClr val="lt1"/>
                </a:solidFill>
                <a:latin typeface="Calibri" pitchFamily="34" charset="0"/>
                <a:ea typeface="Calisto MT Regular" charset="0"/>
                <a:cs typeface="Calisto MT Regular" charset="0"/>
              </a:rPr>
              <a:t>(n.)</a:t>
            </a:r>
          </a:p>
        </p:txBody>
      </p:sp>
      <p:sp>
        <p:nvSpPr>
          <p:cNvPr id="217" name="Google Shape;217;g8d3272b2c0_0_255"/>
          <p:cNvSpPr/>
          <p:nvPr/>
        </p:nvSpPr>
        <p:spPr>
          <a:xfrm>
            <a:off x="4020114" y="4308761"/>
            <a:ext cx="4151700" cy="7535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lt1"/>
                </a:solidFill>
                <a:latin typeface="Calibri Regular" charset="0"/>
                <a:ea typeface="Calisto MT Regular" charset="0"/>
                <a:cs typeface="Calisto MT Regular" charset="0"/>
              </a:rPr>
              <a:t>ევოლუცია</a:t>
            </a:r>
            <a:endParaRPr lang="ka-GE" sz="2400" dirty="0">
              <a:solidFill>
                <a:schemeClr val="lt1"/>
              </a:solidFill>
              <a:latin typeface="Calibri Regular" charset="0"/>
              <a:ea typeface="Calisto MT Regular" charset="0"/>
              <a:cs typeface="Calisto MT Regular" charset="0"/>
            </a:endParaRPr>
          </a:p>
        </p:txBody>
      </p:sp>
      <p:sp>
        <p:nvSpPr>
          <p:cNvPr id="7" name="Google Shape;190;g8d3272b2c0_0_231">
            <a:extLst>
              <a:ext uri="{FF2B5EF4-FFF2-40B4-BE49-F238E27FC236}">
                <a16:creationId xmlns:a16="http://schemas.microsoft.com/office/drawing/2014/main" xmlns="" id="{73D3E84D-49CD-7B42-8D4F-DBC96FAB1553}"/>
              </a:ext>
            </a:extLst>
          </p:cNvPr>
          <p:cNvSpPr/>
          <p:nvPr/>
        </p:nvSpPr>
        <p:spPr>
          <a:xfrm>
            <a:off x="3619500" y="5266537"/>
            <a:ext cx="48584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We watched a documentary about the story of human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evolution</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over the last three million years.</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37AD797A-86C6-3C48-A34B-51B902C4720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0D657C5-8E3F-734A-A4EC-5D91BC4961F0}"/>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g8d3272b2c0_0_279"/>
          <p:cNvSpPr/>
          <p:nvPr/>
        </p:nvSpPr>
        <p:spPr>
          <a:xfrm>
            <a:off x="4816461" y="1828800"/>
            <a:ext cx="2985888" cy="230254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lt1"/>
                </a:solidFill>
                <a:latin typeface="Calibri" panose="020F0502020204030204" pitchFamily="34" charset="0"/>
                <a:ea typeface="Calisto MT Regular" charset="0"/>
                <a:cs typeface="Calibri" panose="020F0502020204030204" pitchFamily="34" charset="0"/>
              </a:rPr>
              <a:t>cell</a:t>
            </a:r>
            <a:endParaRPr lang="en-US" sz="2800"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dirty="0">
                <a:solidFill>
                  <a:schemeClr val="lt1"/>
                </a:solidFill>
                <a:latin typeface="Calibri" panose="020F0502020204030204" pitchFamily="34" charset="0"/>
                <a:ea typeface="Calisto MT Regular" charset="0"/>
                <a:cs typeface="Calibri" panose="020F0502020204030204" pitchFamily="34" charset="0"/>
              </a:rPr>
              <a:t>(n.)</a:t>
            </a:r>
          </a:p>
        </p:txBody>
      </p:sp>
      <p:sp>
        <p:nvSpPr>
          <p:cNvPr id="244" name="Google Shape;244;g8d3272b2c0_0_279"/>
          <p:cNvSpPr/>
          <p:nvPr/>
        </p:nvSpPr>
        <p:spPr>
          <a:xfrm>
            <a:off x="4741798" y="4296159"/>
            <a:ext cx="3060551" cy="73359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a:spcAft>
                <a:spcPts val="1200"/>
              </a:spcAft>
            </a:pPr>
            <a:r>
              <a:rPr lang="ka-GE" sz="2400" dirty="0" smtClean="0">
                <a:solidFill>
                  <a:schemeClr val="lt1"/>
                </a:solidFill>
                <a:latin typeface="Calibri" panose="020F0502020204030204" pitchFamily="34" charset="0"/>
                <a:ea typeface="Calisto MT Regular" charset="0"/>
                <a:cs typeface="Calibri" panose="020F0502020204030204" pitchFamily="34" charset="0"/>
              </a:rPr>
              <a:t>       უჯრედი</a:t>
            </a:r>
            <a:endParaRPr lang="ka-GE" sz="2400" dirty="0">
              <a:solidFill>
                <a:schemeClr val="lt1"/>
              </a:solidFill>
              <a:latin typeface="Calibri" panose="020F0502020204030204" pitchFamily="34" charset="0"/>
              <a:ea typeface="Calisto MT Regular"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xmlns="" id="{D0861218-79F7-C745-AA83-9E87ECA0A1A5}"/>
              </a:ext>
            </a:extLst>
          </p:cNvPr>
          <p:cNvSpPr/>
          <p:nvPr/>
        </p:nvSpPr>
        <p:spPr>
          <a:xfrm>
            <a:off x="3902118" y="5205046"/>
            <a:ext cx="4739912" cy="9911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The doctors discovered cancerous </a:t>
            </a:r>
            <a:r>
              <a:rPr lang="en-US" sz="2400" i="1" dirty="0">
                <a:solidFill>
                  <a:srgbClr val="FF0000"/>
                </a:solidFill>
                <a:latin typeface="Calibri" panose="020F0502020204030204" pitchFamily="34" charset="0"/>
                <a:ea typeface="Calisto MT Regular" charset="0"/>
                <a:cs typeface="Calibri" panose="020F0502020204030204" pitchFamily="34" charset="0"/>
              </a:rPr>
              <a:t>cells.</a:t>
            </a:r>
          </a:p>
        </p:txBody>
      </p:sp>
      <p:pic>
        <p:nvPicPr>
          <p:cNvPr id="8" name="Google Shape;90;p1">
            <a:extLst>
              <a:ext uri="{FF2B5EF4-FFF2-40B4-BE49-F238E27FC236}">
                <a16:creationId xmlns:a16="http://schemas.microsoft.com/office/drawing/2014/main" xmlns="" id="{732EE9D5-350F-EB41-A182-BAF1FC76FE5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63204DEA-A936-B94B-B90D-59E90181150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xmlns="" id="{C93443CE-6A21-B942-90FF-2F8492BE68E7}"/>
              </a:ext>
            </a:extLst>
          </p:cNvPr>
          <p:cNvSpPr/>
          <p:nvPr/>
        </p:nvSpPr>
        <p:spPr>
          <a:xfrm>
            <a:off x="8285374" y="365125"/>
            <a:ext cx="2823839"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2A3F4978-E7A4-5147-8FAF-9455013A3107}"/>
              </a:ext>
            </a:extLst>
          </p:cNvPr>
          <p:cNvSpPr txBox="1"/>
          <p:nvPr/>
        </p:nvSpPr>
        <p:spPr>
          <a:xfrm>
            <a:off x="8332266" y="443199"/>
            <a:ext cx="2819929"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9738</TotalTime>
  <Words>1723</Words>
  <Application>Microsoft Office PowerPoint</Application>
  <PresentationFormat>Custom</PresentationFormat>
  <Paragraphs>335</Paragraphs>
  <Slides>44</Slides>
  <Notes>31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404</cp:revision>
  <cp:lastPrinted>2020-08-18T09:30:28Z</cp:lastPrinted>
  <dcterms:created xsi:type="dcterms:W3CDTF">2020-04-09T12:21:27Z</dcterms:created>
  <dcterms:modified xsi:type="dcterms:W3CDTF">2021-05-14T10:45:26Z</dcterms:modified>
</cp:coreProperties>
</file>