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7" r:id="rId3"/>
    <p:sldId id="298" r:id="rId4"/>
    <p:sldId id="299" r:id="rId5"/>
    <p:sldId id="312" r:id="rId6"/>
    <p:sldId id="300" r:id="rId7"/>
    <p:sldId id="301" r:id="rId8"/>
    <p:sldId id="302" r:id="rId9"/>
    <p:sldId id="303" r:id="rId10"/>
    <p:sldId id="313" r:id="rId11"/>
    <p:sldId id="314" r:id="rId12"/>
    <p:sldId id="315" r:id="rId13"/>
    <p:sldId id="306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A06AD"/>
    <a:srgbClr val="FF0066"/>
    <a:srgbClr val="FFCC00"/>
    <a:srgbClr val="0000FF"/>
    <a:srgbClr val="CCBA34"/>
    <a:srgbClr val="00CC00"/>
    <a:srgbClr val="4F269A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3" autoAdjust="0"/>
  </p:normalViewPr>
  <p:slideViewPr>
    <p:cSldViewPr snapToGrid="0">
      <p:cViewPr varScale="1">
        <p:scale>
          <a:sx n="105" d="100"/>
          <a:sy n="105" d="100"/>
        </p:scale>
        <p:origin x="69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74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8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4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3841" r="49184" b="10777"/>
          <a:stretch/>
        </p:blipFill>
        <p:spPr>
          <a:xfrm>
            <a:off x="5017919" y="1194767"/>
            <a:ext cx="2363225" cy="5382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4139" y="2918513"/>
            <a:ext cx="1591992" cy="845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shoulder</a:t>
            </a: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მხარი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32687" y="3204423"/>
            <a:ext cx="997342" cy="136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69034" y="5178670"/>
            <a:ext cx="1013020" cy="149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49344" y="4585202"/>
            <a:ext cx="1619690" cy="845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</a:t>
            </a:r>
            <a:r>
              <a:rPr lang="en-US" sz="2800" b="1" dirty="0" smtClean="0"/>
              <a:t>nee</a:t>
            </a:r>
          </a:p>
          <a:p>
            <a:pPr algn="ctr"/>
            <a:r>
              <a:rPr lang="ka-GE" sz="2800" b="1" dirty="0" smtClean="0"/>
              <a:t>მუხლი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482422" y="6084277"/>
            <a:ext cx="1316355" cy="202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30029" y="5283961"/>
            <a:ext cx="2039815" cy="12932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/>
              <a:t> </a:t>
            </a:r>
            <a:r>
              <a:rPr lang="en-US" sz="2800" b="1" dirty="0" smtClean="0"/>
              <a:t>toe</a:t>
            </a:r>
            <a:r>
              <a:rPr lang="en-US" sz="2800" b="1" dirty="0"/>
              <a:t>s</a:t>
            </a: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ფეხის თითები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781505" y="384200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head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თავი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38628" y="833231"/>
            <a:ext cx="1920298" cy="8834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72046" y="2557233"/>
            <a:ext cx="2154595" cy="12937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</a:t>
            </a:r>
            <a:r>
              <a:rPr lang="en-US" sz="2800" b="1" dirty="0" smtClean="0"/>
              <a:t>ingers</a:t>
            </a:r>
            <a:br>
              <a:rPr lang="en-US" sz="2800" b="1" dirty="0" smtClean="0"/>
            </a:br>
            <a:r>
              <a:rPr lang="en-US" sz="2800" b="1" dirty="0" smtClean="0"/>
              <a:t>ხ</a:t>
            </a:r>
            <a:r>
              <a:rPr lang="ka-GE" sz="2800" b="1" dirty="0" smtClean="0"/>
              <a:t>ელის თითები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26641" y="3341077"/>
            <a:ext cx="992705" cy="993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9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37568"/>
            <a:ext cx="2376972" cy="968991"/>
          </a:xfrm>
          <a:prstGeom prst="rect">
            <a:avLst/>
          </a:prstGeom>
        </p:spPr>
      </p:pic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378" y="13756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378" y="11119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76" y="1726781"/>
            <a:ext cx="1467052" cy="1467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" y="1756189"/>
            <a:ext cx="1706667" cy="1510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27" y="1843929"/>
            <a:ext cx="2000250" cy="1315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4666" y="3410753"/>
            <a:ext cx="1275109" cy="61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she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77515" y="4782660"/>
            <a:ext cx="1275110" cy="69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</a:t>
            </a:r>
            <a:r>
              <a:rPr lang="en-US" sz="2400" b="1" dirty="0" smtClean="0"/>
              <a:t>er</a:t>
            </a:r>
          </a:p>
          <a:p>
            <a:pPr algn="ctr"/>
            <a:r>
              <a:rPr lang="ka-GE" sz="2400" b="1" dirty="0" smtClean="0"/>
              <a:t>ის / მას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1219820" y="4173017"/>
            <a:ext cx="237027" cy="47649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11549" y="3410753"/>
            <a:ext cx="1332259" cy="6250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he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611548" y="4773176"/>
            <a:ext cx="1332260" cy="704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him</a:t>
            </a:r>
          </a:p>
          <a:p>
            <a:pPr algn="ctr"/>
            <a:r>
              <a:rPr lang="ka-GE" sz="2400" b="1" dirty="0" smtClean="0"/>
              <a:t>ის / მას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3" name="Down Arrow 12"/>
          <p:cNvSpPr/>
          <p:nvPr/>
        </p:nvSpPr>
        <p:spPr>
          <a:xfrm>
            <a:off x="3153853" y="4163533"/>
            <a:ext cx="247650" cy="4819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2734" y="3403724"/>
            <a:ext cx="1332259" cy="6250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it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602733" y="4766147"/>
            <a:ext cx="1332260" cy="704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it</a:t>
            </a:r>
          </a:p>
          <a:p>
            <a:pPr algn="ctr"/>
            <a:r>
              <a:rPr lang="ka-GE" sz="2400" b="1" dirty="0" smtClean="0"/>
              <a:t>ის / მას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6" name="Down Arrow 15"/>
          <p:cNvSpPr/>
          <p:nvPr/>
        </p:nvSpPr>
        <p:spPr>
          <a:xfrm>
            <a:off x="5145038" y="4156504"/>
            <a:ext cx="247650" cy="4819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49" y="1786355"/>
            <a:ext cx="1496671" cy="1496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85" y="1813789"/>
            <a:ext cx="1660238" cy="1469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20" y="1961812"/>
            <a:ext cx="1423933" cy="936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16" y="1961812"/>
            <a:ext cx="1423933" cy="93628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36223" y="3410753"/>
            <a:ext cx="1593751" cy="6250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they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7136223" y="4727587"/>
            <a:ext cx="1638300" cy="79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them</a:t>
            </a:r>
          </a:p>
          <a:p>
            <a:pPr algn="ctr"/>
            <a:r>
              <a:rPr lang="ka-GE" sz="2400" b="1" dirty="0" smtClean="0"/>
              <a:t>ისინი/ მას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8" name="Down Arrow 27"/>
          <p:cNvSpPr/>
          <p:nvPr/>
        </p:nvSpPr>
        <p:spPr>
          <a:xfrm>
            <a:off x="7809273" y="4163533"/>
            <a:ext cx="247650" cy="4819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68540" y="3403724"/>
            <a:ext cx="1593751" cy="6250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they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9768540" y="4720558"/>
            <a:ext cx="1638300" cy="79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them</a:t>
            </a:r>
          </a:p>
          <a:p>
            <a:pPr algn="ctr"/>
            <a:r>
              <a:rPr lang="ka-GE" sz="2400" b="1" dirty="0" smtClean="0"/>
              <a:t>ისინი/ მას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1" name="Down Arrow 30"/>
          <p:cNvSpPr/>
          <p:nvPr/>
        </p:nvSpPr>
        <p:spPr>
          <a:xfrm>
            <a:off x="10441590" y="4156504"/>
            <a:ext cx="247650" cy="4819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666" y="1647825"/>
            <a:ext cx="8475784" cy="4870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This is a boat. I can see it.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Where are my shoes? I can’t see </a:t>
            </a:r>
            <a:r>
              <a:rPr lang="en-US" sz="3200" u="sng" dirty="0" smtClean="0">
                <a:solidFill>
                  <a:schemeClr val="bg1"/>
                </a:solidFill>
              </a:rPr>
              <a:t>them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She is laughing. Look at </a:t>
            </a:r>
            <a:r>
              <a:rPr lang="en-US" sz="3200" u="sng" dirty="0" smtClean="0">
                <a:solidFill>
                  <a:schemeClr val="bg1"/>
                </a:solidFill>
              </a:rPr>
              <a:t>her</a:t>
            </a:r>
            <a:r>
              <a:rPr lang="en-US" sz="3200" dirty="0" smtClean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It’s Giorgi’s birthday. Give </a:t>
            </a:r>
            <a:r>
              <a:rPr lang="en-US" sz="3200" u="sng" dirty="0" smtClean="0">
                <a:solidFill>
                  <a:schemeClr val="bg1"/>
                </a:solidFill>
              </a:rPr>
              <a:t>him</a:t>
            </a:r>
            <a:r>
              <a:rPr lang="en-US" sz="3200" dirty="0" smtClean="0">
                <a:solidFill>
                  <a:schemeClr val="bg1"/>
                </a:solidFill>
              </a:rPr>
              <a:t> a present.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37568"/>
            <a:ext cx="2376972" cy="968991"/>
          </a:xfrm>
          <a:prstGeom prst="rect">
            <a:avLst/>
          </a:prstGeom>
        </p:spPr>
      </p:pic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378" y="11119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85" y="866294"/>
            <a:ext cx="1880685" cy="1880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2207833"/>
            <a:ext cx="1701826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14622"/>
            <a:ext cx="1419225" cy="1606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4413776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9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459" y="1210038"/>
            <a:ext cx="6921650" cy="13114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en-US" sz="2800" b="1" dirty="0" smtClean="0"/>
              <a:t>Finish the sentences. Use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BA06AD"/>
                </a:solidFill>
              </a:rPr>
              <a:t>it</a:t>
            </a:r>
            <a:r>
              <a:rPr lang="en-US" sz="2800" b="1" i="1" dirty="0" smtClean="0"/>
              <a:t>/ </a:t>
            </a:r>
            <a:r>
              <a:rPr lang="en-US" sz="2800" b="1" i="1" dirty="0" smtClean="0">
                <a:solidFill>
                  <a:srgbClr val="BA06AD"/>
                </a:solidFill>
              </a:rPr>
              <a:t>her</a:t>
            </a:r>
            <a:r>
              <a:rPr lang="en-US" sz="2800" b="1" i="1" dirty="0" smtClean="0"/>
              <a:t>/ </a:t>
            </a:r>
            <a:r>
              <a:rPr lang="en-US" sz="2800" b="1" i="1" dirty="0" smtClean="0">
                <a:solidFill>
                  <a:srgbClr val="BA06AD"/>
                </a:solidFill>
              </a:rPr>
              <a:t>him</a:t>
            </a:r>
            <a:r>
              <a:rPr lang="en-US" sz="2800" b="1" i="1" dirty="0" smtClean="0"/>
              <a:t>/ </a:t>
            </a:r>
            <a:r>
              <a:rPr lang="en-US" sz="2800" b="1" i="1" dirty="0" smtClean="0">
                <a:solidFill>
                  <a:srgbClr val="BA06AD"/>
                </a:solidFill>
              </a:rPr>
              <a:t>them</a:t>
            </a:r>
            <a:r>
              <a:rPr lang="en-US" sz="2800" b="1" i="1" dirty="0" smtClean="0"/>
              <a:t>.</a:t>
            </a:r>
            <a:br>
              <a:rPr lang="en-US" sz="2800" b="1" i="1" dirty="0" smtClean="0"/>
            </a:br>
            <a:r>
              <a:rPr lang="ka-GE" sz="2800" b="1" dirty="0" smtClean="0"/>
              <a:t>დაასრულეთ წინადადებები. გამოიყენეთ</a:t>
            </a:r>
            <a:br>
              <a:rPr lang="ka-GE" sz="2800" b="1" dirty="0" smtClean="0"/>
            </a:br>
            <a:r>
              <a:rPr lang="en-US" sz="2800" b="1" i="1" dirty="0" smtClean="0">
                <a:solidFill>
                  <a:srgbClr val="BA06AD"/>
                </a:solidFill>
              </a:rPr>
              <a:t>it</a:t>
            </a:r>
            <a:r>
              <a:rPr lang="en-US" sz="2800" b="1" i="1" dirty="0"/>
              <a:t>/ </a:t>
            </a:r>
            <a:r>
              <a:rPr lang="en-US" sz="2800" b="1" i="1" dirty="0">
                <a:solidFill>
                  <a:srgbClr val="BA06AD"/>
                </a:solidFill>
              </a:rPr>
              <a:t>her</a:t>
            </a:r>
            <a:r>
              <a:rPr lang="en-US" sz="2800" b="1" i="1" dirty="0"/>
              <a:t>/ </a:t>
            </a:r>
            <a:r>
              <a:rPr lang="en-US" sz="2800" b="1" i="1" dirty="0">
                <a:solidFill>
                  <a:srgbClr val="BA06AD"/>
                </a:solidFill>
              </a:rPr>
              <a:t>him</a:t>
            </a:r>
            <a:r>
              <a:rPr lang="en-US" sz="2800" b="1" i="1" dirty="0"/>
              <a:t>/ </a:t>
            </a:r>
            <a:r>
              <a:rPr lang="en-US" sz="2800" b="1" i="1" dirty="0">
                <a:solidFill>
                  <a:srgbClr val="BA06AD"/>
                </a:solidFill>
              </a:rPr>
              <a:t>them</a:t>
            </a:r>
            <a:r>
              <a:rPr lang="en-US" sz="2800" b="1" i="1" dirty="0"/>
              <a:t>.</a:t>
            </a:r>
            <a:br>
              <a:rPr lang="en-US" sz="2800" b="1" i="1" dirty="0"/>
            </a:b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0132" y="137568"/>
            <a:ext cx="3793214" cy="995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chemeClr val="tx1"/>
                </a:solidFill>
              </a:rPr>
              <a:t/>
            </a:r>
            <a:br>
              <a:rPr lang="ka-GE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Homework N1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800" b="1" dirty="0" smtClean="0">
                <a:solidFill>
                  <a:schemeClr val="tx1"/>
                </a:solidFill>
              </a:rPr>
              <a:t> N1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0982" y="3449783"/>
            <a:ext cx="9774381" cy="340821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Example:  I can hear the sea. I can hear ______ .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      1. Where is the girl? I can’t see ______ .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      2. The bird is singing. Can you hear ______ ?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      3. Hooray! Jack is the winner. Look at ______ .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      4. Look! Dolphins! I can see _______ .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179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1677" y="137568"/>
            <a:ext cx="3731668" cy="995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Homework N2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800" b="1" dirty="0" smtClean="0">
                <a:solidFill>
                  <a:schemeClr val="tx1"/>
                </a:solidFill>
              </a:rPr>
              <a:t> N2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143" y="1259862"/>
            <a:ext cx="7227276" cy="1198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Use the words in the circle</a:t>
            </a:r>
            <a:r>
              <a:rPr lang="ka-GE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and name parts of the body. 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გამოიყენეთ წრეში მოცემული სიტყვები და დაასახელეთ სხეულის ნაწილები.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40419" y="2458014"/>
            <a:ext cx="4086981" cy="38319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smtClean="0">
                <a:solidFill>
                  <a:srgbClr val="FF0000"/>
                </a:solidFill>
              </a:rPr>
              <a:t>eye  </a:t>
            </a:r>
          </a:p>
          <a:p>
            <a:r>
              <a:rPr lang="en-US" sz="2000" b="1" dirty="0">
                <a:solidFill>
                  <a:srgbClr val="FFCC00"/>
                </a:solidFill>
              </a:rPr>
              <a:t> </a:t>
            </a:r>
            <a:r>
              <a:rPr lang="en-US" sz="2000" b="1" dirty="0" smtClean="0">
                <a:solidFill>
                  <a:srgbClr val="FFCC00"/>
                </a:solidFill>
              </a:rPr>
              <a:t>                    foot </a:t>
            </a:r>
            <a:r>
              <a:rPr lang="en-US" sz="2000" b="1" dirty="0">
                <a:solidFill>
                  <a:srgbClr val="FFCC00"/>
                </a:solidFill>
              </a:rPr>
              <a:t/>
            </a:r>
            <a:br>
              <a:rPr lang="en-US" sz="2000" b="1" dirty="0">
                <a:solidFill>
                  <a:srgbClr val="FFCC0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nose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mouth </a:t>
            </a:r>
            <a:r>
              <a:rPr lang="en-US" sz="2000" b="1" dirty="0">
                <a:solidFill>
                  <a:srgbClr val="008000"/>
                </a:solidFill>
              </a:rPr>
              <a:t/>
            </a: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                     leg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    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hand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ear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FF0066"/>
                </a:solidFill>
              </a:rPr>
              <a:t>  shoulder 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</a:t>
            </a:r>
            <a:r>
              <a:rPr lang="en-US" sz="2000" b="1" dirty="0" smtClean="0">
                <a:solidFill>
                  <a:srgbClr val="BA06AD"/>
                </a:solidFill>
              </a:rPr>
              <a:t>knee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  <a:r>
              <a:rPr lang="en-US" sz="2000" b="1" dirty="0" smtClean="0">
                <a:solidFill>
                  <a:srgbClr val="00B0F0"/>
                </a:solidFill>
              </a:rPr>
              <a:t>toes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 </a:t>
            </a:r>
            <a:r>
              <a:rPr lang="en-US" sz="2000" b="1" dirty="0" smtClean="0">
                <a:solidFill>
                  <a:srgbClr val="FFC000"/>
                </a:solidFill>
              </a:rPr>
              <a:t>arm</a:t>
            </a:r>
            <a:endParaRPr lang="en-US" sz="2000" b="1" dirty="0">
              <a:solidFill>
                <a:srgbClr val="FFC000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 fingers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3841" r="49184" b="10777"/>
          <a:stretch/>
        </p:blipFill>
        <p:spPr>
          <a:xfrm>
            <a:off x="2988711" y="2458013"/>
            <a:ext cx="1876141" cy="4273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476" y="5054911"/>
            <a:ext cx="2092036" cy="729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xample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0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23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i="1" dirty="0" smtClean="0">
                <a:solidFill>
                  <a:schemeClr val="bg1"/>
                </a:solidFill>
              </a:rPr>
              <a:t/>
            </a:r>
            <a:br>
              <a:rPr lang="en-US" sz="7200" b="1" i="1" dirty="0" smtClean="0">
                <a:solidFill>
                  <a:schemeClr val="bg1"/>
                </a:solidFill>
              </a:rPr>
            </a:br>
            <a:r>
              <a:rPr lang="en-US" sz="7200" b="1" i="1" dirty="0" smtClean="0">
                <a:solidFill>
                  <a:schemeClr val="bg1"/>
                </a:solidFill>
              </a:rPr>
              <a:t>Parts of the Body</a:t>
            </a:r>
          </a:p>
          <a:p>
            <a:pPr marL="0" indent="0" algn="ctr">
              <a:buNone/>
            </a:pPr>
            <a:r>
              <a:rPr lang="ka-GE" sz="7200" b="1" i="1" dirty="0" smtClean="0">
                <a:solidFill>
                  <a:schemeClr val="bg1"/>
                </a:solidFill>
              </a:rPr>
              <a:t>სხეულის ნაწილები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48" y="976744"/>
            <a:ext cx="4855087" cy="5394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122" y="5095876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ear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ყური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7336" y="2474771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</a:rPr>
              <a:t>ose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ცხვირი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562" y="2386449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eye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თვალი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7336" y="5177276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outh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პირი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05055" y="3009038"/>
            <a:ext cx="3262282" cy="1008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5963918" y="4656863"/>
            <a:ext cx="3103418" cy="956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 flipV="1">
            <a:off x="2544740" y="4176498"/>
            <a:ext cx="1883233" cy="1355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2325180" y="2822867"/>
            <a:ext cx="2353153" cy="524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84320" y="163945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face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სახე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783234" y="1132936"/>
            <a:ext cx="635883" cy="17193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8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6756" y="1628974"/>
            <a:ext cx="9393381" cy="464127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We have two</a:t>
            </a:r>
            <a:r>
              <a:rPr lang="en-US" sz="5400" b="1" dirty="0" smtClean="0"/>
              <a:t> </a:t>
            </a:r>
            <a:r>
              <a:rPr lang="en-US" sz="5400" b="1" i="1" dirty="0" smtClean="0">
                <a:solidFill>
                  <a:srgbClr val="BA06AD"/>
                </a:solidFill>
              </a:rPr>
              <a:t>eyes</a:t>
            </a:r>
            <a:r>
              <a:rPr lang="en-US" sz="5400" b="1" dirty="0" smtClean="0">
                <a:solidFill>
                  <a:schemeClr val="bg1"/>
                </a:solidFill>
              </a:rPr>
              <a:t> so we can see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and a </a:t>
            </a:r>
            <a:r>
              <a:rPr lang="en-US" sz="5400" b="1" i="1" dirty="0" smtClean="0">
                <a:solidFill>
                  <a:srgbClr val="BA06AD"/>
                </a:solidFill>
              </a:rPr>
              <a:t>nose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to smell.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chemeClr val="bg1"/>
                </a:solidFill>
              </a:rPr>
              <a:t>We have two </a:t>
            </a:r>
            <a:r>
              <a:rPr lang="en-US" sz="5400" b="1" i="1" dirty="0" smtClean="0">
                <a:solidFill>
                  <a:srgbClr val="BA06AD"/>
                </a:solidFill>
              </a:rPr>
              <a:t>ears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so we can hear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and a </a:t>
            </a:r>
            <a:r>
              <a:rPr lang="en-US" sz="5400" b="1" i="1" dirty="0" smtClean="0">
                <a:solidFill>
                  <a:srgbClr val="BA06AD"/>
                </a:solidFill>
              </a:rPr>
              <a:t>mouth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to taste</a:t>
            </a:r>
            <a:r>
              <a:rPr lang="en-US" sz="5400" dirty="0" smtClean="0">
                <a:solidFill>
                  <a:schemeClr val="bg1"/>
                </a:solidFill>
              </a:rPr>
              <a:t>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1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0376" y="3340607"/>
            <a:ext cx="2092036" cy="944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s</a:t>
            </a:r>
            <a:r>
              <a:rPr lang="en-US" sz="3200" b="1" dirty="0" smtClean="0">
                <a:solidFill>
                  <a:srgbClr val="FFC000"/>
                </a:solidFill>
              </a:rPr>
              <a:t>mell</a:t>
            </a:r>
            <a:r>
              <a:rPr lang="ka-GE" sz="3200" b="1" dirty="0" smtClean="0">
                <a:solidFill>
                  <a:srgbClr val="FFC000"/>
                </a:solidFill>
              </a:rPr>
              <a:t/>
            </a:r>
            <a:br>
              <a:rPr lang="ka-GE" sz="3200" b="1" dirty="0" smtClean="0">
                <a:solidFill>
                  <a:srgbClr val="FFC000"/>
                </a:solidFill>
              </a:rPr>
            </a:br>
            <a:r>
              <a:rPr lang="ka-GE" sz="3200" b="1" dirty="0" smtClean="0">
                <a:solidFill>
                  <a:srgbClr val="FFCC00"/>
                </a:solidFill>
              </a:rPr>
              <a:t>ყნოსვა</a:t>
            </a:r>
            <a:endParaRPr lang="en-US" sz="3200" b="1" dirty="0">
              <a:solidFill>
                <a:srgbClr val="FFCC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335" y="5723837"/>
            <a:ext cx="2615041" cy="978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taste</a:t>
            </a:r>
            <a:r>
              <a:rPr lang="ka-GE" sz="3200" b="1" dirty="0" smtClean="0">
                <a:solidFill>
                  <a:schemeClr val="tx1"/>
                </a:solidFill>
              </a:rPr>
              <a:t/>
            </a:r>
            <a:br>
              <a:rPr lang="ka-GE" sz="3200" b="1" dirty="0" smtClean="0">
                <a:solidFill>
                  <a:schemeClr val="tx1"/>
                </a:solidFill>
              </a:rPr>
            </a:br>
            <a:r>
              <a:rPr lang="ka-GE" sz="3200" b="1" dirty="0" smtClean="0">
                <a:solidFill>
                  <a:srgbClr val="FF0066"/>
                </a:solidFill>
              </a:rPr>
              <a:t>დაგემოვნება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5265" y="3387625"/>
            <a:ext cx="2092036" cy="944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h</a:t>
            </a:r>
            <a:r>
              <a:rPr lang="en-US" sz="3200" b="1" dirty="0" smtClean="0">
                <a:solidFill>
                  <a:srgbClr val="0000FF"/>
                </a:solidFill>
              </a:rPr>
              <a:t>ear</a:t>
            </a:r>
            <a:r>
              <a:rPr lang="ka-GE" sz="3200" b="1" dirty="0" smtClean="0">
                <a:solidFill>
                  <a:schemeClr val="tx1"/>
                </a:solidFill>
              </a:rPr>
              <a:t/>
            </a:r>
            <a:br>
              <a:rPr lang="ka-GE" sz="3200" b="1" dirty="0" smtClean="0">
                <a:solidFill>
                  <a:schemeClr val="tx1"/>
                </a:solidFill>
              </a:rPr>
            </a:br>
            <a:r>
              <a:rPr lang="ka-GE" sz="3200" b="1" dirty="0" smtClean="0">
                <a:solidFill>
                  <a:srgbClr val="0000FF"/>
                </a:solidFill>
              </a:rPr>
              <a:t>გაგონება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459" y="3387626"/>
            <a:ext cx="2092036" cy="944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BA06AD"/>
                </a:solidFill>
              </a:rPr>
              <a:t>s</a:t>
            </a:r>
            <a:r>
              <a:rPr lang="en-US" sz="3200" b="1" dirty="0" smtClean="0">
                <a:solidFill>
                  <a:srgbClr val="BA06AD"/>
                </a:solidFill>
              </a:rPr>
              <a:t>ee</a:t>
            </a:r>
            <a:r>
              <a:rPr lang="ka-GE" sz="3200" b="1" dirty="0" smtClean="0">
                <a:solidFill>
                  <a:schemeClr val="tx1"/>
                </a:solidFill>
              </a:rPr>
              <a:t/>
            </a:r>
            <a:br>
              <a:rPr lang="ka-GE" sz="3200" b="1" dirty="0" smtClean="0">
                <a:solidFill>
                  <a:schemeClr val="tx1"/>
                </a:solidFill>
              </a:rPr>
            </a:br>
            <a:r>
              <a:rPr lang="ka-GE" sz="3200" b="1" dirty="0" smtClean="0">
                <a:solidFill>
                  <a:srgbClr val="BA06AD"/>
                </a:solidFill>
              </a:rPr>
              <a:t>დანახვა</a:t>
            </a:r>
            <a:endParaRPr lang="en-US" sz="3200" b="1" dirty="0">
              <a:solidFill>
                <a:srgbClr val="BA06A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1411" y="5723837"/>
            <a:ext cx="2694710" cy="1043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ouch</a:t>
            </a:r>
            <a:r>
              <a:rPr lang="ka-GE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ka-GE" sz="3200" b="1" dirty="0" smtClean="0">
                <a:solidFill>
                  <a:schemeClr val="accent6">
                    <a:lumMod val="75000"/>
                  </a:schemeClr>
                </a:solidFill>
              </a:rPr>
              <a:t>შეხება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97494" y="11083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</a:rPr>
              <a:t>Five Senses</a:t>
            </a:r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21" y="1726880"/>
            <a:ext cx="1929958" cy="1929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37" y="2104909"/>
            <a:ext cx="951892" cy="1384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62" y="4131589"/>
            <a:ext cx="1976147" cy="2081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94" y="2214227"/>
            <a:ext cx="1428750" cy="1200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9" y="4131589"/>
            <a:ext cx="1643930" cy="1643930"/>
          </a:xfrm>
          <a:prstGeom prst="rect">
            <a:avLst/>
          </a:prstGeom>
        </p:spPr>
      </p:pic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5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8717" y="1695316"/>
            <a:ext cx="88253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 </a:t>
            </a:r>
            <a:r>
              <a:rPr lang="en-US" sz="3200" b="1" dirty="0">
                <a:solidFill>
                  <a:schemeClr val="bg1"/>
                </a:solidFill>
              </a:rPr>
              <a:t>have two  _________  so </a:t>
            </a:r>
            <a:r>
              <a:rPr lang="en-US" sz="3200" b="1" dirty="0" smtClean="0">
                <a:solidFill>
                  <a:schemeClr val="bg1"/>
                </a:solidFill>
              </a:rPr>
              <a:t>we </a:t>
            </a:r>
            <a:r>
              <a:rPr lang="en-US" sz="3200" b="1" dirty="0">
                <a:solidFill>
                  <a:schemeClr val="bg1"/>
                </a:solidFill>
              </a:rPr>
              <a:t>can </a:t>
            </a:r>
            <a:r>
              <a:rPr lang="en-US" sz="3200" b="1" dirty="0" smtClean="0">
                <a:solidFill>
                  <a:schemeClr val="bg1"/>
                </a:solidFill>
              </a:rPr>
              <a:t>see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ka-GE" sz="3200" b="1" dirty="0">
                <a:solidFill>
                  <a:schemeClr val="bg1"/>
                </a:solidFill>
              </a:rPr>
              <a:t/>
            </a:r>
            <a:br>
              <a:rPr lang="ka-GE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and a _________  to </a:t>
            </a:r>
            <a:r>
              <a:rPr lang="en-US" sz="3200" b="1" dirty="0" smtClean="0">
                <a:solidFill>
                  <a:schemeClr val="bg1"/>
                </a:solidFill>
              </a:rPr>
              <a:t>smell.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ka-GE" sz="3200" b="1" dirty="0" smtClean="0">
                <a:solidFill>
                  <a:schemeClr val="bg1"/>
                </a:solidFill>
              </a:rPr>
              <a:t/>
            </a:r>
            <a:br>
              <a:rPr lang="ka-GE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We </a:t>
            </a:r>
            <a:r>
              <a:rPr lang="en-US" sz="3200" b="1" dirty="0">
                <a:solidFill>
                  <a:schemeClr val="bg1"/>
                </a:solidFill>
              </a:rPr>
              <a:t>have two _________  so </a:t>
            </a:r>
            <a:r>
              <a:rPr lang="en-US" sz="3200" b="1" dirty="0" smtClean="0">
                <a:solidFill>
                  <a:schemeClr val="bg1"/>
                </a:solidFill>
              </a:rPr>
              <a:t>we </a:t>
            </a:r>
            <a:r>
              <a:rPr lang="en-US" sz="3200" b="1" dirty="0">
                <a:solidFill>
                  <a:schemeClr val="bg1"/>
                </a:solidFill>
              </a:rPr>
              <a:t>can </a:t>
            </a:r>
            <a:r>
              <a:rPr lang="en-US" sz="3200" b="1" dirty="0" smtClean="0">
                <a:solidFill>
                  <a:schemeClr val="bg1"/>
                </a:solidFill>
              </a:rPr>
              <a:t>hear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ka-GE" sz="3200" b="1" dirty="0" smtClean="0">
                <a:solidFill>
                  <a:schemeClr val="bg1"/>
                </a:solidFill>
              </a:rPr>
              <a:t/>
            </a:r>
            <a:br>
              <a:rPr lang="ka-GE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and a _________  to </a:t>
            </a:r>
            <a:r>
              <a:rPr lang="en-US" sz="3200" b="1" dirty="0" smtClean="0">
                <a:solidFill>
                  <a:schemeClr val="bg1"/>
                </a:solidFill>
              </a:rPr>
              <a:t>taste.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0990" y="79899"/>
            <a:ext cx="6165273" cy="1039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Fill in the poem with the correct body parts.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ka-GE" sz="2000" b="1" dirty="0">
                <a:solidFill>
                  <a:schemeClr val="tx1"/>
                </a:solidFill>
              </a:rPr>
              <a:t>შეავსეთ ლექსში გამოტოვებული ადგილები სხეულის ნაწილების შესაბამისი სურათებით.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74" y="1311847"/>
            <a:ext cx="2447458" cy="1223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40" y="2599735"/>
            <a:ext cx="2281056" cy="1024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43" y="3961055"/>
            <a:ext cx="1772049" cy="946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1" t="13395" r="2559" b="14158"/>
          <a:stretch/>
        </p:blipFill>
        <p:spPr>
          <a:xfrm>
            <a:off x="9938398" y="5059349"/>
            <a:ext cx="982745" cy="16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9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45" y="1519101"/>
            <a:ext cx="4752381" cy="4761905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9417" y="5013314"/>
            <a:ext cx="1981200" cy="845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</a:t>
            </a:r>
            <a:r>
              <a:rPr lang="en-US" sz="2800" b="1" dirty="0" smtClean="0"/>
              <a:t>eg</a:t>
            </a: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 ფეხი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69417" y="2770909"/>
            <a:ext cx="1981200" cy="845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en-US" sz="2800" b="1" dirty="0" smtClean="0"/>
              <a:t>arm</a:t>
            </a:r>
            <a:r>
              <a:rPr lang="ka-GE" sz="2800" b="1" dirty="0" smtClean="0"/>
              <a:t> </a:t>
            </a:r>
            <a:br>
              <a:rPr lang="ka-GE" sz="2800" b="1" dirty="0" smtClean="0"/>
            </a:br>
            <a:r>
              <a:rPr lang="ka-GE" sz="2800" b="1" dirty="0" smtClean="0"/>
              <a:t>მკლავი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68017" y="5013313"/>
            <a:ext cx="1981200" cy="13736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en-US" sz="2800" b="1" dirty="0" smtClean="0"/>
              <a:t>foot</a:t>
            </a:r>
            <a:r>
              <a:rPr lang="ka-GE" sz="2800" b="1" dirty="0" smtClean="0"/>
              <a:t> </a:t>
            </a:r>
            <a:r>
              <a:rPr lang="en-US" sz="2800" b="1" dirty="0" smtClean="0"/>
              <a:t>/ feet</a:t>
            </a: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ტერფი / ტერფები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468017" y="3102402"/>
            <a:ext cx="1981200" cy="845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en-US" sz="2800" b="1" dirty="0" smtClean="0"/>
              <a:t>hand</a:t>
            </a: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ხელი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259782" y="3075709"/>
            <a:ext cx="1208235" cy="540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33744" y="3345873"/>
            <a:ext cx="1840038" cy="7827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50617" y="5585830"/>
            <a:ext cx="17288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1"/>
          </p:cNvCxnSpPr>
          <p:nvPr/>
        </p:nvCxnSpPr>
        <p:spPr>
          <a:xfrm flipH="1">
            <a:off x="6650183" y="5700129"/>
            <a:ext cx="1817834" cy="35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1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5564" y="1357745"/>
            <a:ext cx="10099963" cy="518160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We have two </a:t>
            </a:r>
            <a:r>
              <a:rPr lang="en-US" sz="5400" b="1" i="1" dirty="0" smtClean="0">
                <a:solidFill>
                  <a:srgbClr val="BA06AD"/>
                </a:solidFill>
              </a:rPr>
              <a:t>hands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so we can touch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and two </a:t>
            </a:r>
            <a:r>
              <a:rPr lang="en-US" sz="5400" b="1" i="1" dirty="0" smtClean="0">
                <a:solidFill>
                  <a:srgbClr val="BA06AD"/>
                </a:solidFill>
              </a:rPr>
              <a:t>legs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to walk.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We have two </a:t>
            </a:r>
            <a:r>
              <a:rPr lang="en-US" sz="5400" b="1" i="1" dirty="0" smtClean="0">
                <a:solidFill>
                  <a:srgbClr val="BA06AD"/>
                </a:solidFill>
              </a:rPr>
              <a:t>arms</a:t>
            </a:r>
            <a:r>
              <a:rPr lang="en-US" sz="5400" b="1" i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to say hello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and</a:t>
            </a:r>
            <a:r>
              <a:rPr lang="en-US" sz="5400" b="1" i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two</a:t>
            </a:r>
            <a:r>
              <a:rPr lang="en-US" sz="5400" b="1" i="1" dirty="0" smtClean="0">
                <a:solidFill>
                  <a:schemeClr val="bg1"/>
                </a:solidFill>
              </a:rPr>
              <a:t> </a:t>
            </a:r>
            <a:r>
              <a:rPr lang="en-US" sz="5400" b="1" i="1" dirty="0" smtClean="0">
                <a:solidFill>
                  <a:srgbClr val="BA06AD"/>
                </a:solidFill>
              </a:rPr>
              <a:t>feet</a:t>
            </a:r>
            <a:r>
              <a:rPr lang="en-US" sz="5400" b="1" i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to stomp the floor.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64436" y="2234356"/>
            <a:ext cx="1813348" cy="2711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BA06AD"/>
                </a:solidFill>
              </a:rPr>
              <a:t>legs</a:t>
            </a:r>
            <a:r>
              <a:rPr lang="en-US" sz="2400" b="1" dirty="0" smtClean="0">
                <a:solidFill>
                  <a:srgbClr val="BA06AD"/>
                </a:solidFill>
              </a:rPr>
              <a:t/>
            </a:r>
            <a:br>
              <a:rPr lang="en-US" sz="2400" b="1" dirty="0" smtClean="0">
                <a:solidFill>
                  <a:srgbClr val="BA06AD"/>
                </a:solidFill>
              </a:rPr>
            </a:br>
            <a:r>
              <a:rPr lang="en-US" sz="3600" b="1" dirty="0" smtClean="0">
                <a:solidFill>
                  <a:srgbClr val="BA06AD"/>
                </a:solidFill>
              </a:rPr>
              <a:t>feet</a:t>
            </a:r>
            <a:br>
              <a:rPr lang="en-US" sz="3600" b="1" dirty="0" smtClean="0">
                <a:solidFill>
                  <a:srgbClr val="BA06AD"/>
                </a:solidFill>
              </a:rPr>
            </a:br>
            <a:r>
              <a:rPr lang="en-US" sz="2400" b="1" dirty="0" smtClean="0">
                <a:solidFill>
                  <a:srgbClr val="BA06AD"/>
                </a:solidFill>
              </a:rPr>
              <a:t> </a:t>
            </a:r>
            <a:r>
              <a:rPr lang="en-US" sz="3600" b="1" dirty="0" smtClean="0">
                <a:solidFill>
                  <a:srgbClr val="BA06AD"/>
                </a:solidFill>
              </a:rPr>
              <a:t>arms</a:t>
            </a:r>
            <a:r>
              <a:rPr lang="en-US" sz="2400" b="1" dirty="0" smtClean="0">
                <a:solidFill>
                  <a:srgbClr val="BA06AD"/>
                </a:solidFill>
              </a:rPr>
              <a:t>                                    </a:t>
            </a:r>
            <a:r>
              <a:rPr lang="en-US" sz="3600" b="1" dirty="0" smtClean="0">
                <a:solidFill>
                  <a:srgbClr val="BA06AD"/>
                </a:solidFill>
              </a:rPr>
              <a:t>hands</a:t>
            </a:r>
            <a:endParaRPr lang="en-US" sz="3600" b="1" dirty="0">
              <a:solidFill>
                <a:srgbClr val="BA06A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075" y="1818720"/>
            <a:ext cx="90470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We </a:t>
            </a:r>
            <a:r>
              <a:rPr lang="en-US" sz="4000" b="1" dirty="0">
                <a:solidFill>
                  <a:schemeClr val="bg1"/>
                </a:solidFill>
              </a:rPr>
              <a:t>have two </a:t>
            </a:r>
            <a:r>
              <a:rPr lang="ka-GE" sz="4000" b="1" dirty="0" smtClean="0">
                <a:solidFill>
                  <a:schemeClr val="bg1"/>
                </a:solidFill>
              </a:rPr>
              <a:t>__________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so </a:t>
            </a:r>
            <a:r>
              <a:rPr lang="en-US" sz="4000" b="1" dirty="0" smtClean="0">
                <a:solidFill>
                  <a:schemeClr val="bg1"/>
                </a:solidFill>
              </a:rPr>
              <a:t>we </a:t>
            </a:r>
            <a:r>
              <a:rPr lang="en-US" sz="4000" b="1" dirty="0">
                <a:solidFill>
                  <a:schemeClr val="bg1"/>
                </a:solidFill>
              </a:rPr>
              <a:t>can touch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and </a:t>
            </a:r>
            <a:r>
              <a:rPr lang="en-US" sz="4000" b="1" dirty="0" smtClean="0">
                <a:solidFill>
                  <a:schemeClr val="bg1"/>
                </a:solidFill>
              </a:rPr>
              <a:t>two </a:t>
            </a:r>
            <a:r>
              <a:rPr lang="ka-GE" sz="4000" b="1" dirty="0" smtClean="0">
                <a:solidFill>
                  <a:schemeClr val="bg1"/>
                </a:solidFill>
              </a:rPr>
              <a:t>__________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to </a:t>
            </a:r>
            <a:r>
              <a:rPr lang="en-US" sz="4000" b="1" dirty="0" smtClean="0">
                <a:solidFill>
                  <a:schemeClr val="bg1"/>
                </a:solidFill>
              </a:rPr>
              <a:t>walk.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We </a:t>
            </a:r>
            <a:r>
              <a:rPr lang="en-US" sz="4000" b="1" dirty="0">
                <a:solidFill>
                  <a:schemeClr val="bg1"/>
                </a:solidFill>
              </a:rPr>
              <a:t>have two </a:t>
            </a:r>
            <a:r>
              <a:rPr lang="ka-GE" sz="4000" b="1" dirty="0" smtClean="0">
                <a:solidFill>
                  <a:schemeClr val="bg1"/>
                </a:solidFill>
              </a:rPr>
              <a:t>_________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to say hello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and two </a:t>
            </a:r>
            <a:r>
              <a:rPr lang="ka-GE" sz="4000" b="1" dirty="0" smtClean="0">
                <a:solidFill>
                  <a:schemeClr val="bg1"/>
                </a:solidFill>
              </a:rPr>
              <a:t>__________</a:t>
            </a:r>
            <a:r>
              <a:rPr lang="en-US" sz="4000" b="1" dirty="0" smtClean="0">
                <a:solidFill>
                  <a:schemeClr val="bg1"/>
                </a:solidFill>
              </a:rPr>
              <a:t> to stomp the floor.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5654" y="116204"/>
            <a:ext cx="6630200" cy="1064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</a:rPr>
              <a:t>Fill in the poem with the correct words given in the box.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ka-GE" sz="2000" b="1" dirty="0">
                <a:solidFill>
                  <a:schemeClr val="tx1"/>
                </a:solidFill>
              </a:rPr>
              <a:t>შეავსეთ ლექსში გამოტოვებული ადგილები მოცემული სიტყვებით.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2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185</Words>
  <Application>Microsoft Office PowerPoint</Application>
  <PresentationFormat>Widescreen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We have two eyes so we can see  and a nose to smell.  We have two ears so we can hear   and a mouth to taste.</vt:lpstr>
      <vt:lpstr>Five Senses</vt:lpstr>
      <vt:lpstr>PowerPoint Presentation</vt:lpstr>
      <vt:lpstr>PowerPoint Presentation</vt:lpstr>
      <vt:lpstr>We have two hands so we can touch   and two legs to walk.  We have two arms to say hello  and two feet to stomp the floor.</vt:lpstr>
      <vt:lpstr>PowerPoint Presentation</vt:lpstr>
      <vt:lpstr>PowerPoint Presentation</vt:lpstr>
      <vt:lpstr>PowerPoint Presentation</vt:lpstr>
      <vt:lpstr>PowerPoint Presentation</vt:lpstr>
      <vt:lpstr>Example:  I can hear the sea. I can hear ______ .          1. Where is the girl? I can’t see ______ .         2. The bird is singing. Can you hear ______ ?         3. Hooray! Jack is the winner. Look at ______ .          4. Look! Dolphins! I can see _______ .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429</cp:revision>
  <dcterms:created xsi:type="dcterms:W3CDTF">2020-04-09T12:21:27Z</dcterms:created>
  <dcterms:modified xsi:type="dcterms:W3CDTF">2020-12-21T05:03:33Z</dcterms:modified>
</cp:coreProperties>
</file>