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4"/>
  </p:notesMasterIdLst>
  <p:sldIdLst>
    <p:sldId id="256" r:id="rId2"/>
    <p:sldId id="257" r:id="rId3"/>
    <p:sldId id="258" r:id="rId4"/>
    <p:sldId id="259" r:id="rId5"/>
    <p:sldId id="346" r:id="rId6"/>
    <p:sldId id="261" r:id="rId7"/>
    <p:sldId id="262" r:id="rId8"/>
    <p:sldId id="263" r:id="rId9"/>
    <p:sldId id="264" r:id="rId10"/>
    <p:sldId id="267" r:id="rId11"/>
    <p:sldId id="268" r:id="rId12"/>
    <p:sldId id="303" r:id="rId13"/>
    <p:sldId id="311" r:id="rId14"/>
    <p:sldId id="312" r:id="rId15"/>
    <p:sldId id="313" r:id="rId16"/>
    <p:sldId id="314" r:id="rId17"/>
    <p:sldId id="315" r:id="rId18"/>
    <p:sldId id="345" r:id="rId19"/>
    <p:sldId id="271" r:id="rId20"/>
    <p:sldId id="336" r:id="rId21"/>
    <p:sldId id="335" r:id="rId22"/>
    <p:sldId id="337" r:id="rId23"/>
    <p:sldId id="338" r:id="rId24"/>
    <p:sldId id="344" r:id="rId25"/>
    <p:sldId id="347" r:id="rId26"/>
    <p:sldId id="348" r:id="rId27"/>
    <p:sldId id="349" r:id="rId28"/>
    <p:sldId id="339" r:id="rId29"/>
    <p:sldId id="296" r:id="rId30"/>
    <p:sldId id="325" r:id="rId31"/>
    <p:sldId id="297" r:id="rId32"/>
    <p:sldId id="326" r:id="rId33"/>
    <p:sldId id="327" r:id="rId34"/>
    <p:sldId id="328" r:id="rId35"/>
    <p:sldId id="302" r:id="rId36"/>
    <p:sldId id="329" r:id="rId37"/>
    <p:sldId id="330" r:id="rId38"/>
    <p:sldId id="331" r:id="rId39"/>
    <p:sldId id="332" r:id="rId40"/>
    <p:sldId id="343" r:id="rId41"/>
    <p:sldId id="304" r:id="rId42"/>
    <p:sldId id="333" r:id="rId4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7" roundtripDataSignature="AMtx7mi04+w5nQ4tCbZznQyhmJX9mJzj9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B46CFEF4-99AF-46A8-A051-738FFB79779B}">
  <a:tblStyle styleId="{B46CFEF4-99AF-46A8-A051-738FFB79779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9331022-4FDA-4916-96CC-4CBCEC6AEFC1}"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62" autoAdjust="0"/>
    <p:restoredTop sz="96341"/>
  </p:normalViewPr>
  <p:slideViewPr>
    <p:cSldViewPr snapToGrid="0">
      <p:cViewPr>
        <p:scale>
          <a:sx n="76" d="100"/>
          <a:sy n="76" d="100"/>
        </p:scale>
        <p:origin x="-372" y="-48"/>
      </p:cViewPr>
      <p:guideLst>
        <p:guide orient="horz" pos="2160"/>
        <p:guide pos="3840"/>
      </p:guideLst>
    </p:cSldViewPr>
  </p:slideViewPr>
  <p:outlineViewPr>
    <p:cViewPr>
      <p:scale>
        <a:sx n="33" d="100"/>
        <a:sy n="33" d="100"/>
      </p:scale>
      <p:origin x="0" y="-85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68"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67" Type="http://customschemas.google.com/relationships/presentationmetadata" Target="metadata"/><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69"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Regular" charset="0"/>
                <a:ea typeface="Calibri Regular"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Regular" charset="0"/>
                <a:ea typeface="Calibri Regular"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Regular" charset="0"/>
                <a:ea typeface="Calibri Regular"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b="0" i="0">
                <a:latin typeface="Calibri Regular" charset="0"/>
              </a:defRPr>
            </a:lvl1pPr>
          </a:lstStyle>
          <a:p>
            <a:pPr algn="r"/>
            <a:fld id="{00000000-1234-1234-1234-123412341234}" type="slidenum">
              <a:rPr lang="en-US" sz="1200" smtClean="0">
                <a:solidFill>
                  <a:schemeClr val="dk1"/>
                </a:solidFill>
                <a:ea typeface="Calibri"/>
                <a:cs typeface="Calibri"/>
                <a:sym typeface="Calibri"/>
              </a:rPr>
              <a:pPr algn="r"/>
              <a:t>‹#›</a:t>
            </a:fld>
            <a:endParaRPr lang="en-US" sz="1200" dirty="0">
              <a:solidFill>
                <a:schemeClr val="dk1"/>
              </a:solidFill>
              <a:ea typeface="Calibri"/>
              <a:cs typeface="Calibri"/>
              <a:sym typeface="Calibri"/>
            </a:endParaRPr>
          </a:p>
        </p:txBody>
      </p:sp>
    </p:spTree>
    <p:extLst>
      <p:ext uri="{BB962C8B-B14F-4D97-AF65-F5344CB8AC3E}">
        <p14:creationId xmlns:p14="http://schemas.microsoft.com/office/powerpoint/2010/main" val="121979737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Sylfaen Regular" pitchFamily="18" charset="0"/>
        <a:ea typeface="Sylfaen Regular"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ea typeface="Calisto MT Regular" charset="0"/>
                <a:cs typeface="Calisto MT Regular" charset="0"/>
              </a:rPr>
              <a:pPr marL="0" lvl="0" indent="0" algn="r" rtl="0">
                <a:spcBef>
                  <a:spcPts val="0"/>
                </a:spcBef>
                <a:spcAft>
                  <a:spcPts val="0"/>
                </a:spcAft>
                <a:buNone/>
              </a:pPr>
              <a:t>1</a:t>
            </a:fld>
            <a:endParaRPr dirty="0">
              <a:ea typeface="Calisto MT Regular" charset="0"/>
              <a:cs typeface="Calisto MT Regular"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8d3272b2c0_0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8d3272b2c0_0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239" name="Google Shape;239;g8d3272b2c0_0_2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ea typeface="Calisto MT Regular" charset="0"/>
                <a:cs typeface="Calisto MT Regular" charset="0"/>
              </a:rPr>
              <a:pPr marL="0" lvl="0" indent="0" algn="r" rtl="0">
                <a:spcBef>
                  <a:spcPts val="0"/>
                </a:spcBef>
                <a:spcAft>
                  <a:spcPts val="0"/>
                </a:spcAft>
                <a:buClr>
                  <a:srgbClr val="000000"/>
                </a:buClr>
                <a:buFont typeface="Arial"/>
                <a:buNone/>
              </a:pPr>
              <a:t>10</a:t>
            </a:fld>
            <a:endParaRPr dirty="0">
              <a:ea typeface="Calisto MT Regular" charset="0"/>
              <a:cs typeface="Calisto MT Regular"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8d3272b2c0_0_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8d3272b2c0_0_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248" name="Google Shape;248;g8d3272b2c0_0_2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ea typeface="Calisto MT Regular" charset="0"/>
                <a:cs typeface="Calisto MT Regular" charset="0"/>
              </a:rPr>
              <a:pPr marL="0" lvl="0" indent="0" algn="r" rtl="0">
                <a:spcBef>
                  <a:spcPts val="0"/>
                </a:spcBef>
                <a:spcAft>
                  <a:spcPts val="0"/>
                </a:spcAft>
                <a:buClr>
                  <a:srgbClr val="000000"/>
                </a:buClr>
                <a:buFont typeface="Arial"/>
                <a:buNone/>
              </a:pPr>
              <a:t>11</a:t>
            </a:fld>
            <a:endParaRPr dirty="0">
              <a:ea typeface="Calisto MT Regular" charset="0"/>
              <a:cs typeface="Calisto MT Regular"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16</a:t>
            </a:fld>
            <a:endParaRPr lang="en-US" sz="1200" dirty="0">
              <a:solidFill>
                <a:schemeClr val="dk1"/>
              </a:solidFill>
              <a:ea typeface="Calibri"/>
              <a:cs typeface="Calibri"/>
              <a:sym typeface="Calibri"/>
            </a:endParaRPr>
          </a:p>
        </p:txBody>
      </p:sp>
    </p:spTree>
    <p:extLst>
      <p:ext uri="{BB962C8B-B14F-4D97-AF65-F5344CB8AC3E}">
        <p14:creationId xmlns:p14="http://schemas.microsoft.com/office/powerpoint/2010/main" val="3297893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8d3272b2c0_0_4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8d3272b2c0_0_4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301" name="Google Shape;301;g8d3272b2c0_0_4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ea typeface="Calisto MT Regular" charset="0"/>
                <a:cs typeface="Calisto MT Regular" charset="0"/>
              </a:rPr>
              <a:pPr marL="0" lvl="0" indent="0" algn="r" rtl="0">
                <a:spcBef>
                  <a:spcPts val="0"/>
                </a:spcBef>
                <a:spcAft>
                  <a:spcPts val="0"/>
                </a:spcAft>
                <a:buClr>
                  <a:srgbClr val="000000"/>
                </a:buClr>
                <a:buFont typeface="Arial"/>
                <a:buNone/>
              </a:pPr>
              <a:t>19</a:t>
            </a:fld>
            <a:endParaRPr dirty="0">
              <a:ea typeface="Calisto MT Regular" charset="0"/>
              <a:cs typeface="Calisto MT Regular"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8d3272b2c0_0_4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8d3272b2c0_0_4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301" name="Google Shape;301;g8d3272b2c0_0_4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ea typeface="Calisto MT Regular" charset="0"/>
                <a:cs typeface="Calisto MT Regular" charset="0"/>
              </a:rPr>
              <a:pPr marL="0" lvl="0" indent="0" algn="r" rtl="0">
                <a:spcBef>
                  <a:spcPts val="0"/>
                </a:spcBef>
                <a:spcAft>
                  <a:spcPts val="0"/>
                </a:spcAft>
                <a:buClr>
                  <a:srgbClr val="000000"/>
                </a:buClr>
                <a:buFont typeface="Arial"/>
                <a:buNone/>
              </a:pPr>
              <a:t>20</a:t>
            </a:fld>
            <a:endParaRPr dirty="0">
              <a:ea typeface="Calisto MT Regular" charset="0"/>
              <a:cs typeface="Calisto MT Regular" charset="0"/>
            </a:endParaRPr>
          </a:p>
        </p:txBody>
      </p:sp>
    </p:spTree>
    <p:extLst>
      <p:ext uri="{BB962C8B-B14F-4D97-AF65-F5344CB8AC3E}">
        <p14:creationId xmlns:p14="http://schemas.microsoft.com/office/powerpoint/2010/main" val="193274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8d3272b2c0_0_4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8d3272b2c0_0_4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301" name="Google Shape;301;g8d3272b2c0_0_4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ea typeface="Calisto MT Regular" charset="0"/>
                <a:cs typeface="Calisto MT Regular" charset="0"/>
              </a:rPr>
              <a:pPr marL="0" lvl="0" indent="0" algn="r" rtl="0">
                <a:spcBef>
                  <a:spcPts val="0"/>
                </a:spcBef>
                <a:spcAft>
                  <a:spcPts val="0"/>
                </a:spcAft>
                <a:buClr>
                  <a:srgbClr val="000000"/>
                </a:buClr>
                <a:buFont typeface="Arial"/>
                <a:buNone/>
              </a:pPr>
              <a:t>21</a:t>
            </a:fld>
            <a:endParaRPr dirty="0">
              <a:ea typeface="Calisto MT Regular" charset="0"/>
              <a:cs typeface="Calisto MT Regular" charset="0"/>
            </a:endParaRPr>
          </a:p>
        </p:txBody>
      </p:sp>
    </p:spTree>
    <p:extLst>
      <p:ext uri="{BB962C8B-B14F-4D97-AF65-F5344CB8AC3E}">
        <p14:creationId xmlns:p14="http://schemas.microsoft.com/office/powerpoint/2010/main" val="112453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8d3272b2c0_0_4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8d3272b2c0_0_4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301" name="Google Shape;301;g8d3272b2c0_0_4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ea typeface="Calisto MT Regular" charset="0"/>
                <a:cs typeface="Calisto MT Regular" charset="0"/>
              </a:rPr>
              <a:pPr marL="0" lvl="0" indent="0" algn="r" rtl="0">
                <a:spcBef>
                  <a:spcPts val="0"/>
                </a:spcBef>
                <a:spcAft>
                  <a:spcPts val="0"/>
                </a:spcAft>
                <a:buClr>
                  <a:srgbClr val="000000"/>
                </a:buClr>
                <a:buFont typeface="Arial"/>
                <a:buNone/>
              </a:pPr>
              <a:t>22</a:t>
            </a:fld>
            <a:endParaRPr dirty="0">
              <a:ea typeface="Calisto MT Regular" charset="0"/>
              <a:cs typeface="Calisto MT Regular" charset="0"/>
            </a:endParaRPr>
          </a:p>
        </p:txBody>
      </p:sp>
    </p:spTree>
    <p:extLst>
      <p:ext uri="{BB962C8B-B14F-4D97-AF65-F5344CB8AC3E}">
        <p14:creationId xmlns:p14="http://schemas.microsoft.com/office/powerpoint/2010/main" val="1047658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8d3272b2c0_0_4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8d3272b2c0_0_4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301" name="Google Shape;301;g8d3272b2c0_0_4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ea typeface="Calisto MT Regular" charset="0"/>
                <a:cs typeface="Calisto MT Regular" charset="0"/>
              </a:rPr>
              <a:pPr marL="0" lvl="0" indent="0" algn="r" rtl="0">
                <a:spcBef>
                  <a:spcPts val="0"/>
                </a:spcBef>
                <a:spcAft>
                  <a:spcPts val="0"/>
                </a:spcAft>
                <a:buClr>
                  <a:srgbClr val="000000"/>
                </a:buClr>
                <a:buFont typeface="Arial"/>
                <a:buNone/>
              </a:pPr>
              <a:t>23</a:t>
            </a:fld>
            <a:endParaRPr dirty="0">
              <a:ea typeface="Calisto MT Regular" charset="0"/>
              <a:cs typeface="Calisto MT Regular" charset="0"/>
            </a:endParaRPr>
          </a:p>
        </p:txBody>
      </p:sp>
    </p:spTree>
    <p:extLst>
      <p:ext uri="{BB962C8B-B14F-4D97-AF65-F5344CB8AC3E}">
        <p14:creationId xmlns:p14="http://schemas.microsoft.com/office/powerpoint/2010/main" val="1239482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None/>
            </a:pPr>
            <a:r>
              <a:rPr lang="en-US" baseline="0" dirty="0" smtClean="0"/>
              <a:t>Tip 1. </a:t>
            </a:r>
          </a:p>
          <a:p>
            <a:pPr>
              <a:buAutoNum type="arabicPeriod"/>
            </a:pPr>
            <a:r>
              <a:rPr lang="en-US" baseline="0" dirty="0" smtClean="0"/>
              <a:t>open-minded</a:t>
            </a:r>
          </a:p>
          <a:p>
            <a:pPr>
              <a:buAutoNum type="arabicPeriod"/>
            </a:pPr>
            <a:r>
              <a:rPr lang="en-US" baseline="0" dirty="0" smtClean="0"/>
              <a:t>Confident</a:t>
            </a:r>
          </a:p>
          <a:p>
            <a:pPr>
              <a:buAutoNum type="arabicPeriod"/>
            </a:pPr>
            <a:r>
              <a:rPr lang="en-US" baseline="0" dirty="0" smtClean="0"/>
              <a:t>Honest </a:t>
            </a:r>
          </a:p>
          <a:p>
            <a:pPr>
              <a:buAutoNum type="arabicPeriod"/>
            </a:pPr>
            <a:r>
              <a:rPr lang="en-US" baseline="0" dirty="0" smtClean="0"/>
              <a:t>Listening</a:t>
            </a:r>
          </a:p>
          <a:p>
            <a:pPr>
              <a:buAutoNum type="arabicPeriod"/>
            </a:pPr>
            <a:endParaRPr lang="en-US" baseline="0" dirty="0" smtClean="0"/>
          </a:p>
          <a:p>
            <a:pPr marL="228600" indent="0">
              <a:buNone/>
            </a:pPr>
            <a:r>
              <a:rPr lang="en-US" baseline="0" dirty="0" smtClean="0"/>
              <a:t>Tip 2.</a:t>
            </a:r>
          </a:p>
          <a:p>
            <a:pPr marL="228600" indent="0">
              <a:buNone/>
            </a:pPr>
            <a:endParaRPr lang="en-US" baseline="0" dirty="0" smtClean="0"/>
          </a:p>
          <a:p>
            <a:pPr marL="457200" indent="-228600">
              <a:buFont typeface="+mj-lt"/>
              <a:buAutoNum type="arabicPeriod"/>
            </a:pPr>
            <a:r>
              <a:rPr lang="en-US" baseline="0" dirty="0" err="1" smtClean="0"/>
              <a:t>Coragous</a:t>
            </a:r>
            <a:endParaRPr lang="en-US" baseline="0" dirty="0" smtClean="0"/>
          </a:p>
          <a:p>
            <a:pPr marL="457200" indent="-228600">
              <a:buFont typeface="+mj-lt"/>
              <a:buAutoNum type="arabicPeriod"/>
            </a:pPr>
            <a:r>
              <a:rPr lang="en-US" baseline="0" dirty="0" smtClean="0"/>
              <a:t>Not being scared</a:t>
            </a:r>
          </a:p>
          <a:p>
            <a:pPr marL="457200" indent="-228600">
              <a:buFont typeface="+mj-lt"/>
              <a:buAutoNum type="arabicPeriod"/>
            </a:pPr>
            <a:r>
              <a:rPr lang="en-US" baseline="0" dirty="0" smtClean="0"/>
              <a:t>Never give up </a:t>
            </a:r>
          </a:p>
          <a:p>
            <a:pPr marL="457200" indent="-228600">
              <a:buFont typeface="+mj-lt"/>
              <a:buAutoNum type="arabicPeriod"/>
            </a:pPr>
            <a:r>
              <a:rPr lang="en-US" baseline="0" dirty="0" smtClean="0"/>
              <a:t>Strong willed </a:t>
            </a:r>
          </a:p>
          <a:p>
            <a:pPr marL="457200" indent="-228600">
              <a:buFont typeface="+mj-lt"/>
              <a:buAutoNum type="arabicPeriod"/>
            </a:pPr>
            <a:endParaRPr lang="en-US" baseline="0" dirty="0" smtClean="0"/>
          </a:p>
          <a:p>
            <a:pPr marL="228600" indent="0" algn="l">
              <a:buFont typeface="+mj-lt"/>
              <a:buNone/>
            </a:pPr>
            <a:r>
              <a:rPr lang="en-US" baseline="0" dirty="0" smtClean="0"/>
              <a:t>Tip 3</a:t>
            </a:r>
          </a:p>
          <a:p>
            <a:pPr marL="228600" indent="0" algn="l">
              <a:buFont typeface="+mj-lt"/>
              <a:buNone/>
            </a:pPr>
            <a:endParaRPr lang="en-US" baseline="0" dirty="0" smtClean="0"/>
          </a:p>
          <a:p>
            <a:pPr marL="457200" indent="-228600" algn="l">
              <a:buFont typeface="+mj-lt"/>
              <a:buAutoNum type="arabicPeriod"/>
            </a:pPr>
            <a:r>
              <a:rPr lang="en-US" baseline="0" dirty="0" smtClean="0"/>
              <a:t>Responsible </a:t>
            </a:r>
          </a:p>
          <a:p>
            <a:pPr marL="457200" indent="-228600" algn="l">
              <a:buFont typeface="+mj-lt"/>
              <a:buAutoNum type="arabicPeriod"/>
            </a:pPr>
            <a:r>
              <a:rPr lang="en-US" baseline="0" dirty="0" smtClean="0"/>
              <a:t>Thoughtful</a:t>
            </a:r>
          </a:p>
          <a:p>
            <a:pPr marL="457200" indent="-228600" algn="l">
              <a:buFont typeface="+mj-lt"/>
              <a:buAutoNum type="arabicPeriod"/>
            </a:pPr>
            <a:r>
              <a:rPr lang="en-US" baseline="0" dirty="0" smtClean="0"/>
              <a:t>High spirited </a:t>
            </a:r>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ea typeface="Calibri"/>
                <a:cs typeface="Calibri"/>
                <a:sym typeface="Calibri"/>
              </a:rPr>
              <a:pPr algn="r"/>
              <a:t>28</a:t>
            </a:fld>
            <a:endParaRPr lang="en-US" sz="1200" dirty="0">
              <a:solidFill>
                <a:schemeClr val="dk1"/>
              </a:solidFill>
              <a:ea typeface="Calibri"/>
              <a:cs typeface="Calibri"/>
              <a:sym typeface="Calibri"/>
            </a:endParaRPr>
          </a:p>
        </p:txBody>
      </p:sp>
    </p:spTree>
    <p:extLst>
      <p:ext uri="{BB962C8B-B14F-4D97-AF65-F5344CB8AC3E}">
        <p14:creationId xmlns:p14="http://schemas.microsoft.com/office/powerpoint/2010/main" val="622590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8d3272b2c0_1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8d3272b2c0_1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ka-GE" dirty="0" smtClean="0">
                <a:latin typeface="Calibri Regular" charset="0"/>
              </a:rPr>
              <a:t>წინადადებაში </a:t>
            </a:r>
            <a:r>
              <a:rPr lang="en-US" dirty="0" smtClean="0">
                <a:latin typeface="Calibri Regular" charset="0"/>
              </a:rPr>
              <a:t>shows</a:t>
            </a:r>
            <a:r>
              <a:rPr lang="ka-GE" dirty="0" smtClean="0">
                <a:latin typeface="Calibri Regular" charset="0"/>
              </a:rPr>
              <a:t> ზმნა აჩვენებს გამოხატავს</a:t>
            </a:r>
            <a:r>
              <a:rPr lang="ka-GE" baseline="0" dirty="0" smtClean="0">
                <a:latin typeface="Calibri Regular" charset="0"/>
              </a:rPr>
              <a:t> ახლანდელ მარტივ დროს.</a:t>
            </a:r>
          </a:p>
          <a:p>
            <a:pPr marL="0" lvl="0" indent="0" algn="l" rtl="0">
              <a:spcBef>
                <a:spcPts val="0"/>
              </a:spcBef>
              <a:spcAft>
                <a:spcPts val="0"/>
              </a:spcAft>
              <a:buNone/>
            </a:pPr>
            <a:endParaRPr lang="ka-GE" dirty="0" smtClean="0">
              <a:latin typeface="Calibri Regular" charset="0"/>
            </a:endParaRPr>
          </a:p>
          <a:p>
            <a:pPr marL="0" lvl="0" indent="0" algn="l" rtl="0">
              <a:spcBef>
                <a:spcPts val="0"/>
              </a:spcBef>
              <a:spcAft>
                <a:spcPts val="0"/>
              </a:spcAft>
              <a:buNone/>
            </a:pPr>
            <a:r>
              <a:rPr lang="ka-GE" dirty="0" smtClean="0">
                <a:latin typeface="Calibri Regular" charset="0"/>
              </a:rPr>
              <a:t>ახლანდელი</a:t>
            </a:r>
            <a:r>
              <a:rPr lang="ka-GE" baseline="0" dirty="0" smtClean="0">
                <a:latin typeface="Calibri Regular" charset="0"/>
              </a:rPr>
              <a:t> მარტივი დრო გამოხატავს მოქმედებებს რომელიც მეორდება,  </a:t>
            </a:r>
          </a:p>
          <a:p>
            <a:pPr marL="0" lvl="0" indent="0" algn="l" rtl="0">
              <a:spcBef>
                <a:spcPts val="0"/>
              </a:spcBef>
              <a:spcAft>
                <a:spcPts val="0"/>
              </a:spcAft>
              <a:buNone/>
            </a:pPr>
            <a:endParaRPr lang="ka-GE" baseline="0" dirty="0" smtClean="0">
              <a:latin typeface="Calibri Regular" charset="0"/>
            </a:endParaRPr>
          </a:p>
          <a:p>
            <a:pPr marL="0" lvl="0" indent="0" algn="l" rtl="0">
              <a:spcBef>
                <a:spcPts val="0"/>
              </a:spcBef>
              <a:spcAft>
                <a:spcPts val="0"/>
              </a:spcAft>
              <a:buNone/>
            </a:pPr>
            <a:r>
              <a:rPr lang="ka-GE" baseline="0" dirty="0" smtClean="0">
                <a:latin typeface="Calibri Regular" charset="0"/>
              </a:rPr>
              <a:t>მუდმოვ სიტუაციებს, ყველასათვის ცნობილ ჭეშმარიტებებს, ჩვეულ მოქმედებებს. </a:t>
            </a:r>
            <a:endParaRPr dirty="0">
              <a:latin typeface="Calibri Regular" charset="0"/>
            </a:endParaRPr>
          </a:p>
        </p:txBody>
      </p:sp>
      <p:sp>
        <p:nvSpPr>
          <p:cNvPr id="564" name="Google Shape;564;g8d3272b2c0_1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ea typeface="Calisto MT Regular" charset="0"/>
                <a:cs typeface="Calisto MT Regular" charset="0"/>
              </a:rPr>
              <a:pPr marL="0" lvl="0" indent="0" algn="r" rtl="0">
                <a:spcBef>
                  <a:spcPts val="0"/>
                </a:spcBef>
                <a:spcAft>
                  <a:spcPts val="0"/>
                </a:spcAft>
                <a:buClr>
                  <a:srgbClr val="000000"/>
                </a:buClr>
                <a:buFont typeface="Arial"/>
                <a:buNone/>
              </a:pPr>
              <a:t>29</a:t>
            </a:fld>
            <a:endParaRPr dirty="0">
              <a:ea typeface="Calisto MT Regular" charset="0"/>
              <a:cs typeface="Calisto MT Regular"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8d3272b2c0_1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d3272b2c0_1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572" name="Google Shape;572;g8d3272b2c0_1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ea typeface="Calisto MT Regular" charset="0"/>
                <a:cs typeface="Calisto MT Regular" charset="0"/>
              </a:rPr>
              <a:pPr marL="0" lvl="0" indent="0" algn="r" rtl="0">
                <a:spcBef>
                  <a:spcPts val="0"/>
                </a:spcBef>
                <a:spcAft>
                  <a:spcPts val="0"/>
                </a:spcAft>
                <a:buClr>
                  <a:srgbClr val="000000"/>
                </a:buClr>
                <a:buFont typeface="Arial"/>
                <a:buNone/>
              </a:pPr>
              <a:t>30</a:t>
            </a:fld>
            <a:endParaRPr dirty="0">
              <a:ea typeface="Calisto MT Regular" charset="0"/>
              <a:cs typeface="Calisto MT Regular" charset="0"/>
            </a:endParaRPr>
          </a:p>
        </p:txBody>
      </p:sp>
    </p:spTree>
    <p:extLst>
      <p:ext uri="{BB962C8B-B14F-4D97-AF65-F5344CB8AC3E}">
        <p14:creationId xmlns:p14="http://schemas.microsoft.com/office/powerpoint/2010/main" val="2964445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8d3272b2c0_1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d3272b2c0_1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572" name="Google Shape;572;g8d3272b2c0_1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ea typeface="Calisto MT Regular" charset="0"/>
                <a:cs typeface="Calisto MT Regular" charset="0"/>
              </a:rPr>
              <a:pPr marL="0" lvl="0" indent="0" algn="r" rtl="0">
                <a:spcBef>
                  <a:spcPts val="0"/>
                </a:spcBef>
                <a:spcAft>
                  <a:spcPts val="0"/>
                </a:spcAft>
                <a:buClr>
                  <a:srgbClr val="000000"/>
                </a:buClr>
                <a:buFont typeface="Arial"/>
                <a:buNone/>
              </a:pPr>
              <a:t>31</a:t>
            </a:fld>
            <a:endParaRPr dirty="0">
              <a:ea typeface="Calisto MT Regular" charset="0"/>
              <a:cs typeface="Calisto MT Regular"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8d3272b2c0_1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d3272b2c0_1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572" name="Google Shape;572;g8d3272b2c0_1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ea typeface="Calisto MT Regular" charset="0"/>
                <a:cs typeface="Calisto MT Regular" charset="0"/>
              </a:rPr>
              <a:pPr marL="0" lvl="0" indent="0" algn="r" rtl="0">
                <a:spcBef>
                  <a:spcPts val="0"/>
                </a:spcBef>
                <a:spcAft>
                  <a:spcPts val="0"/>
                </a:spcAft>
                <a:buClr>
                  <a:srgbClr val="000000"/>
                </a:buClr>
                <a:buFont typeface="Arial"/>
                <a:buNone/>
              </a:pPr>
              <a:t>32</a:t>
            </a:fld>
            <a:endParaRPr dirty="0">
              <a:ea typeface="Calisto MT Regular" charset="0"/>
              <a:cs typeface="Calisto MT Regular" charset="0"/>
            </a:endParaRPr>
          </a:p>
        </p:txBody>
      </p:sp>
    </p:spTree>
    <p:extLst>
      <p:ext uri="{BB962C8B-B14F-4D97-AF65-F5344CB8AC3E}">
        <p14:creationId xmlns:p14="http://schemas.microsoft.com/office/powerpoint/2010/main" val="1592678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8d3272b2c0_1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d3272b2c0_1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572" name="Google Shape;572;g8d3272b2c0_1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ea typeface="Calisto MT Regular" charset="0"/>
                <a:cs typeface="Calisto MT Regular" charset="0"/>
              </a:rPr>
              <a:pPr marL="0" lvl="0" indent="0" algn="r" rtl="0">
                <a:spcBef>
                  <a:spcPts val="0"/>
                </a:spcBef>
                <a:spcAft>
                  <a:spcPts val="0"/>
                </a:spcAft>
                <a:buClr>
                  <a:srgbClr val="000000"/>
                </a:buClr>
                <a:buFont typeface="Arial"/>
                <a:buNone/>
              </a:pPr>
              <a:t>33</a:t>
            </a:fld>
            <a:endParaRPr dirty="0">
              <a:ea typeface="Calisto MT Regular" charset="0"/>
              <a:cs typeface="Calisto MT Regular" charset="0"/>
            </a:endParaRPr>
          </a:p>
        </p:txBody>
      </p:sp>
    </p:spTree>
    <p:extLst>
      <p:ext uri="{BB962C8B-B14F-4D97-AF65-F5344CB8AC3E}">
        <p14:creationId xmlns:p14="http://schemas.microsoft.com/office/powerpoint/2010/main" val="2153402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8d3272b2c0_1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d3272b2c0_1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572" name="Google Shape;572;g8d3272b2c0_1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ea typeface="Calisto MT Regular" charset="0"/>
                <a:cs typeface="Calisto MT Regular" charset="0"/>
              </a:rPr>
              <a:pPr marL="0" lvl="0" indent="0" algn="r" rtl="0">
                <a:spcBef>
                  <a:spcPts val="0"/>
                </a:spcBef>
                <a:spcAft>
                  <a:spcPts val="0"/>
                </a:spcAft>
                <a:buClr>
                  <a:srgbClr val="000000"/>
                </a:buClr>
                <a:buFont typeface="Arial"/>
                <a:buNone/>
              </a:pPr>
              <a:t>34</a:t>
            </a:fld>
            <a:endParaRPr dirty="0">
              <a:ea typeface="Calisto MT Regular" charset="0"/>
              <a:cs typeface="Calisto MT Regular" charset="0"/>
            </a:endParaRPr>
          </a:p>
        </p:txBody>
      </p:sp>
    </p:spTree>
    <p:extLst>
      <p:ext uri="{BB962C8B-B14F-4D97-AF65-F5344CB8AC3E}">
        <p14:creationId xmlns:p14="http://schemas.microsoft.com/office/powerpoint/2010/main" val="2211733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8d3272b2c0_1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8d3272b2c0_1_1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612" name="Google Shape;612;g8d3272b2c0_1_10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ea typeface="Calisto MT Regular" charset="0"/>
                <a:cs typeface="Calisto MT Regular" charset="0"/>
              </a:rPr>
              <a:pPr marL="0" lvl="0" indent="0" algn="r" rtl="0">
                <a:spcBef>
                  <a:spcPts val="0"/>
                </a:spcBef>
                <a:spcAft>
                  <a:spcPts val="0"/>
                </a:spcAft>
                <a:buClr>
                  <a:srgbClr val="000000"/>
                </a:buClr>
                <a:buFont typeface="Arial"/>
                <a:buNone/>
              </a:pPr>
              <a:t>35</a:t>
            </a:fld>
            <a:endParaRPr dirty="0">
              <a:ea typeface="Calisto MT Regular" charset="0"/>
              <a:cs typeface="Calisto MT Regular"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8d3272b2c0_1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8d3272b2c0_1_1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612" name="Google Shape;612;g8d3272b2c0_1_10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ea typeface="Calisto MT Regular" charset="0"/>
                <a:cs typeface="Calisto MT Regular" charset="0"/>
              </a:rPr>
              <a:pPr marL="0" lvl="0" indent="0" algn="r" rtl="0">
                <a:spcBef>
                  <a:spcPts val="0"/>
                </a:spcBef>
                <a:spcAft>
                  <a:spcPts val="0"/>
                </a:spcAft>
                <a:buClr>
                  <a:srgbClr val="000000"/>
                </a:buClr>
                <a:buFont typeface="Arial"/>
                <a:buNone/>
              </a:pPr>
              <a:t>36</a:t>
            </a:fld>
            <a:endParaRPr dirty="0">
              <a:ea typeface="Calisto MT Regular" charset="0"/>
              <a:cs typeface="Calisto MT Regular" charset="0"/>
            </a:endParaRPr>
          </a:p>
        </p:txBody>
      </p:sp>
    </p:spTree>
    <p:extLst>
      <p:ext uri="{BB962C8B-B14F-4D97-AF65-F5344CB8AC3E}">
        <p14:creationId xmlns:p14="http://schemas.microsoft.com/office/powerpoint/2010/main" val="3300297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8d3272b2c0_1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8d3272b2c0_1_1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612" name="Google Shape;612;g8d3272b2c0_1_10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ea typeface="Calisto MT Regular" charset="0"/>
                <a:cs typeface="Calisto MT Regular" charset="0"/>
              </a:rPr>
              <a:pPr marL="0" lvl="0" indent="0" algn="r" rtl="0">
                <a:spcBef>
                  <a:spcPts val="0"/>
                </a:spcBef>
                <a:spcAft>
                  <a:spcPts val="0"/>
                </a:spcAft>
                <a:buClr>
                  <a:srgbClr val="000000"/>
                </a:buClr>
                <a:buFont typeface="Arial"/>
                <a:buNone/>
              </a:pPr>
              <a:t>37</a:t>
            </a:fld>
            <a:endParaRPr dirty="0">
              <a:ea typeface="Calisto MT Regular" charset="0"/>
              <a:cs typeface="Calisto MT Regular" charset="0"/>
            </a:endParaRPr>
          </a:p>
        </p:txBody>
      </p:sp>
    </p:spTree>
    <p:extLst>
      <p:ext uri="{BB962C8B-B14F-4D97-AF65-F5344CB8AC3E}">
        <p14:creationId xmlns:p14="http://schemas.microsoft.com/office/powerpoint/2010/main" val="476144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8d3272b2c0_1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8d3272b2c0_1_1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612" name="Google Shape;612;g8d3272b2c0_1_10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ea typeface="Calisto MT Regular" charset="0"/>
                <a:cs typeface="Calisto MT Regular" charset="0"/>
              </a:rPr>
              <a:pPr marL="0" lvl="0" indent="0" algn="r" rtl="0">
                <a:spcBef>
                  <a:spcPts val="0"/>
                </a:spcBef>
                <a:spcAft>
                  <a:spcPts val="0"/>
                </a:spcAft>
                <a:buClr>
                  <a:srgbClr val="000000"/>
                </a:buClr>
                <a:buFont typeface="Arial"/>
                <a:buNone/>
              </a:pPr>
              <a:t>38</a:t>
            </a:fld>
            <a:endParaRPr dirty="0">
              <a:ea typeface="Calisto MT Regular" charset="0"/>
              <a:cs typeface="Calisto MT Regular" charset="0"/>
            </a:endParaRPr>
          </a:p>
        </p:txBody>
      </p:sp>
    </p:spTree>
    <p:extLst>
      <p:ext uri="{BB962C8B-B14F-4D97-AF65-F5344CB8AC3E}">
        <p14:creationId xmlns:p14="http://schemas.microsoft.com/office/powerpoint/2010/main" val="12858779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8d3272b2c0_1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8d3272b2c0_1_1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612" name="Google Shape;612;g8d3272b2c0_1_10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ea typeface="Calisto MT Regular" charset="0"/>
                <a:cs typeface="Calisto MT Regular" charset="0"/>
              </a:rPr>
              <a:pPr marL="0" lvl="0" indent="0" algn="r" rtl="0">
                <a:spcBef>
                  <a:spcPts val="0"/>
                </a:spcBef>
                <a:spcAft>
                  <a:spcPts val="0"/>
                </a:spcAft>
                <a:buClr>
                  <a:srgbClr val="000000"/>
                </a:buClr>
                <a:buFont typeface="Arial"/>
                <a:buNone/>
              </a:pPr>
              <a:t>39</a:t>
            </a:fld>
            <a:endParaRPr dirty="0">
              <a:ea typeface="Calisto MT Regular" charset="0"/>
              <a:cs typeface="Calisto MT Regular" charset="0"/>
            </a:endParaRPr>
          </a:p>
        </p:txBody>
      </p:sp>
    </p:spTree>
    <p:extLst>
      <p:ext uri="{BB962C8B-B14F-4D97-AF65-F5344CB8AC3E}">
        <p14:creationId xmlns:p14="http://schemas.microsoft.com/office/powerpoint/2010/main" val="4274741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8d3272b2c0_0_3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102" name="Google Shape;102;g8d3272b2c0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8d3272b2c0_0_3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02" name="Google Shape;102;g8d3272b2c0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3905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8d3272b2c0_1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8d3272b2c0_1_1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612" name="Google Shape;612;g8d3272b2c0_1_10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ea typeface="Calisto MT Regular" charset="0"/>
                <a:cs typeface="Calisto MT Regular" charset="0"/>
              </a:rPr>
              <a:pPr marL="0" lvl="0" indent="0" algn="r" rtl="0">
                <a:spcBef>
                  <a:spcPts val="0"/>
                </a:spcBef>
                <a:spcAft>
                  <a:spcPts val="0"/>
                </a:spcAft>
                <a:buClr>
                  <a:srgbClr val="000000"/>
                </a:buClr>
                <a:buFont typeface="Arial"/>
                <a:buNone/>
              </a:pPr>
              <a:t>42</a:t>
            </a:fld>
            <a:endParaRPr dirty="0">
              <a:ea typeface="Calisto MT Regular" charset="0"/>
              <a:cs typeface="Calisto MT Regular" charset="0"/>
            </a:endParaRPr>
          </a:p>
        </p:txBody>
      </p:sp>
    </p:spTree>
    <p:extLst>
      <p:ext uri="{BB962C8B-B14F-4D97-AF65-F5344CB8AC3E}">
        <p14:creationId xmlns:p14="http://schemas.microsoft.com/office/powerpoint/2010/main" val="3993571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133" name="Google Shape;1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133" name="Google Shape;1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d3272b2c0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d3272b2c0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185" name="Google Shape;185;g8d3272b2c0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ea typeface="Calisto MT Regular" charset="0"/>
                <a:cs typeface="Calisto MT Regular" charset="0"/>
              </a:rPr>
              <a:pPr marL="0" lvl="0" indent="0" algn="r" rtl="0">
                <a:spcBef>
                  <a:spcPts val="0"/>
                </a:spcBef>
                <a:spcAft>
                  <a:spcPts val="0"/>
                </a:spcAft>
                <a:buClr>
                  <a:srgbClr val="000000"/>
                </a:buClr>
                <a:buFont typeface="Arial"/>
                <a:buNone/>
              </a:pPr>
              <a:t>6</a:t>
            </a:fld>
            <a:endParaRPr dirty="0">
              <a:ea typeface="Calisto MT Regular" charset="0"/>
              <a:cs typeface="Calisto MT Regular"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8d3272b2c0_0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8d3272b2c0_0_2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194" name="Google Shape;194;g8d3272b2c0_0_2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ea typeface="Calisto MT Regular" charset="0"/>
                <a:cs typeface="Calisto MT Regular" charset="0"/>
              </a:rPr>
              <a:pPr marL="0" lvl="0" indent="0" algn="r" rtl="0">
                <a:spcBef>
                  <a:spcPts val="0"/>
                </a:spcBef>
                <a:spcAft>
                  <a:spcPts val="0"/>
                </a:spcAft>
                <a:buClr>
                  <a:srgbClr val="000000"/>
                </a:buClr>
                <a:buFont typeface="Arial"/>
                <a:buNone/>
              </a:pPr>
              <a:t>7</a:t>
            </a:fld>
            <a:endParaRPr dirty="0">
              <a:ea typeface="Calisto MT Regular" charset="0"/>
              <a:cs typeface="Calisto MT Regular"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d3272b2c0_1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d3272b2c0_1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203" name="Google Shape;203;g8d3272b2c0_1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ea typeface="Calisto MT Regular" charset="0"/>
                <a:cs typeface="Calisto MT Regular" charset="0"/>
              </a:rPr>
              <a:pPr marL="0" lvl="0" indent="0" algn="r" rtl="0">
                <a:spcBef>
                  <a:spcPts val="0"/>
                </a:spcBef>
                <a:spcAft>
                  <a:spcPts val="0"/>
                </a:spcAft>
                <a:buClr>
                  <a:srgbClr val="000000"/>
                </a:buClr>
                <a:buFont typeface="Arial"/>
                <a:buNone/>
              </a:pPr>
              <a:t>8</a:t>
            </a:fld>
            <a:endParaRPr dirty="0">
              <a:ea typeface="Calisto MT Regular" charset="0"/>
              <a:cs typeface="Calisto MT Regular"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8d3272b2c0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8d3272b2c0_0_2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Calibri Regular" charset="0"/>
            </a:endParaRPr>
          </a:p>
        </p:txBody>
      </p:sp>
      <p:sp>
        <p:nvSpPr>
          <p:cNvPr id="212" name="Google Shape;212;g8d3272b2c0_0_2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ea typeface="Calisto MT Regular" charset="0"/>
                <a:cs typeface="Calisto MT Regular" charset="0"/>
              </a:rPr>
              <a:pPr marL="0" lvl="0" indent="0" algn="r" rtl="0">
                <a:spcBef>
                  <a:spcPts val="0"/>
                </a:spcBef>
                <a:spcAft>
                  <a:spcPts val="0"/>
                </a:spcAft>
                <a:buClr>
                  <a:srgbClr val="000000"/>
                </a:buClr>
                <a:buFont typeface="Arial"/>
                <a:buNone/>
              </a:pPr>
              <a:t>9</a:t>
            </a:fld>
            <a:endParaRPr dirty="0">
              <a:ea typeface="Calisto MT Regular" charset="0"/>
              <a:cs typeface="Calisto MT Regular"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b="0" i="0">
                <a:latin typeface="Calibri Regular"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b="0" i="0">
                <a:latin typeface="Calibri Regular"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8" name="Google Shape;1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 name="Google Shape;1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0" name="Google Shape;2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Calibri Regular"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4" name="Google Shape;74;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Calibri Regular"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5" name="Google Shape;7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6" name="Google Shape;7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7" name="Google Shape;7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Calibri Regular"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0" name="Google Shape;80;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Calibri Regular"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81" name="Google Shape;8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2" name="Google Shape;8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3" name="Google Shape;8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Calibri Regular"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 name="Google Shape;23;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Calibri Regular"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4" name="Google Shape;24;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6" name="Google Shape;2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b="0" i="0">
                <a:latin typeface="Calibri Regular"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9" name="Google Shape;29;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b="0" i="0">
                <a:solidFill>
                  <a:srgbClr val="888888"/>
                </a:solidFill>
                <a:latin typeface="Calibri Regular"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30" name="Google Shape;3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 name="Google Shape;3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 name="Google Shape;3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Calibri Regular"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5" name="Google Shape;35;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Calibri Regular"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6" name="Google Shape;36;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Calibri Regular"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7" name="Google Shape;37;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 name="Google Shape;38;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Calibri Regular"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2" name="Google Shape;42;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0" i="0">
                <a:latin typeface="Calibri Regular"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3" name="Google Shape;43;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Calibri Regular"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4" name="Google Shape;44;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0" i="0">
                <a:latin typeface="Calibri Regular"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5" name="Google Shape;45;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Calibri Regular"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6" name="Google Shape;4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7" name="Google Shape;4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8" name="Google Shape;4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Calibri Regular"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1" name="Google Shape;5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2" name="Google Shape;5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3" name="Google Shape;5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6" name="Google Shape;5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7" name="Google Shape;5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b="0" i="0">
                <a:latin typeface="Calibri Regular"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0" name="Google Shape;60;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b="0" i="0">
                <a:latin typeface="Calibri Regular"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61" name="Google Shape;61;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i="0">
                <a:latin typeface="Calibri Regular"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2" name="Google Shape;6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3" name="Google Shape;6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4" name="Google Shape;6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b="0" i="0">
                <a:latin typeface="Calibri Regular"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7" name="Google Shape;67;p1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Regular" charset="0"/>
                <a:ea typeface="Calibri Regular" charset="0"/>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8" name="Google Shape;68;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i="0">
                <a:latin typeface="Calibri Regular"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9" name="Google Shape;69;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0" name="Google Shape;70;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1" name="Google Shape;71;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b="0" i="0"/>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Regular" charset="0"/>
                <a:ea typeface="Calibri Regular"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13" name="Google Shape;13;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Regular" charset="0"/>
                <a:ea typeface="Calibri Regular"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14" name="Google Shape;1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Regular" charset="0"/>
                <a:ea typeface="Calibri Regular"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Sylfaen Regular" pitchFamily="18" charset="0"/>
          <a:ea typeface="Sylfaen Regular"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Sylfaen Regular" pitchFamily="18" charset="0"/>
          <a:ea typeface="Sylfaen Regular"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3" name="Google Shape;243;g8d3272b2c0_0_279"/>
          <p:cNvSpPr/>
          <p:nvPr/>
        </p:nvSpPr>
        <p:spPr>
          <a:xfrm>
            <a:off x="4987487" y="1442907"/>
            <a:ext cx="2839441" cy="2196074"/>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smtClean="0">
                <a:solidFill>
                  <a:schemeClr val="lt1"/>
                </a:solidFill>
                <a:latin typeface="Calibri" panose="020F0502020204030204" pitchFamily="34" charset="0"/>
                <a:ea typeface="Calisto MT Regular" charset="0"/>
                <a:cs typeface="Calibri" panose="020F0502020204030204" pitchFamily="34" charset="0"/>
              </a:rPr>
              <a:t>fair</a:t>
            </a:r>
            <a:endParaRPr lang="en-US" sz="2800" b="1" dirty="0">
              <a:solidFill>
                <a:schemeClr val="lt1"/>
              </a:solidFill>
              <a:latin typeface="Calibri" panose="020F0502020204030204" pitchFamily="34" charset="0"/>
              <a:ea typeface="Calisto MT Regular" charset="0"/>
              <a:cs typeface="Calibri" panose="020F0502020204030204" pitchFamily="34" charset="0"/>
            </a:endParaRPr>
          </a:p>
          <a:p>
            <a:pPr marL="0" marR="0" lvl="0" indent="0" algn="ctr" rtl="0">
              <a:spcBef>
                <a:spcPts val="0"/>
              </a:spcBef>
              <a:spcAft>
                <a:spcPts val="0"/>
              </a:spcAft>
              <a:buNone/>
            </a:pPr>
            <a:r>
              <a:rPr lang="en-US" sz="2800" b="1" dirty="0">
                <a:solidFill>
                  <a:schemeClr val="lt1"/>
                </a:solidFill>
                <a:latin typeface="Calibri" panose="020F0502020204030204" pitchFamily="34" charset="0"/>
                <a:ea typeface="Calisto MT Regular" charset="0"/>
                <a:cs typeface="Calibri" panose="020F0502020204030204" pitchFamily="34" charset="0"/>
              </a:rPr>
              <a:t>(</a:t>
            </a:r>
            <a:r>
              <a:rPr lang="en-US" sz="2800" b="1" dirty="0" smtClean="0">
                <a:solidFill>
                  <a:schemeClr val="lt1"/>
                </a:solidFill>
                <a:latin typeface="Calibri" panose="020F0502020204030204" pitchFamily="34" charset="0"/>
                <a:ea typeface="Calisto MT Regular" charset="0"/>
                <a:cs typeface="Calibri" panose="020F0502020204030204" pitchFamily="34" charset="0"/>
              </a:rPr>
              <a:t>adj.)</a:t>
            </a:r>
            <a:endParaRPr sz="2800" b="1" dirty="0">
              <a:solidFill>
                <a:schemeClr val="lt1"/>
              </a:solidFill>
              <a:latin typeface="Calibri" panose="020F0502020204030204" pitchFamily="34" charset="0"/>
              <a:ea typeface="Calisto MT Regular" charset="0"/>
              <a:cs typeface="Calibri" panose="020F0502020204030204" pitchFamily="34" charset="0"/>
            </a:endParaRPr>
          </a:p>
        </p:txBody>
      </p:sp>
      <p:sp>
        <p:nvSpPr>
          <p:cNvPr id="244" name="Google Shape;244;g8d3272b2c0_0_279"/>
          <p:cNvSpPr/>
          <p:nvPr/>
        </p:nvSpPr>
        <p:spPr>
          <a:xfrm>
            <a:off x="4380806" y="3823854"/>
            <a:ext cx="3791007" cy="733597"/>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457200" lvl="0" indent="0" rtl="0">
              <a:spcBef>
                <a:spcPts val="0"/>
              </a:spcBef>
              <a:spcAft>
                <a:spcPts val="1200"/>
              </a:spcAft>
              <a:buNone/>
            </a:pPr>
            <a:r>
              <a:rPr lang="en-US" sz="3200" dirty="0">
                <a:solidFill>
                  <a:schemeClr val="lt1"/>
                </a:solidFill>
                <a:latin typeface="Calibri" panose="020F0502020204030204" pitchFamily="34" charset="0"/>
                <a:ea typeface="Merriweather"/>
                <a:cs typeface="Calibri" panose="020F0502020204030204" pitchFamily="34" charset="0"/>
                <a:sym typeface="Merriweather"/>
              </a:rPr>
              <a:t>     </a:t>
            </a:r>
            <a:r>
              <a:rPr lang="ka-GE" sz="2400" dirty="0" smtClean="0">
                <a:solidFill>
                  <a:schemeClr val="lt1"/>
                </a:solidFill>
                <a:latin typeface="Calibri" panose="020F0502020204030204" pitchFamily="34" charset="0"/>
                <a:ea typeface="Merriweather"/>
                <a:cs typeface="Calibri" panose="020F0502020204030204" pitchFamily="34" charset="0"/>
                <a:sym typeface="Merriweather"/>
              </a:rPr>
              <a:t>სამართლიანი</a:t>
            </a:r>
            <a:endParaRPr sz="240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7" name="Google Shape;190;g8d3272b2c0_0_231">
            <a:extLst>
              <a:ext uri="{FF2B5EF4-FFF2-40B4-BE49-F238E27FC236}">
                <a16:creationId xmlns="" xmlns:a16="http://schemas.microsoft.com/office/drawing/2014/main" id="{D0861218-79F7-C745-AA83-9E87ECA0A1A5}"/>
              </a:ext>
            </a:extLst>
          </p:cNvPr>
          <p:cNvSpPr/>
          <p:nvPr/>
        </p:nvSpPr>
        <p:spPr>
          <a:xfrm>
            <a:off x="3809009" y="4750638"/>
            <a:ext cx="4934600" cy="133902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400" i="1" dirty="0">
                <a:solidFill>
                  <a:schemeClr val="bg1"/>
                </a:solidFill>
                <a:latin typeface="Calibri" panose="020F0502020204030204" pitchFamily="34" charset="0"/>
                <a:ea typeface="Calisto MT Regular" charset="0"/>
                <a:cs typeface="Calibri" panose="020F0502020204030204" pitchFamily="34" charset="0"/>
              </a:rPr>
              <a:t>She's </a:t>
            </a:r>
            <a:r>
              <a:rPr lang="en-US" sz="2400" i="1" u="sng" dirty="0">
                <a:solidFill>
                  <a:schemeClr val="accent4"/>
                </a:solidFill>
                <a:latin typeface="Calibri" panose="020F0502020204030204" pitchFamily="34" charset="0"/>
                <a:ea typeface="Calisto MT Regular" charset="0"/>
                <a:cs typeface="Calibri" panose="020F0502020204030204" pitchFamily="34" charset="0"/>
              </a:rPr>
              <a:t>fair</a:t>
            </a:r>
            <a:r>
              <a:rPr lang="en-US" sz="2400" i="1" dirty="0">
                <a:solidFill>
                  <a:schemeClr val="accent4"/>
                </a:solidFill>
                <a:latin typeface="Calibri" panose="020F0502020204030204" pitchFamily="34" charset="0"/>
                <a:ea typeface="Calisto MT Regular" charset="0"/>
                <a:cs typeface="Calibri" panose="020F0502020204030204" pitchFamily="34" charset="0"/>
              </a:rPr>
              <a:t> </a:t>
            </a:r>
            <a:r>
              <a:rPr lang="en-US" sz="2400" i="1" dirty="0">
                <a:solidFill>
                  <a:schemeClr val="bg1"/>
                </a:solidFill>
                <a:latin typeface="Calibri" panose="020F0502020204030204" pitchFamily="34" charset="0"/>
                <a:ea typeface="Calisto MT Regular" charset="0"/>
                <a:cs typeface="Calibri" panose="020F0502020204030204" pitchFamily="34" charset="0"/>
              </a:rPr>
              <a:t>to all her employees.</a:t>
            </a:r>
          </a:p>
        </p:txBody>
      </p:sp>
      <p:pic>
        <p:nvPicPr>
          <p:cNvPr id="8" name="Google Shape;90;p1">
            <a:extLst>
              <a:ext uri="{FF2B5EF4-FFF2-40B4-BE49-F238E27FC236}">
                <a16:creationId xmlns="" xmlns:a16="http://schemas.microsoft.com/office/drawing/2014/main" id="{732EE9D5-350F-EB41-A182-BAF1FC76FE5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 xmlns:a16="http://schemas.microsoft.com/office/drawing/2014/main" id="{63204DEA-A936-B94B-B90D-59E90181150E}"/>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0" name="Rectangle 9">
            <a:extLst>
              <a:ext uri="{FF2B5EF4-FFF2-40B4-BE49-F238E27FC236}">
                <a16:creationId xmlns="" xmlns:a16="http://schemas.microsoft.com/office/drawing/2014/main" id="{E862E3DF-190D-524F-9F2D-72C924011FEF}"/>
              </a:ext>
            </a:extLst>
          </p:cNvPr>
          <p:cNvSpPr/>
          <p:nvPr/>
        </p:nvSpPr>
        <p:spPr>
          <a:xfrm>
            <a:off x="8477900" y="365125"/>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11" name="TextBox 10">
            <a:extLst>
              <a:ext uri="{FF2B5EF4-FFF2-40B4-BE49-F238E27FC236}">
                <a16:creationId xmlns="" xmlns:a16="http://schemas.microsoft.com/office/drawing/2014/main" id="{08AE68B2-A8B6-B047-98FC-92AE1185994B}"/>
              </a:ext>
            </a:extLst>
          </p:cNvPr>
          <p:cNvSpPr txBox="1"/>
          <p:nvPr/>
        </p:nvSpPr>
        <p:spPr>
          <a:xfrm>
            <a:off x="8526147" y="443199"/>
            <a:ext cx="2463281" cy="1169551"/>
          </a:xfrm>
          <a:prstGeom prst="rect">
            <a:avLst/>
          </a:prstGeom>
          <a:noFill/>
        </p:spPr>
        <p:txBody>
          <a:bodyPr wrap="square" rtlCol="0">
            <a:spAutoFit/>
          </a:bodyPr>
          <a:lstStyle/>
          <a:p>
            <a:pPr algn="ctr"/>
            <a:r>
              <a:rPr lang="en-US" sz="3500" dirty="0">
                <a:solidFill>
                  <a:schemeClr val="bg1"/>
                </a:solidFill>
                <a:latin typeface="Calibri" pitchFamily="34" charset="0"/>
                <a:ea typeface="Calisto MT Regular" charset="0"/>
                <a:cs typeface="Calibri" pitchFamily="34" charset="0"/>
              </a:rPr>
              <a:t>Vocabulary</a:t>
            </a:r>
          </a:p>
          <a:p>
            <a:pPr algn="ctr"/>
            <a:r>
              <a:rPr lang="ka-GE" sz="3500" dirty="0">
                <a:solidFill>
                  <a:schemeClr val="bg1"/>
                </a:solidFill>
                <a:latin typeface="Calibri" pitchFamily="34" charset="0"/>
                <a:ea typeface="Calisto MT Regular" charset="0"/>
                <a:cs typeface="Calibri" pitchFamily="34" charset="0"/>
              </a:rPr>
              <a:t> ლექსიკა</a:t>
            </a:r>
            <a:endParaRPr lang="en-US" sz="3500" dirty="0">
              <a:solidFill>
                <a:schemeClr val="bg1"/>
              </a:solidFill>
              <a:latin typeface="Calibri" pitchFamily="34" charset="0"/>
              <a:ea typeface="Calisto MT Regular" charset="0"/>
              <a:cs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2" name="Google Shape;252;g8d3272b2c0_0_287"/>
          <p:cNvSpPr/>
          <p:nvPr/>
        </p:nvSpPr>
        <p:spPr>
          <a:xfrm>
            <a:off x="4714613" y="1534676"/>
            <a:ext cx="2824053" cy="2299093"/>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rgbClr val="FFFFFF"/>
                </a:solidFill>
                <a:latin typeface="Calibri Regular" charset="0"/>
                <a:ea typeface="Calibri"/>
                <a:cs typeface="Calibri"/>
                <a:sym typeface="Calibri"/>
              </a:rPr>
              <a:t>h</a:t>
            </a:r>
            <a:r>
              <a:rPr lang="en-US" sz="2800" b="1" dirty="0" smtClean="0">
                <a:solidFill>
                  <a:srgbClr val="FFFFFF"/>
                </a:solidFill>
                <a:latin typeface="Calibri Regular" charset="0"/>
                <a:ea typeface="Calibri"/>
                <a:cs typeface="Calibri"/>
                <a:sym typeface="Calibri"/>
              </a:rPr>
              <a:t>onest</a:t>
            </a:r>
            <a:endParaRPr lang="en-US" sz="2800" b="1" dirty="0">
              <a:solidFill>
                <a:srgbClr val="FFFFFF"/>
              </a:solidFill>
              <a:latin typeface="Calibri Regular" charset="0"/>
              <a:ea typeface="Calibri"/>
              <a:cs typeface="Calibri"/>
              <a:sym typeface="Calibri"/>
            </a:endParaRPr>
          </a:p>
          <a:p>
            <a:pPr marL="0" marR="0" lvl="0" indent="0" algn="ctr" rtl="0">
              <a:spcBef>
                <a:spcPts val="0"/>
              </a:spcBef>
              <a:spcAft>
                <a:spcPts val="0"/>
              </a:spcAft>
              <a:buNone/>
            </a:pPr>
            <a:r>
              <a:rPr lang="en-US" sz="2800" b="1" dirty="0">
                <a:solidFill>
                  <a:srgbClr val="FFFFFF"/>
                </a:solidFill>
                <a:latin typeface="Calibri Regular" charset="0"/>
                <a:ea typeface="Calibri"/>
                <a:cs typeface="Calibri"/>
                <a:sym typeface="Calibri"/>
              </a:rPr>
              <a:t>(</a:t>
            </a:r>
            <a:r>
              <a:rPr lang="en-US" sz="2800" b="1" dirty="0" smtClean="0">
                <a:solidFill>
                  <a:srgbClr val="FFFFFF"/>
                </a:solidFill>
                <a:latin typeface="Calibri Regular" charset="0"/>
                <a:ea typeface="Calibri"/>
                <a:cs typeface="Calibri"/>
                <a:sym typeface="Calibri"/>
              </a:rPr>
              <a:t>adj.)</a:t>
            </a:r>
            <a:endParaRPr sz="2800" b="1" dirty="0">
              <a:solidFill>
                <a:srgbClr val="FFFFFF"/>
              </a:solidFill>
              <a:latin typeface="Calibri Regular" charset="0"/>
              <a:ea typeface="Calibri"/>
              <a:cs typeface="Calibri"/>
              <a:sym typeface="Calibri"/>
            </a:endParaRPr>
          </a:p>
        </p:txBody>
      </p:sp>
      <p:sp>
        <p:nvSpPr>
          <p:cNvPr id="253" name="Google Shape;253;g8d3272b2c0_0_287"/>
          <p:cNvSpPr/>
          <p:nvPr/>
        </p:nvSpPr>
        <p:spPr>
          <a:xfrm>
            <a:off x="3923607" y="3962400"/>
            <a:ext cx="4520932" cy="645163"/>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457200" lvl="0" indent="0" algn="l" rtl="0">
              <a:spcBef>
                <a:spcPts val="1200"/>
              </a:spcBef>
              <a:spcAft>
                <a:spcPts val="0"/>
              </a:spcAft>
              <a:buNone/>
            </a:pPr>
            <a:r>
              <a:rPr sz="2500" dirty="0">
                <a:solidFill>
                  <a:schemeClr val="lt1"/>
                </a:solidFill>
                <a:latin typeface="Calibri Regular" charset="0"/>
                <a:ea typeface="Merriweather Light"/>
                <a:cs typeface="Merriweather Light"/>
                <a:sym typeface="Merriweather Light"/>
              </a:rPr>
              <a:t>          </a:t>
            </a:r>
            <a:r>
              <a:rPr sz="2500" dirty="0" smtClean="0">
                <a:solidFill>
                  <a:schemeClr val="lt1"/>
                </a:solidFill>
                <a:latin typeface="Calibri Regular" charset="0"/>
                <a:ea typeface="Merriweather Light"/>
                <a:cs typeface="Merriweather Light"/>
                <a:sym typeface="Merriweather Light"/>
              </a:rPr>
              <a:t> </a:t>
            </a:r>
            <a:r>
              <a:rPr sz="2400" dirty="0" err="1">
                <a:solidFill>
                  <a:schemeClr val="lt1"/>
                </a:solidFill>
                <a:latin typeface="Calibri" panose="020F0502020204030204" pitchFamily="34" charset="0"/>
                <a:ea typeface="Merriweather Light"/>
                <a:cs typeface="Calibri" panose="020F0502020204030204" pitchFamily="34" charset="0"/>
                <a:sym typeface="Merriweather Light"/>
              </a:rPr>
              <a:t>პატიოსანი</a:t>
            </a:r>
            <a:endParaRPr sz="2400" dirty="0">
              <a:solidFill>
                <a:schemeClr val="lt1"/>
              </a:solidFill>
              <a:latin typeface="Calibri" panose="020F0502020204030204" pitchFamily="34" charset="0"/>
              <a:ea typeface="Merriweather Light"/>
              <a:cs typeface="Calibri" panose="020F0502020204030204" pitchFamily="34" charset="0"/>
              <a:sym typeface="Merriweather Light"/>
            </a:endParaRPr>
          </a:p>
        </p:txBody>
      </p:sp>
      <p:sp>
        <p:nvSpPr>
          <p:cNvPr id="7" name="Google Shape;190;g8d3272b2c0_0_231">
            <a:extLst>
              <a:ext uri="{FF2B5EF4-FFF2-40B4-BE49-F238E27FC236}">
                <a16:creationId xmlns="" xmlns:a16="http://schemas.microsoft.com/office/drawing/2014/main" id="{239F01CF-9F24-B541-9847-F5B5F2B8F8AB}"/>
              </a:ext>
            </a:extLst>
          </p:cNvPr>
          <p:cNvSpPr/>
          <p:nvPr/>
        </p:nvSpPr>
        <p:spPr>
          <a:xfrm>
            <a:off x="3639048" y="4828422"/>
            <a:ext cx="4805491" cy="133902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400" i="1" dirty="0" smtClean="0">
                <a:solidFill>
                  <a:schemeClr val="bg1"/>
                </a:solidFill>
                <a:latin typeface="Calibri" panose="020F0502020204030204" pitchFamily="34" charset="0"/>
                <a:ea typeface="Calisto MT Regular" charset="0"/>
                <a:cs typeface="Calibri" panose="020F0502020204030204" pitchFamily="34" charset="0"/>
              </a:rPr>
              <a:t>It is important to be an </a:t>
            </a:r>
            <a:r>
              <a:rPr lang="en-US" sz="2400" i="1" u="sng" dirty="0" smtClean="0">
                <a:solidFill>
                  <a:schemeClr val="accent4"/>
                </a:solidFill>
                <a:latin typeface="Calibri" panose="020F0502020204030204" pitchFamily="34" charset="0"/>
                <a:ea typeface="Calisto MT Regular" charset="0"/>
                <a:cs typeface="Calibri" panose="020F0502020204030204" pitchFamily="34" charset="0"/>
              </a:rPr>
              <a:t>honest </a:t>
            </a:r>
            <a:r>
              <a:rPr lang="en-US" sz="2400" i="1" dirty="0" smtClean="0">
                <a:solidFill>
                  <a:schemeClr val="bg1"/>
                </a:solidFill>
                <a:latin typeface="Calibri" panose="020F0502020204030204" pitchFamily="34" charset="0"/>
                <a:ea typeface="Calisto MT Regular" charset="0"/>
                <a:cs typeface="Calibri" panose="020F0502020204030204" pitchFamily="34" charset="0"/>
              </a:rPr>
              <a:t>person and don’t tell lies.</a:t>
            </a:r>
            <a:endParaRPr lang="en-US" sz="2400" i="1" dirty="0">
              <a:solidFill>
                <a:schemeClr val="bg1"/>
              </a:solidFill>
              <a:latin typeface="Calibri" panose="020F0502020204030204" pitchFamily="34" charset="0"/>
              <a:ea typeface="Calisto MT Regular" charset="0"/>
              <a:cs typeface="Calibri" panose="020F0502020204030204" pitchFamily="34" charset="0"/>
            </a:endParaRPr>
          </a:p>
        </p:txBody>
      </p:sp>
      <p:pic>
        <p:nvPicPr>
          <p:cNvPr id="8" name="Google Shape;90;p1">
            <a:extLst>
              <a:ext uri="{FF2B5EF4-FFF2-40B4-BE49-F238E27FC236}">
                <a16:creationId xmlns="" xmlns:a16="http://schemas.microsoft.com/office/drawing/2014/main" id="{473C5727-9AB1-AA49-9644-87C94876FADF}"/>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 xmlns:a16="http://schemas.microsoft.com/office/drawing/2014/main" id="{004365E6-6CAF-A048-8693-857B4A60AFD2}"/>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0" name="Rectangle 9">
            <a:extLst>
              <a:ext uri="{FF2B5EF4-FFF2-40B4-BE49-F238E27FC236}">
                <a16:creationId xmlns="" xmlns:a16="http://schemas.microsoft.com/office/drawing/2014/main" id="{29A71C1E-DAAB-A148-ACE1-5513F96BC64F}"/>
              </a:ext>
            </a:extLst>
          </p:cNvPr>
          <p:cNvSpPr/>
          <p:nvPr/>
        </p:nvSpPr>
        <p:spPr>
          <a:xfrm>
            <a:off x="8477900" y="365125"/>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11" name="TextBox 10">
            <a:extLst>
              <a:ext uri="{FF2B5EF4-FFF2-40B4-BE49-F238E27FC236}">
                <a16:creationId xmlns="" xmlns:a16="http://schemas.microsoft.com/office/drawing/2014/main" id="{0EDC11AA-0F7F-2940-8C05-F555C4D6FD04}"/>
              </a:ext>
            </a:extLst>
          </p:cNvPr>
          <p:cNvSpPr txBox="1"/>
          <p:nvPr/>
        </p:nvSpPr>
        <p:spPr>
          <a:xfrm>
            <a:off x="8509725" y="365125"/>
            <a:ext cx="2463281" cy="1169551"/>
          </a:xfrm>
          <a:prstGeom prst="rect">
            <a:avLst/>
          </a:prstGeom>
          <a:noFill/>
        </p:spPr>
        <p:txBody>
          <a:bodyPr wrap="square" rtlCol="0">
            <a:spAutoFit/>
          </a:bodyPr>
          <a:lstStyle/>
          <a:p>
            <a:pPr algn="ctr"/>
            <a:r>
              <a:rPr lang="en-US" sz="3500" dirty="0">
                <a:solidFill>
                  <a:schemeClr val="bg1"/>
                </a:solidFill>
                <a:latin typeface="Calibri" pitchFamily="34" charset="0"/>
                <a:ea typeface="Calisto MT Regular" charset="0"/>
                <a:cs typeface="Calibri" pitchFamily="34" charset="0"/>
              </a:rPr>
              <a:t>Vocabulary</a:t>
            </a:r>
          </a:p>
          <a:p>
            <a:pPr algn="ctr"/>
            <a:r>
              <a:rPr lang="ka-GE" sz="3500" dirty="0">
                <a:solidFill>
                  <a:schemeClr val="bg1"/>
                </a:solidFill>
                <a:latin typeface="Calibri" pitchFamily="34" charset="0"/>
                <a:ea typeface="Calisto MT Regular" charset="0"/>
                <a:cs typeface="Calibri" pitchFamily="34" charset="0"/>
              </a:rPr>
              <a:t> ლექსიკა</a:t>
            </a:r>
            <a:endParaRPr lang="en-US" sz="3500" dirty="0">
              <a:solidFill>
                <a:schemeClr val="bg1"/>
              </a:solidFill>
              <a:latin typeface="Calibri" pitchFamily="34" charset="0"/>
              <a:ea typeface="Calisto MT Regular" charset="0"/>
              <a:cs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 xmlns:a16="http://schemas.microsoft.com/office/drawing/2014/main" id="{1DAC6726-0665-CE42-843C-081700985CF1}"/>
              </a:ext>
            </a:extLst>
          </p:cNvPr>
          <p:cNvSpPr txBox="1">
            <a:spLocks/>
          </p:cNvSpPr>
          <p:nvPr/>
        </p:nvSpPr>
        <p:spPr>
          <a:xfrm>
            <a:off x="351411" y="224002"/>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Calibri Regular" charset="0"/>
            </a:endParaRPr>
          </a:p>
        </p:txBody>
      </p:sp>
      <p:sp>
        <p:nvSpPr>
          <p:cNvPr id="2" name="Rectangle 1">
            <a:extLst>
              <a:ext uri="{FF2B5EF4-FFF2-40B4-BE49-F238E27FC236}">
                <a16:creationId xmlns="" xmlns:a16="http://schemas.microsoft.com/office/drawing/2014/main" id="{97D84395-477B-5643-998F-5A55D6D879D4}"/>
              </a:ext>
            </a:extLst>
          </p:cNvPr>
          <p:cNvSpPr/>
          <p:nvPr/>
        </p:nvSpPr>
        <p:spPr>
          <a:xfrm>
            <a:off x="2033784" y="3497199"/>
            <a:ext cx="7348578"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He is a/an </a:t>
            </a:r>
            <a:r>
              <a:rPr lang="mr-IN" sz="2400" dirty="0">
                <a:latin typeface="Calibri" panose="020F0502020204030204" pitchFamily="34" charset="0"/>
                <a:cs typeface="Calibri" panose="020F0502020204030204" pitchFamily="34" charset="0"/>
              </a:rPr>
              <a:t>……… </a:t>
            </a:r>
            <a:r>
              <a:rPr lang="en-US" sz="2400" dirty="0" smtClean="0">
                <a:latin typeface="Calibri" panose="020F0502020204030204" pitchFamily="34" charset="0"/>
                <a:cs typeface="Calibri" panose="020F0502020204030204" pitchFamily="34" charset="0"/>
              </a:rPr>
              <a:t>person</a:t>
            </a:r>
            <a:r>
              <a:rPr lang="en-US" sz="2400" dirty="0">
                <a:latin typeface="Calibri" panose="020F0502020204030204" pitchFamily="34" charset="0"/>
                <a:cs typeface="Calibri" panose="020F0502020204030204" pitchFamily="34" charset="0"/>
              </a:rPr>
              <a:t>. He never tells lies. </a:t>
            </a:r>
          </a:p>
        </p:txBody>
      </p:sp>
      <p:pic>
        <p:nvPicPr>
          <p:cNvPr id="11" name="Google Shape;90;p1">
            <a:extLst>
              <a:ext uri="{FF2B5EF4-FFF2-40B4-BE49-F238E27FC236}">
                <a16:creationId xmlns=""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5" name="Picture 14">
            <a:extLst>
              <a:ext uri="{FF2B5EF4-FFF2-40B4-BE49-F238E27FC236}">
                <a16:creationId xmlns="" xmlns:a16="http://schemas.microsoft.com/office/drawing/2014/main" id="{CBFB4AD6-5147-B841-97E3-D3DBF2870DA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3" name="Rectangle 2">
            <a:extLst>
              <a:ext uri="{FF2B5EF4-FFF2-40B4-BE49-F238E27FC236}">
                <a16:creationId xmlns="" xmlns:a16="http://schemas.microsoft.com/office/drawing/2014/main" id="{7B248CA7-93A4-1A4B-AD8E-13329B2E3006}"/>
              </a:ext>
            </a:extLst>
          </p:cNvPr>
          <p:cNvSpPr/>
          <p:nvPr/>
        </p:nvSpPr>
        <p:spPr>
          <a:xfrm>
            <a:off x="515026" y="2385003"/>
            <a:ext cx="1674057" cy="669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latin typeface="Calibri" panose="020F0502020204030204" pitchFamily="34" charset="0"/>
                <a:cs typeface="Calibri" panose="020F0502020204030204" pitchFamily="34" charset="0"/>
              </a:rPr>
              <a:t>calm</a:t>
            </a:r>
          </a:p>
        </p:txBody>
      </p:sp>
      <p:sp>
        <p:nvSpPr>
          <p:cNvPr id="16" name="Rectangle 15">
            <a:extLst>
              <a:ext uri="{FF2B5EF4-FFF2-40B4-BE49-F238E27FC236}">
                <a16:creationId xmlns="" xmlns:a16="http://schemas.microsoft.com/office/drawing/2014/main" id="{CFC47528-8DA9-514A-ABB5-DF08268F46B6}"/>
              </a:ext>
            </a:extLst>
          </p:cNvPr>
          <p:cNvSpPr/>
          <p:nvPr/>
        </p:nvSpPr>
        <p:spPr>
          <a:xfrm>
            <a:off x="2303977" y="2385003"/>
            <a:ext cx="1695924" cy="673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latin typeface="Calibri" panose="020F0502020204030204" pitchFamily="34" charset="0"/>
                <a:cs typeface="Calibri" panose="020F0502020204030204" pitchFamily="34" charset="0"/>
              </a:rPr>
              <a:t>thoughtful</a:t>
            </a:r>
            <a:endParaRPr lang="en-US" sz="2500" dirty="0">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 xmlns:a16="http://schemas.microsoft.com/office/drawing/2014/main" id="{C3F1E415-546D-2C48-A6C3-AC6D34F9BA7B}"/>
              </a:ext>
            </a:extLst>
          </p:cNvPr>
          <p:cNvSpPr/>
          <p:nvPr/>
        </p:nvSpPr>
        <p:spPr>
          <a:xfrm>
            <a:off x="4151899" y="2380752"/>
            <a:ext cx="1478461" cy="673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latin typeface="Calibri" panose="020F0502020204030204" pitchFamily="34" charset="0"/>
                <a:cs typeface="Calibri" panose="020F0502020204030204" pitchFamily="34" charset="0"/>
              </a:rPr>
              <a:t>honest</a:t>
            </a:r>
          </a:p>
        </p:txBody>
      </p:sp>
      <p:sp>
        <p:nvSpPr>
          <p:cNvPr id="18" name="Rectangle 17">
            <a:extLst>
              <a:ext uri="{FF2B5EF4-FFF2-40B4-BE49-F238E27FC236}">
                <a16:creationId xmlns="" xmlns:a16="http://schemas.microsoft.com/office/drawing/2014/main" id="{9F627E5A-4AF2-2946-8B8E-7F5BF220557A}"/>
              </a:ext>
            </a:extLst>
          </p:cNvPr>
          <p:cNvSpPr/>
          <p:nvPr/>
        </p:nvSpPr>
        <p:spPr>
          <a:xfrm>
            <a:off x="5781008" y="2380752"/>
            <a:ext cx="1478460" cy="673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latin typeface="Calibri" panose="020F0502020204030204" pitchFamily="34" charset="0"/>
                <a:cs typeface="Calibri" panose="020F0502020204030204" pitchFamily="34" charset="0"/>
              </a:rPr>
              <a:t>fair</a:t>
            </a:r>
          </a:p>
        </p:txBody>
      </p:sp>
      <p:sp>
        <p:nvSpPr>
          <p:cNvPr id="19" name="Rectangle 18">
            <a:extLst>
              <a:ext uri="{FF2B5EF4-FFF2-40B4-BE49-F238E27FC236}">
                <a16:creationId xmlns="" xmlns:a16="http://schemas.microsoft.com/office/drawing/2014/main" id="{9B367E4F-EA24-D143-A51F-FA5040CB2782}"/>
              </a:ext>
            </a:extLst>
          </p:cNvPr>
          <p:cNvSpPr/>
          <p:nvPr/>
        </p:nvSpPr>
        <p:spPr>
          <a:xfrm>
            <a:off x="7380579" y="2380753"/>
            <a:ext cx="1829370" cy="662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latin typeface="Calibri" panose="020F0502020204030204" pitchFamily="34" charset="0"/>
                <a:cs typeface="Calibri" panose="020F0502020204030204" pitchFamily="34" charset="0"/>
              </a:rPr>
              <a:t>i</a:t>
            </a:r>
            <a:r>
              <a:rPr lang="en-US" sz="2500" dirty="0" smtClean="0">
                <a:latin typeface="Calibri" panose="020F0502020204030204" pitchFamily="34" charset="0"/>
                <a:cs typeface="Calibri" panose="020F0502020204030204" pitchFamily="34" charset="0"/>
              </a:rPr>
              <a:t>ntelligent</a:t>
            </a:r>
            <a:endParaRPr lang="en-US" sz="2500" dirty="0">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 xmlns:a16="http://schemas.microsoft.com/office/drawing/2014/main" id="{D86E702E-104A-D647-B1CD-0A5C18F4C340}"/>
              </a:ext>
            </a:extLst>
          </p:cNvPr>
          <p:cNvSpPr/>
          <p:nvPr/>
        </p:nvSpPr>
        <p:spPr>
          <a:xfrm>
            <a:off x="9343397" y="2380752"/>
            <a:ext cx="1629609" cy="6661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latin typeface="Calibri" panose="020F0502020204030204" pitchFamily="34" charset="0"/>
                <a:cs typeface="Calibri" panose="020F0502020204030204" pitchFamily="34" charset="0"/>
              </a:rPr>
              <a:t>confident</a:t>
            </a:r>
          </a:p>
        </p:txBody>
      </p:sp>
      <p:sp>
        <p:nvSpPr>
          <p:cNvPr id="25" name="Rectangle 24">
            <a:extLst>
              <a:ext uri="{FF2B5EF4-FFF2-40B4-BE49-F238E27FC236}">
                <a16:creationId xmlns="" xmlns:a16="http://schemas.microsoft.com/office/drawing/2014/main" id="{29A71C1E-DAAB-A148-ACE1-5513F96BC64F}"/>
              </a:ext>
            </a:extLst>
          </p:cNvPr>
          <p:cNvSpPr/>
          <p:nvPr/>
        </p:nvSpPr>
        <p:spPr>
          <a:xfrm>
            <a:off x="8477900" y="365125"/>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26" name="TextBox 25">
            <a:extLst>
              <a:ext uri="{FF2B5EF4-FFF2-40B4-BE49-F238E27FC236}">
                <a16:creationId xmlns="" xmlns:a16="http://schemas.microsoft.com/office/drawing/2014/main" id="{0EDC11AA-0F7F-2940-8C05-F555C4D6FD04}"/>
              </a:ext>
            </a:extLst>
          </p:cNvPr>
          <p:cNvSpPr txBox="1"/>
          <p:nvPr/>
        </p:nvSpPr>
        <p:spPr>
          <a:xfrm>
            <a:off x="8509725" y="365125"/>
            <a:ext cx="2463281" cy="1169551"/>
          </a:xfrm>
          <a:prstGeom prst="rect">
            <a:avLst/>
          </a:prstGeom>
          <a:noFill/>
        </p:spPr>
        <p:txBody>
          <a:bodyPr wrap="square" rtlCol="0">
            <a:spAutoFit/>
          </a:bodyPr>
          <a:lstStyle/>
          <a:p>
            <a:pPr algn="ctr"/>
            <a:r>
              <a:rPr lang="en-US" sz="3500" dirty="0">
                <a:solidFill>
                  <a:schemeClr val="bg1"/>
                </a:solidFill>
                <a:latin typeface="Calibri" pitchFamily="34" charset="0"/>
                <a:ea typeface="Calisto MT Regular" charset="0"/>
                <a:cs typeface="Calibri" pitchFamily="34" charset="0"/>
              </a:rPr>
              <a:t>Vocabulary</a:t>
            </a:r>
          </a:p>
          <a:p>
            <a:pPr algn="ctr"/>
            <a:r>
              <a:rPr lang="ka-GE" sz="3500" dirty="0">
                <a:solidFill>
                  <a:schemeClr val="bg1"/>
                </a:solidFill>
                <a:latin typeface="Calibri" pitchFamily="34" charset="0"/>
                <a:ea typeface="Calisto MT Regular" charset="0"/>
                <a:cs typeface="Calibri" pitchFamily="34" charset="0"/>
              </a:rPr>
              <a:t> ლექსიკა</a:t>
            </a:r>
            <a:endParaRPr lang="en-US" sz="3500" dirty="0">
              <a:solidFill>
                <a:schemeClr val="bg1"/>
              </a:solidFill>
              <a:latin typeface="Calibri" pitchFamily="34" charset="0"/>
              <a:ea typeface="Calisto MT Regular" charset="0"/>
              <a:cs typeface="Calibri" pitchFamily="34" charset="0"/>
            </a:endParaRPr>
          </a:p>
        </p:txBody>
      </p:sp>
    </p:spTree>
    <p:extLst>
      <p:ext uri="{BB962C8B-B14F-4D97-AF65-F5344CB8AC3E}">
        <p14:creationId xmlns:p14="http://schemas.microsoft.com/office/powerpoint/2010/main" val="322189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1394 0.25509 L 0.01394 0.50509 " pathEditMode="relative" rAng="0" ptsTypes="AA">
                                      <p:cBhvr>
                                        <p:cTn id="6" dur="2000" fill="hold"/>
                                        <p:tgtEl>
                                          <p:spTgt spid="17"/>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 xmlns:a16="http://schemas.microsoft.com/office/drawing/2014/main" id="{1DAC6726-0665-CE42-843C-081700985CF1}"/>
              </a:ext>
            </a:extLst>
          </p:cNvPr>
          <p:cNvSpPr txBox="1">
            <a:spLocks/>
          </p:cNvSpPr>
          <p:nvPr/>
        </p:nvSpPr>
        <p:spPr>
          <a:xfrm>
            <a:off x="351411" y="224002"/>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Calibri Regular" charset="0"/>
            </a:endParaRPr>
          </a:p>
        </p:txBody>
      </p:sp>
      <p:sp>
        <p:nvSpPr>
          <p:cNvPr id="2" name="Rectangle 1">
            <a:extLst>
              <a:ext uri="{FF2B5EF4-FFF2-40B4-BE49-F238E27FC236}">
                <a16:creationId xmlns="" xmlns:a16="http://schemas.microsoft.com/office/drawing/2014/main" id="{97D84395-477B-5643-998F-5A55D6D879D4}"/>
              </a:ext>
            </a:extLst>
          </p:cNvPr>
          <p:cNvSpPr/>
          <p:nvPr/>
        </p:nvSpPr>
        <p:spPr>
          <a:xfrm>
            <a:off x="2211059" y="3440824"/>
            <a:ext cx="7348578"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She is </a:t>
            </a:r>
            <a:r>
              <a:rPr lang="en-US" sz="2400">
                <a:latin typeface="Calibri" panose="020F0502020204030204" pitchFamily="34" charset="0"/>
                <a:cs typeface="Calibri" panose="020F0502020204030204" pitchFamily="34" charset="0"/>
              </a:rPr>
              <a:t>very </a:t>
            </a:r>
            <a:r>
              <a:rPr lang="mr-IN" sz="2400" dirty="0">
                <a:latin typeface="Calibri" panose="020F0502020204030204" pitchFamily="34" charset="0"/>
                <a:cs typeface="Calibri" panose="020F0502020204030204" pitchFamily="34" charset="0"/>
              </a:rPr>
              <a:t>……… </a:t>
            </a:r>
            <a:r>
              <a:rPr lang="en-US" sz="2400" dirty="0" smtClean="0">
                <a:latin typeface="Calibri" panose="020F0502020204030204" pitchFamily="34" charset="0"/>
                <a:cs typeface="Calibri" panose="020F0502020204030204" pitchFamily="34" charset="0"/>
              </a:rPr>
              <a:t>She </a:t>
            </a:r>
            <a:r>
              <a:rPr lang="en-US" sz="2400" dirty="0">
                <a:latin typeface="Calibri" panose="020F0502020204030204" pitchFamily="34" charset="0"/>
                <a:cs typeface="Calibri" panose="020F0502020204030204" pitchFamily="34" charset="0"/>
              </a:rPr>
              <a:t>never gets angry.</a:t>
            </a:r>
          </a:p>
        </p:txBody>
      </p:sp>
      <p:pic>
        <p:nvPicPr>
          <p:cNvPr id="11" name="Google Shape;90;p1">
            <a:extLst>
              <a:ext uri="{FF2B5EF4-FFF2-40B4-BE49-F238E27FC236}">
                <a16:creationId xmlns=""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5" name="Picture 14">
            <a:extLst>
              <a:ext uri="{FF2B5EF4-FFF2-40B4-BE49-F238E27FC236}">
                <a16:creationId xmlns="" xmlns:a16="http://schemas.microsoft.com/office/drawing/2014/main" id="{CBFB4AD6-5147-B841-97E3-D3DBF2870DA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16" name="Rectangle 15">
            <a:extLst>
              <a:ext uri="{FF2B5EF4-FFF2-40B4-BE49-F238E27FC236}">
                <a16:creationId xmlns="" xmlns:a16="http://schemas.microsoft.com/office/drawing/2014/main" id="{37C75B55-7989-8648-AD44-3E426651A547}"/>
              </a:ext>
            </a:extLst>
          </p:cNvPr>
          <p:cNvSpPr/>
          <p:nvPr/>
        </p:nvSpPr>
        <p:spPr>
          <a:xfrm>
            <a:off x="816430" y="2255390"/>
            <a:ext cx="1674057" cy="669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latin typeface="Calisto MT Regular" charset="0"/>
              </a:rPr>
              <a:t>calm</a:t>
            </a:r>
          </a:p>
        </p:txBody>
      </p:sp>
      <p:sp>
        <p:nvSpPr>
          <p:cNvPr id="17" name="Rectangle 16">
            <a:extLst>
              <a:ext uri="{FF2B5EF4-FFF2-40B4-BE49-F238E27FC236}">
                <a16:creationId xmlns="" xmlns:a16="http://schemas.microsoft.com/office/drawing/2014/main" id="{2D1FFD4F-87C7-AF4D-A172-F5757015C8A3}"/>
              </a:ext>
            </a:extLst>
          </p:cNvPr>
          <p:cNvSpPr/>
          <p:nvPr/>
        </p:nvSpPr>
        <p:spPr>
          <a:xfrm>
            <a:off x="2727196" y="2255390"/>
            <a:ext cx="1695924" cy="669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latin typeface="Calisto MT Regular" charset="0"/>
              </a:rPr>
              <a:t>thoughtful</a:t>
            </a:r>
            <a:endParaRPr lang="en-US" sz="2500" dirty="0">
              <a:latin typeface="Calisto MT Regular" charset="0"/>
            </a:endParaRPr>
          </a:p>
        </p:txBody>
      </p:sp>
      <p:sp>
        <p:nvSpPr>
          <p:cNvPr id="18" name="Rectangle 17">
            <a:extLst>
              <a:ext uri="{FF2B5EF4-FFF2-40B4-BE49-F238E27FC236}">
                <a16:creationId xmlns="" xmlns:a16="http://schemas.microsoft.com/office/drawing/2014/main" id="{E1263BD4-41EB-F140-B14D-92CDFFA0F291}"/>
              </a:ext>
            </a:extLst>
          </p:cNvPr>
          <p:cNvSpPr/>
          <p:nvPr/>
        </p:nvSpPr>
        <p:spPr>
          <a:xfrm>
            <a:off x="4617539" y="2255391"/>
            <a:ext cx="1478461" cy="669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latin typeface="Calisto MT Regular" charset="0"/>
              </a:rPr>
              <a:t>fair</a:t>
            </a:r>
          </a:p>
        </p:txBody>
      </p:sp>
      <p:sp>
        <p:nvSpPr>
          <p:cNvPr id="19" name="Rectangle 18">
            <a:extLst>
              <a:ext uri="{FF2B5EF4-FFF2-40B4-BE49-F238E27FC236}">
                <a16:creationId xmlns="" xmlns:a16="http://schemas.microsoft.com/office/drawing/2014/main" id="{4F00EBF1-1BB5-A648-8DE1-A0671CA6C62A}"/>
              </a:ext>
            </a:extLst>
          </p:cNvPr>
          <p:cNvSpPr/>
          <p:nvPr/>
        </p:nvSpPr>
        <p:spPr>
          <a:xfrm>
            <a:off x="6374517" y="2255392"/>
            <a:ext cx="1602713" cy="669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latin typeface="Calisto MT Regular" charset="0"/>
              </a:rPr>
              <a:t>intelligent</a:t>
            </a:r>
          </a:p>
        </p:txBody>
      </p:sp>
      <p:sp>
        <p:nvSpPr>
          <p:cNvPr id="20" name="Rectangle 19">
            <a:extLst>
              <a:ext uri="{FF2B5EF4-FFF2-40B4-BE49-F238E27FC236}">
                <a16:creationId xmlns="" xmlns:a16="http://schemas.microsoft.com/office/drawing/2014/main" id="{FA90D152-4A5C-4E41-8151-C27BEF0D827B}"/>
              </a:ext>
            </a:extLst>
          </p:cNvPr>
          <p:cNvSpPr/>
          <p:nvPr/>
        </p:nvSpPr>
        <p:spPr>
          <a:xfrm>
            <a:off x="8222328" y="2255393"/>
            <a:ext cx="1829370" cy="669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latin typeface="Calisto MT Regular" charset="0"/>
              </a:rPr>
              <a:t>confident</a:t>
            </a:r>
          </a:p>
        </p:txBody>
      </p:sp>
      <p:sp>
        <p:nvSpPr>
          <p:cNvPr id="13" name="Rectangle 12">
            <a:extLst>
              <a:ext uri="{FF2B5EF4-FFF2-40B4-BE49-F238E27FC236}">
                <a16:creationId xmlns="" xmlns:a16="http://schemas.microsoft.com/office/drawing/2014/main" id="{29A71C1E-DAAB-A148-ACE1-5513F96BC64F}"/>
              </a:ext>
            </a:extLst>
          </p:cNvPr>
          <p:cNvSpPr/>
          <p:nvPr/>
        </p:nvSpPr>
        <p:spPr>
          <a:xfrm>
            <a:off x="8477900" y="365125"/>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14" name="TextBox 13">
            <a:extLst>
              <a:ext uri="{FF2B5EF4-FFF2-40B4-BE49-F238E27FC236}">
                <a16:creationId xmlns="" xmlns:a16="http://schemas.microsoft.com/office/drawing/2014/main" id="{0EDC11AA-0F7F-2940-8C05-F555C4D6FD04}"/>
              </a:ext>
            </a:extLst>
          </p:cNvPr>
          <p:cNvSpPr txBox="1"/>
          <p:nvPr/>
        </p:nvSpPr>
        <p:spPr>
          <a:xfrm>
            <a:off x="8509725" y="365125"/>
            <a:ext cx="2463281" cy="1169551"/>
          </a:xfrm>
          <a:prstGeom prst="rect">
            <a:avLst/>
          </a:prstGeom>
          <a:noFill/>
        </p:spPr>
        <p:txBody>
          <a:bodyPr wrap="square" rtlCol="0">
            <a:spAutoFit/>
          </a:bodyPr>
          <a:lstStyle/>
          <a:p>
            <a:r>
              <a:rPr lang="en-US" sz="3500" dirty="0">
                <a:solidFill>
                  <a:schemeClr val="bg1"/>
                </a:solidFill>
                <a:latin typeface="Calibri" pitchFamily="34" charset="0"/>
                <a:ea typeface="Calisto MT Regular" charset="0"/>
                <a:cs typeface="Calibri" pitchFamily="34" charset="0"/>
              </a:rPr>
              <a:t>Vocabulary</a:t>
            </a:r>
          </a:p>
          <a:p>
            <a:r>
              <a:rPr lang="ka-GE" sz="3500" dirty="0">
                <a:solidFill>
                  <a:schemeClr val="bg1"/>
                </a:solidFill>
                <a:latin typeface="Calibri" pitchFamily="34" charset="0"/>
                <a:ea typeface="Calisto MT Regular" charset="0"/>
                <a:cs typeface="Calibri" pitchFamily="34" charset="0"/>
              </a:rPr>
              <a:t> ლექსიკა</a:t>
            </a:r>
            <a:endParaRPr lang="en-US" sz="3500" dirty="0">
              <a:solidFill>
                <a:schemeClr val="bg1"/>
              </a:solidFill>
              <a:latin typeface="Calibri" pitchFamily="34" charset="0"/>
              <a:ea typeface="Calisto MT Regular" charset="0"/>
              <a:cs typeface="Calibri" pitchFamily="34" charset="0"/>
            </a:endParaRPr>
          </a:p>
        </p:txBody>
      </p:sp>
    </p:spTree>
    <p:extLst>
      <p:ext uri="{BB962C8B-B14F-4D97-AF65-F5344CB8AC3E}">
        <p14:creationId xmlns:p14="http://schemas.microsoft.com/office/powerpoint/2010/main" val="421115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path" presetSubtype="0" accel="50000" decel="50000" fill="hold" grpId="0" nodeType="clickEffect">
                                  <p:stCondLst>
                                    <p:cond delay="0"/>
                                  </p:stCondLst>
                                  <p:childTnLst>
                                    <p:animMotion origin="layout" path="M 0.00833 0.24699 L 0.00833 0.37269 C 0.00833 0.42894 0.08919 0.49838 0.15494 0.49838 L 0.30169 0.49838 " pathEditMode="relative" rAng="0" ptsTypes="AAAA">
                                      <p:cBhvr>
                                        <p:cTn id="6" dur="2000" fill="hold"/>
                                        <p:tgtEl>
                                          <p:spTgt spid="16"/>
                                        </p:tgtEl>
                                        <p:attrNameLst>
                                          <p:attrName>ppt_x</p:attrName>
                                          <p:attrName>ppt_y</p:attrName>
                                        </p:attrNameLst>
                                      </p:cBhvr>
                                      <p:rCtr x="14661" y="1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 xmlns:a16="http://schemas.microsoft.com/office/drawing/2014/main" id="{1DAC6726-0665-CE42-843C-081700985CF1}"/>
              </a:ext>
            </a:extLst>
          </p:cNvPr>
          <p:cNvSpPr txBox="1">
            <a:spLocks/>
          </p:cNvSpPr>
          <p:nvPr/>
        </p:nvSpPr>
        <p:spPr>
          <a:xfrm>
            <a:off x="351411" y="224002"/>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Calibri Regular" charset="0"/>
            </a:endParaRPr>
          </a:p>
        </p:txBody>
      </p:sp>
      <p:sp>
        <p:nvSpPr>
          <p:cNvPr id="2" name="Rectangle 1">
            <a:extLst>
              <a:ext uri="{FF2B5EF4-FFF2-40B4-BE49-F238E27FC236}">
                <a16:creationId xmlns="" xmlns:a16="http://schemas.microsoft.com/office/drawing/2014/main" id="{97D84395-477B-5643-998F-5A55D6D879D4}"/>
              </a:ext>
            </a:extLst>
          </p:cNvPr>
          <p:cNvSpPr/>
          <p:nvPr/>
        </p:nvSpPr>
        <p:spPr>
          <a:xfrm>
            <a:off x="2100472" y="3657444"/>
            <a:ext cx="7348578"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alibri" panose="020F0502020204030204" pitchFamily="34" charset="0"/>
                <a:cs typeface="Calibri" panose="020F0502020204030204" pitchFamily="34" charset="0"/>
              </a:rPr>
              <a:t>She </a:t>
            </a:r>
            <a:r>
              <a:rPr lang="en-US" sz="2400" dirty="0">
                <a:latin typeface="Calibri" panose="020F0502020204030204" pitchFamily="34" charset="0"/>
                <a:cs typeface="Calibri" panose="020F0502020204030204" pitchFamily="34" charset="0"/>
              </a:rPr>
              <a:t>looks </a:t>
            </a:r>
            <a:r>
              <a:rPr lang="mr-IN" sz="2400" dirty="0">
                <a:latin typeface="Calibri" panose="020F0502020204030204" pitchFamily="34" charset="0"/>
                <a:cs typeface="Calibri" panose="020F0502020204030204" pitchFamily="34" charset="0"/>
              </a:rPr>
              <a:t>……… </a:t>
            </a:r>
            <a:r>
              <a:rPr lang="en-US" sz="2400" dirty="0" smtClean="0">
                <a:latin typeface="Calibri" panose="020F0502020204030204" pitchFamily="34" charset="0"/>
                <a:cs typeface="Calibri" panose="020F0502020204030204" pitchFamily="34" charset="0"/>
              </a:rPr>
              <a:t>She </a:t>
            </a:r>
            <a:r>
              <a:rPr lang="en-US" sz="2400" dirty="0">
                <a:latin typeface="Calibri" panose="020F0502020204030204" pitchFamily="34" charset="0"/>
                <a:cs typeface="Calibri" panose="020F0502020204030204" pitchFamily="34" charset="0"/>
              </a:rPr>
              <a:t>knows what she is talking about.</a:t>
            </a:r>
          </a:p>
        </p:txBody>
      </p:sp>
      <p:pic>
        <p:nvPicPr>
          <p:cNvPr id="11" name="Google Shape;90;p1">
            <a:extLst>
              <a:ext uri="{FF2B5EF4-FFF2-40B4-BE49-F238E27FC236}">
                <a16:creationId xmlns=""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5" name="Picture 14">
            <a:extLst>
              <a:ext uri="{FF2B5EF4-FFF2-40B4-BE49-F238E27FC236}">
                <a16:creationId xmlns="" xmlns:a16="http://schemas.microsoft.com/office/drawing/2014/main" id="{CBFB4AD6-5147-B841-97E3-D3DBF2870DA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23" name="Rectangle 22">
            <a:extLst>
              <a:ext uri="{FF2B5EF4-FFF2-40B4-BE49-F238E27FC236}">
                <a16:creationId xmlns="" xmlns:a16="http://schemas.microsoft.com/office/drawing/2014/main" id="{AB51ACFF-F310-5647-8BC6-7F2F693EB2A1}"/>
              </a:ext>
            </a:extLst>
          </p:cNvPr>
          <p:cNvSpPr/>
          <p:nvPr/>
        </p:nvSpPr>
        <p:spPr>
          <a:xfrm>
            <a:off x="2184362" y="2309603"/>
            <a:ext cx="1695924" cy="634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latin typeface="Calisto MT Regular" charset="0"/>
              </a:rPr>
              <a:t>fair</a:t>
            </a:r>
          </a:p>
        </p:txBody>
      </p:sp>
      <p:sp>
        <p:nvSpPr>
          <p:cNvPr id="24" name="Rectangle 23">
            <a:extLst>
              <a:ext uri="{FF2B5EF4-FFF2-40B4-BE49-F238E27FC236}">
                <a16:creationId xmlns="" xmlns:a16="http://schemas.microsoft.com/office/drawing/2014/main" id="{3A21CBDB-B86B-274B-AEE2-502A98736C66}"/>
              </a:ext>
            </a:extLst>
          </p:cNvPr>
          <p:cNvSpPr/>
          <p:nvPr/>
        </p:nvSpPr>
        <p:spPr>
          <a:xfrm>
            <a:off x="4032346" y="2311525"/>
            <a:ext cx="1742415" cy="634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latin typeface="Calisto MT Regular" charset="0"/>
              </a:rPr>
              <a:t>thoughtful</a:t>
            </a:r>
            <a:endParaRPr lang="en-US" sz="2500" dirty="0">
              <a:latin typeface="Calisto MT Regular" charset="0"/>
            </a:endParaRPr>
          </a:p>
        </p:txBody>
      </p:sp>
      <p:sp>
        <p:nvSpPr>
          <p:cNvPr id="25" name="Rectangle 24">
            <a:extLst>
              <a:ext uri="{FF2B5EF4-FFF2-40B4-BE49-F238E27FC236}">
                <a16:creationId xmlns="" xmlns:a16="http://schemas.microsoft.com/office/drawing/2014/main" id="{2D0CC33F-1376-2247-AB87-401035E60839}"/>
              </a:ext>
            </a:extLst>
          </p:cNvPr>
          <p:cNvSpPr/>
          <p:nvPr/>
        </p:nvSpPr>
        <p:spPr>
          <a:xfrm>
            <a:off x="5951294" y="2309603"/>
            <a:ext cx="1616773" cy="626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latin typeface="Calisto MT Regular" charset="0"/>
              </a:rPr>
              <a:t>intelligent</a:t>
            </a:r>
          </a:p>
        </p:txBody>
      </p:sp>
      <p:sp>
        <p:nvSpPr>
          <p:cNvPr id="26" name="Rectangle 25">
            <a:extLst>
              <a:ext uri="{FF2B5EF4-FFF2-40B4-BE49-F238E27FC236}">
                <a16:creationId xmlns="" xmlns:a16="http://schemas.microsoft.com/office/drawing/2014/main" id="{D79AFC14-AF30-1F4E-8F17-110DD69DEAAF}"/>
              </a:ext>
            </a:extLst>
          </p:cNvPr>
          <p:cNvSpPr/>
          <p:nvPr/>
        </p:nvSpPr>
        <p:spPr>
          <a:xfrm>
            <a:off x="7742442" y="2274192"/>
            <a:ext cx="1478461" cy="6615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latin typeface="Calisto MT Regular" charset="0"/>
              </a:rPr>
              <a:t>confident</a:t>
            </a:r>
          </a:p>
        </p:txBody>
      </p:sp>
      <p:sp>
        <p:nvSpPr>
          <p:cNvPr id="10" name="Rectangle 9">
            <a:extLst>
              <a:ext uri="{FF2B5EF4-FFF2-40B4-BE49-F238E27FC236}">
                <a16:creationId xmlns="" xmlns:a16="http://schemas.microsoft.com/office/drawing/2014/main" id="{29A71C1E-DAAB-A148-ACE1-5513F96BC64F}"/>
              </a:ext>
            </a:extLst>
          </p:cNvPr>
          <p:cNvSpPr/>
          <p:nvPr/>
        </p:nvSpPr>
        <p:spPr>
          <a:xfrm>
            <a:off x="8477900" y="365125"/>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12" name="TextBox 11">
            <a:extLst>
              <a:ext uri="{FF2B5EF4-FFF2-40B4-BE49-F238E27FC236}">
                <a16:creationId xmlns="" xmlns:a16="http://schemas.microsoft.com/office/drawing/2014/main" id="{0EDC11AA-0F7F-2940-8C05-F555C4D6FD04}"/>
              </a:ext>
            </a:extLst>
          </p:cNvPr>
          <p:cNvSpPr txBox="1"/>
          <p:nvPr/>
        </p:nvSpPr>
        <p:spPr>
          <a:xfrm>
            <a:off x="8509725" y="365125"/>
            <a:ext cx="2463281" cy="1169551"/>
          </a:xfrm>
          <a:prstGeom prst="rect">
            <a:avLst/>
          </a:prstGeom>
          <a:noFill/>
        </p:spPr>
        <p:txBody>
          <a:bodyPr wrap="square" rtlCol="0">
            <a:spAutoFit/>
          </a:bodyPr>
          <a:lstStyle/>
          <a:p>
            <a:r>
              <a:rPr lang="en-US" sz="3500" dirty="0">
                <a:solidFill>
                  <a:schemeClr val="bg1"/>
                </a:solidFill>
                <a:latin typeface="Calibri" pitchFamily="34" charset="0"/>
                <a:ea typeface="Calisto MT Regular" charset="0"/>
                <a:cs typeface="Calibri" pitchFamily="34" charset="0"/>
              </a:rPr>
              <a:t>Vocabulary</a:t>
            </a:r>
          </a:p>
          <a:p>
            <a:r>
              <a:rPr lang="ka-GE" sz="3500" dirty="0">
                <a:solidFill>
                  <a:schemeClr val="bg1"/>
                </a:solidFill>
                <a:latin typeface="Calibri" pitchFamily="34" charset="0"/>
                <a:ea typeface="Calisto MT Regular" charset="0"/>
                <a:cs typeface="Calibri" pitchFamily="34" charset="0"/>
              </a:rPr>
              <a:t> ლექსიკა</a:t>
            </a:r>
            <a:endParaRPr lang="en-US" sz="3500" dirty="0">
              <a:solidFill>
                <a:schemeClr val="bg1"/>
              </a:solidFill>
              <a:latin typeface="Calibri" pitchFamily="34" charset="0"/>
              <a:ea typeface="Calisto MT Regular" charset="0"/>
              <a:cs typeface="Calibri" pitchFamily="34" charset="0"/>
            </a:endParaRPr>
          </a:p>
        </p:txBody>
      </p:sp>
    </p:spTree>
    <p:extLst>
      <p:ext uri="{BB962C8B-B14F-4D97-AF65-F5344CB8AC3E}">
        <p14:creationId xmlns:p14="http://schemas.microsoft.com/office/powerpoint/2010/main" val="328372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0.13568 7.40741E-7 L -0.06823 7.40741E-7 C -0.15937 7.40741E-7 -0.272 0.13218 -0.272 0.24097 L -0.272 0.48426 " pathEditMode="relative" rAng="0" ptsTypes="AAAA">
                                      <p:cBhvr>
                                        <p:cTn id="6" dur="2000" fill="hold"/>
                                        <p:tgtEl>
                                          <p:spTgt spid="26"/>
                                        </p:tgtEl>
                                        <p:attrNameLst>
                                          <p:attrName>ppt_x</p:attrName>
                                          <p:attrName>ppt_y</p:attrName>
                                        </p:attrNameLst>
                                      </p:cBhvr>
                                      <p:rCtr x="-20391" y="242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 xmlns:a16="http://schemas.microsoft.com/office/drawing/2014/main" id="{1DAC6726-0665-CE42-843C-081700985CF1}"/>
              </a:ext>
            </a:extLst>
          </p:cNvPr>
          <p:cNvSpPr txBox="1">
            <a:spLocks/>
          </p:cNvSpPr>
          <p:nvPr/>
        </p:nvSpPr>
        <p:spPr>
          <a:xfrm>
            <a:off x="351411" y="224002"/>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Calibri Regular" charset="0"/>
            </a:endParaRPr>
          </a:p>
        </p:txBody>
      </p:sp>
      <p:sp>
        <p:nvSpPr>
          <p:cNvPr id="2" name="Rectangle 1">
            <a:extLst>
              <a:ext uri="{FF2B5EF4-FFF2-40B4-BE49-F238E27FC236}">
                <a16:creationId xmlns="" xmlns:a16="http://schemas.microsoft.com/office/drawing/2014/main" id="{97D84395-477B-5643-998F-5A55D6D879D4}"/>
              </a:ext>
            </a:extLst>
          </p:cNvPr>
          <p:cNvSpPr/>
          <p:nvPr/>
        </p:nvSpPr>
        <p:spPr>
          <a:xfrm>
            <a:off x="2020531" y="3641384"/>
            <a:ext cx="7348578"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It was </a:t>
            </a:r>
            <a:r>
              <a:rPr lang="mr-IN" sz="2400" dirty="0">
                <a:latin typeface="Calibri" panose="020F0502020204030204" pitchFamily="34" charset="0"/>
                <a:cs typeface="Calibri" panose="020F0502020204030204" pitchFamily="34" charset="0"/>
              </a:rPr>
              <a:t>……… </a:t>
            </a:r>
            <a:r>
              <a:rPr lang="en-US" sz="2400" dirty="0" smtClean="0">
                <a:latin typeface="Calibri" panose="020F0502020204030204" pitchFamily="34" charset="0"/>
                <a:cs typeface="Calibri" panose="020F0502020204030204" pitchFamily="34" charset="0"/>
              </a:rPr>
              <a:t>of </a:t>
            </a:r>
            <a:r>
              <a:rPr lang="en-US" sz="2400" dirty="0">
                <a:latin typeface="Calibri" panose="020F0502020204030204" pitchFamily="34" charset="0"/>
                <a:cs typeface="Calibri" panose="020F0502020204030204" pitchFamily="34" charset="0"/>
              </a:rPr>
              <a:t>him to  help other team members. </a:t>
            </a:r>
          </a:p>
        </p:txBody>
      </p:sp>
      <p:pic>
        <p:nvPicPr>
          <p:cNvPr id="11" name="Google Shape;90;p1">
            <a:extLst>
              <a:ext uri="{FF2B5EF4-FFF2-40B4-BE49-F238E27FC236}">
                <a16:creationId xmlns=""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5" name="Picture 14">
            <a:extLst>
              <a:ext uri="{FF2B5EF4-FFF2-40B4-BE49-F238E27FC236}">
                <a16:creationId xmlns="" xmlns:a16="http://schemas.microsoft.com/office/drawing/2014/main" id="{CBFB4AD6-5147-B841-97E3-D3DBF2870DA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23" name="Rectangle 22">
            <a:extLst>
              <a:ext uri="{FF2B5EF4-FFF2-40B4-BE49-F238E27FC236}">
                <a16:creationId xmlns="" xmlns:a16="http://schemas.microsoft.com/office/drawing/2014/main" id="{9D5A5EAA-CD06-4D4F-B2E6-B132E6FC0D9C}"/>
              </a:ext>
            </a:extLst>
          </p:cNvPr>
          <p:cNvSpPr/>
          <p:nvPr/>
        </p:nvSpPr>
        <p:spPr>
          <a:xfrm>
            <a:off x="2450562" y="2243870"/>
            <a:ext cx="1895205" cy="708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latin typeface="Calisto MT Regular" charset="0"/>
              </a:rPr>
              <a:t>fair</a:t>
            </a:r>
          </a:p>
        </p:txBody>
      </p:sp>
      <p:sp>
        <p:nvSpPr>
          <p:cNvPr id="24" name="Rectangle 23">
            <a:extLst>
              <a:ext uri="{FF2B5EF4-FFF2-40B4-BE49-F238E27FC236}">
                <a16:creationId xmlns="" xmlns:a16="http://schemas.microsoft.com/office/drawing/2014/main" id="{7B60A6A8-0AE2-9545-91DC-51583EAD8D7B}"/>
              </a:ext>
            </a:extLst>
          </p:cNvPr>
          <p:cNvSpPr/>
          <p:nvPr/>
        </p:nvSpPr>
        <p:spPr>
          <a:xfrm>
            <a:off x="4560019" y="2243870"/>
            <a:ext cx="2088603" cy="708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latin typeface="Calisto MT Regular" charset="0"/>
              </a:rPr>
              <a:t>intelligent</a:t>
            </a:r>
          </a:p>
        </p:txBody>
      </p:sp>
      <p:sp>
        <p:nvSpPr>
          <p:cNvPr id="25" name="Rectangle 24">
            <a:extLst>
              <a:ext uri="{FF2B5EF4-FFF2-40B4-BE49-F238E27FC236}">
                <a16:creationId xmlns="" xmlns:a16="http://schemas.microsoft.com/office/drawing/2014/main" id="{9BC8510C-2B83-394C-99F2-DA4CDABB0620}"/>
              </a:ext>
            </a:extLst>
          </p:cNvPr>
          <p:cNvSpPr/>
          <p:nvPr/>
        </p:nvSpPr>
        <p:spPr>
          <a:xfrm>
            <a:off x="6857537" y="2243870"/>
            <a:ext cx="1652188" cy="708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latin typeface="Calisto MT Regular" charset="0"/>
              </a:rPr>
              <a:t>thoughtful</a:t>
            </a:r>
          </a:p>
        </p:txBody>
      </p:sp>
      <p:sp>
        <p:nvSpPr>
          <p:cNvPr id="9" name="Rectangle 8">
            <a:extLst>
              <a:ext uri="{FF2B5EF4-FFF2-40B4-BE49-F238E27FC236}">
                <a16:creationId xmlns="" xmlns:a16="http://schemas.microsoft.com/office/drawing/2014/main" id="{29A71C1E-DAAB-A148-ACE1-5513F96BC64F}"/>
              </a:ext>
            </a:extLst>
          </p:cNvPr>
          <p:cNvSpPr/>
          <p:nvPr/>
        </p:nvSpPr>
        <p:spPr>
          <a:xfrm>
            <a:off x="8477900" y="365125"/>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10" name="TextBox 9">
            <a:extLst>
              <a:ext uri="{FF2B5EF4-FFF2-40B4-BE49-F238E27FC236}">
                <a16:creationId xmlns="" xmlns:a16="http://schemas.microsoft.com/office/drawing/2014/main" id="{0EDC11AA-0F7F-2940-8C05-F555C4D6FD04}"/>
              </a:ext>
            </a:extLst>
          </p:cNvPr>
          <p:cNvSpPr txBox="1"/>
          <p:nvPr/>
        </p:nvSpPr>
        <p:spPr>
          <a:xfrm>
            <a:off x="8509725" y="365125"/>
            <a:ext cx="2463281" cy="1169551"/>
          </a:xfrm>
          <a:prstGeom prst="rect">
            <a:avLst/>
          </a:prstGeom>
          <a:noFill/>
        </p:spPr>
        <p:txBody>
          <a:bodyPr wrap="square" rtlCol="0">
            <a:spAutoFit/>
          </a:bodyPr>
          <a:lstStyle/>
          <a:p>
            <a:r>
              <a:rPr lang="en-US" sz="3500" dirty="0">
                <a:solidFill>
                  <a:schemeClr val="bg1"/>
                </a:solidFill>
                <a:latin typeface="Calibri" pitchFamily="34" charset="0"/>
                <a:ea typeface="Calisto MT Regular" charset="0"/>
                <a:cs typeface="Calibri" pitchFamily="34" charset="0"/>
              </a:rPr>
              <a:t>Vocabulary</a:t>
            </a:r>
          </a:p>
          <a:p>
            <a:r>
              <a:rPr lang="ka-GE" sz="3500" dirty="0">
                <a:solidFill>
                  <a:schemeClr val="bg1"/>
                </a:solidFill>
                <a:latin typeface="Calibri" pitchFamily="34" charset="0"/>
                <a:ea typeface="Calisto MT Regular" charset="0"/>
                <a:cs typeface="Calibri" pitchFamily="34" charset="0"/>
              </a:rPr>
              <a:t> ლექსიკა</a:t>
            </a:r>
            <a:endParaRPr lang="en-US" sz="3500" dirty="0">
              <a:solidFill>
                <a:schemeClr val="bg1"/>
              </a:solidFill>
              <a:latin typeface="Calibri" pitchFamily="34" charset="0"/>
              <a:ea typeface="Calisto MT Regular" charset="0"/>
              <a:cs typeface="Calibri" pitchFamily="34" charset="0"/>
            </a:endParaRPr>
          </a:p>
        </p:txBody>
      </p:sp>
    </p:spTree>
    <p:extLst>
      <p:ext uri="{BB962C8B-B14F-4D97-AF65-F5344CB8AC3E}">
        <p14:creationId xmlns:p14="http://schemas.microsoft.com/office/powerpoint/2010/main" val="110296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2.5E-6 2.59259E-6 L -0.1112 2.59259E-6 C -0.16093 2.59259E-6 -0.22213 0.1375 -0.22213 0.24977 L -0.22213 0.50023 " pathEditMode="relative" rAng="0" ptsTypes="AAAA">
                                      <p:cBhvr>
                                        <p:cTn id="6" dur="2000" fill="hold"/>
                                        <p:tgtEl>
                                          <p:spTgt spid="25"/>
                                        </p:tgtEl>
                                        <p:attrNameLst>
                                          <p:attrName>ppt_x</p:attrName>
                                          <p:attrName>ppt_y</p:attrName>
                                        </p:attrNameLst>
                                      </p:cBhvr>
                                      <p:rCtr x="-11107" y="25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 xmlns:a16="http://schemas.microsoft.com/office/drawing/2014/main" id="{1DAC6726-0665-CE42-843C-081700985CF1}"/>
              </a:ext>
            </a:extLst>
          </p:cNvPr>
          <p:cNvSpPr txBox="1">
            <a:spLocks/>
          </p:cNvSpPr>
          <p:nvPr/>
        </p:nvSpPr>
        <p:spPr>
          <a:xfrm>
            <a:off x="351411" y="224002"/>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Calibri Regular" charset="0"/>
            </a:endParaRPr>
          </a:p>
        </p:txBody>
      </p:sp>
      <p:sp>
        <p:nvSpPr>
          <p:cNvPr id="2" name="Rectangle 1">
            <a:extLst>
              <a:ext uri="{FF2B5EF4-FFF2-40B4-BE49-F238E27FC236}">
                <a16:creationId xmlns="" xmlns:a16="http://schemas.microsoft.com/office/drawing/2014/main" id="{97D84395-477B-5643-998F-5A55D6D879D4}"/>
              </a:ext>
            </a:extLst>
          </p:cNvPr>
          <p:cNvSpPr/>
          <p:nvPr/>
        </p:nvSpPr>
        <p:spPr>
          <a:xfrm>
            <a:off x="1514474" y="3534792"/>
            <a:ext cx="8045161"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The  boss  was </a:t>
            </a:r>
            <a:r>
              <a:rPr lang="mr-IN" sz="2400" dirty="0">
                <a:latin typeface="Calibri" panose="020F0502020204030204" pitchFamily="34" charset="0"/>
                <a:cs typeface="Calibri" panose="020F0502020204030204" pitchFamily="34" charset="0"/>
              </a:rPr>
              <a:t>……… </a:t>
            </a:r>
            <a:r>
              <a:rPr lang="en-US" sz="2400" dirty="0" smtClean="0">
                <a:latin typeface="Calibri" panose="020F0502020204030204" pitchFamily="34" charset="0"/>
                <a:cs typeface="Calibri" panose="020F0502020204030204" pitchFamily="34" charset="0"/>
              </a:rPr>
              <a:t>He </a:t>
            </a:r>
            <a:r>
              <a:rPr lang="en-US" sz="2400" dirty="0">
                <a:latin typeface="Calibri" panose="020F0502020204030204" pitchFamily="34" charset="0"/>
                <a:cs typeface="Calibri" panose="020F0502020204030204" pitchFamily="34" charset="0"/>
              </a:rPr>
              <a:t>treated  all the employees equally.</a:t>
            </a:r>
          </a:p>
        </p:txBody>
      </p:sp>
      <p:pic>
        <p:nvPicPr>
          <p:cNvPr id="11" name="Google Shape;90;p1">
            <a:extLst>
              <a:ext uri="{FF2B5EF4-FFF2-40B4-BE49-F238E27FC236}">
                <a16:creationId xmlns="" xmlns:a16="http://schemas.microsoft.com/office/drawing/2014/main" id="{C0F02F15-F1A3-BE4E-8F9E-010F27EC343E}"/>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15" name="Picture 14">
            <a:extLst>
              <a:ext uri="{FF2B5EF4-FFF2-40B4-BE49-F238E27FC236}">
                <a16:creationId xmlns="" xmlns:a16="http://schemas.microsoft.com/office/drawing/2014/main" id="{CBFB4AD6-5147-B841-97E3-D3DBF2870DA4}"/>
              </a:ext>
            </a:extLst>
          </p:cNvPr>
          <p:cNvPicPr>
            <a:picLocks noChangeAspect="1"/>
          </p:cNvPicPr>
          <p:nvPr/>
        </p:nvPicPr>
        <p:blipFill>
          <a:blip r:embed="rId4"/>
          <a:stretch>
            <a:fillRect/>
          </a:stretch>
        </p:blipFill>
        <p:spPr>
          <a:xfrm>
            <a:off x="2450562" y="556124"/>
            <a:ext cx="2376972" cy="968991"/>
          </a:xfrm>
          <a:prstGeom prst="rect">
            <a:avLst/>
          </a:prstGeom>
        </p:spPr>
      </p:pic>
      <p:sp>
        <p:nvSpPr>
          <p:cNvPr id="23" name="Rectangle 22">
            <a:extLst>
              <a:ext uri="{FF2B5EF4-FFF2-40B4-BE49-F238E27FC236}">
                <a16:creationId xmlns="" xmlns:a16="http://schemas.microsoft.com/office/drawing/2014/main" id="{56AC6B3F-A560-A742-9BDC-512FF4445514}"/>
              </a:ext>
            </a:extLst>
          </p:cNvPr>
          <p:cNvSpPr/>
          <p:nvPr/>
        </p:nvSpPr>
        <p:spPr>
          <a:xfrm>
            <a:off x="3630306" y="2393278"/>
            <a:ext cx="1695924" cy="634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latin typeface="Calisto MT Regular" charset="0"/>
              </a:rPr>
              <a:t>fair</a:t>
            </a:r>
          </a:p>
        </p:txBody>
      </p:sp>
      <p:sp>
        <p:nvSpPr>
          <p:cNvPr id="24" name="Rectangle 23">
            <a:extLst>
              <a:ext uri="{FF2B5EF4-FFF2-40B4-BE49-F238E27FC236}">
                <a16:creationId xmlns="" xmlns:a16="http://schemas.microsoft.com/office/drawing/2014/main" id="{53A942B7-6B83-6B4C-BBF8-D1111EB748D1}"/>
              </a:ext>
            </a:extLst>
          </p:cNvPr>
          <p:cNvSpPr/>
          <p:nvPr/>
        </p:nvSpPr>
        <p:spPr>
          <a:xfrm>
            <a:off x="5466826" y="2393277"/>
            <a:ext cx="1695924" cy="634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latin typeface="Calisto MT Regular" charset="0"/>
              </a:rPr>
              <a:t>intelligent</a:t>
            </a:r>
          </a:p>
        </p:txBody>
      </p:sp>
      <p:sp>
        <p:nvSpPr>
          <p:cNvPr id="8" name="Rectangle 7">
            <a:extLst>
              <a:ext uri="{FF2B5EF4-FFF2-40B4-BE49-F238E27FC236}">
                <a16:creationId xmlns="" xmlns:a16="http://schemas.microsoft.com/office/drawing/2014/main" id="{29A71C1E-DAAB-A148-ACE1-5513F96BC64F}"/>
              </a:ext>
            </a:extLst>
          </p:cNvPr>
          <p:cNvSpPr/>
          <p:nvPr/>
        </p:nvSpPr>
        <p:spPr>
          <a:xfrm>
            <a:off x="8477900" y="365125"/>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9" name="TextBox 8">
            <a:extLst>
              <a:ext uri="{FF2B5EF4-FFF2-40B4-BE49-F238E27FC236}">
                <a16:creationId xmlns="" xmlns:a16="http://schemas.microsoft.com/office/drawing/2014/main" id="{0EDC11AA-0F7F-2940-8C05-F555C4D6FD04}"/>
              </a:ext>
            </a:extLst>
          </p:cNvPr>
          <p:cNvSpPr txBox="1"/>
          <p:nvPr/>
        </p:nvSpPr>
        <p:spPr>
          <a:xfrm>
            <a:off x="8509725" y="365125"/>
            <a:ext cx="2463281" cy="1169551"/>
          </a:xfrm>
          <a:prstGeom prst="rect">
            <a:avLst/>
          </a:prstGeom>
          <a:noFill/>
        </p:spPr>
        <p:txBody>
          <a:bodyPr wrap="square" rtlCol="0">
            <a:spAutoFit/>
          </a:bodyPr>
          <a:lstStyle/>
          <a:p>
            <a:r>
              <a:rPr lang="en-US" sz="3500" dirty="0">
                <a:solidFill>
                  <a:schemeClr val="bg1"/>
                </a:solidFill>
                <a:latin typeface="Calibri" pitchFamily="34" charset="0"/>
                <a:ea typeface="Calisto MT Regular" charset="0"/>
                <a:cs typeface="Calibri" pitchFamily="34" charset="0"/>
              </a:rPr>
              <a:t>Vocabulary</a:t>
            </a:r>
          </a:p>
          <a:p>
            <a:r>
              <a:rPr lang="ka-GE" sz="3500" dirty="0">
                <a:solidFill>
                  <a:schemeClr val="bg1"/>
                </a:solidFill>
                <a:latin typeface="Calibri" pitchFamily="34" charset="0"/>
                <a:ea typeface="Calisto MT Regular" charset="0"/>
                <a:cs typeface="Calibri" pitchFamily="34" charset="0"/>
              </a:rPr>
              <a:t> ლექსიკა</a:t>
            </a:r>
            <a:endParaRPr lang="en-US" sz="3500" dirty="0">
              <a:solidFill>
                <a:schemeClr val="bg1"/>
              </a:solidFill>
              <a:latin typeface="Calibri" pitchFamily="34" charset="0"/>
              <a:ea typeface="Calisto MT Regular" charset="0"/>
              <a:cs typeface="Calibri" pitchFamily="34" charset="0"/>
            </a:endParaRPr>
          </a:p>
        </p:txBody>
      </p:sp>
    </p:spTree>
    <p:extLst>
      <p:ext uri="{BB962C8B-B14F-4D97-AF65-F5344CB8AC3E}">
        <p14:creationId xmlns:p14="http://schemas.microsoft.com/office/powerpoint/2010/main" val="213940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58333E-6 -0.00857 L 0.01132 0.53055 " pathEditMode="relative" rAng="0" ptsTypes="AA">
                                      <p:cBhvr>
                                        <p:cTn id="6" dur="2000" fill="hold"/>
                                        <p:tgtEl>
                                          <p:spTgt spid="23"/>
                                        </p:tgtEl>
                                        <p:attrNameLst>
                                          <p:attrName>ppt_x</p:attrName>
                                          <p:attrName>ppt_y</p:attrName>
                                        </p:attrNameLst>
                                      </p:cBhvr>
                                      <p:rCtr x="560" y="26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 xmlns:a16="http://schemas.microsoft.com/office/drawing/2014/main" id="{1DAC6726-0665-CE42-843C-081700985CF1}"/>
              </a:ext>
            </a:extLst>
          </p:cNvPr>
          <p:cNvSpPr txBox="1">
            <a:spLocks/>
          </p:cNvSpPr>
          <p:nvPr/>
        </p:nvSpPr>
        <p:spPr>
          <a:xfrm>
            <a:off x="351411" y="224002"/>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Calibri Regular" charset="0"/>
            </a:endParaRPr>
          </a:p>
        </p:txBody>
      </p:sp>
      <p:sp>
        <p:nvSpPr>
          <p:cNvPr id="2" name="Rectangle 1">
            <a:extLst>
              <a:ext uri="{FF2B5EF4-FFF2-40B4-BE49-F238E27FC236}">
                <a16:creationId xmlns="" xmlns:a16="http://schemas.microsoft.com/office/drawing/2014/main" id="{97D84395-477B-5643-998F-5A55D6D879D4}"/>
              </a:ext>
            </a:extLst>
          </p:cNvPr>
          <p:cNvSpPr/>
          <p:nvPr/>
        </p:nvSpPr>
        <p:spPr>
          <a:xfrm>
            <a:off x="1906520" y="3268912"/>
            <a:ext cx="7348578"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He was highly </a:t>
            </a:r>
            <a:r>
              <a:rPr lang="mr-IN" sz="2400" dirty="0" smtClean="0">
                <a:latin typeface="Calibri" panose="020F0502020204030204" pitchFamily="34" charset="0"/>
                <a:cs typeface="Calibri" panose="020F0502020204030204" pitchFamily="34" charset="0"/>
              </a:rPr>
              <a:t>………</a:t>
            </a:r>
            <a:r>
              <a:rPr lang="en-US" sz="2400" dirty="0" smtClean="0">
                <a:latin typeface="Calibri" panose="020F0502020204030204" pitchFamily="34" charset="0"/>
                <a:cs typeface="Calibri" panose="020F0502020204030204" pitchFamily="34" charset="0"/>
              </a:rPr>
              <a:t>. and  </a:t>
            </a:r>
            <a:r>
              <a:rPr lang="en-US" sz="2400" dirty="0">
                <a:latin typeface="Calibri" panose="020F0502020204030204" pitchFamily="34" charset="0"/>
                <a:cs typeface="Calibri" panose="020F0502020204030204" pitchFamily="34" charset="0"/>
              </a:rPr>
              <a:t>well-educated.</a:t>
            </a:r>
          </a:p>
        </p:txBody>
      </p:sp>
      <p:pic>
        <p:nvPicPr>
          <p:cNvPr id="11" name="Google Shape;90;p1">
            <a:extLst>
              <a:ext uri="{FF2B5EF4-FFF2-40B4-BE49-F238E27FC236}">
                <a16:creationId xmlns=""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5" name="Picture 14">
            <a:extLst>
              <a:ext uri="{FF2B5EF4-FFF2-40B4-BE49-F238E27FC236}">
                <a16:creationId xmlns="" xmlns:a16="http://schemas.microsoft.com/office/drawing/2014/main" id="{CBFB4AD6-5147-B841-97E3-D3DBF2870DA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24" name="Rectangle 23">
            <a:extLst>
              <a:ext uri="{FF2B5EF4-FFF2-40B4-BE49-F238E27FC236}">
                <a16:creationId xmlns="" xmlns:a16="http://schemas.microsoft.com/office/drawing/2014/main" id="{A867B969-0030-7D4B-A1EF-C41480F48F1C}"/>
              </a:ext>
            </a:extLst>
          </p:cNvPr>
          <p:cNvSpPr/>
          <p:nvPr/>
        </p:nvSpPr>
        <p:spPr>
          <a:xfrm>
            <a:off x="4614236" y="2029593"/>
            <a:ext cx="1933146" cy="634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latin typeface="Calisto MT Regular" charset="0"/>
              </a:rPr>
              <a:t>intelligent</a:t>
            </a:r>
          </a:p>
        </p:txBody>
      </p:sp>
      <p:sp>
        <p:nvSpPr>
          <p:cNvPr id="7" name="Rectangle 6">
            <a:extLst>
              <a:ext uri="{FF2B5EF4-FFF2-40B4-BE49-F238E27FC236}">
                <a16:creationId xmlns="" xmlns:a16="http://schemas.microsoft.com/office/drawing/2014/main" id="{29A71C1E-DAAB-A148-ACE1-5513F96BC64F}"/>
              </a:ext>
            </a:extLst>
          </p:cNvPr>
          <p:cNvSpPr/>
          <p:nvPr/>
        </p:nvSpPr>
        <p:spPr>
          <a:xfrm>
            <a:off x="8477900" y="365125"/>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8" name="TextBox 7">
            <a:extLst>
              <a:ext uri="{FF2B5EF4-FFF2-40B4-BE49-F238E27FC236}">
                <a16:creationId xmlns="" xmlns:a16="http://schemas.microsoft.com/office/drawing/2014/main" id="{0EDC11AA-0F7F-2940-8C05-F555C4D6FD04}"/>
              </a:ext>
            </a:extLst>
          </p:cNvPr>
          <p:cNvSpPr txBox="1"/>
          <p:nvPr/>
        </p:nvSpPr>
        <p:spPr>
          <a:xfrm>
            <a:off x="8509725" y="365125"/>
            <a:ext cx="2463281" cy="1169551"/>
          </a:xfrm>
          <a:prstGeom prst="rect">
            <a:avLst/>
          </a:prstGeom>
          <a:noFill/>
        </p:spPr>
        <p:txBody>
          <a:bodyPr wrap="square" rtlCol="0">
            <a:spAutoFit/>
          </a:bodyPr>
          <a:lstStyle/>
          <a:p>
            <a:r>
              <a:rPr lang="en-US" sz="3500" dirty="0">
                <a:solidFill>
                  <a:schemeClr val="bg1"/>
                </a:solidFill>
                <a:latin typeface="Calibri" pitchFamily="34" charset="0"/>
                <a:ea typeface="Calisto MT Regular" charset="0"/>
                <a:cs typeface="Calibri" pitchFamily="34" charset="0"/>
              </a:rPr>
              <a:t>Vocabulary</a:t>
            </a:r>
          </a:p>
          <a:p>
            <a:r>
              <a:rPr lang="ka-GE" sz="3500" dirty="0">
                <a:solidFill>
                  <a:schemeClr val="bg1"/>
                </a:solidFill>
                <a:latin typeface="Calibri" pitchFamily="34" charset="0"/>
                <a:ea typeface="Calisto MT Regular" charset="0"/>
                <a:cs typeface="Calibri" pitchFamily="34" charset="0"/>
              </a:rPr>
              <a:t> ლექსიკა</a:t>
            </a:r>
            <a:endParaRPr lang="en-US" sz="3500" dirty="0">
              <a:solidFill>
                <a:schemeClr val="bg1"/>
              </a:solidFill>
              <a:latin typeface="Calibri" pitchFamily="34" charset="0"/>
              <a:ea typeface="Calisto MT Regular" charset="0"/>
              <a:cs typeface="Calibri" pitchFamily="34" charset="0"/>
            </a:endParaRPr>
          </a:p>
        </p:txBody>
      </p:sp>
    </p:spTree>
    <p:extLst>
      <p:ext uri="{BB962C8B-B14F-4D97-AF65-F5344CB8AC3E}">
        <p14:creationId xmlns:p14="http://schemas.microsoft.com/office/powerpoint/2010/main" val="305851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143 0.22963 L -0.00143 0.47963 " pathEditMode="relative" rAng="0" ptsTypes="AA">
                                      <p:cBhvr>
                                        <p:cTn id="6" dur="2000" fill="hold"/>
                                        <p:tgtEl>
                                          <p:spTgt spid="24"/>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9;g8d3272b2c0_0_406">
            <a:extLst>
              <a:ext uri="{FF2B5EF4-FFF2-40B4-BE49-F238E27FC236}">
                <a16:creationId xmlns="" xmlns:a16="http://schemas.microsoft.com/office/drawing/2014/main" id="{1DAC6726-0665-CE42-843C-081700985CF1}"/>
              </a:ext>
            </a:extLst>
          </p:cNvPr>
          <p:cNvSpPr txBox="1">
            <a:spLocks/>
          </p:cNvSpPr>
          <p:nvPr/>
        </p:nvSpPr>
        <p:spPr>
          <a:xfrm>
            <a:off x="351411" y="224002"/>
            <a:ext cx="11271300" cy="850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sz="4800" dirty="0">
              <a:latin typeface="Calibri Regular" charset="0"/>
            </a:endParaRPr>
          </a:p>
        </p:txBody>
      </p:sp>
      <p:pic>
        <p:nvPicPr>
          <p:cNvPr id="11" name="Google Shape;90;p1">
            <a:extLst>
              <a:ext uri="{FF2B5EF4-FFF2-40B4-BE49-F238E27FC236}">
                <a16:creationId xmlns="" xmlns:a16="http://schemas.microsoft.com/office/drawing/2014/main" id="{C0F02F15-F1A3-BE4E-8F9E-010F27EC343E}"/>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15" name="Picture 14">
            <a:extLst>
              <a:ext uri="{FF2B5EF4-FFF2-40B4-BE49-F238E27FC236}">
                <a16:creationId xmlns="" xmlns:a16="http://schemas.microsoft.com/office/drawing/2014/main" id="{CBFB4AD6-5147-B841-97E3-D3DBF2870DA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7" name="Rectangle 6">
            <a:extLst>
              <a:ext uri="{FF2B5EF4-FFF2-40B4-BE49-F238E27FC236}">
                <a16:creationId xmlns="" xmlns:a16="http://schemas.microsoft.com/office/drawing/2014/main" id="{29A71C1E-DAAB-A148-ACE1-5513F96BC64F}"/>
              </a:ext>
            </a:extLst>
          </p:cNvPr>
          <p:cNvSpPr/>
          <p:nvPr/>
        </p:nvSpPr>
        <p:spPr>
          <a:xfrm>
            <a:off x="8477900" y="365125"/>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8" name="TextBox 7">
            <a:extLst>
              <a:ext uri="{FF2B5EF4-FFF2-40B4-BE49-F238E27FC236}">
                <a16:creationId xmlns="" xmlns:a16="http://schemas.microsoft.com/office/drawing/2014/main" id="{0EDC11AA-0F7F-2940-8C05-F555C4D6FD04}"/>
              </a:ext>
            </a:extLst>
          </p:cNvPr>
          <p:cNvSpPr txBox="1"/>
          <p:nvPr/>
        </p:nvSpPr>
        <p:spPr>
          <a:xfrm>
            <a:off x="8510265" y="455843"/>
            <a:ext cx="2463281" cy="1169551"/>
          </a:xfrm>
          <a:prstGeom prst="rect">
            <a:avLst/>
          </a:prstGeom>
          <a:noFill/>
        </p:spPr>
        <p:txBody>
          <a:bodyPr wrap="square" rtlCol="0">
            <a:spAutoFit/>
          </a:bodyPr>
          <a:lstStyle/>
          <a:p>
            <a:pPr algn="ctr"/>
            <a:r>
              <a:rPr lang="en-US" sz="3500" dirty="0">
                <a:solidFill>
                  <a:schemeClr val="bg1"/>
                </a:solidFill>
                <a:latin typeface="Calibri" pitchFamily="34" charset="0"/>
                <a:ea typeface="Calisto MT Regular" charset="0"/>
                <a:cs typeface="Calibri" pitchFamily="34" charset="0"/>
              </a:rPr>
              <a:t>Vocabulary</a:t>
            </a:r>
          </a:p>
          <a:p>
            <a:pPr algn="ctr"/>
            <a:r>
              <a:rPr lang="ka-GE" sz="3500" dirty="0">
                <a:solidFill>
                  <a:schemeClr val="bg1"/>
                </a:solidFill>
                <a:latin typeface="Calibri" pitchFamily="34" charset="0"/>
                <a:ea typeface="Calisto MT Regular" charset="0"/>
                <a:cs typeface="Calibri" pitchFamily="34" charset="0"/>
              </a:rPr>
              <a:t> ლექსიკა</a:t>
            </a:r>
            <a:endParaRPr lang="en-US" sz="3500" dirty="0">
              <a:solidFill>
                <a:schemeClr val="bg1"/>
              </a:solidFill>
              <a:latin typeface="Calibri" pitchFamily="34" charset="0"/>
              <a:ea typeface="Calisto MT Regular" charset="0"/>
              <a:cs typeface="Calibri" pitchFamily="34" charset="0"/>
            </a:endParaRPr>
          </a:p>
        </p:txBody>
      </p:sp>
      <p:grpSp>
        <p:nvGrpSpPr>
          <p:cNvPr id="9" name="Google Shape;147;g8d3272b2c0_0_186"/>
          <p:cNvGrpSpPr/>
          <p:nvPr/>
        </p:nvGrpSpPr>
        <p:grpSpPr>
          <a:xfrm>
            <a:off x="1346489" y="1579907"/>
            <a:ext cx="9353492" cy="5228994"/>
            <a:chOff x="-486583" y="-586190"/>
            <a:chExt cx="10439979" cy="6698754"/>
          </a:xfrm>
        </p:grpSpPr>
        <p:sp>
          <p:nvSpPr>
            <p:cNvPr id="10" name="Google Shape;148;g8d3272b2c0_0_186"/>
            <p:cNvSpPr/>
            <p:nvPr/>
          </p:nvSpPr>
          <p:spPr>
            <a:xfrm>
              <a:off x="3785481" y="1786325"/>
              <a:ext cx="1996698" cy="1860841"/>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Regular" charset="0"/>
                <a:ea typeface="Calisto MT Regular" charset="0"/>
                <a:cs typeface="Calisto MT Regular" charset="0"/>
              </a:endParaRPr>
            </a:p>
          </p:txBody>
        </p:sp>
        <p:sp>
          <p:nvSpPr>
            <p:cNvPr id="12" name="Google Shape;149;g8d3272b2c0_0_186"/>
            <p:cNvSpPr txBox="1"/>
            <p:nvPr/>
          </p:nvSpPr>
          <p:spPr>
            <a:xfrm>
              <a:off x="3977319" y="2161474"/>
              <a:ext cx="1655046" cy="1250592"/>
            </a:xfrm>
            <a:prstGeom prst="rect">
              <a:avLst/>
            </a:prstGeom>
            <a:noFill/>
            <a:ln>
              <a:noFill/>
            </a:ln>
          </p:spPr>
          <p:txBody>
            <a:bodyPr spcFirstLastPara="1" wrap="square" lIns="10775" tIns="10775" rIns="10775" bIns="10775" anchor="ctr" anchorCtr="0">
              <a:noAutofit/>
            </a:bodyPr>
            <a:lstStyle/>
            <a:p>
              <a:pPr marL="0" marR="0" lvl="0" indent="0" algn="ctr" rtl="0">
                <a:lnSpc>
                  <a:spcPct val="90000"/>
                </a:lnSpc>
                <a:spcBef>
                  <a:spcPts val="0"/>
                </a:spcBef>
                <a:spcAft>
                  <a:spcPts val="0"/>
                </a:spcAft>
                <a:buNone/>
              </a:pPr>
              <a:r>
                <a:rPr lang="en-US" sz="2200" b="1" u="none" strike="noStrike" cap="none" dirty="0">
                  <a:solidFill>
                    <a:srgbClr val="FFFFFF"/>
                  </a:solidFill>
                  <a:latin typeface="Calibri" panose="020F0502020204030204" pitchFamily="34" charset="0"/>
                  <a:ea typeface="Calibri"/>
                  <a:cs typeface="Calibri" panose="020F0502020204030204" pitchFamily="34" charset="0"/>
                  <a:sym typeface="Calibri"/>
                </a:rPr>
                <a:t>Vocabulary</a:t>
              </a:r>
              <a:endParaRPr sz="2200" dirty="0">
                <a:latin typeface="Calibri" panose="020F0502020204030204" pitchFamily="34" charset="0"/>
                <a:ea typeface="Calisto MT Regular" charset="0"/>
                <a:cs typeface="Calibri" panose="020F0502020204030204" pitchFamily="34" charset="0"/>
              </a:endParaRPr>
            </a:p>
            <a:p>
              <a:pPr marL="0" marR="0" lvl="0" indent="0" algn="ctr" rtl="0">
                <a:lnSpc>
                  <a:spcPct val="90000"/>
                </a:lnSpc>
                <a:spcBef>
                  <a:spcPts val="595"/>
                </a:spcBef>
                <a:spcAft>
                  <a:spcPts val="0"/>
                </a:spcAft>
                <a:buNone/>
              </a:pPr>
              <a:r>
                <a:rPr lang="en-US" sz="2200" b="1" u="none" strike="noStrike" cap="none" dirty="0" err="1">
                  <a:solidFill>
                    <a:srgbClr val="FFFFFF"/>
                  </a:solidFill>
                  <a:latin typeface="Calibri" panose="020F0502020204030204" pitchFamily="34" charset="0"/>
                  <a:ea typeface="Calibri"/>
                  <a:cs typeface="Calibri" panose="020F0502020204030204" pitchFamily="34" charset="0"/>
                  <a:sym typeface="Calibri"/>
                </a:rPr>
                <a:t>ლექსიკა</a:t>
              </a:r>
              <a:endParaRPr sz="2200" dirty="0">
                <a:latin typeface="Calibri" panose="020F0502020204030204" pitchFamily="34" charset="0"/>
                <a:ea typeface="Calisto MT Regular" charset="0"/>
                <a:cs typeface="Calibri" panose="020F0502020204030204" pitchFamily="34" charset="0"/>
              </a:endParaRPr>
            </a:p>
          </p:txBody>
        </p:sp>
        <p:sp>
          <p:nvSpPr>
            <p:cNvPr id="13" name="Google Shape;150;g8d3272b2c0_0_186"/>
            <p:cNvSpPr/>
            <p:nvPr/>
          </p:nvSpPr>
          <p:spPr>
            <a:xfrm rot="13789549" flipV="1">
              <a:off x="2937759" y="998018"/>
              <a:ext cx="1518140" cy="843831"/>
            </a:xfrm>
            <a:custGeom>
              <a:avLst/>
              <a:gdLst/>
              <a:ahLst/>
              <a:cxnLst/>
              <a:rect l="l" t="t" r="r" b="b"/>
              <a:pathLst>
                <a:path w="120000" h="120000" extrusionOk="0">
                  <a:moveTo>
                    <a:pt x="0" y="59998"/>
                  </a:moveTo>
                  <a:lnTo>
                    <a:pt x="120000" y="59998"/>
                  </a:lnTo>
                </a:path>
              </a:pathLst>
            </a:cu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Regular" charset="0"/>
                <a:ea typeface="Calisto MT Regular" charset="0"/>
                <a:cs typeface="Calisto MT Regular" charset="0"/>
              </a:endParaRPr>
            </a:p>
          </p:txBody>
        </p:sp>
        <p:sp>
          <p:nvSpPr>
            <p:cNvPr id="14" name="Google Shape;151;g8d3272b2c0_0_186"/>
            <p:cNvSpPr txBox="1"/>
            <p:nvPr/>
          </p:nvSpPr>
          <p:spPr>
            <a:xfrm rot="5196305">
              <a:off x="4607339" y="1672363"/>
              <a:ext cx="35462" cy="3546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Calibri Regular" charset="0"/>
                <a:ea typeface="Calibri"/>
                <a:cs typeface="Calibri"/>
                <a:sym typeface="Calibri"/>
              </a:endParaRPr>
            </a:p>
          </p:txBody>
        </p:sp>
        <p:sp>
          <p:nvSpPr>
            <p:cNvPr id="16" name="Google Shape;152;g8d3272b2c0_0_186"/>
            <p:cNvSpPr/>
            <p:nvPr/>
          </p:nvSpPr>
          <p:spPr>
            <a:xfrm>
              <a:off x="486294" y="-586190"/>
              <a:ext cx="3426660" cy="2251927"/>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Regular" charset="0"/>
                <a:ea typeface="Calisto MT Regular" charset="0"/>
                <a:cs typeface="Calisto MT Regular" charset="0"/>
              </a:endParaRPr>
            </a:p>
          </p:txBody>
        </p:sp>
        <p:sp>
          <p:nvSpPr>
            <p:cNvPr id="17" name="Google Shape;153;g8d3272b2c0_0_186"/>
            <p:cNvSpPr txBox="1"/>
            <p:nvPr/>
          </p:nvSpPr>
          <p:spPr>
            <a:xfrm>
              <a:off x="915612" y="-63655"/>
              <a:ext cx="2656229" cy="1108213"/>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630"/>
                </a:spcBef>
                <a:spcAft>
                  <a:spcPts val="0"/>
                </a:spcAft>
                <a:buClr>
                  <a:srgbClr val="000000"/>
                </a:buClr>
                <a:buFont typeface="Arial"/>
                <a:buNone/>
              </a:pPr>
              <a:r>
                <a:rPr lang="en-US" sz="2200" b="1" dirty="0">
                  <a:solidFill>
                    <a:srgbClr val="FFFFFF"/>
                  </a:solidFill>
                  <a:latin typeface="Calibri" panose="020F0502020204030204" pitchFamily="34" charset="0"/>
                  <a:ea typeface="Calibri"/>
                  <a:cs typeface="Calibri" panose="020F0502020204030204" pitchFamily="34" charset="0"/>
                  <a:sym typeface="Calibri"/>
                </a:rPr>
                <a:t>f</a:t>
              </a:r>
              <a:r>
                <a:rPr lang="en-US" sz="2200" b="1" dirty="0" smtClean="0">
                  <a:solidFill>
                    <a:srgbClr val="FFFFFF"/>
                  </a:solidFill>
                  <a:latin typeface="Calibri" panose="020F0502020204030204" pitchFamily="34" charset="0"/>
                  <a:ea typeface="Calibri"/>
                  <a:cs typeface="Calibri" panose="020F0502020204030204" pitchFamily="34" charset="0"/>
                  <a:sym typeface="Calibri"/>
                </a:rPr>
                <a:t>orward-thinking</a:t>
              </a:r>
              <a:endParaRPr lang="en-US" sz="22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Clr>
                  <a:srgbClr val="000000"/>
                </a:buClr>
                <a:buFont typeface="Arial"/>
                <a:buNone/>
              </a:pPr>
              <a:r>
                <a:rPr lang="en-US" sz="2200" b="1" dirty="0">
                  <a:solidFill>
                    <a:srgbClr val="FFFFFF"/>
                  </a:solidFill>
                  <a:latin typeface="Calibri" panose="020F0502020204030204" pitchFamily="34" charset="0"/>
                  <a:ea typeface="Calibri"/>
                  <a:cs typeface="Calibri" panose="020F0502020204030204" pitchFamily="34" charset="0"/>
                  <a:sym typeface="Calibri"/>
                </a:rPr>
                <a:t>(</a:t>
              </a:r>
              <a:r>
                <a:rPr lang="en-US" sz="2200" b="1" dirty="0" smtClean="0">
                  <a:solidFill>
                    <a:srgbClr val="FFFFFF"/>
                  </a:solidFill>
                  <a:latin typeface="Calibri" panose="020F0502020204030204" pitchFamily="34" charset="0"/>
                  <a:ea typeface="Calibri"/>
                  <a:cs typeface="Calibri" panose="020F0502020204030204" pitchFamily="34" charset="0"/>
                  <a:sym typeface="Calibri"/>
                </a:rPr>
                <a:t>adj.)</a:t>
              </a:r>
              <a:endParaRPr lang="en-US" sz="22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Clr>
                  <a:srgbClr val="000000"/>
                </a:buClr>
                <a:buFont typeface="Arial"/>
                <a:buNone/>
              </a:pPr>
              <a:r>
                <a:rPr lang="ka-GE" sz="2200" b="1" dirty="0" smtClean="0">
                  <a:solidFill>
                    <a:srgbClr val="FFFFFF"/>
                  </a:solidFill>
                  <a:latin typeface="Calibri" panose="020F0502020204030204" pitchFamily="34" charset="0"/>
                  <a:ea typeface="Calibri"/>
                  <a:cs typeface="Calibri" panose="020F0502020204030204" pitchFamily="34" charset="0"/>
                  <a:sym typeface="Calibri"/>
                </a:rPr>
                <a:t>წინდახედული, შორსმჭვრეტელი</a:t>
              </a:r>
              <a:endParaRPr sz="2200" b="1"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18" name="Google Shape;154;g8d3272b2c0_0_186"/>
            <p:cNvSpPr/>
            <p:nvPr/>
          </p:nvSpPr>
          <p:spPr>
            <a:xfrm rot="19133318">
              <a:off x="5375176" y="1546828"/>
              <a:ext cx="1272667" cy="131418"/>
            </a:xfrm>
            <a:custGeom>
              <a:avLst/>
              <a:gdLst/>
              <a:ahLst/>
              <a:cxnLst/>
              <a:rect l="l" t="t" r="r" b="b"/>
              <a:pathLst>
                <a:path w="120000" h="120000" extrusionOk="0">
                  <a:moveTo>
                    <a:pt x="0" y="59998"/>
                  </a:moveTo>
                  <a:lnTo>
                    <a:pt x="120000" y="59998"/>
                  </a:lnTo>
                </a:path>
              </a:pathLst>
            </a:cu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Regular" charset="0"/>
                <a:ea typeface="Calisto MT Regular" charset="0"/>
                <a:cs typeface="Calisto MT Regular" charset="0"/>
              </a:endParaRPr>
            </a:p>
          </p:txBody>
        </p:sp>
        <p:sp>
          <p:nvSpPr>
            <p:cNvPr id="19" name="Google Shape;155;g8d3272b2c0_0_186"/>
            <p:cNvSpPr txBox="1"/>
            <p:nvPr/>
          </p:nvSpPr>
          <p:spPr>
            <a:xfrm rot="-2466378">
              <a:off x="5868095" y="1745714"/>
              <a:ext cx="81222" cy="8122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Calibri Regular" charset="0"/>
                <a:ea typeface="Calibri"/>
                <a:cs typeface="Calibri"/>
                <a:sym typeface="Calibri"/>
              </a:endParaRPr>
            </a:p>
          </p:txBody>
        </p:sp>
        <p:sp>
          <p:nvSpPr>
            <p:cNvPr id="20" name="Google Shape;156;g8d3272b2c0_0_186"/>
            <p:cNvSpPr/>
            <p:nvPr/>
          </p:nvSpPr>
          <p:spPr>
            <a:xfrm>
              <a:off x="5882265" y="-74589"/>
              <a:ext cx="4071131" cy="2436445"/>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Regular" charset="0"/>
                <a:ea typeface="Calisto MT Regular" charset="0"/>
                <a:cs typeface="Calisto MT Regular" charset="0"/>
              </a:endParaRPr>
            </a:p>
          </p:txBody>
        </p:sp>
        <p:sp>
          <p:nvSpPr>
            <p:cNvPr id="21" name="Google Shape;157;g8d3272b2c0_0_186"/>
            <p:cNvSpPr txBox="1"/>
            <p:nvPr/>
          </p:nvSpPr>
          <p:spPr>
            <a:xfrm>
              <a:off x="6205584" y="635464"/>
              <a:ext cx="3424493" cy="855588"/>
            </a:xfrm>
            <a:prstGeom prst="rect">
              <a:avLst/>
            </a:prstGeom>
            <a:solidFill>
              <a:schemeClr val="accent1"/>
            </a:solidFill>
            <a:ln>
              <a:noFill/>
            </a:ln>
          </p:spPr>
          <p:txBody>
            <a:bodyPr spcFirstLastPara="1" wrap="square" lIns="11425" tIns="11425" rIns="11425" bIns="11425" anchor="ctr" anchorCtr="0">
              <a:noAutofit/>
            </a:bodyPr>
            <a:lstStyle/>
            <a:p>
              <a:pPr marL="0" lvl="0" indent="0" algn="ctr" rtl="0">
                <a:spcBef>
                  <a:spcPts val="0"/>
                </a:spcBef>
                <a:spcAft>
                  <a:spcPts val="0"/>
                </a:spcAft>
                <a:buClr>
                  <a:schemeClr val="dk1"/>
                </a:buClr>
                <a:buSzPts val="1100"/>
                <a:buFont typeface="Arial"/>
                <a:buNone/>
              </a:pPr>
              <a:r>
                <a:rPr lang="en-US" sz="2200" b="1" dirty="0">
                  <a:solidFill>
                    <a:srgbClr val="FFFFFF"/>
                  </a:solidFill>
                  <a:latin typeface="Calibri" panose="020F0502020204030204" pitchFamily="34" charset="0"/>
                  <a:ea typeface="Calibri"/>
                  <a:cs typeface="Calibri" panose="020F0502020204030204" pitchFamily="34" charset="0"/>
                  <a:sym typeface="Calibri"/>
                </a:rPr>
                <a:t>s</a:t>
              </a:r>
              <a:r>
                <a:rPr lang="en-US" sz="2200" b="1" dirty="0" smtClean="0">
                  <a:solidFill>
                    <a:srgbClr val="FFFFFF"/>
                  </a:solidFill>
                  <a:latin typeface="Calibri" panose="020F0502020204030204" pitchFamily="34" charset="0"/>
                  <a:ea typeface="Calibri"/>
                  <a:cs typeface="Calibri" panose="020F0502020204030204" pitchFamily="34" charset="0"/>
                  <a:sym typeface="Calibri"/>
                </a:rPr>
                <a:t>trong-willed </a:t>
              </a:r>
            </a:p>
            <a:p>
              <a:pPr marL="0" lvl="0" indent="0" algn="ctr" rtl="0">
                <a:spcBef>
                  <a:spcPts val="0"/>
                </a:spcBef>
                <a:spcAft>
                  <a:spcPts val="0"/>
                </a:spcAft>
                <a:buClr>
                  <a:schemeClr val="dk1"/>
                </a:buClr>
                <a:buSzPts val="1100"/>
                <a:buFont typeface="Arial"/>
                <a:buNone/>
              </a:pPr>
              <a:r>
                <a:rPr lang="en-US" sz="2200" b="1" dirty="0" smtClean="0">
                  <a:solidFill>
                    <a:srgbClr val="FFFFFF"/>
                  </a:solidFill>
                  <a:latin typeface="Calibri" panose="020F0502020204030204" pitchFamily="34" charset="0"/>
                  <a:ea typeface="Calibri"/>
                  <a:cs typeface="Calibri" panose="020F0502020204030204" pitchFamily="34" charset="0"/>
                  <a:sym typeface="Calibri"/>
                </a:rPr>
                <a:t>(adj.)</a:t>
              </a:r>
            </a:p>
            <a:p>
              <a:pPr marL="0" lvl="0" indent="0" algn="ctr" rtl="0">
                <a:spcBef>
                  <a:spcPts val="0"/>
                </a:spcBef>
                <a:spcAft>
                  <a:spcPts val="0"/>
                </a:spcAft>
                <a:buClr>
                  <a:schemeClr val="dk1"/>
                </a:buClr>
                <a:buSzPts val="1100"/>
                <a:buFont typeface="Arial"/>
                <a:buNone/>
              </a:pPr>
              <a:r>
                <a:rPr lang="ka-GE" sz="2200" b="1" dirty="0" smtClean="0">
                  <a:solidFill>
                    <a:srgbClr val="FFFFFF"/>
                  </a:solidFill>
                  <a:latin typeface="Calibri" panose="020F0502020204030204" pitchFamily="34" charset="0"/>
                  <a:ea typeface="Calibri"/>
                  <a:cs typeface="Calibri" panose="020F0502020204030204" pitchFamily="34" charset="0"/>
                  <a:sym typeface="Calibri"/>
                </a:rPr>
                <a:t>შეუპოვარი, ძლიერი ნებისყოფის მქონე</a:t>
              </a:r>
              <a:endParaRPr sz="2200" b="1"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22" name="Google Shape;159;g8d3272b2c0_0_186"/>
            <p:cNvSpPr txBox="1"/>
            <p:nvPr/>
          </p:nvSpPr>
          <p:spPr>
            <a:xfrm rot="-246013">
              <a:off x="6281636" y="2686160"/>
              <a:ext cx="83915" cy="8391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Calibri Regular" charset="0"/>
                <a:ea typeface="Calibri"/>
                <a:cs typeface="Calibri"/>
                <a:sym typeface="Calibri"/>
              </a:endParaRPr>
            </a:p>
          </p:txBody>
        </p:sp>
        <p:sp>
          <p:nvSpPr>
            <p:cNvPr id="23" name="Google Shape;163;g8d3272b2c0_0_186"/>
            <p:cNvSpPr txBox="1"/>
            <p:nvPr/>
          </p:nvSpPr>
          <p:spPr>
            <a:xfrm rot="2113695">
              <a:off x="5940677" y="3711274"/>
              <a:ext cx="77492" cy="774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Calibri Regular" charset="0"/>
                <a:ea typeface="Calibri"/>
                <a:cs typeface="Calibri"/>
                <a:sym typeface="Calibri"/>
              </a:endParaRPr>
            </a:p>
          </p:txBody>
        </p:sp>
        <p:sp>
          <p:nvSpPr>
            <p:cNvPr id="25" name="Google Shape;166;g8d3272b2c0_0_186"/>
            <p:cNvSpPr/>
            <p:nvPr/>
          </p:nvSpPr>
          <p:spPr>
            <a:xfrm rot="5186587">
              <a:off x="4616069" y="3770650"/>
              <a:ext cx="275631" cy="24945"/>
            </a:xfrm>
            <a:custGeom>
              <a:avLst/>
              <a:gdLst/>
              <a:ahLst/>
              <a:cxnLst/>
              <a:rect l="l" t="t" r="r" b="b"/>
              <a:pathLst>
                <a:path w="120000" h="120000" extrusionOk="0">
                  <a:moveTo>
                    <a:pt x="0" y="59998"/>
                  </a:moveTo>
                  <a:lnTo>
                    <a:pt x="120000" y="59998"/>
                  </a:lnTo>
                </a:path>
              </a:pathLst>
            </a:cu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Regular" charset="0"/>
                <a:ea typeface="Calisto MT Regular" charset="0"/>
                <a:cs typeface="Calisto MT Regular" charset="0"/>
              </a:endParaRPr>
            </a:p>
          </p:txBody>
        </p:sp>
        <p:sp>
          <p:nvSpPr>
            <p:cNvPr id="26" name="Google Shape;167;g8d3272b2c0_0_186"/>
            <p:cNvSpPr txBox="1"/>
            <p:nvPr/>
          </p:nvSpPr>
          <p:spPr>
            <a:xfrm rot="5176116">
              <a:off x="4746973" y="3776269"/>
              <a:ext cx="13829" cy="1382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Calibri Regular" charset="0"/>
                <a:ea typeface="Calibri"/>
                <a:cs typeface="Calibri"/>
                <a:sym typeface="Calibri"/>
              </a:endParaRPr>
            </a:p>
          </p:txBody>
        </p:sp>
        <p:sp>
          <p:nvSpPr>
            <p:cNvPr id="27" name="Google Shape;168;g8d3272b2c0_0_186"/>
            <p:cNvSpPr/>
            <p:nvPr/>
          </p:nvSpPr>
          <p:spPr>
            <a:xfrm>
              <a:off x="2664031" y="3823941"/>
              <a:ext cx="3778842" cy="2288623"/>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Regular" charset="0"/>
                <a:ea typeface="Calisto MT Regular" charset="0"/>
                <a:cs typeface="Calisto MT Regular" charset="0"/>
              </a:endParaRPr>
            </a:p>
          </p:txBody>
        </p:sp>
        <p:sp>
          <p:nvSpPr>
            <p:cNvPr id="28" name="Google Shape;169;g8d3272b2c0_0_186"/>
            <p:cNvSpPr txBox="1"/>
            <p:nvPr/>
          </p:nvSpPr>
          <p:spPr>
            <a:xfrm>
              <a:off x="2807651" y="4324293"/>
              <a:ext cx="3634838" cy="108810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630"/>
                </a:spcBef>
                <a:spcAft>
                  <a:spcPts val="0"/>
                </a:spcAft>
                <a:buNone/>
              </a:pPr>
              <a:r>
                <a:rPr lang="en-US" sz="2200" b="1" dirty="0">
                  <a:solidFill>
                    <a:srgbClr val="FFFFFF"/>
                  </a:solidFill>
                  <a:latin typeface="Calibri" panose="020F0502020204030204" pitchFamily="34" charset="0"/>
                  <a:ea typeface="Calibri"/>
                  <a:cs typeface="Calibri" panose="020F0502020204030204" pitchFamily="34" charset="0"/>
                  <a:sym typeface="Calibri"/>
                </a:rPr>
                <a:t>q</a:t>
              </a:r>
              <a:r>
                <a:rPr lang="en-US" sz="2200" b="1" dirty="0" smtClean="0">
                  <a:solidFill>
                    <a:srgbClr val="FFFFFF"/>
                  </a:solidFill>
                  <a:latin typeface="Calibri" panose="020F0502020204030204" pitchFamily="34" charset="0"/>
                  <a:ea typeface="Calibri"/>
                  <a:cs typeface="Calibri" panose="020F0502020204030204" pitchFamily="34" charset="0"/>
                  <a:sym typeface="Calibri"/>
                </a:rPr>
                <a:t>uick thinking</a:t>
              </a:r>
              <a:endParaRPr lang="en-US" sz="22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None/>
              </a:pPr>
              <a:r>
                <a:rPr lang="en-US" sz="2200" b="1" dirty="0" smtClean="0">
                  <a:solidFill>
                    <a:srgbClr val="FFFFFF"/>
                  </a:solidFill>
                  <a:latin typeface="Calibri" panose="020F0502020204030204" pitchFamily="34" charset="0"/>
                  <a:ea typeface="Calibri"/>
                  <a:cs typeface="Calibri" panose="020F0502020204030204" pitchFamily="34" charset="0"/>
                  <a:sym typeface="Calibri"/>
                </a:rPr>
                <a:t>(adj.)</a:t>
              </a:r>
              <a:endParaRPr lang="ka-GE" sz="22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None/>
              </a:pPr>
              <a:r>
                <a:rPr lang="ka-GE" sz="2200" b="1" dirty="0" smtClean="0">
                  <a:solidFill>
                    <a:srgbClr val="FFFFFF"/>
                  </a:solidFill>
                  <a:latin typeface="Calibri" panose="020F0502020204030204" pitchFamily="34" charset="0"/>
                  <a:ea typeface="Calibri"/>
                  <a:cs typeface="Calibri" panose="020F0502020204030204" pitchFamily="34" charset="0"/>
                  <a:sym typeface="Calibri"/>
                </a:rPr>
                <a:t>გადაწყვეტილებების სწრაფად მიღება</a:t>
              </a:r>
              <a:endParaRPr sz="2200" b="1"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29" name="Google Shape;170;g8d3272b2c0_0_186"/>
            <p:cNvSpPr/>
            <p:nvPr/>
          </p:nvSpPr>
          <p:spPr>
            <a:xfrm rot="9722507">
              <a:off x="2027857" y="3352594"/>
              <a:ext cx="1947465" cy="60164"/>
            </a:xfrm>
            <a:custGeom>
              <a:avLst/>
              <a:gdLst/>
              <a:ahLst/>
              <a:cxnLst/>
              <a:rect l="l" t="t" r="r" b="b"/>
              <a:pathLst>
                <a:path w="120000" h="120000" extrusionOk="0">
                  <a:moveTo>
                    <a:pt x="0" y="59998"/>
                  </a:moveTo>
                  <a:lnTo>
                    <a:pt x="120000" y="59998"/>
                  </a:lnTo>
                </a:path>
              </a:pathLst>
            </a:cu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Regular" charset="0"/>
                <a:ea typeface="Calisto MT Regular" charset="0"/>
                <a:cs typeface="Calisto MT Regular" charset="0"/>
              </a:endParaRPr>
            </a:p>
          </p:txBody>
        </p:sp>
        <p:sp>
          <p:nvSpPr>
            <p:cNvPr id="30" name="Google Shape;171;g8d3272b2c0_0_186"/>
            <p:cNvSpPr txBox="1"/>
            <p:nvPr/>
          </p:nvSpPr>
          <p:spPr>
            <a:xfrm rot="-1759631">
              <a:off x="3157491" y="3636472"/>
              <a:ext cx="91875" cy="9187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Calibri Regular" charset="0"/>
                <a:ea typeface="Calibri"/>
                <a:cs typeface="Calibri"/>
                <a:sym typeface="Calibri"/>
              </a:endParaRPr>
            </a:p>
          </p:txBody>
        </p:sp>
        <p:sp>
          <p:nvSpPr>
            <p:cNvPr id="31" name="Google Shape;172;g8d3272b2c0_0_186"/>
            <p:cNvSpPr/>
            <p:nvPr/>
          </p:nvSpPr>
          <p:spPr>
            <a:xfrm>
              <a:off x="-479519" y="2475632"/>
              <a:ext cx="2957623" cy="2437424"/>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Regular" charset="0"/>
                <a:ea typeface="Calisto MT Regular" charset="0"/>
                <a:cs typeface="Calisto MT Regular" charset="0"/>
              </a:endParaRPr>
            </a:p>
          </p:txBody>
        </p:sp>
        <p:sp>
          <p:nvSpPr>
            <p:cNvPr id="32" name="Google Shape;173;g8d3272b2c0_0_186"/>
            <p:cNvSpPr txBox="1"/>
            <p:nvPr/>
          </p:nvSpPr>
          <p:spPr>
            <a:xfrm>
              <a:off x="-486583" y="3093601"/>
              <a:ext cx="3033255" cy="90780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None/>
              </a:pPr>
              <a:r>
                <a:rPr lang="en-US" sz="2200" b="1" dirty="0">
                  <a:solidFill>
                    <a:srgbClr val="FFFFFF"/>
                  </a:solidFill>
                  <a:latin typeface="Calibri" panose="020F0502020204030204" pitchFamily="34" charset="0"/>
                  <a:ea typeface="Calibri"/>
                  <a:cs typeface="Calibri" panose="020F0502020204030204" pitchFamily="34" charset="0"/>
                  <a:sym typeface="Calibri"/>
                </a:rPr>
                <a:t>o</a:t>
              </a:r>
              <a:r>
                <a:rPr lang="en-US" sz="2200" b="1" dirty="0" smtClean="0">
                  <a:solidFill>
                    <a:srgbClr val="FFFFFF"/>
                  </a:solidFill>
                  <a:latin typeface="Calibri" panose="020F0502020204030204" pitchFamily="34" charset="0"/>
                  <a:ea typeface="Calibri"/>
                  <a:cs typeface="Calibri" panose="020F0502020204030204" pitchFamily="34" charset="0"/>
                  <a:sym typeface="Calibri"/>
                </a:rPr>
                <a:t>pen-minded</a:t>
              </a:r>
              <a:endParaRPr lang="en-US" sz="2200" b="1" u="none" strike="noStrike" cap="none"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0"/>
                </a:spcBef>
                <a:spcAft>
                  <a:spcPts val="0"/>
                </a:spcAft>
                <a:buNone/>
              </a:pPr>
              <a:r>
                <a:rPr lang="en-US" sz="2200" b="1" dirty="0">
                  <a:solidFill>
                    <a:srgbClr val="FFFFFF"/>
                  </a:solidFill>
                  <a:latin typeface="Calibri" panose="020F0502020204030204" pitchFamily="34" charset="0"/>
                  <a:ea typeface="Calibri"/>
                  <a:cs typeface="Calibri" panose="020F0502020204030204" pitchFamily="34" charset="0"/>
                  <a:sym typeface="Calibri"/>
                </a:rPr>
                <a:t>(adj.</a:t>
              </a:r>
              <a:r>
                <a:rPr lang="ka-GE" sz="2200" b="1" dirty="0" smtClean="0">
                  <a:solidFill>
                    <a:srgbClr val="FFFFFF"/>
                  </a:solidFill>
                  <a:latin typeface="Calibri" panose="020F0502020204030204" pitchFamily="34" charset="0"/>
                  <a:ea typeface="Calibri"/>
                  <a:cs typeface="Calibri" panose="020F0502020204030204" pitchFamily="34" charset="0"/>
                  <a:sym typeface="Calibri"/>
                </a:rPr>
                <a:t>)</a:t>
              </a:r>
            </a:p>
            <a:p>
              <a:pPr marL="0" marR="0" lvl="0" indent="0" algn="ctr" rtl="0">
                <a:lnSpc>
                  <a:spcPct val="90000"/>
                </a:lnSpc>
                <a:spcBef>
                  <a:spcPts val="0"/>
                </a:spcBef>
                <a:spcAft>
                  <a:spcPts val="0"/>
                </a:spcAft>
                <a:buNone/>
              </a:pPr>
              <a:r>
                <a:rPr lang="ka-GE" sz="2200" b="1" dirty="0" smtClean="0">
                  <a:solidFill>
                    <a:srgbClr val="FFFFFF"/>
                  </a:solidFill>
                  <a:latin typeface="Calibri" panose="020F0502020204030204" pitchFamily="34" charset="0"/>
                  <a:ea typeface="Calibri"/>
                  <a:cs typeface="Calibri" panose="020F0502020204030204" pitchFamily="34" charset="0"/>
                  <a:sym typeface="Calibri"/>
                </a:rPr>
                <a:t>ფართო თვალთახედვის</a:t>
              </a:r>
              <a:endParaRPr lang="ka-GE" sz="2200" b="1"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33" name="Google Shape;174;g8d3272b2c0_0_186"/>
            <p:cNvSpPr/>
            <p:nvPr/>
          </p:nvSpPr>
          <p:spPr>
            <a:xfrm rot="12278115">
              <a:off x="5644697" y="3339227"/>
              <a:ext cx="1428390" cy="58570"/>
            </a:xfrm>
            <a:custGeom>
              <a:avLst/>
              <a:gdLst/>
              <a:ahLst/>
              <a:cxnLst/>
              <a:rect l="l" t="t" r="r" b="b"/>
              <a:pathLst>
                <a:path w="120000" h="120000" extrusionOk="0">
                  <a:moveTo>
                    <a:pt x="0" y="59998"/>
                  </a:moveTo>
                  <a:lnTo>
                    <a:pt x="120000" y="59998"/>
                  </a:lnTo>
                </a:path>
              </a:pathLst>
            </a:cu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Regular" charset="0"/>
                <a:ea typeface="Calisto MT Regular" charset="0"/>
                <a:cs typeface="Calisto MT Regular" charset="0"/>
              </a:endParaRPr>
            </a:p>
          </p:txBody>
        </p:sp>
        <p:sp>
          <p:nvSpPr>
            <p:cNvPr id="34" name="Google Shape;175;g8d3272b2c0_0_186"/>
            <p:cNvSpPr txBox="1"/>
            <p:nvPr/>
          </p:nvSpPr>
          <p:spPr>
            <a:xfrm rot="162391">
              <a:off x="3037428" y="2729877"/>
              <a:ext cx="82592" cy="825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Calibri Regular" charset="0"/>
                <a:ea typeface="Calibri"/>
                <a:cs typeface="Calibri"/>
                <a:sym typeface="Calibri"/>
              </a:endParaRPr>
            </a:p>
          </p:txBody>
        </p:sp>
        <p:sp>
          <p:nvSpPr>
            <p:cNvPr id="35" name="Google Shape;176;g8d3272b2c0_0_186"/>
            <p:cNvSpPr/>
            <p:nvPr/>
          </p:nvSpPr>
          <p:spPr>
            <a:xfrm>
              <a:off x="6368234" y="3363396"/>
              <a:ext cx="3485221" cy="2034644"/>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Regular" charset="0"/>
                <a:ea typeface="Calisto MT Regular" charset="0"/>
                <a:cs typeface="Calisto MT Regular" charset="0"/>
              </a:endParaRPr>
            </a:p>
          </p:txBody>
        </p:sp>
        <p:sp>
          <p:nvSpPr>
            <p:cNvPr id="36" name="Google Shape;177;g8d3272b2c0_0_186"/>
            <p:cNvSpPr txBox="1"/>
            <p:nvPr/>
          </p:nvSpPr>
          <p:spPr>
            <a:xfrm>
              <a:off x="6815019" y="3800114"/>
              <a:ext cx="2826563" cy="907799"/>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630"/>
                </a:spcBef>
                <a:spcAft>
                  <a:spcPts val="0"/>
                </a:spcAft>
                <a:buNone/>
              </a:pPr>
              <a:r>
                <a:rPr lang="en-US" sz="2200" b="1" dirty="0">
                  <a:solidFill>
                    <a:srgbClr val="FFFFFF"/>
                  </a:solidFill>
                  <a:latin typeface="Calibri" panose="020F0502020204030204" pitchFamily="34" charset="0"/>
                  <a:ea typeface="Calibri"/>
                  <a:cs typeface="Calibri" panose="020F0502020204030204" pitchFamily="34" charset="0"/>
                  <a:sym typeface="Calibri"/>
                </a:rPr>
                <a:t>h</a:t>
              </a:r>
              <a:r>
                <a:rPr lang="en-US" sz="2200" b="1" dirty="0" smtClean="0">
                  <a:solidFill>
                    <a:srgbClr val="FFFFFF"/>
                  </a:solidFill>
                  <a:latin typeface="Calibri" panose="020F0502020204030204" pitchFamily="34" charset="0"/>
                  <a:ea typeface="Calibri"/>
                  <a:cs typeface="Calibri" panose="020F0502020204030204" pitchFamily="34" charset="0"/>
                  <a:sym typeface="Calibri"/>
                </a:rPr>
                <a:t>igh spirited</a:t>
              </a:r>
              <a:endParaRPr lang="en-US" sz="22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None/>
              </a:pPr>
              <a:r>
                <a:rPr lang="en-US" sz="2200" b="1" dirty="0">
                  <a:solidFill>
                    <a:srgbClr val="FFFFFF"/>
                  </a:solidFill>
                  <a:latin typeface="Calibri" panose="020F0502020204030204" pitchFamily="34" charset="0"/>
                  <a:ea typeface="Calibri"/>
                  <a:cs typeface="Calibri" panose="020F0502020204030204" pitchFamily="34" charset="0"/>
                  <a:sym typeface="Calibri"/>
                </a:rPr>
                <a:t>(</a:t>
              </a:r>
              <a:r>
                <a:rPr lang="en-US" sz="2200" b="1" dirty="0" smtClean="0">
                  <a:solidFill>
                    <a:srgbClr val="FFFFFF"/>
                  </a:solidFill>
                  <a:latin typeface="Calibri" panose="020F0502020204030204" pitchFamily="34" charset="0"/>
                  <a:ea typeface="Calibri"/>
                  <a:cs typeface="Calibri" panose="020F0502020204030204" pitchFamily="34" charset="0"/>
                  <a:sym typeface="Calibri"/>
                </a:rPr>
                <a:t>adj.)</a:t>
              </a:r>
              <a:endParaRPr lang="ka-GE" sz="22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None/>
              </a:pPr>
              <a:r>
                <a:rPr lang="ka-GE" sz="2200" b="1" dirty="0" smtClean="0">
                  <a:solidFill>
                    <a:srgbClr val="FFFFFF"/>
                  </a:solidFill>
                  <a:latin typeface="Calibri" panose="020F0502020204030204" pitchFamily="34" charset="0"/>
                  <a:ea typeface="Calibri"/>
                  <a:cs typeface="Calibri" panose="020F0502020204030204" pitchFamily="34" charset="0"/>
                  <a:sym typeface="Calibri"/>
                </a:rPr>
                <a:t>მამაცი, გულადი</a:t>
              </a:r>
              <a:endParaRPr sz="2200" b="1"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37" name="Google Shape;179;g8d3272b2c0_0_186"/>
            <p:cNvSpPr txBox="1"/>
            <p:nvPr/>
          </p:nvSpPr>
          <p:spPr>
            <a:xfrm rot="2082986">
              <a:off x="3151457" y="1760313"/>
              <a:ext cx="102192" cy="1021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Calibri Regular" charset="0"/>
                <a:ea typeface="Calibri"/>
                <a:cs typeface="Calibri"/>
                <a:sym typeface="Calibri"/>
              </a:endParaRPr>
            </a:p>
          </p:txBody>
        </p:sp>
      </p:grpSp>
    </p:spTree>
    <p:extLst>
      <p:ext uri="{BB962C8B-B14F-4D97-AF65-F5344CB8AC3E}">
        <p14:creationId xmlns:p14="http://schemas.microsoft.com/office/powerpoint/2010/main" val="11600700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8" name="Google Shape;90;p1">
            <a:extLst>
              <a:ext uri="{FF2B5EF4-FFF2-40B4-BE49-F238E27FC236}">
                <a16:creationId xmlns="" xmlns:a16="http://schemas.microsoft.com/office/drawing/2014/main" id="{3B690BF3-20A3-B447-B658-EDAB29B45839}"/>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 xmlns:a16="http://schemas.microsoft.com/office/drawing/2014/main" id="{31B01E0D-5D22-BC46-90F5-CBC637C05C54}"/>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0" name="Rectangle 9">
            <a:extLst>
              <a:ext uri="{FF2B5EF4-FFF2-40B4-BE49-F238E27FC236}">
                <a16:creationId xmlns="" xmlns:a16="http://schemas.microsoft.com/office/drawing/2014/main" id="{C93443CE-6A21-B942-90FF-2F8492BE68E7}"/>
              </a:ext>
            </a:extLst>
          </p:cNvPr>
          <p:cNvSpPr/>
          <p:nvPr/>
        </p:nvSpPr>
        <p:spPr>
          <a:xfrm>
            <a:off x="8477900" y="365125"/>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11" name="TextBox 10">
            <a:extLst>
              <a:ext uri="{FF2B5EF4-FFF2-40B4-BE49-F238E27FC236}">
                <a16:creationId xmlns="" xmlns:a16="http://schemas.microsoft.com/office/drawing/2014/main" id="{2A3F4978-E7A4-5147-8FAF-9455013A3107}"/>
              </a:ext>
            </a:extLst>
          </p:cNvPr>
          <p:cNvSpPr txBox="1"/>
          <p:nvPr/>
        </p:nvSpPr>
        <p:spPr>
          <a:xfrm>
            <a:off x="8477900" y="365125"/>
            <a:ext cx="2463281" cy="1169551"/>
          </a:xfrm>
          <a:prstGeom prst="rect">
            <a:avLst/>
          </a:prstGeom>
          <a:noFill/>
        </p:spPr>
        <p:txBody>
          <a:bodyPr wrap="square" rtlCol="0">
            <a:spAutoFit/>
          </a:bodyPr>
          <a:lstStyle/>
          <a:p>
            <a:pPr algn="ctr"/>
            <a:r>
              <a:rPr lang="en-US" sz="3500" dirty="0">
                <a:solidFill>
                  <a:schemeClr val="bg1"/>
                </a:solidFill>
                <a:latin typeface="Calibri" pitchFamily="34" charset="0"/>
                <a:ea typeface="Calisto MT Regular" charset="0"/>
                <a:cs typeface="Calibri" pitchFamily="34" charset="0"/>
              </a:rPr>
              <a:t>Vocabulary</a:t>
            </a:r>
          </a:p>
          <a:p>
            <a:pPr algn="ctr"/>
            <a:r>
              <a:rPr lang="ka-GE" sz="3500" dirty="0">
                <a:solidFill>
                  <a:schemeClr val="bg1"/>
                </a:solidFill>
                <a:latin typeface="Calibri" pitchFamily="34" charset="0"/>
                <a:ea typeface="Calisto MT Regular" charset="0"/>
                <a:cs typeface="Calibri" pitchFamily="34" charset="0"/>
              </a:rPr>
              <a:t> ლექსიკა</a:t>
            </a:r>
            <a:endParaRPr lang="en-US" sz="3500" dirty="0">
              <a:solidFill>
                <a:schemeClr val="bg1"/>
              </a:solidFill>
              <a:latin typeface="Calibri" pitchFamily="34" charset="0"/>
              <a:ea typeface="Calisto MT Regular" charset="0"/>
              <a:cs typeface="Calibri" pitchFamily="34" charset="0"/>
            </a:endParaRPr>
          </a:p>
        </p:txBody>
      </p:sp>
      <p:pic>
        <p:nvPicPr>
          <p:cNvPr id="2" name="Picture 1"/>
          <p:cNvPicPr>
            <a:picLocks noChangeAspect="1"/>
          </p:cNvPicPr>
          <p:nvPr/>
        </p:nvPicPr>
        <p:blipFill>
          <a:blip r:embed="rId5"/>
          <a:stretch>
            <a:fillRect/>
          </a:stretch>
        </p:blipFill>
        <p:spPr>
          <a:xfrm>
            <a:off x="398790" y="1849001"/>
            <a:ext cx="4428744" cy="4428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Google Shape;306;g8d3272b2c0_0_467"/>
          <p:cNvSpPr/>
          <p:nvPr/>
        </p:nvSpPr>
        <p:spPr>
          <a:xfrm>
            <a:off x="5334385" y="4642321"/>
            <a:ext cx="5606796" cy="1176571"/>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400" dirty="0">
                <a:solidFill>
                  <a:schemeClr val="lt1"/>
                </a:solidFill>
                <a:latin typeface="Merriweather Light"/>
                <a:ea typeface="Merriweather Light"/>
                <a:cs typeface="Merriweather Light"/>
                <a:sym typeface="Merriweather Light"/>
              </a:rPr>
              <a:t>   </a:t>
            </a:r>
            <a:r>
              <a:rPr lang="ka-GE" sz="2400" u="none" strike="noStrike" cap="none" dirty="0" smtClean="0">
                <a:solidFill>
                  <a:schemeClr val="lt1"/>
                </a:solidFill>
                <a:latin typeface="Calibri Regular" charset="0"/>
                <a:ea typeface="Calibri"/>
                <a:cs typeface="Calibri"/>
                <a:sym typeface="Calibri"/>
              </a:rPr>
              <a:t>წინდახედული,</a:t>
            </a:r>
            <a:r>
              <a:rPr lang="en-US" sz="2400" u="none" strike="noStrike" cap="none" dirty="0" smtClean="0">
                <a:solidFill>
                  <a:schemeClr val="lt1"/>
                </a:solidFill>
                <a:latin typeface="Calibri Regular" charset="0"/>
                <a:ea typeface="Calibri"/>
                <a:cs typeface="Calibri"/>
                <a:sym typeface="Calibri"/>
              </a:rPr>
              <a:t> </a:t>
            </a:r>
            <a:r>
              <a:rPr lang="en-US" sz="2400" u="none" strike="noStrike" cap="none" dirty="0" err="1" smtClean="0">
                <a:solidFill>
                  <a:schemeClr val="lt1"/>
                </a:solidFill>
                <a:latin typeface="Calibri Regular" charset="0"/>
                <a:ea typeface="Calibri"/>
                <a:cs typeface="Calibri"/>
                <a:sym typeface="Calibri"/>
              </a:rPr>
              <a:t>შ</a:t>
            </a:r>
            <a:r>
              <a:rPr lang="ka-GE" sz="2400" dirty="0" smtClean="0">
                <a:solidFill>
                  <a:schemeClr val="lt1"/>
                </a:solidFill>
                <a:latin typeface="Calibri Regular" charset="0"/>
                <a:ea typeface="Calibri"/>
                <a:cs typeface="Calibri"/>
                <a:sym typeface="Calibri"/>
              </a:rPr>
              <a:t>ორსმჭვრეტელი</a:t>
            </a:r>
            <a:endParaRPr sz="2400" u="none" strike="noStrike" cap="none" dirty="0">
              <a:solidFill>
                <a:schemeClr val="lt1"/>
              </a:solidFill>
              <a:latin typeface="Calibri Regular" charset="0"/>
              <a:ea typeface="Calibri"/>
              <a:cs typeface="Calibri"/>
              <a:sym typeface="Calibri"/>
            </a:endParaRPr>
          </a:p>
        </p:txBody>
      </p:sp>
      <p:sp>
        <p:nvSpPr>
          <p:cNvPr id="15" name="Google Shape;305;g8d3272b2c0_0_467"/>
          <p:cNvSpPr/>
          <p:nvPr/>
        </p:nvSpPr>
        <p:spPr>
          <a:xfrm>
            <a:off x="5990594" y="2055950"/>
            <a:ext cx="4267201" cy="2065097"/>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ka-GE" sz="2800" b="1" dirty="0">
                <a:solidFill>
                  <a:schemeClr val="lt1"/>
                </a:solidFill>
                <a:latin typeface="Calibri" panose="020F0502020204030204" pitchFamily="34" charset="0"/>
                <a:ea typeface="Merriweather"/>
                <a:cs typeface="Calibri" panose="020F0502020204030204" pitchFamily="34" charset="0"/>
                <a:sym typeface="Merriweather Light"/>
              </a:rPr>
              <a:t> </a:t>
            </a:r>
            <a:r>
              <a:rPr lang="en-US" sz="2800" b="1" dirty="0">
                <a:solidFill>
                  <a:schemeClr val="lt1"/>
                </a:solidFill>
                <a:latin typeface="Calibri" panose="020F0502020204030204" pitchFamily="34" charset="0"/>
                <a:ea typeface="Merriweather"/>
                <a:cs typeface="Calibri" panose="020F0502020204030204" pitchFamily="34" charset="0"/>
                <a:sym typeface="Merriweather Light"/>
              </a:rPr>
              <a:t>f</a:t>
            </a:r>
            <a:r>
              <a:rPr lang="en-US" sz="2800" b="1" dirty="0" smtClean="0">
                <a:solidFill>
                  <a:schemeClr val="lt1"/>
                </a:solidFill>
                <a:latin typeface="Calibri" panose="020F0502020204030204" pitchFamily="34" charset="0"/>
                <a:ea typeface="Merriweather"/>
                <a:cs typeface="Calibri" panose="020F0502020204030204" pitchFamily="34" charset="0"/>
                <a:sym typeface="Merriweather Light"/>
              </a:rPr>
              <a:t>orward </a:t>
            </a:r>
            <a:r>
              <a:rPr lang="en-US" sz="2800" b="1" dirty="0">
                <a:solidFill>
                  <a:schemeClr val="lt1"/>
                </a:solidFill>
                <a:latin typeface="Calibri" panose="020F0502020204030204" pitchFamily="34" charset="0"/>
                <a:ea typeface="Merriweather"/>
                <a:cs typeface="Calibri" panose="020F0502020204030204" pitchFamily="34" charset="0"/>
                <a:sym typeface="Merriweather Light"/>
              </a:rPr>
              <a:t>thinking </a:t>
            </a:r>
            <a:r>
              <a:rPr lang="ka-GE" sz="2800" b="1" dirty="0" smtClean="0">
                <a:solidFill>
                  <a:schemeClr val="bg1"/>
                </a:solidFill>
                <a:latin typeface="Calibri" panose="020F0502020204030204" pitchFamily="34" charset="0"/>
                <a:ea typeface="Merriweather"/>
                <a:cs typeface="Calibri" panose="020F0502020204030204" pitchFamily="34" charset="0"/>
                <a:sym typeface="Merriweather Light"/>
              </a:rPr>
              <a:t>           </a:t>
            </a:r>
            <a:r>
              <a:rPr lang="en-US" sz="2800" b="1" dirty="0" smtClean="0">
                <a:solidFill>
                  <a:schemeClr val="bg1"/>
                </a:solidFill>
                <a:latin typeface="Calibri" panose="020F0502020204030204" pitchFamily="34" charset="0"/>
                <a:ea typeface="Merriweather"/>
                <a:cs typeface="Calibri" panose="020F0502020204030204" pitchFamily="34" charset="0"/>
                <a:sym typeface="Merriweather Light"/>
              </a:rPr>
              <a:t>(adj.)</a:t>
            </a:r>
            <a:endParaRPr lang="en-US" sz="2800" b="1" dirty="0">
              <a:solidFill>
                <a:schemeClr val="bg1"/>
              </a:solidFill>
              <a:latin typeface="Calibri" panose="020F0502020204030204" pitchFamily="34" charset="0"/>
              <a:ea typeface="Merriweather"/>
              <a:cs typeface="Calibri" panose="020F0502020204030204" pitchFamily="34" charset="0"/>
              <a:sym typeface="Merriweather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Google Shape;97;p2"/>
          <p:cNvSpPr txBox="1"/>
          <p:nvPr/>
        </p:nvSpPr>
        <p:spPr>
          <a:xfrm>
            <a:off x="0" y="1932868"/>
            <a:ext cx="12207936" cy="2418122"/>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6600"/>
              <a:buFont typeface="Calibri"/>
              <a:buNone/>
            </a:pPr>
            <a:r>
              <a:rPr lang="en-US" sz="6600" dirty="0">
                <a:solidFill>
                  <a:schemeClr val="bg1"/>
                </a:solidFill>
                <a:latin typeface="Calibri" panose="020F0502020204030204" pitchFamily="34" charset="0"/>
                <a:ea typeface="Calibri"/>
                <a:cs typeface="Calibri" panose="020F0502020204030204" pitchFamily="34" charset="0"/>
                <a:sym typeface="Calibri"/>
              </a:rPr>
              <a:t>Psychology </a:t>
            </a:r>
            <a:r>
              <a:rPr lang="en-US" sz="6600" dirty="0">
                <a:solidFill>
                  <a:schemeClr val="bg1"/>
                </a:solidFill>
                <a:latin typeface="Calibri Regular" charset="0"/>
                <a:ea typeface="Calibri"/>
                <a:cs typeface="Calibri"/>
                <a:sym typeface="Calibri"/>
              </a:rPr>
              <a:t>| </a:t>
            </a:r>
            <a:r>
              <a:rPr lang="ka-GE" sz="6600" dirty="0">
                <a:solidFill>
                  <a:schemeClr val="bg1"/>
                </a:solidFill>
                <a:latin typeface="Calibri" panose="020F0502020204030204" pitchFamily="34" charset="0"/>
                <a:ea typeface="Calibri"/>
                <a:cs typeface="Calibri" panose="020F0502020204030204" pitchFamily="34" charset="0"/>
                <a:sym typeface="Calibri"/>
              </a:rPr>
              <a:t>ფსიქოლოგია</a:t>
            </a:r>
            <a:endParaRPr sz="5400" u="none" strike="noStrike" cap="none" dirty="0">
              <a:solidFill>
                <a:schemeClr val="bg1"/>
              </a:solidFill>
              <a:latin typeface="Calibri" panose="020F0502020204030204" pitchFamily="34" charset="0"/>
              <a:ea typeface="Calibri"/>
              <a:cs typeface="Calibri" panose="020F0502020204030204" pitchFamily="34" charset="0"/>
              <a:sym typeface="Calibri"/>
            </a:endParaRPr>
          </a:p>
        </p:txBody>
      </p:sp>
      <p:sp>
        <p:nvSpPr>
          <p:cNvPr id="2" name="Rectangle 1">
            <a:extLst>
              <a:ext uri="{FF2B5EF4-FFF2-40B4-BE49-F238E27FC236}">
                <a16:creationId xmlns="" xmlns:a16="http://schemas.microsoft.com/office/drawing/2014/main" id="{0E16A4AA-71E9-B34C-AAC8-D84F71CB1A1A}"/>
              </a:ext>
            </a:extLst>
          </p:cNvPr>
          <p:cNvSpPr/>
          <p:nvPr/>
        </p:nvSpPr>
        <p:spPr>
          <a:xfrm>
            <a:off x="2061247" y="4045527"/>
            <a:ext cx="816340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98" name="Google Shape;98;p2"/>
          <p:cNvSpPr txBox="1"/>
          <p:nvPr/>
        </p:nvSpPr>
        <p:spPr>
          <a:xfrm>
            <a:off x="0" y="3523109"/>
            <a:ext cx="12192000" cy="165576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400"/>
              <a:buFont typeface="Arial"/>
              <a:buNone/>
            </a:pPr>
            <a:endParaRPr sz="4400" u="none" strike="noStrike" cap="none" dirty="0">
              <a:solidFill>
                <a:schemeClr val="dk1"/>
              </a:solidFill>
              <a:latin typeface="Calibri Regular" charset="0"/>
              <a:ea typeface="Calibri"/>
              <a:cs typeface="Calibri"/>
              <a:sym typeface="Calibri"/>
            </a:endParaRPr>
          </a:p>
          <a:p>
            <a:pPr marL="0" marR="0" lvl="0" indent="0" algn="ctr" rtl="0">
              <a:lnSpc>
                <a:spcPct val="90000"/>
              </a:lnSpc>
              <a:spcBef>
                <a:spcPts val="1000"/>
              </a:spcBef>
              <a:spcAft>
                <a:spcPts val="0"/>
              </a:spcAft>
              <a:buClr>
                <a:schemeClr val="dk1"/>
              </a:buClr>
              <a:buSzPts val="3600"/>
              <a:buFont typeface="Arial"/>
              <a:buNone/>
            </a:pPr>
            <a:r>
              <a:rPr lang="en-US" sz="3600" u="none" strike="noStrike" cap="none" dirty="0">
                <a:solidFill>
                  <a:schemeClr val="bg1"/>
                </a:solidFill>
                <a:latin typeface="Calibri Regular" charset="0"/>
                <a:ea typeface="Calibri"/>
                <a:cs typeface="Calibri"/>
                <a:sym typeface="Calibri"/>
              </a:rPr>
              <a:t> </a:t>
            </a:r>
            <a:r>
              <a:rPr lang="en-US" sz="3600" dirty="0">
                <a:solidFill>
                  <a:schemeClr val="bg1"/>
                </a:solidFill>
                <a:latin typeface="Calibri" panose="020F0502020204030204" pitchFamily="34" charset="0"/>
                <a:ea typeface="Calibri"/>
                <a:cs typeface="Calibri" panose="020F0502020204030204" pitchFamily="34" charset="0"/>
                <a:sym typeface="Calibri"/>
              </a:rPr>
              <a:t>English </a:t>
            </a:r>
            <a:r>
              <a:rPr lang="en-US" sz="3600" dirty="0" smtClean="0">
                <a:solidFill>
                  <a:schemeClr val="bg1"/>
                </a:solidFill>
                <a:latin typeface="Calibri" panose="020F0502020204030204" pitchFamily="34" charset="0"/>
                <a:ea typeface="Calibri"/>
                <a:cs typeface="Calibri" panose="020F0502020204030204" pitchFamily="34" charset="0"/>
                <a:sym typeface="Calibri"/>
              </a:rPr>
              <a:t>for </a:t>
            </a:r>
            <a:r>
              <a:rPr lang="en-US" sz="3600" dirty="0">
                <a:solidFill>
                  <a:schemeClr val="bg1"/>
                </a:solidFill>
                <a:latin typeface="Calibri" panose="020F0502020204030204" pitchFamily="34" charset="0"/>
                <a:ea typeface="Calibri"/>
                <a:cs typeface="Calibri" panose="020F0502020204030204" pitchFamily="34" charset="0"/>
                <a:sym typeface="Calibri"/>
              </a:rPr>
              <a:t>Specific Purposes </a:t>
            </a:r>
            <a:r>
              <a:rPr lang="en-US" sz="3600" dirty="0">
                <a:solidFill>
                  <a:schemeClr val="bg1"/>
                </a:solidFill>
                <a:latin typeface="Calibri Regular" charset="0"/>
                <a:ea typeface="Calibri"/>
                <a:cs typeface="Calibri"/>
                <a:sym typeface="Calibri"/>
              </a:rPr>
              <a:t>| Level A2</a:t>
            </a:r>
            <a:endParaRPr sz="3600" u="none" strike="noStrike" cap="none" dirty="0">
              <a:solidFill>
                <a:schemeClr val="bg1"/>
              </a:solidFill>
              <a:latin typeface="Calibri Regular" charset="0"/>
              <a:ea typeface="Calibri"/>
              <a:cs typeface="Calibri"/>
              <a:sym typeface="Calibri"/>
            </a:endParaRPr>
          </a:p>
        </p:txBody>
      </p:sp>
      <p:pic>
        <p:nvPicPr>
          <p:cNvPr id="7" name="Google Shape;90;p1">
            <a:extLst>
              <a:ext uri="{FF2B5EF4-FFF2-40B4-BE49-F238E27FC236}">
                <a16:creationId xmlns="" xmlns:a16="http://schemas.microsoft.com/office/drawing/2014/main" id="{B3777C88-76AA-3242-8985-AD7899327453}"/>
              </a:ext>
            </a:extLst>
          </p:cNvPr>
          <p:cNvPicPr preferRelativeResize="0"/>
          <p:nvPr/>
        </p:nvPicPr>
        <p:blipFill rotWithShape="1">
          <a:blip r:embed="rId3">
            <a:alphaModFix/>
          </a:blip>
          <a:srcRect/>
          <a:stretch/>
        </p:blipFill>
        <p:spPr>
          <a:xfrm>
            <a:off x="979207" y="725338"/>
            <a:ext cx="2164081" cy="968991"/>
          </a:xfrm>
          <a:prstGeom prst="rect">
            <a:avLst/>
          </a:prstGeom>
          <a:noFill/>
          <a:ln>
            <a:noFill/>
          </a:ln>
        </p:spPr>
      </p:pic>
      <p:pic>
        <p:nvPicPr>
          <p:cNvPr id="8" name="Picture 7">
            <a:extLst>
              <a:ext uri="{FF2B5EF4-FFF2-40B4-BE49-F238E27FC236}">
                <a16:creationId xmlns="" xmlns:a16="http://schemas.microsoft.com/office/drawing/2014/main" id="{7E98D3A2-DB0F-424E-8C42-C2DFC8EC764D}"/>
              </a:ext>
            </a:extLst>
          </p:cNvPr>
          <p:cNvPicPr>
            <a:picLocks noChangeAspect="1"/>
          </p:cNvPicPr>
          <p:nvPr/>
        </p:nvPicPr>
        <p:blipFill>
          <a:blip r:embed="rId4"/>
          <a:stretch>
            <a:fillRect/>
          </a:stretch>
        </p:blipFill>
        <p:spPr>
          <a:xfrm>
            <a:off x="3143289" y="725338"/>
            <a:ext cx="2376972" cy="968991"/>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8" name="Google Shape;90;p1">
            <a:extLst>
              <a:ext uri="{FF2B5EF4-FFF2-40B4-BE49-F238E27FC236}">
                <a16:creationId xmlns="" xmlns:a16="http://schemas.microsoft.com/office/drawing/2014/main" id="{3B690BF3-20A3-B447-B658-EDAB29B45839}"/>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 xmlns:a16="http://schemas.microsoft.com/office/drawing/2014/main" id="{31B01E0D-5D22-BC46-90F5-CBC637C05C54}"/>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0" name="Rectangle 9">
            <a:extLst>
              <a:ext uri="{FF2B5EF4-FFF2-40B4-BE49-F238E27FC236}">
                <a16:creationId xmlns="" xmlns:a16="http://schemas.microsoft.com/office/drawing/2014/main" id="{C93443CE-6A21-B942-90FF-2F8492BE68E7}"/>
              </a:ext>
            </a:extLst>
          </p:cNvPr>
          <p:cNvSpPr/>
          <p:nvPr/>
        </p:nvSpPr>
        <p:spPr>
          <a:xfrm>
            <a:off x="8477900" y="365125"/>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11" name="TextBox 10">
            <a:extLst>
              <a:ext uri="{FF2B5EF4-FFF2-40B4-BE49-F238E27FC236}">
                <a16:creationId xmlns="" xmlns:a16="http://schemas.microsoft.com/office/drawing/2014/main" id="{2A3F4978-E7A4-5147-8FAF-9455013A3107}"/>
              </a:ext>
            </a:extLst>
          </p:cNvPr>
          <p:cNvSpPr txBox="1"/>
          <p:nvPr/>
        </p:nvSpPr>
        <p:spPr>
          <a:xfrm>
            <a:off x="8477900" y="365125"/>
            <a:ext cx="2463281" cy="1169551"/>
          </a:xfrm>
          <a:prstGeom prst="rect">
            <a:avLst/>
          </a:prstGeom>
          <a:noFill/>
        </p:spPr>
        <p:txBody>
          <a:bodyPr wrap="square" rtlCol="0">
            <a:spAutoFit/>
          </a:bodyPr>
          <a:lstStyle/>
          <a:p>
            <a:r>
              <a:rPr lang="en-US" sz="3500" dirty="0">
                <a:solidFill>
                  <a:schemeClr val="bg1"/>
                </a:solidFill>
                <a:latin typeface="Calibri" pitchFamily="34" charset="0"/>
                <a:ea typeface="Calisto MT Regular" charset="0"/>
                <a:cs typeface="Calibri" pitchFamily="34" charset="0"/>
              </a:rPr>
              <a:t>Vocabulary</a:t>
            </a:r>
          </a:p>
          <a:p>
            <a:r>
              <a:rPr lang="ka-GE" sz="3500" dirty="0">
                <a:solidFill>
                  <a:schemeClr val="bg1"/>
                </a:solidFill>
                <a:latin typeface="Calibri" pitchFamily="34" charset="0"/>
                <a:ea typeface="Calisto MT Regular" charset="0"/>
                <a:cs typeface="Calibri" pitchFamily="34" charset="0"/>
              </a:rPr>
              <a:t> ლექსიკა</a:t>
            </a:r>
            <a:endParaRPr lang="en-US" sz="3500" dirty="0">
              <a:solidFill>
                <a:schemeClr val="bg1"/>
              </a:solidFill>
              <a:latin typeface="Calibri" pitchFamily="34" charset="0"/>
              <a:ea typeface="Calisto MT Regular" charset="0"/>
              <a:cs typeface="Calibri" pitchFamily="34" charset="0"/>
            </a:endParaRPr>
          </a:p>
        </p:txBody>
      </p:sp>
      <p:sp>
        <p:nvSpPr>
          <p:cNvPr id="14" name="Google Shape;306;g8d3272b2c0_0_467"/>
          <p:cNvSpPr/>
          <p:nvPr/>
        </p:nvSpPr>
        <p:spPr>
          <a:xfrm>
            <a:off x="4897262" y="4765963"/>
            <a:ext cx="6419998" cy="928254"/>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400" dirty="0">
                <a:solidFill>
                  <a:schemeClr val="lt1"/>
                </a:solidFill>
                <a:latin typeface="Merriweather Light"/>
                <a:ea typeface="Merriweather Light"/>
                <a:cs typeface="Merriweather Light"/>
                <a:sym typeface="Merriweather Light"/>
              </a:rPr>
              <a:t>  </a:t>
            </a:r>
            <a:r>
              <a:rPr lang="ka-GE" sz="2400" u="none" strike="noStrike" cap="none" dirty="0" smtClean="0">
                <a:solidFill>
                  <a:schemeClr val="lt1"/>
                </a:solidFill>
                <a:latin typeface="Calibri Regular" charset="0"/>
                <a:ea typeface="Calibri"/>
                <a:cs typeface="Calibri"/>
                <a:sym typeface="Calibri"/>
              </a:rPr>
              <a:t>შეუპოვარი, </a:t>
            </a:r>
            <a:r>
              <a:rPr lang="ka-GE" sz="2400" dirty="0" smtClean="0">
                <a:solidFill>
                  <a:schemeClr val="lt1"/>
                </a:solidFill>
                <a:latin typeface="Calibri Regular" charset="0"/>
                <a:ea typeface="Calibri"/>
                <a:cs typeface="Calibri"/>
                <a:sym typeface="Calibri"/>
              </a:rPr>
              <a:t>ძლიერი ნებისყოფის მქონე</a:t>
            </a:r>
            <a:endParaRPr sz="2400" u="none" strike="noStrike" cap="none" dirty="0">
              <a:solidFill>
                <a:schemeClr val="lt1"/>
              </a:solidFill>
              <a:latin typeface="Calibri Regular" charset="0"/>
              <a:ea typeface="Calibri"/>
              <a:cs typeface="Calibri"/>
              <a:sym typeface="Calibri"/>
            </a:endParaRPr>
          </a:p>
        </p:txBody>
      </p:sp>
      <p:sp>
        <p:nvSpPr>
          <p:cNvPr id="15" name="Google Shape;305;g8d3272b2c0_0_467"/>
          <p:cNvSpPr/>
          <p:nvPr/>
        </p:nvSpPr>
        <p:spPr>
          <a:xfrm>
            <a:off x="5973661" y="2291288"/>
            <a:ext cx="4267201" cy="2065097"/>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ka-GE" sz="2800" b="1" dirty="0">
                <a:solidFill>
                  <a:schemeClr val="lt1"/>
                </a:solidFill>
                <a:latin typeface="Calibri" panose="020F0502020204030204" pitchFamily="34" charset="0"/>
                <a:ea typeface="Merriweather"/>
                <a:cs typeface="Calibri" panose="020F0502020204030204" pitchFamily="34" charset="0"/>
                <a:sym typeface="Merriweather Light"/>
              </a:rPr>
              <a:t> </a:t>
            </a:r>
            <a:r>
              <a:rPr lang="en-US" sz="2800" b="1" dirty="0">
                <a:solidFill>
                  <a:schemeClr val="lt1"/>
                </a:solidFill>
                <a:latin typeface="Calibri" panose="020F0502020204030204" pitchFamily="34" charset="0"/>
                <a:ea typeface="Merriweather"/>
                <a:cs typeface="Calibri" panose="020F0502020204030204" pitchFamily="34" charset="0"/>
                <a:sym typeface="Merriweather Light"/>
              </a:rPr>
              <a:t>s</a:t>
            </a:r>
            <a:r>
              <a:rPr lang="en-US" sz="2800" b="1" dirty="0" smtClean="0">
                <a:solidFill>
                  <a:schemeClr val="lt1"/>
                </a:solidFill>
                <a:latin typeface="Calibri" panose="020F0502020204030204" pitchFamily="34" charset="0"/>
                <a:ea typeface="Merriweather"/>
                <a:cs typeface="Calibri" panose="020F0502020204030204" pitchFamily="34" charset="0"/>
                <a:sym typeface="Merriweather Light"/>
              </a:rPr>
              <a:t>trong-willed </a:t>
            </a:r>
            <a:r>
              <a:rPr lang="en-US" sz="2800" b="1" dirty="0" smtClean="0">
                <a:solidFill>
                  <a:schemeClr val="bg1"/>
                </a:solidFill>
                <a:latin typeface="Calibri" panose="020F0502020204030204" pitchFamily="34" charset="0"/>
                <a:ea typeface="Merriweather"/>
                <a:cs typeface="Calibri" panose="020F0502020204030204" pitchFamily="34" charset="0"/>
                <a:sym typeface="Merriweather Light"/>
              </a:rPr>
              <a:t>(adj.)</a:t>
            </a:r>
            <a:endParaRPr lang="en-US" sz="2800" b="1" dirty="0">
              <a:solidFill>
                <a:schemeClr val="bg1"/>
              </a:solidFill>
              <a:latin typeface="Calibri" panose="020F0502020204030204" pitchFamily="34" charset="0"/>
              <a:ea typeface="Merriweather"/>
              <a:cs typeface="Calibri" panose="020F0502020204030204" pitchFamily="34" charset="0"/>
              <a:sym typeface="Merriweather Light"/>
            </a:endParaRPr>
          </a:p>
        </p:txBody>
      </p:sp>
      <p:pic>
        <p:nvPicPr>
          <p:cNvPr id="2" name="Picture 1"/>
          <p:cNvPicPr>
            <a:picLocks noChangeAspect="1"/>
          </p:cNvPicPr>
          <p:nvPr/>
        </p:nvPicPr>
        <p:blipFill rotWithShape="1">
          <a:blip r:embed="rId5"/>
          <a:srcRect l="32038" t="8109" r="29854" b="-1"/>
          <a:stretch/>
        </p:blipFill>
        <p:spPr>
          <a:xfrm>
            <a:off x="944968" y="1690825"/>
            <a:ext cx="3011186" cy="4983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1746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8" name="Google Shape;90;p1">
            <a:extLst>
              <a:ext uri="{FF2B5EF4-FFF2-40B4-BE49-F238E27FC236}">
                <a16:creationId xmlns="" xmlns:a16="http://schemas.microsoft.com/office/drawing/2014/main" id="{3B690BF3-20A3-B447-B658-EDAB29B45839}"/>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 xmlns:a16="http://schemas.microsoft.com/office/drawing/2014/main" id="{31B01E0D-5D22-BC46-90F5-CBC637C05C54}"/>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0" name="Rectangle 9">
            <a:extLst>
              <a:ext uri="{FF2B5EF4-FFF2-40B4-BE49-F238E27FC236}">
                <a16:creationId xmlns="" xmlns:a16="http://schemas.microsoft.com/office/drawing/2014/main" id="{C93443CE-6A21-B942-90FF-2F8492BE68E7}"/>
              </a:ext>
            </a:extLst>
          </p:cNvPr>
          <p:cNvSpPr/>
          <p:nvPr/>
        </p:nvSpPr>
        <p:spPr>
          <a:xfrm>
            <a:off x="8477900" y="365125"/>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11" name="TextBox 10">
            <a:extLst>
              <a:ext uri="{FF2B5EF4-FFF2-40B4-BE49-F238E27FC236}">
                <a16:creationId xmlns="" xmlns:a16="http://schemas.microsoft.com/office/drawing/2014/main" id="{2A3F4978-E7A4-5147-8FAF-9455013A3107}"/>
              </a:ext>
            </a:extLst>
          </p:cNvPr>
          <p:cNvSpPr txBox="1"/>
          <p:nvPr/>
        </p:nvSpPr>
        <p:spPr>
          <a:xfrm>
            <a:off x="8477900" y="365125"/>
            <a:ext cx="2463281" cy="1169551"/>
          </a:xfrm>
          <a:prstGeom prst="rect">
            <a:avLst/>
          </a:prstGeom>
          <a:noFill/>
        </p:spPr>
        <p:txBody>
          <a:bodyPr wrap="square" rtlCol="0">
            <a:spAutoFit/>
          </a:bodyPr>
          <a:lstStyle/>
          <a:p>
            <a:r>
              <a:rPr lang="en-US" sz="3500" dirty="0">
                <a:solidFill>
                  <a:schemeClr val="bg1"/>
                </a:solidFill>
                <a:latin typeface="Calibri" pitchFamily="34" charset="0"/>
                <a:ea typeface="Calisto MT Regular" charset="0"/>
                <a:cs typeface="Calibri" pitchFamily="34" charset="0"/>
              </a:rPr>
              <a:t>Vocabulary</a:t>
            </a:r>
          </a:p>
          <a:p>
            <a:r>
              <a:rPr lang="ka-GE" sz="3500" dirty="0">
                <a:solidFill>
                  <a:schemeClr val="bg1"/>
                </a:solidFill>
                <a:latin typeface="Calibri" pitchFamily="34" charset="0"/>
                <a:ea typeface="Calisto MT Regular" charset="0"/>
                <a:cs typeface="Calibri" pitchFamily="34" charset="0"/>
              </a:rPr>
              <a:t> ლექსიკა</a:t>
            </a:r>
            <a:endParaRPr lang="en-US" sz="3500" dirty="0">
              <a:solidFill>
                <a:schemeClr val="bg1"/>
              </a:solidFill>
              <a:latin typeface="Calibri" pitchFamily="34" charset="0"/>
              <a:ea typeface="Calisto MT Regular" charset="0"/>
              <a:cs typeface="Calibri" pitchFamily="34" charset="0"/>
            </a:endParaRPr>
          </a:p>
        </p:txBody>
      </p:sp>
      <p:sp>
        <p:nvSpPr>
          <p:cNvPr id="14" name="Google Shape;306;g8d3272b2c0_0_467"/>
          <p:cNvSpPr/>
          <p:nvPr/>
        </p:nvSpPr>
        <p:spPr>
          <a:xfrm>
            <a:off x="6359235" y="4653450"/>
            <a:ext cx="3780751" cy="1084603"/>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400" dirty="0">
                <a:solidFill>
                  <a:schemeClr val="lt1"/>
                </a:solidFill>
                <a:latin typeface="Merriweather Light"/>
                <a:ea typeface="Merriweather Light"/>
                <a:cs typeface="Merriweather Light"/>
                <a:sym typeface="Merriweather Light"/>
              </a:rPr>
              <a:t> </a:t>
            </a:r>
            <a:r>
              <a:rPr lang="ka-GE" sz="2400" dirty="0" smtClean="0">
                <a:solidFill>
                  <a:schemeClr val="lt1"/>
                </a:solidFill>
                <a:latin typeface="Calibri Regular" charset="0"/>
                <a:ea typeface="Calibri"/>
                <a:cs typeface="Calibri"/>
                <a:sym typeface="Calibri"/>
              </a:rPr>
              <a:t>მამაცი, გულადი</a:t>
            </a:r>
            <a:endParaRPr sz="2400" u="none" strike="noStrike" cap="none" dirty="0">
              <a:solidFill>
                <a:schemeClr val="lt1"/>
              </a:solidFill>
              <a:latin typeface="Calibri Regular" charset="0"/>
              <a:ea typeface="Calibri"/>
              <a:cs typeface="Calibri"/>
              <a:sym typeface="Calibri"/>
            </a:endParaRPr>
          </a:p>
        </p:txBody>
      </p:sp>
      <p:sp>
        <p:nvSpPr>
          <p:cNvPr id="15" name="Google Shape;305;g8d3272b2c0_0_467"/>
          <p:cNvSpPr/>
          <p:nvPr/>
        </p:nvSpPr>
        <p:spPr>
          <a:xfrm>
            <a:off x="5973661" y="2291288"/>
            <a:ext cx="4267201" cy="2065097"/>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800" b="1" dirty="0">
                <a:solidFill>
                  <a:schemeClr val="lt1"/>
                </a:solidFill>
                <a:latin typeface="Calibri" panose="020F0502020204030204" pitchFamily="34" charset="0"/>
                <a:ea typeface="Merriweather"/>
                <a:cs typeface="Calibri" panose="020F0502020204030204" pitchFamily="34" charset="0"/>
                <a:sym typeface="Merriweather Light"/>
              </a:rPr>
              <a:t>h</a:t>
            </a:r>
            <a:r>
              <a:rPr lang="en-US" sz="2800" b="1" dirty="0" smtClean="0">
                <a:solidFill>
                  <a:schemeClr val="lt1"/>
                </a:solidFill>
                <a:latin typeface="Calibri" panose="020F0502020204030204" pitchFamily="34" charset="0"/>
                <a:ea typeface="Merriweather"/>
                <a:cs typeface="Calibri" panose="020F0502020204030204" pitchFamily="34" charset="0"/>
                <a:sym typeface="Merriweather Light"/>
              </a:rPr>
              <a:t>igh spirited </a:t>
            </a:r>
          </a:p>
          <a:p>
            <a:pPr lvl="0" algn="ctr"/>
            <a:r>
              <a:rPr lang="en-US" sz="2800" b="1" dirty="0" smtClean="0">
                <a:solidFill>
                  <a:schemeClr val="lt1"/>
                </a:solidFill>
                <a:latin typeface="Calibri" panose="020F0502020204030204" pitchFamily="34" charset="0"/>
                <a:ea typeface="Merriweather"/>
                <a:cs typeface="Calibri" panose="020F0502020204030204" pitchFamily="34" charset="0"/>
                <a:sym typeface="Merriweather Light"/>
              </a:rPr>
              <a:t>(adj.)</a:t>
            </a:r>
            <a:endParaRPr lang="en-US" sz="2800" b="1" dirty="0">
              <a:solidFill>
                <a:schemeClr val="bg1"/>
              </a:solidFill>
              <a:latin typeface="Calibri" panose="020F0502020204030204" pitchFamily="34" charset="0"/>
              <a:ea typeface="Merriweather"/>
              <a:cs typeface="Calibri" panose="020F0502020204030204" pitchFamily="34" charset="0"/>
              <a:sym typeface="Merriweather Light"/>
            </a:endParaRPr>
          </a:p>
        </p:txBody>
      </p:sp>
      <p:pic>
        <p:nvPicPr>
          <p:cNvPr id="3" name="Picture 2"/>
          <p:cNvPicPr>
            <a:picLocks noChangeAspect="1"/>
          </p:cNvPicPr>
          <p:nvPr/>
        </p:nvPicPr>
        <p:blipFill rotWithShape="1">
          <a:blip r:embed="rId5"/>
          <a:srcRect l="15273" r="17989"/>
          <a:stretch/>
        </p:blipFill>
        <p:spPr>
          <a:xfrm>
            <a:off x="711199" y="1953244"/>
            <a:ext cx="3777668" cy="32425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932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8" name="Google Shape;90;p1">
            <a:extLst>
              <a:ext uri="{FF2B5EF4-FFF2-40B4-BE49-F238E27FC236}">
                <a16:creationId xmlns="" xmlns:a16="http://schemas.microsoft.com/office/drawing/2014/main" id="{3B690BF3-20A3-B447-B658-EDAB29B45839}"/>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 xmlns:a16="http://schemas.microsoft.com/office/drawing/2014/main" id="{31B01E0D-5D22-BC46-90F5-CBC637C05C54}"/>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0" name="Rectangle 9">
            <a:extLst>
              <a:ext uri="{FF2B5EF4-FFF2-40B4-BE49-F238E27FC236}">
                <a16:creationId xmlns="" xmlns:a16="http://schemas.microsoft.com/office/drawing/2014/main" id="{C93443CE-6A21-B942-90FF-2F8492BE68E7}"/>
              </a:ext>
            </a:extLst>
          </p:cNvPr>
          <p:cNvSpPr/>
          <p:nvPr/>
        </p:nvSpPr>
        <p:spPr>
          <a:xfrm>
            <a:off x="8477900" y="365125"/>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11" name="TextBox 10">
            <a:extLst>
              <a:ext uri="{FF2B5EF4-FFF2-40B4-BE49-F238E27FC236}">
                <a16:creationId xmlns="" xmlns:a16="http://schemas.microsoft.com/office/drawing/2014/main" id="{2A3F4978-E7A4-5147-8FAF-9455013A3107}"/>
              </a:ext>
            </a:extLst>
          </p:cNvPr>
          <p:cNvSpPr txBox="1"/>
          <p:nvPr/>
        </p:nvSpPr>
        <p:spPr>
          <a:xfrm>
            <a:off x="8477900" y="365125"/>
            <a:ext cx="2463281" cy="1169551"/>
          </a:xfrm>
          <a:prstGeom prst="rect">
            <a:avLst/>
          </a:prstGeom>
          <a:noFill/>
        </p:spPr>
        <p:txBody>
          <a:bodyPr wrap="square" rtlCol="0">
            <a:spAutoFit/>
          </a:bodyPr>
          <a:lstStyle/>
          <a:p>
            <a:r>
              <a:rPr lang="en-US" sz="3500" dirty="0">
                <a:solidFill>
                  <a:schemeClr val="bg1"/>
                </a:solidFill>
                <a:latin typeface="Calibri" pitchFamily="34" charset="0"/>
                <a:ea typeface="Calisto MT Regular" charset="0"/>
                <a:cs typeface="Calibri" pitchFamily="34" charset="0"/>
              </a:rPr>
              <a:t>Vocabulary</a:t>
            </a:r>
          </a:p>
          <a:p>
            <a:r>
              <a:rPr lang="ka-GE" sz="3500" dirty="0">
                <a:solidFill>
                  <a:schemeClr val="bg1"/>
                </a:solidFill>
                <a:latin typeface="Calibri" pitchFamily="34" charset="0"/>
                <a:ea typeface="Calisto MT Regular" charset="0"/>
                <a:cs typeface="Calibri" pitchFamily="34" charset="0"/>
              </a:rPr>
              <a:t> ლექსიკა</a:t>
            </a:r>
            <a:endParaRPr lang="en-US" sz="3500" dirty="0">
              <a:solidFill>
                <a:schemeClr val="bg1"/>
              </a:solidFill>
              <a:latin typeface="Calibri" pitchFamily="34" charset="0"/>
              <a:ea typeface="Calisto MT Regular" charset="0"/>
              <a:cs typeface="Calibri" pitchFamily="34" charset="0"/>
            </a:endParaRPr>
          </a:p>
        </p:txBody>
      </p:sp>
      <p:sp>
        <p:nvSpPr>
          <p:cNvPr id="14" name="Google Shape;306;g8d3272b2c0_0_467"/>
          <p:cNvSpPr/>
          <p:nvPr/>
        </p:nvSpPr>
        <p:spPr>
          <a:xfrm>
            <a:off x="5723897" y="4628088"/>
            <a:ext cx="5508005" cy="1240753"/>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r>
              <a:rPr lang="ka-GE" sz="2400" dirty="0" smtClean="0">
                <a:solidFill>
                  <a:schemeClr val="lt1"/>
                </a:solidFill>
                <a:latin typeface="Calibri Regular" charset="0"/>
                <a:ea typeface="Calibri"/>
                <a:cs typeface="Calibri"/>
                <a:sym typeface="Calibri"/>
              </a:rPr>
              <a:t>გადაწყვეტილებების სწრაფად მიღება</a:t>
            </a:r>
            <a:endParaRPr sz="2400" u="none" strike="noStrike" cap="none" dirty="0">
              <a:solidFill>
                <a:schemeClr val="lt1"/>
              </a:solidFill>
              <a:latin typeface="Calibri Regular" charset="0"/>
              <a:ea typeface="Calibri"/>
              <a:cs typeface="Calibri"/>
              <a:sym typeface="Calibri"/>
            </a:endParaRPr>
          </a:p>
        </p:txBody>
      </p:sp>
      <p:sp>
        <p:nvSpPr>
          <p:cNvPr id="15" name="Google Shape;305;g8d3272b2c0_0_467"/>
          <p:cNvSpPr/>
          <p:nvPr/>
        </p:nvSpPr>
        <p:spPr>
          <a:xfrm>
            <a:off x="5973661" y="2291288"/>
            <a:ext cx="4267201" cy="2065097"/>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800" b="1" dirty="0">
                <a:solidFill>
                  <a:schemeClr val="lt1"/>
                </a:solidFill>
                <a:latin typeface="Calibri" panose="020F0502020204030204" pitchFamily="34" charset="0"/>
                <a:ea typeface="Merriweather"/>
                <a:cs typeface="Calibri" panose="020F0502020204030204" pitchFamily="34" charset="0"/>
                <a:sym typeface="Merriweather Light"/>
              </a:rPr>
              <a:t>q</a:t>
            </a:r>
            <a:r>
              <a:rPr lang="en-US" sz="2800" b="1" dirty="0" smtClean="0">
                <a:solidFill>
                  <a:schemeClr val="lt1"/>
                </a:solidFill>
                <a:latin typeface="Calibri" panose="020F0502020204030204" pitchFamily="34" charset="0"/>
                <a:ea typeface="Merriweather"/>
                <a:cs typeface="Calibri" panose="020F0502020204030204" pitchFamily="34" charset="0"/>
                <a:sym typeface="Merriweather Light"/>
              </a:rPr>
              <a:t>uick-thinking</a:t>
            </a:r>
          </a:p>
          <a:p>
            <a:pPr lvl="0" algn="ctr"/>
            <a:r>
              <a:rPr lang="en-US" sz="2800" b="1" dirty="0" smtClean="0">
                <a:solidFill>
                  <a:schemeClr val="lt1"/>
                </a:solidFill>
                <a:latin typeface="Calibri" panose="020F0502020204030204" pitchFamily="34" charset="0"/>
                <a:ea typeface="Merriweather"/>
                <a:cs typeface="Calibri" panose="020F0502020204030204" pitchFamily="34" charset="0"/>
                <a:sym typeface="Merriweather Light"/>
              </a:rPr>
              <a:t>(adj.)</a:t>
            </a:r>
            <a:endParaRPr lang="en-US" sz="2800" b="1" dirty="0">
              <a:solidFill>
                <a:schemeClr val="bg1"/>
              </a:solidFill>
              <a:latin typeface="Calibri" panose="020F0502020204030204" pitchFamily="34" charset="0"/>
              <a:ea typeface="Merriweather"/>
              <a:cs typeface="Calibri" panose="020F0502020204030204" pitchFamily="34" charset="0"/>
              <a:sym typeface="Merriweather Light"/>
            </a:endParaRPr>
          </a:p>
        </p:txBody>
      </p:sp>
      <p:pic>
        <p:nvPicPr>
          <p:cNvPr id="4" name="Picture 3"/>
          <p:cNvPicPr>
            <a:picLocks noChangeAspect="1"/>
          </p:cNvPicPr>
          <p:nvPr/>
        </p:nvPicPr>
        <p:blipFill rotWithShape="1">
          <a:blip r:embed="rId5"/>
          <a:srcRect l="11528" t="2658" r="11250" b="-1"/>
          <a:stretch/>
        </p:blipFill>
        <p:spPr>
          <a:xfrm>
            <a:off x="286480" y="1858316"/>
            <a:ext cx="4718951" cy="29310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7529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8" name="Google Shape;90;p1">
            <a:extLst>
              <a:ext uri="{FF2B5EF4-FFF2-40B4-BE49-F238E27FC236}">
                <a16:creationId xmlns="" xmlns:a16="http://schemas.microsoft.com/office/drawing/2014/main" id="{3B690BF3-20A3-B447-B658-EDAB29B45839}"/>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 xmlns:a16="http://schemas.microsoft.com/office/drawing/2014/main" id="{31B01E0D-5D22-BC46-90F5-CBC637C05C54}"/>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0" name="Rectangle 9">
            <a:extLst>
              <a:ext uri="{FF2B5EF4-FFF2-40B4-BE49-F238E27FC236}">
                <a16:creationId xmlns="" xmlns:a16="http://schemas.microsoft.com/office/drawing/2014/main" id="{C93443CE-6A21-B942-90FF-2F8492BE68E7}"/>
              </a:ext>
            </a:extLst>
          </p:cNvPr>
          <p:cNvSpPr/>
          <p:nvPr/>
        </p:nvSpPr>
        <p:spPr>
          <a:xfrm>
            <a:off x="8477900" y="365125"/>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11" name="TextBox 10">
            <a:extLst>
              <a:ext uri="{FF2B5EF4-FFF2-40B4-BE49-F238E27FC236}">
                <a16:creationId xmlns="" xmlns:a16="http://schemas.microsoft.com/office/drawing/2014/main" id="{2A3F4978-E7A4-5147-8FAF-9455013A3107}"/>
              </a:ext>
            </a:extLst>
          </p:cNvPr>
          <p:cNvSpPr txBox="1"/>
          <p:nvPr/>
        </p:nvSpPr>
        <p:spPr>
          <a:xfrm>
            <a:off x="8477900" y="365125"/>
            <a:ext cx="2463281" cy="1169551"/>
          </a:xfrm>
          <a:prstGeom prst="rect">
            <a:avLst/>
          </a:prstGeom>
          <a:noFill/>
        </p:spPr>
        <p:txBody>
          <a:bodyPr wrap="square" rtlCol="0">
            <a:spAutoFit/>
          </a:bodyPr>
          <a:lstStyle/>
          <a:p>
            <a:r>
              <a:rPr lang="en-US" sz="3500" dirty="0">
                <a:solidFill>
                  <a:schemeClr val="bg1"/>
                </a:solidFill>
                <a:latin typeface="Calibri" pitchFamily="34" charset="0"/>
                <a:ea typeface="Calisto MT Regular" charset="0"/>
                <a:cs typeface="Calibri" pitchFamily="34" charset="0"/>
              </a:rPr>
              <a:t>Vocabulary</a:t>
            </a:r>
          </a:p>
          <a:p>
            <a:r>
              <a:rPr lang="ka-GE" sz="3500" dirty="0">
                <a:solidFill>
                  <a:schemeClr val="bg1"/>
                </a:solidFill>
                <a:latin typeface="Calibri" pitchFamily="34" charset="0"/>
                <a:ea typeface="Calisto MT Regular" charset="0"/>
                <a:cs typeface="Calibri" pitchFamily="34" charset="0"/>
              </a:rPr>
              <a:t> ლექსიკა</a:t>
            </a:r>
            <a:endParaRPr lang="en-US" sz="3500" dirty="0">
              <a:solidFill>
                <a:schemeClr val="bg1"/>
              </a:solidFill>
              <a:latin typeface="Calibri" pitchFamily="34" charset="0"/>
              <a:ea typeface="Calisto MT Regular" charset="0"/>
              <a:cs typeface="Calibri" pitchFamily="34" charset="0"/>
            </a:endParaRPr>
          </a:p>
        </p:txBody>
      </p:sp>
      <p:sp>
        <p:nvSpPr>
          <p:cNvPr id="14" name="Google Shape;306;g8d3272b2c0_0_467"/>
          <p:cNvSpPr/>
          <p:nvPr/>
        </p:nvSpPr>
        <p:spPr>
          <a:xfrm>
            <a:off x="5654848" y="4808198"/>
            <a:ext cx="5286333" cy="1240752"/>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r>
              <a:rPr lang="ka-GE" sz="2400" u="none" strike="noStrike" cap="none" dirty="0" smtClean="0">
                <a:solidFill>
                  <a:schemeClr val="lt1"/>
                </a:solidFill>
                <a:latin typeface="Calibri Regular" charset="0"/>
                <a:ea typeface="Calibri"/>
                <a:cs typeface="Calibri"/>
                <a:sym typeface="Calibri"/>
              </a:rPr>
              <a:t>ფართო თვალთახედვის მქონე</a:t>
            </a:r>
          </a:p>
        </p:txBody>
      </p:sp>
      <p:sp>
        <p:nvSpPr>
          <p:cNvPr id="15" name="Google Shape;305;g8d3272b2c0_0_467"/>
          <p:cNvSpPr/>
          <p:nvPr/>
        </p:nvSpPr>
        <p:spPr>
          <a:xfrm>
            <a:off x="6306170" y="2382982"/>
            <a:ext cx="3475139" cy="1987258"/>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800" b="1" dirty="0">
                <a:solidFill>
                  <a:schemeClr val="lt1"/>
                </a:solidFill>
                <a:latin typeface="Calibri" panose="020F0502020204030204" pitchFamily="34" charset="0"/>
                <a:ea typeface="Merriweather"/>
                <a:cs typeface="Calibri" panose="020F0502020204030204" pitchFamily="34" charset="0"/>
                <a:sym typeface="Merriweather Light"/>
              </a:rPr>
              <a:t>o</a:t>
            </a:r>
            <a:r>
              <a:rPr lang="en-US" sz="2800" b="1" dirty="0" smtClean="0">
                <a:solidFill>
                  <a:schemeClr val="lt1"/>
                </a:solidFill>
                <a:latin typeface="Calibri" panose="020F0502020204030204" pitchFamily="34" charset="0"/>
                <a:ea typeface="Merriweather"/>
                <a:cs typeface="Calibri" panose="020F0502020204030204" pitchFamily="34" charset="0"/>
                <a:sym typeface="Merriweather Light"/>
              </a:rPr>
              <a:t>pen-minded</a:t>
            </a:r>
          </a:p>
          <a:p>
            <a:pPr lvl="0" algn="ctr"/>
            <a:r>
              <a:rPr lang="en-US" sz="2800" b="1" dirty="0" smtClean="0">
                <a:solidFill>
                  <a:schemeClr val="lt1"/>
                </a:solidFill>
                <a:latin typeface="Calibri" panose="020F0502020204030204" pitchFamily="34" charset="0"/>
                <a:ea typeface="Merriweather"/>
                <a:cs typeface="Calibri" panose="020F0502020204030204" pitchFamily="34" charset="0"/>
                <a:sym typeface="Merriweather Light"/>
              </a:rPr>
              <a:t>(</a:t>
            </a:r>
            <a:r>
              <a:rPr lang="en-US" sz="2800" b="1" dirty="0">
                <a:solidFill>
                  <a:schemeClr val="lt1"/>
                </a:solidFill>
                <a:latin typeface="Calibri" panose="020F0502020204030204" pitchFamily="34" charset="0"/>
                <a:ea typeface="Merriweather"/>
                <a:cs typeface="Calibri" panose="020F0502020204030204" pitchFamily="34" charset="0"/>
                <a:sym typeface="Merriweather Light"/>
              </a:rPr>
              <a:t>a</a:t>
            </a:r>
            <a:r>
              <a:rPr lang="en-US" sz="2800" b="1" dirty="0" smtClean="0">
                <a:solidFill>
                  <a:schemeClr val="lt1"/>
                </a:solidFill>
                <a:latin typeface="Calibri" panose="020F0502020204030204" pitchFamily="34" charset="0"/>
                <a:ea typeface="Merriweather"/>
                <a:cs typeface="Calibri" panose="020F0502020204030204" pitchFamily="34" charset="0"/>
                <a:sym typeface="Merriweather Light"/>
              </a:rPr>
              <a:t>dj.)</a:t>
            </a:r>
            <a:endParaRPr lang="en-US" sz="2800" b="1" dirty="0">
              <a:solidFill>
                <a:schemeClr val="bg1"/>
              </a:solidFill>
              <a:latin typeface="Calibri" panose="020F0502020204030204" pitchFamily="34" charset="0"/>
              <a:ea typeface="Merriweather"/>
              <a:cs typeface="Calibri" panose="020F0502020204030204" pitchFamily="34" charset="0"/>
              <a:sym typeface="Merriweather Light"/>
            </a:endParaRPr>
          </a:p>
        </p:txBody>
      </p:sp>
      <p:pic>
        <p:nvPicPr>
          <p:cNvPr id="2" name="Picture 1"/>
          <p:cNvPicPr>
            <a:picLocks noChangeAspect="1"/>
          </p:cNvPicPr>
          <p:nvPr/>
        </p:nvPicPr>
        <p:blipFill rotWithShape="1">
          <a:blip r:embed="rId5"/>
          <a:srcRect l="14250"/>
          <a:stretch/>
        </p:blipFill>
        <p:spPr>
          <a:xfrm>
            <a:off x="286481" y="1828800"/>
            <a:ext cx="4624766" cy="3284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912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897F9B12-969A-408D-9A80-DB3D56BB645E}"/>
              </a:ext>
            </a:extLst>
          </p:cNvPr>
          <p:cNvSpPr/>
          <p:nvPr/>
        </p:nvSpPr>
        <p:spPr>
          <a:xfrm>
            <a:off x="3078760" y="3073400"/>
            <a:ext cx="5906988" cy="1600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a-GE" sz="3200" dirty="0" smtClean="0">
              <a:latin typeface="Calibri" panose="020F0502020204030204" pitchFamily="34" charset="0"/>
              <a:cs typeface="Calibri" panose="020F0502020204030204" pitchFamily="34" charset="0"/>
            </a:endParaRPr>
          </a:p>
          <a:p>
            <a:pPr algn="ctr"/>
            <a:r>
              <a:rPr lang="en-US" sz="3200" dirty="0" smtClean="0">
                <a:latin typeface="Calibri" panose="020F0502020204030204" pitchFamily="34" charset="0"/>
                <a:cs typeface="Calibri" panose="020F0502020204030204" pitchFamily="34" charset="0"/>
              </a:rPr>
              <a:t>Reading Comprehension</a:t>
            </a:r>
          </a:p>
          <a:p>
            <a:pPr algn="ctr"/>
            <a:r>
              <a:rPr lang="ka-GE" sz="3200" dirty="0" smtClean="0">
                <a:latin typeface="Calibri" panose="020F0502020204030204" pitchFamily="34" charset="0"/>
                <a:cs typeface="Calibri" panose="020F0502020204030204" pitchFamily="34" charset="0"/>
              </a:rPr>
              <a:t>წაკითხული გააზრება</a:t>
            </a:r>
            <a:endParaRPr lang="en-US" sz="3200" dirty="0">
              <a:latin typeface="Calibri" panose="020F0502020204030204" pitchFamily="34" charset="0"/>
              <a:cs typeface="Calibri" panose="020F0502020204030204" pitchFamily="34" charset="0"/>
            </a:endParaRPr>
          </a:p>
          <a:p>
            <a:pPr algn="just"/>
            <a:endParaRPr lang="en-US" dirty="0">
              <a:latin typeface="Calibri Regular" charset="0"/>
            </a:endParaRPr>
          </a:p>
        </p:txBody>
      </p:sp>
      <p:pic>
        <p:nvPicPr>
          <p:cNvPr id="3" name="Google Shape;90;p1">
            <a:extLst>
              <a:ext uri="{FF2B5EF4-FFF2-40B4-BE49-F238E27FC236}">
                <a16:creationId xmlns="" xmlns:a16="http://schemas.microsoft.com/office/drawing/2014/main" id="{3B690BF3-20A3-B447-B658-EDAB29B45839}"/>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5" name="Picture 4">
            <a:extLst>
              <a:ext uri="{FF2B5EF4-FFF2-40B4-BE49-F238E27FC236}">
                <a16:creationId xmlns="" xmlns:a16="http://schemas.microsoft.com/office/drawing/2014/main" id="{31B01E0D-5D22-BC46-90F5-CBC637C05C54}"/>
              </a:ext>
            </a:extLst>
          </p:cNvPr>
          <p:cNvPicPr>
            <a:picLocks noChangeAspect="1"/>
          </p:cNvPicPr>
          <p:nvPr/>
        </p:nvPicPr>
        <p:blipFill>
          <a:blip r:embed="rId3"/>
          <a:stretch>
            <a:fillRect/>
          </a:stretch>
        </p:blipFill>
        <p:spPr>
          <a:xfrm>
            <a:off x="2450562" y="556124"/>
            <a:ext cx="2376972" cy="968991"/>
          </a:xfrm>
          <a:prstGeom prst="rect">
            <a:avLst/>
          </a:prstGeom>
        </p:spPr>
      </p:pic>
    </p:spTree>
    <p:extLst>
      <p:ext uri="{BB962C8B-B14F-4D97-AF65-F5344CB8AC3E}">
        <p14:creationId xmlns:p14="http://schemas.microsoft.com/office/powerpoint/2010/main" val="10181642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0;p1">
            <a:extLst>
              <a:ext uri="{FF2B5EF4-FFF2-40B4-BE49-F238E27FC236}">
                <a16:creationId xmlns="" xmlns:a16="http://schemas.microsoft.com/office/drawing/2014/main" id="{3B690BF3-20A3-B447-B658-EDAB29B45839}"/>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5" name="Picture 4">
            <a:extLst>
              <a:ext uri="{FF2B5EF4-FFF2-40B4-BE49-F238E27FC236}">
                <a16:creationId xmlns="" xmlns:a16="http://schemas.microsoft.com/office/drawing/2014/main" id="{31B01E0D-5D22-BC46-90F5-CBC637C05C5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6" name="Rectangle: Rounded Corners 3">
            <a:extLst>
              <a:ext uri="{FF2B5EF4-FFF2-40B4-BE49-F238E27FC236}">
                <a16:creationId xmlns="" xmlns:a16="http://schemas.microsoft.com/office/drawing/2014/main" id="{897F9B12-969A-408D-9A80-DB3D56BB645E}"/>
              </a:ext>
            </a:extLst>
          </p:cNvPr>
          <p:cNvSpPr/>
          <p:nvPr/>
        </p:nvSpPr>
        <p:spPr>
          <a:xfrm>
            <a:off x="936087" y="2122415"/>
            <a:ext cx="10263215" cy="4555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ka-GE" sz="3200" dirty="0" smtClean="0">
              <a:latin typeface="Calibri" panose="020F0502020204030204" pitchFamily="34" charset="0"/>
              <a:cs typeface="Calibri" panose="020F0502020204030204" pitchFamily="34" charset="0"/>
            </a:endParaRPr>
          </a:p>
          <a:p>
            <a:pPr algn="just"/>
            <a:endParaRPr lang="ka-GE" sz="3200" dirty="0">
              <a:latin typeface="Calibri" panose="020F0502020204030204" pitchFamily="34" charset="0"/>
              <a:cs typeface="Calibri" panose="020F0502020204030204" pitchFamily="34" charset="0"/>
            </a:endParaRPr>
          </a:p>
          <a:p>
            <a:pPr algn="just"/>
            <a:r>
              <a:rPr lang="en-US" sz="3200" dirty="0" smtClean="0">
                <a:latin typeface="Calibri" panose="020F0502020204030204" pitchFamily="34" charset="0"/>
                <a:cs typeface="Calibri" panose="020F0502020204030204" pitchFamily="34" charset="0"/>
              </a:rPr>
              <a:t>Tip 1. A good leadership quality is communication. Good communication is important for many reasons. Being able to communicate with others shows </a:t>
            </a:r>
            <a:r>
              <a:rPr lang="en-US" sz="3200" dirty="0" smtClean="0">
                <a:solidFill>
                  <a:srgbClr val="FFC000"/>
                </a:solidFill>
                <a:latin typeface="Calibri" panose="020F0502020204030204" pitchFamily="34" charset="0"/>
                <a:cs typeface="Calibri" panose="020F0502020204030204" pitchFamily="34" charset="0"/>
              </a:rPr>
              <a:t>honesty</a:t>
            </a:r>
            <a:r>
              <a:rPr lang="en-US" sz="3200" dirty="0" smtClean="0">
                <a:latin typeface="Calibri" panose="020F0502020204030204" pitchFamily="34" charset="0"/>
                <a:cs typeface="Calibri" panose="020F0502020204030204" pitchFamily="34" charset="0"/>
              </a:rPr>
              <a:t> and </a:t>
            </a:r>
            <a:r>
              <a:rPr lang="en-US" sz="3200" dirty="0" smtClean="0">
                <a:solidFill>
                  <a:srgbClr val="FFC000"/>
                </a:solidFill>
                <a:latin typeface="Calibri" panose="020F0502020204030204" pitchFamily="34" charset="0"/>
                <a:cs typeface="Calibri" panose="020F0502020204030204" pitchFamily="34" charset="0"/>
              </a:rPr>
              <a:t>confidence</a:t>
            </a:r>
            <a:r>
              <a:rPr lang="en-US" sz="3200" dirty="0" smtClean="0">
                <a:latin typeface="Calibri" panose="020F0502020204030204" pitchFamily="34" charset="0"/>
                <a:cs typeface="Calibri" panose="020F0502020204030204" pitchFamily="34" charset="0"/>
              </a:rPr>
              <a:t> in one’s ideas but it also builds trust. But being good at communicating isn’t only about talking, it’s also about listening to those around you. This means having an </a:t>
            </a:r>
            <a:r>
              <a:rPr lang="en-US" sz="3200" dirty="0" smtClean="0">
                <a:solidFill>
                  <a:srgbClr val="FFC000"/>
                </a:solidFill>
                <a:latin typeface="Calibri" panose="020F0502020204030204" pitchFamily="34" charset="0"/>
                <a:cs typeface="Calibri" panose="020F0502020204030204" pitchFamily="34" charset="0"/>
              </a:rPr>
              <a:t>open</a:t>
            </a:r>
            <a:r>
              <a:rPr lang="en-US" sz="3200" dirty="0" smtClean="0">
                <a:latin typeface="Calibri" panose="020F0502020204030204" pitchFamily="34" charset="0"/>
                <a:cs typeface="Calibri" panose="020F0502020204030204" pitchFamily="34" charset="0"/>
              </a:rPr>
              <a:t> </a:t>
            </a:r>
            <a:r>
              <a:rPr lang="en-US" sz="3200" dirty="0" smtClean="0">
                <a:solidFill>
                  <a:srgbClr val="FFC000"/>
                </a:solidFill>
                <a:latin typeface="Calibri" panose="020F0502020204030204" pitchFamily="34" charset="0"/>
                <a:cs typeface="Calibri" panose="020F0502020204030204" pitchFamily="34" charset="0"/>
              </a:rPr>
              <a:t>mind</a:t>
            </a:r>
            <a:r>
              <a:rPr lang="en-US" sz="3200" dirty="0" smtClean="0">
                <a:latin typeface="Calibri" panose="020F0502020204030204" pitchFamily="34" charset="0"/>
                <a:cs typeface="Calibri" panose="020F0502020204030204" pitchFamily="34" charset="0"/>
              </a:rPr>
              <a:t> to other people’s ideas. A good leader knows when to talk, but also when to listen. </a:t>
            </a:r>
          </a:p>
          <a:p>
            <a:pPr algn="just"/>
            <a:endParaRPr lang="en-US" sz="3200" dirty="0">
              <a:latin typeface="Calibri" panose="020F0502020204030204" pitchFamily="34" charset="0"/>
              <a:cs typeface="Calibri" panose="020F0502020204030204" pitchFamily="34" charset="0"/>
            </a:endParaRPr>
          </a:p>
          <a:p>
            <a:pPr algn="just"/>
            <a:endParaRPr lang="en-US" dirty="0">
              <a:latin typeface="Calibri Regular" charset="0"/>
            </a:endParaRPr>
          </a:p>
        </p:txBody>
      </p:sp>
    </p:spTree>
    <p:extLst>
      <p:ext uri="{BB962C8B-B14F-4D97-AF65-F5344CB8AC3E}">
        <p14:creationId xmlns:p14="http://schemas.microsoft.com/office/powerpoint/2010/main" val="31288517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0;p1">
            <a:extLst>
              <a:ext uri="{FF2B5EF4-FFF2-40B4-BE49-F238E27FC236}">
                <a16:creationId xmlns="" xmlns:a16="http://schemas.microsoft.com/office/drawing/2014/main" id="{3B690BF3-20A3-B447-B658-EDAB29B45839}"/>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5" name="Picture 4">
            <a:extLst>
              <a:ext uri="{FF2B5EF4-FFF2-40B4-BE49-F238E27FC236}">
                <a16:creationId xmlns="" xmlns:a16="http://schemas.microsoft.com/office/drawing/2014/main" id="{31B01E0D-5D22-BC46-90F5-CBC637C05C5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4" name="Rectangle: Rounded Corners 4">
            <a:extLst>
              <a:ext uri="{FF2B5EF4-FFF2-40B4-BE49-F238E27FC236}">
                <a16:creationId xmlns="" xmlns:a16="http://schemas.microsoft.com/office/drawing/2014/main" id="{BA6CCF4A-DD7B-412B-ADB1-7004BC600AD1}"/>
              </a:ext>
            </a:extLst>
          </p:cNvPr>
          <p:cNvSpPr/>
          <p:nvPr/>
        </p:nvSpPr>
        <p:spPr>
          <a:xfrm>
            <a:off x="842838" y="2265028"/>
            <a:ext cx="10386291" cy="44293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latin typeface="Calibri" pitchFamily="34" charset="0"/>
                <a:cs typeface="Calibri" pitchFamily="34" charset="0"/>
              </a:rPr>
              <a:t>Tip 2. Another part of being a good leader is being brave and courageous. Many people believe this is easy, but being brave doesn’t mean not being scared. It means when you fail, that you never give up. A good leader shouldn’t be afraid of barriers that might stop them or slow them down. This means being confident in ideas and </a:t>
            </a:r>
            <a:r>
              <a:rPr lang="en-US" sz="3200" dirty="0" smtClean="0">
                <a:solidFill>
                  <a:srgbClr val="FFC000"/>
                </a:solidFill>
                <a:latin typeface="Calibri" pitchFamily="34" charset="0"/>
                <a:cs typeface="Calibri" pitchFamily="34" charset="0"/>
              </a:rPr>
              <a:t>strong-willed</a:t>
            </a:r>
            <a:r>
              <a:rPr lang="en-US" sz="3200" dirty="0" smtClean="0">
                <a:latin typeface="Calibri" pitchFamily="34" charset="0"/>
                <a:cs typeface="Calibri" pitchFamily="34" charset="0"/>
              </a:rPr>
              <a:t> in achieving goals.</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55591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0;p1">
            <a:extLst>
              <a:ext uri="{FF2B5EF4-FFF2-40B4-BE49-F238E27FC236}">
                <a16:creationId xmlns="" xmlns:a16="http://schemas.microsoft.com/office/drawing/2014/main" id="{3B690BF3-20A3-B447-B658-EDAB29B45839}"/>
              </a:ext>
            </a:extLst>
          </p:cNvPr>
          <p:cNvPicPr preferRelativeResize="0"/>
          <p:nvPr/>
        </p:nvPicPr>
        <p:blipFill rotWithShape="1">
          <a:blip r:embed="rId2">
            <a:alphaModFix/>
          </a:blip>
          <a:srcRect/>
          <a:stretch/>
        </p:blipFill>
        <p:spPr>
          <a:xfrm>
            <a:off x="286480" y="556124"/>
            <a:ext cx="2164081" cy="968991"/>
          </a:xfrm>
          <a:prstGeom prst="rect">
            <a:avLst/>
          </a:prstGeom>
          <a:noFill/>
          <a:ln>
            <a:noFill/>
          </a:ln>
        </p:spPr>
      </p:pic>
      <p:pic>
        <p:nvPicPr>
          <p:cNvPr id="5" name="Picture 4">
            <a:extLst>
              <a:ext uri="{FF2B5EF4-FFF2-40B4-BE49-F238E27FC236}">
                <a16:creationId xmlns="" xmlns:a16="http://schemas.microsoft.com/office/drawing/2014/main" id="{31B01E0D-5D22-BC46-90F5-CBC637C05C54}"/>
              </a:ext>
            </a:extLst>
          </p:cNvPr>
          <p:cNvPicPr>
            <a:picLocks noChangeAspect="1"/>
          </p:cNvPicPr>
          <p:nvPr/>
        </p:nvPicPr>
        <p:blipFill>
          <a:blip r:embed="rId3"/>
          <a:stretch>
            <a:fillRect/>
          </a:stretch>
        </p:blipFill>
        <p:spPr>
          <a:xfrm>
            <a:off x="2450562" y="556124"/>
            <a:ext cx="2376972" cy="968991"/>
          </a:xfrm>
          <a:prstGeom prst="rect">
            <a:avLst/>
          </a:prstGeom>
        </p:spPr>
      </p:pic>
      <p:sp>
        <p:nvSpPr>
          <p:cNvPr id="4" name="Rectangle: Rounded Corners 5">
            <a:extLst>
              <a:ext uri="{FF2B5EF4-FFF2-40B4-BE49-F238E27FC236}">
                <a16:creationId xmlns="" xmlns:a16="http://schemas.microsoft.com/office/drawing/2014/main" id="{C633668A-C180-4A05-AB4F-6AAFDE5258A4}"/>
              </a:ext>
            </a:extLst>
          </p:cNvPr>
          <p:cNvSpPr/>
          <p:nvPr/>
        </p:nvSpPr>
        <p:spPr>
          <a:xfrm>
            <a:off x="633597" y="2252443"/>
            <a:ext cx="10511798" cy="46055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latin typeface="Calibri" panose="020F0502020204030204" pitchFamily="34" charset="0"/>
                <a:cs typeface="Calibri" panose="020F0502020204030204" pitchFamily="34" charset="0"/>
              </a:rPr>
              <a:t>Tip 3. The last thing a good leader needs to be is responsible. We all make mistakes but a good leader always takes responsibility for their mistakes. But responsibility also means being </a:t>
            </a:r>
            <a:r>
              <a:rPr lang="en-US" sz="3200" dirty="0" smtClean="0">
                <a:solidFill>
                  <a:srgbClr val="FFC000"/>
                </a:solidFill>
                <a:latin typeface="Calibri" panose="020F0502020204030204" pitchFamily="34" charset="0"/>
                <a:cs typeface="Calibri" panose="020F0502020204030204" pitchFamily="34" charset="0"/>
              </a:rPr>
              <a:t>thoughtful </a:t>
            </a:r>
            <a:r>
              <a:rPr lang="en-US" sz="3200" dirty="0" smtClean="0">
                <a:latin typeface="Calibri" panose="020F0502020204030204" pitchFamily="34" charset="0"/>
                <a:cs typeface="Calibri" panose="020F0502020204030204" pitchFamily="34" charset="0"/>
              </a:rPr>
              <a:t>to others and showing them that you care for them. Being responsible isn’t easy, because it means being </a:t>
            </a:r>
            <a:r>
              <a:rPr lang="en-US" sz="3200" dirty="0" smtClean="0">
                <a:solidFill>
                  <a:srgbClr val="FFC000"/>
                </a:solidFill>
                <a:latin typeface="Calibri" panose="020F0502020204030204" pitchFamily="34" charset="0"/>
                <a:cs typeface="Calibri" panose="020F0502020204030204" pitchFamily="34" charset="0"/>
              </a:rPr>
              <a:t>calm </a:t>
            </a:r>
            <a:r>
              <a:rPr lang="en-US" sz="3200" dirty="0" smtClean="0">
                <a:latin typeface="Calibri" panose="020F0502020204030204" pitchFamily="34" charset="0"/>
                <a:cs typeface="Calibri" panose="020F0502020204030204" pitchFamily="34" charset="0"/>
              </a:rPr>
              <a:t>and </a:t>
            </a:r>
            <a:r>
              <a:rPr lang="en-US" sz="3200" dirty="0" smtClean="0">
                <a:solidFill>
                  <a:srgbClr val="FFC000"/>
                </a:solidFill>
                <a:latin typeface="Calibri" panose="020F0502020204030204" pitchFamily="34" charset="0"/>
                <a:cs typeface="Calibri" panose="020F0502020204030204" pitchFamily="34" charset="0"/>
              </a:rPr>
              <a:t>fair</a:t>
            </a:r>
            <a:r>
              <a:rPr lang="en-US" sz="3200" dirty="0" smtClean="0">
                <a:latin typeface="Calibri" panose="020F0502020204030204" pitchFamily="34" charset="0"/>
                <a:cs typeface="Calibri" panose="020F0502020204030204" pitchFamily="34" charset="0"/>
              </a:rPr>
              <a:t>, but also </a:t>
            </a:r>
            <a:r>
              <a:rPr lang="en-US" sz="3200" dirty="0" smtClean="0">
                <a:solidFill>
                  <a:srgbClr val="FFC000"/>
                </a:solidFill>
                <a:latin typeface="Calibri" panose="020F0502020204030204" pitchFamily="34" charset="0"/>
                <a:cs typeface="Calibri" panose="020F0502020204030204" pitchFamily="34" charset="0"/>
              </a:rPr>
              <a:t>high spirited</a:t>
            </a:r>
            <a:r>
              <a:rPr lang="en-US" sz="3200" dirty="0" smtClean="0">
                <a:latin typeface="Calibri" panose="020F0502020204030204" pitchFamily="34" charset="0"/>
                <a:cs typeface="Calibri" panose="020F0502020204030204" pitchFamily="34" charset="0"/>
              </a:rPr>
              <a:t> in order to overcome problems.</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32738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5">
            <a:extLst>
              <a:ext uri="{FF2B5EF4-FFF2-40B4-BE49-F238E27FC236}">
                <a16:creationId xmlns="" xmlns:a16="http://schemas.microsoft.com/office/drawing/2014/main" id="{C633668A-C180-4A05-AB4F-6AAFDE5258A4}"/>
              </a:ext>
            </a:extLst>
          </p:cNvPr>
          <p:cNvSpPr/>
          <p:nvPr/>
        </p:nvSpPr>
        <p:spPr>
          <a:xfrm>
            <a:off x="7653319" y="2391219"/>
            <a:ext cx="3179665" cy="7389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Calibri" panose="020F0502020204030204" pitchFamily="34" charset="0"/>
                <a:cs typeface="Calibri" panose="020F0502020204030204" pitchFamily="34" charset="0"/>
              </a:rPr>
              <a:t>Be Responsible </a:t>
            </a:r>
            <a:endParaRPr lang="en-US" sz="3200" dirty="0">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 xmlns:a16="http://schemas.microsoft.com/office/drawing/2014/main" id="{BA6CCF4A-DD7B-412B-ADB1-7004BC600AD1}"/>
              </a:ext>
            </a:extLst>
          </p:cNvPr>
          <p:cNvSpPr/>
          <p:nvPr/>
        </p:nvSpPr>
        <p:spPr>
          <a:xfrm>
            <a:off x="8460350" y="5442455"/>
            <a:ext cx="2094346" cy="797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Calibri" pitchFamily="34" charset="0"/>
                <a:cs typeface="Calibri" pitchFamily="34" charset="0"/>
              </a:rPr>
              <a:t>Be Brave</a:t>
            </a:r>
            <a:endParaRPr lang="en-US" sz="3200" dirty="0">
              <a:latin typeface="Calibri" pitchFamily="34" charset="0"/>
              <a:cs typeface="Calibri" pitchFamily="34" charset="0"/>
            </a:endParaRPr>
          </a:p>
        </p:txBody>
      </p:sp>
      <p:sp>
        <p:nvSpPr>
          <p:cNvPr id="7" name="Rectangle: Rounded Corners 3">
            <a:extLst>
              <a:ext uri="{FF2B5EF4-FFF2-40B4-BE49-F238E27FC236}">
                <a16:creationId xmlns="" xmlns:a16="http://schemas.microsoft.com/office/drawing/2014/main" id="{897F9B12-969A-408D-9A80-DB3D56BB645E}"/>
              </a:ext>
            </a:extLst>
          </p:cNvPr>
          <p:cNvSpPr/>
          <p:nvPr/>
        </p:nvSpPr>
        <p:spPr>
          <a:xfrm>
            <a:off x="5954087" y="3838539"/>
            <a:ext cx="6019800" cy="768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Calibri" panose="020F0502020204030204" pitchFamily="34" charset="0"/>
                <a:cs typeface="Calibri" panose="020F0502020204030204" pitchFamily="34" charset="0"/>
              </a:rPr>
              <a:t>Have Good Communication Skills</a:t>
            </a:r>
            <a:endParaRPr lang="en-US" sz="3200" dirty="0">
              <a:latin typeface="Calibri" panose="020F0502020204030204" pitchFamily="34" charset="0"/>
              <a:cs typeface="Calibri" panose="020F0502020204030204" pitchFamily="34" charset="0"/>
            </a:endParaRPr>
          </a:p>
          <a:p>
            <a:pPr algn="ctr"/>
            <a:endParaRPr lang="en-US" dirty="0">
              <a:latin typeface="Calibri Regular" charset="0"/>
            </a:endParaRPr>
          </a:p>
        </p:txBody>
      </p:sp>
      <p:sp>
        <p:nvSpPr>
          <p:cNvPr id="9" name="Rectangle: Rounded Corners 3">
            <a:extLst>
              <a:ext uri="{FF2B5EF4-FFF2-40B4-BE49-F238E27FC236}">
                <a16:creationId xmlns="" xmlns:a16="http://schemas.microsoft.com/office/drawing/2014/main" id="{897F9B12-969A-408D-9A80-DB3D56BB645E}"/>
              </a:ext>
            </a:extLst>
          </p:cNvPr>
          <p:cNvSpPr/>
          <p:nvPr/>
        </p:nvSpPr>
        <p:spPr>
          <a:xfrm>
            <a:off x="869347" y="2378518"/>
            <a:ext cx="1805660" cy="751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latin typeface="Calibri" panose="020F0502020204030204" pitchFamily="34" charset="0"/>
                <a:cs typeface="Calibri" panose="020F0502020204030204" pitchFamily="34" charset="0"/>
              </a:rPr>
              <a:t>Tip 1. </a:t>
            </a:r>
            <a:endParaRPr lang="en-US" dirty="0">
              <a:latin typeface="Calibri Regular" charset="0"/>
            </a:endParaRPr>
          </a:p>
        </p:txBody>
      </p:sp>
      <p:sp>
        <p:nvSpPr>
          <p:cNvPr id="10" name="Rectangle: Rounded Corners 3">
            <a:extLst>
              <a:ext uri="{FF2B5EF4-FFF2-40B4-BE49-F238E27FC236}">
                <a16:creationId xmlns="" xmlns:a16="http://schemas.microsoft.com/office/drawing/2014/main" id="{897F9B12-969A-408D-9A80-DB3D56BB645E}"/>
              </a:ext>
            </a:extLst>
          </p:cNvPr>
          <p:cNvSpPr/>
          <p:nvPr/>
        </p:nvSpPr>
        <p:spPr>
          <a:xfrm>
            <a:off x="843204" y="3838539"/>
            <a:ext cx="1805660" cy="7683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latin typeface="Calibri" panose="020F0502020204030204" pitchFamily="34" charset="0"/>
                <a:cs typeface="Calibri" panose="020F0502020204030204" pitchFamily="34" charset="0"/>
              </a:rPr>
              <a:t>Tip 2. </a:t>
            </a:r>
            <a:endParaRPr lang="en-US" dirty="0">
              <a:latin typeface="Calibri Regular" charset="0"/>
            </a:endParaRPr>
          </a:p>
        </p:txBody>
      </p:sp>
      <p:sp>
        <p:nvSpPr>
          <p:cNvPr id="11" name="Rectangle: Rounded Corners 3">
            <a:extLst>
              <a:ext uri="{FF2B5EF4-FFF2-40B4-BE49-F238E27FC236}">
                <a16:creationId xmlns="" xmlns:a16="http://schemas.microsoft.com/office/drawing/2014/main" id="{897F9B12-969A-408D-9A80-DB3D56BB645E}"/>
              </a:ext>
            </a:extLst>
          </p:cNvPr>
          <p:cNvSpPr/>
          <p:nvPr/>
        </p:nvSpPr>
        <p:spPr>
          <a:xfrm>
            <a:off x="843204" y="5442455"/>
            <a:ext cx="1805660" cy="797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latin typeface="Calibri" panose="020F0502020204030204" pitchFamily="34" charset="0"/>
                <a:cs typeface="Calibri" panose="020F0502020204030204" pitchFamily="34" charset="0"/>
              </a:rPr>
              <a:t>Tip 3. </a:t>
            </a:r>
            <a:endParaRPr lang="en-US" dirty="0">
              <a:latin typeface="Calibri Regular" charset="0"/>
            </a:endParaRPr>
          </a:p>
        </p:txBody>
      </p:sp>
      <p:pic>
        <p:nvPicPr>
          <p:cNvPr id="12" name="Google Shape;90;p1">
            <a:extLst>
              <a:ext uri="{FF2B5EF4-FFF2-40B4-BE49-F238E27FC236}">
                <a16:creationId xmlns="" xmlns:a16="http://schemas.microsoft.com/office/drawing/2014/main" id="{3B690BF3-20A3-B447-B658-EDAB29B45839}"/>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13" name="Picture 12">
            <a:extLst>
              <a:ext uri="{FF2B5EF4-FFF2-40B4-BE49-F238E27FC236}">
                <a16:creationId xmlns="" xmlns:a16="http://schemas.microsoft.com/office/drawing/2014/main" id="{31B01E0D-5D22-BC46-90F5-CBC637C05C54}"/>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4" name="Rectangle 13"/>
          <p:cNvSpPr/>
          <p:nvPr/>
        </p:nvSpPr>
        <p:spPr>
          <a:xfrm>
            <a:off x="6400800" y="556124"/>
            <a:ext cx="4907560" cy="968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t>Reading Comprehension</a:t>
            </a:r>
          </a:p>
          <a:p>
            <a:pPr algn="ctr"/>
            <a:r>
              <a:rPr lang="ka-GE" sz="3000" dirty="0" smtClean="0"/>
              <a:t>წაკითხულის გააზრება</a:t>
            </a:r>
            <a:endParaRPr lang="en-US" sz="3000" dirty="0"/>
          </a:p>
        </p:txBody>
      </p:sp>
    </p:spTree>
    <p:extLst>
      <p:ext uri="{BB962C8B-B14F-4D97-AF65-F5344CB8AC3E}">
        <p14:creationId xmlns:p14="http://schemas.microsoft.com/office/powerpoint/2010/main" val="185506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7994 -0.04977 L -0.27396 -0.22014 " pathEditMode="relative" rAng="0" ptsTypes="AA">
                                      <p:cBhvr>
                                        <p:cTn id="6" dur="2000" fill="hold"/>
                                        <p:tgtEl>
                                          <p:spTgt spid="7"/>
                                        </p:tgtEl>
                                        <p:attrNameLst>
                                          <p:attrName>ppt_x</p:attrName>
                                          <p:attrName>ppt_y</p:attrName>
                                        </p:attrNameLst>
                                      </p:cBhvr>
                                      <p:rCtr x="-9701" y="-8519"/>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5638 -0.02778 L -0.58021 -0.24723 " pathEditMode="relative" rAng="0" ptsTypes="AA">
                                      <p:cBhvr>
                                        <p:cTn id="10" dur="2000" fill="hold"/>
                                        <p:tgtEl>
                                          <p:spTgt spid="5"/>
                                        </p:tgtEl>
                                        <p:attrNameLst>
                                          <p:attrName>ppt_x</p:attrName>
                                          <p:attrName>ppt_y</p:attrName>
                                        </p:attrNameLst>
                                      </p:cBhvr>
                                      <p:rCtr x="-26198" y="-10972"/>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7305 -0.01366 L -0.49531 0.46898 " pathEditMode="relative" rAng="0" ptsTypes="AA">
                                      <p:cBhvr>
                                        <p:cTn id="14" dur="2000" fill="hold"/>
                                        <p:tgtEl>
                                          <p:spTgt spid="4"/>
                                        </p:tgtEl>
                                        <p:attrNameLst>
                                          <p:attrName>ppt_x</p:attrName>
                                          <p:attrName>ppt_y</p:attrName>
                                        </p:attrNameLst>
                                      </p:cBhvr>
                                      <p:rCtr x="-21120" y="24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4" name="Rectangle 3">
            <a:extLst>
              <a:ext uri="{FF2B5EF4-FFF2-40B4-BE49-F238E27FC236}">
                <a16:creationId xmlns="" xmlns:a16="http://schemas.microsoft.com/office/drawing/2014/main" id="{6042AC8F-C617-8540-A5BD-0D218871DB0D}"/>
              </a:ext>
            </a:extLst>
          </p:cNvPr>
          <p:cNvSpPr/>
          <p:nvPr/>
        </p:nvSpPr>
        <p:spPr>
          <a:xfrm>
            <a:off x="6653876" y="464777"/>
            <a:ext cx="4350328" cy="968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3200" dirty="0">
                <a:latin typeface="Calibri" pitchFamily="34" charset="0"/>
                <a:cs typeface="Calibri" pitchFamily="34" charset="0"/>
              </a:rPr>
              <a:t>Grammar</a:t>
            </a:r>
          </a:p>
          <a:p>
            <a:pPr algn="ctr"/>
            <a:r>
              <a:rPr lang="ka-GE" sz="3200" dirty="0">
                <a:latin typeface="Calibri" pitchFamily="34" charset="0"/>
                <a:cs typeface="Calibri" pitchFamily="34" charset="0"/>
              </a:rPr>
              <a:t>გრამატიკა</a:t>
            </a:r>
            <a:endParaRPr lang="en-US" sz="3200" dirty="0">
              <a:latin typeface="Calibri" pitchFamily="34" charset="0"/>
              <a:cs typeface="Calibri" pitchFamily="34" charset="0"/>
            </a:endParaRPr>
          </a:p>
        </p:txBody>
      </p:sp>
      <p:sp>
        <p:nvSpPr>
          <p:cNvPr id="2" name="Rectangle 1">
            <a:extLst>
              <a:ext uri="{FF2B5EF4-FFF2-40B4-BE49-F238E27FC236}">
                <a16:creationId xmlns="" xmlns:a16="http://schemas.microsoft.com/office/drawing/2014/main" id="{AD0E387F-F56A-0545-BA44-601E3311587C}"/>
              </a:ext>
            </a:extLst>
          </p:cNvPr>
          <p:cNvSpPr/>
          <p:nvPr/>
        </p:nvSpPr>
        <p:spPr>
          <a:xfrm>
            <a:off x="1326804" y="2939011"/>
            <a:ext cx="9677400" cy="172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Calibri" panose="020F0502020204030204" pitchFamily="34" charset="0"/>
                <a:cs typeface="Calibri" panose="020F0502020204030204" pitchFamily="34" charset="0"/>
              </a:rPr>
              <a:t>Being able to communicate with others </a:t>
            </a:r>
            <a:r>
              <a:rPr lang="en-US" sz="3600" dirty="0">
                <a:solidFill>
                  <a:srgbClr val="FFC000"/>
                </a:solidFill>
                <a:latin typeface="Calibri" panose="020F0502020204030204" pitchFamily="34" charset="0"/>
                <a:cs typeface="Calibri" panose="020F0502020204030204" pitchFamily="34" charset="0"/>
              </a:rPr>
              <a:t>shows</a:t>
            </a:r>
            <a:r>
              <a:rPr lang="en-US" sz="3600" dirty="0">
                <a:latin typeface="Calibri" panose="020F0502020204030204" pitchFamily="34" charset="0"/>
                <a:cs typeface="Calibri" panose="020F0502020204030204" pitchFamily="34" charset="0"/>
              </a:rPr>
              <a:t> </a:t>
            </a:r>
            <a:r>
              <a:rPr lang="en-US" sz="3600" dirty="0">
                <a:solidFill>
                  <a:schemeClr val="bg1"/>
                </a:solidFill>
                <a:latin typeface="Calibri" panose="020F0502020204030204" pitchFamily="34" charset="0"/>
                <a:cs typeface="Calibri" panose="020F0502020204030204" pitchFamily="34" charset="0"/>
              </a:rPr>
              <a:t>honesty </a:t>
            </a:r>
            <a:r>
              <a:rPr lang="en-US" sz="3600" dirty="0">
                <a:latin typeface="Calibri" panose="020F0502020204030204" pitchFamily="34" charset="0"/>
                <a:cs typeface="Calibri" panose="020F0502020204030204" pitchFamily="34" charset="0"/>
              </a:rPr>
              <a:t>and </a:t>
            </a:r>
            <a:r>
              <a:rPr lang="en-US" sz="3600" dirty="0" smtClean="0">
                <a:solidFill>
                  <a:schemeClr val="bg1"/>
                </a:solidFill>
                <a:latin typeface="Calibri" panose="020F0502020204030204" pitchFamily="34" charset="0"/>
                <a:cs typeface="Calibri" panose="020F0502020204030204" pitchFamily="34" charset="0"/>
              </a:rPr>
              <a:t>confidence.</a:t>
            </a:r>
            <a:endParaRPr lang="en-US" sz="3500" dirty="0">
              <a:solidFill>
                <a:schemeClr val="bg1"/>
              </a:solidFill>
              <a:latin typeface="Calisto MT Regular" charset="0"/>
            </a:endParaRPr>
          </a:p>
        </p:txBody>
      </p:sp>
      <p:pic>
        <p:nvPicPr>
          <p:cNvPr id="6" name="Google Shape;90;p1">
            <a:extLst>
              <a:ext uri="{FF2B5EF4-FFF2-40B4-BE49-F238E27FC236}">
                <a16:creationId xmlns="" xmlns:a16="http://schemas.microsoft.com/office/drawing/2014/main" id="{B3777C88-76AA-3242-8985-AD7899327453}"/>
              </a:ext>
            </a:extLst>
          </p:cNvPr>
          <p:cNvPicPr preferRelativeResize="0"/>
          <p:nvPr/>
        </p:nvPicPr>
        <p:blipFill rotWithShape="1">
          <a:blip r:embed="rId3">
            <a:alphaModFix/>
          </a:blip>
          <a:srcRect/>
          <a:stretch/>
        </p:blipFill>
        <p:spPr>
          <a:xfrm>
            <a:off x="778933" y="464777"/>
            <a:ext cx="2164081" cy="968991"/>
          </a:xfrm>
          <a:prstGeom prst="rect">
            <a:avLst/>
          </a:prstGeom>
          <a:noFill/>
          <a:ln>
            <a:noFill/>
          </a:ln>
        </p:spPr>
      </p:pic>
      <p:pic>
        <p:nvPicPr>
          <p:cNvPr id="7" name="Picture 6">
            <a:extLst>
              <a:ext uri="{FF2B5EF4-FFF2-40B4-BE49-F238E27FC236}">
                <a16:creationId xmlns="" xmlns:a16="http://schemas.microsoft.com/office/drawing/2014/main" id="{7E98D3A2-DB0F-424E-8C42-C2DFC8EC764D}"/>
              </a:ext>
            </a:extLst>
          </p:cNvPr>
          <p:cNvPicPr>
            <a:picLocks noChangeAspect="1"/>
          </p:cNvPicPr>
          <p:nvPr/>
        </p:nvPicPr>
        <p:blipFill>
          <a:blip r:embed="rId4"/>
          <a:stretch>
            <a:fillRect/>
          </a:stretch>
        </p:blipFill>
        <p:spPr>
          <a:xfrm>
            <a:off x="2943015" y="464777"/>
            <a:ext cx="2376972" cy="96899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pSp>
        <p:nvGrpSpPr>
          <p:cNvPr id="107" name="Google Shape;107;g8d3272b2c0_0_301"/>
          <p:cNvGrpSpPr/>
          <p:nvPr/>
        </p:nvGrpSpPr>
        <p:grpSpPr>
          <a:xfrm>
            <a:off x="-4635304" y="883231"/>
            <a:ext cx="10666988" cy="7238968"/>
            <a:chOff x="-4943656" y="-757771"/>
            <a:chExt cx="10073010" cy="5889900"/>
          </a:xfrm>
        </p:grpSpPr>
        <p:sp>
          <p:nvSpPr>
            <p:cNvPr id="108" name="Google Shape;108;g8d3272b2c0_0_301"/>
            <p:cNvSpPr/>
            <p:nvPr/>
          </p:nvSpPr>
          <p:spPr>
            <a:xfrm>
              <a:off x="-4943656" y="-757771"/>
              <a:ext cx="5889900" cy="5889900"/>
            </a:xfrm>
            <a:prstGeom prst="blockArc">
              <a:avLst>
                <a:gd name="adj1" fmla="val 18900000"/>
                <a:gd name="adj2" fmla="val 2173954"/>
                <a:gd name="adj3" fmla="val 0"/>
              </a:avLst>
            </a:pr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Regular" charset="0"/>
                <a:ea typeface="Calisto MT Regular" charset="0"/>
                <a:cs typeface="Calisto MT Regular" charset="0"/>
              </a:endParaRPr>
            </a:p>
          </p:txBody>
        </p:sp>
        <p:sp>
          <p:nvSpPr>
            <p:cNvPr id="109" name="Google Shape;109;g8d3272b2c0_0_301"/>
            <p:cNvSpPr/>
            <p:nvPr/>
          </p:nvSpPr>
          <p:spPr>
            <a:xfrm>
              <a:off x="306853" y="198853"/>
              <a:ext cx="4822500" cy="3975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Regular" charset="0"/>
                <a:ea typeface="Calisto MT Regular" charset="0"/>
                <a:cs typeface="Calisto MT Regular" charset="0"/>
              </a:endParaRPr>
            </a:p>
          </p:txBody>
        </p:sp>
        <p:sp>
          <p:nvSpPr>
            <p:cNvPr id="110" name="Google Shape;110;g8d3272b2c0_0_301"/>
            <p:cNvSpPr txBox="1"/>
            <p:nvPr/>
          </p:nvSpPr>
          <p:spPr>
            <a:xfrm>
              <a:off x="306853" y="198853"/>
              <a:ext cx="4822500"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1500" b="1" dirty="0">
                  <a:solidFill>
                    <a:schemeClr val="lt1"/>
                  </a:solidFill>
                  <a:latin typeface="Calibri" panose="020F0502020204030204" pitchFamily="34" charset="0"/>
                  <a:ea typeface="Calibri"/>
                  <a:cs typeface="Calibri" panose="020F0502020204030204" pitchFamily="34" charset="0"/>
                  <a:sym typeface="Calibri"/>
                </a:rPr>
                <a:t>Introduction - </a:t>
              </a:r>
              <a:r>
                <a:rPr lang="en-US" sz="1500" b="1" dirty="0" err="1">
                  <a:solidFill>
                    <a:schemeClr val="lt1"/>
                  </a:solidFill>
                  <a:latin typeface="Calibri" panose="020F0502020204030204" pitchFamily="34" charset="0"/>
                  <a:ea typeface="Calibri"/>
                  <a:cs typeface="Calibri" panose="020F0502020204030204" pitchFamily="34" charset="0"/>
                  <a:sym typeface="Calibri"/>
                </a:rPr>
                <a:t>შესავალი</a:t>
              </a:r>
              <a:r>
                <a:rPr lang="en-US" sz="1500" b="1" dirty="0">
                  <a:solidFill>
                    <a:schemeClr val="lt1"/>
                  </a:solidFill>
                  <a:latin typeface="Calibri" panose="020F0502020204030204" pitchFamily="34" charset="0"/>
                  <a:ea typeface="Calibri"/>
                  <a:cs typeface="Calibri" panose="020F0502020204030204" pitchFamily="34" charset="0"/>
                  <a:sym typeface="Calibri"/>
                </a:rPr>
                <a:t> </a:t>
              </a:r>
              <a:endParaRPr sz="15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11" name="Google Shape;111;g8d3272b2c0_0_301"/>
            <p:cNvSpPr/>
            <p:nvPr/>
          </p:nvSpPr>
          <p:spPr>
            <a:xfrm>
              <a:off x="58396" y="149161"/>
              <a:ext cx="496800" cy="4968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Regular" charset="0"/>
                <a:ea typeface="Calisto MT Regular" charset="0"/>
                <a:cs typeface="Calisto MT Regular" charset="0"/>
              </a:endParaRPr>
            </a:p>
          </p:txBody>
        </p:sp>
        <p:sp>
          <p:nvSpPr>
            <p:cNvPr id="112" name="Google Shape;112;g8d3272b2c0_0_301"/>
            <p:cNvSpPr/>
            <p:nvPr/>
          </p:nvSpPr>
          <p:spPr>
            <a:xfrm>
              <a:off x="666854" y="795501"/>
              <a:ext cx="4462500" cy="3975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Regular" charset="0"/>
                <a:ea typeface="Calisto MT Regular" charset="0"/>
                <a:cs typeface="Calisto MT Regular" charset="0"/>
              </a:endParaRPr>
            </a:p>
          </p:txBody>
        </p:sp>
        <p:sp>
          <p:nvSpPr>
            <p:cNvPr id="113" name="Google Shape;113;g8d3272b2c0_0_301"/>
            <p:cNvSpPr txBox="1"/>
            <p:nvPr/>
          </p:nvSpPr>
          <p:spPr>
            <a:xfrm>
              <a:off x="666854" y="795501"/>
              <a:ext cx="4462500"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1500" b="1" dirty="0">
                  <a:solidFill>
                    <a:schemeClr val="lt1"/>
                  </a:solidFill>
                  <a:latin typeface="Calibri" panose="020F0502020204030204" pitchFamily="34" charset="0"/>
                  <a:ea typeface="Calibri"/>
                  <a:cs typeface="Calibri" panose="020F0502020204030204" pitchFamily="34" charset="0"/>
                  <a:sym typeface="Calibri"/>
                </a:rPr>
                <a:t>Vocabulary - </a:t>
              </a:r>
              <a:r>
                <a:rPr lang="en-US" sz="1500" b="1" dirty="0" err="1">
                  <a:solidFill>
                    <a:schemeClr val="lt1"/>
                  </a:solidFill>
                  <a:latin typeface="Calibri" panose="020F0502020204030204" pitchFamily="34" charset="0"/>
                  <a:ea typeface="Calibri"/>
                  <a:cs typeface="Calibri" panose="020F0502020204030204" pitchFamily="34" charset="0"/>
                  <a:sym typeface="Calibri"/>
                </a:rPr>
                <a:t>ლექსიკა</a:t>
              </a:r>
              <a:endParaRPr sz="15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14" name="Google Shape;114;g8d3272b2c0_0_301"/>
            <p:cNvSpPr/>
            <p:nvPr/>
          </p:nvSpPr>
          <p:spPr>
            <a:xfrm>
              <a:off x="418397" y="745809"/>
              <a:ext cx="496800" cy="4968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Regular" charset="0"/>
                <a:ea typeface="Calisto MT Regular" charset="0"/>
                <a:cs typeface="Calisto MT Regular" charset="0"/>
              </a:endParaRPr>
            </a:p>
          </p:txBody>
        </p:sp>
        <p:sp>
          <p:nvSpPr>
            <p:cNvPr id="115" name="Google Shape;115;g8d3272b2c0_0_301"/>
            <p:cNvSpPr/>
            <p:nvPr/>
          </p:nvSpPr>
          <p:spPr>
            <a:xfrm>
              <a:off x="864133" y="1391711"/>
              <a:ext cx="4265100" cy="3975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Regular" charset="0"/>
                <a:ea typeface="Calisto MT Regular" charset="0"/>
                <a:cs typeface="Calisto MT Regular" charset="0"/>
              </a:endParaRPr>
            </a:p>
          </p:txBody>
        </p:sp>
        <p:sp>
          <p:nvSpPr>
            <p:cNvPr id="116" name="Google Shape;116;g8d3272b2c0_0_301"/>
            <p:cNvSpPr txBox="1"/>
            <p:nvPr/>
          </p:nvSpPr>
          <p:spPr>
            <a:xfrm>
              <a:off x="864133" y="1391711"/>
              <a:ext cx="4265100"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1500" b="1" dirty="0">
                  <a:solidFill>
                    <a:schemeClr val="lt1"/>
                  </a:solidFill>
                  <a:latin typeface="Calibri" panose="020F0502020204030204" pitchFamily="34" charset="0"/>
                  <a:ea typeface="Calibri"/>
                  <a:cs typeface="Calibri" panose="020F0502020204030204" pitchFamily="34" charset="0"/>
                  <a:sym typeface="Calibri"/>
                </a:rPr>
                <a:t>Reading </a:t>
              </a:r>
              <a:r>
                <a:rPr lang="en-US" sz="1500" b="1" dirty="0" smtClean="0">
                  <a:solidFill>
                    <a:schemeClr val="lt1"/>
                  </a:solidFill>
                  <a:latin typeface="Calibri" panose="020F0502020204030204" pitchFamily="34" charset="0"/>
                  <a:ea typeface="Calibri"/>
                  <a:cs typeface="Calibri" panose="020F0502020204030204" pitchFamily="34" charset="0"/>
                  <a:sym typeface="Calibri"/>
                </a:rPr>
                <a:t> </a:t>
              </a:r>
              <a:r>
                <a:rPr lang="en-US" sz="1500" b="1" dirty="0" smtClean="0">
                  <a:solidFill>
                    <a:schemeClr val="lt1"/>
                  </a:solidFill>
                  <a:latin typeface="Calibri" panose="020F0502020204030204" pitchFamily="34" charset="0"/>
                  <a:ea typeface="Calibri"/>
                  <a:cs typeface="Calibri" panose="020F0502020204030204" pitchFamily="34" charset="0"/>
                  <a:sym typeface="Calibri"/>
                </a:rPr>
                <a:t>Comprehension </a:t>
              </a:r>
              <a:r>
                <a:rPr lang="en-US" sz="1500" b="1" dirty="0" smtClean="0">
                  <a:solidFill>
                    <a:schemeClr val="lt1"/>
                  </a:solidFill>
                  <a:latin typeface="Calibri" panose="020F0502020204030204" pitchFamily="34" charset="0"/>
                  <a:ea typeface="Calibri"/>
                  <a:cs typeface="Calibri" panose="020F0502020204030204" pitchFamily="34" charset="0"/>
                  <a:sym typeface="Calibri"/>
                </a:rPr>
                <a:t>- </a:t>
              </a:r>
              <a:r>
                <a:rPr lang="ka-GE" sz="1500" b="1" dirty="0" smtClean="0">
                  <a:solidFill>
                    <a:schemeClr val="lt1"/>
                  </a:solidFill>
                  <a:latin typeface="Calibri" panose="020F0502020204030204" pitchFamily="34" charset="0"/>
                  <a:ea typeface="Calibri"/>
                  <a:cs typeface="Calibri" panose="020F0502020204030204" pitchFamily="34" charset="0"/>
                  <a:sym typeface="Calibri"/>
                </a:rPr>
                <a:t>წაკითხულის გააზრება</a:t>
              </a:r>
              <a:r>
                <a:rPr lang="en-US" sz="1500" b="1" dirty="0" smtClean="0">
                  <a:solidFill>
                    <a:schemeClr val="lt1"/>
                  </a:solidFill>
                  <a:latin typeface="Calibri" panose="020F0502020204030204" pitchFamily="34" charset="0"/>
                  <a:ea typeface="Calibri"/>
                  <a:cs typeface="Calibri" panose="020F0502020204030204" pitchFamily="34" charset="0"/>
                  <a:sym typeface="Calibri"/>
                </a:rPr>
                <a:t> </a:t>
              </a:r>
              <a:endParaRPr sz="15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17" name="Google Shape;117;g8d3272b2c0_0_301"/>
            <p:cNvSpPr/>
            <p:nvPr/>
          </p:nvSpPr>
          <p:spPr>
            <a:xfrm>
              <a:off x="615675" y="1342019"/>
              <a:ext cx="496800" cy="4968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Regular" charset="0"/>
                <a:ea typeface="Calisto MT Regular" charset="0"/>
                <a:cs typeface="Calisto MT Regular" charset="0"/>
              </a:endParaRPr>
            </a:p>
          </p:txBody>
        </p:sp>
        <p:sp>
          <p:nvSpPr>
            <p:cNvPr id="118" name="Google Shape;118;g8d3272b2c0_0_301"/>
            <p:cNvSpPr/>
            <p:nvPr/>
          </p:nvSpPr>
          <p:spPr>
            <a:xfrm>
              <a:off x="927122" y="1988359"/>
              <a:ext cx="4202100" cy="3975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Regular" charset="0"/>
                <a:ea typeface="Calisto MT Regular" charset="0"/>
                <a:cs typeface="Calisto MT Regular" charset="0"/>
              </a:endParaRPr>
            </a:p>
          </p:txBody>
        </p:sp>
        <p:sp>
          <p:nvSpPr>
            <p:cNvPr id="119" name="Google Shape;119;g8d3272b2c0_0_301"/>
            <p:cNvSpPr txBox="1"/>
            <p:nvPr/>
          </p:nvSpPr>
          <p:spPr>
            <a:xfrm>
              <a:off x="927122" y="1988359"/>
              <a:ext cx="4202100"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1500" b="1" u="none" strike="noStrike" cap="none" dirty="0">
                  <a:solidFill>
                    <a:schemeClr val="lt1"/>
                  </a:solidFill>
                  <a:latin typeface="Calibri" panose="020F0502020204030204" pitchFamily="34" charset="0"/>
                  <a:ea typeface="Calibri"/>
                  <a:cs typeface="Calibri" panose="020F0502020204030204" pitchFamily="34" charset="0"/>
                  <a:sym typeface="Calibri"/>
                </a:rPr>
                <a:t>Grammar - </a:t>
              </a:r>
              <a:r>
                <a:rPr lang="ka-GE" sz="1500" b="1" u="none" strike="noStrike" cap="none" dirty="0">
                  <a:solidFill>
                    <a:schemeClr val="lt1"/>
                  </a:solidFill>
                  <a:latin typeface="Calibri" panose="020F0502020204030204" pitchFamily="34" charset="0"/>
                  <a:ea typeface="Calibri"/>
                  <a:cs typeface="Calibri" panose="020F0502020204030204" pitchFamily="34" charset="0"/>
                  <a:sym typeface="Calibri"/>
                </a:rPr>
                <a:t>გრამატიკა</a:t>
              </a:r>
              <a:endParaRPr sz="15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20" name="Google Shape;120;g8d3272b2c0_0_301"/>
            <p:cNvSpPr/>
            <p:nvPr/>
          </p:nvSpPr>
          <p:spPr>
            <a:xfrm>
              <a:off x="678664" y="1938667"/>
              <a:ext cx="496800" cy="4968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Regular" charset="0"/>
                <a:ea typeface="Calisto MT Regular" charset="0"/>
                <a:cs typeface="Calisto MT Regular" charset="0"/>
              </a:endParaRPr>
            </a:p>
          </p:txBody>
        </p:sp>
        <p:sp>
          <p:nvSpPr>
            <p:cNvPr id="121" name="Google Shape;121;g8d3272b2c0_0_301"/>
            <p:cNvSpPr/>
            <p:nvPr/>
          </p:nvSpPr>
          <p:spPr>
            <a:xfrm>
              <a:off x="864133" y="2585006"/>
              <a:ext cx="4265100" cy="3975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Regular" charset="0"/>
                <a:ea typeface="Calisto MT Regular" charset="0"/>
                <a:cs typeface="Calisto MT Regular" charset="0"/>
              </a:endParaRPr>
            </a:p>
          </p:txBody>
        </p:sp>
        <p:sp>
          <p:nvSpPr>
            <p:cNvPr id="122" name="Google Shape;122;g8d3272b2c0_0_301"/>
            <p:cNvSpPr txBox="1"/>
            <p:nvPr/>
          </p:nvSpPr>
          <p:spPr>
            <a:xfrm>
              <a:off x="864133" y="2585006"/>
              <a:ext cx="4265100"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1500" b="1" u="none" strike="noStrike" cap="none" dirty="0">
                  <a:solidFill>
                    <a:schemeClr val="lt1"/>
                  </a:solidFill>
                  <a:latin typeface="Calibri" panose="020F0502020204030204" pitchFamily="34" charset="0"/>
                  <a:ea typeface="Calibri"/>
                  <a:cs typeface="Calibri" panose="020F0502020204030204" pitchFamily="34" charset="0"/>
                  <a:sym typeface="Calibri"/>
                </a:rPr>
                <a:t>Summary</a:t>
              </a:r>
              <a:r>
                <a:rPr lang="ka-GE" sz="1500" b="1" u="none" strike="noStrike" cap="none" dirty="0">
                  <a:solidFill>
                    <a:schemeClr val="lt1"/>
                  </a:solidFill>
                  <a:latin typeface="Calibri" panose="020F0502020204030204" pitchFamily="34" charset="0"/>
                  <a:ea typeface="Calibri"/>
                  <a:cs typeface="Calibri" panose="020F0502020204030204" pitchFamily="34" charset="0"/>
                  <a:sym typeface="Calibri"/>
                </a:rPr>
                <a:t>- შეჯამება</a:t>
              </a:r>
              <a:endParaRPr sz="15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23" name="Google Shape;123;g8d3272b2c0_0_301"/>
            <p:cNvSpPr/>
            <p:nvPr/>
          </p:nvSpPr>
          <p:spPr>
            <a:xfrm>
              <a:off x="607509" y="2525396"/>
              <a:ext cx="496800" cy="4968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Regular" charset="0"/>
                <a:ea typeface="Calisto MT Regular" charset="0"/>
                <a:cs typeface="Calisto MT Regular" charset="0"/>
              </a:endParaRPr>
            </a:p>
          </p:txBody>
        </p:sp>
        <p:sp>
          <p:nvSpPr>
            <p:cNvPr id="127" name="Google Shape;127;g8d3272b2c0_0_301"/>
            <p:cNvSpPr/>
            <p:nvPr/>
          </p:nvSpPr>
          <p:spPr>
            <a:xfrm>
              <a:off x="666798" y="3121606"/>
              <a:ext cx="4462426" cy="3975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Regular" charset="0"/>
                <a:ea typeface="Calisto MT Regular" charset="0"/>
                <a:cs typeface="Calisto MT Regular" charset="0"/>
              </a:endParaRPr>
            </a:p>
          </p:txBody>
        </p:sp>
        <p:sp>
          <p:nvSpPr>
            <p:cNvPr id="128" name="Google Shape;128;g8d3272b2c0_0_301"/>
            <p:cNvSpPr txBox="1"/>
            <p:nvPr/>
          </p:nvSpPr>
          <p:spPr>
            <a:xfrm>
              <a:off x="946244" y="3131366"/>
              <a:ext cx="3776597"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1500" b="1" u="none" strike="noStrike" cap="none" dirty="0">
                  <a:solidFill>
                    <a:schemeClr val="lt1"/>
                  </a:solidFill>
                  <a:latin typeface="Calibri" panose="020F0502020204030204" pitchFamily="34" charset="0"/>
                  <a:ea typeface="Calibri"/>
                  <a:cs typeface="Calibri" panose="020F0502020204030204" pitchFamily="34" charset="0"/>
                  <a:sym typeface="Calibri"/>
                </a:rPr>
                <a:t>Homework</a:t>
              </a:r>
              <a:r>
                <a:rPr lang="ka-GE" sz="1500" b="1" u="none" strike="noStrike" cap="none" dirty="0">
                  <a:solidFill>
                    <a:schemeClr val="lt1"/>
                  </a:solidFill>
                  <a:latin typeface="Calibri" panose="020F0502020204030204" pitchFamily="34" charset="0"/>
                  <a:ea typeface="Calibri"/>
                  <a:cs typeface="Calibri" panose="020F0502020204030204" pitchFamily="34" charset="0"/>
                  <a:sym typeface="Calibri"/>
                </a:rPr>
                <a:t>- საშინაო დავალება</a:t>
              </a:r>
              <a:r>
                <a:rPr lang="en-US" sz="1500" b="1" u="none" strike="noStrike" cap="none" dirty="0">
                  <a:solidFill>
                    <a:schemeClr val="lt1"/>
                  </a:solidFill>
                  <a:latin typeface="Calibri" panose="020F0502020204030204" pitchFamily="34" charset="0"/>
                  <a:ea typeface="Calibri"/>
                  <a:cs typeface="Calibri" panose="020F0502020204030204" pitchFamily="34" charset="0"/>
                  <a:sym typeface="Calibri"/>
                </a:rPr>
                <a:t> </a:t>
              </a:r>
              <a:endParaRPr sz="15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29" name="Google Shape;129;g8d3272b2c0_0_301"/>
            <p:cNvSpPr/>
            <p:nvPr/>
          </p:nvSpPr>
          <p:spPr>
            <a:xfrm>
              <a:off x="425985" y="3053040"/>
              <a:ext cx="496800" cy="4968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Regular" charset="0"/>
                <a:ea typeface="Calisto MT Regular" charset="0"/>
                <a:cs typeface="Calisto MT Regular" charset="0"/>
              </a:endParaRPr>
            </a:p>
          </p:txBody>
        </p:sp>
      </p:grpSp>
      <p:sp>
        <p:nvSpPr>
          <p:cNvPr id="130" name="Google Shape;130;g8d3272b2c0_0_301"/>
          <p:cNvSpPr txBox="1"/>
          <p:nvPr/>
        </p:nvSpPr>
        <p:spPr>
          <a:xfrm>
            <a:off x="6621783" y="1925063"/>
            <a:ext cx="5141592" cy="2751600"/>
          </a:xfrm>
          <a:prstGeom prst="rect">
            <a:avLst/>
          </a:prstGeom>
          <a:noFill/>
          <a:ln>
            <a:noFill/>
          </a:ln>
        </p:spPr>
        <p:txBody>
          <a:bodyPr spcFirstLastPara="1" wrap="square" lIns="91425" tIns="91425" rIns="91425" bIns="91425" anchor="ctr" anchorCtr="0">
            <a:noAutofit/>
          </a:bodyPr>
          <a:lstStyle/>
          <a:p>
            <a:pPr lvl="0"/>
            <a:r>
              <a:rPr lang="en-US" sz="4000" dirty="0">
                <a:solidFill>
                  <a:schemeClr val="bg1"/>
                </a:solidFill>
                <a:latin typeface="Calibri" panose="020F0502020204030204" pitchFamily="34" charset="0"/>
                <a:ea typeface="Calibri"/>
                <a:cs typeface="Calibri" panose="020F0502020204030204" pitchFamily="34" charset="0"/>
                <a:sym typeface="Calibri"/>
              </a:rPr>
              <a:t>Qualities of a Leader </a:t>
            </a:r>
            <a:r>
              <a:rPr lang="en-US" sz="5000" dirty="0">
                <a:solidFill>
                  <a:schemeClr val="bg1"/>
                </a:solidFill>
                <a:latin typeface="Calibri" panose="020F0502020204030204" pitchFamily="34" charset="0"/>
                <a:ea typeface="Calibri"/>
                <a:cs typeface="Calibri" panose="020F0502020204030204" pitchFamily="34" charset="0"/>
                <a:sym typeface="Calibri"/>
              </a:rPr>
              <a:t> </a:t>
            </a:r>
            <a:r>
              <a:rPr lang="ka-GE" sz="3600" dirty="0">
                <a:solidFill>
                  <a:schemeClr val="bg1"/>
                </a:solidFill>
                <a:latin typeface="Calibri" panose="020F0502020204030204" pitchFamily="34" charset="0"/>
                <a:ea typeface="Calibri"/>
                <a:cs typeface="Calibri" panose="020F0502020204030204" pitchFamily="34" charset="0"/>
                <a:sym typeface="Calibri"/>
              </a:rPr>
              <a:t>ლიდერის თვისებები</a:t>
            </a:r>
            <a:endParaRPr sz="3600" dirty="0">
              <a:solidFill>
                <a:schemeClr val="bg1"/>
              </a:solidFill>
              <a:latin typeface="Calibri" panose="020F0502020204030204" pitchFamily="34" charset="0"/>
              <a:ea typeface="Calibri"/>
              <a:cs typeface="Calibri" panose="020F0502020204030204" pitchFamily="34" charset="0"/>
              <a:sym typeface="Calibri"/>
            </a:endParaRPr>
          </a:p>
        </p:txBody>
      </p:sp>
      <p:sp>
        <p:nvSpPr>
          <p:cNvPr id="2" name="Rectangle 1"/>
          <p:cNvSpPr/>
          <p:nvPr/>
        </p:nvSpPr>
        <p:spPr>
          <a:xfrm>
            <a:off x="6727971" y="453790"/>
            <a:ext cx="4714614" cy="1043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Google Shape;106;g8d3272b2c0_0_301"/>
          <p:cNvSpPr txBox="1">
            <a:spLocks noGrp="1"/>
          </p:cNvSpPr>
          <p:nvPr>
            <p:ph type="title"/>
          </p:nvPr>
        </p:nvSpPr>
        <p:spPr>
          <a:xfrm>
            <a:off x="5899329" y="358294"/>
            <a:ext cx="6586500" cy="1234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500"/>
              <a:buFont typeface="Calibri"/>
              <a:buNone/>
            </a:pPr>
            <a:r>
              <a:rPr lang="en-US" sz="3600" dirty="0">
                <a:solidFill>
                  <a:schemeClr val="bg1"/>
                </a:solidFill>
                <a:latin typeface="Calibri" panose="020F0502020204030204" pitchFamily="34" charset="0"/>
                <a:cs typeface="Calibri" panose="020F0502020204030204" pitchFamily="34" charset="0"/>
              </a:rPr>
              <a:t>Agenda  </a:t>
            </a:r>
            <a:r>
              <a:rPr lang="en-US" sz="3600" dirty="0">
                <a:solidFill>
                  <a:schemeClr val="bg1"/>
                </a:solidFill>
                <a:latin typeface="Calibri Regular" charset="0"/>
              </a:rPr>
              <a:t>                      </a:t>
            </a:r>
            <a:endParaRPr sz="3600" dirty="0">
              <a:solidFill>
                <a:schemeClr val="bg1"/>
              </a:solidFill>
              <a:latin typeface="Calibri Regular" charset="0"/>
            </a:endParaRPr>
          </a:p>
          <a:p>
            <a:pPr marL="0" lvl="0" indent="0" algn="ctr" rtl="0">
              <a:lnSpc>
                <a:spcPct val="90000"/>
              </a:lnSpc>
              <a:spcBef>
                <a:spcPts val="0"/>
              </a:spcBef>
              <a:spcAft>
                <a:spcPts val="0"/>
              </a:spcAft>
              <a:buClr>
                <a:schemeClr val="dk1"/>
              </a:buClr>
              <a:buSzPts val="3500"/>
              <a:buFont typeface="Calibri"/>
              <a:buNone/>
            </a:pPr>
            <a:r>
              <a:rPr lang="en-US" sz="3600" dirty="0" err="1">
                <a:solidFill>
                  <a:schemeClr val="bg1"/>
                </a:solidFill>
                <a:latin typeface="Calibri" panose="020F0502020204030204" pitchFamily="34" charset="0"/>
                <a:cs typeface="Calibri" panose="020F0502020204030204" pitchFamily="34" charset="0"/>
              </a:rPr>
              <a:t>გაკვეთილის</a:t>
            </a:r>
            <a:r>
              <a:rPr lang="en-US" sz="3600" dirty="0">
                <a:solidFill>
                  <a:schemeClr val="bg1"/>
                </a:solidFill>
                <a:latin typeface="Calibri" panose="020F0502020204030204" pitchFamily="34" charset="0"/>
                <a:cs typeface="Calibri" panose="020F0502020204030204" pitchFamily="34" charset="0"/>
              </a:rPr>
              <a:t> </a:t>
            </a:r>
            <a:r>
              <a:rPr lang="en-US" sz="3600" dirty="0" err="1">
                <a:solidFill>
                  <a:schemeClr val="bg1"/>
                </a:solidFill>
                <a:latin typeface="Calibri" panose="020F0502020204030204" pitchFamily="34" charset="0"/>
                <a:cs typeface="Calibri" panose="020F0502020204030204" pitchFamily="34" charset="0"/>
              </a:rPr>
              <a:t>გეგმა</a:t>
            </a:r>
            <a:endParaRPr sz="3600" dirty="0">
              <a:solidFill>
                <a:schemeClr val="bg1"/>
              </a:solidFill>
              <a:latin typeface="Calibri" panose="020F0502020204030204" pitchFamily="34" charset="0"/>
              <a:cs typeface="Calibri" panose="020F0502020204030204" pitchFamily="34" charset="0"/>
              <a:sym typeface="Calibri"/>
            </a:endParaRPr>
          </a:p>
        </p:txBody>
      </p:sp>
      <p:pic>
        <p:nvPicPr>
          <p:cNvPr id="25" name="Google Shape;90;p1">
            <a:extLst>
              <a:ext uri="{FF2B5EF4-FFF2-40B4-BE49-F238E27FC236}">
                <a16:creationId xmlns="" xmlns:a16="http://schemas.microsoft.com/office/drawing/2014/main" id="{B3777C88-76AA-3242-8985-AD7899327453}"/>
              </a:ext>
            </a:extLst>
          </p:cNvPr>
          <p:cNvPicPr preferRelativeResize="0"/>
          <p:nvPr/>
        </p:nvPicPr>
        <p:blipFill rotWithShape="1">
          <a:blip r:embed="rId3">
            <a:alphaModFix/>
          </a:blip>
          <a:srcRect/>
          <a:stretch/>
        </p:blipFill>
        <p:spPr>
          <a:xfrm>
            <a:off x="762602" y="538515"/>
            <a:ext cx="2164081" cy="968991"/>
          </a:xfrm>
          <a:prstGeom prst="rect">
            <a:avLst/>
          </a:prstGeom>
          <a:noFill/>
          <a:ln>
            <a:noFill/>
          </a:ln>
        </p:spPr>
      </p:pic>
      <p:pic>
        <p:nvPicPr>
          <p:cNvPr id="26" name="Picture 25">
            <a:extLst>
              <a:ext uri="{FF2B5EF4-FFF2-40B4-BE49-F238E27FC236}">
                <a16:creationId xmlns="" xmlns:a16="http://schemas.microsoft.com/office/drawing/2014/main" id="{7E98D3A2-DB0F-424E-8C42-C2DFC8EC764D}"/>
              </a:ext>
            </a:extLst>
          </p:cNvPr>
          <p:cNvPicPr>
            <a:picLocks noChangeAspect="1"/>
          </p:cNvPicPr>
          <p:nvPr/>
        </p:nvPicPr>
        <p:blipFill>
          <a:blip r:embed="rId4"/>
          <a:stretch>
            <a:fillRect/>
          </a:stretch>
        </p:blipFill>
        <p:spPr>
          <a:xfrm>
            <a:off x="2926684" y="538515"/>
            <a:ext cx="2376972" cy="968991"/>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2" name="Rectangle 1">
            <a:extLst>
              <a:ext uri="{FF2B5EF4-FFF2-40B4-BE49-F238E27FC236}">
                <a16:creationId xmlns="" xmlns:a16="http://schemas.microsoft.com/office/drawing/2014/main" id="{EBCEA2AB-4EC0-894F-9C48-DF6E44FE0776}"/>
              </a:ext>
            </a:extLst>
          </p:cNvPr>
          <p:cNvSpPr/>
          <p:nvPr/>
        </p:nvSpPr>
        <p:spPr>
          <a:xfrm>
            <a:off x="778933" y="2554291"/>
            <a:ext cx="10151921" cy="2353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dirty="0">
                <a:latin typeface="Calisto MT Regular" charset="0"/>
              </a:rPr>
              <a:t>We use the present simple to talk about things which are repeated every day, every week, every year, regularly, often etc.</a:t>
            </a:r>
          </a:p>
          <a:p>
            <a:endParaRPr lang="en-US" sz="2500" dirty="0">
              <a:latin typeface="Calisto MT Regular" charset="0"/>
            </a:endParaRPr>
          </a:p>
          <a:p>
            <a:r>
              <a:rPr lang="en-US" sz="2500" i="1" dirty="0" smtClean="0">
                <a:solidFill>
                  <a:schemeClr val="accent2"/>
                </a:solidFill>
                <a:latin typeface="Calibri" charset="0"/>
                <a:ea typeface="Calibri" charset="0"/>
                <a:cs typeface="Calibri" charset="0"/>
              </a:rPr>
              <a:t>He  </a:t>
            </a:r>
            <a:r>
              <a:rPr lang="en-US" sz="2500" i="1" dirty="0">
                <a:solidFill>
                  <a:schemeClr val="accent2"/>
                </a:solidFill>
                <a:latin typeface="Calibri" charset="0"/>
                <a:ea typeface="Calibri" charset="0"/>
                <a:cs typeface="Calibri" charset="0"/>
              </a:rPr>
              <a:t>regularly meets  his group members.</a:t>
            </a:r>
          </a:p>
          <a:p>
            <a:endParaRPr lang="en-US" sz="2500" dirty="0">
              <a:latin typeface="Calisto MT Regular" charset="0"/>
            </a:endParaRPr>
          </a:p>
          <a:p>
            <a:r>
              <a:rPr lang="en-US" sz="2500" dirty="0">
                <a:latin typeface="Calisto MT Regular" charset="0"/>
              </a:rPr>
              <a:t> </a:t>
            </a:r>
          </a:p>
        </p:txBody>
      </p:sp>
      <p:pic>
        <p:nvPicPr>
          <p:cNvPr id="11" name="Google Shape;90;p1">
            <a:extLst>
              <a:ext uri="{FF2B5EF4-FFF2-40B4-BE49-F238E27FC236}">
                <a16:creationId xmlns="" xmlns:a16="http://schemas.microsoft.com/office/drawing/2014/main" id="{B3777C88-76AA-3242-8985-AD7899327453}"/>
              </a:ext>
            </a:extLst>
          </p:cNvPr>
          <p:cNvPicPr preferRelativeResize="0"/>
          <p:nvPr/>
        </p:nvPicPr>
        <p:blipFill rotWithShape="1">
          <a:blip r:embed="rId3">
            <a:alphaModFix/>
          </a:blip>
          <a:srcRect/>
          <a:stretch/>
        </p:blipFill>
        <p:spPr>
          <a:xfrm>
            <a:off x="778933" y="464777"/>
            <a:ext cx="2164081" cy="968991"/>
          </a:xfrm>
          <a:prstGeom prst="rect">
            <a:avLst/>
          </a:prstGeom>
          <a:noFill/>
          <a:ln>
            <a:noFill/>
          </a:ln>
        </p:spPr>
      </p:pic>
      <p:pic>
        <p:nvPicPr>
          <p:cNvPr id="12" name="Picture 11">
            <a:extLst>
              <a:ext uri="{FF2B5EF4-FFF2-40B4-BE49-F238E27FC236}">
                <a16:creationId xmlns="" xmlns:a16="http://schemas.microsoft.com/office/drawing/2014/main" id="{7E98D3A2-DB0F-424E-8C42-C2DFC8EC764D}"/>
              </a:ext>
            </a:extLst>
          </p:cNvPr>
          <p:cNvPicPr>
            <a:picLocks noChangeAspect="1"/>
          </p:cNvPicPr>
          <p:nvPr/>
        </p:nvPicPr>
        <p:blipFill>
          <a:blip r:embed="rId4"/>
          <a:stretch>
            <a:fillRect/>
          </a:stretch>
        </p:blipFill>
        <p:spPr>
          <a:xfrm>
            <a:off x="2943015" y="464777"/>
            <a:ext cx="2376972" cy="968991"/>
          </a:xfrm>
          <a:prstGeom prst="rect">
            <a:avLst/>
          </a:prstGeom>
        </p:spPr>
      </p:pic>
      <p:sp>
        <p:nvSpPr>
          <p:cNvPr id="6" name="Rectangle 5">
            <a:extLst>
              <a:ext uri="{FF2B5EF4-FFF2-40B4-BE49-F238E27FC236}">
                <a16:creationId xmlns="" xmlns:a16="http://schemas.microsoft.com/office/drawing/2014/main" id="{6042AC8F-C617-8540-A5BD-0D218871DB0D}"/>
              </a:ext>
            </a:extLst>
          </p:cNvPr>
          <p:cNvSpPr/>
          <p:nvPr/>
        </p:nvSpPr>
        <p:spPr>
          <a:xfrm>
            <a:off x="6653876" y="464777"/>
            <a:ext cx="4350328" cy="968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3200" dirty="0">
                <a:latin typeface="Calibri" pitchFamily="34" charset="0"/>
                <a:cs typeface="Calibri" pitchFamily="34" charset="0"/>
              </a:rPr>
              <a:t>Grammar</a:t>
            </a:r>
          </a:p>
          <a:p>
            <a:pPr algn="ctr"/>
            <a:r>
              <a:rPr lang="ka-GE" sz="3200" dirty="0">
                <a:latin typeface="Calibri" pitchFamily="34" charset="0"/>
                <a:cs typeface="Calibri" pitchFamily="34" charset="0"/>
              </a:rPr>
              <a:t>გრამატიკა</a:t>
            </a:r>
            <a:endParaRPr lang="en-US" sz="3200" dirty="0">
              <a:latin typeface="Calibri" pitchFamily="34" charset="0"/>
              <a:cs typeface="Calibri" pitchFamily="34" charset="0"/>
            </a:endParaRPr>
          </a:p>
        </p:txBody>
      </p:sp>
    </p:spTree>
    <p:extLst>
      <p:ext uri="{BB962C8B-B14F-4D97-AF65-F5344CB8AC3E}">
        <p14:creationId xmlns:p14="http://schemas.microsoft.com/office/powerpoint/2010/main" val="4897766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2" name="Rectangle 1">
            <a:extLst>
              <a:ext uri="{FF2B5EF4-FFF2-40B4-BE49-F238E27FC236}">
                <a16:creationId xmlns="" xmlns:a16="http://schemas.microsoft.com/office/drawing/2014/main" id="{EBCEA2AB-4EC0-894F-9C48-DF6E44FE0776}"/>
              </a:ext>
            </a:extLst>
          </p:cNvPr>
          <p:cNvSpPr/>
          <p:nvPr/>
        </p:nvSpPr>
        <p:spPr>
          <a:xfrm>
            <a:off x="778933" y="2734811"/>
            <a:ext cx="10212917" cy="24529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dirty="0">
                <a:latin typeface="Calisto MT Regular" charset="0"/>
              </a:rPr>
              <a:t>We use the present simple to talk about permanent states or things which are always true. </a:t>
            </a:r>
          </a:p>
          <a:p>
            <a:endParaRPr lang="en-US" sz="2500" dirty="0">
              <a:latin typeface="Calisto MT Regular" charset="0"/>
            </a:endParaRPr>
          </a:p>
          <a:p>
            <a:r>
              <a:rPr lang="en-US" sz="2500" i="1" dirty="0" smtClean="0">
                <a:solidFill>
                  <a:schemeClr val="accent2"/>
                </a:solidFill>
                <a:latin typeface="Calibri" charset="0"/>
                <a:ea typeface="Calibri" charset="0"/>
                <a:cs typeface="Calibri" charset="0"/>
              </a:rPr>
              <a:t>Many popular leaders share the same qualities. </a:t>
            </a:r>
            <a:endParaRPr lang="en-US" sz="2500" i="1" dirty="0">
              <a:solidFill>
                <a:schemeClr val="accent2"/>
              </a:solidFill>
              <a:latin typeface="Calibri" charset="0"/>
              <a:ea typeface="Calibri" charset="0"/>
              <a:cs typeface="Calibri" charset="0"/>
            </a:endParaRPr>
          </a:p>
        </p:txBody>
      </p:sp>
      <p:pic>
        <p:nvPicPr>
          <p:cNvPr id="9" name="Google Shape;90;p1">
            <a:extLst>
              <a:ext uri="{FF2B5EF4-FFF2-40B4-BE49-F238E27FC236}">
                <a16:creationId xmlns="" xmlns:a16="http://schemas.microsoft.com/office/drawing/2014/main" id="{B3777C88-76AA-3242-8985-AD7899327453}"/>
              </a:ext>
            </a:extLst>
          </p:cNvPr>
          <p:cNvPicPr preferRelativeResize="0"/>
          <p:nvPr/>
        </p:nvPicPr>
        <p:blipFill rotWithShape="1">
          <a:blip r:embed="rId3">
            <a:alphaModFix/>
          </a:blip>
          <a:srcRect/>
          <a:stretch/>
        </p:blipFill>
        <p:spPr>
          <a:xfrm>
            <a:off x="778933" y="464777"/>
            <a:ext cx="2164081" cy="968991"/>
          </a:xfrm>
          <a:prstGeom prst="rect">
            <a:avLst/>
          </a:prstGeom>
          <a:noFill/>
          <a:ln>
            <a:noFill/>
          </a:ln>
        </p:spPr>
      </p:pic>
      <p:pic>
        <p:nvPicPr>
          <p:cNvPr id="10" name="Picture 9">
            <a:extLst>
              <a:ext uri="{FF2B5EF4-FFF2-40B4-BE49-F238E27FC236}">
                <a16:creationId xmlns="" xmlns:a16="http://schemas.microsoft.com/office/drawing/2014/main" id="{7E98D3A2-DB0F-424E-8C42-C2DFC8EC764D}"/>
              </a:ext>
            </a:extLst>
          </p:cNvPr>
          <p:cNvPicPr>
            <a:picLocks noChangeAspect="1"/>
          </p:cNvPicPr>
          <p:nvPr/>
        </p:nvPicPr>
        <p:blipFill>
          <a:blip r:embed="rId4"/>
          <a:stretch>
            <a:fillRect/>
          </a:stretch>
        </p:blipFill>
        <p:spPr>
          <a:xfrm>
            <a:off x="2943015" y="464777"/>
            <a:ext cx="2376972" cy="968991"/>
          </a:xfrm>
          <a:prstGeom prst="rect">
            <a:avLst/>
          </a:prstGeom>
        </p:spPr>
      </p:pic>
      <p:sp>
        <p:nvSpPr>
          <p:cNvPr id="6" name="Rectangle 5">
            <a:extLst>
              <a:ext uri="{FF2B5EF4-FFF2-40B4-BE49-F238E27FC236}">
                <a16:creationId xmlns="" xmlns:a16="http://schemas.microsoft.com/office/drawing/2014/main" id="{6042AC8F-C617-8540-A5BD-0D218871DB0D}"/>
              </a:ext>
            </a:extLst>
          </p:cNvPr>
          <p:cNvSpPr/>
          <p:nvPr/>
        </p:nvSpPr>
        <p:spPr>
          <a:xfrm>
            <a:off x="6653876" y="464777"/>
            <a:ext cx="4350328" cy="968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3200" dirty="0">
                <a:latin typeface="Calibri" pitchFamily="34" charset="0"/>
                <a:cs typeface="Calibri" pitchFamily="34" charset="0"/>
              </a:rPr>
              <a:t>Grammar</a:t>
            </a:r>
          </a:p>
          <a:p>
            <a:pPr algn="ctr"/>
            <a:r>
              <a:rPr lang="ka-GE" sz="3200" dirty="0">
                <a:latin typeface="Calibri" pitchFamily="34" charset="0"/>
                <a:cs typeface="Calibri" pitchFamily="34" charset="0"/>
              </a:rPr>
              <a:t>გრამატიკა</a:t>
            </a:r>
            <a:endParaRPr lang="en-US" sz="32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2" name="Rectangle 1">
            <a:extLst>
              <a:ext uri="{FF2B5EF4-FFF2-40B4-BE49-F238E27FC236}">
                <a16:creationId xmlns="" xmlns:a16="http://schemas.microsoft.com/office/drawing/2014/main" id="{EBCEA2AB-4EC0-894F-9C48-DF6E44FE0776}"/>
              </a:ext>
            </a:extLst>
          </p:cNvPr>
          <p:cNvSpPr/>
          <p:nvPr/>
        </p:nvSpPr>
        <p:spPr>
          <a:xfrm>
            <a:off x="723554" y="2329103"/>
            <a:ext cx="10280650" cy="419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500" dirty="0">
              <a:latin typeface="Calibri" charset="0"/>
              <a:ea typeface="Calibri" charset="0"/>
              <a:cs typeface="Calibri" charset="0"/>
            </a:endParaRPr>
          </a:p>
          <a:p>
            <a:endParaRPr lang="en-US" sz="2500" dirty="0">
              <a:latin typeface="Calibri" charset="0"/>
              <a:ea typeface="Calibri" charset="0"/>
              <a:cs typeface="Calibri" charset="0"/>
            </a:endParaRPr>
          </a:p>
          <a:p>
            <a:endParaRPr lang="en-US" sz="2500" dirty="0">
              <a:latin typeface="Calibri" charset="0"/>
              <a:ea typeface="Calibri" charset="0"/>
              <a:cs typeface="Calibri" charset="0"/>
            </a:endParaRPr>
          </a:p>
        </p:txBody>
      </p:sp>
      <p:sp>
        <p:nvSpPr>
          <p:cNvPr id="3" name="TextBox 2">
            <a:extLst>
              <a:ext uri="{FF2B5EF4-FFF2-40B4-BE49-F238E27FC236}">
                <a16:creationId xmlns="" xmlns:a16="http://schemas.microsoft.com/office/drawing/2014/main" id="{C9D48372-CCB2-4982-8E97-9BE3A9E21A70}"/>
              </a:ext>
            </a:extLst>
          </p:cNvPr>
          <p:cNvSpPr txBox="1"/>
          <p:nvPr/>
        </p:nvSpPr>
        <p:spPr>
          <a:xfrm>
            <a:off x="1335605" y="2871921"/>
            <a:ext cx="7086600" cy="523220"/>
          </a:xfrm>
          <a:prstGeom prst="rect">
            <a:avLst/>
          </a:prstGeom>
          <a:noFill/>
        </p:spPr>
        <p:txBody>
          <a:bodyPr wrap="square" rtlCol="0">
            <a:spAutoFit/>
          </a:bodyPr>
          <a:lstStyle/>
          <a:p>
            <a:r>
              <a:rPr lang="en-US" sz="2800" dirty="0">
                <a:solidFill>
                  <a:schemeClr val="bg1"/>
                </a:solidFill>
                <a:latin typeface="Calibri" charset="0"/>
                <a:ea typeface="Calibri" charset="0"/>
                <a:cs typeface="Calibri" charset="0"/>
              </a:rPr>
              <a:t>Present Simple:  Affirmative </a:t>
            </a:r>
          </a:p>
        </p:txBody>
      </p:sp>
      <p:sp>
        <p:nvSpPr>
          <p:cNvPr id="4" name="TextBox 3">
            <a:extLst>
              <a:ext uri="{FF2B5EF4-FFF2-40B4-BE49-F238E27FC236}">
                <a16:creationId xmlns="" xmlns:a16="http://schemas.microsoft.com/office/drawing/2014/main" id="{15EFD08E-B127-41ED-9688-B88DD5EE880C}"/>
              </a:ext>
            </a:extLst>
          </p:cNvPr>
          <p:cNvSpPr txBox="1"/>
          <p:nvPr/>
        </p:nvSpPr>
        <p:spPr>
          <a:xfrm>
            <a:off x="1241425" y="3723217"/>
            <a:ext cx="37338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Calibri" charset="0"/>
                <a:ea typeface="Calibri" charset="0"/>
                <a:cs typeface="Calibri" charset="0"/>
              </a:rPr>
              <a:t>I/you/we/they + verb</a:t>
            </a:r>
          </a:p>
        </p:txBody>
      </p:sp>
      <p:sp>
        <p:nvSpPr>
          <p:cNvPr id="6" name="TextBox 5">
            <a:extLst>
              <a:ext uri="{FF2B5EF4-FFF2-40B4-BE49-F238E27FC236}">
                <a16:creationId xmlns="" xmlns:a16="http://schemas.microsoft.com/office/drawing/2014/main" id="{1B351C5E-A170-4A5E-AC14-BB2D6BDEA237}"/>
              </a:ext>
            </a:extLst>
          </p:cNvPr>
          <p:cNvSpPr txBox="1"/>
          <p:nvPr/>
        </p:nvSpPr>
        <p:spPr>
          <a:xfrm>
            <a:off x="5537200" y="3723217"/>
            <a:ext cx="4848225"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Calibri" charset="0"/>
                <a:ea typeface="Calibri" charset="0"/>
                <a:cs typeface="Calibri" charset="0"/>
              </a:rPr>
              <a:t>I  </a:t>
            </a:r>
            <a:r>
              <a:rPr lang="en-US" sz="2400" dirty="0">
                <a:solidFill>
                  <a:schemeClr val="accent4"/>
                </a:solidFill>
                <a:latin typeface="Calibri" charset="0"/>
                <a:ea typeface="Calibri" charset="0"/>
                <a:cs typeface="Calibri" charset="0"/>
              </a:rPr>
              <a:t>get</a:t>
            </a:r>
            <a:r>
              <a:rPr lang="en-US" sz="2400" dirty="0">
                <a:solidFill>
                  <a:schemeClr val="bg1"/>
                </a:solidFill>
                <a:latin typeface="Calibri" charset="0"/>
                <a:ea typeface="Calibri" charset="0"/>
                <a:cs typeface="Calibri" charset="0"/>
              </a:rPr>
              <a:t> angry  easily.</a:t>
            </a:r>
          </a:p>
          <a:p>
            <a:pPr marL="285750" indent="-285750">
              <a:buFont typeface="Arial" panose="020B0604020202020204" pitchFamily="34" charset="0"/>
              <a:buChar char="•"/>
            </a:pPr>
            <a:r>
              <a:rPr lang="en-US" sz="2400" dirty="0">
                <a:solidFill>
                  <a:schemeClr val="bg1"/>
                </a:solidFill>
                <a:latin typeface="Calibri" charset="0"/>
                <a:ea typeface="Calibri" charset="0"/>
                <a:cs typeface="Calibri" charset="0"/>
              </a:rPr>
              <a:t>They  always </a:t>
            </a:r>
            <a:r>
              <a:rPr lang="en-US" sz="2400" dirty="0">
                <a:solidFill>
                  <a:schemeClr val="accent4"/>
                </a:solidFill>
                <a:latin typeface="Calibri" charset="0"/>
                <a:ea typeface="Calibri" charset="0"/>
                <a:cs typeface="Calibri" charset="0"/>
              </a:rPr>
              <a:t>protect </a:t>
            </a:r>
            <a:r>
              <a:rPr lang="en-US" sz="2400" dirty="0">
                <a:solidFill>
                  <a:schemeClr val="bg1"/>
                </a:solidFill>
                <a:latin typeface="Calibri" charset="0"/>
                <a:ea typeface="Calibri" charset="0"/>
                <a:cs typeface="Calibri" charset="0"/>
              </a:rPr>
              <a:t>their families.</a:t>
            </a:r>
          </a:p>
        </p:txBody>
      </p:sp>
      <p:sp>
        <p:nvSpPr>
          <p:cNvPr id="7" name="TextBox 6">
            <a:extLst>
              <a:ext uri="{FF2B5EF4-FFF2-40B4-BE49-F238E27FC236}">
                <a16:creationId xmlns="" xmlns:a16="http://schemas.microsoft.com/office/drawing/2014/main" id="{E0E543EA-35ED-41C2-BE46-7C7376DDFA7E}"/>
              </a:ext>
            </a:extLst>
          </p:cNvPr>
          <p:cNvSpPr txBox="1"/>
          <p:nvPr/>
        </p:nvSpPr>
        <p:spPr>
          <a:xfrm>
            <a:off x="1412875" y="5342467"/>
            <a:ext cx="356235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Calibri" charset="0"/>
                <a:ea typeface="Calibri" charset="0"/>
                <a:cs typeface="Calibri" charset="0"/>
              </a:rPr>
              <a:t>He/she/ it + verb + s/es </a:t>
            </a:r>
          </a:p>
        </p:txBody>
      </p:sp>
      <p:sp>
        <p:nvSpPr>
          <p:cNvPr id="8" name="TextBox 7">
            <a:extLst>
              <a:ext uri="{FF2B5EF4-FFF2-40B4-BE49-F238E27FC236}">
                <a16:creationId xmlns="" xmlns:a16="http://schemas.microsoft.com/office/drawing/2014/main" id="{CE6F58B7-143A-4F4E-A6A8-33D6AA7CE069}"/>
              </a:ext>
            </a:extLst>
          </p:cNvPr>
          <p:cNvSpPr txBox="1"/>
          <p:nvPr/>
        </p:nvSpPr>
        <p:spPr>
          <a:xfrm>
            <a:off x="5699125" y="5338061"/>
            <a:ext cx="4686300"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Calibri" charset="0"/>
                <a:ea typeface="Calibri" charset="0"/>
                <a:cs typeface="Calibri" charset="0"/>
              </a:rPr>
              <a:t>He  </a:t>
            </a:r>
            <a:r>
              <a:rPr lang="en-US" sz="2400" dirty="0">
                <a:solidFill>
                  <a:schemeClr val="accent4"/>
                </a:solidFill>
                <a:latin typeface="Calibri" charset="0"/>
                <a:ea typeface="Calibri" charset="0"/>
                <a:cs typeface="Calibri" charset="0"/>
              </a:rPr>
              <a:t>respects</a:t>
            </a:r>
            <a:r>
              <a:rPr lang="en-US" sz="2400" dirty="0">
                <a:solidFill>
                  <a:schemeClr val="bg1"/>
                </a:solidFill>
                <a:latin typeface="Calibri" charset="0"/>
                <a:ea typeface="Calibri" charset="0"/>
                <a:cs typeface="Calibri" charset="0"/>
              </a:rPr>
              <a:t>  his leader. </a:t>
            </a:r>
          </a:p>
          <a:p>
            <a:pPr marL="285750" indent="-285750">
              <a:buFont typeface="Arial" panose="020B0604020202020204" pitchFamily="34" charset="0"/>
              <a:buChar char="•"/>
            </a:pPr>
            <a:r>
              <a:rPr lang="en-US" sz="2400" dirty="0">
                <a:solidFill>
                  <a:schemeClr val="bg1"/>
                </a:solidFill>
                <a:latin typeface="Calibri" charset="0"/>
                <a:ea typeface="Calibri" charset="0"/>
                <a:cs typeface="Calibri" charset="0"/>
              </a:rPr>
              <a:t>She never </a:t>
            </a:r>
            <a:r>
              <a:rPr lang="en-US" sz="2400" dirty="0">
                <a:solidFill>
                  <a:schemeClr val="accent4"/>
                </a:solidFill>
                <a:latin typeface="Calibri" charset="0"/>
                <a:ea typeface="Calibri" charset="0"/>
                <a:cs typeface="Calibri" charset="0"/>
              </a:rPr>
              <a:t>shows</a:t>
            </a:r>
            <a:r>
              <a:rPr lang="en-US" sz="2400" dirty="0">
                <a:solidFill>
                  <a:schemeClr val="bg1"/>
                </a:solidFill>
                <a:latin typeface="Calibri" charset="0"/>
                <a:ea typeface="Calibri" charset="0"/>
                <a:cs typeface="Calibri" charset="0"/>
              </a:rPr>
              <a:t> her feelings. </a:t>
            </a:r>
          </a:p>
        </p:txBody>
      </p:sp>
      <p:pic>
        <p:nvPicPr>
          <p:cNvPr id="11" name="Google Shape;90;p1">
            <a:extLst>
              <a:ext uri="{FF2B5EF4-FFF2-40B4-BE49-F238E27FC236}">
                <a16:creationId xmlns="" xmlns:a16="http://schemas.microsoft.com/office/drawing/2014/main" id="{B3777C88-76AA-3242-8985-AD7899327453}"/>
              </a:ext>
            </a:extLst>
          </p:cNvPr>
          <p:cNvPicPr preferRelativeResize="0"/>
          <p:nvPr/>
        </p:nvPicPr>
        <p:blipFill rotWithShape="1">
          <a:blip r:embed="rId3">
            <a:alphaModFix/>
          </a:blip>
          <a:srcRect/>
          <a:stretch/>
        </p:blipFill>
        <p:spPr>
          <a:xfrm>
            <a:off x="778933" y="464777"/>
            <a:ext cx="2164081" cy="968991"/>
          </a:xfrm>
          <a:prstGeom prst="rect">
            <a:avLst/>
          </a:prstGeom>
          <a:noFill/>
          <a:ln>
            <a:noFill/>
          </a:ln>
        </p:spPr>
      </p:pic>
      <p:pic>
        <p:nvPicPr>
          <p:cNvPr id="15" name="Picture 14">
            <a:extLst>
              <a:ext uri="{FF2B5EF4-FFF2-40B4-BE49-F238E27FC236}">
                <a16:creationId xmlns="" xmlns:a16="http://schemas.microsoft.com/office/drawing/2014/main" id="{7E98D3A2-DB0F-424E-8C42-C2DFC8EC764D}"/>
              </a:ext>
            </a:extLst>
          </p:cNvPr>
          <p:cNvPicPr>
            <a:picLocks noChangeAspect="1"/>
          </p:cNvPicPr>
          <p:nvPr/>
        </p:nvPicPr>
        <p:blipFill>
          <a:blip r:embed="rId4"/>
          <a:stretch>
            <a:fillRect/>
          </a:stretch>
        </p:blipFill>
        <p:spPr>
          <a:xfrm>
            <a:off x="2943015" y="464777"/>
            <a:ext cx="2376972" cy="968991"/>
          </a:xfrm>
          <a:prstGeom prst="rect">
            <a:avLst/>
          </a:prstGeom>
        </p:spPr>
      </p:pic>
      <p:sp>
        <p:nvSpPr>
          <p:cNvPr id="12" name="Rectangle 11">
            <a:extLst>
              <a:ext uri="{FF2B5EF4-FFF2-40B4-BE49-F238E27FC236}">
                <a16:creationId xmlns="" xmlns:a16="http://schemas.microsoft.com/office/drawing/2014/main" id="{6042AC8F-C617-8540-A5BD-0D218871DB0D}"/>
              </a:ext>
            </a:extLst>
          </p:cNvPr>
          <p:cNvSpPr/>
          <p:nvPr/>
        </p:nvSpPr>
        <p:spPr>
          <a:xfrm>
            <a:off x="6653876" y="464777"/>
            <a:ext cx="4350328" cy="968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3200" dirty="0">
                <a:latin typeface="Calibri" pitchFamily="34" charset="0"/>
                <a:cs typeface="Calibri" pitchFamily="34" charset="0"/>
              </a:rPr>
              <a:t>Grammar</a:t>
            </a:r>
          </a:p>
          <a:p>
            <a:pPr algn="ctr"/>
            <a:r>
              <a:rPr lang="ka-GE" sz="3200" dirty="0">
                <a:latin typeface="Calibri" pitchFamily="34" charset="0"/>
                <a:cs typeface="Calibri" pitchFamily="34" charset="0"/>
              </a:rPr>
              <a:t>გრამატიკა</a:t>
            </a:r>
            <a:endParaRPr lang="en-US" sz="3200" dirty="0">
              <a:latin typeface="Calibri" pitchFamily="34" charset="0"/>
              <a:cs typeface="Calibri" pitchFamily="34" charset="0"/>
            </a:endParaRPr>
          </a:p>
        </p:txBody>
      </p:sp>
    </p:spTree>
    <p:extLst>
      <p:ext uri="{BB962C8B-B14F-4D97-AF65-F5344CB8AC3E}">
        <p14:creationId xmlns:p14="http://schemas.microsoft.com/office/powerpoint/2010/main" val="7221764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2" name="Rectangle 1">
            <a:extLst>
              <a:ext uri="{FF2B5EF4-FFF2-40B4-BE49-F238E27FC236}">
                <a16:creationId xmlns="" xmlns:a16="http://schemas.microsoft.com/office/drawing/2014/main" id="{EBCEA2AB-4EC0-894F-9C48-DF6E44FE0776}"/>
              </a:ext>
            </a:extLst>
          </p:cNvPr>
          <p:cNvSpPr/>
          <p:nvPr/>
        </p:nvSpPr>
        <p:spPr>
          <a:xfrm>
            <a:off x="774354" y="1998133"/>
            <a:ext cx="10229850" cy="4638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500" dirty="0">
              <a:latin typeface="Calisto MT Regular" charset="0"/>
            </a:endParaRPr>
          </a:p>
          <a:p>
            <a:endParaRPr lang="en-US" sz="2500" dirty="0">
              <a:latin typeface="Calisto MT Regular" charset="0"/>
            </a:endParaRPr>
          </a:p>
          <a:p>
            <a:endParaRPr lang="en-US" sz="2500" dirty="0">
              <a:latin typeface="Calisto MT Regular" charset="0"/>
            </a:endParaRPr>
          </a:p>
        </p:txBody>
      </p:sp>
      <p:sp>
        <p:nvSpPr>
          <p:cNvPr id="3" name="TextBox 2">
            <a:extLst>
              <a:ext uri="{FF2B5EF4-FFF2-40B4-BE49-F238E27FC236}">
                <a16:creationId xmlns="" xmlns:a16="http://schemas.microsoft.com/office/drawing/2014/main" id="{C9D48372-CCB2-4982-8E97-9BE3A9E21A70}"/>
              </a:ext>
            </a:extLst>
          </p:cNvPr>
          <p:cNvSpPr txBox="1"/>
          <p:nvPr/>
        </p:nvSpPr>
        <p:spPr>
          <a:xfrm>
            <a:off x="1514475" y="2624759"/>
            <a:ext cx="7086600" cy="8685"/>
          </a:xfrm>
          <a:prstGeom prst="rect">
            <a:avLst/>
          </a:prstGeom>
          <a:noFill/>
        </p:spPr>
        <p:txBody>
          <a:bodyPr wrap="square" rtlCol="0">
            <a:spAutoFit/>
          </a:bodyPr>
          <a:lstStyle/>
          <a:p>
            <a:r>
              <a:rPr lang="en-US" sz="2800" dirty="0">
                <a:solidFill>
                  <a:schemeClr val="bg1"/>
                </a:solidFill>
                <a:latin typeface="Calibri" panose="020F0502020204030204" pitchFamily="34" charset="0"/>
                <a:ea typeface="Calisto MT Regular" charset="0"/>
                <a:cs typeface="Calibri" panose="020F0502020204030204" pitchFamily="34" charset="0"/>
              </a:rPr>
              <a:t>Present Simple: Interrogative</a:t>
            </a:r>
          </a:p>
        </p:txBody>
      </p:sp>
      <p:sp>
        <p:nvSpPr>
          <p:cNvPr id="4" name="TextBox 3">
            <a:extLst>
              <a:ext uri="{FF2B5EF4-FFF2-40B4-BE49-F238E27FC236}">
                <a16:creationId xmlns="" xmlns:a16="http://schemas.microsoft.com/office/drawing/2014/main" id="{15EFD08E-B127-41ED-9688-B88DD5EE880C}"/>
              </a:ext>
            </a:extLst>
          </p:cNvPr>
          <p:cNvSpPr txBox="1"/>
          <p:nvPr/>
        </p:nvSpPr>
        <p:spPr>
          <a:xfrm>
            <a:off x="1343024" y="3623817"/>
            <a:ext cx="5715001" cy="13795"/>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Calibri" panose="020F0502020204030204" pitchFamily="34" charset="0"/>
                <a:ea typeface="Calisto MT Regular" charset="0"/>
                <a:cs typeface="Calibri" panose="020F0502020204030204" pitchFamily="34" charset="0"/>
              </a:rPr>
              <a:t>Auxiliary verb (Do) /you/we/they + verb</a:t>
            </a:r>
          </a:p>
          <a:p>
            <a:pPr marL="285750" indent="-285750">
              <a:buFont typeface="Arial" panose="020B0604020202020204" pitchFamily="34" charset="0"/>
              <a:buChar char="•"/>
            </a:pPr>
            <a:endParaRPr lang="en-US" sz="2400" dirty="0">
              <a:solidFill>
                <a:schemeClr val="bg1"/>
              </a:solidFill>
              <a:latin typeface="Calibri" panose="020F0502020204030204" pitchFamily="34" charset="0"/>
              <a:ea typeface="Calisto MT Regular" charset="0"/>
              <a:cs typeface="Calibri" panose="020F0502020204030204" pitchFamily="34" charset="0"/>
            </a:endParaRPr>
          </a:p>
        </p:txBody>
      </p:sp>
      <p:sp>
        <p:nvSpPr>
          <p:cNvPr id="6" name="TextBox 5">
            <a:extLst>
              <a:ext uri="{FF2B5EF4-FFF2-40B4-BE49-F238E27FC236}">
                <a16:creationId xmlns="" xmlns:a16="http://schemas.microsoft.com/office/drawing/2014/main" id="{1B351C5E-A170-4A5E-AC14-BB2D6BDEA237}"/>
              </a:ext>
            </a:extLst>
          </p:cNvPr>
          <p:cNvSpPr txBox="1"/>
          <p:nvPr/>
        </p:nvSpPr>
        <p:spPr>
          <a:xfrm>
            <a:off x="1590676" y="4109771"/>
            <a:ext cx="5857874" cy="13795"/>
          </a:xfrm>
          <a:prstGeom prst="rect">
            <a:avLst/>
          </a:prstGeom>
          <a:noFill/>
        </p:spPr>
        <p:txBody>
          <a:bodyPr wrap="square" rtlCol="0">
            <a:spAutoFit/>
          </a:bodyPr>
          <a:lstStyle/>
          <a:p>
            <a:r>
              <a:rPr lang="en-US" sz="2400" dirty="0">
                <a:solidFill>
                  <a:schemeClr val="accent4"/>
                </a:solidFill>
                <a:latin typeface="Calibri" panose="020F0502020204030204" pitchFamily="34" charset="0"/>
                <a:ea typeface="Calisto MT Regular" charset="0"/>
                <a:cs typeface="Calibri" panose="020F0502020204030204" pitchFamily="34" charset="0"/>
              </a:rPr>
              <a:t>Do </a:t>
            </a:r>
            <a:r>
              <a:rPr lang="en-US" sz="2400" dirty="0">
                <a:solidFill>
                  <a:schemeClr val="bg1"/>
                </a:solidFill>
                <a:latin typeface="Calibri" panose="020F0502020204030204" pitchFamily="34" charset="0"/>
                <a:ea typeface="Calisto MT Regular" charset="0"/>
                <a:cs typeface="Calibri" panose="020F0502020204030204" pitchFamily="34" charset="0"/>
              </a:rPr>
              <a:t>they  </a:t>
            </a:r>
            <a:r>
              <a:rPr lang="en-US" sz="2400" dirty="0">
                <a:solidFill>
                  <a:schemeClr val="accent4"/>
                </a:solidFill>
                <a:latin typeface="Calibri" panose="020F0502020204030204" pitchFamily="34" charset="0"/>
                <a:ea typeface="Calisto MT Regular" charset="0"/>
                <a:cs typeface="Calibri" panose="020F0502020204030204" pitchFamily="34" charset="0"/>
              </a:rPr>
              <a:t>talk </a:t>
            </a:r>
            <a:r>
              <a:rPr lang="en-US" sz="2400" dirty="0">
                <a:solidFill>
                  <a:schemeClr val="bg1"/>
                </a:solidFill>
                <a:latin typeface="Calibri" panose="020F0502020204030204" pitchFamily="34" charset="0"/>
                <a:ea typeface="Calisto MT Regular" charset="0"/>
                <a:cs typeface="Calibri" panose="020F0502020204030204" pitchFamily="34" charset="0"/>
              </a:rPr>
              <a:t>much?</a:t>
            </a:r>
          </a:p>
          <a:p>
            <a:r>
              <a:rPr lang="en-US" sz="2400" dirty="0">
                <a:solidFill>
                  <a:schemeClr val="accent4"/>
                </a:solidFill>
                <a:latin typeface="Calibri" panose="020F0502020204030204" pitchFamily="34" charset="0"/>
                <a:ea typeface="Calisto MT Regular" charset="0"/>
                <a:cs typeface="Calibri" panose="020F0502020204030204" pitchFamily="34" charset="0"/>
              </a:rPr>
              <a:t>Do </a:t>
            </a:r>
            <a:r>
              <a:rPr lang="en-US" sz="2400" dirty="0">
                <a:solidFill>
                  <a:schemeClr val="bg1"/>
                </a:solidFill>
                <a:latin typeface="Calibri" panose="020F0502020204030204" pitchFamily="34" charset="0"/>
                <a:ea typeface="Calisto MT Regular" charset="0"/>
                <a:cs typeface="Calibri" panose="020F0502020204030204" pitchFamily="34" charset="0"/>
              </a:rPr>
              <a:t>you </a:t>
            </a:r>
            <a:r>
              <a:rPr lang="en-US" sz="2400" dirty="0">
                <a:solidFill>
                  <a:schemeClr val="accent4"/>
                </a:solidFill>
                <a:latin typeface="Calibri" panose="020F0502020204030204" pitchFamily="34" charset="0"/>
                <a:ea typeface="Calisto MT Regular" charset="0"/>
                <a:cs typeface="Calibri" panose="020F0502020204030204" pitchFamily="34" charset="0"/>
              </a:rPr>
              <a:t>feel </a:t>
            </a:r>
            <a:r>
              <a:rPr lang="en-US" sz="2400" dirty="0">
                <a:solidFill>
                  <a:schemeClr val="bg1"/>
                </a:solidFill>
                <a:latin typeface="Calibri" panose="020F0502020204030204" pitchFamily="34" charset="0"/>
                <a:ea typeface="Calisto MT Regular" charset="0"/>
                <a:cs typeface="Calibri" panose="020F0502020204030204" pitchFamily="34" charset="0"/>
              </a:rPr>
              <a:t>confident at the meetings?</a:t>
            </a:r>
          </a:p>
        </p:txBody>
      </p:sp>
      <p:sp>
        <p:nvSpPr>
          <p:cNvPr id="7" name="TextBox 6">
            <a:extLst>
              <a:ext uri="{FF2B5EF4-FFF2-40B4-BE49-F238E27FC236}">
                <a16:creationId xmlns="" xmlns:a16="http://schemas.microsoft.com/office/drawing/2014/main" id="{E0E543EA-35ED-41C2-BE46-7C7376DDFA7E}"/>
              </a:ext>
            </a:extLst>
          </p:cNvPr>
          <p:cNvSpPr txBox="1"/>
          <p:nvPr/>
        </p:nvSpPr>
        <p:spPr>
          <a:xfrm>
            <a:off x="1370278" y="5140002"/>
            <a:ext cx="6086475" cy="19926"/>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Calibri" panose="020F0502020204030204" pitchFamily="34" charset="0"/>
                <a:ea typeface="Calisto MT Regular" charset="0"/>
                <a:cs typeface="Calibri" panose="020F0502020204030204" pitchFamily="34" charset="0"/>
              </a:rPr>
              <a:t>Auxiliary verb (does) He/she/ it + verb</a:t>
            </a:r>
          </a:p>
          <a:p>
            <a:endParaRPr lang="en-US" sz="2400" dirty="0">
              <a:solidFill>
                <a:schemeClr val="bg1"/>
              </a:solidFill>
              <a:latin typeface="Calibri" panose="020F0502020204030204" pitchFamily="34" charset="0"/>
              <a:ea typeface="Calisto MT Regular" charset="0"/>
              <a:cs typeface="Calibri" panose="020F0502020204030204" pitchFamily="34" charset="0"/>
            </a:endParaRPr>
          </a:p>
          <a:p>
            <a:endParaRPr lang="en-US" sz="2400" dirty="0">
              <a:solidFill>
                <a:schemeClr val="bg1"/>
              </a:solidFill>
              <a:latin typeface="Calibri" panose="020F0502020204030204" pitchFamily="34" charset="0"/>
              <a:ea typeface="Calisto MT Regular" charset="0"/>
              <a:cs typeface="Calibri" panose="020F0502020204030204" pitchFamily="34" charset="0"/>
            </a:endParaRPr>
          </a:p>
        </p:txBody>
      </p:sp>
      <p:sp>
        <p:nvSpPr>
          <p:cNvPr id="8" name="TextBox 7">
            <a:extLst>
              <a:ext uri="{FF2B5EF4-FFF2-40B4-BE49-F238E27FC236}">
                <a16:creationId xmlns="" xmlns:a16="http://schemas.microsoft.com/office/drawing/2014/main" id="{CE6F58B7-143A-4F4E-A6A8-33D6AA7CE069}"/>
              </a:ext>
            </a:extLst>
          </p:cNvPr>
          <p:cNvSpPr txBox="1"/>
          <p:nvPr/>
        </p:nvSpPr>
        <p:spPr>
          <a:xfrm>
            <a:off x="1514475" y="5736053"/>
            <a:ext cx="6343651" cy="13795"/>
          </a:xfrm>
          <a:prstGeom prst="rect">
            <a:avLst/>
          </a:prstGeom>
          <a:noFill/>
        </p:spPr>
        <p:txBody>
          <a:bodyPr wrap="square" rtlCol="0">
            <a:spAutoFit/>
          </a:bodyPr>
          <a:lstStyle/>
          <a:p>
            <a:r>
              <a:rPr lang="en-US" sz="2400" dirty="0">
                <a:solidFill>
                  <a:schemeClr val="bg1"/>
                </a:solidFill>
                <a:latin typeface="Calibri" panose="020F0502020204030204" pitchFamily="34" charset="0"/>
                <a:ea typeface="Calisto MT Regular" charset="0"/>
                <a:cs typeface="Calibri" panose="020F0502020204030204" pitchFamily="34" charset="0"/>
              </a:rPr>
              <a:t>   </a:t>
            </a:r>
            <a:r>
              <a:rPr lang="en-US" sz="2400" dirty="0">
                <a:solidFill>
                  <a:schemeClr val="accent4"/>
                </a:solidFill>
                <a:latin typeface="Calibri" panose="020F0502020204030204" pitchFamily="34" charset="0"/>
                <a:ea typeface="Calisto MT Regular" charset="0"/>
                <a:cs typeface="Calibri" panose="020F0502020204030204" pitchFamily="34" charset="0"/>
              </a:rPr>
              <a:t>Does</a:t>
            </a:r>
            <a:r>
              <a:rPr lang="en-US" sz="2400" dirty="0">
                <a:solidFill>
                  <a:schemeClr val="bg1"/>
                </a:solidFill>
                <a:latin typeface="Calibri" panose="020F0502020204030204" pitchFamily="34" charset="0"/>
                <a:ea typeface="Calisto MT Regular" charset="0"/>
                <a:cs typeface="Calibri" panose="020F0502020204030204" pitchFamily="34" charset="0"/>
              </a:rPr>
              <a:t> he  </a:t>
            </a:r>
            <a:r>
              <a:rPr lang="en-US" sz="2400" dirty="0">
                <a:solidFill>
                  <a:schemeClr val="accent4"/>
                </a:solidFill>
                <a:latin typeface="Calibri" panose="020F0502020204030204" pitchFamily="34" charset="0"/>
                <a:ea typeface="Calisto MT Regular" charset="0"/>
                <a:cs typeface="Calibri" panose="020F0502020204030204" pitchFamily="34" charset="0"/>
              </a:rPr>
              <a:t>meet</a:t>
            </a:r>
            <a:r>
              <a:rPr lang="en-US" sz="2400" dirty="0">
                <a:solidFill>
                  <a:schemeClr val="bg1"/>
                </a:solidFill>
                <a:latin typeface="Calibri" panose="020F0502020204030204" pitchFamily="34" charset="0"/>
                <a:ea typeface="Calisto MT Regular" charset="0"/>
                <a:cs typeface="Calibri" panose="020F0502020204030204" pitchFamily="34" charset="0"/>
              </a:rPr>
              <a:t> his colleagues  every day?</a:t>
            </a:r>
          </a:p>
          <a:p>
            <a:r>
              <a:rPr lang="en-US" sz="2400" dirty="0">
                <a:solidFill>
                  <a:schemeClr val="bg1"/>
                </a:solidFill>
                <a:latin typeface="Calibri" panose="020F0502020204030204" pitchFamily="34" charset="0"/>
                <a:ea typeface="Calisto MT Regular" charset="0"/>
                <a:cs typeface="Calibri" panose="020F0502020204030204" pitchFamily="34" charset="0"/>
              </a:rPr>
              <a:t>   </a:t>
            </a:r>
            <a:r>
              <a:rPr lang="en-US" sz="2400" dirty="0">
                <a:solidFill>
                  <a:schemeClr val="accent4"/>
                </a:solidFill>
                <a:latin typeface="Calibri" panose="020F0502020204030204" pitchFamily="34" charset="0"/>
                <a:ea typeface="Calisto MT Regular" charset="0"/>
                <a:cs typeface="Calibri" panose="020F0502020204030204" pitchFamily="34" charset="0"/>
              </a:rPr>
              <a:t>Does</a:t>
            </a:r>
            <a:r>
              <a:rPr lang="en-US" sz="2400" dirty="0">
                <a:solidFill>
                  <a:schemeClr val="bg1"/>
                </a:solidFill>
                <a:latin typeface="Calibri" panose="020F0502020204030204" pitchFamily="34" charset="0"/>
                <a:ea typeface="Calisto MT Regular" charset="0"/>
                <a:cs typeface="Calibri" panose="020F0502020204030204" pitchFamily="34" charset="0"/>
              </a:rPr>
              <a:t> she </a:t>
            </a:r>
            <a:r>
              <a:rPr lang="en-US" sz="2400" dirty="0">
                <a:solidFill>
                  <a:schemeClr val="accent4"/>
                </a:solidFill>
                <a:latin typeface="Calibri" panose="020F0502020204030204" pitchFamily="34" charset="0"/>
                <a:ea typeface="Calisto MT Regular" charset="0"/>
                <a:cs typeface="Calibri" panose="020F0502020204030204" pitchFamily="34" charset="0"/>
              </a:rPr>
              <a:t>enjoy</a:t>
            </a:r>
            <a:r>
              <a:rPr lang="en-US" sz="2400" dirty="0">
                <a:solidFill>
                  <a:schemeClr val="bg1"/>
                </a:solidFill>
                <a:latin typeface="Calibri" panose="020F0502020204030204" pitchFamily="34" charset="0"/>
                <a:ea typeface="Calisto MT Regular" charset="0"/>
                <a:cs typeface="Calibri" panose="020F0502020204030204" pitchFamily="34" charset="0"/>
              </a:rPr>
              <a:t> parties?  </a:t>
            </a:r>
          </a:p>
        </p:txBody>
      </p:sp>
      <p:pic>
        <p:nvPicPr>
          <p:cNvPr id="14" name="Google Shape;90;p1">
            <a:extLst>
              <a:ext uri="{FF2B5EF4-FFF2-40B4-BE49-F238E27FC236}">
                <a16:creationId xmlns="" xmlns:a16="http://schemas.microsoft.com/office/drawing/2014/main" id="{B3777C88-76AA-3242-8985-AD7899327453}"/>
              </a:ext>
            </a:extLst>
          </p:cNvPr>
          <p:cNvPicPr preferRelativeResize="0"/>
          <p:nvPr/>
        </p:nvPicPr>
        <p:blipFill rotWithShape="1">
          <a:blip r:embed="rId3">
            <a:alphaModFix/>
          </a:blip>
          <a:srcRect/>
          <a:stretch/>
        </p:blipFill>
        <p:spPr>
          <a:xfrm>
            <a:off x="778933" y="464777"/>
            <a:ext cx="2164081" cy="968991"/>
          </a:xfrm>
          <a:prstGeom prst="rect">
            <a:avLst/>
          </a:prstGeom>
          <a:noFill/>
          <a:ln>
            <a:noFill/>
          </a:ln>
        </p:spPr>
      </p:pic>
      <p:pic>
        <p:nvPicPr>
          <p:cNvPr id="15" name="Picture 14">
            <a:extLst>
              <a:ext uri="{FF2B5EF4-FFF2-40B4-BE49-F238E27FC236}">
                <a16:creationId xmlns="" xmlns:a16="http://schemas.microsoft.com/office/drawing/2014/main" id="{7E98D3A2-DB0F-424E-8C42-C2DFC8EC764D}"/>
              </a:ext>
            </a:extLst>
          </p:cNvPr>
          <p:cNvPicPr>
            <a:picLocks noChangeAspect="1"/>
          </p:cNvPicPr>
          <p:nvPr/>
        </p:nvPicPr>
        <p:blipFill>
          <a:blip r:embed="rId4"/>
          <a:stretch>
            <a:fillRect/>
          </a:stretch>
        </p:blipFill>
        <p:spPr>
          <a:xfrm>
            <a:off x="2943015" y="464777"/>
            <a:ext cx="2376972" cy="968991"/>
          </a:xfrm>
          <a:prstGeom prst="rect">
            <a:avLst/>
          </a:prstGeom>
        </p:spPr>
      </p:pic>
      <p:sp>
        <p:nvSpPr>
          <p:cNvPr id="11" name="Rectangle 10">
            <a:extLst>
              <a:ext uri="{FF2B5EF4-FFF2-40B4-BE49-F238E27FC236}">
                <a16:creationId xmlns="" xmlns:a16="http://schemas.microsoft.com/office/drawing/2014/main" id="{6042AC8F-C617-8540-A5BD-0D218871DB0D}"/>
              </a:ext>
            </a:extLst>
          </p:cNvPr>
          <p:cNvSpPr/>
          <p:nvPr/>
        </p:nvSpPr>
        <p:spPr>
          <a:xfrm>
            <a:off x="6653876" y="464777"/>
            <a:ext cx="4350328" cy="968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3200" dirty="0">
                <a:latin typeface="Calibri" pitchFamily="34" charset="0"/>
                <a:cs typeface="Calibri" pitchFamily="34" charset="0"/>
              </a:rPr>
              <a:t>Grammar</a:t>
            </a:r>
          </a:p>
          <a:p>
            <a:pPr algn="ctr"/>
            <a:r>
              <a:rPr lang="ka-GE" sz="3200" dirty="0">
                <a:latin typeface="Calibri" pitchFamily="34" charset="0"/>
                <a:cs typeface="Calibri" pitchFamily="34" charset="0"/>
              </a:rPr>
              <a:t>გრამატიკა</a:t>
            </a:r>
            <a:endParaRPr lang="en-US" sz="3200" dirty="0">
              <a:latin typeface="Calibri" pitchFamily="34" charset="0"/>
              <a:cs typeface="Calibri" pitchFamily="34" charset="0"/>
            </a:endParaRPr>
          </a:p>
        </p:txBody>
      </p:sp>
    </p:spTree>
    <p:extLst>
      <p:ext uri="{BB962C8B-B14F-4D97-AF65-F5344CB8AC3E}">
        <p14:creationId xmlns:p14="http://schemas.microsoft.com/office/powerpoint/2010/main" val="25094984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2" name="Rectangle 1">
            <a:extLst>
              <a:ext uri="{FF2B5EF4-FFF2-40B4-BE49-F238E27FC236}">
                <a16:creationId xmlns="" xmlns:a16="http://schemas.microsoft.com/office/drawing/2014/main" id="{EBCEA2AB-4EC0-894F-9C48-DF6E44FE0776}"/>
              </a:ext>
            </a:extLst>
          </p:cNvPr>
          <p:cNvSpPr/>
          <p:nvPr/>
        </p:nvSpPr>
        <p:spPr>
          <a:xfrm>
            <a:off x="774354" y="2156114"/>
            <a:ext cx="10229850" cy="434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500" dirty="0">
              <a:latin typeface="Calisto MT Regular" charset="0"/>
            </a:endParaRPr>
          </a:p>
          <a:p>
            <a:endParaRPr lang="en-US" sz="2500" dirty="0">
              <a:latin typeface="Calisto MT Regular" charset="0"/>
            </a:endParaRPr>
          </a:p>
          <a:p>
            <a:endParaRPr lang="en-US" sz="2500" dirty="0">
              <a:latin typeface="Calisto MT Regular" charset="0"/>
            </a:endParaRPr>
          </a:p>
        </p:txBody>
      </p:sp>
      <p:sp>
        <p:nvSpPr>
          <p:cNvPr id="3" name="TextBox 2">
            <a:extLst>
              <a:ext uri="{FF2B5EF4-FFF2-40B4-BE49-F238E27FC236}">
                <a16:creationId xmlns="" xmlns:a16="http://schemas.microsoft.com/office/drawing/2014/main" id="{C9D48372-CCB2-4982-8E97-9BE3A9E21A70}"/>
              </a:ext>
            </a:extLst>
          </p:cNvPr>
          <p:cNvSpPr txBox="1"/>
          <p:nvPr/>
        </p:nvSpPr>
        <p:spPr>
          <a:xfrm>
            <a:off x="1514475" y="2316692"/>
            <a:ext cx="7086600" cy="523220"/>
          </a:xfrm>
          <a:prstGeom prst="rect">
            <a:avLst/>
          </a:prstGeom>
          <a:noFill/>
        </p:spPr>
        <p:txBody>
          <a:bodyPr wrap="square" rtlCol="0">
            <a:spAutoFit/>
          </a:bodyPr>
          <a:lstStyle/>
          <a:p>
            <a:r>
              <a:rPr lang="en-US" sz="2800" dirty="0">
                <a:solidFill>
                  <a:schemeClr val="bg1"/>
                </a:solidFill>
                <a:latin typeface="Calibri" panose="020F0502020204030204" pitchFamily="34" charset="0"/>
                <a:ea typeface="Calisto MT Regular" charset="0"/>
                <a:cs typeface="Calibri" panose="020F0502020204030204" pitchFamily="34" charset="0"/>
              </a:rPr>
              <a:t>Present Simple:  Negative</a:t>
            </a:r>
          </a:p>
        </p:txBody>
      </p:sp>
      <p:sp>
        <p:nvSpPr>
          <p:cNvPr id="4" name="TextBox 3">
            <a:extLst>
              <a:ext uri="{FF2B5EF4-FFF2-40B4-BE49-F238E27FC236}">
                <a16:creationId xmlns="" xmlns:a16="http://schemas.microsoft.com/office/drawing/2014/main" id="{15EFD08E-B127-41ED-9688-B88DD5EE880C}"/>
              </a:ext>
            </a:extLst>
          </p:cNvPr>
          <p:cNvSpPr txBox="1"/>
          <p:nvPr/>
        </p:nvSpPr>
        <p:spPr>
          <a:xfrm>
            <a:off x="1343024" y="3164417"/>
            <a:ext cx="7924801" cy="830997"/>
          </a:xfrm>
          <a:prstGeom prst="rect">
            <a:avLst/>
          </a:prstGeom>
          <a:noFill/>
        </p:spPr>
        <p:txBody>
          <a:bodyPr wrap="square" rtlCol="0">
            <a:spAutoFit/>
          </a:bodyPr>
          <a:lstStyle/>
          <a:p>
            <a:r>
              <a:rPr lang="en-US" sz="2400" dirty="0">
                <a:solidFill>
                  <a:schemeClr val="bg1"/>
                </a:solidFill>
                <a:latin typeface="Calibri" panose="020F0502020204030204" pitchFamily="34" charset="0"/>
                <a:ea typeface="Calisto MT Regular" charset="0"/>
                <a:cs typeface="Calibri" panose="020F0502020204030204" pitchFamily="34" charset="0"/>
              </a:rPr>
              <a:t> I/you/we/they +  auxiliary verb (Do) + not + verb</a:t>
            </a:r>
          </a:p>
          <a:p>
            <a:pPr marL="285750" indent="-285750">
              <a:buFont typeface="Arial" panose="020B0604020202020204" pitchFamily="34" charset="0"/>
              <a:buChar char="•"/>
            </a:pPr>
            <a:endParaRPr lang="en-US" sz="2400" dirty="0">
              <a:solidFill>
                <a:schemeClr val="bg1"/>
              </a:solidFill>
              <a:latin typeface="Calibri" panose="020F0502020204030204" pitchFamily="34" charset="0"/>
              <a:ea typeface="Calisto MT Regular" charset="0"/>
              <a:cs typeface="Calibri" panose="020F0502020204030204" pitchFamily="34" charset="0"/>
            </a:endParaRPr>
          </a:p>
        </p:txBody>
      </p:sp>
      <p:sp>
        <p:nvSpPr>
          <p:cNvPr id="6" name="TextBox 5">
            <a:extLst>
              <a:ext uri="{FF2B5EF4-FFF2-40B4-BE49-F238E27FC236}">
                <a16:creationId xmlns="" xmlns:a16="http://schemas.microsoft.com/office/drawing/2014/main" id="{1B351C5E-A170-4A5E-AC14-BB2D6BDEA237}"/>
              </a:ext>
            </a:extLst>
          </p:cNvPr>
          <p:cNvSpPr txBox="1"/>
          <p:nvPr/>
        </p:nvSpPr>
        <p:spPr>
          <a:xfrm>
            <a:off x="1590676" y="3650371"/>
            <a:ext cx="5857874" cy="830997"/>
          </a:xfrm>
          <a:prstGeom prst="rect">
            <a:avLst/>
          </a:prstGeom>
          <a:noFill/>
        </p:spPr>
        <p:txBody>
          <a:bodyPr wrap="square" rtlCol="0">
            <a:spAutoFit/>
          </a:bodyPr>
          <a:lstStyle/>
          <a:p>
            <a:r>
              <a:rPr lang="en-US" sz="2400" dirty="0">
                <a:solidFill>
                  <a:schemeClr val="bg1"/>
                </a:solidFill>
                <a:latin typeface="Calibri" panose="020F0502020204030204" pitchFamily="34" charset="0"/>
                <a:ea typeface="Calisto MT Regular" charset="0"/>
                <a:cs typeface="Calibri" panose="020F0502020204030204" pitchFamily="34" charset="0"/>
              </a:rPr>
              <a:t>We </a:t>
            </a:r>
            <a:r>
              <a:rPr lang="en-US" sz="2400" dirty="0">
                <a:solidFill>
                  <a:schemeClr val="accent4"/>
                </a:solidFill>
                <a:latin typeface="Calibri" panose="020F0502020204030204" pitchFamily="34" charset="0"/>
                <a:ea typeface="Calisto MT Regular" charset="0"/>
                <a:cs typeface="Calibri" panose="020F0502020204030204" pitchFamily="34" charset="0"/>
              </a:rPr>
              <a:t>do not (don’t) understand </a:t>
            </a:r>
            <a:r>
              <a:rPr lang="en-US" sz="2400" dirty="0">
                <a:solidFill>
                  <a:schemeClr val="bg1"/>
                </a:solidFill>
                <a:latin typeface="Calibri" panose="020F0502020204030204" pitchFamily="34" charset="0"/>
                <a:ea typeface="Calisto MT Regular" charset="0"/>
                <a:cs typeface="Calibri" panose="020F0502020204030204" pitchFamily="34" charset="0"/>
              </a:rPr>
              <a:t>each other.</a:t>
            </a:r>
          </a:p>
          <a:p>
            <a:r>
              <a:rPr lang="en-US" sz="2400" dirty="0">
                <a:solidFill>
                  <a:schemeClr val="bg1"/>
                </a:solidFill>
                <a:latin typeface="Calibri" panose="020F0502020204030204" pitchFamily="34" charset="0"/>
                <a:ea typeface="Calisto MT Regular" charset="0"/>
                <a:cs typeface="Calibri" panose="020F0502020204030204" pitchFamily="34" charset="0"/>
              </a:rPr>
              <a:t>They </a:t>
            </a:r>
            <a:r>
              <a:rPr lang="en-US" sz="2400" dirty="0">
                <a:solidFill>
                  <a:schemeClr val="accent4"/>
                </a:solidFill>
                <a:latin typeface="Calibri" panose="020F0502020204030204" pitchFamily="34" charset="0"/>
                <a:ea typeface="Calisto MT Regular" charset="0"/>
                <a:cs typeface="Calibri" panose="020F0502020204030204" pitchFamily="34" charset="0"/>
              </a:rPr>
              <a:t>do not (don’t)  have</a:t>
            </a:r>
            <a:r>
              <a:rPr lang="en-US" sz="2400" dirty="0">
                <a:solidFill>
                  <a:schemeClr val="bg1"/>
                </a:solidFill>
                <a:latin typeface="Calibri" panose="020F0502020204030204" pitchFamily="34" charset="0"/>
                <a:ea typeface="Calisto MT Regular" charset="0"/>
                <a:cs typeface="Calibri" panose="020F0502020204030204" pitchFamily="34" charset="0"/>
              </a:rPr>
              <a:t> similar qualities.</a:t>
            </a:r>
          </a:p>
        </p:txBody>
      </p:sp>
      <p:sp>
        <p:nvSpPr>
          <p:cNvPr id="7" name="TextBox 6">
            <a:extLst>
              <a:ext uri="{FF2B5EF4-FFF2-40B4-BE49-F238E27FC236}">
                <a16:creationId xmlns="" xmlns:a16="http://schemas.microsoft.com/office/drawing/2014/main" id="{E0E543EA-35ED-41C2-BE46-7C7376DDFA7E}"/>
              </a:ext>
            </a:extLst>
          </p:cNvPr>
          <p:cNvSpPr txBox="1"/>
          <p:nvPr/>
        </p:nvSpPr>
        <p:spPr>
          <a:xfrm>
            <a:off x="1409700" y="4783667"/>
            <a:ext cx="6191249" cy="461665"/>
          </a:xfrm>
          <a:prstGeom prst="rect">
            <a:avLst/>
          </a:prstGeom>
          <a:noFill/>
        </p:spPr>
        <p:txBody>
          <a:bodyPr wrap="square" rtlCol="0">
            <a:spAutoFit/>
          </a:bodyPr>
          <a:lstStyle/>
          <a:p>
            <a:r>
              <a:rPr lang="en-US" sz="2400" dirty="0">
                <a:solidFill>
                  <a:schemeClr val="bg1"/>
                </a:solidFill>
                <a:latin typeface="Calibri" panose="020F0502020204030204" pitchFamily="34" charset="0"/>
                <a:ea typeface="Calisto MT Regular" charset="0"/>
                <a:cs typeface="Calibri" panose="020F0502020204030204" pitchFamily="34" charset="0"/>
              </a:rPr>
              <a:t>He/she/ it +  auxiliary verb (Does) + not + verb</a:t>
            </a:r>
          </a:p>
        </p:txBody>
      </p:sp>
      <p:sp>
        <p:nvSpPr>
          <p:cNvPr id="8" name="TextBox 7">
            <a:extLst>
              <a:ext uri="{FF2B5EF4-FFF2-40B4-BE49-F238E27FC236}">
                <a16:creationId xmlns="" xmlns:a16="http://schemas.microsoft.com/office/drawing/2014/main" id="{CE6F58B7-143A-4F4E-A6A8-33D6AA7CE069}"/>
              </a:ext>
            </a:extLst>
          </p:cNvPr>
          <p:cNvSpPr txBox="1"/>
          <p:nvPr/>
        </p:nvSpPr>
        <p:spPr>
          <a:xfrm>
            <a:off x="1343024" y="5345642"/>
            <a:ext cx="7038976" cy="830997"/>
          </a:xfrm>
          <a:prstGeom prst="rect">
            <a:avLst/>
          </a:prstGeom>
          <a:noFill/>
        </p:spPr>
        <p:txBody>
          <a:bodyPr wrap="square" rtlCol="0">
            <a:spAutoFit/>
          </a:bodyPr>
          <a:lstStyle/>
          <a:p>
            <a:r>
              <a:rPr lang="en-US" sz="2400" dirty="0">
                <a:solidFill>
                  <a:schemeClr val="bg1"/>
                </a:solidFill>
                <a:latin typeface="Calibri" panose="020F0502020204030204" pitchFamily="34" charset="0"/>
                <a:ea typeface="Calisto MT Regular" charset="0"/>
                <a:cs typeface="Calibri" panose="020F0502020204030204" pitchFamily="34" charset="0"/>
              </a:rPr>
              <a:t>   He </a:t>
            </a:r>
            <a:r>
              <a:rPr lang="en-US" sz="2400" dirty="0">
                <a:solidFill>
                  <a:schemeClr val="accent4"/>
                </a:solidFill>
                <a:latin typeface="Calibri" panose="020F0502020204030204" pitchFamily="34" charset="0"/>
                <a:ea typeface="Calisto MT Regular" charset="0"/>
                <a:cs typeface="Calibri" panose="020F0502020204030204" pitchFamily="34" charset="0"/>
              </a:rPr>
              <a:t>does not (doesn’t) respect </a:t>
            </a:r>
            <a:r>
              <a:rPr lang="en-US" sz="2400" dirty="0">
                <a:solidFill>
                  <a:schemeClr val="bg1"/>
                </a:solidFill>
                <a:latin typeface="Calibri" panose="020F0502020204030204" pitchFamily="34" charset="0"/>
                <a:ea typeface="Calisto MT Regular" charset="0"/>
                <a:cs typeface="Calibri" panose="020F0502020204030204" pitchFamily="34" charset="0"/>
              </a:rPr>
              <a:t>other people’s feelings.</a:t>
            </a:r>
          </a:p>
          <a:p>
            <a:r>
              <a:rPr lang="en-US" sz="2400" dirty="0">
                <a:solidFill>
                  <a:schemeClr val="bg1"/>
                </a:solidFill>
                <a:latin typeface="Calibri" panose="020F0502020204030204" pitchFamily="34" charset="0"/>
                <a:ea typeface="Calisto MT Regular" charset="0"/>
                <a:cs typeface="Calibri" panose="020F0502020204030204" pitchFamily="34" charset="0"/>
              </a:rPr>
              <a:t>   She </a:t>
            </a:r>
            <a:r>
              <a:rPr lang="en-US" sz="2400" dirty="0">
                <a:solidFill>
                  <a:schemeClr val="accent4"/>
                </a:solidFill>
                <a:latin typeface="Calibri" panose="020F0502020204030204" pitchFamily="34" charset="0"/>
                <a:ea typeface="Calisto MT Regular" charset="0"/>
                <a:cs typeface="Calibri" panose="020F0502020204030204" pitchFamily="34" charset="0"/>
              </a:rPr>
              <a:t>does not (doesn’t) make </a:t>
            </a:r>
            <a:r>
              <a:rPr lang="en-US" sz="2400" dirty="0">
                <a:solidFill>
                  <a:schemeClr val="bg1"/>
                </a:solidFill>
                <a:latin typeface="Calibri" panose="020F0502020204030204" pitchFamily="34" charset="0"/>
                <a:ea typeface="Calisto MT Regular" charset="0"/>
                <a:cs typeface="Calibri" panose="020F0502020204030204" pitchFamily="34" charset="0"/>
              </a:rPr>
              <a:t>friends easily.</a:t>
            </a:r>
          </a:p>
        </p:txBody>
      </p:sp>
      <p:pic>
        <p:nvPicPr>
          <p:cNvPr id="14" name="Google Shape;90;p1">
            <a:extLst>
              <a:ext uri="{FF2B5EF4-FFF2-40B4-BE49-F238E27FC236}">
                <a16:creationId xmlns="" xmlns:a16="http://schemas.microsoft.com/office/drawing/2014/main" id="{B3777C88-76AA-3242-8985-AD7899327453}"/>
              </a:ext>
            </a:extLst>
          </p:cNvPr>
          <p:cNvPicPr preferRelativeResize="0"/>
          <p:nvPr/>
        </p:nvPicPr>
        <p:blipFill rotWithShape="1">
          <a:blip r:embed="rId3">
            <a:alphaModFix/>
          </a:blip>
          <a:srcRect/>
          <a:stretch/>
        </p:blipFill>
        <p:spPr>
          <a:xfrm>
            <a:off x="778933" y="464777"/>
            <a:ext cx="2164081" cy="968991"/>
          </a:xfrm>
          <a:prstGeom prst="rect">
            <a:avLst/>
          </a:prstGeom>
          <a:noFill/>
          <a:ln>
            <a:noFill/>
          </a:ln>
        </p:spPr>
      </p:pic>
      <p:pic>
        <p:nvPicPr>
          <p:cNvPr id="15" name="Picture 14">
            <a:extLst>
              <a:ext uri="{FF2B5EF4-FFF2-40B4-BE49-F238E27FC236}">
                <a16:creationId xmlns="" xmlns:a16="http://schemas.microsoft.com/office/drawing/2014/main" id="{7E98D3A2-DB0F-424E-8C42-C2DFC8EC764D}"/>
              </a:ext>
            </a:extLst>
          </p:cNvPr>
          <p:cNvPicPr>
            <a:picLocks noChangeAspect="1"/>
          </p:cNvPicPr>
          <p:nvPr/>
        </p:nvPicPr>
        <p:blipFill>
          <a:blip r:embed="rId4"/>
          <a:stretch>
            <a:fillRect/>
          </a:stretch>
        </p:blipFill>
        <p:spPr>
          <a:xfrm>
            <a:off x="2943015" y="464777"/>
            <a:ext cx="2376972" cy="968991"/>
          </a:xfrm>
          <a:prstGeom prst="rect">
            <a:avLst/>
          </a:prstGeom>
        </p:spPr>
      </p:pic>
      <p:sp>
        <p:nvSpPr>
          <p:cNvPr id="11" name="Rectangle 10">
            <a:extLst>
              <a:ext uri="{FF2B5EF4-FFF2-40B4-BE49-F238E27FC236}">
                <a16:creationId xmlns="" xmlns:a16="http://schemas.microsoft.com/office/drawing/2014/main" id="{6042AC8F-C617-8540-A5BD-0D218871DB0D}"/>
              </a:ext>
            </a:extLst>
          </p:cNvPr>
          <p:cNvSpPr/>
          <p:nvPr/>
        </p:nvSpPr>
        <p:spPr>
          <a:xfrm>
            <a:off x="6653876" y="464777"/>
            <a:ext cx="4350328" cy="968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3200" dirty="0">
                <a:latin typeface="Calibri" pitchFamily="34" charset="0"/>
                <a:cs typeface="Calibri" pitchFamily="34" charset="0"/>
              </a:rPr>
              <a:t>Grammar</a:t>
            </a:r>
          </a:p>
          <a:p>
            <a:pPr algn="ctr"/>
            <a:r>
              <a:rPr lang="ka-GE" sz="3200" dirty="0">
                <a:latin typeface="Calibri" pitchFamily="34" charset="0"/>
                <a:cs typeface="Calibri" pitchFamily="34" charset="0"/>
              </a:rPr>
              <a:t>გრამატიკა</a:t>
            </a:r>
            <a:endParaRPr lang="en-US" sz="3200" dirty="0">
              <a:latin typeface="Calibri" pitchFamily="34" charset="0"/>
              <a:cs typeface="Calibri" pitchFamily="34" charset="0"/>
            </a:endParaRPr>
          </a:p>
        </p:txBody>
      </p:sp>
    </p:spTree>
    <p:extLst>
      <p:ext uri="{BB962C8B-B14F-4D97-AF65-F5344CB8AC3E}">
        <p14:creationId xmlns:p14="http://schemas.microsoft.com/office/powerpoint/2010/main" val="37082976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7" name="Rectangle: Rounded Corners 5">
            <a:extLst>
              <a:ext uri="{FF2B5EF4-FFF2-40B4-BE49-F238E27FC236}">
                <a16:creationId xmlns="" xmlns:a16="http://schemas.microsoft.com/office/drawing/2014/main" id="{C633668A-C180-4A05-AB4F-6AAFDE5258A4}"/>
              </a:ext>
            </a:extLst>
          </p:cNvPr>
          <p:cNvSpPr/>
          <p:nvPr/>
        </p:nvSpPr>
        <p:spPr>
          <a:xfrm>
            <a:off x="778933" y="2407833"/>
            <a:ext cx="10464800" cy="33742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 xmlns:a16="http://schemas.microsoft.com/office/drawing/2014/main" id="{F5ABEEE5-079E-4A24-875A-9ACB1CDBBC87}"/>
              </a:ext>
            </a:extLst>
          </p:cNvPr>
          <p:cNvSpPr txBox="1"/>
          <p:nvPr/>
        </p:nvSpPr>
        <p:spPr>
          <a:xfrm>
            <a:off x="1298945" y="3021606"/>
            <a:ext cx="9639300" cy="584775"/>
          </a:xfrm>
          <a:prstGeom prst="rect">
            <a:avLst/>
          </a:prstGeom>
          <a:noFill/>
        </p:spPr>
        <p:txBody>
          <a:bodyPr wrap="square" rtlCol="0">
            <a:spAutoFit/>
          </a:bodyPr>
          <a:lstStyle/>
          <a:p>
            <a:r>
              <a:rPr lang="en-US" sz="3200" dirty="0" smtClean="0">
                <a:solidFill>
                  <a:schemeClr val="bg1"/>
                </a:solidFill>
                <a:latin typeface="Calibri" panose="020F0502020204030204" pitchFamily="34" charset="0"/>
                <a:ea typeface="Calisto MT Regular" charset="0"/>
                <a:cs typeface="Calibri" panose="020F0502020204030204" pitchFamily="34" charset="0"/>
              </a:rPr>
              <a:t>He / </a:t>
            </a:r>
            <a:r>
              <a:rPr lang="en-US" sz="3200" dirty="0">
                <a:solidFill>
                  <a:schemeClr val="bg1"/>
                </a:solidFill>
                <a:latin typeface="Calibri" panose="020F0502020204030204" pitchFamily="34" charset="0"/>
                <a:ea typeface="Calisto MT Regular" charset="0"/>
                <a:cs typeface="Calibri" panose="020F0502020204030204" pitchFamily="34" charset="0"/>
              </a:rPr>
              <a:t>drive to work every day.</a:t>
            </a:r>
          </a:p>
        </p:txBody>
      </p:sp>
      <p:sp>
        <p:nvSpPr>
          <p:cNvPr id="11" name="TextBox 10">
            <a:extLst>
              <a:ext uri="{FF2B5EF4-FFF2-40B4-BE49-F238E27FC236}">
                <a16:creationId xmlns="" xmlns:a16="http://schemas.microsoft.com/office/drawing/2014/main" id="{C3A0B8F0-ED81-4886-BAD3-624878320317}"/>
              </a:ext>
            </a:extLst>
          </p:cNvPr>
          <p:cNvSpPr txBox="1"/>
          <p:nvPr/>
        </p:nvSpPr>
        <p:spPr>
          <a:xfrm>
            <a:off x="1276350" y="4094941"/>
            <a:ext cx="5876925" cy="584775"/>
          </a:xfrm>
          <a:prstGeom prst="rect">
            <a:avLst/>
          </a:prstGeom>
          <a:noFill/>
        </p:spPr>
        <p:txBody>
          <a:bodyPr wrap="square" rtlCol="0">
            <a:spAutoFit/>
          </a:bodyPr>
          <a:lstStyle/>
          <a:p>
            <a:r>
              <a:rPr lang="en-US" sz="3200" dirty="0">
                <a:solidFill>
                  <a:schemeClr val="bg1"/>
                </a:solidFill>
                <a:latin typeface="Calibri" panose="020F0502020204030204" pitchFamily="34" charset="0"/>
                <a:ea typeface="Calisto MT Regular" charset="0"/>
                <a:cs typeface="Calibri" panose="020F0502020204030204" pitchFamily="34" charset="0"/>
              </a:rPr>
              <a:t>He </a:t>
            </a:r>
            <a:r>
              <a:rPr lang="en-US" sz="3200" dirty="0">
                <a:solidFill>
                  <a:schemeClr val="accent2"/>
                </a:solidFill>
                <a:latin typeface="Calibri" panose="020F0502020204030204" pitchFamily="34" charset="0"/>
                <a:ea typeface="Calisto MT Regular" charset="0"/>
                <a:cs typeface="Calibri" panose="020F0502020204030204" pitchFamily="34" charset="0"/>
              </a:rPr>
              <a:t>drives</a:t>
            </a:r>
            <a:r>
              <a:rPr lang="en-US" sz="3200" dirty="0">
                <a:solidFill>
                  <a:schemeClr val="bg1"/>
                </a:solidFill>
                <a:latin typeface="Calibri" panose="020F0502020204030204" pitchFamily="34" charset="0"/>
                <a:ea typeface="Calisto MT Regular" charset="0"/>
                <a:cs typeface="Calibri" panose="020F0502020204030204" pitchFamily="34" charset="0"/>
              </a:rPr>
              <a:t> to work every day.</a:t>
            </a:r>
          </a:p>
        </p:txBody>
      </p:sp>
      <p:sp>
        <p:nvSpPr>
          <p:cNvPr id="13" name="Rectangle 12">
            <a:extLst>
              <a:ext uri="{FF2B5EF4-FFF2-40B4-BE49-F238E27FC236}">
                <a16:creationId xmlns="" xmlns:a16="http://schemas.microsoft.com/office/drawing/2014/main" id="{29A71C1E-DAAB-A148-ACE1-5513F96BC64F}"/>
              </a:ext>
            </a:extLst>
          </p:cNvPr>
          <p:cNvSpPr/>
          <p:nvPr/>
        </p:nvSpPr>
        <p:spPr>
          <a:xfrm>
            <a:off x="7153275" y="531838"/>
            <a:ext cx="4225637" cy="9625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14" name="TextBox 13">
            <a:extLst>
              <a:ext uri="{FF2B5EF4-FFF2-40B4-BE49-F238E27FC236}">
                <a16:creationId xmlns="" xmlns:a16="http://schemas.microsoft.com/office/drawing/2014/main" id="{0EDC11AA-0F7F-2940-8C05-F555C4D6FD04}"/>
              </a:ext>
            </a:extLst>
          </p:cNvPr>
          <p:cNvSpPr txBox="1"/>
          <p:nvPr/>
        </p:nvSpPr>
        <p:spPr>
          <a:xfrm>
            <a:off x="6118595" y="564434"/>
            <a:ext cx="6372466" cy="954107"/>
          </a:xfrm>
          <a:prstGeom prst="rect">
            <a:avLst/>
          </a:prstGeom>
          <a:noFill/>
        </p:spPr>
        <p:txBody>
          <a:bodyPr wrap="square" rtlCol="0">
            <a:spAutoFit/>
          </a:bodyPr>
          <a:lstStyle/>
          <a:p>
            <a:pPr algn="ctr"/>
            <a:r>
              <a:rPr lang="en-US" sz="2800" dirty="0">
                <a:solidFill>
                  <a:schemeClr val="bg1"/>
                </a:solidFill>
                <a:latin typeface="Calibri" panose="020F0502020204030204" pitchFamily="34" charset="0"/>
                <a:ea typeface="Calisto MT Regular" charset="0"/>
                <a:cs typeface="Calibri" panose="020F0502020204030204" pitchFamily="34" charset="0"/>
              </a:rPr>
              <a:t>Grammar Activity</a:t>
            </a:r>
          </a:p>
          <a:p>
            <a:pPr algn="ctr"/>
            <a:r>
              <a:rPr lang="ka-GE" sz="2800" dirty="0" smtClean="0">
                <a:solidFill>
                  <a:schemeClr val="bg1"/>
                </a:solidFill>
                <a:latin typeface="Calibri" panose="020F0502020204030204" pitchFamily="34" charset="0"/>
                <a:ea typeface="Calisto MT Regular" charset="0"/>
                <a:cs typeface="Calibri" panose="020F0502020204030204" pitchFamily="34" charset="0"/>
              </a:rPr>
              <a:t>გრამატიკის </a:t>
            </a:r>
            <a:r>
              <a:rPr lang="ka-GE" sz="2800" dirty="0" smtClean="0">
                <a:solidFill>
                  <a:schemeClr val="bg1"/>
                </a:solidFill>
                <a:latin typeface="Calibri" panose="020F0502020204030204" pitchFamily="34" charset="0"/>
                <a:ea typeface="Calisto MT Regular" charset="0"/>
                <a:cs typeface="Calibri" panose="020F0502020204030204" pitchFamily="34" charset="0"/>
              </a:rPr>
              <a:t>დავალება</a:t>
            </a:r>
            <a:endParaRPr lang="en-US" sz="2800" dirty="0">
              <a:solidFill>
                <a:schemeClr val="bg1"/>
              </a:solidFill>
              <a:latin typeface="Calibri" panose="020F0502020204030204" pitchFamily="34" charset="0"/>
              <a:ea typeface="Calisto MT Regular" charset="0"/>
              <a:cs typeface="Calibri" panose="020F0502020204030204" pitchFamily="34" charset="0"/>
            </a:endParaRPr>
          </a:p>
        </p:txBody>
      </p:sp>
      <p:pic>
        <p:nvPicPr>
          <p:cNvPr id="12" name="Google Shape;90;p1">
            <a:extLst>
              <a:ext uri="{FF2B5EF4-FFF2-40B4-BE49-F238E27FC236}">
                <a16:creationId xmlns="" xmlns:a16="http://schemas.microsoft.com/office/drawing/2014/main" id="{B3777C88-76AA-3242-8985-AD7899327453}"/>
              </a:ext>
            </a:extLst>
          </p:cNvPr>
          <p:cNvPicPr preferRelativeResize="0"/>
          <p:nvPr/>
        </p:nvPicPr>
        <p:blipFill rotWithShape="1">
          <a:blip r:embed="rId3">
            <a:alphaModFix/>
          </a:blip>
          <a:srcRect/>
          <a:stretch/>
        </p:blipFill>
        <p:spPr>
          <a:xfrm>
            <a:off x="778933" y="464777"/>
            <a:ext cx="2164081" cy="968991"/>
          </a:xfrm>
          <a:prstGeom prst="rect">
            <a:avLst/>
          </a:prstGeom>
          <a:noFill/>
          <a:ln>
            <a:noFill/>
          </a:ln>
        </p:spPr>
      </p:pic>
      <p:pic>
        <p:nvPicPr>
          <p:cNvPr id="15" name="Picture 14">
            <a:extLst>
              <a:ext uri="{FF2B5EF4-FFF2-40B4-BE49-F238E27FC236}">
                <a16:creationId xmlns="" xmlns:a16="http://schemas.microsoft.com/office/drawing/2014/main" id="{7E98D3A2-DB0F-424E-8C42-C2DFC8EC764D}"/>
              </a:ext>
            </a:extLst>
          </p:cNvPr>
          <p:cNvPicPr>
            <a:picLocks noChangeAspect="1"/>
          </p:cNvPicPr>
          <p:nvPr/>
        </p:nvPicPr>
        <p:blipFill>
          <a:blip r:embed="rId4"/>
          <a:stretch>
            <a:fillRect/>
          </a:stretch>
        </p:blipFill>
        <p:spPr>
          <a:xfrm>
            <a:off x="2943015" y="464777"/>
            <a:ext cx="2376972" cy="9689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6" name="Google Shape;616;g8d3272b2c0_1_109"/>
          <p:cNvSpPr txBox="1"/>
          <p:nvPr/>
        </p:nvSpPr>
        <p:spPr>
          <a:xfrm>
            <a:off x="883125" y="469150"/>
            <a:ext cx="10707900" cy="5878200"/>
          </a:xfrm>
          <a:prstGeom prst="rect">
            <a:avLst/>
          </a:prstGeom>
          <a:noFill/>
          <a:ln>
            <a:noFill/>
          </a:ln>
        </p:spPr>
        <p:txBody>
          <a:bodyPr spcFirstLastPara="1" wrap="square" lIns="91425" tIns="91425" rIns="91425" bIns="91425" anchor="t" anchorCtr="0">
            <a:noAutofit/>
          </a:bodyPr>
          <a:lstStyle/>
          <a:p>
            <a:pPr lvl="0" algn="just"/>
            <a:endParaRPr lang="en-US" sz="6000" dirty="0">
              <a:latin typeface="Calibri Regular" charset="0"/>
              <a:ea typeface="Times New Roman"/>
              <a:cs typeface="Times New Roman"/>
              <a:sym typeface="Times New Roman"/>
            </a:endParaRPr>
          </a:p>
        </p:txBody>
      </p:sp>
      <p:sp>
        <p:nvSpPr>
          <p:cNvPr id="7" name="Rectangle: Rounded Corners 5">
            <a:extLst>
              <a:ext uri="{FF2B5EF4-FFF2-40B4-BE49-F238E27FC236}">
                <a16:creationId xmlns="" xmlns:a16="http://schemas.microsoft.com/office/drawing/2014/main" id="{C633668A-C180-4A05-AB4F-6AAFDE5258A4}"/>
              </a:ext>
            </a:extLst>
          </p:cNvPr>
          <p:cNvSpPr/>
          <p:nvPr/>
        </p:nvSpPr>
        <p:spPr>
          <a:xfrm>
            <a:off x="778933" y="2486461"/>
            <a:ext cx="10789496" cy="35051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 xmlns:a16="http://schemas.microsoft.com/office/drawing/2014/main" id="{F5ABEEE5-079E-4A24-875A-9ACB1CDBBC87}"/>
              </a:ext>
            </a:extLst>
          </p:cNvPr>
          <p:cNvSpPr txBox="1"/>
          <p:nvPr/>
        </p:nvSpPr>
        <p:spPr>
          <a:xfrm>
            <a:off x="1352550" y="3492118"/>
            <a:ext cx="9639300" cy="584775"/>
          </a:xfrm>
          <a:prstGeom prst="rect">
            <a:avLst/>
          </a:prstGeom>
          <a:noFill/>
        </p:spPr>
        <p:txBody>
          <a:bodyPr wrap="square" rtlCol="0">
            <a:spAutoFit/>
          </a:bodyPr>
          <a:lstStyle/>
          <a:p>
            <a:r>
              <a:rPr lang="en-US" sz="3200" dirty="0" smtClean="0">
                <a:solidFill>
                  <a:schemeClr val="bg1"/>
                </a:solidFill>
                <a:latin typeface="Calibri" panose="020F0502020204030204" pitchFamily="34" charset="0"/>
                <a:ea typeface="Calisto MT Regular" charset="0"/>
                <a:cs typeface="Calibri" panose="020F0502020204030204" pitchFamily="34" charset="0"/>
              </a:rPr>
              <a:t>I / not </a:t>
            </a:r>
            <a:r>
              <a:rPr lang="en-US" sz="3200" dirty="0">
                <a:solidFill>
                  <a:schemeClr val="bg1"/>
                </a:solidFill>
                <a:latin typeface="Calibri" panose="020F0502020204030204" pitchFamily="34" charset="0"/>
                <a:ea typeface="Calisto MT Regular" charset="0"/>
                <a:cs typeface="Calibri" panose="020F0502020204030204" pitchFamily="34" charset="0"/>
              </a:rPr>
              <a:t>think you are right.</a:t>
            </a:r>
          </a:p>
        </p:txBody>
      </p:sp>
      <p:sp>
        <p:nvSpPr>
          <p:cNvPr id="9" name="TextBox 8">
            <a:extLst>
              <a:ext uri="{FF2B5EF4-FFF2-40B4-BE49-F238E27FC236}">
                <a16:creationId xmlns="" xmlns:a16="http://schemas.microsoft.com/office/drawing/2014/main" id="{C3A0B8F0-ED81-4886-BAD3-624878320317}"/>
              </a:ext>
            </a:extLst>
          </p:cNvPr>
          <p:cNvSpPr txBox="1"/>
          <p:nvPr/>
        </p:nvSpPr>
        <p:spPr>
          <a:xfrm>
            <a:off x="1352550" y="4692268"/>
            <a:ext cx="6800850" cy="584775"/>
          </a:xfrm>
          <a:prstGeom prst="rect">
            <a:avLst/>
          </a:prstGeom>
          <a:noFill/>
        </p:spPr>
        <p:txBody>
          <a:bodyPr wrap="square" rtlCol="0">
            <a:spAutoFit/>
          </a:bodyPr>
          <a:lstStyle/>
          <a:p>
            <a:r>
              <a:rPr lang="en-US" sz="3200" dirty="0">
                <a:solidFill>
                  <a:schemeClr val="bg1"/>
                </a:solidFill>
                <a:latin typeface="Calibri" panose="020F0502020204030204" pitchFamily="34" charset="0"/>
                <a:ea typeface="Calisto MT Regular" charset="0"/>
                <a:cs typeface="Calibri" panose="020F0502020204030204" pitchFamily="34" charset="0"/>
              </a:rPr>
              <a:t>I </a:t>
            </a:r>
            <a:r>
              <a:rPr lang="en-US" sz="3200" dirty="0">
                <a:solidFill>
                  <a:schemeClr val="accent2"/>
                </a:solidFill>
                <a:latin typeface="Calibri" panose="020F0502020204030204" pitchFamily="34" charset="0"/>
                <a:ea typeface="Calisto MT Regular" charset="0"/>
                <a:cs typeface="Calibri" panose="020F0502020204030204" pitchFamily="34" charset="0"/>
              </a:rPr>
              <a:t>do not (don’t)  think </a:t>
            </a:r>
            <a:r>
              <a:rPr lang="en-US" sz="3200" dirty="0">
                <a:solidFill>
                  <a:schemeClr val="bg1"/>
                </a:solidFill>
                <a:latin typeface="Calibri" panose="020F0502020204030204" pitchFamily="34" charset="0"/>
                <a:ea typeface="Calisto MT Regular" charset="0"/>
                <a:cs typeface="Calibri" panose="020F0502020204030204" pitchFamily="34" charset="0"/>
              </a:rPr>
              <a:t>you are right.</a:t>
            </a:r>
          </a:p>
        </p:txBody>
      </p:sp>
      <p:sp>
        <p:nvSpPr>
          <p:cNvPr id="13" name="Rectangle 12">
            <a:extLst>
              <a:ext uri="{FF2B5EF4-FFF2-40B4-BE49-F238E27FC236}">
                <a16:creationId xmlns="" xmlns:a16="http://schemas.microsoft.com/office/drawing/2014/main" id="{29A71C1E-DAAB-A148-ACE1-5513F96BC64F}"/>
              </a:ext>
            </a:extLst>
          </p:cNvPr>
          <p:cNvSpPr/>
          <p:nvPr/>
        </p:nvSpPr>
        <p:spPr>
          <a:xfrm>
            <a:off x="7153275" y="531838"/>
            <a:ext cx="4225637" cy="9625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14" name="TextBox 13">
            <a:extLst>
              <a:ext uri="{FF2B5EF4-FFF2-40B4-BE49-F238E27FC236}">
                <a16:creationId xmlns="" xmlns:a16="http://schemas.microsoft.com/office/drawing/2014/main" id="{0EDC11AA-0F7F-2940-8C05-F555C4D6FD04}"/>
              </a:ext>
            </a:extLst>
          </p:cNvPr>
          <p:cNvSpPr txBox="1"/>
          <p:nvPr/>
        </p:nvSpPr>
        <p:spPr>
          <a:xfrm>
            <a:off x="6118595" y="564434"/>
            <a:ext cx="6372466" cy="954107"/>
          </a:xfrm>
          <a:prstGeom prst="rect">
            <a:avLst/>
          </a:prstGeom>
          <a:noFill/>
        </p:spPr>
        <p:txBody>
          <a:bodyPr wrap="square" rtlCol="0">
            <a:spAutoFit/>
          </a:bodyPr>
          <a:lstStyle/>
          <a:p>
            <a:pPr algn="ctr"/>
            <a:r>
              <a:rPr lang="en-US" sz="2800" dirty="0">
                <a:solidFill>
                  <a:schemeClr val="bg1"/>
                </a:solidFill>
                <a:latin typeface="Calibri" panose="020F0502020204030204" pitchFamily="34" charset="0"/>
                <a:ea typeface="Calisto MT Regular" charset="0"/>
                <a:cs typeface="Calibri" panose="020F0502020204030204" pitchFamily="34" charset="0"/>
              </a:rPr>
              <a:t>Grammar Activity</a:t>
            </a:r>
          </a:p>
          <a:p>
            <a:pPr algn="ctr"/>
            <a:r>
              <a:rPr lang="ka-GE" sz="2800" dirty="0" smtClean="0">
                <a:solidFill>
                  <a:schemeClr val="bg1"/>
                </a:solidFill>
                <a:latin typeface="Calibri" panose="020F0502020204030204" pitchFamily="34" charset="0"/>
                <a:ea typeface="Calisto MT Regular" charset="0"/>
                <a:cs typeface="Calibri" panose="020F0502020204030204" pitchFamily="34" charset="0"/>
              </a:rPr>
              <a:t>გრამატიკის </a:t>
            </a:r>
            <a:r>
              <a:rPr lang="ka-GE" sz="2800" dirty="0" smtClean="0">
                <a:solidFill>
                  <a:schemeClr val="bg1"/>
                </a:solidFill>
                <a:latin typeface="Calibri" panose="020F0502020204030204" pitchFamily="34" charset="0"/>
                <a:ea typeface="Calisto MT Regular" charset="0"/>
                <a:cs typeface="Calibri" panose="020F0502020204030204" pitchFamily="34" charset="0"/>
              </a:rPr>
              <a:t>დავალება</a:t>
            </a:r>
            <a:endParaRPr lang="en-US" sz="2800" dirty="0">
              <a:solidFill>
                <a:schemeClr val="bg1"/>
              </a:solidFill>
              <a:latin typeface="Calibri" panose="020F0502020204030204" pitchFamily="34" charset="0"/>
              <a:ea typeface="Calisto MT Regular" charset="0"/>
              <a:cs typeface="Calibri" panose="020F0502020204030204" pitchFamily="34" charset="0"/>
            </a:endParaRPr>
          </a:p>
        </p:txBody>
      </p:sp>
      <p:pic>
        <p:nvPicPr>
          <p:cNvPr id="10" name="Google Shape;90;p1">
            <a:extLst>
              <a:ext uri="{FF2B5EF4-FFF2-40B4-BE49-F238E27FC236}">
                <a16:creationId xmlns="" xmlns:a16="http://schemas.microsoft.com/office/drawing/2014/main" id="{B3777C88-76AA-3242-8985-AD7899327453}"/>
              </a:ext>
            </a:extLst>
          </p:cNvPr>
          <p:cNvPicPr preferRelativeResize="0"/>
          <p:nvPr/>
        </p:nvPicPr>
        <p:blipFill rotWithShape="1">
          <a:blip r:embed="rId3">
            <a:alphaModFix/>
          </a:blip>
          <a:srcRect/>
          <a:stretch/>
        </p:blipFill>
        <p:spPr>
          <a:xfrm>
            <a:off x="778933" y="464777"/>
            <a:ext cx="2164081" cy="968991"/>
          </a:xfrm>
          <a:prstGeom prst="rect">
            <a:avLst/>
          </a:prstGeom>
          <a:noFill/>
          <a:ln>
            <a:noFill/>
          </a:ln>
        </p:spPr>
      </p:pic>
      <p:pic>
        <p:nvPicPr>
          <p:cNvPr id="15" name="Picture 14">
            <a:extLst>
              <a:ext uri="{FF2B5EF4-FFF2-40B4-BE49-F238E27FC236}">
                <a16:creationId xmlns="" xmlns:a16="http://schemas.microsoft.com/office/drawing/2014/main" id="{7E98D3A2-DB0F-424E-8C42-C2DFC8EC764D}"/>
              </a:ext>
            </a:extLst>
          </p:cNvPr>
          <p:cNvPicPr>
            <a:picLocks noChangeAspect="1"/>
          </p:cNvPicPr>
          <p:nvPr/>
        </p:nvPicPr>
        <p:blipFill>
          <a:blip r:embed="rId4"/>
          <a:stretch>
            <a:fillRect/>
          </a:stretch>
        </p:blipFill>
        <p:spPr>
          <a:xfrm>
            <a:off x="2943015" y="464777"/>
            <a:ext cx="2376972" cy="968991"/>
          </a:xfrm>
          <a:prstGeom prst="rect">
            <a:avLst/>
          </a:prstGeom>
        </p:spPr>
      </p:pic>
    </p:spTree>
    <p:extLst>
      <p:ext uri="{BB962C8B-B14F-4D97-AF65-F5344CB8AC3E}">
        <p14:creationId xmlns:p14="http://schemas.microsoft.com/office/powerpoint/2010/main" val="99512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6" name="Google Shape;616;g8d3272b2c0_1_109"/>
          <p:cNvSpPr txBox="1"/>
          <p:nvPr/>
        </p:nvSpPr>
        <p:spPr>
          <a:xfrm>
            <a:off x="883125" y="469150"/>
            <a:ext cx="10707900" cy="5878200"/>
          </a:xfrm>
          <a:prstGeom prst="rect">
            <a:avLst/>
          </a:prstGeom>
          <a:noFill/>
          <a:ln>
            <a:noFill/>
          </a:ln>
        </p:spPr>
        <p:txBody>
          <a:bodyPr spcFirstLastPara="1" wrap="square" lIns="91425" tIns="91425" rIns="91425" bIns="91425" anchor="t" anchorCtr="0">
            <a:noAutofit/>
          </a:bodyPr>
          <a:lstStyle/>
          <a:p>
            <a:pPr lvl="0" algn="just"/>
            <a:endParaRPr lang="en-US" sz="6000" dirty="0">
              <a:latin typeface="Calibri Regular" charset="0"/>
              <a:ea typeface="Times New Roman"/>
              <a:cs typeface="Times New Roman"/>
              <a:sym typeface="Times New Roman"/>
            </a:endParaRPr>
          </a:p>
        </p:txBody>
      </p:sp>
      <p:sp>
        <p:nvSpPr>
          <p:cNvPr id="7" name="Rectangle: Rounded Corners 5">
            <a:extLst>
              <a:ext uri="{FF2B5EF4-FFF2-40B4-BE49-F238E27FC236}">
                <a16:creationId xmlns="" xmlns:a16="http://schemas.microsoft.com/office/drawing/2014/main" id="{C633668A-C180-4A05-AB4F-6AAFDE5258A4}"/>
              </a:ext>
            </a:extLst>
          </p:cNvPr>
          <p:cNvSpPr/>
          <p:nvPr/>
        </p:nvSpPr>
        <p:spPr>
          <a:xfrm>
            <a:off x="646167" y="2389510"/>
            <a:ext cx="10732746" cy="33339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 xmlns:a16="http://schemas.microsoft.com/office/drawing/2014/main" id="{F5ABEEE5-079E-4A24-875A-9ACB1CDBBC87}"/>
              </a:ext>
            </a:extLst>
          </p:cNvPr>
          <p:cNvSpPr txBox="1"/>
          <p:nvPr/>
        </p:nvSpPr>
        <p:spPr>
          <a:xfrm>
            <a:off x="1152525" y="3148954"/>
            <a:ext cx="9639300" cy="584775"/>
          </a:xfrm>
          <a:prstGeom prst="rect">
            <a:avLst/>
          </a:prstGeom>
          <a:noFill/>
        </p:spPr>
        <p:txBody>
          <a:bodyPr wrap="square" rtlCol="0">
            <a:spAutoFit/>
          </a:bodyPr>
          <a:lstStyle/>
          <a:p>
            <a:r>
              <a:rPr lang="en-US" sz="3200" dirty="0" smtClean="0">
                <a:solidFill>
                  <a:schemeClr val="bg1"/>
                </a:solidFill>
                <a:latin typeface="Calibri" panose="020F0502020204030204" pitchFamily="34" charset="0"/>
                <a:ea typeface="Calisto MT Regular" charset="0"/>
                <a:cs typeface="Calibri" panose="020F0502020204030204" pitchFamily="34" charset="0"/>
              </a:rPr>
              <a:t>He / not read / the </a:t>
            </a:r>
            <a:r>
              <a:rPr lang="en-US" sz="3200" dirty="0">
                <a:solidFill>
                  <a:schemeClr val="bg1"/>
                </a:solidFill>
                <a:latin typeface="Calibri" panose="020F0502020204030204" pitchFamily="34" charset="0"/>
                <a:ea typeface="Calisto MT Regular" charset="0"/>
                <a:cs typeface="Calibri" panose="020F0502020204030204" pitchFamily="34" charset="0"/>
              </a:rPr>
              <a:t>newspapers.</a:t>
            </a:r>
          </a:p>
        </p:txBody>
      </p:sp>
      <p:sp>
        <p:nvSpPr>
          <p:cNvPr id="9" name="TextBox 8">
            <a:extLst>
              <a:ext uri="{FF2B5EF4-FFF2-40B4-BE49-F238E27FC236}">
                <a16:creationId xmlns="" xmlns:a16="http://schemas.microsoft.com/office/drawing/2014/main" id="{C3A0B8F0-ED81-4886-BAD3-624878320317}"/>
              </a:ext>
            </a:extLst>
          </p:cNvPr>
          <p:cNvSpPr txBox="1"/>
          <p:nvPr/>
        </p:nvSpPr>
        <p:spPr>
          <a:xfrm>
            <a:off x="1152525" y="4303838"/>
            <a:ext cx="9353550" cy="1077218"/>
          </a:xfrm>
          <a:prstGeom prst="rect">
            <a:avLst/>
          </a:prstGeom>
          <a:noFill/>
        </p:spPr>
        <p:txBody>
          <a:bodyPr wrap="square" rtlCol="0">
            <a:spAutoFit/>
          </a:bodyPr>
          <a:lstStyle/>
          <a:p>
            <a:r>
              <a:rPr lang="en-US" sz="3200" dirty="0" smtClean="0">
                <a:solidFill>
                  <a:schemeClr val="bg1"/>
                </a:solidFill>
                <a:latin typeface="Calibri" panose="020F0502020204030204" pitchFamily="34" charset="0"/>
                <a:ea typeface="Calisto MT Regular" charset="0"/>
                <a:cs typeface="Calibri" panose="020F0502020204030204" pitchFamily="34" charset="0"/>
              </a:rPr>
              <a:t>He  </a:t>
            </a:r>
            <a:r>
              <a:rPr lang="en-US" sz="3200" dirty="0">
                <a:solidFill>
                  <a:schemeClr val="accent2"/>
                </a:solidFill>
                <a:latin typeface="Calibri" panose="020F0502020204030204" pitchFamily="34" charset="0"/>
                <a:ea typeface="Calisto MT Regular" charset="0"/>
                <a:cs typeface="Calibri" panose="020F0502020204030204" pitchFamily="34" charset="0"/>
              </a:rPr>
              <a:t>does not (doesn’t) read </a:t>
            </a:r>
            <a:r>
              <a:rPr lang="en-US" sz="3200" dirty="0">
                <a:solidFill>
                  <a:schemeClr val="bg1"/>
                </a:solidFill>
                <a:latin typeface="Calibri" panose="020F0502020204030204" pitchFamily="34" charset="0"/>
                <a:ea typeface="Calisto MT Regular" charset="0"/>
                <a:cs typeface="Calibri" panose="020F0502020204030204" pitchFamily="34" charset="0"/>
              </a:rPr>
              <a:t>the newspapers.</a:t>
            </a:r>
          </a:p>
          <a:p>
            <a:endParaRPr lang="en-US" sz="3200" dirty="0">
              <a:solidFill>
                <a:schemeClr val="bg1"/>
              </a:solidFill>
              <a:latin typeface="Calibri" panose="020F0502020204030204" pitchFamily="34" charset="0"/>
              <a:ea typeface="Calisto MT Regular" charset="0"/>
              <a:cs typeface="Calibri" panose="020F0502020204030204" pitchFamily="34" charset="0"/>
            </a:endParaRPr>
          </a:p>
        </p:txBody>
      </p:sp>
      <p:sp>
        <p:nvSpPr>
          <p:cNvPr id="12" name="Rectangle 11">
            <a:extLst>
              <a:ext uri="{FF2B5EF4-FFF2-40B4-BE49-F238E27FC236}">
                <a16:creationId xmlns="" xmlns:a16="http://schemas.microsoft.com/office/drawing/2014/main" id="{29A71C1E-DAAB-A148-ACE1-5513F96BC64F}"/>
              </a:ext>
            </a:extLst>
          </p:cNvPr>
          <p:cNvSpPr/>
          <p:nvPr/>
        </p:nvSpPr>
        <p:spPr>
          <a:xfrm>
            <a:off x="7153275" y="531838"/>
            <a:ext cx="4225637" cy="9625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13" name="TextBox 12">
            <a:extLst>
              <a:ext uri="{FF2B5EF4-FFF2-40B4-BE49-F238E27FC236}">
                <a16:creationId xmlns="" xmlns:a16="http://schemas.microsoft.com/office/drawing/2014/main" id="{0EDC11AA-0F7F-2940-8C05-F555C4D6FD04}"/>
              </a:ext>
            </a:extLst>
          </p:cNvPr>
          <p:cNvSpPr txBox="1"/>
          <p:nvPr/>
        </p:nvSpPr>
        <p:spPr>
          <a:xfrm>
            <a:off x="6118595" y="564434"/>
            <a:ext cx="6372466" cy="954107"/>
          </a:xfrm>
          <a:prstGeom prst="rect">
            <a:avLst/>
          </a:prstGeom>
          <a:noFill/>
        </p:spPr>
        <p:txBody>
          <a:bodyPr wrap="square" rtlCol="0">
            <a:spAutoFit/>
          </a:bodyPr>
          <a:lstStyle/>
          <a:p>
            <a:pPr algn="ctr"/>
            <a:r>
              <a:rPr lang="en-US" sz="2800" dirty="0">
                <a:solidFill>
                  <a:schemeClr val="bg1"/>
                </a:solidFill>
                <a:latin typeface="Calibri" panose="020F0502020204030204" pitchFamily="34" charset="0"/>
                <a:ea typeface="Calisto MT Regular" charset="0"/>
                <a:cs typeface="Calibri" panose="020F0502020204030204" pitchFamily="34" charset="0"/>
              </a:rPr>
              <a:t>Grammar Activity</a:t>
            </a:r>
          </a:p>
          <a:p>
            <a:pPr algn="ctr"/>
            <a:r>
              <a:rPr lang="ka-GE" sz="2800" dirty="0" smtClean="0">
                <a:solidFill>
                  <a:schemeClr val="bg1"/>
                </a:solidFill>
                <a:latin typeface="Calibri" panose="020F0502020204030204" pitchFamily="34" charset="0"/>
                <a:ea typeface="Calisto MT Regular" charset="0"/>
                <a:cs typeface="Calibri" panose="020F0502020204030204" pitchFamily="34" charset="0"/>
              </a:rPr>
              <a:t>გრამატიკის </a:t>
            </a:r>
            <a:r>
              <a:rPr lang="ka-GE" sz="2800" dirty="0" smtClean="0">
                <a:solidFill>
                  <a:schemeClr val="bg1"/>
                </a:solidFill>
                <a:latin typeface="Calibri" panose="020F0502020204030204" pitchFamily="34" charset="0"/>
                <a:ea typeface="Calisto MT Regular" charset="0"/>
                <a:cs typeface="Calibri" panose="020F0502020204030204" pitchFamily="34" charset="0"/>
              </a:rPr>
              <a:t>დავალება</a:t>
            </a:r>
            <a:endParaRPr lang="en-US" sz="2800" dirty="0">
              <a:solidFill>
                <a:schemeClr val="bg1"/>
              </a:solidFill>
              <a:latin typeface="Calibri" panose="020F0502020204030204" pitchFamily="34" charset="0"/>
              <a:ea typeface="Calisto MT Regular" charset="0"/>
              <a:cs typeface="Calibri" panose="020F0502020204030204" pitchFamily="34" charset="0"/>
            </a:endParaRPr>
          </a:p>
        </p:txBody>
      </p:sp>
      <p:pic>
        <p:nvPicPr>
          <p:cNvPr id="14" name="Google Shape;90;p1">
            <a:extLst>
              <a:ext uri="{FF2B5EF4-FFF2-40B4-BE49-F238E27FC236}">
                <a16:creationId xmlns="" xmlns:a16="http://schemas.microsoft.com/office/drawing/2014/main" id="{B3777C88-76AA-3242-8985-AD7899327453}"/>
              </a:ext>
            </a:extLst>
          </p:cNvPr>
          <p:cNvPicPr preferRelativeResize="0"/>
          <p:nvPr/>
        </p:nvPicPr>
        <p:blipFill rotWithShape="1">
          <a:blip r:embed="rId3">
            <a:alphaModFix/>
          </a:blip>
          <a:srcRect/>
          <a:stretch/>
        </p:blipFill>
        <p:spPr>
          <a:xfrm>
            <a:off x="778933" y="464777"/>
            <a:ext cx="2164081" cy="968991"/>
          </a:xfrm>
          <a:prstGeom prst="rect">
            <a:avLst/>
          </a:prstGeom>
          <a:noFill/>
          <a:ln>
            <a:noFill/>
          </a:ln>
        </p:spPr>
      </p:pic>
      <p:pic>
        <p:nvPicPr>
          <p:cNvPr id="15" name="Picture 14">
            <a:extLst>
              <a:ext uri="{FF2B5EF4-FFF2-40B4-BE49-F238E27FC236}">
                <a16:creationId xmlns="" xmlns:a16="http://schemas.microsoft.com/office/drawing/2014/main" id="{7E98D3A2-DB0F-424E-8C42-C2DFC8EC764D}"/>
              </a:ext>
            </a:extLst>
          </p:cNvPr>
          <p:cNvPicPr>
            <a:picLocks noChangeAspect="1"/>
          </p:cNvPicPr>
          <p:nvPr/>
        </p:nvPicPr>
        <p:blipFill>
          <a:blip r:embed="rId4"/>
          <a:stretch>
            <a:fillRect/>
          </a:stretch>
        </p:blipFill>
        <p:spPr>
          <a:xfrm>
            <a:off x="2943015" y="464777"/>
            <a:ext cx="2376972" cy="968991"/>
          </a:xfrm>
          <a:prstGeom prst="rect">
            <a:avLst/>
          </a:prstGeom>
        </p:spPr>
      </p:pic>
    </p:spTree>
    <p:extLst>
      <p:ext uri="{BB962C8B-B14F-4D97-AF65-F5344CB8AC3E}">
        <p14:creationId xmlns:p14="http://schemas.microsoft.com/office/powerpoint/2010/main" val="75996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6" name="Google Shape;616;g8d3272b2c0_1_109"/>
          <p:cNvSpPr txBox="1"/>
          <p:nvPr/>
        </p:nvSpPr>
        <p:spPr>
          <a:xfrm>
            <a:off x="883125" y="469150"/>
            <a:ext cx="10707900" cy="5878200"/>
          </a:xfrm>
          <a:prstGeom prst="rect">
            <a:avLst/>
          </a:prstGeom>
          <a:noFill/>
          <a:ln>
            <a:noFill/>
          </a:ln>
        </p:spPr>
        <p:txBody>
          <a:bodyPr spcFirstLastPara="1" wrap="square" lIns="91425" tIns="91425" rIns="91425" bIns="91425" anchor="t" anchorCtr="0">
            <a:noAutofit/>
          </a:bodyPr>
          <a:lstStyle/>
          <a:p>
            <a:pPr lvl="0" algn="just"/>
            <a:endParaRPr lang="en-US" sz="6000" dirty="0">
              <a:latin typeface="Calibri Regular" charset="0"/>
              <a:ea typeface="Times New Roman"/>
              <a:cs typeface="Times New Roman"/>
              <a:sym typeface="Times New Roman"/>
            </a:endParaRPr>
          </a:p>
        </p:txBody>
      </p:sp>
      <p:sp>
        <p:nvSpPr>
          <p:cNvPr id="7" name="Rectangle: Rounded Corners 5">
            <a:extLst>
              <a:ext uri="{FF2B5EF4-FFF2-40B4-BE49-F238E27FC236}">
                <a16:creationId xmlns="" xmlns:a16="http://schemas.microsoft.com/office/drawing/2014/main" id="{C633668A-C180-4A05-AB4F-6AAFDE5258A4}"/>
              </a:ext>
            </a:extLst>
          </p:cNvPr>
          <p:cNvSpPr/>
          <p:nvPr/>
        </p:nvSpPr>
        <p:spPr>
          <a:xfrm>
            <a:off x="434053" y="2855101"/>
            <a:ext cx="10944859" cy="31157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 xmlns:a16="http://schemas.microsoft.com/office/drawing/2014/main" id="{F5ABEEE5-079E-4A24-875A-9ACB1CDBBC87}"/>
              </a:ext>
            </a:extLst>
          </p:cNvPr>
          <p:cNvSpPr txBox="1"/>
          <p:nvPr/>
        </p:nvSpPr>
        <p:spPr>
          <a:xfrm>
            <a:off x="1207480" y="3758128"/>
            <a:ext cx="9639300" cy="584775"/>
          </a:xfrm>
          <a:prstGeom prst="rect">
            <a:avLst/>
          </a:prstGeom>
          <a:noFill/>
        </p:spPr>
        <p:txBody>
          <a:bodyPr wrap="square" rtlCol="0">
            <a:spAutoFit/>
          </a:bodyPr>
          <a:lstStyle/>
          <a:p>
            <a:r>
              <a:rPr lang="en-US" sz="3200" dirty="0" smtClean="0">
                <a:solidFill>
                  <a:schemeClr val="bg1"/>
                </a:solidFill>
                <a:latin typeface="Calibri" panose="020F0502020204030204" pitchFamily="34" charset="0"/>
                <a:ea typeface="Calisto MT Regular" charset="0"/>
                <a:cs typeface="Calibri" panose="020F0502020204030204" pitchFamily="34" charset="0"/>
              </a:rPr>
              <a:t>She / often </a:t>
            </a:r>
            <a:r>
              <a:rPr lang="en-US" sz="3200" dirty="0">
                <a:solidFill>
                  <a:schemeClr val="bg1"/>
                </a:solidFill>
                <a:latin typeface="Calibri" panose="020F0502020204030204" pitchFamily="34" charset="0"/>
                <a:ea typeface="Calisto MT Regular" charset="0"/>
                <a:cs typeface="Calibri" panose="020F0502020204030204" pitchFamily="34" charset="0"/>
              </a:rPr>
              <a:t>speak in front of the audience?</a:t>
            </a:r>
          </a:p>
        </p:txBody>
      </p:sp>
      <p:sp>
        <p:nvSpPr>
          <p:cNvPr id="9" name="TextBox 8">
            <a:extLst>
              <a:ext uri="{FF2B5EF4-FFF2-40B4-BE49-F238E27FC236}">
                <a16:creationId xmlns="" xmlns:a16="http://schemas.microsoft.com/office/drawing/2014/main" id="{C3A0B8F0-ED81-4886-BAD3-624878320317}"/>
              </a:ext>
            </a:extLst>
          </p:cNvPr>
          <p:cNvSpPr txBox="1"/>
          <p:nvPr/>
        </p:nvSpPr>
        <p:spPr>
          <a:xfrm>
            <a:off x="1152525" y="4922237"/>
            <a:ext cx="9353550" cy="584775"/>
          </a:xfrm>
          <a:prstGeom prst="rect">
            <a:avLst/>
          </a:prstGeom>
          <a:noFill/>
        </p:spPr>
        <p:txBody>
          <a:bodyPr wrap="square" rtlCol="0">
            <a:spAutoFit/>
          </a:bodyPr>
          <a:lstStyle/>
          <a:p>
            <a:r>
              <a:rPr lang="en-US" sz="3200" dirty="0">
                <a:solidFill>
                  <a:schemeClr val="bg1"/>
                </a:solidFill>
                <a:latin typeface="Calibri" panose="020F0502020204030204" pitchFamily="34" charset="0"/>
                <a:ea typeface="Calisto MT Regular" charset="0"/>
                <a:cs typeface="Calibri" panose="020F0502020204030204" pitchFamily="34" charset="0"/>
              </a:rPr>
              <a:t> </a:t>
            </a:r>
            <a:r>
              <a:rPr lang="en-US" sz="3200" dirty="0">
                <a:solidFill>
                  <a:schemeClr val="accent2"/>
                </a:solidFill>
                <a:latin typeface="Calibri" panose="020F0502020204030204" pitchFamily="34" charset="0"/>
                <a:ea typeface="Calisto MT Regular" charset="0"/>
                <a:cs typeface="Calibri" panose="020F0502020204030204" pitchFamily="34" charset="0"/>
              </a:rPr>
              <a:t>Does</a:t>
            </a:r>
            <a:r>
              <a:rPr lang="en-US" sz="3200" dirty="0">
                <a:solidFill>
                  <a:schemeClr val="bg1"/>
                </a:solidFill>
                <a:latin typeface="Calibri" panose="020F0502020204030204" pitchFamily="34" charset="0"/>
                <a:ea typeface="Calisto MT Regular" charset="0"/>
                <a:cs typeface="Calibri" panose="020F0502020204030204" pitchFamily="34" charset="0"/>
              </a:rPr>
              <a:t> she often </a:t>
            </a:r>
            <a:r>
              <a:rPr lang="en-US" sz="3200" dirty="0">
                <a:solidFill>
                  <a:schemeClr val="accent2"/>
                </a:solidFill>
                <a:latin typeface="Calibri" panose="020F0502020204030204" pitchFamily="34" charset="0"/>
                <a:ea typeface="Calisto MT Regular" charset="0"/>
                <a:cs typeface="Calibri" panose="020F0502020204030204" pitchFamily="34" charset="0"/>
              </a:rPr>
              <a:t>speak</a:t>
            </a:r>
            <a:r>
              <a:rPr lang="en-US" sz="3200" dirty="0">
                <a:solidFill>
                  <a:schemeClr val="bg1"/>
                </a:solidFill>
                <a:latin typeface="Calibri" panose="020F0502020204030204" pitchFamily="34" charset="0"/>
                <a:ea typeface="Calisto MT Regular" charset="0"/>
                <a:cs typeface="Calibri" panose="020F0502020204030204" pitchFamily="34" charset="0"/>
              </a:rPr>
              <a:t> in front of the </a:t>
            </a:r>
            <a:r>
              <a:rPr lang="en-US" sz="3200" dirty="0" smtClean="0">
                <a:solidFill>
                  <a:schemeClr val="bg1"/>
                </a:solidFill>
                <a:latin typeface="Calibri" panose="020F0502020204030204" pitchFamily="34" charset="0"/>
                <a:ea typeface="Calisto MT Regular" charset="0"/>
                <a:cs typeface="Calibri" panose="020F0502020204030204" pitchFamily="34" charset="0"/>
              </a:rPr>
              <a:t>audience?</a:t>
            </a:r>
            <a:endParaRPr lang="en-US" sz="3200" dirty="0">
              <a:solidFill>
                <a:schemeClr val="bg1"/>
              </a:solidFill>
              <a:latin typeface="Calibri" panose="020F0502020204030204" pitchFamily="34" charset="0"/>
              <a:ea typeface="Calisto MT Regular" charset="0"/>
              <a:cs typeface="Calibri" panose="020F0502020204030204" pitchFamily="34" charset="0"/>
            </a:endParaRPr>
          </a:p>
        </p:txBody>
      </p:sp>
      <p:sp>
        <p:nvSpPr>
          <p:cNvPr id="13" name="Rectangle 12">
            <a:extLst>
              <a:ext uri="{FF2B5EF4-FFF2-40B4-BE49-F238E27FC236}">
                <a16:creationId xmlns="" xmlns:a16="http://schemas.microsoft.com/office/drawing/2014/main" id="{29A71C1E-DAAB-A148-ACE1-5513F96BC64F}"/>
              </a:ext>
            </a:extLst>
          </p:cNvPr>
          <p:cNvSpPr/>
          <p:nvPr/>
        </p:nvSpPr>
        <p:spPr>
          <a:xfrm>
            <a:off x="7153275" y="531838"/>
            <a:ext cx="4225637" cy="9625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14" name="TextBox 13">
            <a:extLst>
              <a:ext uri="{FF2B5EF4-FFF2-40B4-BE49-F238E27FC236}">
                <a16:creationId xmlns="" xmlns:a16="http://schemas.microsoft.com/office/drawing/2014/main" id="{0EDC11AA-0F7F-2940-8C05-F555C4D6FD04}"/>
              </a:ext>
            </a:extLst>
          </p:cNvPr>
          <p:cNvSpPr txBox="1"/>
          <p:nvPr/>
        </p:nvSpPr>
        <p:spPr>
          <a:xfrm>
            <a:off x="6118595" y="564434"/>
            <a:ext cx="6372466" cy="954107"/>
          </a:xfrm>
          <a:prstGeom prst="rect">
            <a:avLst/>
          </a:prstGeom>
          <a:noFill/>
        </p:spPr>
        <p:txBody>
          <a:bodyPr wrap="square" rtlCol="0">
            <a:spAutoFit/>
          </a:bodyPr>
          <a:lstStyle/>
          <a:p>
            <a:pPr algn="ctr"/>
            <a:r>
              <a:rPr lang="en-US" sz="2800" dirty="0">
                <a:solidFill>
                  <a:schemeClr val="bg1"/>
                </a:solidFill>
                <a:latin typeface="Calibri" panose="020F0502020204030204" pitchFamily="34" charset="0"/>
                <a:ea typeface="Calisto MT Regular" charset="0"/>
                <a:cs typeface="Calibri" panose="020F0502020204030204" pitchFamily="34" charset="0"/>
              </a:rPr>
              <a:t>Grammar Activity</a:t>
            </a:r>
          </a:p>
          <a:p>
            <a:pPr algn="ctr"/>
            <a:r>
              <a:rPr lang="ka-GE" sz="2800" dirty="0" smtClean="0">
                <a:solidFill>
                  <a:schemeClr val="bg1"/>
                </a:solidFill>
                <a:latin typeface="Calibri" panose="020F0502020204030204" pitchFamily="34" charset="0"/>
                <a:ea typeface="Calisto MT Regular" charset="0"/>
                <a:cs typeface="Calibri" panose="020F0502020204030204" pitchFamily="34" charset="0"/>
              </a:rPr>
              <a:t>გრამატიკის </a:t>
            </a:r>
            <a:r>
              <a:rPr lang="ka-GE" sz="2800" dirty="0" smtClean="0">
                <a:solidFill>
                  <a:schemeClr val="bg1"/>
                </a:solidFill>
                <a:latin typeface="Calibri" panose="020F0502020204030204" pitchFamily="34" charset="0"/>
                <a:ea typeface="Calisto MT Regular" charset="0"/>
                <a:cs typeface="Calibri" panose="020F0502020204030204" pitchFamily="34" charset="0"/>
              </a:rPr>
              <a:t>დავალება</a:t>
            </a:r>
            <a:endParaRPr lang="en-US" sz="2800" dirty="0">
              <a:solidFill>
                <a:schemeClr val="bg1"/>
              </a:solidFill>
              <a:latin typeface="Calibri" panose="020F0502020204030204" pitchFamily="34" charset="0"/>
              <a:ea typeface="Calisto MT Regular" charset="0"/>
              <a:cs typeface="Calibri" panose="020F0502020204030204" pitchFamily="34" charset="0"/>
            </a:endParaRPr>
          </a:p>
        </p:txBody>
      </p:sp>
      <p:pic>
        <p:nvPicPr>
          <p:cNvPr id="10" name="Google Shape;90;p1">
            <a:extLst>
              <a:ext uri="{FF2B5EF4-FFF2-40B4-BE49-F238E27FC236}">
                <a16:creationId xmlns="" xmlns:a16="http://schemas.microsoft.com/office/drawing/2014/main" id="{B3777C88-76AA-3242-8985-AD7899327453}"/>
              </a:ext>
            </a:extLst>
          </p:cNvPr>
          <p:cNvPicPr preferRelativeResize="0"/>
          <p:nvPr/>
        </p:nvPicPr>
        <p:blipFill rotWithShape="1">
          <a:blip r:embed="rId3">
            <a:alphaModFix/>
          </a:blip>
          <a:srcRect/>
          <a:stretch/>
        </p:blipFill>
        <p:spPr>
          <a:xfrm>
            <a:off x="778933" y="464777"/>
            <a:ext cx="2164081" cy="968991"/>
          </a:xfrm>
          <a:prstGeom prst="rect">
            <a:avLst/>
          </a:prstGeom>
          <a:noFill/>
          <a:ln>
            <a:noFill/>
          </a:ln>
        </p:spPr>
      </p:pic>
      <p:pic>
        <p:nvPicPr>
          <p:cNvPr id="15" name="Picture 14">
            <a:extLst>
              <a:ext uri="{FF2B5EF4-FFF2-40B4-BE49-F238E27FC236}">
                <a16:creationId xmlns="" xmlns:a16="http://schemas.microsoft.com/office/drawing/2014/main" id="{7E98D3A2-DB0F-424E-8C42-C2DFC8EC764D}"/>
              </a:ext>
            </a:extLst>
          </p:cNvPr>
          <p:cNvPicPr>
            <a:picLocks noChangeAspect="1"/>
          </p:cNvPicPr>
          <p:nvPr/>
        </p:nvPicPr>
        <p:blipFill>
          <a:blip r:embed="rId4"/>
          <a:stretch>
            <a:fillRect/>
          </a:stretch>
        </p:blipFill>
        <p:spPr>
          <a:xfrm>
            <a:off x="2943015" y="464777"/>
            <a:ext cx="2376972" cy="968991"/>
          </a:xfrm>
          <a:prstGeom prst="rect">
            <a:avLst/>
          </a:prstGeom>
        </p:spPr>
      </p:pic>
    </p:spTree>
    <p:extLst>
      <p:ext uri="{BB962C8B-B14F-4D97-AF65-F5344CB8AC3E}">
        <p14:creationId xmlns:p14="http://schemas.microsoft.com/office/powerpoint/2010/main" val="79939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6" name="Google Shape;616;g8d3272b2c0_1_109"/>
          <p:cNvSpPr txBox="1"/>
          <p:nvPr/>
        </p:nvSpPr>
        <p:spPr>
          <a:xfrm>
            <a:off x="883125" y="469150"/>
            <a:ext cx="10707900" cy="5878200"/>
          </a:xfrm>
          <a:prstGeom prst="rect">
            <a:avLst/>
          </a:prstGeom>
          <a:noFill/>
          <a:ln>
            <a:noFill/>
          </a:ln>
        </p:spPr>
        <p:txBody>
          <a:bodyPr spcFirstLastPara="1" wrap="square" lIns="91425" tIns="91425" rIns="91425" bIns="91425" anchor="t" anchorCtr="0">
            <a:noAutofit/>
          </a:bodyPr>
          <a:lstStyle/>
          <a:p>
            <a:pPr lvl="0" algn="just"/>
            <a:endParaRPr lang="en-US" sz="6000" dirty="0">
              <a:latin typeface="Calibri Regular" charset="0"/>
              <a:ea typeface="Times New Roman"/>
              <a:cs typeface="Times New Roman"/>
              <a:sym typeface="Times New Roman"/>
            </a:endParaRPr>
          </a:p>
        </p:txBody>
      </p:sp>
      <p:sp>
        <p:nvSpPr>
          <p:cNvPr id="7" name="Rectangle: Rounded Corners 5">
            <a:extLst>
              <a:ext uri="{FF2B5EF4-FFF2-40B4-BE49-F238E27FC236}">
                <a16:creationId xmlns="" xmlns:a16="http://schemas.microsoft.com/office/drawing/2014/main" id="{C633668A-C180-4A05-AB4F-6AAFDE5258A4}"/>
              </a:ext>
            </a:extLst>
          </p:cNvPr>
          <p:cNvSpPr/>
          <p:nvPr/>
        </p:nvSpPr>
        <p:spPr>
          <a:xfrm>
            <a:off x="623571" y="2557822"/>
            <a:ext cx="10755342" cy="34055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 xmlns:a16="http://schemas.microsoft.com/office/drawing/2014/main" id="{F5ABEEE5-079E-4A24-875A-9ACB1CDBBC87}"/>
              </a:ext>
            </a:extLst>
          </p:cNvPr>
          <p:cNvSpPr txBox="1"/>
          <p:nvPr/>
        </p:nvSpPr>
        <p:spPr>
          <a:xfrm>
            <a:off x="1352550" y="3198205"/>
            <a:ext cx="9639300" cy="584775"/>
          </a:xfrm>
          <a:prstGeom prst="rect">
            <a:avLst/>
          </a:prstGeom>
          <a:noFill/>
        </p:spPr>
        <p:txBody>
          <a:bodyPr wrap="square" rtlCol="0">
            <a:spAutoFit/>
          </a:bodyPr>
          <a:lstStyle/>
          <a:p>
            <a:r>
              <a:rPr lang="en-US" sz="3200" dirty="0" smtClean="0">
                <a:solidFill>
                  <a:schemeClr val="bg1"/>
                </a:solidFill>
                <a:latin typeface="Calibri" panose="020F0502020204030204" pitchFamily="34" charset="0"/>
                <a:ea typeface="Calisto MT Regular" charset="0"/>
                <a:cs typeface="Calibri" panose="020F0502020204030204" pitchFamily="34" charset="0"/>
              </a:rPr>
              <a:t>What / </a:t>
            </a:r>
            <a:r>
              <a:rPr lang="en-US" sz="3200" dirty="0">
                <a:solidFill>
                  <a:schemeClr val="bg1"/>
                </a:solidFill>
                <a:latin typeface="Calibri" panose="020F0502020204030204" pitchFamily="34" charset="0"/>
                <a:ea typeface="Calisto MT Regular" charset="0"/>
                <a:cs typeface="Calibri" panose="020F0502020204030204" pitchFamily="34" charset="0"/>
              </a:rPr>
              <a:t>you study in psychology?</a:t>
            </a:r>
          </a:p>
        </p:txBody>
      </p:sp>
      <p:sp>
        <p:nvSpPr>
          <p:cNvPr id="9" name="TextBox 8">
            <a:extLst>
              <a:ext uri="{FF2B5EF4-FFF2-40B4-BE49-F238E27FC236}">
                <a16:creationId xmlns="" xmlns:a16="http://schemas.microsoft.com/office/drawing/2014/main" id="{C3A0B8F0-ED81-4886-BAD3-624878320317}"/>
              </a:ext>
            </a:extLst>
          </p:cNvPr>
          <p:cNvSpPr txBox="1"/>
          <p:nvPr/>
        </p:nvSpPr>
        <p:spPr>
          <a:xfrm>
            <a:off x="1186392" y="4385797"/>
            <a:ext cx="9353550" cy="584775"/>
          </a:xfrm>
          <a:prstGeom prst="rect">
            <a:avLst/>
          </a:prstGeom>
          <a:noFill/>
        </p:spPr>
        <p:txBody>
          <a:bodyPr wrap="square" rtlCol="0">
            <a:spAutoFit/>
          </a:bodyPr>
          <a:lstStyle/>
          <a:p>
            <a:r>
              <a:rPr lang="en-US" sz="3200" dirty="0">
                <a:solidFill>
                  <a:schemeClr val="bg1"/>
                </a:solidFill>
                <a:latin typeface="Calibri" panose="020F0502020204030204" pitchFamily="34" charset="0"/>
                <a:ea typeface="Calisto MT Regular" charset="0"/>
                <a:cs typeface="Calibri" panose="020F0502020204030204" pitchFamily="34" charset="0"/>
              </a:rPr>
              <a:t>  What </a:t>
            </a:r>
            <a:r>
              <a:rPr lang="en-US" sz="3200" dirty="0">
                <a:solidFill>
                  <a:schemeClr val="accent2"/>
                </a:solidFill>
                <a:latin typeface="Calibri" panose="020F0502020204030204" pitchFamily="34" charset="0"/>
                <a:ea typeface="Calisto MT Regular" charset="0"/>
                <a:cs typeface="Calibri" panose="020F0502020204030204" pitchFamily="34" charset="0"/>
              </a:rPr>
              <a:t>do </a:t>
            </a:r>
            <a:r>
              <a:rPr lang="en-US" sz="3200" dirty="0">
                <a:solidFill>
                  <a:schemeClr val="bg1"/>
                </a:solidFill>
                <a:latin typeface="Calibri" panose="020F0502020204030204" pitchFamily="34" charset="0"/>
                <a:ea typeface="Calisto MT Regular" charset="0"/>
                <a:cs typeface="Calibri" panose="020F0502020204030204" pitchFamily="34" charset="0"/>
              </a:rPr>
              <a:t>you </a:t>
            </a:r>
            <a:r>
              <a:rPr lang="en-US" sz="3200" dirty="0">
                <a:solidFill>
                  <a:schemeClr val="accent2"/>
                </a:solidFill>
                <a:latin typeface="Calibri" panose="020F0502020204030204" pitchFamily="34" charset="0"/>
                <a:ea typeface="Calisto MT Regular" charset="0"/>
                <a:cs typeface="Calibri" panose="020F0502020204030204" pitchFamily="34" charset="0"/>
              </a:rPr>
              <a:t>study </a:t>
            </a:r>
            <a:r>
              <a:rPr lang="en-US" sz="3200" dirty="0">
                <a:solidFill>
                  <a:schemeClr val="bg1"/>
                </a:solidFill>
                <a:latin typeface="Calibri" panose="020F0502020204030204" pitchFamily="34" charset="0"/>
                <a:ea typeface="Calisto MT Regular" charset="0"/>
                <a:cs typeface="Calibri" panose="020F0502020204030204" pitchFamily="34" charset="0"/>
              </a:rPr>
              <a:t>in psychology?</a:t>
            </a:r>
          </a:p>
        </p:txBody>
      </p:sp>
      <p:sp>
        <p:nvSpPr>
          <p:cNvPr id="13" name="Rectangle 12">
            <a:extLst>
              <a:ext uri="{FF2B5EF4-FFF2-40B4-BE49-F238E27FC236}">
                <a16:creationId xmlns="" xmlns:a16="http://schemas.microsoft.com/office/drawing/2014/main" id="{29A71C1E-DAAB-A148-ACE1-5513F96BC64F}"/>
              </a:ext>
            </a:extLst>
          </p:cNvPr>
          <p:cNvSpPr/>
          <p:nvPr/>
        </p:nvSpPr>
        <p:spPr>
          <a:xfrm>
            <a:off x="7153275" y="531838"/>
            <a:ext cx="4225637" cy="9625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14" name="TextBox 13">
            <a:extLst>
              <a:ext uri="{FF2B5EF4-FFF2-40B4-BE49-F238E27FC236}">
                <a16:creationId xmlns="" xmlns:a16="http://schemas.microsoft.com/office/drawing/2014/main" id="{0EDC11AA-0F7F-2940-8C05-F555C4D6FD04}"/>
              </a:ext>
            </a:extLst>
          </p:cNvPr>
          <p:cNvSpPr txBox="1"/>
          <p:nvPr/>
        </p:nvSpPr>
        <p:spPr>
          <a:xfrm>
            <a:off x="6118595" y="564434"/>
            <a:ext cx="6372466" cy="954107"/>
          </a:xfrm>
          <a:prstGeom prst="rect">
            <a:avLst/>
          </a:prstGeom>
          <a:noFill/>
        </p:spPr>
        <p:txBody>
          <a:bodyPr wrap="square" rtlCol="0">
            <a:spAutoFit/>
          </a:bodyPr>
          <a:lstStyle/>
          <a:p>
            <a:pPr algn="ctr"/>
            <a:r>
              <a:rPr lang="en-US" sz="2800" dirty="0">
                <a:solidFill>
                  <a:schemeClr val="bg1"/>
                </a:solidFill>
                <a:latin typeface="Calibri" panose="020F0502020204030204" pitchFamily="34" charset="0"/>
                <a:ea typeface="Calisto MT Regular" charset="0"/>
                <a:cs typeface="Calibri" panose="020F0502020204030204" pitchFamily="34" charset="0"/>
              </a:rPr>
              <a:t>Grammar Activity</a:t>
            </a:r>
          </a:p>
          <a:p>
            <a:pPr algn="ctr"/>
            <a:r>
              <a:rPr lang="ka-GE" sz="2800" dirty="0" smtClean="0">
                <a:solidFill>
                  <a:schemeClr val="bg1"/>
                </a:solidFill>
                <a:latin typeface="Calibri" panose="020F0502020204030204" pitchFamily="34" charset="0"/>
                <a:ea typeface="Calisto MT Regular" charset="0"/>
                <a:cs typeface="Calibri" panose="020F0502020204030204" pitchFamily="34" charset="0"/>
              </a:rPr>
              <a:t>გრამატიკის </a:t>
            </a:r>
            <a:r>
              <a:rPr lang="ka-GE" sz="2800" dirty="0" smtClean="0">
                <a:solidFill>
                  <a:schemeClr val="bg1"/>
                </a:solidFill>
                <a:latin typeface="Calibri" panose="020F0502020204030204" pitchFamily="34" charset="0"/>
                <a:ea typeface="Calisto MT Regular" charset="0"/>
                <a:cs typeface="Calibri" panose="020F0502020204030204" pitchFamily="34" charset="0"/>
              </a:rPr>
              <a:t>დავალება</a:t>
            </a:r>
            <a:endParaRPr lang="en-US" sz="2800" dirty="0">
              <a:solidFill>
                <a:schemeClr val="bg1"/>
              </a:solidFill>
              <a:latin typeface="Calibri" panose="020F0502020204030204" pitchFamily="34" charset="0"/>
              <a:ea typeface="Calisto MT Regular" charset="0"/>
              <a:cs typeface="Calibri" panose="020F0502020204030204" pitchFamily="34" charset="0"/>
            </a:endParaRPr>
          </a:p>
        </p:txBody>
      </p:sp>
      <p:pic>
        <p:nvPicPr>
          <p:cNvPr id="10" name="Google Shape;90;p1">
            <a:extLst>
              <a:ext uri="{FF2B5EF4-FFF2-40B4-BE49-F238E27FC236}">
                <a16:creationId xmlns="" xmlns:a16="http://schemas.microsoft.com/office/drawing/2014/main" id="{B3777C88-76AA-3242-8985-AD7899327453}"/>
              </a:ext>
            </a:extLst>
          </p:cNvPr>
          <p:cNvPicPr preferRelativeResize="0"/>
          <p:nvPr/>
        </p:nvPicPr>
        <p:blipFill rotWithShape="1">
          <a:blip r:embed="rId3">
            <a:alphaModFix/>
          </a:blip>
          <a:srcRect/>
          <a:stretch/>
        </p:blipFill>
        <p:spPr>
          <a:xfrm>
            <a:off x="778933" y="464777"/>
            <a:ext cx="2164081" cy="968991"/>
          </a:xfrm>
          <a:prstGeom prst="rect">
            <a:avLst/>
          </a:prstGeom>
          <a:noFill/>
          <a:ln>
            <a:noFill/>
          </a:ln>
        </p:spPr>
      </p:pic>
      <p:pic>
        <p:nvPicPr>
          <p:cNvPr id="15" name="Picture 14">
            <a:extLst>
              <a:ext uri="{FF2B5EF4-FFF2-40B4-BE49-F238E27FC236}">
                <a16:creationId xmlns="" xmlns:a16="http://schemas.microsoft.com/office/drawing/2014/main" id="{7E98D3A2-DB0F-424E-8C42-C2DFC8EC764D}"/>
              </a:ext>
            </a:extLst>
          </p:cNvPr>
          <p:cNvPicPr>
            <a:picLocks noChangeAspect="1"/>
          </p:cNvPicPr>
          <p:nvPr/>
        </p:nvPicPr>
        <p:blipFill>
          <a:blip r:embed="rId4"/>
          <a:stretch>
            <a:fillRect/>
          </a:stretch>
        </p:blipFill>
        <p:spPr>
          <a:xfrm>
            <a:off x="2943015" y="464777"/>
            <a:ext cx="2376972" cy="968991"/>
          </a:xfrm>
          <a:prstGeom prst="rect">
            <a:avLst/>
          </a:prstGeom>
        </p:spPr>
      </p:pic>
    </p:spTree>
    <p:extLst>
      <p:ext uri="{BB962C8B-B14F-4D97-AF65-F5344CB8AC3E}">
        <p14:creationId xmlns:p14="http://schemas.microsoft.com/office/powerpoint/2010/main" val="213135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5" name="Rectangle 4"/>
          <p:cNvSpPr/>
          <p:nvPr/>
        </p:nvSpPr>
        <p:spPr>
          <a:xfrm>
            <a:off x="7038363" y="725337"/>
            <a:ext cx="4202885" cy="968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Google Shape;138;p3"/>
          <p:cNvSpPr txBox="1">
            <a:spLocks noGrp="1"/>
          </p:cNvSpPr>
          <p:nvPr>
            <p:ph type="title"/>
          </p:nvPr>
        </p:nvSpPr>
        <p:spPr>
          <a:xfrm>
            <a:off x="7110848" y="828083"/>
            <a:ext cx="4130400" cy="763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sz="3600" dirty="0">
                <a:solidFill>
                  <a:schemeClr val="bg1"/>
                </a:solidFill>
                <a:latin typeface="Calibri" pitchFamily="34" charset="0"/>
                <a:cs typeface="Calibri" pitchFamily="34" charset="0"/>
              </a:rPr>
              <a:t>Introduction</a:t>
            </a:r>
            <a:r>
              <a:rPr lang="en-US" sz="3600" dirty="0">
                <a:solidFill>
                  <a:schemeClr val="bg1"/>
                </a:solidFill>
                <a:latin typeface="Calibri Regular" charset="0"/>
              </a:rPr>
              <a:t/>
            </a:r>
            <a:br>
              <a:rPr lang="en-US" sz="3600" dirty="0">
                <a:solidFill>
                  <a:schemeClr val="bg1"/>
                </a:solidFill>
                <a:latin typeface="Calibri Regular" charset="0"/>
              </a:rPr>
            </a:br>
            <a:r>
              <a:rPr lang="ka-GE" sz="3600" dirty="0">
                <a:solidFill>
                  <a:schemeClr val="bg1"/>
                </a:solidFill>
                <a:latin typeface="Calibri" pitchFamily="34" charset="0"/>
                <a:cs typeface="Calibri" pitchFamily="34" charset="0"/>
              </a:rPr>
              <a:t>შესავალი</a:t>
            </a:r>
            <a:endParaRPr sz="3600" dirty="0">
              <a:solidFill>
                <a:schemeClr val="bg1"/>
              </a:solidFill>
              <a:latin typeface="Calibri" pitchFamily="34" charset="0"/>
              <a:cs typeface="Calibri" pitchFamily="34" charset="0"/>
            </a:endParaRPr>
          </a:p>
        </p:txBody>
      </p:sp>
      <p:sp>
        <p:nvSpPr>
          <p:cNvPr id="4" name="Rectangle 3">
            <a:extLst>
              <a:ext uri="{FF2B5EF4-FFF2-40B4-BE49-F238E27FC236}">
                <a16:creationId xmlns="" xmlns:a16="http://schemas.microsoft.com/office/drawing/2014/main" id="{6AD9A7B7-2E7A-4C45-8448-1D4A0B159BF3}"/>
              </a:ext>
            </a:extLst>
          </p:cNvPr>
          <p:cNvSpPr/>
          <p:nvPr/>
        </p:nvSpPr>
        <p:spPr>
          <a:xfrm>
            <a:off x="979207" y="2509625"/>
            <a:ext cx="6774974" cy="9124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450" lvl="0">
              <a:lnSpc>
                <a:spcPct val="115000"/>
              </a:lnSpc>
              <a:buClr>
                <a:srgbClr val="1C4587"/>
              </a:buClr>
              <a:buSzPts val="2900"/>
            </a:pPr>
            <a:r>
              <a:rPr lang="en-US" sz="3500" dirty="0">
                <a:solidFill>
                  <a:schemeClr val="bg1"/>
                </a:solidFill>
                <a:latin typeface="Calibri" panose="020F0502020204030204" pitchFamily="34" charset="0"/>
                <a:ea typeface="Times New Roman"/>
                <a:cs typeface="Calibri" panose="020F0502020204030204" pitchFamily="34" charset="0"/>
                <a:sym typeface="Times New Roman"/>
              </a:rPr>
              <a:t>Can you think of famous leaders?</a:t>
            </a:r>
          </a:p>
        </p:txBody>
      </p:sp>
      <p:pic>
        <p:nvPicPr>
          <p:cNvPr id="7" name="Google Shape;90;p1">
            <a:extLst>
              <a:ext uri="{FF2B5EF4-FFF2-40B4-BE49-F238E27FC236}">
                <a16:creationId xmlns="" xmlns:a16="http://schemas.microsoft.com/office/drawing/2014/main" id="{5F91BBF8-4280-E84D-AC36-E0FB43FF28A2}"/>
              </a:ext>
            </a:extLst>
          </p:cNvPr>
          <p:cNvPicPr preferRelativeResize="0"/>
          <p:nvPr/>
        </p:nvPicPr>
        <p:blipFill rotWithShape="1">
          <a:blip r:embed="rId3">
            <a:alphaModFix/>
          </a:blip>
          <a:srcRect/>
          <a:stretch/>
        </p:blipFill>
        <p:spPr>
          <a:xfrm>
            <a:off x="979207" y="725338"/>
            <a:ext cx="2164081" cy="968991"/>
          </a:xfrm>
          <a:prstGeom prst="rect">
            <a:avLst/>
          </a:prstGeom>
          <a:noFill/>
          <a:ln>
            <a:noFill/>
          </a:ln>
        </p:spPr>
      </p:pic>
      <p:pic>
        <p:nvPicPr>
          <p:cNvPr id="8" name="Picture 7">
            <a:extLst>
              <a:ext uri="{FF2B5EF4-FFF2-40B4-BE49-F238E27FC236}">
                <a16:creationId xmlns="" xmlns:a16="http://schemas.microsoft.com/office/drawing/2014/main" id="{B467AF7E-AEF5-7240-BF10-F478703462D6}"/>
              </a:ext>
            </a:extLst>
          </p:cNvPr>
          <p:cNvPicPr>
            <a:picLocks noChangeAspect="1"/>
          </p:cNvPicPr>
          <p:nvPr/>
        </p:nvPicPr>
        <p:blipFill>
          <a:blip r:embed="rId4"/>
          <a:stretch>
            <a:fillRect/>
          </a:stretch>
        </p:blipFill>
        <p:spPr>
          <a:xfrm>
            <a:off x="3143289" y="725338"/>
            <a:ext cx="2376972" cy="968991"/>
          </a:xfrm>
          <a:prstGeom prst="rect">
            <a:avLst/>
          </a:prstGeom>
        </p:spPr>
      </p:pic>
      <p:pic>
        <p:nvPicPr>
          <p:cNvPr id="3" name="Picture 2">
            <a:extLst>
              <a:ext uri="{FF2B5EF4-FFF2-40B4-BE49-F238E27FC236}">
                <a16:creationId xmlns="" xmlns:a16="http://schemas.microsoft.com/office/drawing/2014/main" id="{295788E0-7697-6D4F-B132-F0C37041BB81}"/>
              </a:ext>
            </a:extLst>
          </p:cNvPr>
          <p:cNvPicPr>
            <a:picLocks noChangeAspect="1"/>
          </p:cNvPicPr>
          <p:nvPr/>
        </p:nvPicPr>
        <p:blipFill>
          <a:blip r:embed="rId5"/>
          <a:stretch>
            <a:fillRect/>
          </a:stretch>
        </p:blipFill>
        <p:spPr>
          <a:xfrm>
            <a:off x="8055465" y="2218850"/>
            <a:ext cx="3707351" cy="3707351"/>
          </a:xfrm>
          <a:prstGeom prst="rect">
            <a:avLst/>
          </a:prstGeom>
        </p:spPr>
      </p:pic>
      <p:sp>
        <p:nvSpPr>
          <p:cNvPr id="6" name="TextBox 5">
            <a:extLst>
              <a:ext uri="{FF2B5EF4-FFF2-40B4-BE49-F238E27FC236}">
                <a16:creationId xmlns="" xmlns:a16="http://schemas.microsoft.com/office/drawing/2014/main" id="{2761470F-F0D4-41E1-878C-578680A9750F}"/>
              </a:ext>
            </a:extLst>
          </p:cNvPr>
          <p:cNvSpPr txBox="1"/>
          <p:nvPr/>
        </p:nvSpPr>
        <p:spPr>
          <a:xfrm>
            <a:off x="979207" y="3943001"/>
            <a:ext cx="6774974" cy="1754326"/>
          </a:xfrm>
          <a:prstGeom prst="rect">
            <a:avLst/>
          </a:prstGeom>
          <a:solidFill>
            <a:schemeClr val="accent1"/>
          </a:solidFill>
          <a:ln>
            <a:solidFill>
              <a:schemeClr val="bg2">
                <a:lumMod val="75000"/>
              </a:schemeClr>
            </a:solidFill>
          </a:ln>
        </p:spPr>
        <p:txBody>
          <a:bodyPr wrap="square" rtlCol="0">
            <a:spAutoFit/>
          </a:bodyPr>
          <a:lstStyle/>
          <a:p>
            <a:r>
              <a:rPr lang="en-US" sz="4000" dirty="0">
                <a:solidFill>
                  <a:schemeClr val="bg1"/>
                </a:solidFill>
                <a:latin typeface="Calibri" panose="020F0502020204030204" pitchFamily="34" charset="0"/>
                <a:ea typeface="Calisto MT Regular" charset="0"/>
                <a:cs typeface="Calibri" panose="020F0502020204030204" pitchFamily="34" charset="0"/>
              </a:rPr>
              <a:t>What are the qualities of  a good leader?</a:t>
            </a:r>
          </a:p>
          <a:p>
            <a:endParaRPr lang="en-US" dirty="0">
              <a:latin typeface="Calisto MT Regular" charset="0"/>
              <a:ea typeface="Calisto MT Regular" charset="0"/>
              <a:cs typeface="Calisto MT Regular" charset="0"/>
            </a:endParaRPr>
          </a:p>
          <a:p>
            <a:endParaRPr lang="en-US" dirty="0">
              <a:latin typeface="Calisto MT Regular" charset="0"/>
              <a:ea typeface="Calisto MT Regular" charset="0"/>
              <a:cs typeface="Calisto MT Regular"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pSp>
        <p:nvGrpSpPr>
          <p:cNvPr id="2" name="Google Shape;107;g8d3272b2c0_0_301"/>
          <p:cNvGrpSpPr/>
          <p:nvPr/>
        </p:nvGrpSpPr>
        <p:grpSpPr>
          <a:xfrm>
            <a:off x="333487" y="2323650"/>
            <a:ext cx="5600088" cy="3151716"/>
            <a:chOff x="-404278" y="239928"/>
            <a:chExt cx="6453168" cy="1588520"/>
          </a:xfrm>
        </p:grpSpPr>
        <p:sp>
          <p:nvSpPr>
            <p:cNvPr id="109" name="Google Shape;109;g8d3272b2c0_0_301"/>
            <p:cNvSpPr/>
            <p:nvPr/>
          </p:nvSpPr>
          <p:spPr>
            <a:xfrm>
              <a:off x="210108" y="277809"/>
              <a:ext cx="5389036" cy="346822"/>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0" name="Google Shape;110;g8d3272b2c0_0_301"/>
            <p:cNvSpPr txBox="1"/>
            <p:nvPr/>
          </p:nvSpPr>
          <p:spPr>
            <a:xfrm>
              <a:off x="314512" y="299483"/>
              <a:ext cx="5734378" cy="325148"/>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2200" dirty="0">
                  <a:solidFill>
                    <a:schemeClr val="lt1"/>
                  </a:solidFill>
                  <a:latin typeface="Calibri" panose="020F0502020204030204" pitchFamily="34" charset="0"/>
                  <a:ea typeface="Calibri"/>
                  <a:cs typeface="Calibri" panose="020F0502020204030204" pitchFamily="34" charset="0"/>
                  <a:sym typeface="Calibri"/>
                </a:rPr>
                <a:t>Vocabulary </a:t>
              </a:r>
              <a:endParaRPr sz="220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11" name="Google Shape;111;g8d3272b2c0_0_301"/>
            <p:cNvSpPr/>
            <p:nvPr/>
          </p:nvSpPr>
          <p:spPr>
            <a:xfrm>
              <a:off x="-404278" y="239928"/>
              <a:ext cx="933064" cy="406032"/>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2" name="Google Shape;112;g8d3272b2c0_0_301"/>
            <p:cNvSpPr/>
            <p:nvPr/>
          </p:nvSpPr>
          <p:spPr>
            <a:xfrm>
              <a:off x="-36445" y="870213"/>
              <a:ext cx="5635590" cy="358705"/>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3" name="Google Shape;113;g8d3272b2c0_0_301"/>
            <p:cNvSpPr txBox="1"/>
            <p:nvPr/>
          </p:nvSpPr>
          <p:spPr>
            <a:xfrm>
              <a:off x="314511" y="839704"/>
              <a:ext cx="4712158"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2200" u="none" strike="noStrike" cap="none" dirty="0">
                  <a:solidFill>
                    <a:schemeClr val="lt1"/>
                  </a:solidFill>
                  <a:latin typeface="Calibri" panose="020F0502020204030204" pitchFamily="34" charset="0"/>
                  <a:ea typeface="Calibri"/>
                  <a:cs typeface="Calibri" panose="020F0502020204030204" pitchFamily="34" charset="0"/>
                  <a:sym typeface="Calibri"/>
                </a:rPr>
                <a:t>Reading  </a:t>
              </a:r>
              <a:r>
                <a:rPr lang="en-US" sz="2200" u="none" strike="noStrike" cap="none">
                  <a:solidFill>
                    <a:schemeClr val="lt1"/>
                  </a:solidFill>
                  <a:latin typeface="Calibri" panose="020F0502020204030204" pitchFamily="34" charset="0"/>
                  <a:ea typeface="Calibri"/>
                  <a:cs typeface="Calibri" panose="020F0502020204030204" pitchFamily="34" charset="0"/>
                  <a:sym typeface="Calibri"/>
                </a:rPr>
                <a:t>about </a:t>
              </a:r>
              <a:r>
                <a:rPr lang="en-US" sz="2200">
                  <a:solidFill>
                    <a:schemeClr val="lt1"/>
                  </a:solidFill>
                  <a:latin typeface="Calibri" panose="020F0502020204030204" pitchFamily="34" charset="0"/>
                  <a:ea typeface="Calibri"/>
                  <a:cs typeface="Calibri" panose="020F0502020204030204" pitchFamily="34" charset="0"/>
                  <a:sym typeface="Calibri"/>
                </a:rPr>
                <a:t>L</a:t>
              </a:r>
              <a:r>
                <a:rPr lang="en-US" sz="2200" smtClean="0">
                  <a:solidFill>
                    <a:schemeClr val="lt1"/>
                  </a:solidFill>
                  <a:latin typeface="Calibri" panose="020F0502020204030204" pitchFamily="34" charset="0"/>
                  <a:ea typeface="Calibri"/>
                  <a:cs typeface="Calibri" panose="020F0502020204030204" pitchFamily="34" charset="0"/>
                  <a:sym typeface="Calibri"/>
                </a:rPr>
                <a:t>eader </a:t>
              </a:r>
              <a:r>
                <a:rPr lang="en-US" sz="2200" dirty="0">
                  <a:solidFill>
                    <a:schemeClr val="lt1"/>
                  </a:solidFill>
                  <a:latin typeface="Calibri" panose="020F0502020204030204" pitchFamily="34" charset="0"/>
                  <a:ea typeface="Calibri"/>
                  <a:cs typeface="Calibri" panose="020F0502020204030204" pitchFamily="34" charset="0"/>
                  <a:sym typeface="Calibri"/>
                </a:rPr>
                <a:t>Q</a:t>
              </a:r>
              <a:r>
                <a:rPr lang="en-US" sz="2200" smtClean="0">
                  <a:solidFill>
                    <a:schemeClr val="lt1"/>
                  </a:solidFill>
                  <a:latin typeface="Calibri" panose="020F0502020204030204" pitchFamily="34" charset="0"/>
                  <a:ea typeface="Calibri"/>
                  <a:cs typeface="Calibri" panose="020F0502020204030204" pitchFamily="34" charset="0"/>
                  <a:sym typeface="Calibri"/>
                </a:rPr>
                <a:t>ualities</a:t>
              </a:r>
              <a:endParaRPr sz="220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14" name="Google Shape;114;g8d3272b2c0_0_301"/>
            <p:cNvSpPr/>
            <p:nvPr/>
          </p:nvSpPr>
          <p:spPr>
            <a:xfrm>
              <a:off x="-358189" y="844643"/>
              <a:ext cx="886974" cy="3975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5" name="Google Shape;115;g8d3272b2c0_0_301"/>
            <p:cNvSpPr/>
            <p:nvPr/>
          </p:nvSpPr>
          <p:spPr>
            <a:xfrm>
              <a:off x="160952" y="1392329"/>
              <a:ext cx="5438192" cy="3975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6" name="Google Shape;116;g8d3272b2c0_0_301"/>
            <p:cNvSpPr txBox="1"/>
            <p:nvPr/>
          </p:nvSpPr>
          <p:spPr>
            <a:xfrm>
              <a:off x="411828" y="1430948"/>
              <a:ext cx="3002089"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2200" smtClean="0">
                  <a:solidFill>
                    <a:schemeClr val="lt1"/>
                  </a:solidFill>
                  <a:latin typeface="Calibri" panose="020F0502020204030204" pitchFamily="34" charset="0"/>
                  <a:ea typeface="Calibri"/>
                  <a:cs typeface="Calibri" panose="020F0502020204030204" pitchFamily="34" charset="0"/>
                  <a:sym typeface="Calibri"/>
                </a:rPr>
                <a:t>Present Simple </a:t>
              </a:r>
              <a:endParaRPr sz="220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17" name="Google Shape;117;g8d3272b2c0_0_301"/>
            <p:cNvSpPr/>
            <p:nvPr/>
          </p:nvSpPr>
          <p:spPr>
            <a:xfrm>
              <a:off x="-358189" y="1391711"/>
              <a:ext cx="886974" cy="406653"/>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grpSp>
      <p:sp>
        <p:nvSpPr>
          <p:cNvPr id="130" name="Google Shape;130;g8d3272b2c0_0_301"/>
          <p:cNvSpPr txBox="1"/>
          <p:nvPr/>
        </p:nvSpPr>
        <p:spPr>
          <a:xfrm>
            <a:off x="5933575" y="2137840"/>
            <a:ext cx="5996656" cy="2751600"/>
          </a:xfrm>
          <a:prstGeom prst="rect">
            <a:avLst/>
          </a:prstGeom>
          <a:noFill/>
          <a:ln>
            <a:noFill/>
          </a:ln>
        </p:spPr>
        <p:txBody>
          <a:bodyPr spcFirstLastPara="1" wrap="square" lIns="91425" tIns="91425" rIns="91425" bIns="91425" anchor="ctr" anchorCtr="0">
            <a:noAutofit/>
          </a:bodyPr>
          <a:lstStyle/>
          <a:p>
            <a:pPr lvl="0" algn="ctr"/>
            <a:r>
              <a:rPr lang="en-US" sz="4000" b="1" dirty="0" smtClean="0">
                <a:solidFill>
                  <a:schemeClr val="bg1"/>
                </a:solidFill>
                <a:latin typeface="Calibri" panose="020F0502020204030204" pitchFamily="34" charset="0"/>
                <a:ea typeface="Calibri"/>
                <a:cs typeface="Calibri" panose="020F0502020204030204" pitchFamily="34" charset="0"/>
                <a:sym typeface="Calibri"/>
              </a:rPr>
              <a:t>Psychology| </a:t>
            </a:r>
            <a:r>
              <a:rPr lang="ka-GE" sz="4000" b="1" dirty="0" smtClean="0">
                <a:solidFill>
                  <a:schemeClr val="bg1"/>
                </a:solidFill>
                <a:latin typeface="Calibri" panose="020F0502020204030204" pitchFamily="34" charset="0"/>
                <a:ea typeface="Calibri"/>
                <a:cs typeface="Calibri" panose="020F0502020204030204" pitchFamily="34" charset="0"/>
                <a:sym typeface="Calibri"/>
              </a:rPr>
              <a:t>ფსიქოლოგია</a:t>
            </a:r>
            <a:endParaRPr sz="4000" b="1" dirty="0">
              <a:solidFill>
                <a:schemeClr val="bg1"/>
              </a:solidFill>
              <a:latin typeface="Calibri" panose="020F0502020204030204" pitchFamily="34" charset="0"/>
              <a:ea typeface="Calibri"/>
              <a:cs typeface="Calibri" panose="020F0502020204030204" pitchFamily="34" charset="0"/>
              <a:sym typeface="Calibri"/>
            </a:endParaRPr>
          </a:p>
        </p:txBody>
      </p:sp>
      <p:pic>
        <p:nvPicPr>
          <p:cNvPr id="14" name="Google Shape;90;p1">
            <a:extLst>
              <a:ext uri="{FF2B5EF4-FFF2-40B4-BE49-F238E27FC236}">
                <a16:creationId xmlns="" xmlns:a16="http://schemas.microsoft.com/office/drawing/2014/main" id="{B3777C88-76AA-3242-8985-AD7899327453}"/>
              </a:ext>
            </a:extLst>
          </p:cNvPr>
          <p:cNvPicPr preferRelativeResize="0"/>
          <p:nvPr/>
        </p:nvPicPr>
        <p:blipFill rotWithShape="1">
          <a:blip r:embed="rId3">
            <a:alphaModFix/>
          </a:blip>
          <a:srcRect/>
          <a:stretch/>
        </p:blipFill>
        <p:spPr>
          <a:xfrm>
            <a:off x="778933" y="464777"/>
            <a:ext cx="2164081" cy="968991"/>
          </a:xfrm>
          <a:prstGeom prst="rect">
            <a:avLst/>
          </a:prstGeom>
          <a:noFill/>
          <a:ln>
            <a:noFill/>
          </a:ln>
        </p:spPr>
      </p:pic>
      <p:pic>
        <p:nvPicPr>
          <p:cNvPr id="15" name="Picture 14">
            <a:extLst>
              <a:ext uri="{FF2B5EF4-FFF2-40B4-BE49-F238E27FC236}">
                <a16:creationId xmlns="" xmlns:a16="http://schemas.microsoft.com/office/drawing/2014/main" id="{7E98D3A2-DB0F-424E-8C42-C2DFC8EC764D}"/>
              </a:ext>
            </a:extLst>
          </p:cNvPr>
          <p:cNvPicPr>
            <a:picLocks noChangeAspect="1"/>
          </p:cNvPicPr>
          <p:nvPr/>
        </p:nvPicPr>
        <p:blipFill>
          <a:blip r:embed="rId4"/>
          <a:stretch>
            <a:fillRect/>
          </a:stretch>
        </p:blipFill>
        <p:spPr>
          <a:xfrm>
            <a:off x="2943015" y="464777"/>
            <a:ext cx="2376972" cy="968991"/>
          </a:xfrm>
          <a:prstGeom prst="rect">
            <a:avLst/>
          </a:prstGeom>
        </p:spPr>
      </p:pic>
      <p:sp>
        <p:nvSpPr>
          <p:cNvPr id="3" name="Rectangle 2"/>
          <p:cNvSpPr/>
          <p:nvPr/>
        </p:nvSpPr>
        <p:spPr>
          <a:xfrm>
            <a:off x="7340367" y="464777"/>
            <a:ext cx="4412610" cy="948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Google Shape;106;g8d3272b2c0_0_301"/>
          <p:cNvSpPr txBox="1">
            <a:spLocks noGrp="1"/>
          </p:cNvSpPr>
          <p:nvPr>
            <p:ph type="title"/>
          </p:nvPr>
        </p:nvSpPr>
        <p:spPr>
          <a:xfrm>
            <a:off x="6143300" y="321569"/>
            <a:ext cx="6586500" cy="1234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500"/>
              <a:buFont typeface="Calibri"/>
              <a:buNone/>
            </a:pPr>
            <a:r>
              <a:rPr lang="en-US" sz="3200" dirty="0" smtClean="0">
                <a:solidFill>
                  <a:schemeClr val="bg1"/>
                </a:solidFill>
                <a:latin typeface="Calibri" panose="020F0502020204030204" pitchFamily="34" charset="0"/>
                <a:cs typeface="Calibri" panose="020F0502020204030204" pitchFamily="34" charset="0"/>
              </a:rPr>
              <a:t>Summary                     </a:t>
            </a:r>
            <a:endParaRPr sz="3200" dirty="0">
              <a:solidFill>
                <a:schemeClr val="bg1"/>
              </a:solidFill>
              <a:latin typeface="Calibri" panose="020F0502020204030204" pitchFamily="34" charset="0"/>
              <a:cs typeface="Calibri" panose="020F0502020204030204" pitchFamily="34" charset="0"/>
            </a:endParaRPr>
          </a:p>
          <a:p>
            <a:pPr marL="0" lvl="0" indent="0" algn="ctr" rtl="0">
              <a:lnSpc>
                <a:spcPct val="90000"/>
              </a:lnSpc>
              <a:spcBef>
                <a:spcPts val="0"/>
              </a:spcBef>
              <a:spcAft>
                <a:spcPts val="0"/>
              </a:spcAft>
              <a:buClr>
                <a:schemeClr val="dk1"/>
              </a:buClr>
              <a:buSzPts val="3500"/>
              <a:buFont typeface="Calibri"/>
              <a:buNone/>
            </a:pPr>
            <a:r>
              <a:rPr lang="en-US" sz="3200" dirty="0" smtClean="0">
                <a:solidFill>
                  <a:schemeClr val="bg1"/>
                </a:solidFill>
                <a:latin typeface="Calibri" panose="020F0502020204030204" pitchFamily="34" charset="0"/>
                <a:cs typeface="Calibri" panose="020F0502020204030204" pitchFamily="34" charset="0"/>
              </a:rPr>
              <a:t> </a:t>
            </a:r>
            <a:r>
              <a:rPr lang="ka-GE" sz="3200" dirty="0" smtClean="0">
                <a:solidFill>
                  <a:schemeClr val="bg1"/>
                </a:solidFill>
                <a:latin typeface="Calibri" panose="020F0502020204030204" pitchFamily="34" charset="0"/>
                <a:cs typeface="Calibri" panose="020F0502020204030204" pitchFamily="34" charset="0"/>
              </a:rPr>
              <a:t>შეჯამება</a:t>
            </a:r>
            <a:endParaRPr sz="3200" dirty="0">
              <a:solidFill>
                <a:schemeClr val="bg1"/>
              </a:solidFill>
              <a:latin typeface="Calibri" panose="020F0502020204030204" pitchFamily="34" charset="0"/>
              <a:cs typeface="Calibri" panose="020F0502020204030204" pitchFamily="34" charset="0"/>
              <a:sym typeface="Calibri"/>
            </a:endParaRPr>
          </a:p>
        </p:txBody>
      </p:sp>
    </p:spTree>
    <p:extLst>
      <p:ext uri="{BB962C8B-B14F-4D97-AF65-F5344CB8AC3E}">
        <p14:creationId xmlns:p14="http://schemas.microsoft.com/office/powerpoint/2010/main" val="5623134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F9062ACE-2806-6347-B02C-4F8680056D1E}"/>
              </a:ext>
            </a:extLst>
          </p:cNvPr>
          <p:cNvSpPr>
            <a:spLocks noGrp="1"/>
          </p:cNvSpPr>
          <p:nvPr>
            <p:ph type="body" idx="1"/>
          </p:nvPr>
        </p:nvSpPr>
        <p:spPr>
          <a:xfrm>
            <a:off x="829961" y="4226012"/>
            <a:ext cx="9825681" cy="1677832"/>
          </a:xfrm>
        </p:spPr>
        <p:txBody>
          <a:bodyPr>
            <a:normAutofit/>
          </a:bodyPr>
          <a:lstStyle/>
          <a:p>
            <a:pPr marL="114300" indent="0">
              <a:buNone/>
            </a:pPr>
            <a:r>
              <a:rPr lang="ka-GE" dirty="0">
                <a:solidFill>
                  <a:schemeClr val="bg1"/>
                </a:solidFill>
              </a:rPr>
              <a:t>დავალება შეგიძლიათ ატვირთოთ შემდეგ </a:t>
            </a:r>
          </a:p>
          <a:p>
            <a:pPr marL="114300" indent="0">
              <a:buNone/>
            </a:pPr>
            <a:r>
              <a:rPr lang="ka-GE" dirty="0">
                <a:solidFill>
                  <a:schemeClr val="bg1"/>
                </a:solidFill>
              </a:rPr>
              <a:t>მისამართზე: </a:t>
            </a:r>
            <a:r>
              <a:rPr lang="en-GB" dirty="0" err="1">
                <a:solidFill>
                  <a:schemeClr val="bg1"/>
                </a:solidFill>
              </a:rPr>
              <a:t>teleskola.co.uk</a:t>
            </a:r>
            <a:endParaRPr lang="en-US" dirty="0">
              <a:solidFill>
                <a:schemeClr val="bg1"/>
              </a:solidFill>
            </a:endParaRPr>
          </a:p>
        </p:txBody>
      </p:sp>
      <p:sp>
        <p:nvSpPr>
          <p:cNvPr id="8" name="Rectangle: Rounded Corners 5">
            <a:extLst>
              <a:ext uri="{FF2B5EF4-FFF2-40B4-BE49-F238E27FC236}">
                <a16:creationId xmlns="" xmlns:a16="http://schemas.microsoft.com/office/drawing/2014/main" id="{C633668A-C180-4A05-AB4F-6AAFDE5258A4}"/>
              </a:ext>
            </a:extLst>
          </p:cNvPr>
          <p:cNvSpPr/>
          <p:nvPr/>
        </p:nvSpPr>
        <p:spPr>
          <a:xfrm>
            <a:off x="778933" y="2366527"/>
            <a:ext cx="10199231" cy="12910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500" dirty="0">
              <a:latin typeface="Calibri" panose="020F0502020204030204" pitchFamily="34" charset="0"/>
              <a:cs typeface="Calibri" panose="020F0502020204030204" pitchFamily="34" charset="0"/>
            </a:endParaRPr>
          </a:p>
        </p:txBody>
      </p:sp>
      <p:sp>
        <p:nvSpPr>
          <p:cNvPr id="9" name="Text Placeholder 2">
            <a:extLst>
              <a:ext uri="{FF2B5EF4-FFF2-40B4-BE49-F238E27FC236}">
                <a16:creationId xmlns="" xmlns:a16="http://schemas.microsoft.com/office/drawing/2014/main" id="{20BD67DF-B55F-3B41-8E9D-D3A0EFBDB28E}"/>
              </a:ext>
            </a:extLst>
          </p:cNvPr>
          <p:cNvSpPr txBox="1">
            <a:spLocks/>
          </p:cNvSpPr>
          <p:nvPr/>
        </p:nvSpPr>
        <p:spPr>
          <a:xfrm>
            <a:off x="669324" y="2584323"/>
            <a:ext cx="10308840" cy="142389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None/>
            </a:pPr>
            <a:r>
              <a:rPr lang="en-US" b="1" dirty="0">
                <a:solidFill>
                  <a:schemeClr val="bg1"/>
                </a:solidFill>
                <a:latin typeface="Calibri" charset="0"/>
                <a:ea typeface="Calibri" charset="0"/>
                <a:cs typeface="Calibri" charset="0"/>
              </a:rPr>
              <a:t>Write a description of  a leader you admire.</a:t>
            </a:r>
          </a:p>
        </p:txBody>
      </p:sp>
      <p:sp>
        <p:nvSpPr>
          <p:cNvPr id="12" name="Rectangle 11">
            <a:extLst>
              <a:ext uri="{FF2B5EF4-FFF2-40B4-BE49-F238E27FC236}">
                <a16:creationId xmlns="" xmlns:a16="http://schemas.microsoft.com/office/drawing/2014/main" id="{29A71C1E-DAAB-A148-ACE1-5513F96BC64F}"/>
              </a:ext>
            </a:extLst>
          </p:cNvPr>
          <p:cNvSpPr/>
          <p:nvPr/>
        </p:nvSpPr>
        <p:spPr>
          <a:xfrm>
            <a:off x="6953418" y="464777"/>
            <a:ext cx="4024746" cy="916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13" name="TextBox 12">
            <a:extLst>
              <a:ext uri="{FF2B5EF4-FFF2-40B4-BE49-F238E27FC236}">
                <a16:creationId xmlns="" xmlns:a16="http://schemas.microsoft.com/office/drawing/2014/main" id="{0EDC11AA-0F7F-2940-8C05-F555C4D6FD04}"/>
              </a:ext>
            </a:extLst>
          </p:cNvPr>
          <p:cNvSpPr txBox="1"/>
          <p:nvPr/>
        </p:nvSpPr>
        <p:spPr>
          <a:xfrm>
            <a:off x="5970717" y="464777"/>
            <a:ext cx="6069513" cy="954107"/>
          </a:xfrm>
          <a:prstGeom prst="rect">
            <a:avLst/>
          </a:prstGeom>
          <a:noFill/>
        </p:spPr>
        <p:txBody>
          <a:bodyPr wrap="square" rtlCol="0">
            <a:spAutoFit/>
          </a:bodyPr>
          <a:lstStyle/>
          <a:p>
            <a:pPr algn="ctr"/>
            <a:r>
              <a:rPr lang="en-US" sz="2800" dirty="0">
                <a:solidFill>
                  <a:schemeClr val="bg1"/>
                </a:solidFill>
                <a:latin typeface="Calibri" panose="020F0502020204030204" pitchFamily="34" charset="0"/>
                <a:ea typeface="Calisto MT Regular" charset="0"/>
                <a:cs typeface="Calibri" panose="020F0502020204030204" pitchFamily="34" charset="0"/>
              </a:rPr>
              <a:t>Homework </a:t>
            </a:r>
            <a:endParaRPr lang="en-US" sz="2800" dirty="0" smtClean="0">
              <a:solidFill>
                <a:schemeClr val="bg1"/>
              </a:solidFill>
              <a:latin typeface="Calibri" panose="020F0502020204030204" pitchFamily="34" charset="0"/>
              <a:ea typeface="Calisto MT Regular" charset="0"/>
              <a:cs typeface="Calibri" panose="020F0502020204030204" pitchFamily="34" charset="0"/>
            </a:endParaRPr>
          </a:p>
          <a:p>
            <a:pPr algn="ctr"/>
            <a:r>
              <a:rPr lang="ka-GE" sz="2800" dirty="0" smtClean="0">
                <a:solidFill>
                  <a:schemeClr val="bg1"/>
                </a:solidFill>
                <a:latin typeface="Calibri" panose="020F0502020204030204" pitchFamily="34" charset="0"/>
                <a:ea typeface="Calisto MT Regular" charset="0"/>
                <a:cs typeface="Calibri" panose="020F0502020204030204" pitchFamily="34" charset="0"/>
              </a:rPr>
              <a:t>საშინაო </a:t>
            </a:r>
            <a:r>
              <a:rPr lang="ka-GE" sz="2800" dirty="0">
                <a:solidFill>
                  <a:schemeClr val="bg1"/>
                </a:solidFill>
                <a:latin typeface="Calibri" panose="020F0502020204030204" pitchFamily="34" charset="0"/>
                <a:ea typeface="Calisto MT Regular" charset="0"/>
                <a:cs typeface="Calibri" panose="020F0502020204030204" pitchFamily="34" charset="0"/>
              </a:rPr>
              <a:t>დავალება</a:t>
            </a:r>
            <a:endParaRPr lang="en-US" sz="2800" dirty="0">
              <a:solidFill>
                <a:schemeClr val="bg1"/>
              </a:solidFill>
              <a:latin typeface="Calibri" panose="020F0502020204030204" pitchFamily="34" charset="0"/>
              <a:ea typeface="Calisto MT Regular" charset="0"/>
              <a:cs typeface="Calibri" panose="020F0502020204030204" pitchFamily="34" charset="0"/>
            </a:endParaRPr>
          </a:p>
        </p:txBody>
      </p:sp>
      <p:pic>
        <p:nvPicPr>
          <p:cNvPr id="14" name="Google Shape;90;p1">
            <a:extLst>
              <a:ext uri="{FF2B5EF4-FFF2-40B4-BE49-F238E27FC236}">
                <a16:creationId xmlns="" xmlns:a16="http://schemas.microsoft.com/office/drawing/2014/main" id="{B3777C88-76AA-3242-8985-AD7899327453}"/>
              </a:ext>
            </a:extLst>
          </p:cNvPr>
          <p:cNvPicPr preferRelativeResize="0"/>
          <p:nvPr/>
        </p:nvPicPr>
        <p:blipFill rotWithShape="1">
          <a:blip r:embed="rId2">
            <a:alphaModFix/>
          </a:blip>
          <a:srcRect/>
          <a:stretch/>
        </p:blipFill>
        <p:spPr>
          <a:xfrm>
            <a:off x="778933" y="464777"/>
            <a:ext cx="2164081" cy="968991"/>
          </a:xfrm>
          <a:prstGeom prst="rect">
            <a:avLst/>
          </a:prstGeom>
          <a:noFill/>
          <a:ln>
            <a:noFill/>
          </a:ln>
        </p:spPr>
      </p:pic>
      <p:pic>
        <p:nvPicPr>
          <p:cNvPr id="15" name="Picture 14">
            <a:extLst>
              <a:ext uri="{FF2B5EF4-FFF2-40B4-BE49-F238E27FC236}">
                <a16:creationId xmlns="" xmlns:a16="http://schemas.microsoft.com/office/drawing/2014/main" id="{7E98D3A2-DB0F-424E-8C42-C2DFC8EC764D}"/>
              </a:ext>
            </a:extLst>
          </p:cNvPr>
          <p:cNvPicPr>
            <a:picLocks noChangeAspect="1"/>
          </p:cNvPicPr>
          <p:nvPr/>
        </p:nvPicPr>
        <p:blipFill>
          <a:blip r:embed="rId3"/>
          <a:stretch>
            <a:fillRect/>
          </a:stretch>
        </p:blipFill>
        <p:spPr>
          <a:xfrm>
            <a:off x="2943015" y="464777"/>
            <a:ext cx="2376972" cy="968991"/>
          </a:xfrm>
          <a:prstGeom prst="rect">
            <a:avLst/>
          </a:prstGeom>
        </p:spPr>
      </p:pic>
    </p:spTree>
    <p:extLst>
      <p:ext uri="{BB962C8B-B14F-4D97-AF65-F5344CB8AC3E}">
        <p14:creationId xmlns:p14="http://schemas.microsoft.com/office/powerpoint/2010/main" val="40692537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6" name="Google Shape;616;g8d3272b2c0_1_109"/>
          <p:cNvSpPr txBox="1"/>
          <p:nvPr/>
        </p:nvSpPr>
        <p:spPr>
          <a:xfrm>
            <a:off x="628650" y="304800"/>
            <a:ext cx="10962375" cy="6042550"/>
          </a:xfrm>
          <a:prstGeom prst="rect">
            <a:avLst/>
          </a:prstGeom>
          <a:noFill/>
          <a:ln>
            <a:noFill/>
          </a:ln>
        </p:spPr>
        <p:txBody>
          <a:bodyPr spcFirstLastPara="1" wrap="square" lIns="91425" tIns="91425" rIns="91425" bIns="91425" anchor="t" anchorCtr="0">
            <a:noAutofit/>
          </a:bodyPr>
          <a:lstStyle/>
          <a:p>
            <a:pPr lvl="0" algn="just"/>
            <a:endParaRPr lang="en-US" sz="6000" dirty="0">
              <a:latin typeface="Calibri Regular" charset="0"/>
              <a:ea typeface="Times New Roman"/>
              <a:cs typeface="Times New Roman"/>
              <a:sym typeface="Times New Roman"/>
            </a:endParaRPr>
          </a:p>
        </p:txBody>
      </p:sp>
      <p:sp>
        <p:nvSpPr>
          <p:cNvPr id="4" name="TextBox 3">
            <a:extLst>
              <a:ext uri="{FF2B5EF4-FFF2-40B4-BE49-F238E27FC236}">
                <a16:creationId xmlns="" xmlns:a16="http://schemas.microsoft.com/office/drawing/2014/main" id="{C3A0B8F0-ED81-4886-BAD3-624878320317}"/>
              </a:ext>
            </a:extLst>
          </p:cNvPr>
          <p:cNvSpPr txBox="1"/>
          <p:nvPr/>
        </p:nvSpPr>
        <p:spPr>
          <a:xfrm>
            <a:off x="1590675" y="2343150"/>
            <a:ext cx="8915400" cy="584775"/>
          </a:xfrm>
          <a:prstGeom prst="rect">
            <a:avLst/>
          </a:prstGeom>
          <a:noFill/>
        </p:spPr>
        <p:txBody>
          <a:bodyPr wrap="square" rtlCol="0">
            <a:spAutoFit/>
          </a:bodyPr>
          <a:lstStyle/>
          <a:p>
            <a:r>
              <a:rPr lang="en-US" sz="3200" dirty="0">
                <a:solidFill>
                  <a:schemeClr val="bg1"/>
                </a:solidFill>
                <a:latin typeface="Calibri" panose="020F0502020204030204" pitchFamily="34" charset="0"/>
                <a:ea typeface="Calisto MT Regular" charset="0"/>
                <a:cs typeface="Calibri" panose="020F0502020204030204" pitchFamily="34" charset="0"/>
              </a:rPr>
              <a:t>  </a:t>
            </a:r>
          </a:p>
        </p:txBody>
      </p:sp>
      <p:sp>
        <p:nvSpPr>
          <p:cNvPr id="6" name="Flowchart: Alternate Process 5">
            <a:extLst>
              <a:ext uri="{FF2B5EF4-FFF2-40B4-BE49-F238E27FC236}">
                <a16:creationId xmlns="" xmlns:a16="http://schemas.microsoft.com/office/drawing/2014/main" id="{A496D01A-79D0-4890-9C5F-709630ED59D2}"/>
              </a:ext>
            </a:extLst>
          </p:cNvPr>
          <p:cNvSpPr/>
          <p:nvPr/>
        </p:nvSpPr>
        <p:spPr>
          <a:xfrm>
            <a:off x="628650" y="1429560"/>
            <a:ext cx="10790861" cy="527012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smtClean="0">
                <a:latin typeface="Calibri" panose="020F0502020204030204" pitchFamily="34" charset="0"/>
                <a:cs typeface="Calibri" panose="020F0502020204030204" pitchFamily="34" charset="0"/>
              </a:rPr>
              <a:t>The leader who I admire most is my Mom. She has many good and different leadership qualities. The first thing about her that I like is that she is brave. No matter how difficult a situation, she is always ready to face it. The second thing I like about her is, she is very intelligent and forward thinking. She is always thinking about problems we might have in the future so she can solve them before they happen. She is also quick-thinking. If an unexpected problem happens, she is not frightened and is ready to fix it and make it better. The final great thing about her that makes her a good leader is that she has great communication skills and is very honest. When me and my brother get into fights, she always listens to both of us with an open-mind and is fair with who she thinks is right and wrong. When I grow up, I want to have leadership qualities like my Mom.  </a:t>
            </a:r>
            <a:endParaRPr lang="en-US" sz="2400" dirty="0">
              <a:latin typeface="Calibri" panose="020F0502020204030204" pitchFamily="34" charset="0"/>
              <a:cs typeface="Calibri" panose="020F0502020204030204" pitchFamily="34" charset="0"/>
            </a:endParaRPr>
          </a:p>
        </p:txBody>
      </p:sp>
      <p:pic>
        <p:nvPicPr>
          <p:cNvPr id="5" name="Google Shape;90;p1">
            <a:extLst>
              <a:ext uri="{FF2B5EF4-FFF2-40B4-BE49-F238E27FC236}">
                <a16:creationId xmlns="" xmlns:a16="http://schemas.microsoft.com/office/drawing/2014/main" id="{B3777C88-76AA-3242-8985-AD7899327453}"/>
              </a:ext>
            </a:extLst>
          </p:cNvPr>
          <p:cNvPicPr preferRelativeResize="0"/>
          <p:nvPr/>
        </p:nvPicPr>
        <p:blipFill rotWithShape="1">
          <a:blip r:embed="rId3">
            <a:alphaModFix/>
          </a:blip>
          <a:srcRect/>
          <a:stretch/>
        </p:blipFill>
        <p:spPr>
          <a:xfrm>
            <a:off x="778933" y="304800"/>
            <a:ext cx="2164081" cy="968991"/>
          </a:xfrm>
          <a:prstGeom prst="rect">
            <a:avLst/>
          </a:prstGeom>
          <a:noFill/>
          <a:ln>
            <a:noFill/>
          </a:ln>
        </p:spPr>
      </p:pic>
      <p:pic>
        <p:nvPicPr>
          <p:cNvPr id="7" name="Picture 6">
            <a:extLst>
              <a:ext uri="{FF2B5EF4-FFF2-40B4-BE49-F238E27FC236}">
                <a16:creationId xmlns="" xmlns:a16="http://schemas.microsoft.com/office/drawing/2014/main" id="{7E98D3A2-DB0F-424E-8C42-C2DFC8EC764D}"/>
              </a:ext>
            </a:extLst>
          </p:cNvPr>
          <p:cNvPicPr>
            <a:picLocks noChangeAspect="1"/>
          </p:cNvPicPr>
          <p:nvPr/>
        </p:nvPicPr>
        <p:blipFill>
          <a:blip r:embed="rId4"/>
          <a:stretch>
            <a:fillRect/>
          </a:stretch>
        </p:blipFill>
        <p:spPr>
          <a:xfrm>
            <a:off x="2943015" y="304800"/>
            <a:ext cx="2376972" cy="968991"/>
          </a:xfrm>
          <a:prstGeom prst="rect">
            <a:avLst/>
          </a:prstGeom>
        </p:spPr>
      </p:pic>
      <p:sp>
        <p:nvSpPr>
          <p:cNvPr id="8" name="Rectangle 7">
            <a:extLst>
              <a:ext uri="{FF2B5EF4-FFF2-40B4-BE49-F238E27FC236}">
                <a16:creationId xmlns="" xmlns:a16="http://schemas.microsoft.com/office/drawing/2014/main" id="{29A71C1E-DAAB-A148-ACE1-5513F96BC64F}"/>
              </a:ext>
            </a:extLst>
          </p:cNvPr>
          <p:cNvSpPr/>
          <p:nvPr/>
        </p:nvSpPr>
        <p:spPr>
          <a:xfrm>
            <a:off x="7037307" y="330923"/>
            <a:ext cx="4024746" cy="916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2" name="Rectangle 1"/>
          <p:cNvSpPr/>
          <p:nvPr/>
        </p:nvSpPr>
        <p:spPr>
          <a:xfrm>
            <a:off x="6096000" y="312240"/>
            <a:ext cx="6096000" cy="954107"/>
          </a:xfrm>
          <a:prstGeom prst="rect">
            <a:avLst/>
          </a:prstGeom>
        </p:spPr>
        <p:txBody>
          <a:bodyPr>
            <a:spAutoFit/>
          </a:bodyPr>
          <a:lstStyle/>
          <a:p>
            <a:pPr algn="ctr"/>
            <a:r>
              <a:rPr lang="en-US" sz="2800" dirty="0">
                <a:solidFill>
                  <a:schemeClr val="bg1"/>
                </a:solidFill>
                <a:latin typeface="Calibri" panose="020F0502020204030204" pitchFamily="34" charset="0"/>
                <a:ea typeface="Calisto MT Regular" charset="0"/>
                <a:cs typeface="Calibri" panose="020F0502020204030204" pitchFamily="34" charset="0"/>
              </a:rPr>
              <a:t>Homework </a:t>
            </a:r>
          </a:p>
          <a:p>
            <a:pPr algn="ctr"/>
            <a:r>
              <a:rPr lang="ka-GE" sz="2800" dirty="0">
                <a:solidFill>
                  <a:schemeClr val="bg1"/>
                </a:solidFill>
                <a:latin typeface="Calibri" panose="020F0502020204030204" pitchFamily="34" charset="0"/>
                <a:ea typeface="Calisto MT Regular" charset="0"/>
                <a:cs typeface="Calibri" panose="020F0502020204030204" pitchFamily="34" charset="0"/>
              </a:rPr>
              <a:t>საშინაო დავალება</a:t>
            </a:r>
            <a:endParaRPr lang="en-US" sz="2800" dirty="0">
              <a:solidFill>
                <a:schemeClr val="bg1"/>
              </a:solidFill>
              <a:latin typeface="Calibri" panose="020F0502020204030204" pitchFamily="34" charset="0"/>
              <a:ea typeface="Calisto MT Regular" charset="0"/>
              <a:cs typeface="Calibri" panose="020F0502020204030204" pitchFamily="34" charset="0"/>
            </a:endParaRPr>
          </a:p>
        </p:txBody>
      </p:sp>
    </p:spTree>
    <p:extLst>
      <p:ext uri="{BB962C8B-B14F-4D97-AF65-F5344CB8AC3E}">
        <p14:creationId xmlns:p14="http://schemas.microsoft.com/office/powerpoint/2010/main" val="12046592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7" name="Google Shape;90;p1">
            <a:extLst>
              <a:ext uri="{FF2B5EF4-FFF2-40B4-BE49-F238E27FC236}">
                <a16:creationId xmlns="" xmlns:a16="http://schemas.microsoft.com/office/drawing/2014/main" id="{5F91BBF8-4280-E84D-AC36-E0FB43FF28A2}"/>
              </a:ext>
            </a:extLst>
          </p:cNvPr>
          <p:cNvPicPr preferRelativeResize="0"/>
          <p:nvPr/>
        </p:nvPicPr>
        <p:blipFill rotWithShape="1">
          <a:blip r:embed="rId3">
            <a:alphaModFix/>
          </a:blip>
          <a:srcRect/>
          <a:stretch/>
        </p:blipFill>
        <p:spPr>
          <a:xfrm>
            <a:off x="979207" y="725338"/>
            <a:ext cx="2164081" cy="968991"/>
          </a:xfrm>
          <a:prstGeom prst="rect">
            <a:avLst/>
          </a:prstGeom>
          <a:noFill/>
          <a:ln>
            <a:noFill/>
          </a:ln>
        </p:spPr>
      </p:pic>
      <p:pic>
        <p:nvPicPr>
          <p:cNvPr id="8" name="Picture 7">
            <a:extLst>
              <a:ext uri="{FF2B5EF4-FFF2-40B4-BE49-F238E27FC236}">
                <a16:creationId xmlns="" xmlns:a16="http://schemas.microsoft.com/office/drawing/2014/main" id="{B467AF7E-AEF5-7240-BF10-F478703462D6}"/>
              </a:ext>
            </a:extLst>
          </p:cNvPr>
          <p:cNvPicPr>
            <a:picLocks noChangeAspect="1"/>
          </p:cNvPicPr>
          <p:nvPr/>
        </p:nvPicPr>
        <p:blipFill>
          <a:blip r:embed="rId4"/>
          <a:stretch>
            <a:fillRect/>
          </a:stretch>
        </p:blipFill>
        <p:spPr>
          <a:xfrm>
            <a:off x="3143289" y="725338"/>
            <a:ext cx="2376972" cy="968991"/>
          </a:xfrm>
          <a:prstGeom prst="rect">
            <a:avLst/>
          </a:prstGeom>
        </p:spPr>
      </p:pic>
      <p:grpSp>
        <p:nvGrpSpPr>
          <p:cNvPr id="10" name="Google Shape;147;g8d3272b2c0_0_186"/>
          <p:cNvGrpSpPr/>
          <p:nvPr/>
        </p:nvGrpSpPr>
        <p:grpSpPr>
          <a:xfrm>
            <a:off x="1133525" y="1827687"/>
            <a:ext cx="9341410" cy="5008522"/>
            <a:chOff x="-704787" y="-228552"/>
            <a:chExt cx="10300674" cy="6068367"/>
          </a:xfrm>
        </p:grpSpPr>
        <p:sp>
          <p:nvSpPr>
            <p:cNvPr id="11" name="Google Shape;148;g8d3272b2c0_0_186"/>
            <p:cNvSpPr/>
            <p:nvPr/>
          </p:nvSpPr>
          <p:spPr>
            <a:xfrm>
              <a:off x="3785481" y="1959900"/>
              <a:ext cx="1919179" cy="1687266"/>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Regular" charset="0"/>
                <a:ea typeface="Calisto MT Regular" charset="0"/>
                <a:cs typeface="Calisto MT Regular" charset="0"/>
              </a:endParaRPr>
            </a:p>
          </p:txBody>
        </p:sp>
        <p:sp>
          <p:nvSpPr>
            <p:cNvPr id="12" name="Google Shape;149;g8d3272b2c0_0_186"/>
            <p:cNvSpPr txBox="1"/>
            <p:nvPr/>
          </p:nvSpPr>
          <p:spPr>
            <a:xfrm>
              <a:off x="3977319" y="2277466"/>
              <a:ext cx="1531091" cy="1134600"/>
            </a:xfrm>
            <a:prstGeom prst="rect">
              <a:avLst/>
            </a:prstGeom>
            <a:noFill/>
            <a:ln>
              <a:noFill/>
            </a:ln>
          </p:spPr>
          <p:txBody>
            <a:bodyPr spcFirstLastPara="1" wrap="square" lIns="10775" tIns="10775" rIns="10775" bIns="10775" anchor="ctr" anchorCtr="0">
              <a:noAutofit/>
            </a:bodyPr>
            <a:lstStyle/>
            <a:p>
              <a:pPr marL="0" marR="0" lvl="0" indent="0" algn="ctr" rtl="0">
                <a:lnSpc>
                  <a:spcPct val="90000"/>
                </a:lnSpc>
                <a:spcBef>
                  <a:spcPts val="0"/>
                </a:spcBef>
                <a:spcAft>
                  <a:spcPts val="0"/>
                </a:spcAft>
                <a:buNone/>
              </a:pPr>
              <a:r>
                <a:rPr lang="en-US" sz="2200" b="1" u="none" strike="noStrike" cap="none" dirty="0">
                  <a:solidFill>
                    <a:srgbClr val="FFFFFF"/>
                  </a:solidFill>
                  <a:latin typeface="Calibri" panose="020F0502020204030204" pitchFamily="34" charset="0"/>
                  <a:ea typeface="Calibri"/>
                  <a:cs typeface="Calibri" panose="020F0502020204030204" pitchFamily="34" charset="0"/>
                  <a:sym typeface="Calibri"/>
                </a:rPr>
                <a:t>Vocabulary</a:t>
              </a:r>
              <a:endParaRPr sz="2200" dirty="0">
                <a:latin typeface="Calibri" panose="020F0502020204030204" pitchFamily="34" charset="0"/>
                <a:ea typeface="Calisto MT Regular" charset="0"/>
                <a:cs typeface="Calibri" panose="020F0502020204030204" pitchFamily="34" charset="0"/>
              </a:endParaRPr>
            </a:p>
            <a:p>
              <a:pPr marL="0" marR="0" lvl="0" indent="0" algn="ctr" rtl="0">
                <a:lnSpc>
                  <a:spcPct val="90000"/>
                </a:lnSpc>
                <a:spcBef>
                  <a:spcPts val="595"/>
                </a:spcBef>
                <a:spcAft>
                  <a:spcPts val="0"/>
                </a:spcAft>
                <a:buNone/>
              </a:pPr>
              <a:r>
                <a:rPr lang="en-US" sz="2200" b="1" u="none" strike="noStrike" cap="none" dirty="0" err="1">
                  <a:solidFill>
                    <a:srgbClr val="FFFFFF"/>
                  </a:solidFill>
                  <a:latin typeface="Calibri" panose="020F0502020204030204" pitchFamily="34" charset="0"/>
                  <a:ea typeface="Calibri"/>
                  <a:cs typeface="Calibri" panose="020F0502020204030204" pitchFamily="34" charset="0"/>
                  <a:sym typeface="Calibri"/>
                </a:rPr>
                <a:t>ლექსიკა</a:t>
              </a:r>
              <a:endParaRPr sz="2200" dirty="0">
                <a:latin typeface="Calibri" panose="020F0502020204030204" pitchFamily="34" charset="0"/>
                <a:ea typeface="Calisto MT Regular" charset="0"/>
                <a:cs typeface="Calibri" panose="020F0502020204030204" pitchFamily="34" charset="0"/>
              </a:endParaRPr>
            </a:p>
          </p:txBody>
        </p:sp>
        <p:sp>
          <p:nvSpPr>
            <p:cNvPr id="13" name="Google Shape;150;g8d3272b2c0_0_186"/>
            <p:cNvSpPr/>
            <p:nvPr/>
          </p:nvSpPr>
          <p:spPr>
            <a:xfrm rot="-5611042">
              <a:off x="4270650" y="1677702"/>
              <a:ext cx="709036" cy="24945"/>
            </a:xfrm>
            <a:custGeom>
              <a:avLst/>
              <a:gdLst/>
              <a:ahLst/>
              <a:cxnLst/>
              <a:rect l="l" t="t" r="r" b="b"/>
              <a:pathLst>
                <a:path w="120000" h="120000" extrusionOk="0">
                  <a:moveTo>
                    <a:pt x="0" y="59998"/>
                  </a:moveTo>
                  <a:lnTo>
                    <a:pt x="120000" y="59998"/>
                  </a:lnTo>
                </a:path>
              </a:pathLst>
            </a:cu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Regular" charset="0"/>
                <a:ea typeface="Calisto MT Regular" charset="0"/>
                <a:cs typeface="Calisto MT Regular" charset="0"/>
              </a:endParaRPr>
            </a:p>
          </p:txBody>
        </p:sp>
        <p:sp>
          <p:nvSpPr>
            <p:cNvPr id="14" name="Google Shape;151;g8d3272b2c0_0_186"/>
            <p:cNvSpPr txBox="1"/>
            <p:nvPr/>
          </p:nvSpPr>
          <p:spPr>
            <a:xfrm rot="5196305">
              <a:off x="4607339" y="1672363"/>
              <a:ext cx="35462" cy="3546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Calibri Regular" charset="0"/>
                <a:ea typeface="Calibri"/>
                <a:cs typeface="Calibri"/>
                <a:sym typeface="Calibri"/>
              </a:endParaRPr>
            </a:p>
          </p:txBody>
        </p:sp>
        <p:sp>
          <p:nvSpPr>
            <p:cNvPr id="15" name="Google Shape;152;g8d3272b2c0_0_186"/>
            <p:cNvSpPr/>
            <p:nvPr/>
          </p:nvSpPr>
          <p:spPr>
            <a:xfrm>
              <a:off x="3051475" y="-228552"/>
              <a:ext cx="2927947" cy="1892021"/>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Regular" charset="0"/>
                <a:ea typeface="Calisto MT Regular" charset="0"/>
                <a:cs typeface="Calisto MT Regular" charset="0"/>
              </a:endParaRPr>
            </a:p>
          </p:txBody>
        </p:sp>
        <p:sp>
          <p:nvSpPr>
            <p:cNvPr id="16" name="Google Shape;153;g8d3272b2c0_0_186"/>
            <p:cNvSpPr txBox="1"/>
            <p:nvPr/>
          </p:nvSpPr>
          <p:spPr>
            <a:xfrm>
              <a:off x="3142900" y="72659"/>
              <a:ext cx="2860139" cy="1108213"/>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630"/>
                </a:spcBef>
                <a:spcAft>
                  <a:spcPts val="0"/>
                </a:spcAft>
                <a:buClr>
                  <a:srgbClr val="000000"/>
                </a:buClr>
                <a:buFont typeface="Arial"/>
                <a:buNone/>
              </a:pPr>
              <a:r>
                <a:rPr lang="en-US" sz="2200" b="1" dirty="0">
                  <a:solidFill>
                    <a:srgbClr val="FFFFFF"/>
                  </a:solidFill>
                  <a:latin typeface="Calibri" panose="020F0502020204030204" pitchFamily="34" charset="0"/>
                  <a:ea typeface="Calibri"/>
                  <a:cs typeface="Calibri" panose="020F0502020204030204" pitchFamily="34" charset="0"/>
                  <a:sym typeface="Calibri"/>
                </a:rPr>
                <a:t>c</a:t>
              </a:r>
              <a:r>
                <a:rPr lang="en-US" sz="2200" b="1" dirty="0" smtClean="0">
                  <a:solidFill>
                    <a:srgbClr val="FFFFFF"/>
                  </a:solidFill>
                  <a:latin typeface="Calibri" panose="020F0502020204030204" pitchFamily="34" charset="0"/>
                  <a:ea typeface="Calibri"/>
                  <a:cs typeface="Calibri" panose="020F0502020204030204" pitchFamily="34" charset="0"/>
                  <a:sym typeface="Calibri"/>
                </a:rPr>
                <a:t>onfident </a:t>
              </a:r>
              <a:endParaRPr lang="en-US" sz="22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Clr>
                  <a:srgbClr val="000000"/>
                </a:buClr>
                <a:buFont typeface="Arial"/>
                <a:buNone/>
              </a:pPr>
              <a:r>
                <a:rPr lang="en-US" sz="2200" b="1" dirty="0">
                  <a:solidFill>
                    <a:srgbClr val="FFFFFF"/>
                  </a:solidFill>
                  <a:latin typeface="Calibri" panose="020F0502020204030204" pitchFamily="34" charset="0"/>
                  <a:ea typeface="Calibri"/>
                  <a:cs typeface="Calibri" panose="020F0502020204030204" pitchFamily="34" charset="0"/>
                  <a:sym typeface="Calibri"/>
                </a:rPr>
                <a:t>(</a:t>
              </a:r>
              <a:r>
                <a:rPr lang="en-US" sz="2200" b="1" dirty="0" smtClean="0">
                  <a:solidFill>
                    <a:srgbClr val="FFFFFF"/>
                  </a:solidFill>
                  <a:latin typeface="Calibri" panose="020F0502020204030204" pitchFamily="34" charset="0"/>
                  <a:ea typeface="Calibri"/>
                  <a:cs typeface="Calibri" panose="020F0502020204030204" pitchFamily="34" charset="0"/>
                  <a:sym typeface="Calibri"/>
                </a:rPr>
                <a:t>adj.)</a:t>
              </a:r>
              <a:endParaRPr lang="en-US" sz="22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Clr>
                  <a:srgbClr val="000000"/>
                </a:buClr>
                <a:buFont typeface="Arial"/>
                <a:buNone/>
              </a:pPr>
              <a:r>
                <a:rPr lang="ka-GE" sz="2200" b="1" dirty="0">
                  <a:solidFill>
                    <a:srgbClr val="FFFFFF"/>
                  </a:solidFill>
                  <a:latin typeface="Calibri" panose="020F0502020204030204" pitchFamily="34" charset="0"/>
                  <a:ea typeface="Calibri"/>
                  <a:cs typeface="Calibri" panose="020F0502020204030204" pitchFamily="34" charset="0"/>
                  <a:sym typeface="Calibri"/>
                </a:rPr>
                <a:t>თავდაჯერებული</a:t>
              </a:r>
              <a:endParaRPr sz="2200" b="1"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17" name="Google Shape;154;g8d3272b2c0_0_186"/>
            <p:cNvSpPr/>
            <p:nvPr/>
          </p:nvSpPr>
          <p:spPr>
            <a:xfrm rot="19514876">
              <a:off x="5525686" y="1944280"/>
              <a:ext cx="1446161" cy="56896"/>
            </a:xfrm>
            <a:custGeom>
              <a:avLst/>
              <a:gdLst/>
              <a:ahLst/>
              <a:cxnLst/>
              <a:rect l="l" t="t" r="r" b="b"/>
              <a:pathLst>
                <a:path w="120000" h="120000" extrusionOk="0">
                  <a:moveTo>
                    <a:pt x="0" y="59998"/>
                  </a:moveTo>
                  <a:lnTo>
                    <a:pt x="120000" y="59998"/>
                  </a:lnTo>
                </a:path>
              </a:pathLst>
            </a:cu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Regular" charset="0"/>
                <a:ea typeface="Calisto MT Regular" charset="0"/>
                <a:cs typeface="Calisto MT Regular" charset="0"/>
              </a:endParaRPr>
            </a:p>
          </p:txBody>
        </p:sp>
        <p:sp>
          <p:nvSpPr>
            <p:cNvPr id="18" name="Google Shape;155;g8d3272b2c0_0_186"/>
            <p:cNvSpPr txBox="1"/>
            <p:nvPr/>
          </p:nvSpPr>
          <p:spPr>
            <a:xfrm rot="-2466378">
              <a:off x="5868095" y="1745714"/>
              <a:ext cx="81222" cy="8122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Calibri Regular" charset="0"/>
                <a:ea typeface="Calibri"/>
                <a:cs typeface="Calibri"/>
                <a:sym typeface="Calibri"/>
              </a:endParaRPr>
            </a:p>
          </p:txBody>
        </p:sp>
        <p:sp>
          <p:nvSpPr>
            <p:cNvPr id="19" name="Google Shape;156;g8d3272b2c0_0_186"/>
            <p:cNvSpPr/>
            <p:nvPr/>
          </p:nvSpPr>
          <p:spPr>
            <a:xfrm>
              <a:off x="6650907" y="487006"/>
              <a:ext cx="2944980" cy="2240774"/>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Regular" charset="0"/>
                <a:ea typeface="Calisto MT Regular" charset="0"/>
                <a:cs typeface="Calisto MT Regular" charset="0"/>
              </a:endParaRPr>
            </a:p>
          </p:txBody>
        </p:sp>
        <p:sp>
          <p:nvSpPr>
            <p:cNvPr id="20" name="Google Shape;157;g8d3272b2c0_0_186"/>
            <p:cNvSpPr txBox="1"/>
            <p:nvPr/>
          </p:nvSpPr>
          <p:spPr>
            <a:xfrm>
              <a:off x="6924633" y="1052101"/>
              <a:ext cx="2397526" cy="907799"/>
            </a:xfrm>
            <a:prstGeom prst="rect">
              <a:avLst/>
            </a:prstGeom>
            <a:solidFill>
              <a:schemeClr val="accent1"/>
            </a:solidFill>
            <a:ln>
              <a:noFill/>
            </a:ln>
          </p:spPr>
          <p:txBody>
            <a:bodyPr spcFirstLastPara="1" wrap="square" lIns="11425" tIns="11425" rIns="11425" bIns="11425" anchor="ctr" anchorCtr="0">
              <a:noAutofit/>
            </a:bodyPr>
            <a:lstStyle/>
            <a:p>
              <a:pPr marL="0" lvl="0" indent="0" algn="ctr" rtl="0">
                <a:spcBef>
                  <a:spcPts val="0"/>
                </a:spcBef>
                <a:spcAft>
                  <a:spcPts val="0"/>
                </a:spcAft>
                <a:buClr>
                  <a:schemeClr val="dk1"/>
                </a:buClr>
                <a:buSzPts val="1100"/>
                <a:buFont typeface="Arial"/>
                <a:buNone/>
              </a:pPr>
              <a:r>
                <a:rPr lang="en-US" sz="2200" b="1" dirty="0">
                  <a:solidFill>
                    <a:srgbClr val="FFFFFF"/>
                  </a:solidFill>
                  <a:latin typeface="Calibri" panose="020F0502020204030204" pitchFamily="34" charset="0"/>
                  <a:ea typeface="Calibri"/>
                  <a:cs typeface="Calibri" panose="020F0502020204030204" pitchFamily="34" charset="0"/>
                  <a:sym typeface="Calibri"/>
                </a:rPr>
                <a:t>i</a:t>
              </a:r>
              <a:r>
                <a:rPr lang="en-US" sz="2200" b="1" dirty="0" smtClean="0">
                  <a:solidFill>
                    <a:srgbClr val="FFFFFF"/>
                  </a:solidFill>
                  <a:latin typeface="Calibri" panose="020F0502020204030204" pitchFamily="34" charset="0"/>
                  <a:ea typeface="Calibri"/>
                  <a:cs typeface="Calibri" panose="020F0502020204030204" pitchFamily="34" charset="0"/>
                  <a:sym typeface="Calibri"/>
                </a:rPr>
                <a:t>ntelligent       (adj.)</a:t>
              </a:r>
              <a:endParaRPr lang="ka-GE" sz="2200" b="1" dirty="0">
                <a:solidFill>
                  <a:srgbClr val="FFFFFF"/>
                </a:solidFill>
                <a:latin typeface="Calibri" panose="020F0502020204030204" pitchFamily="34" charset="0"/>
                <a:ea typeface="Calibri"/>
                <a:cs typeface="Calibri" panose="020F0502020204030204" pitchFamily="34" charset="0"/>
                <a:sym typeface="Calibri"/>
              </a:endParaRPr>
            </a:p>
            <a:p>
              <a:pPr marL="0" lvl="0" indent="0" algn="ctr" rtl="0">
                <a:spcBef>
                  <a:spcPts val="0"/>
                </a:spcBef>
                <a:spcAft>
                  <a:spcPts val="0"/>
                </a:spcAft>
                <a:buClr>
                  <a:schemeClr val="dk1"/>
                </a:buClr>
                <a:buSzPts val="1100"/>
                <a:buFont typeface="Arial"/>
                <a:buNone/>
              </a:pPr>
              <a:r>
                <a:rPr lang="ka-GE" sz="2200" b="1" dirty="0" smtClean="0">
                  <a:solidFill>
                    <a:srgbClr val="FFFFFF"/>
                  </a:solidFill>
                  <a:latin typeface="Calibri" panose="020F0502020204030204" pitchFamily="34" charset="0"/>
                  <a:ea typeface="Calibri"/>
                  <a:cs typeface="Calibri" panose="020F0502020204030204" pitchFamily="34" charset="0"/>
                  <a:sym typeface="Calibri"/>
                </a:rPr>
                <a:t>ჭკვიანი</a:t>
              </a:r>
              <a:r>
                <a:rPr lang="en-US" sz="2200" b="1" dirty="0" smtClean="0">
                  <a:solidFill>
                    <a:srgbClr val="FFFFFF"/>
                  </a:solidFill>
                  <a:latin typeface="Calibri" panose="020F0502020204030204" pitchFamily="34" charset="0"/>
                  <a:ea typeface="Calibri"/>
                  <a:cs typeface="Calibri" panose="020F0502020204030204" pitchFamily="34" charset="0"/>
                  <a:sym typeface="Calibri"/>
                </a:rPr>
                <a:t>, </a:t>
              </a:r>
              <a:r>
                <a:rPr lang="ka-GE" sz="2200" b="1" dirty="0" smtClean="0">
                  <a:solidFill>
                    <a:srgbClr val="FFFFFF"/>
                  </a:solidFill>
                  <a:latin typeface="Calibri" panose="020F0502020204030204" pitchFamily="34" charset="0"/>
                  <a:ea typeface="Calibri"/>
                  <a:cs typeface="Calibri" panose="020F0502020204030204" pitchFamily="34" charset="0"/>
                  <a:sym typeface="Calibri"/>
                </a:rPr>
                <a:t>გონიერი</a:t>
              </a:r>
              <a:endParaRPr sz="2200" b="1"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21" name="Google Shape;159;g8d3272b2c0_0_186"/>
            <p:cNvSpPr txBox="1"/>
            <p:nvPr/>
          </p:nvSpPr>
          <p:spPr>
            <a:xfrm rot="-246013">
              <a:off x="6281636" y="2686160"/>
              <a:ext cx="83915" cy="8391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Calibri Regular" charset="0"/>
                <a:ea typeface="Calibri"/>
                <a:cs typeface="Calibri"/>
                <a:sym typeface="Calibri"/>
              </a:endParaRPr>
            </a:p>
          </p:txBody>
        </p:sp>
        <p:sp>
          <p:nvSpPr>
            <p:cNvPr id="22" name="Google Shape;163;g8d3272b2c0_0_186"/>
            <p:cNvSpPr txBox="1"/>
            <p:nvPr/>
          </p:nvSpPr>
          <p:spPr>
            <a:xfrm rot="2113695">
              <a:off x="5940677" y="3711274"/>
              <a:ext cx="77492" cy="774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Calibri Regular" charset="0"/>
                <a:ea typeface="Calibri"/>
                <a:cs typeface="Calibri"/>
                <a:sym typeface="Calibri"/>
              </a:endParaRPr>
            </a:p>
          </p:txBody>
        </p:sp>
        <p:sp>
          <p:nvSpPr>
            <p:cNvPr id="23" name="Google Shape;166;g8d3272b2c0_0_186"/>
            <p:cNvSpPr/>
            <p:nvPr/>
          </p:nvSpPr>
          <p:spPr>
            <a:xfrm rot="5186587">
              <a:off x="4616069" y="3770650"/>
              <a:ext cx="275631" cy="24945"/>
            </a:xfrm>
            <a:custGeom>
              <a:avLst/>
              <a:gdLst/>
              <a:ahLst/>
              <a:cxnLst/>
              <a:rect l="l" t="t" r="r" b="b"/>
              <a:pathLst>
                <a:path w="120000" h="120000" extrusionOk="0">
                  <a:moveTo>
                    <a:pt x="0" y="59998"/>
                  </a:moveTo>
                  <a:lnTo>
                    <a:pt x="120000" y="59998"/>
                  </a:lnTo>
                </a:path>
              </a:pathLst>
            </a:cu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Regular" charset="0"/>
                <a:ea typeface="Calisto MT Regular" charset="0"/>
                <a:cs typeface="Calisto MT Regular" charset="0"/>
              </a:endParaRPr>
            </a:p>
          </p:txBody>
        </p:sp>
        <p:sp>
          <p:nvSpPr>
            <p:cNvPr id="24" name="Google Shape;167;g8d3272b2c0_0_186"/>
            <p:cNvSpPr txBox="1"/>
            <p:nvPr/>
          </p:nvSpPr>
          <p:spPr>
            <a:xfrm rot="5176116">
              <a:off x="4746973" y="3776269"/>
              <a:ext cx="13829" cy="1382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Calibri Regular" charset="0"/>
                <a:ea typeface="Calibri"/>
                <a:cs typeface="Calibri"/>
                <a:sym typeface="Calibri"/>
              </a:endParaRPr>
            </a:p>
          </p:txBody>
        </p:sp>
        <p:sp>
          <p:nvSpPr>
            <p:cNvPr id="25" name="Google Shape;168;g8d3272b2c0_0_186"/>
            <p:cNvSpPr/>
            <p:nvPr/>
          </p:nvSpPr>
          <p:spPr>
            <a:xfrm>
              <a:off x="3082264" y="3746646"/>
              <a:ext cx="2881880" cy="2093169"/>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Regular" charset="0"/>
                <a:ea typeface="Calisto MT Regular" charset="0"/>
                <a:cs typeface="Calisto MT Regular" charset="0"/>
              </a:endParaRPr>
            </a:p>
          </p:txBody>
        </p:sp>
        <p:sp>
          <p:nvSpPr>
            <p:cNvPr id="26" name="Google Shape;169;g8d3272b2c0_0_186"/>
            <p:cNvSpPr txBox="1"/>
            <p:nvPr/>
          </p:nvSpPr>
          <p:spPr>
            <a:xfrm>
              <a:off x="3221211" y="4100710"/>
              <a:ext cx="2557996" cy="108810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630"/>
                </a:spcBef>
                <a:spcAft>
                  <a:spcPts val="0"/>
                </a:spcAft>
                <a:buNone/>
              </a:pPr>
              <a:r>
                <a:rPr lang="en-US" sz="2200" b="1" dirty="0">
                  <a:solidFill>
                    <a:srgbClr val="FFFFFF"/>
                  </a:solidFill>
                  <a:latin typeface="Calibri" panose="020F0502020204030204" pitchFamily="34" charset="0"/>
                  <a:ea typeface="Calibri"/>
                  <a:cs typeface="Calibri" panose="020F0502020204030204" pitchFamily="34" charset="0"/>
                  <a:sym typeface="Calibri"/>
                </a:rPr>
                <a:t>f</a:t>
              </a:r>
              <a:r>
                <a:rPr lang="en-US" sz="2200" b="1" dirty="0" smtClean="0">
                  <a:solidFill>
                    <a:srgbClr val="FFFFFF"/>
                  </a:solidFill>
                  <a:latin typeface="Calibri" panose="020F0502020204030204" pitchFamily="34" charset="0"/>
                  <a:ea typeface="Calibri"/>
                  <a:cs typeface="Calibri" panose="020F0502020204030204" pitchFamily="34" charset="0"/>
                  <a:sym typeface="Calibri"/>
                </a:rPr>
                <a:t>air</a:t>
              </a:r>
              <a:endParaRPr lang="en-US" sz="22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None/>
              </a:pPr>
              <a:r>
                <a:rPr lang="en-US" sz="2200" b="1" dirty="0">
                  <a:solidFill>
                    <a:srgbClr val="FFFFFF"/>
                  </a:solidFill>
                  <a:latin typeface="Calibri" panose="020F0502020204030204" pitchFamily="34" charset="0"/>
                  <a:ea typeface="Calibri"/>
                  <a:cs typeface="Calibri" panose="020F0502020204030204" pitchFamily="34" charset="0"/>
                  <a:sym typeface="Calibri"/>
                </a:rPr>
                <a:t>(</a:t>
              </a:r>
              <a:r>
                <a:rPr lang="en-US" sz="2200" b="1" dirty="0" smtClean="0">
                  <a:solidFill>
                    <a:srgbClr val="FFFFFF"/>
                  </a:solidFill>
                  <a:latin typeface="Calibri" panose="020F0502020204030204" pitchFamily="34" charset="0"/>
                  <a:ea typeface="Calibri"/>
                  <a:cs typeface="Calibri" panose="020F0502020204030204" pitchFamily="34" charset="0"/>
                  <a:sym typeface="Calibri"/>
                </a:rPr>
                <a:t>adj.)</a:t>
              </a:r>
              <a:endParaRPr lang="ka-GE" sz="22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None/>
              </a:pPr>
              <a:r>
                <a:rPr lang="ka-GE" sz="2200" b="1" dirty="0">
                  <a:solidFill>
                    <a:srgbClr val="FFFFFF"/>
                  </a:solidFill>
                  <a:latin typeface="Calibri" panose="020F0502020204030204" pitchFamily="34" charset="0"/>
                  <a:ea typeface="Calibri"/>
                  <a:cs typeface="Calibri" panose="020F0502020204030204" pitchFamily="34" charset="0"/>
                  <a:sym typeface="Calibri"/>
                </a:rPr>
                <a:t>სამართლიანი</a:t>
              </a:r>
              <a:endParaRPr sz="2200" b="1"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27" name="Google Shape;170;g8d3272b2c0_0_186"/>
            <p:cNvSpPr/>
            <p:nvPr/>
          </p:nvSpPr>
          <p:spPr>
            <a:xfrm rot="9722507">
              <a:off x="2027857" y="3352594"/>
              <a:ext cx="1947465" cy="60164"/>
            </a:xfrm>
            <a:custGeom>
              <a:avLst/>
              <a:gdLst/>
              <a:ahLst/>
              <a:cxnLst/>
              <a:rect l="l" t="t" r="r" b="b"/>
              <a:pathLst>
                <a:path w="120000" h="120000" extrusionOk="0">
                  <a:moveTo>
                    <a:pt x="0" y="59998"/>
                  </a:moveTo>
                  <a:lnTo>
                    <a:pt x="120000" y="59998"/>
                  </a:lnTo>
                </a:path>
              </a:pathLst>
            </a:cu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Regular" charset="0"/>
                <a:ea typeface="Calisto MT Regular" charset="0"/>
                <a:cs typeface="Calisto MT Regular" charset="0"/>
              </a:endParaRPr>
            </a:p>
          </p:txBody>
        </p:sp>
        <p:sp>
          <p:nvSpPr>
            <p:cNvPr id="28" name="Google Shape;171;g8d3272b2c0_0_186"/>
            <p:cNvSpPr txBox="1"/>
            <p:nvPr/>
          </p:nvSpPr>
          <p:spPr>
            <a:xfrm rot="-1759631">
              <a:off x="3157491" y="3636472"/>
              <a:ext cx="91875" cy="9187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Calibri Regular" charset="0"/>
                <a:ea typeface="Calibri"/>
                <a:cs typeface="Calibri"/>
                <a:sym typeface="Calibri"/>
              </a:endParaRPr>
            </a:p>
          </p:txBody>
        </p:sp>
        <p:sp>
          <p:nvSpPr>
            <p:cNvPr id="29" name="Google Shape;172;g8d3272b2c0_0_186"/>
            <p:cNvSpPr/>
            <p:nvPr/>
          </p:nvSpPr>
          <p:spPr>
            <a:xfrm>
              <a:off x="-27192" y="2900836"/>
              <a:ext cx="2170421" cy="1865200"/>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Regular" charset="0"/>
                <a:ea typeface="Calisto MT Regular" charset="0"/>
                <a:cs typeface="Calisto MT Regular" charset="0"/>
              </a:endParaRPr>
            </a:p>
          </p:txBody>
        </p:sp>
        <p:sp>
          <p:nvSpPr>
            <p:cNvPr id="30" name="Google Shape;173;g8d3272b2c0_0_186"/>
            <p:cNvSpPr txBox="1"/>
            <p:nvPr/>
          </p:nvSpPr>
          <p:spPr>
            <a:xfrm>
              <a:off x="106418" y="3228509"/>
              <a:ext cx="1903200" cy="90780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None/>
              </a:pPr>
              <a:r>
                <a:rPr lang="en-US" sz="2200" b="1" dirty="0">
                  <a:solidFill>
                    <a:srgbClr val="FFFFFF"/>
                  </a:solidFill>
                  <a:latin typeface="Calibri" panose="020F0502020204030204" pitchFamily="34" charset="0"/>
                  <a:ea typeface="Calibri"/>
                  <a:cs typeface="Calibri" panose="020F0502020204030204" pitchFamily="34" charset="0"/>
                  <a:sym typeface="Calibri"/>
                </a:rPr>
                <a:t>c</a:t>
              </a:r>
              <a:r>
                <a:rPr lang="en-US" sz="2200" b="1" u="none" strike="noStrike" cap="none" dirty="0" smtClean="0">
                  <a:solidFill>
                    <a:srgbClr val="FFFFFF"/>
                  </a:solidFill>
                  <a:latin typeface="Calibri" panose="020F0502020204030204" pitchFamily="34" charset="0"/>
                  <a:ea typeface="Calibri"/>
                  <a:cs typeface="Calibri" panose="020F0502020204030204" pitchFamily="34" charset="0"/>
                  <a:sym typeface="Calibri"/>
                </a:rPr>
                <a:t>alm</a:t>
              </a:r>
              <a:endParaRPr lang="en-US" sz="2200" b="1" u="none" strike="noStrike" cap="none"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0"/>
                </a:spcBef>
                <a:spcAft>
                  <a:spcPts val="0"/>
                </a:spcAft>
                <a:buNone/>
              </a:pPr>
              <a:r>
                <a:rPr lang="en-US" sz="2200" b="1" dirty="0">
                  <a:solidFill>
                    <a:srgbClr val="FFFFFF"/>
                  </a:solidFill>
                  <a:latin typeface="Calibri" panose="020F0502020204030204" pitchFamily="34" charset="0"/>
                  <a:ea typeface="Calibri"/>
                  <a:cs typeface="Calibri" panose="020F0502020204030204" pitchFamily="34" charset="0"/>
                  <a:sym typeface="Calibri"/>
                </a:rPr>
                <a:t>(adj.</a:t>
              </a:r>
              <a:r>
                <a:rPr lang="ka-GE" sz="2200" b="1" dirty="0">
                  <a:solidFill>
                    <a:srgbClr val="FFFFFF"/>
                  </a:solidFill>
                  <a:latin typeface="Calibri" panose="020F0502020204030204" pitchFamily="34" charset="0"/>
                  <a:ea typeface="Calibri"/>
                  <a:cs typeface="Calibri" panose="020F0502020204030204" pitchFamily="34" charset="0"/>
                  <a:sym typeface="Calibri"/>
                </a:rPr>
                <a:t>)</a:t>
              </a:r>
            </a:p>
            <a:p>
              <a:pPr marL="0" marR="0" lvl="0" indent="0" algn="ctr" rtl="0">
                <a:lnSpc>
                  <a:spcPct val="90000"/>
                </a:lnSpc>
                <a:spcBef>
                  <a:spcPts val="0"/>
                </a:spcBef>
                <a:spcAft>
                  <a:spcPts val="0"/>
                </a:spcAft>
                <a:buNone/>
              </a:pPr>
              <a:r>
                <a:rPr lang="ka-GE" sz="2200" b="1" dirty="0">
                  <a:solidFill>
                    <a:srgbClr val="FFFFFF"/>
                  </a:solidFill>
                  <a:latin typeface="Calibri" panose="020F0502020204030204" pitchFamily="34" charset="0"/>
                  <a:ea typeface="Calibri"/>
                  <a:cs typeface="Calibri" panose="020F0502020204030204" pitchFamily="34" charset="0"/>
                  <a:sym typeface="Calibri"/>
                </a:rPr>
                <a:t>მშვიდი</a:t>
              </a:r>
              <a:endParaRPr sz="2200" b="1" u="none" strike="noStrike" cap="none"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31" name="Google Shape;174;g8d3272b2c0_0_186"/>
            <p:cNvSpPr/>
            <p:nvPr/>
          </p:nvSpPr>
          <p:spPr>
            <a:xfrm rot="12278115">
              <a:off x="5634351" y="3337559"/>
              <a:ext cx="1438884" cy="55394"/>
            </a:xfrm>
            <a:custGeom>
              <a:avLst/>
              <a:gdLst/>
              <a:ahLst/>
              <a:cxnLst/>
              <a:rect l="l" t="t" r="r" b="b"/>
              <a:pathLst>
                <a:path w="120000" h="120000" extrusionOk="0">
                  <a:moveTo>
                    <a:pt x="0" y="59998"/>
                  </a:moveTo>
                  <a:lnTo>
                    <a:pt x="120000" y="59998"/>
                  </a:lnTo>
                </a:path>
              </a:pathLst>
            </a:cu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Regular" charset="0"/>
                <a:ea typeface="Calisto MT Regular" charset="0"/>
                <a:cs typeface="Calisto MT Regular" charset="0"/>
              </a:endParaRPr>
            </a:p>
          </p:txBody>
        </p:sp>
        <p:sp>
          <p:nvSpPr>
            <p:cNvPr id="32" name="Google Shape;175;g8d3272b2c0_0_186"/>
            <p:cNvSpPr txBox="1"/>
            <p:nvPr/>
          </p:nvSpPr>
          <p:spPr>
            <a:xfrm rot="162391">
              <a:off x="3037428" y="2729877"/>
              <a:ext cx="82592" cy="825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Calibri Regular" charset="0"/>
                <a:ea typeface="Calibri"/>
                <a:cs typeface="Calibri"/>
                <a:sym typeface="Calibri"/>
              </a:endParaRPr>
            </a:p>
          </p:txBody>
        </p:sp>
        <p:sp>
          <p:nvSpPr>
            <p:cNvPr id="33" name="Google Shape;176;g8d3272b2c0_0_186"/>
            <p:cNvSpPr/>
            <p:nvPr/>
          </p:nvSpPr>
          <p:spPr>
            <a:xfrm>
              <a:off x="6356989" y="3475066"/>
              <a:ext cx="2487745" cy="1788757"/>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Regular" charset="0"/>
                <a:ea typeface="Calisto MT Regular" charset="0"/>
                <a:cs typeface="Calisto MT Regular" charset="0"/>
              </a:endParaRPr>
            </a:p>
          </p:txBody>
        </p:sp>
        <p:sp>
          <p:nvSpPr>
            <p:cNvPr id="34" name="Google Shape;177;g8d3272b2c0_0_186"/>
            <p:cNvSpPr txBox="1"/>
            <p:nvPr/>
          </p:nvSpPr>
          <p:spPr>
            <a:xfrm>
              <a:off x="6686566" y="3853450"/>
              <a:ext cx="1743600" cy="907799"/>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630"/>
                </a:spcBef>
                <a:spcAft>
                  <a:spcPts val="0"/>
                </a:spcAft>
                <a:buNone/>
              </a:pPr>
              <a:r>
                <a:rPr lang="en-US" sz="2200" b="1" dirty="0">
                  <a:solidFill>
                    <a:srgbClr val="FFFFFF"/>
                  </a:solidFill>
                  <a:latin typeface="Calibri" panose="020F0502020204030204" pitchFamily="34" charset="0"/>
                  <a:ea typeface="Calibri"/>
                  <a:cs typeface="Calibri" panose="020F0502020204030204" pitchFamily="34" charset="0"/>
                  <a:sym typeface="Calibri"/>
                </a:rPr>
                <a:t>h</a:t>
              </a:r>
              <a:r>
                <a:rPr lang="en-US" sz="2200" b="1" dirty="0" smtClean="0">
                  <a:solidFill>
                    <a:srgbClr val="FFFFFF"/>
                  </a:solidFill>
                  <a:latin typeface="Calibri" panose="020F0502020204030204" pitchFamily="34" charset="0"/>
                  <a:ea typeface="Calibri"/>
                  <a:cs typeface="Calibri" panose="020F0502020204030204" pitchFamily="34" charset="0"/>
                  <a:sym typeface="Calibri"/>
                </a:rPr>
                <a:t>onest</a:t>
              </a:r>
              <a:endParaRPr lang="en-US" sz="22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None/>
              </a:pPr>
              <a:r>
                <a:rPr lang="en-US" sz="2200" b="1" dirty="0">
                  <a:solidFill>
                    <a:srgbClr val="FFFFFF"/>
                  </a:solidFill>
                  <a:latin typeface="Calibri" panose="020F0502020204030204" pitchFamily="34" charset="0"/>
                  <a:ea typeface="Calibri"/>
                  <a:cs typeface="Calibri" panose="020F0502020204030204" pitchFamily="34" charset="0"/>
                  <a:sym typeface="Calibri"/>
                </a:rPr>
                <a:t>(</a:t>
              </a:r>
              <a:r>
                <a:rPr lang="en-US" sz="2200" b="1" dirty="0" smtClean="0">
                  <a:solidFill>
                    <a:srgbClr val="FFFFFF"/>
                  </a:solidFill>
                  <a:latin typeface="Calibri" panose="020F0502020204030204" pitchFamily="34" charset="0"/>
                  <a:ea typeface="Calibri"/>
                  <a:cs typeface="Calibri" panose="020F0502020204030204" pitchFamily="34" charset="0"/>
                  <a:sym typeface="Calibri"/>
                </a:rPr>
                <a:t>adj.)</a:t>
              </a:r>
              <a:endParaRPr lang="ka-GE" sz="2200" b="1" dirty="0">
                <a:solidFill>
                  <a:srgbClr val="FFFFFF"/>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30"/>
                </a:spcBef>
                <a:spcAft>
                  <a:spcPts val="0"/>
                </a:spcAft>
                <a:buNone/>
              </a:pPr>
              <a:r>
                <a:rPr lang="ka-GE" sz="2200" b="1" dirty="0">
                  <a:solidFill>
                    <a:srgbClr val="FFFFFF"/>
                  </a:solidFill>
                  <a:latin typeface="Calibri" panose="020F0502020204030204" pitchFamily="34" charset="0"/>
                  <a:ea typeface="Calibri"/>
                  <a:cs typeface="Calibri" panose="020F0502020204030204" pitchFamily="34" charset="0"/>
                  <a:sym typeface="Calibri"/>
                </a:rPr>
                <a:t>პატიოსანი</a:t>
              </a:r>
              <a:endParaRPr sz="2200" b="1"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35" name="Google Shape;178;g8d3272b2c0_0_186"/>
            <p:cNvSpPr/>
            <p:nvPr/>
          </p:nvSpPr>
          <p:spPr>
            <a:xfrm rot="12155486">
              <a:off x="2014869" y="1947499"/>
              <a:ext cx="2041661" cy="24799"/>
            </a:xfrm>
            <a:custGeom>
              <a:avLst/>
              <a:gdLst/>
              <a:ahLst/>
              <a:cxnLst/>
              <a:rect l="l" t="t" r="r" b="b"/>
              <a:pathLst>
                <a:path w="120000" h="120000" extrusionOk="0">
                  <a:moveTo>
                    <a:pt x="0" y="59998"/>
                  </a:moveTo>
                  <a:lnTo>
                    <a:pt x="120000" y="59998"/>
                  </a:lnTo>
                </a:path>
              </a:pathLst>
            </a:custGeom>
            <a:noFill/>
            <a:ln w="12700" cap="flat" cmpd="sng">
              <a:solidFill>
                <a:srgbClr val="345A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Regular" charset="0"/>
                <a:ea typeface="Calisto MT Regular" charset="0"/>
                <a:cs typeface="Calisto MT Regular" charset="0"/>
              </a:endParaRPr>
            </a:p>
          </p:txBody>
        </p:sp>
        <p:sp>
          <p:nvSpPr>
            <p:cNvPr id="36" name="Google Shape;179;g8d3272b2c0_0_186"/>
            <p:cNvSpPr txBox="1"/>
            <p:nvPr/>
          </p:nvSpPr>
          <p:spPr>
            <a:xfrm rot="2082986">
              <a:off x="3053634" y="1686894"/>
              <a:ext cx="102192" cy="1021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2400" u="none" strike="noStrike" cap="none" dirty="0">
                <a:solidFill>
                  <a:srgbClr val="000000"/>
                </a:solidFill>
                <a:latin typeface="Calibri Regular" charset="0"/>
                <a:ea typeface="Calibri"/>
                <a:cs typeface="Calibri"/>
                <a:sym typeface="Calibri"/>
              </a:endParaRPr>
            </a:p>
          </p:txBody>
        </p:sp>
        <p:sp>
          <p:nvSpPr>
            <p:cNvPr id="37" name="Google Shape;180;g8d3272b2c0_0_186"/>
            <p:cNvSpPr/>
            <p:nvPr/>
          </p:nvSpPr>
          <p:spPr>
            <a:xfrm>
              <a:off x="-431950" y="151327"/>
              <a:ext cx="2834200" cy="2126139"/>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Calibri Regular" charset="0"/>
                <a:ea typeface="Calisto MT Regular" charset="0"/>
                <a:cs typeface="Calisto MT Regular" charset="0"/>
              </a:endParaRPr>
            </a:p>
          </p:txBody>
        </p:sp>
        <p:sp>
          <p:nvSpPr>
            <p:cNvPr id="38" name="Google Shape;181;g8d3272b2c0_0_186"/>
            <p:cNvSpPr txBox="1"/>
            <p:nvPr/>
          </p:nvSpPr>
          <p:spPr>
            <a:xfrm>
              <a:off x="-704787" y="773418"/>
              <a:ext cx="3379872" cy="562084"/>
            </a:xfrm>
            <a:prstGeom prst="rect">
              <a:avLst/>
            </a:prstGeom>
            <a:noFill/>
            <a:ln>
              <a:noFill/>
            </a:ln>
          </p:spPr>
          <p:txBody>
            <a:bodyPr spcFirstLastPara="1" wrap="square" lIns="11425" tIns="11425" rIns="11425" bIns="11425" anchor="ctr" anchorCtr="0">
              <a:noAutofit/>
            </a:bodyPr>
            <a:lstStyle/>
            <a:p>
              <a:pPr marL="0" lvl="0" indent="0" algn="ctr" rtl="0">
                <a:spcBef>
                  <a:spcPts val="0"/>
                </a:spcBef>
                <a:spcAft>
                  <a:spcPts val="0"/>
                </a:spcAft>
                <a:buClr>
                  <a:schemeClr val="dk1"/>
                </a:buClr>
                <a:buSzPts val="1100"/>
                <a:buFont typeface="Arial"/>
                <a:buNone/>
              </a:pPr>
              <a:r>
                <a:rPr lang="en-US" sz="2200" b="1" dirty="0">
                  <a:solidFill>
                    <a:srgbClr val="FFFFFF"/>
                  </a:solidFill>
                  <a:latin typeface="Calibri" panose="020F0502020204030204" pitchFamily="34" charset="0"/>
                  <a:ea typeface="Calibri"/>
                  <a:cs typeface="Calibri" panose="020F0502020204030204" pitchFamily="34" charset="0"/>
                  <a:sym typeface="Calibri"/>
                </a:rPr>
                <a:t>t</a:t>
              </a:r>
              <a:r>
                <a:rPr lang="en-US" sz="2200" b="1" dirty="0" smtClean="0">
                  <a:solidFill>
                    <a:srgbClr val="FFFFFF"/>
                  </a:solidFill>
                  <a:latin typeface="Calibri" panose="020F0502020204030204" pitchFamily="34" charset="0"/>
                  <a:ea typeface="Calibri"/>
                  <a:cs typeface="Calibri" panose="020F0502020204030204" pitchFamily="34" charset="0"/>
                  <a:sym typeface="Calibri"/>
                </a:rPr>
                <a:t>houghtful </a:t>
              </a:r>
              <a:endParaRPr lang="en-US" sz="2200" b="1" dirty="0">
                <a:solidFill>
                  <a:srgbClr val="FFFFFF"/>
                </a:solidFill>
                <a:latin typeface="Calibri" panose="020F0502020204030204" pitchFamily="34" charset="0"/>
                <a:ea typeface="Calibri"/>
                <a:cs typeface="Calibri" panose="020F0502020204030204" pitchFamily="34" charset="0"/>
                <a:sym typeface="Calibri"/>
              </a:endParaRPr>
            </a:p>
            <a:p>
              <a:pPr marL="0" lvl="0" indent="0" algn="ctr" rtl="0">
                <a:spcBef>
                  <a:spcPts val="0"/>
                </a:spcBef>
                <a:spcAft>
                  <a:spcPts val="0"/>
                </a:spcAft>
                <a:buClr>
                  <a:schemeClr val="dk1"/>
                </a:buClr>
                <a:buSzPts val="1100"/>
                <a:buFont typeface="Arial"/>
                <a:buNone/>
              </a:pPr>
              <a:r>
                <a:rPr lang="en-US" sz="2200" b="1" dirty="0">
                  <a:solidFill>
                    <a:srgbClr val="FFFFFF"/>
                  </a:solidFill>
                  <a:latin typeface="Calibri" panose="020F0502020204030204" pitchFamily="34" charset="0"/>
                  <a:ea typeface="Calibri"/>
                  <a:cs typeface="Calibri" panose="020F0502020204030204" pitchFamily="34" charset="0"/>
                  <a:sym typeface="Calibri"/>
                </a:rPr>
                <a:t>(</a:t>
              </a:r>
              <a:r>
                <a:rPr lang="en-US" sz="2200" b="1" dirty="0" smtClean="0">
                  <a:solidFill>
                    <a:srgbClr val="FFFFFF"/>
                  </a:solidFill>
                  <a:latin typeface="Calibri" panose="020F0502020204030204" pitchFamily="34" charset="0"/>
                  <a:ea typeface="Calibri"/>
                  <a:cs typeface="Calibri" panose="020F0502020204030204" pitchFamily="34" charset="0"/>
                  <a:sym typeface="Calibri"/>
                </a:rPr>
                <a:t>adj.)</a:t>
              </a:r>
              <a:endParaRPr lang="ka-GE" sz="2200" b="1" dirty="0">
                <a:solidFill>
                  <a:srgbClr val="FFFFFF"/>
                </a:solidFill>
                <a:latin typeface="Calibri" panose="020F0502020204030204" pitchFamily="34" charset="0"/>
                <a:ea typeface="Calibri"/>
                <a:cs typeface="Calibri" panose="020F0502020204030204" pitchFamily="34" charset="0"/>
                <a:sym typeface="Calibri"/>
              </a:endParaRPr>
            </a:p>
            <a:p>
              <a:pPr marL="0" lvl="0" indent="0" algn="ctr" rtl="0">
                <a:spcBef>
                  <a:spcPts val="0"/>
                </a:spcBef>
                <a:spcAft>
                  <a:spcPts val="0"/>
                </a:spcAft>
                <a:buClr>
                  <a:schemeClr val="dk1"/>
                </a:buClr>
                <a:buSzPts val="1100"/>
                <a:buFont typeface="Arial"/>
                <a:buNone/>
              </a:pPr>
              <a:r>
                <a:rPr lang="ka-GE" sz="2200" b="1" dirty="0" smtClean="0">
                  <a:solidFill>
                    <a:srgbClr val="FFFFFF"/>
                  </a:solidFill>
                  <a:latin typeface="Calibri" panose="020F0502020204030204" pitchFamily="34" charset="0"/>
                  <a:ea typeface="Calibri"/>
                  <a:cs typeface="Calibri" panose="020F0502020204030204" pitchFamily="34" charset="0"/>
                  <a:sym typeface="Calibri"/>
                </a:rPr>
                <a:t>ყურადღებიანი, გულისხმიერი</a:t>
              </a:r>
              <a:endParaRPr sz="2200" b="1" dirty="0">
                <a:solidFill>
                  <a:srgbClr val="FFFFFF"/>
                </a:solidFill>
                <a:latin typeface="Calibri" panose="020F0502020204030204" pitchFamily="34" charset="0"/>
                <a:ea typeface="Calibri"/>
                <a:cs typeface="Calibri" panose="020F0502020204030204" pitchFamily="34" charset="0"/>
                <a:sym typeface="Calibri"/>
              </a:endParaRPr>
            </a:p>
          </p:txBody>
        </p:sp>
      </p:grpSp>
      <p:sp>
        <p:nvSpPr>
          <p:cNvPr id="39" name="Rectangle 38">
            <a:extLst>
              <a:ext uri="{FF2B5EF4-FFF2-40B4-BE49-F238E27FC236}">
                <a16:creationId xmlns="" xmlns:a16="http://schemas.microsoft.com/office/drawing/2014/main" id="{748FA8E3-2CE3-3647-992D-018F0126A7B0}"/>
              </a:ext>
            </a:extLst>
          </p:cNvPr>
          <p:cNvSpPr/>
          <p:nvPr/>
        </p:nvSpPr>
        <p:spPr>
          <a:xfrm>
            <a:off x="7991679" y="725338"/>
            <a:ext cx="3769686" cy="968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9" name="Rectangle 8"/>
          <p:cNvSpPr/>
          <p:nvPr/>
        </p:nvSpPr>
        <p:spPr>
          <a:xfrm>
            <a:off x="6828522" y="725338"/>
            <a:ext cx="6096000" cy="954107"/>
          </a:xfrm>
          <a:prstGeom prst="rect">
            <a:avLst/>
          </a:prstGeom>
        </p:spPr>
        <p:txBody>
          <a:bodyPr>
            <a:spAutoFit/>
          </a:bodyPr>
          <a:lstStyle/>
          <a:p>
            <a:pPr algn="ctr"/>
            <a:r>
              <a:rPr lang="en-US" sz="2800" dirty="0">
                <a:solidFill>
                  <a:schemeClr val="bg1"/>
                </a:solidFill>
                <a:latin typeface="Calibri Regular" charset="0"/>
                <a:ea typeface="Calisto MT Regular" charset="0"/>
                <a:cs typeface="Calisto MT Regular" charset="0"/>
              </a:rPr>
              <a:t>Vocabulary</a:t>
            </a:r>
          </a:p>
          <a:p>
            <a:pPr algn="ctr"/>
            <a:r>
              <a:rPr lang="ka-GE" sz="2800" dirty="0">
                <a:solidFill>
                  <a:schemeClr val="bg1"/>
                </a:solidFill>
                <a:latin typeface="Calibri Regular" charset="0"/>
                <a:ea typeface="Calisto MT Regular" charset="0"/>
                <a:cs typeface="Calisto MT Regular" charset="0"/>
              </a:rPr>
              <a:t>ლექსიკა</a:t>
            </a:r>
            <a:endParaRPr lang="en-US" sz="2800" dirty="0">
              <a:solidFill>
                <a:schemeClr val="bg1"/>
              </a:solidFill>
              <a:latin typeface="Calibri Regular" charset="0"/>
              <a:ea typeface="Calisto MT Regular" charset="0"/>
              <a:cs typeface="Calisto MT Regular" charset="0"/>
            </a:endParaRPr>
          </a:p>
        </p:txBody>
      </p:sp>
    </p:spTree>
    <p:extLst>
      <p:ext uri="{BB962C8B-B14F-4D97-AF65-F5344CB8AC3E}">
        <p14:creationId xmlns:p14="http://schemas.microsoft.com/office/powerpoint/2010/main" val="9525464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9" name="Google Shape;189;g8d3272b2c0_0_231"/>
          <p:cNvSpPr/>
          <p:nvPr/>
        </p:nvSpPr>
        <p:spPr>
          <a:xfrm>
            <a:off x="4402732" y="1248943"/>
            <a:ext cx="3431400" cy="2519400"/>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chemeClr val="bg1"/>
                </a:solidFill>
                <a:latin typeface="Calibri" panose="020F0502020204030204" pitchFamily="34" charset="0"/>
                <a:ea typeface="Calisto MT Regular" charset="0"/>
                <a:cs typeface="Calibri" panose="020F0502020204030204" pitchFamily="34" charset="0"/>
              </a:rPr>
              <a:t>t</a:t>
            </a:r>
            <a:r>
              <a:rPr lang="en-US" sz="2800" b="1" dirty="0" smtClean="0">
                <a:solidFill>
                  <a:schemeClr val="bg1"/>
                </a:solidFill>
                <a:latin typeface="Calibri" panose="020F0502020204030204" pitchFamily="34" charset="0"/>
                <a:ea typeface="Calisto MT Regular" charset="0"/>
                <a:cs typeface="Calibri" panose="020F0502020204030204" pitchFamily="34" charset="0"/>
              </a:rPr>
              <a:t>houghtful</a:t>
            </a:r>
            <a:endParaRPr lang="en-US" sz="2800" b="1" dirty="0">
              <a:solidFill>
                <a:schemeClr val="bg1"/>
              </a:solidFill>
              <a:latin typeface="Calibri" panose="020F0502020204030204" pitchFamily="34" charset="0"/>
              <a:ea typeface="Calisto MT Regular" charset="0"/>
              <a:cs typeface="Calibri" panose="020F0502020204030204" pitchFamily="34" charset="0"/>
            </a:endParaRPr>
          </a:p>
          <a:p>
            <a:pPr marL="0" marR="0" lvl="0" indent="0" algn="ctr" rtl="0">
              <a:spcBef>
                <a:spcPts val="0"/>
              </a:spcBef>
              <a:spcAft>
                <a:spcPts val="0"/>
              </a:spcAft>
              <a:buNone/>
            </a:pPr>
            <a:r>
              <a:rPr lang="en-US" sz="2800" b="1" dirty="0">
                <a:solidFill>
                  <a:schemeClr val="bg1"/>
                </a:solidFill>
                <a:latin typeface="Calibri" panose="020F0502020204030204" pitchFamily="34" charset="0"/>
                <a:ea typeface="Calisto MT Regular" charset="0"/>
                <a:cs typeface="Calibri" panose="020F0502020204030204" pitchFamily="34" charset="0"/>
              </a:rPr>
              <a:t>(</a:t>
            </a:r>
            <a:r>
              <a:rPr lang="en-US" sz="2800" b="1" dirty="0" smtClean="0">
                <a:solidFill>
                  <a:schemeClr val="bg1"/>
                </a:solidFill>
                <a:latin typeface="Calibri" panose="020F0502020204030204" pitchFamily="34" charset="0"/>
                <a:ea typeface="Calisto MT Regular" charset="0"/>
                <a:cs typeface="Calibri" panose="020F0502020204030204" pitchFamily="34" charset="0"/>
              </a:rPr>
              <a:t>adj.)</a:t>
            </a:r>
            <a:endParaRPr sz="2800" b="1" dirty="0">
              <a:solidFill>
                <a:schemeClr val="bg1"/>
              </a:solidFill>
              <a:latin typeface="Calibri" panose="020F0502020204030204" pitchFamily="34" charset="0"/>
              <a:ea typeface="Calisto MT Regular" charset="0"/>
              <a:cs typeface="Calibri" panose="020F0502020204030204" pitchFamily="34" charset="0"/>
            </a:endParaRPr>
          </a:p>
        </p:txBody>
      </p:sp>
      <p:sp>
        <p:nvSpPr>
          <p:cNvPr id="190" name="Google Shape;190;g8d3272b2c0_0_231"/>
          <p:cNvSpPr/>
          <p:nvPr/>
        </p:nvSpPr>
        <p:spPr>
          <a:xfrm>
            <a:off x="3231052" y="4002830"/>
            <a:ext cx="5741498" cy="66883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ka-GE" sz="2400" smtClean="0">
                <a:solidFill>
                  <a:srgbClr val="FFFFFF"/>
                </a:solidFill>
                <a:latin typeface="Calibri" panose="020F0502020204030204" pitchFamily="34" charset="0"/>
                <a:ea typeface="Calibri"/>
                <a:cs typeface="Calibri" panose="020F0502020204030204" pitchFamily="34" charset="0"/>
                <a:sym typeface="Calibri"/>
              </a:rPr>
              <a:t>გულისხმიერი, ყურადღებიანი</a:t>
            </a:r>
            <a:endParaRPr sz="2400" u="none" strike="noStrike" cap="none"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3" name="Rectangle 2">
            <a:extLst>
              <a:ext uri="{FF2B5EF4-FFF2-40B4-BE49-F238E27FC236}">
                <a16:creationId xmlns="" xmlns:a16="http://schemas.microsoft.com/office/drawing/2014/main" id="{748FA8E3-2CE3-3647-992D-018F0126A7B0}"/>
              </a:ext>
            </a:extLst>
          </p:cNvPr>
          <p:cNvSpPr/>
          <p:nvPr/>
        </p:nvSpPr>
        <p:spPr>
          <a:xfrm>
            <a:off x="8550983" y="474057"/>
            <a:ext cx="2584555" cy="1549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2" name="TextBox 1">
            <a:extLst>
              <a:ext uri="{FF2B5EF4-FFF2-40B4-BE49-F238E27FC236}">
                <a16:creationId xmlns="" xmlns:a16="http://schemas.microsoft.com/office/drawing/2014/main" id="{B328E047-1F90-4CB1-8264-047021299E60}"/>
              </a:ext>
            </a:extLst>
          </p:cNvPr>
          <p:cNvSpPr txBox="1"/>
          <p:nvPr/>
        </p:nvSpPr>
        <p:spPr>
          <a:xfrm>
            <a:off x="8367145" y="664167"/>
            <a:ext cx="2768393" cy="1169551"/>
          </a:xfrm>
          <a:prstGeom prst="rect">
            <a:avLst/>
          </a:prstGeom>
          <a:noFill/>
        </p:spPr>
        <p:txBody>
          <a:bodyPr wrap="square" rtlCol="0">
            <a:spAutoFit/>
          </a:bodyPr>
          <a:lstStyle/>
          <a:p>
            <a:pPr algn="ctr"/>
            <a:r>
              <a:rPr lang="en-US" sz="3500" dirty="0">
                <a:solidFill>
                  <a:schemeClr val="bg1"/>
                </a:solidFill>
                <a:latin typeface="Calibri" pitchFamily="34" charset="0"/>
                <a:ea typeface="Calisto MT Regular" charset="0"/>
                <a:cs typeface="Calibri" pitchFamily="34" charset="0"/>
              </a:rPr>
              <a:t>Vocabulary</a:t>
            </a:r>
          </a:p>
          <a:p>
            <a:pPr algn="ctr"/>
            <a:r>
              <a:rPr lang="ka-GE" sz="3500" dirty="0">
                <a:solidFill>
                  <a:schemeClr val="bg1"/>
                </a:solidFill>
                <a:latin typeface="Calibri" pitchFamily="34" charset="0"/>
                <a:ea typeface="Calisto MT Regular" charset="0"/>
                <a:cs typeface="Calibri" pitchFamily="34" charset="0"/>
              </a:rPr>
              <a:t>ლექსიკა</a:t>
            </a:r>
            <a:endParaRPr lang="en-US" sz="3500" dirty="0">
              <a:solidFill>
                <a:schemeClr val="bg1"/>
              </a:solidFill>
              <a:latin typeface="Calibri" pitchFamily="34" charset="0"/>
              <a:ea typeface="Calisto MT Regular" charset="0"/>
              <a:cs typeface="Calibri" pitchFamily="34" charset="0"/>
            </a:endParaRPr>
          </a:p>
        </p:txBody>
      </p:sp>
      <p:sp>
        <p:nvSpPr>
          <p:cNvPr id="7" name="Google Shape;190;g8d3272b2c0_0_231">
            <a:extLst>
              <a:ext uri="{FF2B5EF4-FFF2-40B4-BE49-F238E27FC236}">
                <a16:creationId xmlns="" xmlns:a16="http://schemas.microsoft.com/office/drawing/2014/main" id="{D1B5DCDD-794B-2846-8198-90595578A702}"/>
              </a:ext>
            </a:extLst>
          </p:cNvPr>
          <p:cNvSpPr/>
          <p:nvPr/>
        </p:nvSpPr>
        <p:spPr>
          <a:xfrm>
            <a:off x="3248025" y="4861769"/>
            <a:ext cx="5724525" cy="1012558"/>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400" i="1" strike="noStrike" cap="none" dirty="0">
                <a:solidFill>
                  <a:schemeClr val="bg1"/>
                </a:solidFill>
                <a:latin typeface="Calibri" panose="020F0502020204030204" pitchFamily="34" charset="0"/>
                <a:ea typeface="Calibri"/>
                <a:cs typeface="Calibri" panose="020F0502020204030204" pitchFamily="34" charset="0"/>
                <a:sym typeface="Calibri"/>
              </a:rPr>
              <a:t>She's a very kind and </a:t>
            </a:r>
            <a:r>
              <a:rPr lang="en-US" sz="2400" i="1" u="sng" strike="noStrike" cap="none" dirty="0">
                <a:solidFill>
                  <a:srgbClr val="FFC000"/>
                </a:solidFill>
                <a:latin typeface="Calibri" panose="020F0502020204030204" pitchFamily="34" charset="0"/>
                <a:ea typeface="Calibri"/>
                <a:cs typeface="Calibri" panose="020F0502020204030204" pitchFamily="34" charset="0"/>
                <a:sym typeface="Calibri"/>
              </a:rPr>
              <a:t>thoughtful</a:t>
            </a:r>
            <a:r>
              <a:rPr lang="en-US" sz="2400" i="1" strike="noStrike" cap="none" dirty="0">
                <a:solidFill>
                  <a:schemeClr val="bg1"/>
                </a:solidFill>
                <a:latin typeface="Calibri" panose="020F0502020204030204" pitchFamily="34" charset="0"/>
                <a:ea typeface="Calibri"/>
                <a:cs typeface="Calibri" panose="020F0502020204030204" pitchFamily="34" charset="0"/>
                <a:sym typeface="Calibri"/>
              </a:rPr>
              <a:t> person.</a:t>
            </a:r>
            <a:endParaRPr sz="2400" i="1" strike="noStrike" cap="none" dirty="0">
              <a:solidFill>
                <a:schemeClr val="bg1"/>
              </a:solidFill>
              <a:latin typeface="Calibri" panose="020F0502020204030204" pitchFamily="34" charset="0"/>
              <a:ea typeface="Calibri"/>
              <a:cs typeface="Calibri" panose="020F0502020204030204" pitchFamily="34" charset="0"/>
              <a:sym typeface="Calibri"/>
            </a:endParaRPr>
          </a:p>
        </p:txBody>
      </p:sp>
      <p:pic>
        <p:nvPicPr>
          <p:cNvPr id="8" name="Google Shape;90;p1">
            <a:extLst>
              <a:ext uri="{FF2B5EF4-FFF2-40B4-BE49-F238E27FC236}">
                <a16:creationId xmlns="" xmlns:a16="http://schemas.microsoft.com/office/drawing/2014/main" id="{6B00B62A-C3D9-E44C-A57B-24BD8195D2FC}"/>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 xmlns:a16="http://schemas.microsoft.com/office/drawing/2014/main" id="{977C1737-B8AF-334B-B69F-C4A61B990CB1}"/>
              </a:ext>
            </a:extLst>
          </p:cNvPr>
          <p:cNvPicPr>
            <a:picLocks noChangeAspect="1"/>
          </p:cNvPicPr>
          <p:nvPr/>
        </p:nvPicPr>
        <p:blipFill>
          <a:blip r:embed="rId4"/>
          <a:stretch>
            <a:fillRect/>
          </a:stretch>
        </p:blipFill>
        <p:spPr>
          <a:xfrm>
            <a:off x="2450562" y="556124"/>
            <a:ext cx="2376972" cy="96899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8d3272b2c0_0_23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dirty="0"/>
              <a:t>„</a:t>
            </a:r>
          </a:p>
        </p:txBody>
      </p:sp>
      <p:sp>
        <p:nvSpPr>
          <p:cNvPr id="198" name="Google Shape;198;g8d3272b2c0_0_239"/>
          <p:cNvSpPr/>
          <p:nvPr/>
        </p:nvSpPr>
        <p:spPr>
          <a:xfrm>
            <a:off x="4638999" y="1350628"/>
            <a:ext cx="3187930" cy="2372222"/>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chemeClr val="bg1"/>
                </a:solidFill>
                <a:latin typeface="Calibri" panose="020F0502020204030204" pitchFamily="34" charset="0"/>
                <a:ea typeface="Calisto MT Regular" charset="0"/>
                <a:cs typeface="Calibri" panose="020F0502020204030204" pitchFamily="34" charset="0"/>
              </a:rPr>
              <a:t>c</a:t>
            </a:r>
            <a:r>
              <a:rPr lang="en-US" sz="2800" b="1" dirty="0" smtClean="0">
                <a:solidFill>
                  <a:schemeClr val="bg1"/>
                </a:solidFill>
                <a:latin typeface="Calibri" panose="020F0502020204030204" pitchFamily="34" charset="0"/>
                <a:ea typeface="Calisto MT Regular" charset="0"/>
                <a:cs typeface="Calibri" panose="020F0502020204030204" pitchFamily="34" charset="0"/>
              </a:rPr>
              <a:t>onfident</a:t>
            </a:r>
            <a:endParaRPr lang="en-US" sz="2800" b="1" dirty="0">
              <a:solidFill>
                <a:schemeClr val="bg1"/>
              </a:solidFill>
              <a:latin typeface="Calibri" panose="020F0502020204030204" pitchFamily="34" charset="0"/>
              <a:ea typeface="Calisto MT Regular" charset="0"/>
              <a:cs typeface="Calibri" panose="020F0502020204030204" pitchFamily="34" charset="0"/>
            </a:endParaRPr>
          </a:p>
          <a:p>
            <a:pPr marL="0" marR="0" lvl="0" indent="0" algn="ctr" rtl="0">
              <a:spcBef>
                <a:spcPts val="0"/>
              </a:spcBef>
              <a:spcAft>
                <a:spcPts val="0"/>
              </a:spcAft>
              <a:buNone/>
            </a:pPr>
            <a:r>
              <a:rPr lang="en-US" sz="2800" b="1" dirty="0">
                <a:solidFill>
                  <a:schemeClr val="bg1"/>
                </a:solidFill>
                <a:latin typeface="Calibri" panose="020F0502020204030204" pitchFamily="34" charset="0"/>
                <a:ea typeface="Calisto MT Regular" charset="0"/>
                <a:cs typeface="Calibri" panose="020F0502020204030204" pitchFamily="34" charset="0"/>
              </a:rPr>
              <a:t>(</a:t>
            </a:r>
            <a:r>
              <a:rPr lang="en-US" sz="2800" b="1" dirty="0" smtClean="0">
                <a:solidFill>
                  <a:schemeClr val="bg1"/>
                </a:solidFill>
                <a:latin typeface="Calibri" panose="020F0502020204030204" pitchFamily="34" charset="0"/>
                <a:ea typeface="Calisto MT Regular" charset="0"/>
                <a:cs typeface="Calibri" panose="020F0502020204030204" pitchFamily="34" charset="0"/>
              </a:rPr>
              <a:t>adj.)</a:t>
            </a:r>
            <a:endParaRPr sz="2800" b="1" dirty="0">
              <a:solidFill>
                <a:schemeClr val="bg1"/>
              </a:solidFill>
              <a:latin typeface="Calibri" panose="020F0502020204030204" pitchFamily="34" charset="0"/>
              <a:ea typeface="Calisto MT Regular" charset="0"/>
              <a:cs typeface="Calibri" panose="020F0502020204030204" pitchFamily="34" charset="0"/>
            </a:endParaRPr>
          </a:p>
        </p:txBody>
      </p:sp>
      <p:sp>
        <p:nvSpPr>
          <p:cNvPr id="199" name="Google Shape;199;g8d3272b2c0_0_239"/>
          <p:cNvSpPr/>
          <p:nvPr/>
        </p:nvSpPr>
        <p:spPr>
          <a:xfrm>
            <a:off x="4326199" y="3861395"/>
            <a:ext cx="4199947" cy="106800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sz="2400" u="none" strike="noStrike" cap="none" dirty="0" err="1">
                <a:solidFill>
                  <a:srgbClr val="FFFFFF"/>
                </a:solidFill>
                <a:latin typeface="Calibri" panose="020F0502020204030204" pitchFamily="34" charset="0"/>
                <a:ea typeface="Calibri"/>
                <a:cs typeface="Calibri" panose="020F0502020204030204" pitchFamily="34" charset="0"/>
                <a:sym typeface="Calibri"/>
              </a:rPr>
              <a:t>თავდაჯერებული</a:t>
            </a:r>
            <a:endParaRPr sz="2000" u="none" strike="noStrike" cap="none" dirty="0">
              <a:solidFill>
                <a:srgbClr val="FFFFFF"/>
              </a:solidFill>
              <a:latin typeface="Calibri" panose="020F0502020204030204" pitchFamily="34" charset="0"/>
              <a:ea typeface="Calibri"/>
              <a:cs typeface="Calibri" panose="020F0502020204030204" pitchFamily="34" charset="0"/>
              <a:sym typeface="Calibri"/>
            </a:endParaRPr>
          </a:p>
        </p:txBody>
      </p:sp>
      <p:sp>
        <p:nvSpPr>
          <p:cNvPr id="3" name="Rectangle 2">
            <a:extLst>
              <a:ext uri="{FF2B5EF4-FFF2-40B4-BE49-F238E27FC236}">
                <a16:creationId xmlns="" xmlns:a16="http://schemas.microsoft.com/office/drawing/2014/main" id="{5E5E76EC-DAFE-4D40-AD68-7D6E5C3B03ED}"/>
              </a:ext>
            </a:extLst>
          </p:cNvPr>
          <p:cNvSpPr/>
          <p:nvPr/>
        </p:nvSpPr>
        <p:spPr>
          <a:xfrm>
            <a:off x="8477900" y="365125"/>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2" name="TextBox 1">
            <a:extLst>
              <a:ext uri="{FF2B5EF4-FFF2-40B4-BE49-F238E27FC236}">
                <a16:creationId xmlns="" xmlns:a16="http://schemas.microsoft.com/office/drawing/2014/main" id="{75517F93-3FE2-409B-AAEF-72303CA487B7}"/>
              </a:ext>
            </a:extLst>
          </p:cNvPr>
          <p:cNvSpPr txBox="1"/>
          <p:nvPr/>
        </p:nvSpPr>
        <p:spPr>
          <a:xfrm>
            <a:off x="8526147" y="443199"/>
            <a:ext cx="2463281" cy="1169551"/>
          </a:xfrm>
          <a:prstGeom prst="rect">
            <a:avLst/>
          </a:prstGeom>
          <a:noFill/>
        </p:spPr>
        <p:txBody>
          <a:bodyPr wrap="square" rtlCol="0">
            <a:spAutoFit/>
          </a:bodyPr>
          <a:lstStyle/>
          <a:p>
            <a:pPr algn="ctr"/>
            <a:r>
              <a:rPr lang="en-US" sz="3500" dirty="0">
                <a:solidFill>
                  <a:schemeClr val="bg1"/>
                </a:solidFill>
                <a:latin typeface="Calibri" pitchFamily="34" charset="0"/>
                <a:ea typeface="Calisto MT Regular" charset="0"/>
                <a:cs typeface="Calibri" pitchFamily="34" charset="0"/>
              </a:rPr>
              <a:t>Vocabulary</a:t>
            </a:r>
          </a:p>
          <a:p>
            <a:pPr algn="ctr"/>
            <a:r>
              <a:rPr lang="ka-GE" sz="3500" dirty="0">
                <a:solidFill>
                  <a:schemeClr val="bg1"/>
                </a:solidFill>
                <a:latin typeface="Calibri" pitchFamily="34" charset="0"/>
                <a:ea typeface="Calisto MT Regular" charset="0"/>
                <a:cs typeface="Calibri" pitchFamily="34" charset="0"/>
              </a:rPr>
              <a:t> ლექსიკა</a:t>
            </a:r>
            <a:endParaRPr lang="en-US" sz="3500" dirty="0">
              <a:solidFill>
                <a:schemeClr val="bg1"/>
              </a:solidFill>
              <a:latin typeface="Calibri" pitchFamily="34" charset="0"/>
              <a:ea typeface="Calisto MT Regular" charset="0"/>
              <a:cs typeface="Calibri" pitchFamily="34" charset="0"/>
            </a:endParaRPr>
          </a:p>
        </p:txBody>
      </p:sp>
      <p:sp>
        <p:nvSpPr>
          <p:cNvPr id="7" name="Google Shape;190;g8d3272b2c0_0_231">
            <a:extLst>
              <a:ext uri="{FF2B5EF4-FFF2-40B4-BE49-F238E27FC236}">
                <a16:creationId xmlns="" xmlns:a16="http://schemas.microsoft.com/office/drawing/2014/main" id="{4EBF8AC5-E672-D64F-B170-FF606B49B46F}"/>
              </a:ext>
            </a:extLst>
          </p:cNvPr>
          <p:cNvSpPr/>
          <p:nvPr/>
        </p:nvSpPr>
        <p:spPr>
          <a:xfrm>
            <a:off x="3333749" y="5105513"/>
            <a:ext cx="6162675" cy="133902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400" i="1" u="none" strike="noStrike" cap="none" dirty="0">
                <a:solidFill>
                  <a:schemeClr val="bg1"/>
                </a:solidFill>
                <a:latin typeface="Calibri" panose="020F0502020204030204" pitchFamily="34" charset="0"/>
                <a:ea typeface="Calibri"/>
                <a:cs typeface="Calibri" panose="020F0502020204030204" pitchFamily="34" charset="0"/>
                <a:sym typeface="Calibri"/>
              </a:rPr>
              <a:t>She is a </a:t>
            </a:r>
            <a:r>
              <a:rPr lang="en-US" sz="2400" i="1" u="sng" strike="noStrike" cap="none" dirty="0">
                <a:solidFill>
                  <a:schemeClr val="accent4"/>
                </a:solidFill>
                <a:latin typeface="Calibri" panose="020F0502020204030204" pitchFamily="34" charset="0"/>
                <a:ea typeface="Calibri"/>
                <a:cs typeface="Calibri" panose="020F0502020204030204" pitchFamily="34" charset="0"/>
                <a:sym typeface="Calibri"/>
              </a:rPr>
              <a:t>confident</a:t>
            </a:r>
            <a:r>
              <a:rPr lang="en-US" sz="2400" i="1" u="none" strike="noStrike" cap="none" dirty="0">
                <a:solidFill>
                  <a:schemeClr val="bg1"/>
                </a:solidFill>
                <a:latin typeface="Calibri" panose="020F0502020204030204" pitchFamily="34" charset="0"/>
                <a:ea typeface="Calibri"/>
                <a:cs typeface="Calibri" panose="020F0502020204030204" pitchFamily="34" charset="0"/>
                <a:sym typeface="Calibri"/>
              </a:rPr>
              <a:t> </a:t>
            </a:r>
            <a:r>
              <a:rPr lang="en-US" sz="2400" i="1" u="none" strike="noStrike" cap="none" dirty="0" err="1" smtClean="0">
                <a:solidFill>
                  <a:schemeClr val="bg1"/>
                </a:solidFill>
                <a:latin typeface="Calibri" panose="020F0502020204030204" pitchFamily="34" charset="0"/>
                <a:ea typeface="Calibri"/>
                <a:cs typeface="Calibri" panose="020F0502020204030204" pitchFamily="34" charset="0"/>
                <a:sym typeface="Calibri"/>
              </a:rPr>
              <a:t>speaker,who</a:t>
            </a:r>
            <a:r>
              <a:rPr lang="en-US" sz="2400" i="1" u="none" strike="noStrike" cap="none" dirty="0" smtClean="0">
                <a:solidFill>
                  <a:schemeClr val="bg1"/>
                </a:solidFill>
                <a:latin typeface="Calibri" panose="020F0502020204030204" pitchFamily="34" charset="0"/>
                <a:ea typeface="Calibri"/>
                <a:cs typeface="Calibri" panose="020F0502020204030204" pitchFamily="34" charset="0"/>
                <a:sym typeface="Calibri"/>
              </a:rPr>
              <a:t> </a:t>
            </a:r>
            <a:r>
              <a:rPr lang="en-US" sz="2400" i="1" u="none" strike="noStrike" cap="none" dirty="0">
                <a:solidFill>
                  <a:schemeClr val="bg1"/>
                </a:solidFill>
                <a:latin typeface="Calibri" panose="020F0502020204030204" pitchFamily="34" charset="0"/>
                <a:ea typeface="Calibri"/>
                <a:cs typeface="Calibri" panose="020F0502020204030204" pitchFamily="34" charset="0"/>
                <a:sym typeface="Calibri"/>
              </a:rPr>
              <a:t>always impresses her audience.</a:t>
            </a:r>
            <a:endParaRPr sz="2400" i="1" u="none" strike="noStrike" cap="none" dirty="0">
              <a:solidFill>
                <a:schemeClr val="bg1"/>
              </a:solidFill>
              <a:latin typeface="Calibri" panose="020F0502020204030204" pitchFamily="34" charset="0"/>
              <a:ea typeface="Calibri"/>
              <a:cs typeface="Calibri" panose="020F0502020204030204" pitchFamily="34" charset="0"/>
              <a:sym typeface="Calibri"/>
            </a:endParaRPr>
          </a:p>
        </p:txBody>
      </p:sp>
      <p:pic>
        <p:nvPicPr>
          <p:cNvPr id="8" name="Google Shape;90;p1">
            <a:extLst>
              <a:ext uri="{FF2B5EF4-FFF2-40B4-BE49-F238E27FC236}">
                <a16:creationId xmlns="" xmlns:a16="http://schemas.microsoft.com/office/drawing/2014/main" id="{AFF1C99C-380B-C94E-B652-4C054121158E}"/>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 xmlns:a16="http://schemas.microsoft.com/office/drawing/2014/main" id="{E8C6F74B-0F24-7848-A2FF-5A79A23BE826}"/>
              </a:ext>
            </a:extLst>
          </p:cNvPr>
          <p:cNvPicPr>
            <a:picLocks noChangeAspect="1"/>
          </p:cNvPicPr>
          <p:nvPr/>
        </p:nvPicPr>
        <p:blipFill>
          <a:blip r:embed="rId4"/>
          <a:stretch>
            <a:fillRect/>
          </a:stretch>
        </p:blipFill>
        <p:spPr>
          <a:xfrm>
            <a:off x="2450562" y="556124"/>
            <a:ext cx="2376972" cy="968991"/>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6" name="Google Shape;206;g8d3272b2c0_1_54"/>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Font typeface="Arial"/>
              <a:buNone/>
            </a:pPr>
            <a:endParaRPr sz="1400" dirty="0">
              <a:solidFill>
                <a:srgbClr val="000000"/>
              </a:solidFill>
              <a:ea typeface="Calisto MT Regular" charset="0"/>
              <a:cs typeface="Calisto MT Regular" charset="0"/>
              <a:sym typeface="Arial"/>
            </a:endParaRPr>
          </a:p>
          <a:p>
            <a:pPr marL="0" lvl="0" indent="0" algn="l" rtl="0">
              <a:spcBef>
                <a:spcPts val="1000"/>
              </a:spcBef>
              <a:spcAft>
                <a:spcPts val="0"/>
              </a:spcAft>
              <a:buNone/>
            </a:pPr>
            <a:endParaRPr dirty="0"/>
          </a:p>
        </p:txBody>
      </p:sp>
      <p:sp>
        <p:nvSpPr>
          <p:cNvPr id="207" name="Google Shape;207;g8d3272b2c0_1_54"/>
          <p:cNvSpPr/>
          <p:nvPr/>
        </p:nvSpPr>
        <p:spPr>
          <a:xfrm>
            <a:off x="4273379" y="1518789"/>
            <a:ext cx="3259275" cy="2338237"/>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Calibri Regular" charset="0"/>
                <a:ea typeface="Calisto MT Regular" charset="0"/>
                <a:cs typeface="Calisto MT Regular" charset="0"/>
              </a:rPr>
              <a:t>  </a:t>
            </a:r>
            <a:r>
              <a:rPr lang="en-US" sz="2800" b="1" dirty="0">
                <a:solidFill>
                  <a:schemeClr val="lt1"/>
                </a:solidFill>
                <a:latin typeface="Calibri Regular" charset="0"/>
                <a:ea typeface="Calisto MT Regular" charset="0"/>
                <a:cs typeface="Calisto MT Regular" charset="0"/>
              </a:rPr>
              <a:t>i</a:t>
            </a:r>
            <a:r>
              <a:rPr lang="en-US" sz="2800" b="1" dirty="0" smtClean="0">
                <a:solidFill>
                  <a:schemeClr val="lt1"/>
                </a:solidFill>
                <a:latin typeface="Calibri Regular" charset="0"/>
                <a:ea typeface="Calisto MT Regular" charset="0"/>
                <a:cs typeface="Calisto MT Regular" charset="0"/>
              </a:rPr>
              <a:t>ntelligent</a:t>
            </a:r>
            <a:endParaRPr lang="en-US" sz="2800" b="1" dirty="0">
              <a:solidFill>
                <a:schemeClr val="lt1"/>
              </a:solidFill>
              <a:latin typeface="Calibri Regular" charset="0"/>
              <a:ea typeface="Calisto MT Regular" charset="0"/>
              <a:cs typeface="Calisto MT Regular" charset="0"/>
            </a:endParaRPr>
          </a:p>
          <a:p>
            <a:pPr marL="0" marR="0" lvl="0" indent="0" algn="ctr" rtl="0">
              <a:spcBef>
                <a:spcPts val="0"/>
              </a:spcBef>
              <a:spcAft>
                <a:spcPts val="0"/>
              </a:spcAft>
              <a:buNone/>
            </a:pPr>
            <a:r>
              <a:rPr lang="en-US" sz="2800" b="1" dirty="0">
                <a:solidFill>
                  <a:schemeClr val="lt1"/>
                </a:solidFill>
                <a:latin typeface="Calibri Regular" charset="0"/>
                <a:ea typeface="Calisto MT Regular" charset="0"/>
                <a:cs typeface="Calisto MT Regular" charset="0"/>
              </a:rPr>
              <a:t> </a:t>
            </a:r>
            <a:r>
              <a:rPr lang="en-US" sz="2800" b="1" dirty="0" smtClean="0">
                <a:solidFill>
                  <a:schemeClr val="lt1"/>
                </a:solidFill>
                <a:latin typeface="Calibri Regular" charset="0"/>
                <a:ea typeface="Calisto MT Regular" charset="0"/>
                <a:cs typeface="Calisto MT Regular" charset="0"/>
              </a:rPr>
              <a:t>(adj.)</a:t>
            </a:r>
            <a:endParaRPr sz="2800" b="1" dirty="0">
              <a:solidFill>
                <a:schemeClr val="lt1"/>
              </a:solidFill>
              <a:latin typeface="Calibri Regular" charset="0"/>
              <a:ea typeface="Calisto MT Regular" charset="0"/>
              <a:cs typeface="Calisto MT Regular" charset="0"/>
            </a:endParaRPr>
          </a:p>
        </p:txBody>
      </p:sp>
      <p:sp>
        <p:nvSpPr>
          <p:cNvPr id="208" name="Google Shape;208;g8d3272b2c0_1_54"/>
          <p:cNvSpPr/>
          <p:nvPr/>
        </p:nvSpPr>
        <p:spPr>
          <a:xfrm>
            <a:off x="4020114" y="3989860"/>
            <a:ext cx="4151700" cy="884203"/>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ka-GE" sz="2400" dirty="0" smtClean="0">
                <a:solidFill>
                  <a:srgbClr val="FFFFFF"/>
                </a:solidFill>
                <a:latin typeface="Calibri Regular" charset="0"/>
                <a:ea typeface="Calibri"/>
                <a:cs typeface="Calibri"/>
                <a:sym typeface="Calibri"/>
              </a:rPr>
              <a:t>ჭკვიანი, გონიერი</a:t>
            </a:r>
            <a:endParaRPr sz="2400" u="none" strike="noStrike" cap="none" dirty="0">
              <a:solidFill>
                <a:srgbClr val="FFFFFF"/>
              </a:solidFill>
              <a:latin typeface="Calibri Regular" charset="0"/>
              <a:ea typeface="Calibri"/>
              <a:cs typeface="Calibri"/>
              <a:sym typeface="Calibri"/>
            </a:endParaRPr>
          </a:p>
        </p:txBody>
      </p:sp>
      <p:sp>
        <p:nvSpPr>
          <p:cNvPr id="6" name="Google Shape;190;g8d3272b2c0_0_231">
            <a:extLst>
              <a:ext uri="{FF2B5EF4-FFF2-40B4-BE49-F238E27FC236}">
                <a16:creationId xmlns="" xmlns:a16="http://schemas.microsoft.com/office/drawing/2014/main" id="{9019BE52-8DFC-1F4B-8957-0E66BE071B1E}"/>
              </a:ext>
            </a:extLst>
          </p:cNvPr>
          <p:cNvSpPr/>
          <p:nvPr/>
        </p:nvSpPr>
        <p:spPr>
          <a:xfrm>
            <a:off x="3618828" y="5046326"/>
            <a:ext cx="4954272" cy="133902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400" i="1" u="none" strike="noStrike" cap="none" dirty="0">
                <a:solidFill>
                  <a:schemeClr val="bg1"/>
                </a:solidFill>
                <a:latin typeface="Calibri" panose="020F0502020204030204" pitchFamily="34" charset="0"/>
                <a:ea typeface="Calibri"/>
                <a:cs typeface="Calibri" panose="020F0502020204030204" pitchFamily="34" charset="0"/>
                <a:sym typeface="Calibri"/>
              </a:rPr>
              <a:t>She's very </a:t>
            </a:r>
            <a:r>
              <a:rPr lang="en-US" sz="2400" i="1" u="sng" strike="noStrike" cap="none" dirty="0">
                <a:solidFill>
                  <a:schemeClr val="accent4"/>
                </a:solidFill>
                <a:latin typeface="Calibri" panose="020F0502020204030204" pitchFamily="34" charset="0"/>
                <a:ea typeface="Calibri"/>
                <a:cs typeface="Calibri" panose="020F0502020204030204" pitchFamily="34" charset="0"/>
                <a:sym typeface="Calibri"/>
              </a:rPr>
              <a:t>intelligent</a:t>
            </a:r>
            <a:r>
              <a:rPr lang="en-US" sz="2400" i="1" u="none" strike="noStrike" cap="none" dirty="0">
                <a:solidFill>
                  <a:schemeClr val="accent4"/>
                </a:solidFill>
                <a:latin typeface="Calibri" panose="020F0502020204030204" pitchFamily="34" charset="0"/>
                <a:ea typeface="Calibri"/>
                <a:cs typeface="Calibri" panose="020F0502020204030204" pitchFamily="34" charset="0"/>
                <a:sym typeface="Calibri"/>
              </a:rPr>
              <a:t>, </a:t>
            </a:r>
            <a:r>
              <a:rPr lang="en-US" sz="2400" i="1" u="none" strike="noStrike" cap="none" dirty="0">
                <a:solidFill>
                  <a:schemeClr val="bg1"/>
                </a:solidFill>
                <a:latin typeface="Calibri" panose="020F0502020204030204" pitchFamily="34" charset="0"/>
                <a:ea typeface="Calibri"/>
                <a:cs typeface="Calibri" panose="020F0502020204030204" pitchFamily="34" charset="0"/>
                <a:sym typeface="Calibri"/>
              </a:rPr>
              <a:t>but her lectures are difficult to follow.</a:t>
            </a:r>
            <a:endParaRPr sz="2400" i="1" u="none" strike="noStrike" cap="none" dirty="0">
              <a:solidFill>
                <a:schemeClr val="bg1"/>
              </a:solidFill>
              <a:latin typeface="Calibri" panose="020F0502020204030204" pitchFamily="34" charset="0"/>
              <a:ea typeface="Calibri"/>
              <a:cs typeface="Calibri" panose="020F0502020204030204" pitchFamily="34" charset="0"/>
              <a:sym typeface="Calibri"/>
            </a:endParaRPr>
          </a:p>
        </p:txBody>
      </p:sp>
      <p:pic>
        <p:nvPicPr>
          <p:cNvPr id="7" name="Google Shape;90;p1">
            <a:extLst>
              <a:ext uri="{FF2B5EF4-FFF2-40B4-BE49-F238E27FC236}">
                <a16:creationId xmlns="" xmlns:a16="http://schemas.microsoft.com/office/drawing/2014/main" id="{F1977754-0BD6-3948-B2F4-0E363D5BF0C8}"/>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8" name="Picture 7">
            <a:extLst>
              <a:ext uri="{FF2B5EF4-FFF2-40B4-BE49-F238E27FC236}">
                <a16:creationId xmlns="" xmlns:a16="http://schemas.microsoft.com/office/drawing/2014/main" id="{834D6661-1EC1-E845-A38A-76B040F22EA1}"/>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1" name="Rectangle 10">
            <a:extLst>
              <a:ext uri="{FF2B5EF4-FFF2-40B4-BE49-F238E27FC236}">
                <a16:creationId xmlns="" xmlns:a16="http://schemas.microsoft.com/office/drawing/2014/main" id="{3018754A-27AC-BE4F-B9FA-6DA1A0DC667A}"/>
              </a:ext>
            </a:extLst>
          </p:cNvPr>
          <p:cNvSpPr/>
          <p:nvPr/>
        </p:nvSpPr>
        <p:spPr>
          <a:xfrm>
            <a:off x="8477900" y="365125"/>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12" name="TextBox 11">
            <a:extLst>
              <a:ext uri="{FF2B5EF4-FFF2-40B4-BE49-F238E27FC236}">
                <a16:creationId xmlns="" xmlns:a16="http://schemas.microsoft.com/office/drawing/2014/main" id="{29FD0F9F-0F48-A142-B205-9F77FE0A70AB}"/>
              </a:ext>
            </a:extLst>
          </p:cNvPr>
          <p:cNvSpPr txBox="1"/>
          <p:nvPr/>
        </p:nvSpPr>
        <p:spPr>
          <a:xfrm>
            <a:off x="8526147" y="443199"/>
            <a:ext cx="2463281" cy="1169551"/>
          </a:xfrm>
          <a:prstGeom prst="rect">
            <a:avLst/>
          </a:prstGeom>
          <a:noFill/>
        </p:spPr>
        <p:txBody>
          <a:bodyPr wrap="square" rtlCol="0">
            <a:spAutoFit/>
          </a:bodyPr>
          <a:lstStyle/>
          <a:p>
            <a:pPr algn="ctr"/>
            <a:r>
              <a:rPr lang="en-US" sz="3500" dirty="0">
                <a:solidFill>
                  <a:schemeClr val="bg1"/>
                </a:solidFill>
                <a:latin typeface="Calibri" pitchFamily="34" charset="0"/>
                <a:ea typeface="Calisto MT Regular" charset="0"/>
                <a:cs typeface="Calibri" pitchFamily="34" charset="0"/>
              </a:rPr>
              <a:t>Vocabulary</a:t>
            </a:r>
          </a:p>
          <a:p>
            <a:pPr algn="ctr"/>
            <a:r>
              <a:rPr lang="ka-GE" sz="3500" dirty="0">
                <a:solidFill>
                  <a:schemeClr val="bg1"/>
                </a:solidFill>
                <a:latin typeface="Calibri" pitchFamily="34" charset="0"/>
                <a:ea typeface="Calisto MT Regular" charset="0"/>
                <a:cs typeface="Calibri" pitchFamily="34" charset="0"/>
              </a:rPr>
              <a:t> ლექსიკა</a:t>
            </a:r>
            <a:endParaRPr lang="en-US" sz="3500" dirty="0">
              <a:solidFill>
                <a:schemeClr val="bg1"/>
              </a:solidFill>
              <a:latin typeface="Calibri" pitchFamily="34" charset="0"/>
              <a:ea typeface="Calisto MT Regular" charset="0"/>
              <a:cs typeface="Calibri"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6" name="Google Shape;216;g8d3272b2c0_0_255"/>
          <p:cNvSpPr/>
          <p:nvPr/>
        </p:nvSpPr>
        <p:spPr>
          <a:xfrm>
            <a:off x="4827534" y="1675499"/>
            <a:ext cx="2823136" cy="1971865"/>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chemeClr val="lt1"/>
                </a:solidFill>
                <a:latin typeface="Calibri Regular" charset="0"/>
                <a:ea typeface="Calisto MT Regular" charset="0"/>
                <a:cs typeface="Calisto MT Regular" charset="0"/>
              </a:rPr>
              <a:t>c</a:t>
            </a:r>
            <a:r>
              <a:rPr lang="en-US" sz="2800" b="1" dirty="0" smtClean="0">
                <a:solidFill>
                  <a:schemeClr val="lt1"/>
                </a:solidFill>
                <a:latin typeface="Calibri Regular" charset="0"/>
                <a:ea typeface="Calisto MT Regular" charset="0"/>
                <a:cs typeface="Calisto MT Regular" charset="0"/>
              </a:rPr>
              <a:t>alm</a:t>
            </a:r>
            <a:endParaRPr lang="en-US" sz="2800" b="1" dirty="0">
              <a:solidFill>
                <a:schemeClr val="lt1"/>
              </a:solidFill>
              <a:latin typeface="Calibri Regular" charset="0"/>
              <a:ea typeface="Calisto MT Regular" charset="0"/>
              <a:cs typeface="Calisto MT Regular" charset="0"/>
            </a:endParaRPr>
          </a:p>
          <a:p>
            <a:pPr marL="0" marR="0" lvl="0" indent="0" algn="ctr" rtl="0">
              <a:spcBef>
                <a:spcPts val="0"/>
              </a:spcBef>
              <a:spcAft>
                <a:spcPts val="0"/>
              </a:spcAft>
              <a:buNone/>
            </a:pPr>
            <a:r>
              <a:rPr lang="en-US" sz="2800" b="1" dirty="0">
                <a:solidFill>
                  <a:schemeClr val="lt1"/>
                </a:solidFill>
                <a:latin typeface="Calibri Regular" charset="0"/>
                <a:ea typeface="Calisto MT Regular" charset="0"/>
                <a:cs typeface="Calisto MT Regular" charset="0"/>
              </a:rPr>
              <a:t>(</a:t>
            </a:r>
            <a:r>
              <a:rPr lang="en-US" sz="2800" b="1" dirty="0" smtClean="0">
                <a:solidFill>
                  <a:schemeClr val="lt1"/>
                </a:solidFill>
                <a:latin typeface="Calibri Regular" charset="0"/>
                <a:ea typeface="Calisto MT Regular" charset="0"/>
                <a:cs typeface="Calisto MT Regular" charset="0"/>
              </a:rPr>
              <a:t>adj.)</a:t>
            </a:r>
            <a:endParaRPr sz="2800" b="1" dirty="0">
              <a:solidFill>
                <a:schemeClr val="lt1"/>
              </a:solidFill>
              <a:latin typeface="Calibri Regular" charset="0"/>
              <a:ea typeface="Calisto MT Regular" charset="0"/>
              <a:cs typeface="Calisto MT Regular" charset="0"/>
            </a:endParaRPr>
          </a:p>
        </p:txBody>
      </p:sp>
      <p:sp>
        <p:nvSpPr>
          <p:cNvPr id="217" name="Google Shape;217;g8d3272b2c0_0_255"/>
          <p:cNvSpPr/>
          <p:nvPr/>
        </p:nvSpPr>
        <p:spPr>
          <a:xfrm>
            <a:off x="4020114" y="3851563"/>
            <a:ext cx="4151700" cy="753577"/>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sz="2400" u="none" strike="noStrike" cap="none" dirty="0" err="1">
                <a:solidFill>
                  <a:srgbClr val="FFFFFF"/>
                </a:solidFill>
                <a:latin typeface="Calibri Regular" charset="0"/>
                <a:ea typeface="Calibri"/>
                <a:cs typeface="Calibri"/>
                <a:sym typeface="Calibri"/>
              </a:rPr>
              <a:t>მშვიდი</a:t>
            </a:r>
            <a:endParaRPr sz="2400" u="none" strike="noStrike" cap="none" dirty="0">
              <a:solidFill>
                <a:srgbClr val="FFFFFF"/>
              </a:solidFill>
              <a:latin typeface="Calibri Regular" charset="0"/>
              <a:ea typeface="Calibri"/>
              <a:cs typeface="Calibri"/>
              <a:sym typeface="Calibri"/>
            </a:endParaRPr>
          </a:p>
        </p:txBody>
      </p:sp>
      <p:sp>
        <p:nvSpPr>
          <p:cNvPr id="7" name="Google Shape;190;g8d3272b2c0_0_231">
            <a:extLst>
              <a:ext uri="{FF2B5EF4-FFF2-40B4-BE49-F238E27FC236}">
                <a16:creationId xmlns="" xmlns:a16="http://schemas.microsoft.com/office/drawing/2014/main" id="{73D3E84D-49CD-7B42-8D4F-DBC96FAB1553}"/>
              </a:ext>
            </a:extLst>
          </p:cNvPr>
          <p:cNvSpPr/>
          <p:nvPr/>
        </p:nvSpPr>
        <p:spPr>
          <a:xfrm>
            <a:off x="3619500" y="4809339"/>
            <a:ext cx="4858400" cy="1339020"/>
          </a:xfrm>
          <a:prstGeom prst="rect">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400" i="1" strike="noStrike" cap="none" dirty="0">
                <a:solidFill>
                  <a:schemeClr val="bg1"/>
                </a:solidFill>
                <a:latin typeface="Calibri" panose="020F0502020204030204" pitchFamily="34" charset="0"/>
                <a:ea typeface="Calibri"/>
                <a:cs typeface="Calibri" panose="020F0502020204030204" pitchFamily="34" charset="0"/>
                <a:sym typeface="Calibri"/>
              </a:rPr>
              <a:t>I was extremely angry but I'm feeling </a:t>
            </a:r>
            <a:r>
              <a:rPr lang="en-US" sz="2400" i="1" u="sng" strike="noStrike" cap="none" dirty="0">
                <a:solidFill>
                  <a:schemeClr val="accent4"/>
                </a:solidFill>
                <a:latin typeface="Calibri" panose="020F0502020204030204" pitchFamily="34" charset="0"/>
                <a:ea typeface="Calibri"/>
                <a:cs typeface="Calibri" panose="020F0502020204030204" pitchFamily="34" charset="0"/>
                <a:sym typeface="Calibri"/>
              </a:rPr>
              <a:t>calm</a:t>
            </a:r>
            <a:r>
              <a:rPr lang="en-US" sz="2400" i="1" strike="noStrike" cap="none" dirty="0">
                <a:solidFill>
                  <a:schemeClr val="accent4"/>
                </a:solidFill>
                <a:latin typeface="Calibri" panose="020F0502020204030204" pitchFamily="34" charset="0"/>
                <a:ea typeface="Calibri"/>
                <a:cs typeface="Calibri" panose="020F0502020204030204" pitchFamily="34" charset="0"/>
                <a:sym typeface="Calibri"/>
              </a:rPr>
              <a:t> </a:t>
            </a:r>
            <a:r>
              <a:rPr lang="en-US" sz="2400" i="1" strike="noStrike" cap="none" dirty="0">
                <a:solidFill>
                  <a:schemeClr val="bg1"/>
                </a:solidFill>
                <a:latin typeface="Calibri" panose="020F0502020204030204" pitchFamily="34" charset="0"/>
                <a:ea typeface="Calibri"/>
                <a:cs typeface="Calibri" panose="020F0502020204030204" pitchFamily="34" charset="0"/>
                <a:sym typeface="Calibri"/>
              </a:rPr>
              <a:t>now.</a:t>
            </a:r>
            <a:endParaRPr sz="2400" i="1" strike="noStrike" cap="none" dirty="0">
              <a:solidFill>
                <a:schemeClr val="bg1"/>
              </a:solidFill>
              <a:latin typeface="Calibri" panose="020F0502020204030204" pitchFamily="34" charset="0"/>
              <a:ea typeface="Calibri"/>
              <a:cs typeface="Calibri" panose="020F0502020204030204" pitchFamily="34" charset="0"/>
              <a:sym typeface="Calibri"/>
            </a:endParaRPr>
          </a:p>
        </p:txBody>
      </p:sp>
      <p:pic>
        <p:nvPicPr>
          <p:cNvPr id="8" name="Google Shape;90;p1">
            <a:extLst>
              <a:ext uri="{FF2B5EF4-FFF2-40B4-BE49-F238E27FC236}">
                <a16:creationId xmlns="" xmlns:a16="http://schemas.microsoft.com/office/drawing/2014/main" id="{37AD797A-86C6-3C48-A34B-51B902C47209}"/>
              </a:ext>
            </a:extLst>
          </p:cNvPr>
          <p:cNvPicPr preferRelativeResize="0"/>
          <p:nvPr/>
        </p:nvPicPr>
        <p:blipFill rotWithShape="1">
          <a:blip r:embed="rId3">
            <a:alphaModFix/>
          </a:blip>
          <a:srcRect/>
          <a:stretch/>
        </p:blipFill>
        <p:spPr>
          <a:xfrm>
            <a:off x="286480" y="556124"/>
            <a:ext cx="2164081" cy="968991"/>
          </a:xfrm>
          <a:prstGeom prst="rect">
            <a:avLst/>
          </a:prstGeom>
          <a:noFill/>
          <a:ln>
            <a:noFill/>
          </a:ln>
        </p:spPr>
      </p:pic>
      <p:pic>
        <p:nvPicPr>
          <p:cNvPr id="9" name="Picture 8">
            <a:extLst>
              <a:ext uri="{FF2B5EF4-FFF2-40B4-BE49-F238E27FC236}">
                <a16:creationId xmlns="" xmlns:a16="http://schemas.microsoft.com/office/drawing/2014/main" id="{90D657C5-8E3F-734A-A4EC-5D91BC4961F0}"/>
              </a:ext>
            </a:extLst>
          </p:cNvPr>
          <p:cNvPicPr>
            <a:picLocks noChangeAspect="1"/>
          </p:cNvPicPr>
          <p:nvPr/>
        </p:nvPicPr>
        <p:blipFill>
          <a:blip r:embed="rId4"/>
          <a:stretch>
            <a:fillRect/>
          </a:stretch>
        </p:blipFill>
        <p:spPr>
          <a:xfrm>
            <a:off x="2450562" y="556124"/>
            <a:ext cx="2376972" cy="968991"/>
          </a:xfrm>
          <a:prstGeom prst="rect">
            <a:avLst/>
          </a:prstGeom>
        </p:spPr>
      </p:pic>
      <p:sp>
        <p:nvSpPr>
          <p:cNvPr id="11" name="Rectangle 10">
            <a:extLst>
              <a:ext uri="{FF2B5EF4-FFF2-40B4-BE49-F238E27FC236}">
                <a16:creationId xmlns="" xmlns:a16="http://schemas.microsoft.com/office/drawing/2014/main" id="{B76FA132-FFBB-B04F-8AB2-074656C32512}"/>
              </a:ext>
            </a:extLst>
          </p:cNvPr>
          <p:cNvSpPr/>
          <p:nvPr/>
        </p:nvSpPr>
        <p:spPr>
          <a:xfrm>
            <a:off x="8477900" y="365125"/>
            <a:ext cx="2467191" cy="1325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Regular" charset="0"/>
            </a:endParaRPr>
          </a:p>
        </p:txBody>
      </p:sp>
      <p:sp>
        <p:nvSpPr>
          <p:cNvPr id="12" name="TextBox 11">
            <a:extLst>
              <a:ext uri="{FF2B5EF4-FFF2-40B4-BE49-F238E27FC236}">
                <a16:creationId xmlns="" xmlns:a16="http://schemas.microsoft.com/office/drawing/2014/main" id="{49943C76-1491-D541-A15F-25218D1ED59E}"/>
              </a:ext>
            </a:extLst>
          </p:cNvPr>
          <p:cNvSpPr txBox="1"/>
          <p:nvPr/>
        </p:nvSpPr>
        <p:spPr>
          <a:xfrm>
            <a:off x="8526147" y="443199"/>
            <a:ext cx="2463281" cy="1169551"/>
          </a:xfrm>
          <a:prstGeom prst="rect">
            <a:avLst/>
          </a:prstGeom>
          <a:noFill/>
        </p:spPr>
        <p:txBody>
          <a:bodyPr wrap="square" rtlCol="0">
            <a:spAutoFit/>
          </a:bodyPr>
          <a:lstStyle/>
          <a:p>
            <a:pPr algn="ctr"/>
            <a:r>
              <a:rPr lang="en-US" sz="3500" dirty="0">
                <a:solidFill>
                  <a:schemeClr val="bg1"/>
                </a:solidFill>
                <a:latin typeface="Calibri" pitchFamily="34" charset="0"/>
                <a:ea typeface="Calisto MT Regular" charset="0"/>
                <a:cs typeface="Calibri" pitchFamily="34" charset="0"/>
              </a:rPr>
              <a:t>Vocabulary</a:t>
            </a:r>
          </a:p>
          <a:p>
            <a:pPr algn="ctr"/>
            <a:r>
              <a:rPr lang="ka-GE" sz="3500" dirty="0">
                <a:solidFill>
                  <a:schemeClr val="bg1"/>
                </a:solidFill>
                <a:latin typeface="Calibri" pitchFamily="34" charset="0"/>
                <a:ea typeface="Calisto MT Regular" charset="0"/>
                <a:cs typeface="Calibri" pitchFamily="34" charset="0"/>
              </a:rPr>
              <a:t> ლექსიკა</a:t>
            </a:r>
            <a:endParaRPr lang="en-US" sz="3500" dirty="0">
              <a:solidFill>
                <a:schemeClr val="bg1"/>
              </a:solidFill>
              <a:latin typeface="Calibri" pitchFamily="34" charset="0"/>
              <a:ea typeface="Calisto MT Regular" charset="0"/>
              <a:cs typeface="Calibri"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5186</TotalTime>
  <Words>1308</Words>
  <Application>Microsoft Office PowerPoint</Application>
  <PresentationFormat>Custom</PresentationFormat>
  <Paragraphs>299</Paragraphs>
  <Slides>42</Slides>
  <Notes>31</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PowerPoint Presentation</vt:lpstr>
      <vt:lpstr>Agenda                         გაკვეთილის გეგმა</vt:lpstr>
      <vt:lpstr>Introduction შესავალი</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შეჯამება</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Dalesio</dc:creator>
  <cp:lastModifiedBy>User</cp:lastModifiedBy>
  <cp:revision>162</cp:revision>
  <cp:lastPrinted>2020-08-18T09:30:28Z</cp:lastPrinted>
  <dcterms:created xsi:type="dcterms:W3CDTF">2020-04-09T12:21:27Z</dcterms:created>
  <dcterms:modified xsi:type="dcterms:W3CDTF">2020-09-04T07:20:12Z</dcterms:modified>
</cp:coreProperties>
</file>