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4" r:id="rId3"/>
    <p:sldId id="285" r:id="rId4"/>
    <p:sldId id="296" r:id="rId5"/>
    <p:sldId id="305" r:id="rId6"/>
    <p:sldId id="306" r:id="rId7"/>
    <p:sldId id="307" r:id="rId8"/>
    <p:sldId id="308" r:id="rId9"/>
    <p:sldId id="309" r:id="rId10"/>
    <p:sldId id="310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3060" autoAdjust="0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>
              <a:latin typeface="+mn-lt"/>
            </a:rPr>
            <a:t>a carol (n.) </a:t>
          </a: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>
              <a:latin typeface="+mn-lt"/>
            </a:rPr>
            <a:t>a miser (n.) </a:t>
          </a: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>
              <a:latin typeface="+mn-lt"/>
            </a:rPr>
            <a:t>selfish (adj.) </a:t>
          </a: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>
              <a:latin typeface="+mn-lt"/>
            </a:rPr>
            <a:t>humbug (n.) </a:t>
          </a: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>
              <a:latin typeface="+mn-lt"/>
            </a:rPr>
            <a:t>to reevaluate (v.) </a:t>
          </a: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>
              <a:latin typeface="+mn-lt"/>
            </a:rPr>
            <a:t>to regret (v.) </a:t>
          </a: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>
              <a:latin typeface="+mn-lt"/>
            </a:rPr>
            <a:t>to redeem (v.) </a:t>
          </a: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>
              <a:latin typeface="+mn-lt"/>
            </a:rPr>
            <a:t>afterlife (n.) </a:t>
          </a: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41859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23424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07104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RadScaleRad="169837" custRadScaleInc="-5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706307" y="1828800"/>
            <a:ext cx="3386052" cy="319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afterlife</a:t>
            </a:r>
          </a:p>
          <a:p>
            <a:pPr lvl="0" algn="ctr"/>
            <a:r>
              <a:rPr lang="en-US" sz="3600" dirty="0"/>
              <a:t>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402811" y="5021090"/>
            <a:ext cx="3993043" cy="104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/>
              <a:t>იმქვეყნიური, საიქიო ცხოვრება</a:t>
            </a:r>
            <a:endParaRPr lang="en-US" sz="32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07515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07515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1" y="2286206"/>
            <a:ext cx="6240779" cy="2366647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-51" r="2578" b="-1"/>
          <a:stretch/>
        </p:blipFill>
        <p:spPr>
          <a:xfrm>
            <a:off x="6254448" y="1430724"/>
            <a:ext cx="4933506" cy="4667814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38408" y="1196186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9868" y="1196186"/>
            <a:ext cx="2241001" cy="913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56CDF7A-419E-9D4B-B7DA-84BF4C15AA2D}"/>
              </a:ext>
            </a:extLst>
          </p:cNvPr>
          <p:cNvSpPr/>
          <p:nvPr/>
        </p:nvSpPr>
        <p:spPr>
          <a:xfrm>
            <a:off x="1199408" y="3206149"/>
            <a:ext cx="4227615" cy="736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875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-511" r="19773"/>
          <a:stretch/>
        </p:blipFill>
        <p:spPr>
          <a:xfrm>
            <a:off x="6179129" y="1123567"/>
            <a:ext cx="4895762" cy="4887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0" y="3208166"/>
            <a:ext cx="4978400" cy="28033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4D87418-AC42-3240-8BA4-84EE6F439A9C}"/>
              </a:ext>
            </a:extLst>
          </p:cNvPr>
          <p:cNvSpPr/>
          <p:nvPr/>
        </p:nvSpPr>
        <p:spPr>
          <a:xfrm>
            <a:off x="757700" y="1123568"/>
            <a:ext cx="4978400" cy="1827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Charles Dickens</a:t>
            </a:r>
          </a:p>
          <a:p>
            <a:r>
              <a:rPr lang="en-US" sz="3200" dirty="0"/>
              <a:t>1812 – 1870</a:t>
            </a:r>
          </a:p>
          <a:p>
            <a:r>
              <a:rPr lang="en-US" sz="3200" dirty="0"/>
              <a:t>Portsmouth, England</a:t>
            </a:r>
          </a:p>
        </p:txBody>
      </p:sp>
    </p:spTree>
    <p:extLst>
      <p:ext uri="{BB962C8B-B14F-4D97-AF65-F5344CB8AC3E}">
        <p14:creationId xmlns:p14="http://schemas.microsoft.com/office/powerpoint/2010/main" val="409844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r="4539"/>
          <a:stretch/>
        </p:blipFill>
        <p:spPr>
          <a:xfrm>
            <a:off x="5452182" y="2154281"/>
            <a:ext cx="2346037" cy="3643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r="6974"/>
          <a:stretch/>
        </p:blipFill>
        <p:spPr>
          <a:xfrm>
            <a:off x="7850298" y="2154281"/>
            <a:ext cx="2068946" cy="3643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5" r="3028"/>
          <a:stretch/>
        </p:blipFill>
        <p:spPr>
          <a:xfrm>
            <a:off x="9988775" y="2147848"/>
            <a:ext cx="1583779" cy="3643746"/>
          </a:xfrm>
          <a:prstGeom prst="rect">
            <a:avLst/>
          </a:prstGeom>
        </p:spPr>
      </p:pic>
      <p:pic>
        <p:nvPicPr>
          <p:cNvPr id="11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603938" y="123428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5398" y="1234287"/>
            <a:ext cx="2241001" cy="9135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34AF9F2-3A9A-5C4F-8726-CFA61D904488}"/>
              </a:ext>
            </a:extLst>
          </p:cNvPr>
          <p:cNvSpPr/>
          <p:nvPr/>
        </p:nvSpPr>
        <p:spPr>
          <a:xfrm>
            <a:off x="603938" y="3145437"/>
            <a:ext cx="4275501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886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t="2481" r="28107" b="25737"/>
          <a:stretch/>
        </p:blipFill>
        <p:spPr>
          <a:xfrm>
            <a:off x="7722153" y="2637099"/>
            <a:ext cx="1879925" cy="3523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4" t="18264" r="13106" b="6563"/>
          <a:stretch/>
        </p:blipFill>
        <p:spPr>
          <a:xfrm>
            <a:off x="5583535" y="2794759"/>
            <a:ext cx="1879747" cy="2902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" r="49773" b="11642"/>
          <a:stretch/>
        </p:blipFill>
        <p:spPr>
          <a:xfrm>
            <a:off x="9842030" y="2474684"/>
            <a:ext cx="1768723" cy="3324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3" y="3449031"/>
            <a:ext cx="2516590" cy="226066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079252" y="5177365"/>
            <a:ext cx="1952278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Ebenezer Scrooge</a:t>
            </a:r>
          </a:p>
        </p:txBody>
      </p:sp>
      <p:sp>
        <p:nvSpPr>
          <p:cNvPr id="15" name="Oval 14"/>
          <p:cNvSpPr/>
          <p:nvPr/>
        </p:nvSpPr>
        <p:spPr>
          <a:xfrm>
            <a:off x="5467248" y="5068058"/>
            <a:ext cx="2014954" cy="1125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Ghost Of Christmas Past 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9725132" y="5058689"/>
            <a:ext cx="2023845" cy="1176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Ghost Of Christmas Yet To Come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 t="10388" r="26295"/>
          <a:stretch/>
        </p:blipFill>
        <p:spPr>
          <a:xfrm>
            <a:off x="3612777" y="2794759"/>
            <a:ext cx="1676059" cy="347226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461266" y="2036316"/>
            <a:ext cx="1943844" cy="102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Jacob Marley</a:t>
            </a:r>
          </a:p>
        </p:txBody>
      </p:sp>
      <p:sp>
        <p:nvSpPr>
          <p:cNvPr id="19" name="Oval 18"/>
          <p:cNvSpPr/>
          <p:nvPr/>
        </p:nvSpPr>
        <p:spPr>
          <a:xfrm>
            <a:off x="7660625" y="1997188"/>
            <a:ext cx="2002980" cy="1058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Ghost Of Christmas Present</a:t>
            </a:r>
            <a:endParaRPr lang="en-US" sz="2000" dirty="0"/>
          </a:p>
        </p:txBody>
      </p:sp>
      <p:pic>
        <p:nvPicPr>
          <p:cNvPr id="21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559114" y="99224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0575" y="1005995"/>
            <a:ext cx="2207260" cy="89980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6571930-5ECA-384B-BC3E-B9E222DD8DE3}"/>
              </a:ext>
            </a:extLst>
          </p:cNvPr>
          <p:cNvSpPr/>
          <p:nvPr/>
        </p:nvSpPr>
        <p:spPr>
          <a:xfrm>
            <a:off x="6250074" y="992240"/>
            <a:ext cx="5498903" cy="78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453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88" y="2567688"/>
            <a:ext cx="4330915" cy="3028257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94973" y="11702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6433" y="1170294"/>
            <a:ext cx="2241001" cy="913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EA3BE0-247C-6C43-B448-63F0A2937FE5}"/>
              </a:ext>
            </a:extLst>
          </p:cNvPr>
          <p:cNvSpPr/>
          <p:nvPr/>
        </p:nvSpPr>
        <p:spPr>
          <a:xfrm>
            <a:off x="606810" y="2567688"/>
            <a:ext cx="5808807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Setting</a:t>
            </a: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>მოქმედების ადგილი და დრო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2206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1633" y="3074491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" b="15560"/>
          <a:stretch/>
        </p:blipFill>
        <p:spPr>
          <a:xfrm>
            <a:off x="6239435" y="3811597"/>
            <a:ext cx="4356847" cy="1988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3122" t="33659" r="22982" b="25856"/>
          <a:stretch/>
        </p:blipFill>
        <p:spPr>
          <a:xfrm>
            <a:off x="6239435" y="872542"/>
            <a:ext cx="4356847" cy="18409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7FACB3-3DE0-EC49-8341-2763DA59E0D9}"/>
              </a:ext>
            </a:extLst>
          </p:cNvPr>
          <p:cNvSpPr/>
          <p:nvPr/>
        </p:nvSpPr>
        <p:spPr>
          <a:xfrm>
            <a:off x="861232" y="1052276"/>
            <a:ext cx="4738255" cy="1491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/>
              <a:t>When</a:t>
            </a:r>
          </a:p>
          <a:p>
            <a:endParaRPr lang="ka-GE" sz="2800" dirty="0"/>
          </a:p>
          <a:p>
            <a:r>
              <a:rPr lang="en-US" sz="2400" dirty="0"/>
              <a:t>Christmas Eve, Victorian Era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5A32BF-4BB8-1D49-B8CC-EAD1168419C6}"/>
              </a:ext>
            </a:extLst>
          </p:cNvPr>
          <p:cNvSpPr/>
          <p:nvPr/>
        </p:nvSpPr>
        <p:spPr>
          <a:xfrm>
            <a:off x="861233" y="4006826"/>
            <a:ext cx="4738255" cy="159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u="sng" dirty="0"/>
              <a:t>Where</a:t>
            </a:r>
          </a:p>
          <a:p>
            <a:endParaRPr lang="en-US" sz="2400" dirty="0"/>
          </a:p>
          <a:p>
            <a:r>
              <a:rPr lang="en-US" sz="2400" dirty="0"/>
              <a:t>London, England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675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21" y="1179986"/>
            <a:ext cx="5631420" cy="2614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711" t="12301" r="1842" b="14561"/>
          <a:stretch/>
        </p:blipFill>
        <p:spPr>
          <a:xfrm>
            <a:off x="5996521" y="3868142"/>
            <a:ext cx="5631420" cy="2649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8E3F82-8AD8-DB46-A3C2-2A53673CD548}"/>
              </a:ext>
            </a:extLst>
          </p:cNvPr>
          <p:cNvSpPr/>
          <p:nvPr/>
        </p:nvSpPr>
        <p:spPr>
          <a:xfrm>
            <a:off x="451536" y="2972420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r>
              <a:rPr lang="ka-GE" sz="4800" dirty="0">
                <a:solidFill>
                  <a:schemeClr val="bg1"/>
                </a:solidFill>
              </a:rPr>
              <a:t/>
            </a:r>
            <a:br>
              <a:rPr lang="ka-GE" sz="4800" dirty="0">
                <a:solidFill>
                  <a:schemeClr val="bg1"/>
                </a:solidFill>
              </a:rPr>
            </a:br>
            <a:r>
              <a:rPr lang="ka-GE" sz="4800" dirty="0">
                <a:solidFill>
                  <a:schemeClr val="bg1"/>
                </a:solidFill>
              </a:rPr>
              <a:t>მთავარი თემები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endParaRPr lang="en-US" sz="4800" dirty="0"/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23700" y="112822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5160" y="1128220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404765"/>
              </p:ext>
            </p:extLst>
          </p:nvPr>
        </p:nvGraphicFramePr>
        <p:xfrm>
          <a:off x="1876309" y="942949"/>
          <a:ext cx="8461204" cy="520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D4DE7C-D9EF-1546-9F5D-5E57D7044C01}"/>
              </a:ext>
            </a:extLst>
          </p:cNvPr>
          <p:cNvSpPr/>
          <p:nvPr/>
        </p:nvSpPr>
        <p:spPr>
          <a:xfrm>
            <a:off x="5364770" y="1937701"/>
            <a:ext cx="1484282" cy="67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Charles Dickens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934691-D618-404B-AE20-3057E08C1295}"/>
              </a:ext>
            </a:extLst>
          </p:cNvPr>
          <p:cNvSpPr/>
          <p:nvPr/>
        </p:nvSpPr>
        <p:spPr>
          <a:xfrm>
            <a:off x="7919464" y="3326964"/>
            <a:ext cx="3006644" cy="128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A story about a mean-spirited and selfish old man, Scrooge, who hates Christmas and his transformation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A8313E2-E03A-BD44-9D34-104773ACFB05}"/>
              </a:ext>
            </a:extLst>
          </p:cNvPr>
          <p:cNvSpPr/>
          <p:nvPr/>
        </p:nvSpPr>
        <p:spPr>
          <a:xfrm>
            <a:off x="7247505" y="5573097"/>
            <a:ext cx="3512643" cy="1056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Scrooge, Marley, The Ghost of Christmas Past, The Ghost of Christmas Present, The Ghost if Christmas Yet To Come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744503-EF2A-AE46-8813-50EAD9079B9D}"/>
              </a:ext>
            </a:extLst>
          </p:cNvPr>
          <p:cNvSpPr/>
          <p:nvPr/>
        </p:nvSpPr>
        <p:spPr>
          <a:xfrm>
            <a:off x="2984398" y="5561301"/>
            <a:ext cx="1961582" cy="78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Christmas Eve, Victorian Era</a:t>
            </a:r>
          </a:p>
          <a:p>
            <a:pPr algn="ctr"/>
            <a:r>
              <a:rPr lang="en-US" dirty="0"/>
              <a:t>London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89E1840-5C82-CE40-A827-36F3EEF348BE}"/>
              </a:ext>
            </a:extLst>
          </p:cNvPr>
          <p:cNvSpPr/>
          <p:nvPr/>
        </p:nvSpPr>
        <p:spPr>
          <a:xfrm>
            <a:off x="1531088" y="3295432"/>
            <a:ext cx="2683658" cy="82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Transformation</a:t>
            </a:r>
          </a:p>
          <a:p>
            <a:pPr algn="ctr"/>
            <a:r>
              <a:rPr lang="en-US" dirty="0"/>
              <a:t>&amp; Redemption</a:t>
            </a: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559114" y="99224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0575" y="1019537"/>
            <a:ext cx="2174040" cy="8862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8D3C58C-BE14-FC44-8256-F515A4C4B732}"/>
              </a:ext>
            </a:extLst>
          </p:cNvPr>
          <p:cNvSpPr/>
          <p:nvPr/>
        </p:nvSpPr>
        <p:spPr>
          <a:xfrm>
            <a:off x="8460969" y="887004"/>
            <a:ext cx="2900418" cy="116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შეჯამება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439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2566727"/>
            <a:ext cx="12192000" cy="140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i="1" dirty="0">
                <a:solidFill>
                  <a:schemeClr val="bg1"/>
                </a:solidFill>
              </a:rPr>
              <a:t>A Christmas Carol</a:t>
            </a:r>
            <a:br>
              <a:rPr lang="en-US" sz="5300" b="1" i="1" dirty="0">
                <a:solidFill>
                  <a:schemeClr val="bg1"/>
                </a:solidFill>
              </a:rPr>
            </a:br>
            <a:r>
              <a:rPr lang="ka-GE" sz="5300" b="1" i="1" dirty="0">
                <a:solidFill>
                  <a:schemeClr val="bg1"/>
                </a:solidFill>
              </a:rPr>
              <a:t>საშობაო სიმღერა</a:t>
            </a:r>
            <a:endParaRPr lang="en-US" sz="5300" b="1" i="1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0" y="3763409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a-GE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By Charles Dickens - </a:t>
            </a:r>
            <a:r>
              <a:rPr lang="ka-GE" sz="4000" dirty="0">
                <a:solidFill>
                  <a:schemeClr val="bg1"/>
                </a:solidFill>
              </a:rPr>
              <a:t>ჩარლზ დიკენსი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17153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171534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675229"/>
              </p:ext>
            </p:extLst>
          </p:nvPr>
        </p:nvGraphicFramePr>
        <p:xfrm>
          <a:off x="1380713" y="1096098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7FA89A-0978-0341-8A07-CD39B442022D}"/>
              </a:ext>
            </a:extLst>
          </p:cNvPr>
          <p:cNvSpPr/>
          <p:nvPr/>
        </p:nvSpPr>
        <p:spPr>
          <a:xfrm>
            <a:off x="5356284" y="2078668"/>
            <a:ext cx="13974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ძუნწი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3CDE5F-635A-4F41-B703-78B1489389E4}"/>
              </a:ext>
            </a:extLst>
          </p:cNvPr>
          <p:cNvSpPr/>
          <p:nvPr/>
        </p:nvSpPr>
        <p:spPr>
          <a:xfrm>
            <a:off x="8225569" y="2137986"/>
            <a:ext cx="146622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ეგოისტი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F32F24-B3C1-424D-AEDD-288381B9C012}"/>
              </a:ext>
            </a:extLst>
          </p:cNvPr>
          <p:cNvSpPr/>
          <p:nvPr/>
        </p:nvSpPr>
        <p:spPr>
          <a:xfrm>
            <a:off x="8108874" y="4055273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სისულელე, უაზრობა, თვალთმაქცობა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88A67A4-32F8-A344-A5B8-5F0B58A0B63A}"/>
              </a:ext>
            </a:extLst>
          </p:cNvPr>
          <p:cNvSpPr/>
          <p:nvPr/>
        </p:nvSpPr>
        <p:spPr>
          <a:xfrm>
            <a:off x="8278425" y="6005687"/>
            <a:ext cx="1667264" cy="50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გადაფასება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A97A03-F8B3-3546-A020-BC7537FC0EC4}"/>
              </a:ext>
            </a:extLst>
          </p:cNvPr>
          <p:cNvSpPr/>
          <p:nvPr/>
        </p:nvSpPr>
        <p:spPr>
          <a:xfrm>
            <a:off x="5299487" y="5994879"/>
            <a:ext cx="1511008" cy="5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სინანული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71A5807-466F-7844-916D-7A828D3BB9B7}"/>
              </a:ext>
            </a:extLst>
          </p:cNvPr>
          <p:cNvSpPr/>
          <p:nvPr/>
        </p:nvSpPr>
        <p:spPr>
          <a:xfrm>
            <a:off x="2171647" y="6082643"/>
            <a:ext cx="1568999" cy="499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გამოსყიდვა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32E7CF3-ADAD-F64A-B0FD-FAEC2761ABEF}"/>
              </a:ext>
            </a:extLst>
          </p:cNvPr>
          <p:cNvSpPr/>
          <p:nvPr/>
        </p:nvSpPr>
        <p:spPr>
          <a:xfrm>
            <a:off x="1736436" y="4173255"/>
            <a:ext cx="1948073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იმქვეყნიური, საიქიო ცხოვრება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1929687" y="2275384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bg1"/>
                </a:solidFill>
              </a:rPr>
              <a:t>საშობაო სიმღერა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706307" y="1828800"/>
            <a:ext cx="3386052" cy="319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a carol</a:t>
            </a:r>
          </a:p>
          <a:p>
            <a:pPr lvl="0" algn="ctr"/>
            <a:r>
              <a:rPr lang="en-US" sz="3600" dirty="0"/>
              <a:t>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402812" y="5021090"/>
            <a:ext cx="3993043" cy="82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საშობაო სიმღერა</a:t>
            </a:r>
            <a:endParaRPr lang="en-US" sz="32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07515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07515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5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706307" y="1828800"/>
            <a:ext cx="3386052" cy="319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a miser</a:t>
            </a:r>
          </a:p>
          <a:p>
            <a:pPr lvl="0" algn="ctr"/>
            <a:r>
              <a:rPr lang="en-US" sz="3600" dirty="0"/>
              <a:t>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402812" y="5021090"/>
            <a:ext cx="3993043" cy="82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ხარბი</a:t>
            </a:r>
            <a:endParaRPr lang="en-US" sz="32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07515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07515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6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706307" y="1828800"/>
            <a:ext cx="3386052" cy="319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selfish</a:t>
            </a:r>
          </a:p>
          <a:p>
            <a:pPr lvl="0" algn="ctr"/>
            <a:r>
              <a:rPr lang="en-US" sz="3600" dirty="0"/>
              <a:t>(adj.)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402812" y="5021090"/>
            <a:ext cx="3993043" cy="82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ეგოისტი</a:t>
            </a:r>
            <a:endParaRPr lang="en-US" sz="32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07515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07515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2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706307" y="1828800"/>
            <a:ext cx="3386052" cy="319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humbug</a:t>
            </a:r>
          </a:p>
          <a:p>
            <a:pPr lvl="0" algn="ctr"/>
            <a:r>
              <a:rPr lang="en-US" sz="3600" dirty="0"/>
              <a:t>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402812" y="5021090"/>
            <a:ext cx="3993043" cy="82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არაგულწრფელობა</a:t>
            </a:r>
            <a:endParaRPr lang="en-US" sz="24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07515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07515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3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609977" y="1828799"/>
            <a:ext cx="3730459" cy="352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/>
              <a:t>to reevaluate</a:t>
            </a:r>
          </a:p>
          <a:p>
            <a:pPr lvl="0" algn="ctr"/>
            <a:r>
              <a:rPr lang="en-US" sz="3200" dirty="0"/>
              <a:t>(v.)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513648" y="5372951"/>
            <a:ext cx="3993043" cy="82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გადაფასება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07515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07515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706307" y="1828800"/>
            <a:ext cx="3386052" cy="319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to redeem</a:t>
            </a:r>
          </a:p>
          <a:p>
            <a:pPr lvl="0" algn="ctr"/>
            <a:r>
              <a:rPr lang="en-US" sz="3600" dirty="0"/>
              <a:t>(v.)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402812" y="5021090"/>
            <a:ext cx="3993043" cy="82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გამოსყიდვა</a:t>
            </a:r>
            <a:endParaRPr lang="en-US" sz="32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07515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07515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1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218</Words>
  <Application>Microsoft Office PowerPoint</Application>
  <PresentationFormat>Widescreen</PresentationFormat>
  <Paragraphs>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Author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199</cp:revision>
  <dcterms:created xsi:type="dcterms:W3CDTF">2020-04-09T12:21:27Z</dcterms:created>
  <dcterms:modified xsi:type="dcterms:W3CDTF">2020-12-23T07:32:13Z</dcterms:modified>
</cp:coreProperties>
</file>