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371" r:id="rId8"/>
    <p:sldId id="372" r:id="rId9"/>
    <p:sldId id="373" r:id="rId10"/>
    <p:sldId id="374" r:id="rId11"/>
    <p:sldId id="347" r:id="rId12"/>
    <p:sldId id="419" r:id="rId13"/>
    <p:sldId id="420" r:id="rId14"/>
    <p:sldId id="421" r:id="rId15"/>
    <p:sldId id="422" r:id="rId16"/>
    <p:sldId id="357" r:id="rId17"/>
    <p:sldId id="358" r:id="rId18"/>
    <p:sldId id="359" r:id="rId19"/>
    <p:sldId id="393" r:id="rId20"/>
    <p:sldId id="404" r:id="rId21"/>
    <p:sldId id="409" r:id="rId22"/>
    <p:sldId id="410" r:id="rId23"/>
    <p:sldId id="387" r:id="rId24"/>
    <p:sldId id="388" r:id="rId25"/>
    <p:sldId id="353" r:id="rId26"/>
    <p:sldId id="403" r:id="rId27"/>
    <p:sldId id="354" r:id="rId28"/>
    <p:sldId id="423" r:id="rId29"/>
    <p:sldId id="363" r:id="rId30"/>
    <p:sldId id="365" r:id="rId31"/>
    <p:sldId id="364" r:id="rId32"/>
    <p:sldId id="366" r:id="rId33"/>
    <p:sldId id="296" r:id="rId34"/>
    <p:sldId id="325" r:id="rId35"/>
    <p:sldId id="405" r:id="rId36"/>
    <p:sldId id="302" r:id="rId37"/>
    <p:sldId id="330" r:id="rId38"/>
    <p:sldId id="331" r:id="rId39"/>
    <p:sldId id="395" r:id="rId40"/>
    <p:sldId id="392" r:id="rId41"/>
    <p:sldId id="304" r:id="rId42"/>
    <p:sldId id="333"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5865"/>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8946848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930458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1430114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1465282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1272552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42</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41000" y="1727431"/>
            <a:ext cx="3888600" cy="275940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c</a:t>
            </a:r>
            <a:r>
              <a:rPr lang="en-US" sz="2800" b="1" dirty="0" smtClean="0">
                <a:solidFill>
                  <a:schemeClr val="bg1"/>
                </a:solidFill>
                <a:latin typeface="Calibri" panose="020F0502020204030204" pitchFamily="34" charset="0"/>
                <a:cs typeface="Calibri" panose="020F0502020204030204" pitchFamily="34" charset="0"/>
              </a:rPr>
              <a:t>ongenital </a:t>
            </a:r>
            <a:r>
              <a:rPr lang="en-US" sz="2800" b="1" dirty="0">
                <a:solidFill>
                  <a:schemeClr val="bg1"/>
                </a:solidFill>
                <a:latin typeface="Calibri" panose="020F0502020204030204" pitchFamily="34" charset="0"/>
                <a:cs typeface="Calibri" panose="020F0502020204030204" pitchFamily="34" charset="0"/>
              </a:rPr>
              <a:t>d</a:t>
            </a:r>
            <a:r>
              <a:rPr lang="en-US" sz="2800" b="1" dirty="0" smtClean="0">
                <a:solidFill>
                  <a:schemeClr val="bg1"/>
                </a:solidFill>
                <a:latin typeface="Calibri" panose="020F0502020204030204" pitchFamily="34" charset="0"/>
                <a:cs typeface="Calibri" panose="020F0502020204030204" pitchFamily="34" charset="0"/>
              </a:rPr>
              <a:t>isease</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t>
            </a:r>
            <a:r>
              <a:rPr lang="en-US" sz="2800" dirty="0" smtClean="0">
                <a:solidFill>
                  <a:schemeClr val="bg1"/>
                </a:solidFill>
                <a:latin typeface="Calibri" panose="020F0502020204030204" pitchFamily="34" charset="0"/>
                <a:cs typeface="Calibri" panose="020F0502020204030204" pitchFamily="34" charset="0"/>
              </a:rPr>
              <a:t>collocation)</a:t>
            </a:r>
          </a:p>
        </p:txBody>
      </p:sp>
      <p:sp>
        <p:nvSpPr>
          <p:cNvPr id="190" name="Google Shape;190;g8d3272b2c0_0_231"/>
          <p:cNvSpPr/>
          <p:nvPr/>
        </p:nvSpPr>
        <p:spPr>
          <a:xfrm>
            <a:off x="3711900" y="4531716"/>
            <a:ext cx="4895664" cy="96899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a:solidFill>
                <a:schemeClr val="bg1"/>
              </a:solidFill>
              <a:latin typeface="Calibri" panose="020F0502020204030204" pitchFamily="34" charset="0"/>
              <a:cs typeface="Calibri" panose="020F0502020204030204" pitchFamily="34" charset="0"/>
            </a:endParaRPr>
          </a:p>
          <a:p>
            <a:pPr algn="ctr"/>
            <a:r>
              <a:rPr lang="ka-GE" sz="2400" b="1" dirty="0">
                <a:solidFill>
                  <a:schemeClr val="bg1"/>
                </a:solidFill>
                <a:latin typeface="Calibri" panose="020F0502020204030204" pitchFamily="34" charset="0"/>
                <a:cs typeface="Calibri" panose="020F0502020204030204" pitchFamily="34" charset="0"/>
              </a:rPr>
              <a:t>თანდაყოლილი დაავადება </a:t>
            </a:r>
          </a:p>
          <a:p>
            <a:pPr lvl="0" algn="ct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717213" y="5650740"/>
            <a:ext cx="4895664" cy="7389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She suffers from a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congenital disease.</a:t>
            </a:r>
            <a:endParaRPr sz="2400" i="1" u="none" strike="noStrike" cap="none" dirty="0">
              <a:solidFill>
                <a:srgbClr val="FF0000"/>
              </a:solidFill>
              <a:latin typeface="Calibri" panose="020F0502020204030204" pitchFamily="34" charset="0"/>
              <a:ea typeface="Calibri"/>
              <a:cs typeface="Calibri" panose="020F0502020204030204" pitchFamily="34" charset="0"/>
              <a:sym typeface="Calibri"/>
            </a:endParaRPr>
          </a:p>
        </p:txBody>
      </p:sp>
      <p:sp>
        <p:nvSpPr>
          <p:cNvPr id="12" name="Rectangle 11">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smtClean="0">
                <a:latin typeface="Calibri" pitchFamily="34" charset="0"/>
                <a:cs typeface="Calibri" pitchFamily="34" charset="0"/>
              </a:rPr>
              <a:t>ლექსიკა</a:t>
            </a:r>
            <a:endParaRPr lang="ka-GE" sz="3600" dirty="0">
              <a:latin typeface="Calibri" pitchFamily="34" charset="0"/>
              <a:cs typeface="Calibri" pitchFamily="34" charset="0"/>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472634" y="3612995"/>
            <a:ext cx="9065268" cy="1474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charset="0"/>
                <a:ea typeface="Calibri" charset="0"/>
                <a:cs typeface="Calibri" charset="0"/>
              </a:rPr>
              <a:t>A health problem present at and from birth</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3129770" y="2043965"/>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a:t>
            </a:r>
            <a:r>
              <a:rPr lang="en-US" sz="2000" b="1" dirty="0" smtClean="0">
                <a:latin typeface="Calibri" panose="020F0502020204030204" pitchFamily="34" charset="0"/>
                <a:cs typeface="Calibri" panose="020F0502020204030204" pitchFamily="34" charset="0"/>
              </a:rPr>
              <a:t>ritical </a:t>
            </a:r>
            <a:r>
              <a:rPr lang="en-US" sz="2000" b="1" dirty="0">
                <a:latin typeface="Calibri" panose="020F0502020204030204" pitchFamily="34" charset="0"/>
                <a:cs typeface="Calibri" panose="020F0502020204030204" pitchFamily="34" charset="0"/>
              </a:rPr>
              <a:t>condition</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5488280" y="2041446"/>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a:t>
            </a:r>
            <a:r>
              <a:rPr lang="en-US" sz="2000" b="1" dirty="0" smtClean="0">
                <a:latin typeface="Calibri" panose="020F0502020204030204" pitchFamily="34" charset="0"/>
                <a:cs typeface="Calibri" panose="020F0502020204030204" pitchFamily="34" charset="0"/>
              </a:rPr>
              <a:t>urgical </a:t>
            </a:r>
            <a:r>
              <a:rPr lang="en-US" sz="2000" b="1" dirty="0">
                <a:latin typeface="Calibri" panose="020F0502020204030204" pitchFamily="34" charset="0"/>
                <a:cs typeface="Calibri" panose="020F0502020204030204" pitchFamily="34" charset="0"/>
              </a:rPr>
              <a:t>procedure</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7791280" y="2041446"/>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a:t>
            </a:r>
            <a:r>
              <a:rPr lang="en-US" sz="2000" b="1" dirty="0" smtClean="0">
                <a:latin typeface="Calibri" panose="020F0502020204030204" pitchFamily="34" charset="0"/>
                <a:cs typeface="Calibri" panose="020F0502020204030204" pitchFamily="34" charset="0"/>
              </a:rPr>
              <a:t>alignant </a:t>
            </a:r>
            <a:r>
              <a:rPr lang="en-GB" sz="2000" b="1" dirty="0" smtClean="0">
                <a:latin typeface="Calibri" panose="020F0502020204030204" pitchFamily="34" charset="0"/>
                <a:cs typeface="Calibri" panose="020F0502020204030204" pitchFamily="34" charset="0"/>
              </a:rPr>
              <a:t>tumour</a:t>
            </a:r>
            <a:endParaRPr lang="en-GB"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 xmlns:a16="http://schemas.microsoft.com/office/drawing/2014/main" id="{D86E702E-104A-D647-B1CD-0A5C18F4C340}"/>
              </a:ext>
            </a:extLst>
          </p:cNvPr>
          <p:cNvSpPr/>
          <p:nvPr/>
        </p:nvSpPr>
        <p:spPr>
          <a:xfrm>
            <a:off x="9829097" y="2029337"/>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a:t>
            </a:r>
            <a:r>
              <a:rPr lang="en-US" sz="2000" b="1" dirty="0" smtClean="0">
                <a:latin typeface="Calibri" panose="020F0502020204030204" pitchFamily="34" charset="0"/>
                <a:cs typeface="Calibri" panose="020F0502020204030204" pitchFamily="34" charset="0"/>
              </a:rPr>
              <a:t>ongenital </a:t>
            </a:r>
            <a:r>
              <a:rPr lang="en-US" sz="2000" b="1" dirty="0">
                <a:latin typeface="Calibri" panose="020F0502020204030204" pitchFamily="34" charset="0"/>
                <a:cs typeface="Calibri" panose="020F0502020204030204" pitchFamily="34" charset="0"/>
              </a:rPr>
              <a:t>disease</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671114" y="2029337"/>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a:t>
            </a:r>
            <a:r>
              <a:rPr lang="en-US" sz="2000" b="1" dirty="0" smtClean="0">
                <a:latin typeface="Calibri" panose="020F0502020204030204" pitchFamily="34" charset="0"/>
                <a:cs typeface="Calibri" panose="020F0502020204030204" pitchFamily="34" charset="0"/>
              </a:rPr>
              <a:t>erminal </a:t>
            </a:r>
            <a:r>
              <a:rPr lang="en-US" sz="2000" b="1" dirty="0">
                <a:latin typeface="Calibri" panose="020F0502020204030204" pitchFamily="34" charset="0"/>
                <a:cs typeface="Calibri" panose="020F0502020204030204" pitchFamily="34" charset="0"/>
              </a:rPr>
              <a:t>disease</a:t>
            </a:r>
          </a:p>
        </p:txBody>
      </p:sp>
      <p:sp>
        <p:nvSpPr>
          <p:cNvPr id="15" name="Rectangle 14">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smtClean="0">
                <a:latin typeface="Calibri" pitchFamily="34" charset="0"/>
                <a:cs typeface="Calibri" pitchFamily="34" charset="0"/>
              </a:rPr>
              <a:t>ლექსიკა</a:t>
            </a:r>
            <a:endParaRPr lang="ka-GE" sz="3600" dirty="0">
              <a:latin typeface="Calibri" pitchFamily="34" charset="0"/>
              <a:cs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7.40741E-7 L -0.00325 0.46042 " pathEditMode="relative" rAng="0" ptsTypes="AA">
                                      <p:cBhvr>
                                        <p:cTn id="6" dur="2000" fill="hold"/>
                                        <p:tgtEl>
                                          <p:spTgt spid="20"/>
                                        </p:tgtEl>
                                        <p:attrNameLst>
                                          <p:attrName>ppt_x</p:attrName>
                                          <p:attrName>ppt_y</p:attrName>
                                        </p:attrNameLst>
                                      </p:cBhvr>
                                      <p:rCtr x="-169" y="23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368521" y="3646448"/>
            <a:ext cx="8466856" cy="1507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charset="0"/>
                <a:ea typeface="Calibri" charset="0"/>
                <a:cs typeface="Calibri" charset="0"/>
              </a:rPr>
              <a:t>(Of a disease or illness) leading gradually to death</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3501744" y="2078715"/>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a:t>
            </a:r>
            <a:r>
              <a:rPr lang="en-US" sz="2000" b="1" dirty="0" smtClean="0">
                <a:latin typeface="Calibri" panose="020F0502020204030204" pitchFamily="34" charset="0"/>
                <a:cs typeface="Calibri" panose="020F0502020204030204" pitchFamily="34" charset="0"/>
              </a:rPr>
              <a:t>ritical </a:t>
            </a:r>
            <a:r>
              <a:rPr lang="en-US" sz="2000" b="1" dirty="0">
                <a:latin typeface="Calibri" panose="020F0502020204030204" pitchFamily="34" charset="0"/>
                <a:cs typeface="Calibri" panose="020F0502020204030204" pitchFamily="34" charset="0"/>
              </a:rPr>
              <a:t>condition</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6001693" y="2090823"/>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a:t>
            </a:r>
            <a:r>
              <a:rPr lang="en-US" sz="2000" b="1" dirty="0" smtClean="0">
                <a:latin typeface="Calibri" panose="020F0502020204030204" pitchFamily="34" charset="0"/>
                <a:cs typeface="Calibri" panose="020F0502020204030204" pitchFamily="34" charset="0"/>
              </a:rPr>
              <a:t>alignant </a:t>
            </a:r>
            <a:r>
              <a:rPr lang="en-GB" sz="2000" b="1" dirty="0" smtClean="0">
                <a:latin typeface="Calibri" panose="020F0502020204030204" pitchFamily="34" charset="0"/>
                <a:cs typeface="Calibri" panose="020F0502020204030204" pitchFamily="34" charset="0"/>
              </a:rPr>
              <a:t>tumour</a:t>
            </a:r>
            <a:endParaRPr lang="en-GB" sz="2000" b="1"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 xmlns:a16="http://schemas.microsoft.com/office/drawing/2014/main" id="{9B367E4F-EA24-D143-A51F-FA5040CB2782}"/>
              </a:ext>
            </a:extLst>
          </p:cNvPr>
          <p:cNvSpPr/>
          <p:nvPr/>
        </p:nvSpPr>
        <p:spPr>
          <a:xfrm>
            <a:off x="8449660" y="2090823"/>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a:t>
            </a:r>
            <a:r>
              <a:rPr lang="en-US" sz="2000" b="1" dirty="0" smtClean="0">
                <a:latin typeface="Calibri" panose="020F0502020204030204" pitchFamily="34" charset="0"/>
                <a:cs typeface="Calibri" panose="020F0502020204030204" pitchFamily="34" charset="0"/>
              </a:rPr>
              <a:t>urgical </a:t>
            </a:r>
            <a:r>
              <a:rPr lang="en-US" sz="2000" b="1" dirty="0">
                <a:latin typeface="Calibri" panose="020F0502020204030204" pitchFamily="34" charset="0"/>
                <a:cs typeface="Calibri" panose="020F0502020204030204" pitchFamily="34" charset="0"/>
              </a:rPr>
              <a:t>procedure</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907152" y="2078715"/>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terminal disease</a:t>
            </a:r>
          </a:p>
        </p:txBody>
      </p:sp>
      <p:sp>
        <p:nvSpPr>
          <p:cNvPr id="15" name="Rectangle 14">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libri" pitchFamily="34" charset="0"/>
                <a:cs typeface="Calibri" pitchFamily="34" charset="0"/>
              </a:rPr>
              <a:t>Vocabulary</a:t>
            </a:r>
          </a:p>
          <a:p>
            <a:pPr algn="ctr"/>
            <a:r>
              <a:rPr lang="ka-GE" sz="3600" b="1" dirty="0" smtClean="0">
                <a:latin typeface="Calibri" pitchFamily="34" charset="0"/>
                <a:cs typeface="Calibri" pitchFamily="34" charset="0"/>
              </a:rPr>
              <a:t>ლექსიკა</a:t>
            </a:r>
            <a:endParaRPr lang="ka-GE" sz="3600" b="1" dirty="0">
              <a:latin typeface="Calibri" pitchFamily="34" charset="0"/>
              <a:cs typeface="Calibri" pitchFamily="34" charset="0"/>
            </a:endParaRPr>
          </a:p>
        </p:txBody>
      </p:sp>
    </p:spTree>
    <p:extLst>
      <p:ext uri="{BB962C8B-B14F-4D97-AF65-F5344CB8AC3E}">
        <p14:creationId xmlns:p14="http://schemas.microsoft.com/office/powerpoint/2010/main" val="169325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556E-17 3.33333E-6 L 0.70404 0.46736 " pathEditMode="relative" rAng="0" ptsTypes="AA">
                                      <p:cBhvr>
                                        <p:cTn id="6" dur="2000" fill="hold"/>
                                        <p:tgtEl>
                                          <p:spTgt spid="14"/>
                                        </p:tgtEl>
                                        <p:attrNameLst>
                                          <p:attrName>ppt_x</p:attrName>
                                          <p:attrName>ppt_y</p:attrName>
                                        </p:attrNameLst>
                                      </p:cBhvr>
                                      <p:rCtr x="35195" y="2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624998" y="3603959"/>
            <a:ext cx="8341112" cy="1302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charset="0"/>
                <a:ea typeface="Calibri" charset="0"/>
                <a:cs typeface="Calibri" charset="0"/>
              </a:rPr>
              <a:t>An aggressive form of cancer that will spread around the body</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4910142" y="2001135"/>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a:t>
            </a:r>
            <a:r>
              <a:rPr lang="en-US" sz="2000" b="1" dirty="0" smtClean="0">
                <a:latin typeface="Calibri" panose="020F0502020204030204" pitchFamily="34" charset="0"/>
                <a:cs typeface="Calibri" panose="020F0502020204030204" pitchFamily="34" charset="0"/>
              </a:rPr>
              <a:t>alignant </a:t>
            </a:r>
            <a:r>
              <a:rPr lang="en-GB" sz="2000" b="1" dirty="0" smtClean="0">
                <a:latin typeface="Calibri" panose="020F0502020204030204" pitchFamily="34" charset="0"/>
                <a:cs typeface="Calibri" panose="020F0502020204030204" pitchFamily="34" charset="0"/>
              </a:rPr>
              <a:t>tumour</a:t>
            </a:r>
            <a:endParaRPr lang="en-GB" sz="2000" b="1"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 xmlns:a16="http://schemas.microsoft.com/office/drawing/2014/main" id="{9B367E4F-EA24-D143-A51F-FA5040CB2782}"/>
              </a:ext>
            </a:extLst>
          </p:cNvPr>
          <p:cNvSpPr/>
          <p:nvPr/>
        </p:nvSpPr>
        <p:spPr>
          <a:xfrm>
            <a:off x="7545954" y="1979267"/>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a:t>
            </a:r>
            <a:r>
              <a:rPr lang="en-US" sz="2000" b="1" dirty="0" smtClean="0">
                <a:latin typeface="Calibri" panose="020F0502020204030204" pitchFamily="34" charset="0"/>
                <a:cs typeface="Calibri" panose="020F0502020204030204" pitchFamily="34" charset="0"/>
              </a:rPr>
              <a:t>urgical </a:t>
            </a:r>
            <a:r>
              <a:rPr lang="en-US" sz="2000" b="1" dirty="0">
                <a:latin typeface="Calibri" panose="020F0502020204030204" pitchFamily="34" charset="0"/>
                <a:cs typeface="Calibri" panose="020F0502020204030204" pitchFamily="34" charset="0"/>
              </a:rPr>
              <a:t>procedure</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2024645" y="2001135"/>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a:t>
            </a:r>
            <a:r>
              <a:rPr lang="en-US" sz="2000" b="1" dirty="0" smtClean="0">
                <a:latin typeface="Calibri" panose="020F0502020204030204" pitchFamily="34" charset="0"/>
                <a:cs typeface="Calibri" panose="020F0502020204030204" pitchFamily="34" charset="0"/>
              </a:rPr>
              <a:t>ritical </a:t>
            </a:r>
            <a:r>
              <a:rPr lang="en-US" sz="2000" b="1" dirty="0">
                <a:latin typeface="Calibri" panose="020F0502020204030204" pitchFamily="34" charset="0"/>
                <a:cs typeface="Calibri" panose="020F0502020204030204" pitchFamily="34" charset="0"/>
              </a:rPr>
              <a:t>condition</a:t>
            </a:r>
          </a:p>
        </p:txBody>
      </p:sp>
      <p:sp>
        <p:nvSpPr>
          <p:cNvPr id="15" name="Rectangle 14">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libri" pitchFamily="34" charset="0"/>
                <a:cs typeface="Calibri" pitchFamily="34" charset="0"/>
              </a:rPr>
              <a:t>Vocabulary</a:t>
            </a:r>
          </a:p>
          <a:p>
            <a:pPr algn="ctr"/>
            <a:r>
              <a:rPr lang="ka-GE" sz="3600" b="1" dirty="0" smtClean="0">
                <a:latin typeface="Calibri" pitchFamily="34" charset="0"/>
                <a:cs typeface="Calibri" pitchFamily="34" charset="0"/>
              </a:rPr>
              <a:t>ლექსიკა</a:t>
            </a:r>
            <a:endParaRPr lang="ka-GE" sz="3600" b="1" dirty="0">
              <a:latin typeface="Calibri" pitchFamily="34" charset="0"/>
              <a:cs typeface="Calibri" pitchFamily="34" charset="0"/>
            </a:endParaRPr>
          </a:p>
        </p:txBody>
      </p:sp>
    </p:spTree>
    <p:extLst>
      <p:ext uri="{BB962C8B-B14F-4D97-AF65-F5344CB8AC3E}">
        <p14:creationId xmlns:p14="http://schemas.microsoft.com/office/powerpoint/2010/main" val="143615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1.85185E-6 L 0.24388 0.47708 " pathEditMode="relative" rAng="0" ptsTypes="AA">
                                      <p:cBhvr>
                                        <p:cTn id="6" dur="2000" fill="hold"/>
                                        <p:tgtEl>
                                          <p:spTgt spid="17"/>
                                        </p:tgtEl>
                                        <p:attrNameLst>
                                          <p:attrName>ppt_x</p:attrName>
                                          <p:attrName>ppt_y</p:attrName>
                                        </p:attrNameLst>
                                      </p:cBhvr>
                                      <p:rCtr x="12188" y="238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2281592" y="3615111"/>
            <a:ext cx="7281073" cy="1369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charset="0"/>
                <a:ea typeface="Calibri" charset="0"/>
                <a:cs typeface="Calibri" charset="0"/>
              </a:rPr>
              <a:t>A medical operation that involves making </a:t>
            </a:r>
            <a:r>
              <a:rPr lang="en-US" sz="2400" dirty="0" smtClean="0">
                <a:latin typeface="Calibri" charset="0"/>
                <a:ea typeface="Calibri" charset="0"/>
                <a:cs typeface="Calibri" charset="0"/>
              </a:rPr>
              <a:t>incisions </a:t>
            </a:r>
            <a:r>
              <a:rPr lang="en-US" sz="2400" dirty="0">
                <a:latin typeface="Calibri" charset="0"/>
                <a:ea typeface="Calibri" charset="0"/>
                <a:cs typeface="Calibri" charset="0"/>
              </a:rPr>
              <a:t>into the body</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9" name="Rectangle 18">
            <a:extLst>
              <a:ext uri="{FF2B5EF4-FFF2-40B4-BE49-F238E27FC236}">
                <a16:creationId xmlns="" xmlns:a16="http://schemas.microsoft.com/office/drawing/2014/main" id="{9B367E4F-EA24-D143-A51F-FA5040CB2782}"/>
              </a:ext>
            </a:extLst>
          </p:cNvPr>
          <p:cNvSpPr/>
          <p:nvPr/>
        </p:nvSpPr>
        <p:spPr>
          <a:xfrm>
            <a:off x="6458588" y="2062387"/>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a:t>
            </a:r>
            <a:r>
              <a:rPr lang="en-US" sz="2000" b="1" dirty="0" smtClean="0">
                <a:latin typeface="Calibri" panose="020F0502020204030204" pitchFamily="34" charset="0"/>
                <a:cs typeface="Calibri" panose="020F0502020204030204" pitchFamily="34" charset="0"/>
              </a:rPr>
              <a:t>urgical </a:t>
            </a:r>
            <a:r>
              <a:rPr lang="en-US" sz="2000" b="1" dirty="0">
                <a:latin typeface="Calibri" panose="020F0502020204030204" pitchFamily="34" charset="0"/>
                <a:cs typeface="Calibri" panose="020F0502020204030204" pitchFamily="34" charset="0"/>
              </a:rPr>
              <a:t>procedure</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3932623" y="2050279"/>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a:t>
            </a:r>
            <a:r>
              <a:rPr lang="en-US" sz="2000" b="1" dirty="0" smtClean="0">
                <a:latin typeface="Calibri" panose="020F0502020204030204" pitchFamily="34" charset="0"/>
                <a:cs typeface="Calibri" panose="020F0502020204030204" pitchFamily="34" charset="0"/>
              </a:rPr>
              <a:t>ritical </a:t>
            </a:r>
            <a:r>
              <a:rPr lang="en-US" sz="2000" b="1" dirty="0">
                <a:latin typeface="Calibri" panose="020F0502020204030204" pitchFamily="34" charset="0"/>
                <a:cs typeface="Calibri" panose="020F0502020204030204" pitchFamily="34" charset="0"/>
              </a:rPr>
              <a:t>condition</a:t>
            </a:r>
          </a:p>
        </p:txBody>
      </p:sp>
      <p:sp>
        <p:nvSpPr>
          <p:cNvPr id="10" name="Rectangle 9">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libri" pitchFamily="34" charset="0"/>
                <a:cs typeface="Calibri" pitchFamily="34" charset="0"/>
              </a:rPr>
              <a:t>Vocabulary</a:t>
            </a:r>
          </a:p>
          <a:p>
            <a:pPr algn="ctr"/>
            <a:r>
              <a:rPr lang="ka-GE" sz="3600" b="1" dirty="0" smtClean="0">
                <a:latin typeface="Calibri" pitchFamily="34" charset="0"/>
                <a:cs typeface="Calibri" pitchFamily="34" charset="0"/>
              </a:rPr>
              <a:t>ლექსიკა</a:t>
            </a:r>
            <a:endParaRPr lang="ka-GE" sz="3600" b="1" dirty="0">
              <a:latin typeface="Calibri" pitchFamily="34" charset="0"/>
              <a:cs typeface="Calibri" pitchFamily="34" charset="0"/>
            </a:endParaRPr>
          </a:p>
        </p:txBody>
      </p:sp>
    </p:spTree>
    <p:extLst>
      <p:ext uri="{BB962C8B-B14F-4D97-AF65-F5344CB8AC3E}">
        <p14:creationId xmlns:p14="http://schemas.microsoft.com/office/powerpoint/2010/main" val="209009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403E-6 4.07407E-6 L -0.12425 0.46018 " pathEditMode="relative" rAng="0" ptsTypes="AA">
                                      <p:cBhvr>
                                        <p:cTn id="6" dur="2000" fill="hold"/>
                                        <p:tgtEl>
                                          <p:spTgt spid="19"/>
                                        </p:tgtEl>
                                        <p:attrNameLst>
                                          <p:attrName>ppt_x</p:attrName>
                                          <p:attrName>ppt_y</p:attrName>
                                        </p:attrNameLst>
                                      </p:cBhvr>
                                      <p:rCtr x="-6213" y="23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7D84395-477B-5643-998F-5A55D6D879D4}"/>
              </a:ext>
            </a:extLst>
          </p:cNvPr>
          <p:cNvSpPr/>
          <p:nvPr/>
        </p:nvSpPr>
        <p:spPr>
          <a:xfrm>
            <a:off x="2824238" y="3695285"/>
            <a:ext cx="6232859" cy="141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charset="0"/>
                <a:ea typeface="Calibri" charset="0"/>
                <a:cs typeface="Calibri" charset="0"/>
              </a:rPr>
              <a:t>An extremely serious state of health that is immediately life threatening</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4827534" y="2098299"/>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a:t>
            </a:r>
            <a:r>
              <a:rPr lang="en-US" sz="2000" b="1" dirty="0" smtClean="0">
                <a:latin typeface="Calibri" panose="020F0502020204030204" pitchFamily="34" charset="0"/>
                <a:cs typeface="Calibri" panose="020F0502020204030204" pitchFamily="34" charset="0"/>
              </a:rPr>
              <a:t>ritical </a:t>
            </a:r>
            <a:r>
              <a:rPr lang="en-US" sz="2000" b="1" dirty="0">
                <a:latin typeface="Calibri" panose="020F0502020204030204" pitchFamily="34" charset="0"/>
                <a:cs typeface="Calibri" panose="020F0502020204030204" pitchFamily="34" charset="0"/>
              </a:rPr>
              <a:t>condition</a:t>
            </a:r>
          </a:p>
        </p:txBody>
      </p:sp>
      <p:sp>
        <p:nvSpPr>
          <p:cNvPr id="8" name="Rectangle 7">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libri" pitchFamily="34" charset="0"/>
                <a:cs typeface="Calibri" pitchFamily="34" charset="0"/>
              </a:rPr>
              <a:t>Vocabulary</a:t>
            </a:r>
          </a:p>
          <a:p>
            <a:pPr algn="ctr"/>
            <a:r>
              <a:rPr lang="ka-GE" sz="3600" b="1" dirty="0" smtClean="0">
                <a:latin typeface="Calibri" pitchFamily="34" charset="0"/>
                <a:cs typeface="Calibri" pitchFamily="34" charset="0"/>
              </a:rPr>
              <a:t>ლექსიკა</a:t>
            </a:r>
            <a:endParaRPr lang="ka-GE" sz="3600" b="1" dirty="0">
              <a:latin typeface="Calibri" pitchFamily="34" charset="0"/>
              <a:cs typeface="Calibri" pitchFamily="34" charset="0"/>
            </a:endParaRPr>
          </a:p>
        </p:txBody>
      </p:sp>
    </p:spTree>
    <p:extLst>
      <p:ext uri="{BB962C8B-B14F-4D97-AF65-F5344CB8AC3E}">
        <p14:creationId xmlns:p14="http://schemas.microsoft.com/office/powerpoint/2010/main" val="177499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4.44444E-6 L 0.33073 0.47362 " pathEditMode="relative" rAng="0" ptsTypes="AA">
                                      <p:cBhvr>
                                        <p:cTn id="6" dur="2000" fill="hold"/>
                                        <p:tgtEl>
                                          <p:spTgt spid="14"/>
                                        </p:tgtEl>
                                        <p:attrNameLst>
                                          <p:attrName>ppt_x</p:attrName>
                                          <p:attrName>ppt_y</p:attrName>
                                        </p:attrNameLst>
                                      </p:cBhvr>
                                      <p:rCtr x="16536" y="2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0" name="Google Shape;172;g8d3272b2c0_0_186"/>
          <p:cNvSpPr/>
          <p:nvPr/>
        </p:nvSpPr>
        <p:spPr>
          <a:xfrm>
            <a:off x="1838391" y="3792704"/>
            <a:ext cx="2635279" cy="159379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bg1"/>
                </a:solidFill>
                <a:latin typeface="Calibri" charset="0"/>
                <a:ea typeface="Calibri" charset="0"/>
                <a:cs typeface="Calibri" charset="0"/>
              </a:rPr>
              <a:t>s</a:t>
            </a:r>
            <a:r>
              <a:rPr lang="en-US" sz="2400" dirty="0" smtClean="0">
                <a:solidFill>
                  <a:schemeClr val="bg1"/>
                </a:solidFill>
                <a:latin typeface="Calibri" charset="0"/>
                <a:ea typeface="Calibri" charset="0"/>
                <a:cs typeface="Calibri" charset="0"/>
              </a:rPr>
              <a:t>urgery</a:t>
            </a:r>
            <a:endParaRPr lang="en-US" sz="2400"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400" dirty="0">
                <a:solidFill>
                  <a:schemeClr val="bg1"/>
                </a:solidFill>
                <a:latin typeface="Calibri" charset="0"/>
                <a:ea typeface="Calibri" charset="0"/>
                <a:cs typeface="Calibri" charset="0"/>
              </a:rPr>
              <a:t>(n.)</a:t>
            </a:r>
            <a:endParaRPr lang="ka-GE" sz="2400"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1800" dirty="0">
                <a:solidFill>
                  <a:schemeClr val="bg1"/>
                </a:solidFill>
                <a:latin typeface="Calibri" charset="0"/>
                <a:ea typeface="Calibri" charset="0"/>
                <a:cs typeface="Calibri" charset="0"/>
              </a:rPr>
              <a:t>(ქირურგიული) ოპერაცია</a:t>
            </a:r>
            <a:endParaRPr sz="1800" dirty="0">
              <a:solidFill>
                <a:schemeClr val="bg1"/>
              </a:solidFill>
              <a:latin typeface="Calibri" charset="0"/>
              <a:ea typeface="Calibri" charset="0"/>
              <a:cs typeface="Calibri" charset="0"/>
            </a:endParaRPr>
          </a:p>
        </p:txBody>
      </p:sp>
      <p:grpSp>
        <p:nvGrpSpPr>
          <p:cNvPr id="147" name="Google Shape;147;g8d3272b2c0_0_186"/>
          <p:cNvGrpSpPr/>
          <p:nvPr/>
        </p:nvGrpSpPr>
        <p:grpSpPr>
          <a:xfrm>
            <a:off x="1907802" y="597529"/>
            <a:ext cx="8210357" cy="6341516"/>
            <a:chOff x="552347" y="-309647"/>
            <a:chExt cx="7967082" cy="6615039"/>
          </a:xfrm>
        </p:grpSpPr>
        <p:sp>
          <p:nvSpPr>
            <p:cNvPr id="148" name="Google Shape;148;g8d3272b2c0_0_186"/>
            <p:cNvSpPr/>
            <p:nvPr/>
          </p:nvSpPr>
          <p:spPr>
            <a:xfrm>
              <a:off x="3655632" y="2042466"/>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831606"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342071" y="-309647"/>
              <a:ext cx="2490080" cy="169148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bg1"/>
                  </a:solidFill>
                  <a:latin typeface="Calibri" charset="0"/>
                  <a:ea typeface="Calibri" charset="0"/>
                  <a:cs typeface="Calibri" charset="0"/>
                </a:rPr>
                <a:t>k</a:t>
              </a:r>
              <a:r>
                <a:rPr lang="en-US" sz="2400" dirty="0" smtClean="0">
                  <a:solidFill>
                    <a:schemeClr val="bg1"/>
                  </a:solidFill>
                  <a:latin typeface="Calibri" charset="0"/>
                  <a:ea typeface="Calibri" charset="0"/>
                  <a:cs typeface="Calibri" charset="0"/>
                </a:rPr>
                <a:t>idney</a:t>
              </a:r>
              <a:endParaRPr lang="en-US" sz="2400"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400" dirty="0">
                  <a:solidFill>
                    <a:schemeClr val="bg1"/>
                  </a:solidFill>
                  <a:latin typeface="Calibri" charset="0"/>
                  <a:ea typeface="Calibri" charset="0"/>
                  <a:cs typeface="Calibri" charset="0"/>
                </a:rPr>
                <a:t>(n.)</a:t>
              </a:r>
              <a:endParaRPr lang="ka-GE" sz="2400"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1800" dirty="0">
                  <a:solidFill>
                    <a:schemeClr val="bg1"/>
                  </a:solidFill>
                  <a:latin typeface="Calibri" charset="0"/>
                  <a:ea typeface="Calibri" charset="0"/>
                  <a:cs typeface="Calibri" charset="0"/>
                </a:rPr>
                <a:t>თირკმელი</a:t>
              </a:r>
              <a:endParaRPr sz="1800" dirty="0">
                <a:solidFill>
                  <a:schemeClr val="bg1"/>
                </a:solidFill>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6071953" y="786359"/>
              <a:ext cx="2447476" cy="170350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bg1"/>
                  </a:solidFill>
                  <a:latin typeface="Calibri" charset="0"/>
                  <a:ea typeface="Calibri" charset="0"/>
                  <a:cs typeface="Calibri" charset="0"/>
                </a:rPr>
                <a:t>s</a:t>
              </a:r>
              <a:r>
                <a:rPr lang="en-US" sz="2400" dirty="0" smtClean="0">
                  <a:solidFill>
                    <a:schemeClr val="bg1"/>
                  </a:solidFill>
                  <a:latin typeface="Calibri" charset="0"/>
                  <a:ea typeface="Calibri" charset="0"/>
                  <a:cs typeface="Calibri" charset="0"/>
                </a:rPr>
                <a:t>urgeon </a:t>
              </a:r>
              <a:endParaRPr lang="en-US" sz="2400"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400" dirty="0">
                  <a:solidFill>
                    <a:schemeClr val="bg1"/>
                  </a:solidFill>
                  <a:latin typeface="Calibri" charset="0"/>
                  <a:ea typeface="Calibri" charset="0"/>
                  <a:cs typeface="Calibri" charset="0"/>
                </a:rPr>
                <a:t>(n.)</a:t>
              </a:r>
              <a:endParaRPr lang="ka-GE" sz="2400"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1800" dirty="0">
                  <a:solidFill>
                    <a:schemeClr val="bg1"/>
                  </a:solidFill>
                  <a:latin typeface="Calibri" charset="0"/>
                  <a:ea typeface="Calibri" charset="0"/>
                  <a:cs typeface="Calibri" charset="0"/>
                </a:rPr>
                <a:t>ქირურგი</a:t>
              </a:r>
              <a:endParaRPr sz="1800" dirty="0">
                <a:solidFill>
                  <a:schemeClr val="bg1"/>
                </a:solidFill>
                <a:latin typeface="Calibri" charset="0"/>
                <a:ea typeface="Calibri" charset="0"/>
                <a:cs typeface="Calibri" charset="0"/>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9" name="Google Shape;169;g8d3272b2c0_0_186"/>
            <p:cNvSpPr txBox="1"/>
            <p:nvPr/>
          </p:nvSpPr>
          <p:spPr>
            <a:xfrm>
              <a:off x="3770675" y="5214526"/>
              <a:ext cx="3050746" cy="109086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400" b="1" dirty="0">
                  <a:solidFill>
                    <a:srgbClr val="FFFFFF"/>
                  </a:solidFill>
                  <a:latin typeface="Calibri" charset="0"/>
                  <a:ea typeface="Calibri" charset="0"/>
                  <a:cs typeface="Calibri" charset="0"/>
                  <a:sym typeface="Calibri"/>
                </a:rPr>
                <a:t>,</a:t>
              </a: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552347" y="908546"/>
              <a:ext cx="2422487" cy="163695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bg1"/>
                  </a:solidFill>
                  <a:latin typeface="Calibri" charset="0"/>
                  <a:ea typeface="Calibri" charset="0"/>
                  <a:cs typeface="Calibri" charset="0"/>
                </a:rPr>
                <a:t>a</a:t>
              </a:r>
              <a:r>
                <a:rPr lang="en-US" sz="2400" dirty="0" smtClean="0">
                  <a:solidFill>
                    <a:schemeClr val="bg1"/>
                  </a:solidFill>
                  <a:latin typeface="Calibri" charset="0"/>
                  <a:ea typeface="Calibri" charset="0"/>
                  <a:cs typeface="Calibri" charset="0"/>
                </a:rPr>
                <a:t>ccuracy</a:t>
              </a:r>
              <a:endParaRPr lang="en-US" sz="2400"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400" dirty="0">
                  <a:solidFill>
                    <a:schemeClr val="bg1"/>
                  </a:solidFill>
                  <a:latin typeface="Calibri" charset="0"/>
                  <a:ea typeface="Calibri" charset="0"/>
                  <a:cs typeface="Calibri" charset="0"/>
                </a:rPr>
                <a:t>(n.)</a:t>
              </a:r>
            </a:p>
            <a:p>
              <a:pPr marL="0" lvl="0" indent="0" algn="ctr" rtl="0">
                <a:spcBef>
                  <a:spcPts val="0"/>
                </a:spcBef>
                <a:spcAft>
                  <a:spcPts val="0"/>
                </a:spcAft>
                <a:buNone/>
              </a:pPr>
              <a:r>
                <a:rPr lang="ka-GE" sz="1800" dirty="0">
                  <a:solidFill>
                    <a:schemeClr val="bg1"/>
                  </a:solidFill>
                  <a:latin typeface="Calibri" charset="0"/>
                  <a:ea typeface="Calibri" charset="0"/>
                  <a:cs typeface="Calibri" charset="0"/>
                </a:rPr>
                <a:t>სიზუსტე</a:t>
              </a:r>
              <a:endParaRPr sz="1800" dirty="0">
                <a:solidFill>
                  <a:schemeClr val="bg1"/>
                </a:solidFill>
                <a:latin typeface="Calibri" charset="0"/>
                <a:ea typeface="Calibri" charset="0"/>
                <a:cs typeface="Calibri" charset="0"/>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33" name="Google Shape;156;g8d3272b2c0_0_186"/>
          <p:cNvSpPr/>
          <p:nvPr/>
        </p:nvSpPr>
        <p:spPr>
          <a:xfrm>
            <a:off x="7809269" y="3792704"/>
            <a:ext cx="2567978" cy="168754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5" name="Google Shape;157;g8d3272b2c0_0_186"/>
          <p:cNvSpPr txBox="1"/>
          <p:nvPr/>
        </p:nvSpPr>
        <p:spPr>
          <a:xfrm>
            <a:off x="8291565" y="4223722"/>
            <a:ext cx="1846404" cy="580684"/>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dirty="0" smtClean="0">
                <a:solidFill>
                  <a:srgbClr val="FFFFFF"/>
                </a:solidFill>
                <a:latin typeface="Calibri" charset="0"/>
                <a:ea typeface="Calibri" charset="0"/>
                <a:cs typeface="Calibri" charset="0"/>
                <a:sym typeface="Calibri"/>
              </a:rPr>
              <a:t>heart </a:t>
            </a:r>
            <a:r>
              <a:rPr lang="en-US" sz="2400" dirty="0">
                <a:solidFill>
                  <a:srgbClr val="FFFFFF"/>
                </a:solidFill>
                <a:latin typeface="Calibri" charset="0"/>
                <a:ea typeface="Calibri" charset="0"/>
                <a:cs typeface="Calibri" charset="0"/>
                <a:sym typeface="Calibri"/>
              </a:rPr>
              <a:t>rate</a:t>
            </a:r>
          </a:p>
          <a:p>
            <a:pPr marL="0" lvl="0" indent="0" algn="ctr" rtl="0">
              <a:spcBef>
                <a:spcPts val="0"/>
              </a:spcBef>
              <a:spcAft>
                <a:spcPts val="0"/>
              </a:spcAft>
              <a:buClr>
                <a:schemeClr val="dk1"/>
              </a:buClr>
              <a:buSzPts val="1100"/>
              <a:buFont typeface="Arial"/>
              <a:buNone/>
            </a:pPr>
            <a:r>
              <a:rPr lang="en-US" sz="2400" dirty="0">
                <a:solidFill>
                  <a:srgbClr val="FFFFFF"/>
                </a:solidFill>
                <a:latin typeface="Calibri" charset="0"/>
                <a:ea typeface="Calibri" charset="0"/>
                <a:cs typeface="Calibri" charset="0"/>
                <a:sym typeface="Calibri"/>
              </a:rPr>
              <a:t>(n.)</a:t>
            </a:r>
          </a:p>
          <a:p>
            <a:pPr marL="0" lvl="0" indent="0" algn="ctr" rtl="0">
              <a:spcBef>
                <a:spcPts val="0"/>
              </a:spcBef>
              <a:spcAft>
                <a:spcPts val="0"/>
              </a:spcAft>
              <a:buClr>
                <a:schemeClr val="dk1"/>
              </a:buClr>
              <a:buSzPts val="1100"/>
              <a:buFont typeface="Arial"/>
              <a:buNone/>
            </a:pPr>
            <a:r>
              <a:rPr lang="ka-GE" sz="1800" dirty="0">
                <a:solidFill>
                  <a:srgbClr val="FFFFFF"/>
                </a:solidFill>
                <a:latin typeface="Calibri" charset="0"/>
                <a:ea typeface="Calibri" charset="0"/>
                <a:cs typeface="Calibri" charset="0"/>
                <a:sym typeface="Calibri"/>
              </a:rPr>
              <a:t>პულსის სიხშირე</a:t>
            </a:r>
          </a:p>
        </p:txBody>
      </p:sp>
      <p:sp>
        <p:nvSpPr>
          <p:cNvPr id="36" name="Google Shape;172;g8d3272b2c0_0_186"/>
          <p:cNvSpPr/>
          <p:nvPr/>
        </p:nvSpPr>
        <p:spPr>
          <a:xfrm>
            <a:off x="4549188" y="4932608"/>
            <a:ext cx="2958969" cy="168797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bg1"/>
                </a:solidFill>
                <a:latin typeface="Calibri" charset="0"/>
                <a:ea typeface="Calibri" charset="0"/>
                <a:cs typeface="Calibri" charset="0"/>
              </a:rPr>
              <a:t>o</a:t>
            </a:r>
            <a:r>
              <a:rPr lang="en-US" sz="2400" dirty="0" smtClean="0">
                <a:solidFill>
                  <a:schemeClr val="bg1"/>
                </a:solidFill>
                <a:latin typeface="Calibri" charset="0"/>
                <a:ea typeface="Calibri" charset="0"/>
                <a:cs typeface="Calibri" charset="0"/>
              </a:rPr>
              <a:t>perating </a:t>
            </a:r>
            <a:r>
              <a:rPr lang="en-US" sz="2400" dirty="0">
                <a:solidFill>
                  <a:schemeClr val="bg1"/>
                </a:solidFill>
                <a:latin typeface="Calibri" charset="0"/>
                <a:ea typeface="Calibri" charset="0"/>
                <a:cs typeface="Calibri" charset="0"/>
              </a:rPr>
              <a:t>table</a:t>
            </a:r>
          </a:p>
          <a:p>
            <a:pPr marL="0" lvl="0" indent="0" algn="ctr" rtl="0">
              <a:spcBef>
                <a:spcPts val="0"/>
              </a:spcBef>
              <a:spcAft>
                <a:spcPts val="0"/>
              </a:spcAft>
              <a:buNone/>
            </a:pPr>
            <a:r>
              <a:rPr lang="en-US" sz="2400" dirty="0">
                <a:solidFill>
                  <a:schemeClr val="bg1"/>
                </a:solidFill>
                <a:latin typeface="Calibri" charset="0"/>
                <a:ea typeface="Calibri" charset="0"/>
                <a:cs typeface="Calibri" charset="0"/>
              </a:rPr>
              <a:t>(</a:t>
            </a:r>
            <a:r>
              <a:rPr lang="en-US" sz="2400" dirty="0" smtClean="0">
                <a:solidFill>
                  <a:schemeClr val="bg1"/>
                </a:solidFill>
                <a:latin typeface="Calibri" charset="0"/>
                <a:ea typeface="Calibri" charset="0"/>
                <a:cs typeface="Calibri" charset="0"/>
              </a:rPr>
              <a:t>coll.)</a:t>
            </a:r>
            <a:endParaRPr lang="ka-GE" sz="2400"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1800" dirty="0">
                <a:solidFill>
                  <a:schemeClr val="bg1"/>
                </a:solidFill>
                <a:latin typeface="Calibri" charset="0"/>
                <a:ea typeface="Calibri" charset="0"/>
                <a:cs typeface="Calibri" charset="0"/>
              </a:rPr>
              <a:t>საოპერაციო მაგიდა</a:t>
            </a:r>
            <a:endParaRPr sz="1800" dirty="0">
              <a:latin typeface="Calibri" charset="0"/>
              <a:ea typeface="Calibri" charset="0"/>
              <a:cs typeface="Calibri" charset="0"/>
            </a:endParaRPr>
          </a:p>
        </p:txBody>
      </p:sp>
      <p:cxnSp>
        <p:nvCxnSpPr>
          <p:cNvPr id="4" name="Straight Connector 3"/>
          <p:cNvCxnSpPr>
            <a:stCxn id="148" idx="0"/>
          </p:cNvCxnSpPr>
          <p:nvPr/>
        </p:nvCxnSpPr>
        <p:spPr>
          <a:xfrm flipH="1" flipV="1">
            <a:off x="6020207" y="2077114"/>
            <a:ext cx="2" cy="775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834452" y="2524974"/>
            <a:ext cx="1134532" cy="756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4389856" y="2701134"/>
            <a:ext cx="897338" cy="459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30" idx="6"/>
          </p:cNvCxnSpPr>
          <p:nvPr/>
        </p:nvCxnSpPr>
        <p:spPr>
          <a:xfrm flipH="1">
            <a:off x="4473670" y="4049595"/>
            <a:ext cx="1343033" cy="540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6834452" y="3915177"/>
            <a:ext cx="1433785" cy="627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020557" y="4385340"/>
            <a:ext cx="8116" cy="876324"/>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3">
            <a:alphaModFix/>
          </a:blip>
          <a:srcRect/>
          <a:stretch/>
        </p:blipFill>
        <p:spPr>
          <a:xfrm>
            <a:off x="146106" y="298547"/>
            <a:ext cx="2164081" cy="968991"/>
          </a:xfrm>
          <a:prstGeom prst="rect">
            <a:avLst/>
          </a:prstGeom>
          <a:noFill/>
          <a:ln>
            <a:noFill/>
          </a:ln>
        </p:spPr>
      </p:pic>
      <p:pic>
        <p:nvPicPr>
          <p:cNvPr id="37" name="Picture 36">
            <a:extLst>
              <a:ext uri="{FF2B5EF4-FFF2-40B4-BE49-F238E27FC236}">
                <a16:creationId xmlns="" xmlns:a16="http://schemas.microsoft.com/office/drawing/2014/main" id="{CBFB4AD6-5147-B841-97E3-D3DBF2870DA4}"/>
              </a:ext>
            </a:extLst>
          </p:cNvPr>
          <p:cNvPicPr>
            <a:picLocks noChangeAspect="1"/>
          </p:cNvPicPr>
          <p:nvPr/>
        </p:nvPicPr>
        <p:blipFill>
          <a:blip r:embed="rId4"/>
          <a:stretch>
            <a:fillRect/>
          </a:stretch>
        </p:blipFill>
        <p:spPr>
          <a:xfrm>
            <a:off x="2310188" y="298547"/>
            <a:ext cx="2376972" cy="968991"/>
          </a:xfrm>
          <a:prstGeom prst="rect">
            <a:avLst/>
          </a:prstGeom>
        </p:spPr>
      </p:pic>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0439" y="1687132"/>
            <a:ext cx="3661089" cy="258927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a</a:t>
            </a:r>
            <a:r>
              <a:rPr lang="en-US" sz="2800" b="1" dirty="0" smtClean="0">
                <a:solidFill>
                  <a:schemeClr val="bg1"/>
                </a:solidFill>
                <a:latin typeface="Calibri" pitchFamily="34" charset="0"/>
              </a:rPr>
              <a:t>ccuracy</a:t>
            </a:r>
            <a:endParaRPr lang="en-US" sz="2800" b="1" dirty="0">
              <a:solidFill>
                <a:schemeClr val="bg1"/>
              </a:solidFill>
              <a:latin typeface="Calibri" pitchFamily="34" charset="0"/>
            </a:endParaRPr>
          </a:p>
          <a:p>
            <a:pPr lvl="0" algn="ctr"/>
            <a:r>
              <a:rPr lang="en-US" sz="2800" dirty="0">
                <a:solidFill>
                  <a:schemeClr val="bg1"/>
                </a:solidFill>
                <a:latin typeface="Calibri" pitchFamily="34" charset="0"/>
              </a:rPr>
              <a:t>(n.)</a:t>
            </a:r>
          </a:p>
        </p:txBody>
      </p:sp>
      <p:sp>
        <p:nvSpPr>
          <p:cNvPr id="190" name="Google Shape;190;g8d3272b2c0_0_231"/>
          <p:cNvSpPr/>
          <p:nvPr/>
        </p:nvSpPr>
        <p:spPr>
          <a:xfrm>
            <a:off x="4185634" y="4444900"/>
            <a:ext cx="4121239" cy="85192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90000"/>
              </a:lnSpc>
              <a:spcBef>
                <a:spcPts val="630"/>
              </a:spcBef>
            </a:pPr>
            <a:r>
              <a:rPr lang="ka-GE" sz="2400" b="1" dirty="0" smtClean="0">
                <a:solidFill>
                  <a:schemeClr val="bg1"/>
                </a:solidFill>
                <a:latin typeface="Calibri" pitchFamily="34" charset="0"/>
              </a:rPr>
              <a:t>სიზუსტე</a:t>
            </a:r>
            <a:endParaRPr lang="ka-GE" sz="2400" b="1" dirty="0">
              <a:solidFill>
                <a:schemeClr val="bg1"/>
              </a:solidFill>
              <a:latin typeface="Calibri"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 xmlns:a16="http://schemas.microsoft.com/office/drawing/2014/main" id="{D1B5DCDD-794B-2846-8198-90595578A702}"/>
              </a:ext>
            </a:extLst>
          </p:cNvPr>
          <p:cNvSpPr/>
          <p:nvPr/>
        </p:nvSpPr>
        <p:spPr>
          <a:xfrm>
            <a:off x="4185634" y="5450879"/>
            <a:ext cx="4121239" cy="1238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smtClean="0">
                <a:solidFill>
                  <a:schemeClr val="bg1"/>
                </a:solidFill>
                <a:latin typeface="Calibri" charset="0"/>
                <a:ea typeface="Calibri" charset="0"/>
                <a:cs typeface="Calibri" charset="0"/>
                <a:sym typeface="Calibri"/>
              </a:rPr>
              <a:t>The </a:t>
            </a:r>
            <a:r>
              <a:rPr lang="en-US" sz="2400" i="1" strike="noStrike" cap="none" dirty="0">
                <a:solidFill>
                  <a:schemeClr val="bg1"/>
                </a:solidFill>
                <a:latin typeface="Calibri" charset="0"/>
                <a:ea typeface="Calibri" charset="0"/>
                <a:cs typeface="Calibri" charset="0"/>
                <a:sym typeface="Calibri"/>
              </a:rPr>
              <a:t>surgeon conducted the operation with utmost </a:t>
            </a:r>
            <a:r>
              <a:rPr lang="en-US" sz="2400" i="1" strike="noStrike" cap="none" dirty="0">
                <a:solidFill>
                  <a:srgbClr val="FF0000"/>
                </a:solidFill>
                <a:latin typeface="Calibri" charset="0"/>
                <a:ea typeface="Calibri" charset="0"/>
                <a:cs typeface="Calibri" charset="0"/>
                <a:sym typeface="Calibri"/>
              </a:rPr>
              <a:t>accuracy</a:t>
            </a:r>
            <a:r>
              <a:rPr lang="en-US" sz="2400" i="1" strike="noStrike" cap="none" dirty="0">
                <a:solidFill>
                  <a:schemeClr val="bg1"/>
                </a:solidFill>
                <a:latin typeface="Calibri" charset="0"/>
                <a:ea typeface="Calibri" charset="0"/>
                <a:cs typeface="Calibri" charset="0"/>
                <a:sym typeface="Calibri"/>
              </a:rPr>
              <a:t>.</a:t>
            </a:r>
            <a:endParaRPr sz="2400" i="1" strike="noStrike" cap="none" dirty="0">
              <a:solidFill>
                <a:schemeClr val="bg1"/>
              </a:solidFill>
              <a:latin typeface="Calibri" charset="0"/>
              <a:ea typeface="Calibri" charset="0"/>
              <a:cs typeface="Calibri" charset="0"/>
              <a:sym typeface="Calibri"/>
            </a:endParaRPr>
          </a:p>
        </p:txBody>
      </p:sp>
      <p:sp>
        <p:nvSpPr>
          <p:cNvPr id="12" name="Rectangle 11">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smtClean="0">
                <a:latin typeface="Calibri" pitchFamily="34" charset="0"/>
                <a:cs typeface="Calibri" pitchFamily="34" charset="0"/>
              </a:rPr>
              <a:t>ლექსიკა</a:t>
            </a:r>
            <a:endParaRPr lang="ka-GE" sz="3600" dirty="0">
              <a:latin typeface="Calibri" pitchFamily="34" charset="0"/>
              <a:cs typeface="Calibri" pitchFamily="34" charset="0"/>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25242" y="1834428"/>
            <a:ext cx="374036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k</a:t>
            </a:r>
            <a:r>
              <a:rPr lang="en-US" sz="2800" b="1" dirty="0" smtClean="0">
                <a:solidFill>
                  <a:schemeClr val="bg1"/>
                </a:solidFill>
                <a:latin typeface="Calibri" pitchFamily="34" charset="0"/>
              </a:rPr>
              <a:t>idney</a:t>
            </a:r>
            <a:endParaRPr lang="en-US" sz="2800" b="1" dirty="0">
              <a:solidFill>
                <a:schemeClr val="bg1"/>
              </a:solidFill>
              <a:latin typeface="Calibri" pitchFamily="34" charset="0"/>
            </a:endParaRPr>
          </a:p>
          <a:p>
            <a:pPr lvl="0" algn="ctr"/>
            <a:r>
              <a:rPr lang="en-US" sz="2800" dirty="0">
                <a:solidFill>
                  <a:schemeClr val="bg1"/>
                </a:solidFill>
                <a:latin typeface="Calibri" pitchFamily="34" charset="0"/>
              </a:rPr>
              <a:t>(n.)</a:t>
            </a:r>
          </a:p>
        </p:txBody>
      </p:sp>
      <p:sp>
        <p:nvSpPr>
          <p:cNvPr id="190" name="Google Shape;190;g8d3272b2c0_0_231"/>
          <p:cNvSpPr/>
          <p:nvPr/>
        </p:nvSpPr>
        <p:spPr>
          <a:xfrm>
            <a:off x="4047893" y="4539958"/>
            <a:ext cx="4295059"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a:solidFill>
                <a:schemeClr val="bg1"/>
              </a:solidFill>
              <a:latin typeface="Calibri" pitchFamily="34" charset="0"/>
            </a:endParaRPr>
          </a:p>
          <a:p>
            <a:pPr algn="ctr"/>
            <a:r>
              <a:rPr lang="ka-GE" sz="2400" b="1" dirty="0">
                <a:solidFill>
                  <a:schemeClr val="bg1"/>
                </a:solidFill>
                <a:latin typeface="Calibri" pitchFamily="34" charset="0"/>
              </a:rPr>
              <a:t>თირკმელი</a:t>
            </a: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047893" y="5450879"/>
            <a:ext cx="4295059"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000" i="1" strike="noStrike" cap="none" dirty="0">
                <a:solidFill>
                  <a:schemeClr val="bg1"/>
                </a:solidFill>
                <a:latin typeface="Calibri" charset="0"/>
                <a:ea typeface="Calibri" charset="0"/>
                <a:cs typeface="Calibri" charset="0"/>
                <a:sym typeface="Calibri"/>
              </a:rPr>
              <a:t>The </a:t>
            </a:r>
            <a:r>
              <a:rPr lang="en-US" sz="2000" i="1" strike="noStrike" cap="none" dirty="0">
                <a:solidFill>
                  <a:srgbClr val="FF0000"/>
                </a:solidFill>
                <a:latin typeface="Calibri" charset="0"/>
                <a:ea typeface="Calibri" charset="0"/>
                <a:cs typeface="Calibri" charset="0"/>
                <a:sym typeface="Calibri"/>
              </a:rPr>
              <a:t>kidney</a:t>
            </a:r>
            <a:r>
              <a:rPr lang="en-US" sz="2000" i="1" strike="noStrike" cap="none" dirty="0">
                <a:solidFill>
                  <a:schemeClr val="bg1"/>
                </a:solidFill>
                <a:latin typeface="Calibri" charset="0"/>
                <a:ea typeface="Calibri" charset="0"/>
                <a:cs typeface="Calibri" charset="0"/>
                <a:sym typeface="Calibri"/>
              </a:rPr>
              <a:t> plays a vital role in the removal of waste products from the </a:t>
            </a:r>
            <a:r>
              <a:rPr lang="en-US" sz="2000" i="1" strike="noStrike" cap="none" dirty="0" smtClean="0">
                <a:solidFill>
                  <a:schemeClr val="bg1"/>
                </a:solidFill>
                <a:latin typeface="Calibri" charset="0"/>
                <a:ea typeface="Calibri" charset="0"/>
                <a:cs typeface="Calibri" charset="0"/>
                <a:sym typeface="Calibri"/>
              </a:rPr>
              <a:t>body.</a:t>
            </a:r>
            <a:endParaRPr sz="20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smtClean="0">
                <a:latin typeface="Calibri" pitchFamily="34" charset="0"/>
                <a:cs typeface="Calibri" pitchFamily="34" charset="0"/>
              </a:rPr>
              <a:t>ლექსიკა</a:t>
            </a:r>
            <a:endParaRPr lang="ka-GE" sz="3600" dirty="0">
              <a:latin typeface="Calibri" pitchFamily="34" charset="0"/>
              <a:cs typeface="Calibri" pitchFamily="34" charset="0"/>
            </a:endParaRPr>
          </a:p>
        </p:txBody>
      </p:sp>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97894" y="1815503"/>
            <a:ext cx="3838275" cy="262268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s</a:t>
            </a:r>
            <a:r>
              <a:rPr lang="en-US" sz="2800" b="1" dirty="0" smtClean="0">
                <a:solidFill>
                  <a:schemeClr val="bg1"/>
                </a:solidFill>
                <a:latin typeface="Calibri" pitchFamily="34" charset="0"/>
              </a:rPr>
              <a:t>urgeon </a:t>
            </a:r>
            <a:endParaRPr lang="en-US" sz="2800" b="1" dirty="0">
              <a:solidFill>
                <a:schemeClr val="bg1"/>
              </a:solidFill>
              <a:latin typeface="Calibri" pitchFamily="34" charset="0"/>
            </a:endParaRPr>
          </a:p>
          <a:p>
            <a:pPr lvl="0" algn="ctr"/>
            <a:r>
              <a:rPr lang="en-US" sz="2800" dirty="0">
                <a:solidFill>
                  <a:schemeClr val="bg1"/>
                </a:solidFill>
                <a:latin typeface="Calibri" pitchFamily="34" charset="0"/>
              </a:rPr>
              <a:t>(n.)</a:t>
            </a:r>
          </a:p>
        </p:txBody>
      </p:sp>
      <p:sp>
        <p:nvSpPr>
          <p:cNvPr id="190" name="Google Shape;190;g8d3272b2c0_0_231"/>
          <p:cNvSpPr/>
          <p:nvPr/>
        </p:nvSpPr>
        <p:spPr>
          <a:xfrm>
            <a:off x="4386805" y="4605453"/>
            <a:ext cx="4060454" cy="67565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itchFamily="34" charset="0"/>
              </a:rPr>
              <a:t>ქირურგი</a:t>
            </a:r>
            <a:endParaRPr lang="ka-GE" sz="2400" b="1" dirty="0">
              <a:solidFill>
                <a:schemeClr val="bg1"/>
              </a:solidFill>
              <a:latin typeface="Calibri" pitchFamily="34" charset="0"/>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386805" y="5419493"/>
            <a:ext cx="4060454" cy="90649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a:t>
            </a:r>
            <a:r>
              <a:rPr lang="en-US" sz="2400" i="1" dirty="0">
                <a:solidFill>
                  <a:srgbClr val="FF0000"/>
                </a:solidFill>
                <a:latin typeface="Calibri" charset="0"/>
                <a:ea typeface="Calibri" charset="0"/>
                <a:cs typeface="Calibri" charset="0"/>
              </a:rPr>
              <a:t>surgeon</a:t>
            </a:r>
            <a:r>
              <a:rPr lang="en-US" sz="2400" i="1" dirty="0">
                <a:solidFill>
                  <a:schemeClr val="bg1"/>
                </a:solidFill>
                <a:latin typeface="Calibri" charset="0"/>
                <a:ea typeface="Calibri" charset="0"/>
                <a:cs typeface="Calibri" charset="0"/>
              </a:rPr>
              <a:t> did everything in her power to save him.</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smtClean="0">
                <a:latin typeface="Calibri" pitchFamily="34" charset="0"/>
                <a:cs typeface="Calibri" pitchFamily="34" charset="0"/>
              </a:rPr>
              <a:t>ლექსიკა</a:t>
            </a:r>
            <a:endParaRPr lang="ka-GE" sz="3600" dirty="0">
              <a:latin typeface="Calibri" pitchFamily="34" charset="0"/>
              <a:cs typeface="Calibri" pitchFamily="34" charset="0"/>
            </a:endParaRPr>
          </a:p>
        </p:txBody>
      </p:sp>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49960"/>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anose="020F0502020204030204" pitchFamily="34" charset="0"/>
                <a:ea typeface="Calibri"/>
                <a:cs typeface="Calibri" panose="020F0502020204030204" pitchFamily="34" charset="0"/>
                <a:sym typeface="Calibri"/>
              </a:rPr>
              <a:t>Medicine </a:t>
            </a:r>
            <a:r>
              <a:rPr lang="en-US" sz="6600" dirty="0" smtClean="0">
                <a:solidFill>
                  <a:schemeClr val="bg1"/>
                </a:solidFill>
                <a:latin typeface="Calibri" panose="020F0502020204030204" pitchFamily="34" charset="0"/>
                <a:ea typeface="Calibri"/>
                <a:cs typeface="Calibri" panose="020F0502020204030204" pitchFamily="34" charset="0"/>
                <a:sym typeface="Calibri"/>
              </a:rPr>
              <a:t>ǀ </a:t>
            </a:r>
            <a:r>
              <a:rPr lang="ka-GE" sz="6600" dirty="0">
                <a:solidFill>
                  <a:schemeClr val="bg1"/>
                </a:solidFill>
                <a:latin typeface="Calibri" panose="020F0502020204030204" pitchFamily="34" charset="0"/>
                <a:ea typeface="Calibri"/>
                <a:cs typeface="Calibri" panose="020F0502020204030204" pitchFamily="34" charset="0"/>
                <a:sym typeface="Calibri"/>
              </a:rPr>
              <a:t>მედიცინა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Level B2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9"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59373" y="1815501"/>
            <a:ext cx="3701760" cy="250001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h</a:t>
            </a:r>
            <a:r>
              <a:rPr lang="en-US" sz="2800" b="1" dirty="0" smtClean="0">
                <a:solidFill>
                  <a:schemeClr val="bg1"/>
                </a:solidFill>
                <a:latin typeface="Calibri" pitchFamily="34" charset="0"/>
              </a:rPr>
              <a:t>eart </a:t>
            </a:r>
            <a:r>
              <a:rPr lang="en-US" sz="2800" b="1" dirty="0">
                <a:solidFill>
                  <a:schemeClr val="bg1"/>
                </a:solidFill>
                <a:latin typeface="Calibri" pitchFamily="34" charset="0"/>
              </a:rPr>
              <a:t>rate</a:t>
            </a:r>
          </a:p>
          <a:p>
            <a:pPr lvl="0" algn="ctr"/>
            <a:r>
              <a:rPr lang="en-US" sz="2800" dirty="0">
                <a:solidFill>
                  <a:schemeClr val="bg1"/>
                </a:solidFill>
                <a:latin typeface="Calibri" pitchFamily="34" charset="0"/>
              </a:rPr>
              <a:t>(n.)</a:t>
            </a:r>
          </a:p>
        </p:txBody>
      </p:sp>
      <p:sp>
        <p:nvSpPr>
          <p:cNvPr id="190" name="Google Shape;190;g8d3272b2c0_0_231"/>
          <p:cNvSpPr/>
          <p:nvPr/>
        </p:nvSpPr>
        <p:spPr>
          <a:xfrm>
            <a:off x="4260860" y="4449336"/>
            <a:ext cx="3986433" cy="78058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itchFamily="34" charset="0"/>
              </a:rPr>
              <a:t>პულსის სიხშირე</a:t>
            </a:r>
            <a:endParaRPr lang="ka-GE" sz="2400" b="1" dirty="0">
              <a:solidFill>
                <a:schemeClr val="bg1"/>
              </a:solidFill>
              <a:latin typeface="Calibri" pitchFamily="34" charset="0"/>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172505" y="5413455"/>
            <a:ext cx="4075497" cy="116489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In an adult, the average </a:t>
            </a:r>
            <a:r>
              <a:rPr lang="en-US" sz="2400" i="1" dirty="0">
                <a:solidFill>
                  <a:srgbClr val="FF0000"/>
                </a:solidFill>
                <a:latin typeface="Calibri" charset="0"/>
                <a:ea typeface="Calibri" charset="0"/>
                <a:cs typeface="Calibri" charset="0"/>
              </a:rPr>
              <a:t>heart rate </a:t>
            </a:r>
            <a:r>
              <a:rPr lang="en-US" sz="2400" i="1" dirty="0">
                <a:solidFill>
                  <a:schemeClr val="bg1"/>
                </a:solidFill>
                <a:latin typeface="Calibri" charset="0"/>
                <a:ea typeface="Calibri" charset="0"/>
                <a:cs typeface="Calibri" charset="0"/>
              </a:rPr>
              <a:t>is 70 beats per minute.</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smtClean="0">
                <a:latin typeface="Calibri" pitchFamily="34" charset="0"/>
                <a:cs typeface="Calibri" pitchFamily="34" charset="0"/>
              </a:rPr>
              <a:t>ლექსიკა</a:t>
            </a:r>
            <a:endParaRPr lang="ka-GE" sz="3600" dirty="0">
              <a:latin typeface="Calibri" pitchFamily="34" charset="0"/>
              <a:cs typeface="Calibri" pitchFamily="34" charset="0"/>
            </a:endParaRPr>
          </a:p>
        </p:txBody>
      </p:sp>
    </p:spTree>
    <p:extLst>
      <p:ext uri="{BB962C8B-B14F-4D97-AF65-F5344CB8AC3E}">
        <p14:creationId xmlns:p14="http://schemas.microsoft.com/office/powerpoint/2010/main" val="2095024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20249" y="1918952"/>
            <a:ext cx="3838275" cy="256383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operating </a:t>
            </a:r>
            <a:r>
              <a:rPr lang="en-US" sz="2800" b="1" dirty="0">
                <a:solidFill>
                  <a:schemeClr val="bg1"/>
                </a:solidFill>
                <a:latin typeface="Calibri" pitchFamily="34" charset="0"/>
              </a:rPr>
              <a:t>table </a:t>
            </a:r>
            <a:endParaRPr lang="en-US" sz="2800" b="1" dirty="0" smtClean="0">
              <a:solidFill>
                <a:schemeClr val="bg1"/>
              </a:solidFill>
              <a:latin typeface="Calibri" pitchFamily="34" charset="0"/>
            </a:endParaRPr>
          </a:p>
          <a:p>
            <a:pPr lvl="0" algn="ctr"/>
            <a:endParaRPr lang="en-US" sz="2800" b="1" dirty="0">
              <a:solidFill>
                <a:schemeClr val="bg1"/>
              </a:solidFill>
              <a:latin typeface="Calibri" pitchFamily="34" charset="0"/>
            </a:endParaRPr>
          </a:p>
          <a:p>
            <a:pPr lvl="0" algn="ctr"/>
            <a:r>
              <a:rPr lang="en-US" sz="2800" dirty="0" smtClean="0">
                <a:solidFill>
                  <a:schemeClr val="bg1"/>
                </a:solidFill>
                <a:latin typeface="Calibri" pitchFamily="34" charset="0"/>
              </a:rPr>
              <a:t>(</a:t>
            </a:r>
            <a:r>
              <a:rPr lang="en-US" sz="2800" dirty="0">
                <a:solidFill>
                  <a:schemeClr val="bg1"/>
                </a:solidFill>
                <a:latin typeface="Calibri" pitchFamily="34" charset="0"/>
              </a:rPr>
              <a:t>collocation)</a:t>
            </a:r>
          </a:p>
        </p:txBody>
      </p:sp>
      <p:sp>
        <p:nvSpPr>
          <p:cNvPr id="190" name="Google Shape;190;g8d3272b2c0_0_231"/>
          <p:cNvSpPr/>
          <p:nvPr/>
        </p:nvSpPr>
        <p:spPr>
          <a:xfrm>
            <a:off x="4047811" y="4603361"/>
            <a:ext cx="4583152" cy="62865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itchFamily="34" charset="0"/>
              </a:rPr>
              <a:t>საოპერაციო </a:t>
            </a:r>
            <a:r>
              <a:rPr lang="ka-GE" sz="2400" b="1" dirty="0" smtClean="0">
                <a:solidFill>
                  <a:schemeClr val="bg1"/>
                </a:solidFill>
                <a:latin typeface="Calibri" pitchFamily="34" charset="0"/>
              </a:rPr>
              <a:t>მაგიდა</a:t>
            </a:r>
            <a:endParaRPr lang="ka-GE" sz="2400" b="1" dirty="0">
              <a:solidFill>
                <a:schemeClr val="bg1"/>
              </a:solidFill>
              <a:latin typeface="Calibri" pitchFamily="34" charset="0"/>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047811" y="5386040"/>
            <a:ext cx="4583152" cy="104821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patients were </a:t>
            </a:r>
            <a:r>
              <a:rPr lang="en-US" sz="2400" i="1" dirty="0" err="1" smtClean="0">
                <a:solidFill>
                  <a:schemeClr val="bg1"/>
                </a:solidFill>
                <a:latin typeface="Calibri" charset="0"/>
                <a:ea typeface="Calibri" charset="0"/>
                <a:cs typeface="Calibri" charset="0"/>
              </a:rPr>
              <a:t>anesthetised</a:t>
            </a:r>
            <a:r>
              <a:rPr lang="en-US" sz="2400" i="1" dirty="0">
                <a:solidFill>
                  <a:schemeClr val="bg1"/>
                </a:solidFill>
                <a:latin typeface="Calibri" charset="0"/>
                <a:ea typeface="Calibri" charset="0"/>
                <a:cs typeface="Calibri" charset="0"/>
              </a:rPr>
              <a:t>, and then positioned on the </a:t>
            </a:r>
            <a:r>
              <a:rPr lang="en-US" sz="2400" i="1" dirty="0">
                <a:solidFill>
                  <a:srgbClr val="FF0000"/>
                </a:solidFill>
                <a:latin typeface="Calibri" charset="0"/>
                <a:ea typeface="Calibri" charset="0"/>
                <a:cs typeface="Calibri" charset="0"/>
              </a:rPr>
              <a:t>operating table</a:t>
            </a:r>
            <a:r>
              <a:rPr lang="en-US" sz="2400" i="1" dirty="0">
                <a:solidFill>
                  <a:schemeClr val="bg1"/>
                </a:solidFill>
                <a:latin typeface="Calibri" charset="0"/>
                <a:ea typeface="Calibri" charset="0"/>
                <a:cs typeface="Calibri" charset="0"/>
              </a:rPr>
              <a:t>.</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smtClean="0">
                <a:latin typeface="Calibri" pitchFamily="34" charset="0"/>
                <a:cs typeface="Calibri" pitchFamily="34" charset="0"/>
              </a:rPr>
              <a:t>ლექსიკა</a:t>
            </a:r>
            <a:endParaRPr lang="ka-GE" sz="3600" dirty="0">
              <a:latin typeface="Calibri" pitchFamily="34" charset="0"/>
              <a:cs typeface="Calibri" pitchFamily="34" charset="0"/>
            </a:endParaRPr>
          </a:p>
        </p:txBody>
      </p:sp>
    </p:spTree>
    <p:extLst>
      <p:ext uri="{BB962C8B-B14F-4D97-AF65-F5344CB8AC3E}">
        <p14:creationId xmlns:p14="http://schemas.microsoft.com/office/powerpoint/2010/main" val="1825452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97379" y="1983346"/>
            <a:ext cx="3712906" cy="247714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s</a:t>
            </a:r>
            <a:r>
              <a:rPr lang="en-US" sz="2800" b="1" dirty="0" smtClean="0">
                <a:solidFill>
                  <a:schemeClr val="bg1"/>
                </a:solidFill>
                <a:latin typeface="Calibri" pitchFamily="34" charset="0"/>
              </a:rPr>
              <a:t>urgery</a:t>
            </a:r>
            <a:endParaRPr lang="en-US" sz="2800" b="1" dirty="0">
              <a:solidFill>
                <a:schemeClr val="bg1"/>
              </a:solidFill>
              <a:latin typeface="Calibri" pitchFamily="34" charset="0"/>
            </a:endParaRPr>
          </a:p>
          <a:p>
            <a:pPr lvl="0" algn="ctr"/>
            <a:r>
              <a:rPr lang="en-US" sz="2800" dirty="0">
                <a:solidFill>
                  <a:schemeClr val="bg1"/>
                </a:solidFill>
                <a:latin typeface="Calibri" pitchFamily="34" charset="0"/>
              </a:rPr>
              <a:t>(n.)</a:t>
            </a:r>
          </a:p>
        </p:txBody>
      </p:sp>
      <p:sp>
        <p:nvSpPr>
          <p:cNvPr id="190" name="Google Shape;190;g8d3272b2c0_0_231"/>
          <p:cNvSpPr/>
          <p:nvPr/>
        </p:nvSpPr>
        <p:spPr>
          <a:xfrm>
            <a:off x="4098924" y="4650056"/>
            <a:ext cx="4509817" cy="74256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b="1" dirty="0">
                <a:solidFill>
                  <a:schemeClr val="bg1"/>
                </a:solidFill>
                <a:latin typeface="Calibri" pitchFamily="34" charset="0"/>
              </a:rPr>
              <a:t>(</a:t>
            </a:r>
            <a:r>
              <a:rPr lang="ka-GE" sz="2400" b="1" dirty="0">
                <a:solidFill>
                  <a:schemeClr val="bg1"/>
                </a:solidFill>
                <a:latin typeface="Calibri" pitchFamily="34" charset="0"/>
              </a:rPr>
              <a:t>ქირურგიული) </a:t>
            </a:r>
            <a:r>
              <a:rPr lang="ka-GE" sz="2400" b="1" dirty="0" smtClean="0">
                <a:solidFill>
                  <a:schemeClr val="bg1"/>
                </a:solidFill>
                <a:latin typeface="Calibri" pitchFamily="34" charset="0"/>
              </a:rPr>
              <a:t>ოპერაცია</a:t>
            </a:r>
            <a:endParaRPr lang="ka-GE" sz="2400" b="1" dirty="0">
              <a:solidFill>
                <a:schemeClr val="bg1"/>
              </a:solidFill>
              <a:latin typeface="Calibri" pitchFamily="34" charset="0"/>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098924" y="5564459"/>
            <a:ext cx="4509817" cy="93670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He made a good recovery after </a:t>
            </a:r>
            <a:r>
              <a:rPr lang="en-US" sz="2400" i="1" dirty="0">
                <a:solidFill>
                  <a:srgbClr val="FF0000"/>
                </a:solidFill>
                <a:latin typeface="Calibri" charset="0"/>
                <a:ea typeface="Calibri" charset="0"/>
                <a:cs typeface="Calibri" charset="0"/>
              </a:rPr>
              <a:t>surgery</a:t>
            </a:r>
            <a:r>
              <a:rPr lang="en-US" sz="2400" i="1" dirty="0">
                <a:solidFill>
                  <a:schemeClr val="bg1"/>
                </a:solidFill>
                <a:latin typeface="Calibri" charset="0"/>
                <a:ea typeface="Calibri" charset="0"/>
                <a:cs typeface="Calibri" charset="0"/>
              </a:rPr>
              <a:t> to remove a brain </a:t>
            </a:r>
            <a:r>
              <a:rPr lang="en-GB" sz="2400" i="1" dirty="0" smtClean="0">
                <a:solidFill>
                  <a:schemeClr val="bg1"/>
                </a:solidFill>
                <a:latin typeface="Calibri" charset="0"/>
                <a:ea typeface="Calibri" charset="0"/>
                <a:cs typeface="Calibri" charset="0"/>
              </a:rPr>
              <a:t>tumour</a:t>
            </a:r>
            <a:r>
              <a:rPr lang="en-US" sz="2400" i="1" dirty="0" smtClean="0">
                <a:solidFill>
                  <a:schemeClr val="bg1"/>
                </a:solidFill>
                <a:latin typeface="Calibri" charset="0"/>
                <a:ea typeface="Calibri" charset="0"/>
                <a:cs typeface="Calibri" charset="0"/>
              </a:rPr>
              <a:t>.</a:t>
            </a:r>
            <a:endParaRPr lang="en-US" sz="24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smtClean="0">
                <a:latin typeface="Calibri" pitchFamily="34" charset="0"/>
                <a:cs typeface="Calibri" pitchFamily="34" charset="0"/>
              </a:rPr>
              <a:t>ლექსიკა</a:t>
            </a:r>
            <a:endParaRPr lang="ka-GE" sz="3600" dirty="0">
              <a:latin typeface="Calibri" pitchFamily="34" charset="0"/>
              <a:cs typeface="Calibri" pitchFamily="34" charset="0"/>
            </a:endParaRPr>
          </a:p>
        </p:txBody>
      </p:sp>
    </p:spTree>
    <p:extLst>
      <p:ext uri="{BB962C8B-B14F-4D97-AF65-F5344CB8AC3E}">
        <p14:creationId xmlns:p14="http://schemas.microsoft.com/office/powerpoint/2010/main" val="944458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 xmlns:a16="http://schemas.microsoft.com/office/drawing/2014/main" id="{748FA8E3-2CE3-3647-992D-018F0126A7B0}"/>
              </a:ext>
            </a:extLst>
          </p:cNvPr>
          <p:cNvSpPr/>
          <p:nvPr/>
        </p:nvSpPr>
        <p:spPr>
          <a:xfrm>
            <a:off x="3639048" y="2715674"/>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B328E047-1F90-4CB1-8264-047021299E60}"/>
              </a:ext>
            </a:extLst>
          </p:cNvPr>
          <p:cNvSpPr txBox="1"/>
          <p:nvPr/>
        </p:nvSpPr>
        <p:spPr>
          <a:xfrm>
            <a:off x="3263197" y="2905781"/>
            <a:ext cx="572028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Comprehension</a:t>
            </a:r>
          </a:p>
          <a:p>
            <a:pPr algn="ctr"/>
            <a:r>
              <a:rPr lang="ka-GE" sz="35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 xmlns:a16="http://schemas.microsoft.com/office/drawing/2014/main" id="{97D84395-477B-5643-998F-5A55D6D879D4}"/>
              </a:ext>
            </a:extLst>
          </p:cNvPr>
          <p:cNvSpPr/>
          <p:nvPr/>
        </p:nvSpPr>
        <p:spPr>
          <a:xfrm>
            <a:off x="3462769" y="2969916"/>
            <a:ext cx="5647246" cy="146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charset="0"/>
                <a:ea typeface="Calibri" charset="0"/>
                <a:cs typeface="Calibri" charset="0"/>
              </a:rPr>
              <a:t>Can </a:t>
            </a:r>
            <a:r>
              <a:rPr lang="en-US" sz="2400" b="1" dirty="0" smtClean="0">
                <a:solidFill>
                  <a:schemeClr val="bg1"/>
                </a:solidFill>
                <a:latin typeface="Calibri" charset="0"/>
                <a:ea typeface="Calibri" charset="0"/>
                <a:cs typeface="Calibri" charset="0"/>
              </a:rPr>
              <a:t>you imagine yourself being operated by a robot?</a:t>
            </a:r>
            <a:endParaRPr lang="en-US" sz="2400" b="1"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243199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546378" y="2034290"/>
            <a:ext cx="11011401" cy="4377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charset="0"/>
                <a:ea typeface="Calibri" charset="0"/>
                <a:cs typeface="Calibri" charset="0"/>
              </a:rPr>
              <a:t>What is </a:t>
            </a:r>
            <a:r>
              <a:rPr lang="en-US" sz="2400" b="1" dirty="0" err="1" smtClean="0">
                <a:latin typeface="Calibri" charset="0"/>
                <a:ea typeface="Calibri" charset="0"/>
                <a:cs typeface="Calibri" charset="0"/>
              </a:rPr>
              <a:t>telesurgery</a:t>
            </a:r>
            <a:r>
              <a:rPr lang="en-US" sz="2400" b="1" dirty="0" smtClean="0">
                <a:latin typeface="Calibri" charset="0"/>
                <a:ea typeface="Calibri" charset="0"/>
                <a:cs typeface="Calibri" charset="0"/>
              </a:rPr>
              <a:t>?</a:t>
            </a:r>
            <a:endParaRPr lang="en-US" sz="2400" b="1" dirty="0">
              <a:latin typeface="Calibri" charset="0"/>
              <a:ea typeface="Calibri" charset="0"/>
              <a:cs typeface="Calibri" charset="0"/>
            </a:endParaRPr>
          </a:p>
          <a:p>
            <a:pPr algn="ctr"/>
            <a:endParaRPr lang="en-US" sz="2400" dirty="0">
              <a:latin typeface="Calibri" charset="0"/>
              <a:ea typeface="Calibri" charset="0"/>
              <a:cs typeface="Calibri" charset="0"/>
            </a:endParaRPr>
          </a:p>
          <a:p>
            <a:pPr algn="just"/>
            <a:r>
              <a:rPr lang="en-US" sz="2400" dirty="0">
                <a:latin typeface="Calibri" charset="0"/>
                <a:ea typeface="Calibri" charset="0"/>
                <a:cs typeface="Calibri" charset="0"/>
              </a:rPr>
              <a:t>Imagine a hospital operating room. A patient lies on an operating table under bright, white lights. High-tech monitors around the room beep and buzz, measuring oxygen intake, heart rate, and blood pressure. Doctors and nurses in white coats stand, masked and gloved, ready for instructions. There’s only one person missing: the surgeon, who is, in this case, performing the operation from a different hospital thousands of kilometers away.</a:t>
            </a: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546378" y="1921397"/>
            <a:ext cx="11011401" cy="454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charset="0"/>
                <a:ea typeface="Calibri" charset="0"/>
                <a:cs typeface="Calibri" charset="0"/>
              </a:rPr>
              <a:t>This is telesurgery, also called remote surgery, a practice that someday might be used  more often than traditional surgery for some  types of operations. From the Greek word </a:t>
            </a:r>
            <a:r>
              <a:rPr lang="en-US" sz="2400" i="1" dirty="0">
                <a:latin typeface="Calibri" charset="0"/>
                <a:ea typeface="Calibri" charset="0"/>
                <a:cs typeface="Calibri" charset="0"/>
              </a:rPr>
              <a:t>tele</a:t>
            </a:r>
            <a:r>
              <a:rPr lang="en-US" sz="2400" dirty="0">
                <a:latin typeface="Calibri" charset="0"/>
                <a:ea typeface="Calibri" charset="0"/>
                <a:cs typeface="Calibri" charset="0"/>
              </a:rPr>
              <a:t>, meaning “far off” and </a:t>
            </a:r>
            <a:r>
              <a:rPr lang="en-US" sz="2400" i="1" dirty="0" err="1">
                <a:latin typeface="Calibri" charset="0"/>
                <a:ea typeface="Calibri" charset="0"/>
                <a:cs typeface="Calibri" charset="0"/>
              </a:rPr>
              <a:t>cheirourgia</a:t>
            </a:r>
            <a:r>
              <a:rPr lang="en-US" sz="2400" dirty="0">
                <a:latin typeface="Calibri" charset="0"/>
                <a:ea typeface="Calibri" charset="0"/>
                <a:cs typeface="Calibri" charset="0"/>
              </a:rPr>
              <a:t>, meaning “working by hand”  telesurgery is an operation that can be performed by a surgeon at the site far removed from the patient’s location. The surgeon’s precise instructions can be delivered to a set of robotic arms through a complex system of high speed Internet connections and fiber-optic cables. The robotic arms perform the surgery from beginning to end, and the patient may never be touched </a:t>
            </a:r>
            <a:r>
              <a:rPr lang="en-US" sz="2400" dirty="0" smtClean="0">
                <a:latin typeface="Calibri" charset="0"/>
                <a:ea typeface="Calibri" charset="0"/>
                <a:cs typeface="Calibri" charset="0"/>
              </a:rPr>
              <a:t>by doctor’s </a:t>
            </a:r>
            <a:r>
              <a:rPr lang="en-US" sz="2400" dirty="0">
                <a:latin typeface="Calibri" charset="0"/>
                <a:ea typeface="Calibri" charset="0"/>
                <a:cs typeface="Calibri" charset="0"/>
              </a:rPr>
              <a:t>hands. </a:t>
            </a:r>
          </a:p>
        </p:txBody>
      </p:sp>
    </p:spTree>
    <p:extLst>
      <p:ext uri="{BB962C8B-B14F-4D97-AF65-F5344CB8AC3E}">
        <p14:creationId xmlns:p14="http://schemas.microsoft.com/office/powerpoint/2010/main" val="1731721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416428" y="1804953"/>
            <a:ext cx="11011401" cy="4717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charset="0"/>
                <a:ea typeface="Calibri" charset="0"/>
                <a:cs typeface="Calibri" charset="0"/>
              </a:rPr>
              <a:t>Current </a:t>
            </a:r>
            <a:r>
              <a:rPr lang="en-US" sz="2400" b="1" dirty="0" smtClean="0">
                <a:latin typeface="Calibri" charset="0"/>
                <a:ea typeface="Calibri" charset="0"/>
                <a:cs typeface="Calibri" charset="0"/>
              </a:rPr>
              <a:t>applications</a:t>
            </a:r>
          </a:p>
          <a:p>
            <a:pPr algn="ctr"/>
            <a:endParaRPr lang="en-US" sz="2400" b="1" dirty="0">
              <a:latin typeface="Calibri" charset="0"/>
              <a:ea typeface="Calibri" charset="0"/>
              <a:cs typeface="Calibri" charset="0"/>
            </a:endParaRPr>
          </a:p>
          <a:p>
            <a:pPr algn="just"/>
            <a:r>
              <a:rPr lang="en-US" sz="2400" dirty="0">
                <a:latin typeface="Calibri" charset="0"/>
                <a:ea typeface="Calibri" charset="0"/>
                <a:cs typeface="Calibri" charset="0"/>
              </a:rPr>
              <a:t>Many people may feel that a robot cannot be trusted to do the job of a highly-trained surgeon. However, the advantages of remote surgery may not be immediately clear, the amazing possibilities should be noted. Consider the lives that can be saved when doctors can operate in areas where access to expert or </a:t>
            </a:r>
            <a:r>
              <a:rPr lang="en-US" sz="2400" dirty="0" err="1" smtClean="0">
                <a:latin typeface="Calibri" charset="0"/>
                <a:ea typeface="Calibri" charset="0"/>
                <a:cs typeface="Calibri" charset="0"/>
              </a:rPr>
              <a:t>specialised</a:t>
            </a:r>
            <a:r>
              <a:rPr lang="en-US" sz="2400" dirty="0" smtClean="0">
                <a:latin typeface="Calibri" charset="0"/>
                <a:ea typeface="Calibri" charset="0"/>
                <a:cs typeface="Calibri" charset="0"/>
              </a:rPr>
              <a:t> </a:t>
            </a:r>
            <a:r>
              <a:rPr lang="en-US" sz="2400" dirty="0">
                <a:latin typeface="Calibri" charset="0"/>
                <a:ea typeface="Calibri" charset="0"/>
                <a:cs typeface="Calibri" charset="0"/>
              </a:rPr>
              <a:t>medical care may be limited, or where travel to a larger hospital is difficult. Another surprising advantage of robot-performed surgery is accuracy. A study conducted at Guy’s Hospital in London, England found that, in 304 cases of kidney surgeries on dummy patients, those conducted using robots more accurately targeted kidney stones</a:t>
            </a:r>
            <a:r>
              <a:rPr lang="en-US" sz="2400" dirty="0" smtClean="0">
                <a:latin typeface="Calibri" charset="0"/>
                <a:ea typeface="Calibri" charset="0"/>
                <a:cs typeface="Calibri" charset="0"/>
              </a:rPr>
              <a:t>.</a:t>
            </a:r>
            <a:endParaRPr lang="en-US" sz="2400" dirty="0">
              <a:latin typeface="Calibri" charset="0"/>
              <a:ea typeface="Calibri" charset="0"/>
              <a:cs typeface="Calibri" charset="0"/>
            </a:endParaRPr>
          </a:p>
        </p:txBody>
      </p:sp>
    </p:spTree>
    <p:extLst>
      <p:ext uri="{BB962C8B-B14F-4D97-AF65-F5344CB8AC3E}">
        <p14:creationId xmlns:p14="http://schemas.microsoft.com/office/powerpoint/2010/main" val="733513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416428" y="1804953"/>
            <a:ext cx="11011401" cy="4717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charset="0"/>
                <a:ea typeface="Calibri" charset="0"/>
                <a:cs typeface="Calibri" charset="0"/>
              </a:rPr>
              <a:t>Toward the </a:t>
            </a:r>
            <a:r>
              <a:rPr lang="en-US" sz="2400" b="1" dirty="0" smtClean="0">
                <a:latin typeface="Calibri" charset="0"/>
                <a:ea typeface="Calibri" charset="0"/>
                <a:cs typeface="Calibri" charset="0"/>
              </a:rPr>
              <a:t>future</a:t>
            </a:r>
          </a:p>
          <a:p>
            <a:pPr algn="ctr"/>
            <a:endParaRPr lang="en-US" sz="2400" b="1" dirty="0">
              <a:latin typeface="Calibri" charset="0"/>
              <a:ea typeface="Calibri" charset="0"/>
              <a:cs typeface="Calibri" charset="0"/>
            </a:endParaRPr>
          </a:p>
          <a:p>
            <a:pPr algn="just"/>
            <a:r>
              <a:rPr lang="en-US" sz="2400" dirty="0">
                <a:latin typeface="Calibri" charset="0"/>
                <a:ea typeface="Calibri" charset="0"/>
                <a:cs typeface="Calibri" charset="0"/>
              </a:rPr>
              <a:t>Research is being conducted to learn the potential range of applications for telesurgery for the future, including training surgeons in developing countries, treating injured soldiers on the battlefield, and even conducting surgical procedures in space. Of course, like so many things, the fine points of telesurgery could be improved. Depending on the distance the information has to travel, the reaction time of the robotic arms can be delayed slightly, and computer compatibility can be an issue as well. However, as technology continues to advance, these issues can certainly be resolved, allowing doctors to provide expert medical care to patients around the globe, hands-free. </a:t>
            </a:r>
          </a:p>
        </p:txBody>
      </p:sp>
    </p:spTree>
    <p:extLst>
      <p:ext uri="{BB962C8B-B14F-4D97-AF65-F5344CB8AC3E}">
        <p14:creationId xmlns:p14="http://schemas.microsoft.com/office/powerpoint/2010/main" val="970673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224942198"/>
              </p:ext>
            </p:extLst>
          </p:nvPr>
        </p:nvGraphicFramePr>
        <p:xfrm>
          <a:off x="699280" y="2522281"/>
          <a:ext cx="8064429" cy="838025"/>
        </p:xfrm>
        <a:graphic>
          <a:graphicData uri="http://schemas.openxmlformats.org/drawingml/2006/table">
            <a:tbl>
              <a:tblPr>
                <a:noFill/>
                <a:tableStyleId>{B46CFEF4-99AF-46A8-A051-738FFB79779B}</a:tableStyleId>
              </a:tblPr>
              <a:tblGrid>
                <a:gridCol w="8064429">
                  <a:extLst>
                    <a:ext uri="{9D8B030D-6E8A-4147-A177-3AD203B41FA5}">
                      <a16:colId xmlns="" xmlns:a16="http://schemas.microsoft.com/office/drawing/2014/main" val="20000"/>
                    </a:ext>
                  </a:extLst>
                </a:gridCol>
              </a:tblGrid>
              <a:tr h="838025">
                <a:tc>
                  <a:txBody>
                    <a:bodyPr/>
                    <a:lstStyle/>
                    <a:p>
                      <a:pPr marL="0" lvl="0" indent="0" algn="l" rtl="0">
                        <a:lnSpc>
                          <a:spcPct val="115000"/>
                        </a:lnSpc>
                        <a:spcBef>
                          <a:spcPts val="0"/>
                        </a:spcBef>
                        <a:spcAft>
                          <a:spcPts val="0"/>
                        </a:spcAft>
                        <a:buNone/>
                      </a:pP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graphicFrame>
        <p:nvGraphicFramePr>
          <p:cNvPr id="4" name="Table 3">
            <a:extLst>
              <a:ext uri="{FF2B5EF4-FFF2-40B4-BE49-F238E27FC236}">
                <a16:creationId xmlns=""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2216378705"/>
              </p:ext>
            </p:extLst>
          </p:nvPr>
        </p:nvGraphicFramePr>
        <p:xfrm>
          <a:off x="577303" y="4435886"/>
          <a:ext cx="10284662" cy="993882"/>
        </p:xfrm>
        <a:graphic>
          <a:graphicData uri="http://schemas.openxmlformats.org/drawingml/2006/table">
            <a:tbl>
              <a:tblPr firstRow="1" bandRow="1">
                <a:tableStyleId>{B46CFEF4-99AF-46A8-A051-738FFB79779B}</a:tableStyleId>
              </a:tblPr>
              <a:tblGrid>
                <a:gridCol w="10284662">
                  <a:extLst>
                    <a:ext uri="{9D8B030D-6E8A-4147-A177-3AD203B41FA5}">
                      <a16:colId xmlns="" xmlns:a16="http://schemas.microsoft.com/office/drawing/2014/main" val="2862978725"/>
                    </a:ext>
                  </a:extLst>
                </a:gridCol>
              </a:tblGrid>
              <a:tr h="993882">
                <a:tc>
                  <a:txBody>
                    <a:bodyPr/>
                    <a:lstStyle/>
                    <a:p>
                      <a:pPr algn="just"/>
                      <a:r>
                        <a:rPr lang="en-US" sz="2400" i="1" dirty="0">
                          <a:solidFill>
                            <a:schemeClr val="bg1"/>
                          </a:solidFill>
                          <a:latin typeface="Calibri" charset="0"/>
                          <a:ea typeface="Calibri" charset="0"/>
                          <a:cs typeface="Calibri" charset="0"/>
                        </a:rPr>
                        <a:t>Telesurgery is an operation that can be performed by a surgeon at the site far removed from the patient’s location.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sp>
        <p:nvSpPr>
          <p:cNvPr id="9" name="Title 8">
            <a:extLst>
              <a:ext uri="{FF2B5EF4-FFF2-40B4-BE49-F238E27FC236}">
                <a16:creationId xmlns="" xmlns:a16="http://schemas.microsoft.com/office/drawing/2014/main" id="{CA01B1FE-2E92-0B43-B977-A140F9C168E2}"/>
              </a:ext>
            </a:extLst>
          </p:cNvPr>
          <p:cNvSpPr>
            <a:spLocks noGrp="1"/>
          </p:cNvSpPr>
          <p:nvPr>
            <p:ph type="title"/>
          </p:nvPr>
        </p:nvSpPr>
        <p:spPr>
          <a:xfrm>
            <a:off x="9183571" y="2522281"/>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5" name="TextBox 14">
            <a:extLst>
              <a:ext uri="{FF2B5EF4-FFF2-40B4-BE49-F238E27FC236}">
                <a16:creationId xmlns="" xmlns:a16="http://schemas.microsoft.com/office/drawing/2014/main" id="{C1B83812-9322-4069-8EF5-075A3E03A43D}"/>
              </a:ext>
            </a:extLst>
          </p:cNvPr>
          <p:cNvSpPr txBox="1"/>
          <p:nvPr/>
        </p:nvSpPr>
        <p:spPr>
          <a:xfrm>
            <a:off x="699280" y="2769563"/>
            <a:ext cx="8442500" cy="830997"/>
          </a:xfrm>
          <a:prstGeom prst="rect">
            <a:avLst/>
          </a:prstGeom>
          <a:noFill/>
        </p:spPr>
        <p:txBody>
          <a:bodyPr wrap="square">
            <a:spAutoFit/>
          </a:bodyPr>
          <a:lstStyle/>
          <a:p>
            <a:r>
              <a:rPr lang="en-US" sz="2400" dirty="0">
                <a:solidFill>
                  <a:schemeClr val="bg1"/>
                </a:solidFill>
                <a:latin typeface="Calibri" pitchFamily="34" charset="0"/>
              </a:rPr>
              <a:t>Telesurgery is a type of surgery that can only be performed by the surgeon who is  in the same building where  the patient is. </a:t>
            </a:r>
          </a:p>
        </p:txBody>
      </p:sp>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Rectangle 1"/>
          <p:cNvSpPr/>
          <p:nvPr/>
        </p:nvSpPr>
        <p:spPr>
          <a:xfrm>
            <a:off x="7359805" y="556124"/>
            <a:ext cx="4293219" cy="1101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213164" y="423369"/>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გაკვეთილის გეგმა</a:t>
            </a:r>
            <a:endParaRPr sz="3600" dirty="0">
              <a:solidFill>
                <a:schemeClr val="bg1"/>
              </a:solidFill>
              <a:latin typeface="Calibri" panose="020F0502020204030204" pitchFamily="34" charset="0"/>
              <a:cs typeface="Calibri" panose="020F0502020204030204" pitchFamily="34" charset="0"/>
              <a:sym typeface="Calibri"/>
            </a:endParaRPr>
          </a:p>
        </p:txBody>
      </p:sp>
      <p:grpSp>
        <p:nvGrpSpPr>
          <p:cNvPr id="107" name="Google Shape;107;g8d3272b2c0_0_301"/>
          <p:cNvGrpSpPr/>
          <p:nvPr/>
        </p:nvGrpSpPr>
        <p:grpSpPr>
          <a:xfrm>
            <a:off x="-4953980" y="685800"/>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შესავალი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Comprehension-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814428" y="3152340"/>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213164" y="1925575"/>
            <a:ext cx="6223462" cy="2751600"/>
          </a:xfrm>
          <a:prstGeom prst="rect">
            <a:avLst/>
          </a:prstGeom>
          <a:noFill/>
          <a:ln>
            <a:noFill/>
          </a:ln>
        </p:spPr>
        <p:txBody>
          <a:bodyPr spcFirstLastPara="1" wrap="square" lIns="91425" tIns="91425" rIns="91425" bIns="91425" anchor="ctr" anchorCtr="0">
            <a:noAutofit/>
          </a:bodyPr>
          <a:lstStyle/>
          <a:p>
            <a:pPr lvl="0" algn="ctr"/>
            <a:endParaRPr lang="en-US" sz="4000" b="1" dirty="0">
              <a:solidFill>
                <a:schemeClr val="bg1"/>
              </a:solidFill>
              <a:latin typeface="Calibri" panose="020F0502020204030204" pitchFamily="34" charset="0"/>
              <a:ea typeface="Calibri"/>
              <a:cs typeface="Calibri" panose="020F0502020204030204" pitchFamily="34" charset="0"/>
              <a:sym typeface="Calibri"/>
            </a:endParaRPr>
          </a:p>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Medicine </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მედიცინა</a:t>
            </a:r>
          </a:p>
        </p:txBody>
      </p:sp>
      <p:pic>
        <p:nvPicPr>
          <p:cNvPr id="26"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7" name="Picture 26">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itchFamily="34" charset="0"/>
              </a:rPr>
              <a:t>The surgeon gives instruction to a set of robotic arms through</a:t>
            </a:r>
          </a:p>
          <a:p>
            <a:r>
              <a:rPr lang="en-US" sz="2400" dirty="0">
                <a:latin typeface="Calibri" pitchFamily="34" charset="0"/>
              </a:rPr>
              <a:t> the Internet. </a:t>
            </a:r>
            <a:endParaRPr lang="en-US" dirty="0">
              <a:latin typeface="Calibri" pitchFamily="34" charset="0"/>
            </a:endParaRPr>
          </a:p>
        </p:txBody>
      </p:sp>
      <p:graphicFrame>
        <p:nvGraphicFramePr>
          <p:cNvPr id="4" name="Table 3">
            <a:extLst>
              <a:ext uri="{FF2B5EF4-FFF2-40B4-BE49-F238E27FC236}">
                <a16:creationId xmlns=""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2256617018"/>
              </p:ext>
            </p:extLst>
          </p:nvPr>
        </p:nvGraphicFramePr>
        <p:xfrm>
          <a:off x="542758" y="4343431"/>
          <a:ext cx="10495857" cy="1551426"/>
        </p:xfrm>
        <a:graphic>
          <a:graphicData uri="http://schemas.openxmlformats.org/drawingml/2006/table">
            <a:tbl>
              <a:tblPr firstRow="1" bandRow="1">
                <a:tableStyleId>{B46CFEF4-99AF-46A8-A051-738FFB79779B}</a:tableStyleId>
              </a:tblPr>
              <a:tblGrid>
                <a:gridCol w="10495857">
                  <a:extLst>
                    <a:ext uri="{9D8B030D-6E8A-4147-A177-3AD203B41FA5}">
                      <a16:colId xmlns="" xmlns:a16="http://schemas.microsoft.com/office/drawing/2014/main" val="2862978725"/>
                    </a:ext>
                  </a:extLst>
                </a:gridCol>
              </a:tblGrid>
              <a:tr h="1551426">
                <a:tc>
                  <a:txBody>
                    <a:bodyPr/>
                    <a:lstStyle/>
                    <a:p>
                      <a:pPr algn="just"/>
                      <a:r>
                        <a:rPr lang="en-US" sz="2400" i="1" dirty="0">
                          <a:solidFill>
                            <a:schemeClr val="bg1"/>
                          </a:solidFill>
                          <a:latin typeface="Calibri" pitchFamily="34" charset="0"/>
                          <a:ea typeface="Calibri" charset="0"/>
                          <a:cs typeface="Calibri" charset="0"/>
                        </a:rPr>
                        <a:t>The surgeon’s precise instructions can be delivered to a set of robotic arms through a complex system of high speed Internet connections and fiber-optic cables.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sp>
        <p:nvSpPr>
          <p:cNvPr id="9" name="Title 8">
            <a:extLst>
              <a:ext uri="{FF2B5EF4-FFF2-40B4-BE49-F238E27FC236}">
                <a16:creationId xmlns="" xmlns:a16="http://schemas.microsoft.com/office/drawing/2014/main" id="{CA01B1FE-2E92-0B43-B977-A140F9C168E2}"/>
              </a:ext>
            </a:extLst>
          </p:cNvPr>
          <p:cNvSpPr>
            <a:spLocks noGrp="1"/>
          </p:cNvSpPr>
          <p:nvPr>
            <p:ph type="title"/>
          </p:nvPr>
        </p:nvSpPr>
        <p:spPr>
          <a:xfrm>
            <a:off x="9396480" y="2533087"/>
            <a:ext cx="1458103" cy="1237379"/>
          </a:xfrm>
        </p:spPr>
        <p:txBody>
          <a:bodyPr>
            <a:normAutofit/>
          </a:bodyPr>
          <a:lstStyle/>
          <a:p>
            <a:r>
              <a:rPr lang="en-US" b="1" dirty="0">
                <a:solidFill>
                  <a:srgbClr val="FFC000"/>
                </a:solidFill>
              </a:rPr>
              <a:t>True</a:t>
            </a:r>
          </a:p>
        </p:txBody>
      </p:sp>
      <p:sp>
        <p:nvSpPr>
          <p:cNvPr id="12" name="Rectangle 11">
            <a:extLst>
              <a:ext uri="{FF2B5EF4-FFF2-40B4-BE49-F238E27FC236}">
                <a16:creationId xmlns=""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itchFamily="34" charset="0"/>
              </a:rPr>
              <a:t>A study conducted in England proved that kidney </a:t>
            </a:r>
            <a:r>
              <a:rPr lang="en-US" sz="2400" dirty="0" smtClean="0">
                <a:latin typeface="Calibri" pitchFamily="34" charset="0"/>
              </a:rPr>
              <a:t>surgeries using </a:t>
            </a:r>
            <a:r>
              <a:rPr lang="en-US" sz="2400" dirty="0">
                <a:latin typeface="Calibri" pitchFamily="34" charset="0"/>
              </a:rPr>
              <a:t>robots </a:t>
            </a:r>
            <a:endParaRPr lang="en-US" sz="2400" dirty="0" smtClean="0">
              <a:latin typeface="Calibri" pitchFamily="34" charset="0"/>
            </a:endParaRPr>
          </a:p>
          <a:p>
            <a:r>
              <a:rPr lang="en-US" sz="2400" dirty="0" smtClean="0">
                <a:latin typeface="Calibri" pitchFamily="34" charset="0"/>
              </a:rPr>
              <a:t>were </a:t>
            </a:r>
            <a:r>
              <a:rPr lang="en-US" sz="2400" dirty="0">
                <a:latin typeface="Calibri" pitchFamily="34" charset="0"/>
              </a:rPr>
              <a:t>not as accurate as surgeries carried out by human surgeons.</a:t>
            </a:r>
          </a:p>
        </p:txBody>
      </p:sp>
      <p:graphicFrame>
        <p:nvGraphicFramePr>
          <p:cNvPr id="4" name="Table 3">
            <a:extLst>
              <a:ext uri="{FF2B5EF4-FFF2-40B4-BE49-F238E27FC236}">
                <a16:creationId xmlns=""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463587953"/>
              </p:ext>
            </p:extLst>
          </p:nvPr>
        </p:nvGraphicFramePr>
        <p:xfrm>
          <a:off x="585939" y="4108622"/>
          <a:ext cx="10378223" cy="1325563"/>
        </p:xfrm>
        <a:graphic>
          <a:graphicData uri="http://schemas.openxmlformats.org/drawingml/2006/table">
            <a:tbl>
              <a:tblPr firstRow="1" bandRow="1">
                <a:tableStyleId>{B46CFEF4-99AF-46A8-A051-738FFB79779B}</a:tableStyleId>
              </a:tblPr>
              <a:tblGrid>
                <a:gridCol w="10378223">
                  <a:extLst>
                    <a:ext uri="{9D8B030D-6E8A-4147-A177-3AD203B41FA5}">
                      <a16:colId xmlns="" xmlns:a16="http://schemas.microsoft.com/office/drawing/2014/main" val="2862978725"/>
                    </a:ext>
                  </a:extLst>
                </a:gridCol>
              </a:tblGrid>
              <a:tr h="1325563">
                <a:tc>
                  <a:txBody>
                    <a:bodyPr/>
                    <a:lstStyle/>
                    <a:p>
                      <a:pPr algn="just"/>
                      <a:r>
                        <a:rPr lang="en-US" sz="2400" i="1" dirty="0">
                          <a:solidFill>
                            <a:schemeClr val="bg1"/>
                          </a:solidFill>
                          <a:latin typeface="Calibri" charset="0"/>
                          <a:ea typeface="Calibri" charset="0"/>
                          <a:cs typeface="Calibri" charset="0"/>
                        </a:rPr>
                        <a:t> A study conducted at Guy’s Hospital in London, England found that, in 304 cases of kidney surgeries on dummy patients, those conducted using robots more accurately targeted kidney stones.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sp>
        <p:nvSpPr>
          <p:cNvPr id="9" name="Title 8">
            <a:extLst>
              <a:ext uri="{FF2B5EF4-FFF2-40B4-BE49-F238E27FC236}">
                <a16:creationId xmlns="" xmlns:a16="http://schemas.microsoft.com/office/drawing/2014/main" id="{CA01B1FE-2E92-0B43-B977-A140F9C168E2}"/>
              </a:ext>
            </a:extLst>
          </p:cNvPr>
          <p:cNvSpPr>
            <a:spLocks noGrp="1"/>
          </p:cNvSpPr>
          <p:nvPr>
            <p:ph type="title"/>
          </p:nvPr>
        </p:nvSpPr>
        <p:spPr>
          <a:xfrm>
            <a:off x="9565394" y="2566372"/>
            <a:ext cx="1698341"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42758" y="4169151"/>
            <a:ext cx="10430041" cy="1610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713744589"/>
              </p:ext>
            </p:extLst>
          </p:nvPr>
        </p:nvGraphicFramePr>
        <p:xfrm>
          <a:off x="542758" y="2617323"/>
          <a:ext cx="9243037" cy="1164306"/>
        </p:xfrm>
        <a:graphic>
          <a:graphicData uri="http://schemas.openxmlformats.org/drawingml/2006/table">
            <a:tbl>
              <a:tblPr>
                <a:noFill/>
                <a:tableStyleId>{B46CFEF4-99AF-46A8-A051-738FFB79779B}</a:tableStyleId>
              </a:tblPr>
              <a:tblGrid>
                <a:gridCol w="9243037">
                  <a:extLst>
                    <a:ext uri="{9D8B030D-6E8A-4147-A177-3AD203B41FA5}">
                      <a16:colId xmlns=""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charset="0"/>
                          <a:ea typeface="Calibri" charset="0"/>
                          <a:cs typeface="Calibri" charset="0"/>
                        </a:rPr>
                        <a:t>In the future, telesurgery may be used to conduct surgical procedures in space. </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graphicFrame>
        <p:nvGraphicFramePr>
          <p:cNvPr id="4" name="Table 3">
            <a:extLst>
              <a:ext uri="{FF2B5EF4-FFF2-40B4-BE49-F238E27FC236}">
                <a16:creationId xmlns=""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4061883935"/>
              </p:ext>
            </p:extLst>
          </p:nvPr>
        </p:nvGraphicFramePr>
        <p:xfrm>
          <a:off x="577303" y="4169151"/>
          <a:ext cx="10072525" cy="1764754"/>
        </p:xfrm>
        <a:graphic>
          <a:graphicData uri="http://schemas.openxmlformats.org/drawingml/2006/table">
            <a:tbl>
              <a:tblPr firstRow="1" bandRow="1">
                <a:tableStyleId>{B46CFEF4-99AF-46A8-A051-738FFB79779B}</a:tableStyleId>
              </a:tblPr>
              <a:tblGrid>
                <a:gridCol w="10072525">
                  <a:extLst>
                    <a:ext uri="{9D8B030D-6E8A-4147-A177-3AD203B41FA5}">
                      <a16:colId xmlns="" xmlns:a16="http://schemas.microsoft.com/office/drawing/2014/main" val="2862978725"/>
                    </a:ext>
                  </a:extLst>
                </a:gridCol>
              </a:tblGrid>
              <a:tr h="1764754">
                <a:tc>
                  <a:txBody>
                    <a:bodyPr/>
                    <a:lstStyle/>
                    <a:p>
                      <a:pPr algn="just"/>
                      <a:r>
                        <a:rPr lang="en-US" sz="2400" i="1" dirty="0">
                          <a:solidFill>
                            <a:schemeClr val="bg1"/>
                          </a:solidFill>
                          <a:latin typeface="Calibri" panose="020F0502020204030204" pitchFamily="34" charset="0"/>
                          <a:cs typeface="Calibri" panose="020F0502020204030204" pitchFamily="34" charset="0"/>
                        </a:rPr>
                        <a:t>Research is being conducted to learn the potential range of applications for telesurgery for the future, including training surgeons in developing countries, treating injured soldiers on the battlefield, and even conducting surgical procedures in space.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sp>
        <p:nvSpPr>
          <p:cNvPr id="9" name="Title 8">
            <a:extLst>
              <a:ext uri="{FF2B5EF4-FFF2-40B4-BE49-F238E27FC236}">
                <a16:creationId xmlns="" xmlns:a16="http://schemas.microsoft.com/office/drawing/2014/main" id="{CA01B1FE-2E92-0B43-B977-A140F9C168E2}"/>
              </a:ext>
            </a:extLst>
          </p:cNvPr>
          <p:cNvSpPr>
            <a:spLocks noGrp="1"/>
          </p:cNvSpPr>
          <p:nvPr>
            <p:ph type="title"/>
          </p:nvPr>
        </p:nvSpPr>
        <p:spPr>
          <a:xfrm>
            <a:off x="9302550" y="2540142"/>
            <a:ext cx="1498016" cy="1289839"/>
          </a:xfrm>
        </p:spPr>
        <p:txBody>
          <a:bodyPr>
            <a:normAutofit/>
          </a:bodyPr>
          <a:lstStyle/>
          <a:p>
            <a:r>
              <a:rPr lang="en-US" b="1" dirty="0">
                <a:solidFill>
                  <a:srgbClr val="FFC000"/>
                </a:solidFill>
              </a:rPr>
              <a:t>True</a:t>
            </a:r>
          </a:p>
        </p:txBody>
      </p:sp>
      <p:sp>
        <p:nvSpPr>
          <p:cNvPr id="12" name="Rectangle 11">
            <a:extLst>
              <a:ext uri="{FF2B5EF4-FFF2-40B4-BE49-F238E27FC236}">
                <a16:creationId xmlns=""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 xmlns:a16="http://schemas.microsoft.com/office/drawing/2014/main" id="{6042AC8F-C617-8540-A5BD-0D218871DB0D}"/>
              </a:ext>
            </a:extLst>
          </p:cNvPr>
          <p:cNvSpPr/>
          <p:nvPr/>
        </p:nvSpPr>
        <p:spPr>
          <a:xfrm>
            <a:off x="7585655" y="464777"/>
            <a:ext cx="3608119"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 xmlns:a16="http://schemas.microsoft.com/office/drawing/2014/main" id="{AD0E387F-F56A-0545-BA44-601E3311587C}"/>
              </a:ext>
            </a:extLst>
          </p:cNvPr>
          <p:cNvSpPr/>
          <p:nvPr/>
        </p:nvSpPr>
        <p:spPr>
          <a:xfrm>
            <a:off x="1157379" y="2766064"/>
            <a:ext cx="10161109" cy="3155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alibri" pitchFamily="34" charset="0"/>
                <a:cs typeface="Calibri" panose="020F0502020204030204" pitchFamily="34" charset="0"/>
              </a:rPr>
              <a:t>ADVERB </a:t>
            </a:r>
            <a:r>
              <a:rPr lang="en-US" sz="2400" b="1" dirty="0">
                <a:solidFill>
                  <a:schemeClr val="bg1"/>
                </a:solidFill>
                <a:latin typeface="Calibri" panose="020F0502020204030204" pitchFamily="34" charset="0"/>
                <a:cs typeface="Calibri" panose="020F0502020204030204" pitchFamily="34" charset="0"/>
              </a:rPr>
              <a:t>CLAUSES OF REASON AND PURPOSE</a:t>
            </a:r>
          </a:p>
          <a:p>
            <a:pPr algn="ctr"/>
            <a:endParaRPr lang="en-US" sz="2400" b="1" dirty="0">
              <a:solidFill>
                <a:schemeClr val="bg1"/>
              </a:solidFill>
              <a:latin typeface="Calibri" panose="020F0502020204030204" pitchFamily="34" charset="0"/>
              <a:cs typeface="Calibri" panose="020F0502020204030204" pitchFamily="34" charset="0"/>
            </a:endParaRPr>
          </a:p>
          <a:p>
            <a:pPr algn="ctr"/>
            <a:r>
              <a:rPr lang="en-US" sz="2400" b="1" dirty="0">
                <a:solidFill>
                  <a:schemeClr val="bg1"/>
                </a:solidFill>
                <a:latin typeface="Calibri" panose="020F0502020204030204" pitchFamily="34" charset="0"/>
                <a:cs typeface="Calibri" panose="020F0502020204030204" pitchFamily="34" charset="0"/>
              </a:rPr>
              <a:t>To introduce or explain a reason or purpose, we can use an adverb clause. An adverb clause is a dependent clause which can come either at the beginning of a sentence, followed by a comma, or at the end</a:t>
            </a:r>
            <a:r>
              <a:rPr lang="en-US" sz="2400" b="1" dirty="0" smtClean="0">
                <a:solidFill>
                  <a:schemeClr val="bg1"/>
                </a:solidFill>
                <a:latin typeface="Calibri" panose="020F0502020204030204" pitchFamily="34" charset="0"/>
                <a:cs typeface="Calibri" panose="020F0502020204030204" pitchFamily="34" charset="0"/>
              </a:rPr>
              <a:t>.</a:t>
            </a:r>
            <a:endParaRPr lang="en-US" sz="24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743757" y="2253476"/>
            <a:ext cx="9873830" cy="3815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fontAlgn="base">
              <a:buClr>
                <a:schemeClr val="bg1"/>
              </a:buClr>
              <a:buFont typeface="Arial" panose="020B0604020202020204" pitchFamily="34" charset="0"/>
              <a:buChar char="•"/>
            </a:pPr>
            <a:r>
              <a:rPr lang="en-US" sz="2800" i="1" dirty="0">
                <a:solidFill>
                  <a:schemeClr val="bg1"/>
                </a:solidFill>
                <a:latin typeface="Calibri" panose="020F0502020204030204" pitchFamily="34" charset="0"/>
                <a:ea typeface="Calibri" charset="0"/>
                <a:cs typeface="Calibri" panose="020F0502020204030204" pitchFamily="34" charset="0"/>
              </a:rPr>
              <a:t>Since the brain cannot focus on more than one task, it has to put one task on hold while it deals with another.</a:t>
            </a:r>
          </a:p>
          <a:p>
            <a:pPr marL="457200" indent="-457200" fontAlgn="base">
              <a:buClr>
                <a:schemeClr val="bg1"/>
              </a:buClr>
              <a:buFont typeface="Arial" panose="020B0604020202020204" pitchFamily="34" charset="0"/>
              <a:buChar char="•"/>
            </a:pPr>
            <a:endParaRPr lang="en-US" sz="2800" i="1" dirty="0">
              <a:solidFill>
                <a:schemeClr val="bg1"/>
              </a:solidFill>
              <a:latin typeface="Calibri" panose="020F0502020204030204" pitchFamily="34" charset="0"/>
              <a:ea typeface="Calibri" charset="0"/>
              <a:cs typeface="Calibri" panose="020F0502020204030204" pitchFamily="34" charset="0"/>
            </a:endParaRPr>
          </a:p>
          <a:p>
            <a:pPr marL="457200" indent="-457200" fontAlgn="base">
              <a:buClr>
                <a:schemeClr val="bg1"/>
              </a:buClr>
              <a:buFont typeface="Arial" panose="020B0604020202020204" pitchFamily="34" charset="0"/>
              <a:buChar char="•"/>
            </a:pPr>
            <a:r>
              <a:rPr lang="en-US" sz="2800" i="1" dirty="0">
                <a:solidFill>
                  <a:schemeClr val="bg1"/>
                </a:solidFill>
                <a:latin typeface="Calibri" panose="020F0502020204030204" pitchFamily="34" charset="0"/>
                <a:ea typeface="Calibri" charset="0"/>
                <a:cs typeface="Calibri" panose="020F0502020204030204" pitchFamily="34" charset="0"/>
              </a:rPr>
              <a:t>As </a:t>
            </a:r>
            <a:r>
              <a:rPr lang="en-US" sz="2800" i="1" dirty="0" smtClean="0">
                <a:solidFill>
                  <a:schemeClr val="bg1"/>
                </a:solidFill>
                <a:latin typeface="Calibri" panose="020F0502020204030204" pitchFamily="34" charset="0"/>
                <a:ea typeface="Calibri" charset="0"/>
                <a:cs typeface="Calibri" panose="020F0502020204030204" pitchFamily="34" charset="0"/>
              </a:rPr>
              <a:t>the operation </a:t>
            </a:r>
            <a:r>
              <a:rPr lang="en-US" sz="2800" i="1" dirty="0">
                <a:solidFill>
                  <a:schemeClr val="bg1"/>
                </a:solidFill>
                <a:latin typeface="Calibri" panose="020F0502020204030204" pitchFamily="34" charset="0"/>
                <a:ea typeface="Calibri" charset="0"/>
                <a:cs typeface="Calibri" panose="020F0502020204030204" pitchFamily="34" charset="0"/>
              </a:rPr>
              <a:t>was successful, he felt much better.</a:t>
            </a:r>
          </a:p>
          <a:p>
            <a:pPr marL="457200" indent="-457200" fontAlgn="base">
              <a:buClr>
                <a:schemeClr val="bg1"/>
              </a:buClr>
              <a:buFont typeface="Arial" panose="020B0604020202020204" pitchFamily="34" charset="0"/>
              <a:buChar char="•"/>
            </a:pPr>
            <a:endParaRPr lang="en-US" sz="2800" i="1" dirty="0">
              <a:solidFill>
                <a:schemeClr val="bg1"/>
              </a:solidFill>
              <a:latin typeface="Calibri" panose="020F0502020204030204" pitchFamily="34" charset="0"/>
              <a:ea typeface="Calibri" charset="0"/>
              <a:cs typeface="Calibri" panose="020F0502020204030204" pitchFamily="34" charset="0"/>
            </a:endParaRPr>
          </a:p>
          <a:p>
            <a:pPr marL="457200" indent="-457200" fontAlgn="base">
              <a:buClr>
                <a:schemeClr val="bg1"/>
              </a:buClr>
              <a:buFont typeface="Arial" panose="020B0604020202020204" pitchFamily="34" charset="0"/>
              <a:buChar char="•"/>
            </a:pPr>
            <a:r>
              <a:rPr lang="en-US" sz="2800" i="1" dirty="0" smtClean="0">
                <a:solidFill>
                  <a:schemeClr val="bg1"/>
                </a:solidFill>
                <a:latin typeface="Calibri" panose="020F0502020204030204" pitchFamily="34" charset="0"/>
                <a:ea typeface="Calibri" charset="0"/>
                <a:cs typeface="Calibri" panose="020F0502020204030204" pitchFamily="34" charset="0"/>
              </a:rPr>
              <a:t>Doctors </a:t>
            </a:r>
            <a:r>
              <a:rPr lang="en-US" sz="2800" i="1" dirty="0">
                <a:solidFill>
                  <a:schemeClr val="bg1"/>
                </a:solidFill>
                <a:latin typeface="Calibri" panose="020F0502020204030204" pitchFamily="34" charset="0"/>
                <a:ea typeface="Calibri" charset="0"/>
                <a:cs typeface="Calibri" panose="020F0502020204030204" pitchFamily="34" charset="0"/>
              </a:rPr>
              <a:t>examine patients so that they can determine what health problem a patient has</a:t>
            </a:r>
            <a:r>
              <a:rPr lang="en-US" sz="2800" i="1" dirty="0" smtClean="0">
                <a:solidFill>
                  <a:schemeClr val="bg1"/>
                </a:solidFill>
                <a:latin typeface="Calibri" panose="020F0502020204030204" pitchFamily="34" charset="0"/>
                <a:ea typeface="Calibri" charset="0"/>
                <a:cs typeface="Calibri" panose="020F0502020204030204" pitchFamily="34" charset="0"/>
              </a:rPr>
              <a:t>.</a:t>
            </a:r>
            <a:endParaRPr lang="en-US" sz="2800" i="1" dirty="0">
              <a:solidFill>
                <a:schemeClr val="bg1"/>
              </a:solidFill>
              <a:latin typeface="Calibri" panose="020F0502020204030204" pitchFamily="34" charset="0"/>
              <a:ea typeface="Calibri" charset="0"/>
              <a:cs typeface="Calibri" panose="020F0502020204030204" pitchFamily="34"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 xmlns:a16="http://schemas.microsoft.com/office/drawing/2014/main" id="{6042AC8F-C617-8540-A5BD-0D218871DB0D}"/>
              </a:ext>
            </a:extLst>
          </p:cNvPr>
          <p:cNvSpPr/>
          <p:nvPr/>
        </p:nvSpPr>
        <p:spPr>
          <a:xfrm>
            <a:off x="7650051" y="464777"/>
            <a:ext cx="3543724"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489776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750784" y="2068497"/>
            <a:ext cx="10335153" cy="3604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800" i="1" dirty="0" smtClean="0">
                <a:solidFill>
                  <a:schemeClr val="bg1"/>
                </a:solidFill>
                <a:latin typeface="Calibri" panose="020F0502020204030204" pitchFamily="34" charset="0"/>
                <a:ea typeface="Calibri" charset="0"/>
                <a:cs typeface="Calibri" panose="020F0502020204030204" pitchFamily="34" charset="0"/>
              </a:rPr>
              <a:t>To introduce the r</a:t>
            </a:r>
            <a:r>
              <a:rPr lang="en-US" sz="2800" i="1" dirty="0" smtClean="0">
                <a:solidFill>
                  <a:schemeClr val="bg1"/>
                </a:solidFill>
                <a:latin typeface="Calibri" panose="020F0502020204030204" pitchFamily="34" charset="0"/>
                <a:ea typeface="Calibri" charset="0"/>
                <a:cs typeface="Calibri" panose="020F0502020204030204" pitchFamily="34" charset="0"/>
              </a:rPr>
              <a:t>eason, we use the following words: </a:t>
            </a:r>
          </a:p>
          <a:p>
            <a:pPr marL="457200" indent="-457200" fontAlgn="base">
              <a:buClr>
                <a:schemeClr val="bg1"/>
              </a:buClr>
              <a:buFont typeface="Arial" pitchFamily="34" charset="0"/>
              <a:buChar char="•"/>
            </a:pPr>
            <a:r>
              <a:rPr lang="en-US" sz="2800" i="1" dirty="0" smtClean="0">
                <a:solidFill>
                  <a:schemeClr val="bg1"/>
                </a:solidFill>
                <a:latin typeface="Calibri" panose="020F0502020204030204" pitchFamily="34" charset="0"/>
                <a:ea typeface="Calibri" charset="0"/>
                <a:cs typeface="Calibri" panose="020F0502020204030204" pitchFamily="34" charset="0"/>
              </a:rPr>
              <a:t>because</a:t>
            </a:r>
            <a:r>
              <a:rPr lang="en-US" sz="2800" i="1" dirty="0">
                <a:solidFill>
                  <a:schemeClr val="bg1"/>
                </a:solidFill>
                <a:latin typeface="Calibri" panose="020F0502020204030204" pitchFamily="34" charset="0"/>
                <a:ea typeface="Calibri" charset="0"/>
                <a:cs typeface="Calibri" panose="020F0502020204030204" pitchFamily="34" charset="0"/>
              </a:rPr>
              <a:t>, since, as, due to the fact </a:t>
            </a:r>
            <a:r>
              <a:rPr lang="en-US" sz="2800" i="1" dirty="0" smtClean="0">
                <a:solidFill>
                  <a:schemeClr val="bg1"/>
                </a:solidFill>
                <a:latin typeface="Calibri" panose="020F0502020204030204" pitchFamily="34" charset="0"/>
                <a:ea typeface="Calibri" charset="0"/>
                <a:cs typeface="Calibri" panose="020F0502020204030204" pitchFamily="34" charset="0"/>
              </a:rPr>
              <a:t>that</a:t>
            </a:r>
          </a:p>
          <a:p>
            <a:pPr fontAlgn="base"/>
            <a:endParaRPr lang="en-US" sz="2800" i="1" dirty="0">
              <a:solidFill>
                <a:schemeClr val="bg1"/>
              </a:solidFill>
              <a:latin typeface="Calibri" panose="020F0502020204030204" pitchFamily="34" charset="0"/>
              <a:ea typeface="Calibri" charset="0"/>
              <a:cs typeface="Calibri" panose="020F0502020204030204" pitchFamily="34" charset="0"/>
            </a:endParaRPr>
          </a:p>
          <a:p>
            <a:pPr fontAlgn="base"/>
            <a:r>
              <a:rPr lang="en-US" sz="2800" i="1" dirty="0" smtClean="0">
                <a:solidFill>
                  <a:schemeClr val="bg1"/>
                </a:solidFill>
                <a:latin typeface="Calibri" panose="020F0502020204030204" pitchFamily="34" charset="0"/>
                <a:ea typeface="Calibri" charset="0"/>
                <a:cs typeface="Calibri" panose="020F0502020204030204" pitchFamily="34" charset="0"/>
              </a:rPr>
              <a:t>To introduce </a:t>
            </a:r>
            <a:r>
              <a:rPr lang="en-US" sz="2800" i="1" dirty="0">
                <a:solidFill>
                  <a:schemeClr val="bg1"/>
                </a:solidFill>
                <a:latin typeface="Calibri" panose="020F0502020204030204" pitchFamily="34" charset="0"/>
                <a:ea typeface="Calibri" charset="0"/>
                <a:cs typeface="Calibri" panose="020F0502020204030204" pitchFamily="34" charset="0"/>
              </a:rPr>
              <a:t>the purpose, we use the following </a:t>
            </a:r>
            <a:r>
              <a:rPr lang="en-US" sz="2800" i="1" dirty="0" smtClean="0">
                <a:solidFill>
                  <a:schemeClr val="bg1"/>
                </a:solidFill>
                <a:latin typeface="Calibri" panose="020F0502020204030204" pitchFamily="34" charset="0"/>
                <a:ea typeface="Calibri" charset="0"/>
                <a:cs typeface="Calibri" panose="020F0502020204030204" pitchFamily="34" charset="0"/>
              </a:rPr>
              <a:t>words: </a:t>
            </a:r>
          </a:p>
          <a:p>
            <a:pPr marL="457200" indent="-457200" fontAlgn="base">
              <a:buClr>
                <a:schemeClr val="bg1"/>
              </a:buClr>
              <a:buFont typeface="Arial" pitchFamily="34" charset="0"/>
              <a:buChar char="•"/>
            </a:pPr>
            <a:r>
              <a:rPr lang="en-US" sz="2800" i="1" dirty="0" smtClean="0">
                <a:solidFill>
                  <a:schemeClr val="bg1"/>
                </a:solidFill>
                <a:latin typeface="Calibri" panose="020F0502020204030204" pitchFamily="34" charset="0"/>
                <a:ea typeface="Calibri" charset="0"/>
                <a:cs typeface="Calibri" panose="020F0502020204030204" pitchFamily="34" charset="0"/>
              </a:rPr>
              <a:t>so </a:t>
            </a:r>
            <a:r>
              <a:rPr lang="en-US" sz="2800" i="1" dirty="0">
                <a:solidFill>
                  <a:schemeClr val="bg1"/>
                </a:solidFill>
                <a:latin typeface="Calibri" panose="020F0502020204030204" pitchFamily="34" charset="0"/>
                <a:ea typeface="Calibri" charset="0"/>
                <a:cs typeface="Calibri" panose="020F0502020204030204" pitchFamily="34" charset="0"/>
              </a:rPr>
              <a:t>that, in order to</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3" name="Rectangle 12">
            <a:extLst>
              <a:ext uri="{FF2B5EF4-FFF2-40B4-BE49-F238E27FC236}">
                <a16:creationId xmlns="" xmlns:a16="http://schemas.microsoft.com/office/drawing/2014/main" id="{6042AC8F-C617-8540-A5BD-0D218871DB0D}"/>
              </a:ext>
            </a:extLst>
          </p:cNvPr>
          <p:cNvSpPr/>
          <p:nvPr/>
        </p:nvSpPr>
        <p:spPr>
          <a:xfrm>
            <a:off x="7868991" y="464777"/>
            <a:ext cx="3324783"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505418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979207"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646166" y="2605225"/>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____________ he is tired, he can’t walk longer.</a:t>
            </a:r>
          </a:p>
          <a:p>
            <a:pPr marL="514350" indent="-514350">
              <a:buClr>
                <a:schemeClr val="bg1"/>
              </a:buClr>
              <a:buAutoNum type="alphaLcPeriod"/>
            </a:pPr>
            <a:r>
              <a:rPr lang="en-US" sz="3500" dirty="0">
                <a:solidFill>
                  <a:schemeClr val="bg1"/>
                </a:solidFill>
                <a:latin typeface="Calibri" panose="020F0502020204030204" pitchFamily="34" charset="0"/>
                <a:cs typeface="Calibri" panose="020F0502020204030204" pitchFamily="34" charset="0"/>
              </a:rPr>
              <a:t>Because</a:t>
            </a:r>
          </a:p>
          <a:p>
            <a:pPr marL="514350" indent="-514350">
              <a:buClr>
                <a:schemeClr val="bg1"/>
              </a:buClr>
              <a:buAutoNum type="alphaLcPeriod"/>
            </a:pPr>
            <a:r>
              <a:rPr lang="en-US" sz="3500" dirty="0">
                <a:solidFill>
                  <a:schemeClr val="bg1"/>
                </a:solidFill>
                <a:latin typeface="Calibri" panose="020F0502020204030204" pitchFamily="34" charset="0"/>
                <a:cs typeface="Calibri" panose="020F0502020204030204" pitchFamily="34" charset="0"/>
              </a:rPr>
              <a:t>Even though</a:t>
            </a:r>
          </a:p>
          <a:p>
            <a:pPr marL="514350" indent="-514350">
              <a:buClr>
                <a:schemeClr val="bg1"/>
              </a:buClr>
              <a:buAutoNum type="alphaLcPeriod"/>
            </a:pPr>
            <a:r>
              <a:rPr lang="en-US" sz="3500" dirty="0">
                <a:solidFill>
                  <a:schemeClr val="bg1"/>
                </a:solidFill>
                <a:latin typeface="Calibri" panose="020F0502020204030204" pitchFamily="34" charset="0"/>
                <a:cs typeface="Calibri" panose="020F0502020204030204" pitchFamily="34" charset="0"/>
              </a:rPr>
              <a:t>Although</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6042AC8F-C617-8540-A5BD-0D218871DB0D}"/>
              </a:ext>
            </a:extLst>
          </p:cNvPr>
          <p:cNvSpPr/>
          <p:nvPr/>
        </p:nvSpPr>
        <p:spPr>
          <a:xfrm>
            <a:off x="6843447" y="464777"/>
            <a:ext cx="4350328"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r>
              <a:rPr lang="en-US" sz="3000" dirty="0">
                <a:latin typeface="Calibri" charset="0"/>
                <a:ea typeface="Calibri" charset="0"/>
                <a:cs typeface="Calibri" charset="0"/>
              </a:rPr>
              <a:t> Activity </a:t>
            </a:r>
            <a:endParaRPr lang="ka-GE" sz="3000" dirty="0">
              <a:latin typeface="Calibri" charset="0"/>
              <a:ea typeface="Calibri" charset="0"/>
              <a:cs typeface="Calibri" charset="0"/>
            </a:endParaRPr>
          </a:p>
          <a:p>
            <a:pPr algn="ctr"/>
            <a:r>
              <a:rPr lang="ka-GE" sz="3000" dirty="0">
                <a:latin typeface="Calibri" charset="0"/>
                <a:ea typeface="Calibri" charset="0"/>
                <a:cs typeface="Calibri" charset="0"/>
              </a:rPr>
              <a:t>გრამატიკის დავალება</a:t>
            </a:r>
            <a:endParaRPr lang="en-US" sz="3000" dirty="0">
              <a:latin typeface="Calibri" charset="0"/>
              <a:ea typeface="Calibri" charset="0"/>
              <a:cs typeface="Calibri" charset="0"/>
            </a:endParaRPr>
          </a:p>
        </p:txBody>
      </p:sp>
      <p:cxnSp>
        <p:nvCxnSpPr>
          <p:cNvPr id="4" name="Straight Connector 3">
            <a:extLst>
              <a:ext uri="{FF2B5EF4-FFF2-40B4-BE49-F238E27FC236}">
                <a16:creationId xmlns="" xmlns:a16="http://schemas.microsoft.com/office/drawing/2014/main" id="{9605D9F0-7A85-43A4-B5DB-8DFAC25C1C54}"/>
              </a:ext>
            </a:extLst>
          </p:cNvPr>
          <p:cNvCxnSpPr/>
          <p:nvPr/>
        </p:nvCxnSpPr>
        <p:spPr>
          <a:xfrm>
            <a:off x="1455938" y="4074850"/>
            <a:ext cx="1518081"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512351" y="2095131"/>
            <a:ext cx="10944859" cy="3487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bg1"/>
                </a:solidFill>
                <a:latin typeface="Calibri" panose="020F0502020204030204" pitchFamily="34" charset="0"/>
                <a:cs typeface="Calibri" panose="020F0502020204030204" pitchFamily="34" charset="0"/>
              </a:rPr>
              <a:t>We have to make </a:t>
            </a:r>
            <a:r>
              <a:rPr lang="en-US" sz="3200" dirty="0" smtClean="0">
                <a:solidFill>
                  <a:schemeClr val="bg1"/>
                </a:solidFill>
                <a:latin typeface="Calibri" panose="020F0502020204030204" pitchFamily="34" charset="0"/>
                <a:cs typeface="Calibri" panose="020F0502020204030204" pitchFamily="34" charset="0"/>
              </a:rPr>
              <a:t>a thorough </a:t>
            </a:r>
            <a:r>
              <a:rPr lang="en-US" sz="3200" dirty="0">
                <a:solidFill>
                  <a:schemeClr val="bg1"/>
                </a:solidFill>
                <a:latin typeface="Calibri" panose="020F0502020204030204" pitchFamily="34" charset="0"/>
                <a:cs typeface="Calibri" panose="020F0502020204030204" pitchFamily="34" charset="0"/>
              </a:rPr>
              <a:t>examination of the patient _________ we can give him appropriate medication.</a:t>
            </a:r>
          </a:p>
          <a:p>
            <a:pPr marL="514350" indent="-514350">
              <a:buClr>
                <a:schemeClr val="bg1"/>
              </a:buClr>
              <a:buAutoNum type="alphaLcPeriod"/>
            </a:pPr>
            <a:r>
              <a:rPr lang="en-US" sz="3200" dirty="0">
                <a:solidFill>
                  <a:schemeClr val="bg1"/>
                </a:solidFill>
                <a:latin typeface="Calibri" panose="020F0502020204030204" pitchFamily="34" charset="0"/>
                <a:cs typeface="Calibri" panose="020F0502020204030204" pitchFamily="34" charset="0"/>
              </a:rPr>
              <a:t>since</a:t>
            </a:r>
          </a:p>
          <a:p>
            <a:pPr marL="514350" indent="-514350">
              <a:buClr>
                <a:schemeClr val="bg1"/>
              </a:buClr>
              <a:buAutoNum type="alphaLcPeriod"/>
            </a:pPr>
            <a:r>
              <a:rPr lang="en-US" sz="3200" dirty="0">
                <a:solidFill>
                  <a:schemeClr val="bg1"/>
                </a:solidFill>
                <a:latin typeface="Calibri" panose="020F0502020204030204" pitchFamily="34" charset="0"/>
                <a:cs typeface="Calibri" panose="020F0502020204030204" pitchFamily="34" charset="0"/>
              </a:rPr>
              <a:t>so that</a:t>
            </a:r>
          </a:p>
          <a:p>
            <a:pPr marL="514350" indent="-514350">
              <a:buClr>
                <a:schemeClr val="bg1"/>
              </a:buClr>
              <a:buAutoNum type="alphaLcPeriod"/>
            </a:pPr>
            <a:r>
              <a:rPr lang="en-US" sz="3200" dirty="0">
                <a:solidFill>
                  <a:schemeClr val="bg1"/>
                </a:solidFill>
                <a:latin typeface="Calibri" panose="020F0502020204030204" pitchFamily="34" charset="0"/>
                <a:cs typeface="Calibri" panose="020F0502020204030204" pitchFamily="34" charset="0"/>
              </a:rPr>
              <a:t>because</a:t>
            </a:r>
          </a:p>
          <a:p>
            <a:pPr marL="514350" indent="-514350">
              <a:buClr>
                <a:schemeClr val="bg1"/>
              </a:buClr>
              <a:buAutoNum type="alphaLcPeriod"/>
            </a:pPr>
            <a:r>
              <a:rPr lang="en-US" sz="3200" dirty="0">
                <a:solidFill>
                  <a:schemeClr val="bg1"/>
                </a:solidFill>
                <a:latin typeface="Calibri" panose="020F0502020204030204" pitchFamily="34" charset="0"/>
                <a:cs typeface="Calibri" panose="020F0502020204030204" pitchFamily="34" charset="0"/>
              </a:rPr>
              <a:t>because of </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3" name="Rectangle 12">
            <a:extLst>
              <a:ext uri="{FF2B5EF4-FFF2-40B4-BE49-F238E27FC236}">
                <a16:creationId xmlns="" xmlns:a16="http://schemas.microsoft.com/office/drawing/2014/main" id="{6042AC8F-C617-8540-A5BD-0D218871DB0D}"/>
              </a:ext>
            </a:extLst>
          </p:cNvPr>
          <p:cNvSpPr/>
          <p:nvPr/>
        </p:nvSpPr>
        <p:spPr>
          <a:xfrm>
            <a:off x="6843447" y="464777"/>
            <a:ext cx="4350328"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r>
              <a:rPr lang="en-US" sz="3000" dirty="0">
                <a:latin typeface="Calibri" charset="0"/>
                <a:ea typeface="Calibri" charset="0"/>
                <a:cs typeface="Calibri" charset="0"/>
              </a:rPr>
              <a:t> Activity </a:t>
            </a:r>
            <a:endParaRPr lang="ka-GE" sz="3000" dirty="0">
              <a:latin typeface="Calibri" charset="0"/>
              <a:ea typeface="Calibri" charset="0"/>
              <a:cs typeface="Calibri" charset="0"/>
            </a:endParaRPr>
          </a:p>
          <a:p>
            <a:pPr algn="ctr"/>
            <a:r>
              <a:rPr lang="ka-GE" sz="3000" dirty="0">
                <a:latin typeface="Calibri" charset="0"/>
                <a:ea typeface="Calibri" charset="0"/>
                <a:cs typeface="Calibri" charset="0"/>
              </a:rPr>
              <a:t>გრამატიკის დავალება</a:t>
            </a:r>
            <a:endParaRPr lang="en-US" sz="3000" dirty="0">
              <a:latin typeface="Calibri" charset="0"/>
              <a:ea typeface="Calibri" charset="0"/>
              <a:cs typeface="Calibri" charset="0"/>
            </a:endParaRPr>
          </a:p>
        </p:txBody>
      </p:sp>
      <p:cxnSp>
        <p:nvCxnSpPr>
          <p:cNvPr id="4" name="Straight Connector 3">
            <a:extLst>
              <a:ext uri="{FF2B5EF4-FFF2-40B4-BE49-F238E27FC236}">
                <a16:creationId xmlns="" xmlns:a16="http://schemas.microsoft.com/office/drawing/2014/main" id="{83994A02-1427-4B81-8432-DB0F7613F3D1}"/>
              </a:ext>
            </a:extLst>
          </p:cNvPr>
          <p:cNvCxnSpPr/>
          <p:nvPr/>
        </p:nvCxnSpPr>
        <p:spPr>
          <a:xfrm>
            <a:off x="1278384" y="4332303"/>
            <a:ext cx="1331651"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7" name="Rectangle: Rounded Corners 5">
            <a:extLst>
              <a:ext uri="{FF2B5EF4-FFF2-40B4-BE49-F238E27FC236}">
                <a16:creationId xmlns="" xmlns:a16="http://schemas.microsoft.com/office/drawing/2014/main" id="{C633668A-C180-4A05-AB4F-6AAFDE5258A4}"/>
              </a:ext>
            </a:extLst>
          </p:cNvPr>
          <p:cNvSpPr/>
          <p:nvPr/>
        </p:nvSpPr>
        <p:spPr>
          <a:xfrm>
            <a:off x="646165" y="2543692"/>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latin typeface="Calibri" panose="020F0502020204030204" pitchFamily="34" charset="0"/>
                <a:cs typeface="Calibri" panose="020F0502020204030204" pitchFamily="34" charset="0"/>
              </a:rPr>
              <a:t>__________he has a headache, he has to take an aspirin.</a:t>
            </a:r>
          </a:p>
          <a:p>
            <a:pPr marL="514350" indent="-514350">
              <a:buClr>
                <a:schemeClr val="bg1"/>
              </a:buClr>
              <a:buAutoNum type="alphaLcPeriod"/>
            </a:pPr>
            <a:r>
              <a:rPr lang="en-US" sz="3500" dirty="0">
                <a:latin typeface="Calibri" panose="020F0502020204030204" pitchFamily="34" charset="0"/>
                <a:cs typeface="Calibri" panose="020F0502020204030204" pitchFamily="34" charset="0"/>
              </a:rPr>
              <a:t>Since</a:t>
            </a:r>
          </a:p>
          <a:p>
            <a:pPr marL="514350" indent="-514350">
              <a:buClr>
                <a:schemeClr val="bg1"/>
              </a:buClr>
              <a:buAutoNum type="alphaLcPeriod"/>
            </a:pPr>
            <a:r>
              <a:rPr lang="en-US" sz="3500" dirty="0">
                <a:latin typeface="Calibri" panose="020F0502020204030204" pitchFamily="34" charset="0"/>
                <a:cs typeface="Calibri" panose="020F0502020204030204" pitchFamily="34" charset="0"/>
              </a:rPr>
              <a:t>Because of</a:t>
            </a:r>
          </a:p>
          <a:p>
            <a:pPr marL="514350" indent="-514350">
              <a:buClr>
                <a:schemeClr val="bg1"/>
              </a:buClr>
              <a:buAutoNum type="alphaLcPeriod"/>
            </a:pPr>
            <a:r>
              <a:rPr lang="en-US" sz="3500" dirty="0">
                <a:latin typeface="Calibri" panose="020F0502020204030204" pitchFamily="34" charset="0"/>
                <a:cs typeface="Calibri" panose="020F0502020204030204" pitchFamily="34" charset="0"/>
              </a:rPr>
              <a:t>Although</a:t>
            </a:r>
          </a:p>
          <a:p>
            <a:pPr marL="514350" indent="-514350">
              <a:buClr>
                <a:schemeClr val="bg1"/>
              </a:buClr>
              <a:buAutoNum type="alphaLcPeriod"/>
            </a:pPr>
            <a:r>
              <a:rPr lang="en-US" sz="3500" dirty="0">
                <a:latin typeface="Calibri" panose="020F0502020204030204" pitchFamily="34" charset="0"/>
                <a:cs typeface="Calibri" panose="020F0502020204030204" pitchFamily="34" charset="0"/>
              </a:rPr>
              <a:t>In spite of</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 xmlns:a16="http://schemas.microsoft.com/office/drawing/2014/main" id="{6042AC8F-C617-8540-A5BD-0D218871DB0D}"/>
              </a:ext>
            </a:extLst>
          </p:cNvPr>
          <p:cNvSpPr/>
          <p:nvPr/>
        </p:nvSpPr>
        <p:spPr>
          <a:xfrm>
            <a:off x="6843447" y="464777"/>
            <a:ext cx="4350328"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r>
              <a:rPr lang="en-US" sz="3000" dirty="0">
                <a:latin typeface="Calibri" charset="0"/>
                <a:ea typeface="Calibri" charset="0"/>
                <a:cs typeface="Calibri" charset="0"/>
              </a:rPr>
              <a:t> Activity </a:t>
            </a:r>
            <a:endParaRPr lang="ka-GE" sz="3000" dirty="0">
              <a:latin typeface="Calibri" charset="0"/>
              <a:ea typeface="Calibri" charset="0"/>
              <a:cs typeface="Calibri" charset="0"/>
            </a:endParaRPr>
          </a:p>
          <a:p>
            <a:pPr algn="ctr"/>
            <a:r>
              <a:rPr lang="ka-GE" sz="3000" dirty="0">
                <a:latin typeface="Calibri" charset="0"/>
                <a:ea typeface="Calibri" charset="0"/>
                <a:cs typeface="Calibri" charset="0"/>
              </a:rPr>
              <a:t>გრამატიკის დავალება</a:t>
            </a:r>
            <a:endParaRPr lang="en-US" sz="3000" dirty="0">
              <a:latin typeface="Calibri" charset="0"/>
              <a:ea typeface="Calibri" charset="0"/>
              <a:cs typeface="Calibri" charset="0"/>
            </a:endParaRPr>
          </a:p>
        </p:txBody>
      </p:sp>
      <p:cxnSp>
        <p:nvCxnSpPr>
          <p:cNvPr id="6" name="Straight Connector 5">
            <a:extLst>
              <a:ext uri="{FF2B5EF4-FFF2-40B4-BE49-F238E27FC236}">
                <a16:creationId xmlns="" xmlns:a16="http://schemas.microsoft.com/office/drawing/2014/main" id="{6CAC2815-AF19-4DC2-BC3E-AC25C08FD30C}"/>
              </a:ext>
            </a:extLst>
          </p:cNvPr>
          <p:cNvCxnSpPr>
            <a:cxnSpLocks/>
          </p:cNvCxnSpPr>
          <p:nvPr/>
        </p:nvCxnSpPr>
        <p:spPr>
          <a:xfrm>
            <a:off x="1376039" y="3701988"/>
            <a:ext cx="1269507"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7" name="Rectangle: Rounded Corners 5">
            <a:extLst>
              <a:ext uri="{FF2B5EF4-FFF2-40B4-BE49-F238E27FC236}">
                <a16:creationId xmlns="" xmlns:a16="http://schemas.microsoft.com/office/drawing/2014/main" id="{C633668A-C180-4A05-AB4F-6AAFDE5258A4}"/>
              </a:ext>
            </a:extLst>
          </p:cNvPr>
          <p:cNvSpPr/>
          <p:nvPr/>
        </p:nvSpPr>
        <p:spPr>
          <a:xfrm>
            <a:off x="498823" y="2508726"/>
            <a:ext cx="10944859" cy="2968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bg1"/>
                </a:solidFill>
                <a:latin typeface="Calibri" panose="020F0502020204030204" pitchFamily="34" charset="0"/>
                <a:cs typeface="Calibri" panose="020F0502020204030204" pitchFamily="34" charset="0"/>
              </a:rPr>
              <a:t>___________ the patient felt much better, he was permitted to get up and walk in the corridor.</a:t>
            </a:r>
          </a:p>
          <a:p>
            <a:pPr marL="514350" indent="-514350">
              <a:buClr>
                <a:schemeClr val="bg1"/>
              </a:buClr>
              <a:buAutoNum type="alphaLcPeriod"/>
            </a:pPr>
            <a:r>
              <a:rPr lang="en-US" sz="3200" dirty="0">
                <a:solidFill>
                  <a:schemeClr val="bg1"/>
                </a:solidFill>
                <a:latin typeface="Calibri" panose="020F0502020204030204" pitchFamily="34" charset="0"/>
                <a:cs typeface="Calibri" panose="020F0502020204030204" pitchFamily="34" charset="0"/>
              </a:rPr>
              <a:t>In spite of</a:t>
            </a:r>
          </a:p>
          <a:p>
            <a:pPr marL="514350" indent="-514350">
              <a:buClr>
                <a:schemeClr val="bg1"/>
              </a:buClr>
              <a:buAutoNum type="alphaLcPeriod"/>
            </a:pPr>
            <a:r>
              <a:rPr lang="en-US" sz="3200" dirty="0">
                <a:solidFill>
                  <a:schemeClr val="bg1"/>
                </a:solidFill>
                <a:latin typeface="Calibri" panose="020F0502020204030204" pitchFamily="34" charset="0"/>
                <a:cs typeface="Calibri" panose="020F0502020204030204" pitchFamily="34" charset="0"/>
              </a:rPr>
              <a:t>Despite</a:t>
            </a:r>
          </a:p>
          <a:p>
            <a:pPr marL="514350" indent="-514350">
              <a:buClr>
                <a:schemeClr val="bg1"/>
              </a:buClr>
              <a:buAutoNum type="alphaLcPeriod"/>
            </a:pPr>
            <a:r>
              <a:rPr lang="en-US" sz="3200" dirty="0">
                <a:solidFill>
                  <a:schemeClr val="bg1"/>
                </a:solidFill>
                <a:latin typeface="Calibri" panose="020F0502020204030204" pitchFamily="34" charset="0"/>
                <a:cs typeface="Calibri" panose="020F0502020204030204" pitchFamily="34" charset="0"/>
              </a:rPr>
              <a:t>As</a:t>
            </a:r>
          </a:p>
          <a:p>
            <a:pPr marL="514350" indent="-514350">
              <a:buClr>
                <a:schemeClr val="bg1"/>
              </a:buClr>
              <a:buAutoNum type="alphaLcPeriod"/>
            </a:pPr>
            <a:r>
              <a:rPr lang="en-US" sz="3200" dirty="0">
                <a:solidFill>
                  <a:schemeClr val="bg1"/>
                </a:solidFill>
                <a:latin typeface="Calibri" panose="020F0502020204030204" pitchFamily="34" charset="0"/>
                <a:cs typeface="Calibri" panose="020F0502020204030204" pitchFamily="34" charset="0"/>
              </a:rPr>
              <a:t>In order to</a:t>
            </a: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6042AC8F-C617-8540-A5BD-0D218871DB0D}"/>
              </a:ext>
            </a:extLst>
          </p:cNvPr>
          <p:cNvSpPr/>
          <p:nvPr/>
        </p:nvSpPr>
        <p:spPr>
          <a:xfrm>
            <a:off x="6843447" y="464777"/>
            <a:ext cx="4350328" cy="10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r>
              <a:rPr lang="en-US" sz="3000" dirty="0">
                <a:latin typeface="Calibri" charset="0"/>
                <a:ea typeface="Calibri" charset="0"/>
                <a:cs typeface="Calibri" charset="0"/>
              </a:rPr>
              <a:t> Activity </a:t>
            </a:r>
            <a:endParaRPr lang="ka-GE" sz="3000" dirty="0">
              <a:latin typeface="Calibri" charset="0"/>
              <a:ea typeface="Calibri" charset="0"/>
              <a:cs typeface="Calibri" charset="0"/>
            </a:endParaRPr>
          </a:p>
          <a:p>
            <a:pPr algn="ctr"/>
            <a:r>
              <a:rPr lang="ka-GE" sz="3000" dirty="0">
                <a:latin typeface="Calibri" charset="0"/>
                <a:ea typeface="Calibri" charset="0"/>
                <a:cs typeface="Calibri" charset="0"/>
              </a:rPr>
              <a:t>გრამატიკის დავალება</a:t>
            </a:r>
            <a:endParaRPr lang="en-US" sz="3000" dirty="0">
              <a:latin typeface="Calibri" charset="0"/>
              <a:ea typeface="Calibri" charset="0"/>
              <a:cs typeface="Calibri" charset="0"/>
            </a:endParaRPr>
          </a:p>
        </p:txBody>
      </p:sp>
      <p:cxnSp>
        <p:nvCxnSpPr>
          <p:cNvPr id="4" name="Straight Connector 3">
            <a:extLst>
              <a:ext uri="{FF2B5EF4-FFF2-40B4-BE49-F238E27FC236}">
                <a16:creationId xmlns="" xmlns:a16="http://schemas.microsoft.com/office/drawing/2014/main" id="{461924DE-2B1A-4247-815B-9D7DB97C0886}"/>
              </a:ext>
            </a:extLst>
          </p:cNvPr>
          <p:cNvCxnSpPr/>
          <p:nvPr/>
        </p:nvCxnSpPr>
        <p:spPr>
          <a:xfrm>
            <a:off x="1225118" y="4962617"/>
            <a:ext cx="683581"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 xmlns:a16="http://schemas.microsoft.com/office/drawing/2014/main" id="{6AD9A7B7-2E7A-4C45-8448-1D4A0B159BF3}"/>
              </a:ext>
            </a:extLst>
          </p:cNvPr>
          <p:cNvSpPr/>
          <p:nvPr/>
        </p:nvSpPr>
        <p:spPr>
          <a:xfrm>
            <a:off x="3204910" y="3058649"/>
            <a:ext cx="5782179" cy="1666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What is the life of a doctor like?</a:t>
            </a:r>
          </a:p>
        </p:txBody>
      </p:sp>
      <p:pic>
        <p:nvPicPr>
          <p:cNvPr id="9"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p:cNvSpPr/>
          <p:nvPr/>
        </p:nvSpPr>
        <p:spPr>
          <a:xfrm>
            <a:off x="7608277" y="419295"/>
            <a:ext cx="3892062" cy="1242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Calibri" pitchFamily="34" charset="0"/>
                <a:cs typeface="Calibri" pitchFamily="34" charset="0"/>
              </a:rPr>
              <a:t>Introduction</a:t>
            </a:r>
          </a:p>
          <a:p>
            <a:pPr algn="ctr"/>
            <a:r>
              <a:rPr lang="ka-GE" sz="3600" dirty="0" smtClean="0">
                <a:latin typeface="Calibri" pitchFamily="34" charset="0"/>
                <a:cs typeface="Calibri" pitchFamily="34" charset="0"/>
              </a:rPr>
              <a:t>შესავალი</a:t>
            </a:r>
            <a:endParaRPr lang="ka-GE" sz="3600" dirty="0">
              <a:latin typeface="Calibri" pitchFamily="34" charset="0"/>
              <a:cs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Rectangle 2"/>
          <p:cNvSpPr/>
          <p:nvPr/>
        </p:nvSpPr>
        <p:spPr>
          <a:xfrm>
            <a:off x="6792686" y="556124"/>
            <a:ext cx="4548104" cy="1153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792685" y="525155"/>
            <a:ext cx="4548105" cy="118489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Summary                     </a:t>
            </a:r>
            <a:endParaRPr sz="32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გაკვეთილის </a:t>
            </a:r>
            <a:r>
              <a:rPr lang="ka-GE" sz="3200" dirty="0">
                <a:solidFill>
                  <a:schemeClr val="bg1"/>
                </a:solidFill>
                <a:latin typeface="Calibri" panose="020F0502020204030204" pitchFamily="34" charset="0"/>
                <a:cs typeface="Calibri" panose="020F0502020204030204" pitchFamily="34" charset="0"/>
              </a:rPr>
              <a:t>შეჯამება</a:t>
            </a:r>
            <a:endParaRPr sz="3200" dirty="0">
              <a:solidFill>
                <a:schemeClr val="bg1"/>
              </a:solidFill>
              <a:latin typeface="Calibri" panose="020F0502020204030204" pitchFamily="34" charset="0"/>
              <a:cs typeface="Calibri" panose="020F0502020204030204" pitchFamily="34" charset="0"/>
              <a:sym typeface="Calibri"/>
            </a:endParaRPr>
          </a:p>
        </p:txBody>
      </p:sp>
      <p:grpSp>
        <p:nvGrpSpPr>
          <p:cNvPr id="2" name="Google Shape;107;g8d3272b2c0_0_301"/>
          <p:cNvGrpSpPr/>
          <p:nvPr/>
        </p:nvGrpSpPr>
        <p:grpSpPr>
          <a:xfrm>
            <a:off x="333487" y="2323650"/>
            <a:ext cx="6253054" cy="3092028"/>
            <a:chOff x="-404278" y="239928"/>
            <a:chExt cx="7136292"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Reading about </a:t>
              </a:r>
              <a:r>
                <a:rPr lang="en-US" sz="2400" u="none" strike="noStrike" cap="none" dirty="0" err="1" smtClean="0">
                  <a:solidFill>
                    <a:schemeClr val="lt1"/>
                  </a:solidFill>
                  <a:latin typeface="Calibri" panose="020F0502020204030204" pitchFamily="34" charset="0"/>
                  <a:ea typeface="Calibri"/>
                  <a:cs typeface="Calibri" panose="020F0502020204030204" pitchFamily="34" charset="0"/>
                  <a:sym typeface="Calibri"/>
                </a:rPr>
                <a:t>telesurgery</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289797" y="1400864"/>
              <a:ext cx="4481072"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Adverb clauses of reason and purpose</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586541" y="2137841"/>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Medicine</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მედიცინა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6"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21218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 xmlns:a16="http://schemas.microsoft.com/office/drawing/2014/main" id="{C633668A-C180-4A05-AB4F-6AAFDE5258A4}"/>
              </a:ext>
            </a:extLst>
          </p:cNvPr>
          <p:cNvSpPr/>
          <p:nvPr/>
        </p:nvSpPr>
        <p:spPr>
          <a:xfrm>
            <a:off x="931183" y="2746028"/>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 xmlns:a16="http://schemas.microsoft.com/office/drawing/2014/main" id="{20BD67DF-B55F-3B41-8E9D-D3A0EFBDB28E}"/>
              </a:ext>
            </a:extLst>
          </p:cNvPr>
          <p:cNvSpPr txBox="1">
            <a:spLocks/>
          </p:cNvSpPr>
          <p:nvPr/>
        </p:nvSpPr>
        <p:spPr>
          <a:xfrm>
            <a:off x="931182" y="3027093"/>
            <a:ext cx="10148205" cy="14085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b="1" dirty="0">
                <a:solidFill>
                  <a:schemeClr val="bg1"/>
                </a:solidFill>
                <a:latin typeface="Calibri" charset="0"/>
                <a:ea typeface="Calibri" charset="0"/>
                <a:cs typeface="Calibri" charset="0"/>
              </a:rPr>
              <a:t>Write a paragraph about an innovative method of treatment.</a:t>
            </a:r>
          </a:p>
        </p:txBody>
      </p:sp>
      <p:sp>
        <p:nvSpPr>
          <p:cNvPr id="7" name="Rectangle 6">
            <a:extLst>
              <a:ext uri="{FF2B5EF4-FFF2-40B4-BE49-F238E27FC236}">
                <a16:creationId xmlns="" xmlns:a16="http://schemas.microsoft.com/office/drawing/2014/main" id="{6042AC8F-C617-8540-A5BD-0D218871DB0D}"/>
              </a:ext>
            </a:extLst>
          </p:cNvPr>
          <p:cNvSpPr/>
          <p:nvPr/>
        </p:nvSpPr>
        <p:spPr>
          <a:xfrm>
            <a:off x="7018317" y="556125"/>
            <a:ext cx="4468598" cy="1142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Homework </a:t>
            </a:r>
          </a:p>
          <a:p>
            <a:pPr algn="ctr"/>
            <a:r>
              <a:rPr lang="ka-GE" sz="3200" dirty="0">
                <a:solidFill>
                  <a:schemeClr val="bg1"/>
                </a:solidFill>
                <a:latin typeface="Calibri" panose="020F0502020204030204" pitchFamily="34" charset="0"/>
                <a:cs typeface="Calibri" panose="020F0502020204030204" pitchFamily="34" charset="0"/>
              </a:rPr>
              <a:t>საშინაო დავალება</a:t>
            </a:r>
            <a:endParaRPr lang="en-US" sz="32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29853"/>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 xmlns:a16="http://schemas.microsoft.com/office/drawing/2014/main" id="{A496D01A-79D0-4890-9C5F-709630ED59D2}"/>
              </a:ext>
            </a:extLst>
          </p:cNvPr>
          <p:cNvSpPr/>
          <p:nvPr/>
        </p:nvSpPr>
        <p:spPr>
          <a:xfrm>
            <a:off x="739880" y="2114867"/>
            <a:ext cx="10616989" cy="44253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ea typeface="Calibri" charset="0"/>
                <a:cs typeface="Calibri" panose="020F0502020204030204" pitchFamily="34" charset="0"/>
              </a:rPr>
              <a:t>Virtual Reality can help Patients in difficult situations. Certain situations can be difficult for patients, such as going through childbirth or facing anxiety about an upcoming surgery. A new startup called </a:t>
            </a:r>
            <a:r>
              <a:rPr lang="en-US" sz="2400" dirty="0" err="1">
                <a:latin typeface="Calibri" panose="020F0502020204030204" pitchFamily="34" charset="0"/>
                <a:ea typeface="Calibri" charset="0"/>
                <a:cs typeface="Calibri" panose="020F0502020204030204" pitchFamily="34" charset="0"/>
              </a:rPr>
              <a:t>VRHealth</a:t>
            </a:r>
            <a:r>
              <a:rPr lang="en-US" sz="2400" dirty="0">
                <a:latin typeface="Calibri" panose="020F0502020204030204" pitchFamily="34" charset="0"/>
                <a:ea typeface="Calibri" charset="0"/>
                <a:cs typeface="Calibri" panose="020F0502020204030204" pitchFamily="34" charset="0"/>
              </a:rPr>
              <a:t> partnered with healthcare providers to bring virtual reality to patients. The innovative concept is rather simple: patients are given VR glasses during painful or difficult procedures to </a:t>
            </a:r>
            <a:r>
              <a:rPr lang="en-US" sz="2400" dirty="0" err="1" smtClean="0">
                <a:latin typeface="Calibri" panose="020F0502020204030204" pitchFamily="34" charset="0"/>
                <a:ea typeface="Calibri" charset="0"/>
                <a:cs typeface="Calibri" panose="020F0502020204030204" pitchFamily="34" charset="0"/>
              </a:rPr>
              <a:t>minimise</a:t>
            </a:r>
            <a:r>
              <a:rPr lang="en-US" sz="2400" dirty="0" smtClean="0">
                <a:latin typeface="Calibri" panose="020F0502020204030204" pitchFamily="34" charset="0"/>
                <a:ea typeface="Calibri" charset="0"/>
                <a:cs typeface="Calibri" panose="020F0502020204030204" pitchFamily="34" charset="0"/>
              </a:rPr>
              <a:t> </a:t>
            </a:r>
            <a:r>
              <a:rPr lang="en-US" sz="2400" dirty="0">
                <a:latin typeface="Calibri" panose="020F0502020204030204" pitchFamily="34" charset="0"/>
                <a:ea typeface="Calibri" charset="0"/>
                <a:cs typeface="Calibri" panose="020F0502020204030204" pitchFamily="34" charset="0"/>
              </a:rPr>
              <a:t>the stress. The technology makes for a more pleasant patient experience while also creating a better environment for providers to safely perform the procedure. VR technology also helps clinics gather new patient information and share treatment instructions for after the patient goes home.</a:t>
            </a: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 xmlns:a16="http://schemas.microsoft.com/office/drawing/2014/main" id="{6042AC8F-C617-8540-A5BD-0D218871DB0D}"/>
              </a:ext>
            </a:extLst>
          </p:cNvPr>
          <p:cNvSpPr/>
          <p:nvPr/>
        </p:nvSpPr>
        <p:spPr>
          <a:xfrm>
            <a:off x="7405351" y="469596"/>
            <a:ext cx="4081563" cy="1142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Homework </a:t>
            </a:r>
          </a:p>
          <a:p>
            <a:pPr algn="ctr"/>
            <a:r>
              <a:rPr lang="ka-GE" sz="3200" dirty="0">
                <a:solidFill>
                  <a:schemeClr val="bg1"/>
                </a:solidFill>
                <a:latin typeface="Calibri" panose="020F0502020204030204" pitchFamily="34" charset="0"/>
                <a:cs typeface="Calibri" panose="020F0502020204030204" pitchFamily="34" charset="0"/>
              </a:rPr>
              <a:t>საშინაო დავალება</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158116" y="422963"/>
            <a:ext cx="9776047" cy="6218188"/>
            <a:chOff x="270386" y="-332760"/>
            <a:chExt cx="9054532" cy="6271237"/>
          </a:xfrm>
        </p:grpSpPr>
        <p:sp>
          <p:nvSpPr>
            <p:cNvPr id="148" name="Google Shape;148;g8d3272b2c0_0_186"/>
            <p:cNvSpPr/>
            <p:nvPr/>
          </p:nvSpPr>
          <p:spPr>
            <a:xfrm>
              <a:off x="3902269" y="2036248"/>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4078244"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326383" y="-332760"/>
              <a:ext cx="3160204" cy="208533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bg1"/>
                  </a:solidFill>
                  <a:latin typeface="Calibri" pitchFamily="34" charset="0"/>
                  <a:ea typeface="Calibri" charset="0"/>
                  <a:cs typeface="Calibri" charset="0"/>
                </a:rPr>
                <a:t>c</a:t>
              </a:r>
              <a:r>
                <a:rPr lang="en-US" sz="2000" b="1" dirty="0" smtClean="0">
                  <a:solidFill>
                    <a:schemeClr val="bg1"/>
                  </a:solidFill>
                  <a:latin typeface="Calibri" pitchFamily="34" charset="0"/>
                  <a:ea typeface="Calibri" charset="0"/>
                  <a:cs typeface="Calibri" charset="0"/>
                </a:rPr>
                <a:t>ritical </a:t>
              </a:r>
              <a:r>
                <a:rPr lang="en-US" sz="2000" b="1" dirty="0">
                  <a:solidFill>
                    <a:schemeClr val="bg1"/>
                  </a:solidFill>
                  <a:latin typeface="Calibri" pitchFamily="34" charset="0"/>
                  <a:ea typeface="Calibri" charset="0"/>
                  <a:cs typeface="Calibri" charset="0"/>
                </a:rPr>
                <a:t>condition</a:t>
              </a:r>
            </a:p>
            <a:p>
              <a:pPr marL="0" lvl="0" indent="0" algn="ctr" rtl="0">
                <a:spcBef>
                  <a:spcPts val="0"/>
                </a:spcBef>
                <a:spcAft>
                  <a:spcPts val="0"/>
                </a:spcAft>
                <a:buNone/>
              </a:pPr>
              <a:r>
                <a:rPr lang="en-US" sz="1800" dirty="0">
                  <a:solidFill>
                    <a:schemeClr val="bg1"/>
                  </a:solidFill>
                  <a:latin typeface="Calibri" pitchFamily="34" charset="0"/>
                  <a:ea typeface="Calibri" charset="0"/>
                  <a:cs typeface="Calibri" charset="0"/>
                </a:rPr>
                <a:t>(</a:t>
              </a:r>
              <a:r>
                <a:rPr lang="en-US" sz="1800" dirty="0" smtClean="0">
                  <a:solidFill>
                    <a:schemeClr val="bg1"/>
                  </a:solidFill>
                  <a:latin typeface="Calibri" pitchFamily="34" charset="0"/>
                  <a:ea typeface="Calibri" charset="0"/>
                  <a:cs typeface="Calibri" charset="0"/>
                </a:rPr>
                <a:t>collocation)</a:t>
              </a:r>
              <a:endParaRPr lang="ka-GE" sz="1800"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1800" dirty="0">
                  <a:solidFill>
                    <a:schemeClr val="bg1"/>
                  </a:solidFill>
                  <a:latin typeface="Calibri" charset="0"/>
                  <a:ea typeface="Calibri" charset="0"/>
                  <a:cs typeface="Calibri" charset="0"/>
                </a:rPr>
                <a:t>კრიტიკული მდგომარეობა</a:t>
              </a:r>
              <a:endParaRPr sz="1800" dirty="0">
                <a:solidFill>
                  <a:schemeClr val="bg1"/>
                </a:solidFill>
                <a:latin typeface="Calibri" pitchFamily="34"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6341735" y="1397675"/>
              <a:ext cx="2983183" cy="208520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bg1"/>
                  </a:solidFill>
                  <a:latin typeface="Calibri" pitchFamily="34" charset="0"/>
                  <a:ea typeface="Calibri" charset="0"/>
                  <a:cs typeface="Calibri" charset="0"/>
                </a:rPr>
                <a:t>  </a:t>
              </a:r>
              <a:r>
                <a:rPr lang="en-US" sz="2000" b="1" dirty="0" smtClean="0">
                  <a:solidFill>
                    <a:schemeClr val="bg1"/>
                  </a:solidFill>
                  <a:latin typeface="Calibri" pitchFamily="34" charset="0"/>
                  <a:ea typeface="Calibri" charset="0"/>
                  <a:cs typeface="Calibri" charset="0"/>
                </a:rPr>
                <a:t>surgical </a:t>
              </a:r>
              <a:r>
                <a:rPr lang="en-US" sz="2000" b="1" dirty="0">
                  <a:solidFill>
                    <a:schemeClr val="bg1"/>
                  </a:solidFill>
                  <a:latin typeface="Calibri" pitchFamily="34" charset="0"/>
                  <a:ea typeface="Calibri" charset="0"/>
                  <a:cs typeface="Calibri" charset="0"/>
                </a:rPr>
                <a:t>p</a:t>
              </a:r>
              <a:r>
                <a:rPr lang="en-US" sz="2000" b="1" dirty="0" smtClean="0">
                  <a:solidFill>
                    <a:schemeClr val="bg1"/>
                  </a:solidFill>
                  <a:latin typeface="Calibri" pitchFamily="34" charset="0"/>
                  <a:ea typeface="Calibri" charset="0"/>
                  <a:cs typeface="Calibri" charset="0"/>
                </a:rPr>
                <a:t>rocedure</a:t>
              </a:r>
              <a:endParaRPr lang="en-US" sz="2000" b="1" dirty="0">
                <a:solidFill>
                  <a:schemeClr val="bg1"/>
                </a:solidFill>
                <a:latin typeface="Calibri" pitchFamily="34" charset="0"/>
                <a:ea typeface="Calibri" charset="0"/>
                <a:cs typeface="Calibri" charset="0"/>
              </a:endParaRPr>
            </a:p>
            <a:p>
              <a:pPr marL="0" lvl="0" indent="0" algn="ctr" rtl="0">
                <a:spcBef>
                  <a:spcPts val="0"/>
                </a:spcBef>
                <a:spcAft>
                  <a:spcPts val="0"/>
                </a:spcAft>
                <a:buNone/>
              </a:pPr>
              <a:r>
                <a:rPr lang="en-US" sz="2000" dirty="0">
                  <a:solidFill>
                    <a:schemeClr val="bg1"/>
                  </a:solidFill>
                  <a:latin typeface="Calibri" pitchFamily="34" charset="0"/>
                  <a:ea typeface="Calibri" charset="0"/>
                  <a:cs typeface="Calibri" charset="0"/>
                </a:rPr>
                <a:t>(collocation)</a:t>
              </a:r>
              <a:endParaRPr lang="ka-GE" sz="2000"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2000" dirty="0">
                  <a:solidFill>
                    <a:schemeClr val="bg1"/>
                  </a:solidFill>
                  <a:latin typeface="Calibri" charset="0"/>
                  <a:ea typeface="Calibri" charset="0"/>
                  <a:cs typeface="Calibri" charset="0"/>
                </a:rPr>
                <a:t>ქირურგიული პროცედურა</a:t>
              </a:r>
              <a:endParaRPr lang="en-US" sz="2000" dirty="0">
                <a:solidFill>
                  <a:schemeClr val="bg1"/>
                </a:solidFill>
                <a:latin typeface="Calibri" pitchFamily="34" charset="0"/>
                <a:ea typeface="Calibri" charset="0"/>
                <a:cs typeface="Calibri" charset="0"/>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5676809" y="3750019"/>
              <a:ext cx="2947735" cy="218845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bg1"/>
                  </a:solidFill>
                  <a:latin typeface="Calibri" charset="0"/>
                  <a:ea typeface="Calibri" charset="0"/>
                  <a:cs typeface="Calibri" charset="0"/>
                </a:rPr>
                <a:t>malignant </a:t>
              </a:r>
              <a:r>
                <a:rPr lang="en-GB" sz="2000" b="1" dirty="0" smtClean="0">
                  <a:solidFill>
                    <a:schemeClr val="bg1"/>
                  </a:solidFill>
                  <a:latin typeface="Calibri" charset="0"/>
                  <a:ea typeface="Calibri" charset="0"/>
                  <a:cs typeface="Calibri" charset="0"/>
                </a:rPr>
                <a:t>tumour</a:t>
              </a:r>
            </a:p>
            <a:p>
              <a:pPr marL="0" lvl="0" indent="0" algn="ctr" rtl="0">
                <a:spcBef>
                  <a:spcPts val="0"/>
                </a:spcBef>
                <a:spcAft>
                  <a:spcPts val="0"/>
                </a:spcAft>
                <a:buNone/>
              </a:pPr>
              <a:r>
                <a:rPr lang="en-US" sz="2000" dirty="0" smtClean="0">
                  <a:solidFill>
                    <a:schemeClr val="bg1"/>
                  </a:solidFill>
                  <a:latin typeface="Calibri" charset="0"/>
                  <a:ea typeface="Calibri" charset="0"/>
                  <a:cs typeface="Calibri" charset="0"/>
                </a:rPr>
                <a:t>(</a:t>
              </a:r>
              <a:r>
                <a:rPr lang="en-US" sz="2000" dirty="0">
                  <a:solidFill>
                    <a:schemeClr val="bg1"/>
                  </a:solidFill>
                  <a:latin typeface="Calibri" charset="0"/>
                  <a:ea typeface="Calibri" charset="0"/>
                  <a:cs typeface="Calibri" charset="0"/>
                </a:rPr>
                <a:t>collocation)</a:t>
              </a:r>
              <a:endParaRPr lang="ka-GE" sz="2000"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2000" dirty="0">
                  <a:solidFill>
                    <a:schemeClr val="bg1"/>
                  </a:solidFill>
                  <a:latin typeface="Calibri" charset="0"/>
                  <a:ea typeface="Calibri" charset="0"/>
                  <a:cs typeface="Calibri" charset="0"/>
                </a:rPr>
                <a:t>ავთვისებიანი სიმსივნე</a:t>
              </a:r>
              <a:r>
                <a:rPr lang="en-US" sz="2000" dirty="0">
                  <a:solidFill>
                    <a:schemeClr val="bg1"/>
                  </a:solidFill>
                  <a:latin typeface="Calibri" charset="0"/>
                  <a:ea typeface="Calibri" charset="0"/>
                  <a:cs typeface="Calibri" charset="0"/>
                </a:rPr>
                <a:t>    </a:t>
              </a:r>
              <a:endParaRPr lang="ka-GE" sz="2000" dirty="0">
                <a:solidFill>
                  <a:schemeClr val="bg1"/>
                </a:solidFill>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1048020" y="3617858"/>
              <a:ext cx="3030224" cy="221862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bg1"/>
                  </a:solidFill>
                  <a:latin typeface="Calibri" charset="0"/>
                  <a:ea typeface="Calibri" charset="0"/>
                  <a:cs typeface="Calibri" charset="0"/>
                </a:rPr>
                <a:t>congenital </a:t>
              </a:r>
              <a:r>
                <a:rPr lang="en-US" sz="2000" b="1" dirty="0">
                  <a:solidFill>
                    <a:schemeClr val="bg1"/>
                  </a:solidFill>
                  <a:latin typeface="Calibri" charset="0"/>
                  <a:ea typeface="Calibri" charset="0"/>
                  <a:cs typeface="Calibri" charset="0"/>
                </a:rPr>
                <a:t>d</a:t>
              </a:r>
              <a:r>
                <a:rPr lang="en-US" sz="2000" b="1" dirty="0" smtClean="0">
                  <a:solidFill>
                    <a:schemeClr val="bg1"/>
                  </a:solidFill>
                  <a:latin typeface="Calibri" charset="0"/>
                  <a:ea typeface="Calibri" charset="0"/>
                  <a:cs typeface="Calibri" charset="0"/>
                </a:rPr>
                <a:t>isease</a:t>
              </a:r>
              <a:endParaRPr lang="en-US" sz="20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000" dirty="0">
                  <a:solidFill>
                    <a:schemeClr val="bg1"/>
                  </a:solidFill>
                  <a:latin typeface="Calibri" charset="0"/>
                  <a:ea typeface="Calibri" charset="0"/>
                  <a:cs typeface="Calibri" charset="0"/>
                </a:rPr>
                <a:t>(collocation)</a:t>
              </a:r>
            </a:p>
            <a:p>
              <a:pPr marL="0" lvl="0" indent="0" algn="ctr" rtl="0">
                <a:spcBef>
                  <a:spcPts val="0"/>
                </a:spcBef>
                <a:spcAft>
                  <a:spcPts val="0"/>
                </a:spcAft>
                <a:buNone/>
              </a:pPr>
              <a:r>
                <a:rPr lang="ka-GE" sz="2000" dirty="0">
                  <a:solidFill>
                    <a:schemeClr val="bg1"/>
                  </a:solidFill>
                  <a:latin typeface="Calibri" charset="0"/>
                  <a:ea typeface="Calibri" charset="0"/>
                  <a:cs typeface="Calibri" charset="0"/>
                </a:rPr>
                <a:t>თანდაყოლილი დაავადება</a:t>
              </a:r>
              <a:r>
                <a:rPr lang="en-US" sz="2000" dirty="0">
                  <a:solidFill>
                    <a:schemeClr val="bg1"/>
                  </a:solidFill>
                  <a:latin typeface="Calibri" charset="0"/>
                  <a:ea typeface="Calibri" charset="0"/>
                  <a:cs typeface="Calibri" charset="0"/>
                </a:rPr>
                <a:t> </a:t>
              </a:r>
              <a:endParaRPr lang="ka-GE" sz="2000" dirty="0">
                <a:solidFill>
                  <a:schemeClr val="bg1"/>
                </a:solidFill>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80" name="Google Shape;180;g8d3272b2c0_0_186"/>
            <p:cNvSpPr/>
            <p:nvPr/>
          </p:nvSpPr>
          <p:spPr>
            <a:xfrm>
              <a:off x="270386" y="1280899"/>
              <a:ext cx="2808337" cy="209942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81" name="Google Shape;181;g8d3272b2c0_0_186"/>
            <p:cNvSpPr txBox="1"/>
            <p:nvPr/>
          </p:nvSpPr>
          <p:spPr>
            <a:xfrm>
              <a:off x="270386" y="1988479"/>
              <a:ext cx="2710192" cy="819190"/>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t</a:t>
              </a:r>
              <a:r>
                <a:rPr lang="en-US" sz="2000" b="1" dirty="0" smtClean="0">
                  <a:solidFill>
                    <a:srgbClr val="FFFFFF"/>
                  </a:solidFill>
                  <a:latin typeface="Calibri" charset="0"/>
                  <a:ea typeface="Calibri" charset="0"/>
                  <a:cs typeface="Calibri" charset="0"/>
                  <a:sym typeface="Calibri"/>
                </a:rPr>
                <a:t>erminal illnesses</a:t>
              </a:r>
              <a:endParaRPr lang="ka-GE"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1800" dirty="0">
                  <a:solidFill>
                    <a:srgbClr val="FFFFFF"/>
                  </a:solidFill>
                  <a:latin typeface="Calibri" charset="0"/>
                  <a:ea typeface="Calibri" charset="0"/>
                  <a:cs typeface="Calibri" charset="0"/>
                  <a:sym typeface="Calibri"/>
                </a:rPr>
                <a:t>(</a:t>
              </a:r>
              <a:r>
                <a:rPr lang="en-US" sz="1800" dirty="0">
                  <a:solidFill>
                    <a:srgbClr val="FFFFFF"/>
                  </a:solidFill>
                  <a:latin typeface="Calibri" charset="0"/>
                  <a:ea typeface="Calibri" charset="0"/>
                  <a:cs typeface="Calibri" charset="0"/>
                  <a:sym typeface="Calibri"/>
                </a:rPr>
                <a:t>collocation)</a:t>
              </a:r>
            </a:p>
            <a:p>
              <a:pPr marL="0" lvl="0" indent="0" algn="ctr" rtl="0">
                <a:spcBef>
                  <a:spcPts val="0"/>
                </a:spcBef>
                <a:spcAft>
                  <a:spcPts val="0"/>
                </a:spcAft>
                <a:buClr>
                  <a:schemeClr val="dk1"/>
                </a:buClr>
                <a:buSzPts val="1100"/>
                <a:buFont typeface="Arial"/>
                <a:buNone/>
              </a:pPr>
              <a:r>
                <a:rPr lang="ka-GE" sz="1800" dirty="0">
                  <a:solidFill>
                    <a:srgbClr val="FFFFFF"/>
                  </a:solidFill>
                  <a:latin typeface="Calibri" charset="0"/>
                  <a:ea typeface="Calibri" charset="0"/>
                  <a:cs typeface="Calibri" charset="0"/>
                  <a:sym typeface="Calibri"/>
                </a:rPr>
                <a:t>მომაკვდინებელი დაავადება</a:t>
              </a:r>
              <a:endParaRPr lang="en-US" sz="1800" dirty="0">
                <a:solidFill>
                  <a:srgbClr val="FFFFFF"/>
                </a:solidFill>
                <a:latin typeface="Calibri" charset="0"/>
                <a:ea typeface="Calibri" charset="0"/>
                <a:cs typeface="Calibri" charset="0"/>
                <a:sym typeface="Calibri"/>
              </a:endParaRPr>
            </a:p>
          </p:txBody>
        </p:sp>
      </p:grpSp>
      <p:cxnSp>
        <p:nvCxnSpPr>
          <p:cNvPr id="3" name="Straight Connector 2">
            <a:extLst>
              <a:ext uri="{FF2B5EF4-FFF2-40B4-BE49-F238E27FC236}">
                <a16:creationId xmlns="" xmlns:a16="http://schemas.microsoft.com/office/drawing/2014/main" id="{9CE2E9F6-ECFC-4E79-9334-E45B6F63DD91}"/>
              </a:ext>
            </a:extLst>
          </p:cNvPr>
          <p:cNvCxnSpPr>
            <a:cxnSpLocks/>
            <a:stCxn id="148" idx="0"/>
            <a:endCxn id="148" idx="0"/>
          </p:cNvCxnSpPr>
          <p:nvPr/>
        </p:nvCxnSpPr>
        <p:spPr>
          <a:xfrm>
            <a:off x="6037379" y="277193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52" idx="4"/>
          </p:cNvCxnSpPr>
          <p:nvPr/>
        </p:nvCxnSpPr>
        <p:spPr>
          <a:xfrm flipV="1">
            <a:off x="6160494" y="2490658"/>
            <a:ext cx="3151" cy="233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48" idx="6"/>
          </p:cNvCxnSpPr>
          <p:nvPr/>
        </p:nvCxnSpPr>
        <p:spPr>
          <a:xfrm flipV="1">
            <a:off x="6995351" y="3322749"/>
            <a:ext cx="1161242" cy="244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48" idx="2"/>
          </p:cNvCxnSpPr>
          <p:nvPr/>
        </p:nvCxnSpPr>
        <p:spPr>
          <a:xfrm flipH="1" flipV="1">
            <a:off x="4030558" y="3543646"/>
            <a:ext cx="1048850" cy="23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8" idx="3"/>
          </p:cNvCxnSpPr>
          <p:nvPr/>
        </p:nvCxnSpPr>
        <p:spPr>
          <a:xfrm flipH="1">
            <a:off x="4554983" y="4130043"/>
            <a:ext cx="805009" cy="511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a:stCxn id="148" idx="5"/>
            <a:endCxn id="168" idx="1"/>
          </p:cNvCxnSpPr>
          <p:nvPr/>
        </p:nvCxnSpPr>
        <p:spPr>
          <a:xfrm>
            <a:off x="6714767" y="4130042"/>
            <a:ext cx="746670" cy="65894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250028" y="1815503"/>
            <a:ext cx="3825025" cy="246656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itchFamily="34" charset="0"/>
                <a:cs typeface="Calibri" panose="020F0502020204030204" pitchFamily="34" charset="0"/>
              </a:rPr>
              <a:t>t</a:t>
            </a:r>
            <a:r>
              <a:rPr lang="en-US" sz="2800" b="1" dirty="0" smtClean="0">
                <a:solidFill>
                  <a:schemeClr val="bg1"/>
                </a:solidFill>
                <a:latin typeface="Calibri" panose="020F0502020204030204" pitchFamily="34" charset="0"/>
                <a:cs typeface="Calibri" panose="020F0502020204030204" pitchFamily="34" charset="0"/>
              </a:rPr>
              <a:t>erminal </a:t>
            </a:r>
            <a:r>
              <a:rPr lang="en-US" sz="2800" b="1" dirty="0" smtClean="0">
                <a:solidFill>
                  <a:schemeClr val="bg1"/>
                </a:solidFill>
                <a:latin typeface="Calibri" panose="020F0502020204030204" pitchFamily="34" charset="0"/>
                <a:cs typeface="Calibri" panose="020F0502020204030204" pitchFamily="34" charset="0"/>
              </a:rPr>
              <a:t>disease</a:t>
            </a: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 </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(collocation)</a:t>
            </a:r>
          </a:p>
        </p:txBody>
      </p:sp>
      <p:sp>
        <p:nvSpPr>
          <p:cNvPr id="190" name="Google Shape;190;g8d3272b2c0_0_231"/>
          <p:cNvSpPr/>
          <p:nvPr/>
        </p:nvSpPr>
        <p:spPr>
          <a:xfrm>
            <a:off x="3891776" y="4367813"/>
            <a:ext cx="4493437" cy="6725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a:solidFill>
                <a:schemeClr val="bg1"/>
              </a:solidFill>
              <a:latin typeface="Calibri" panose="020F0502020204030204" pitchFamily="34" charset="0"/>
              <a:cs typeface="Calibri" panose="020F0502020204030204" pitchFamily="34" charset="0"/>
            </a:endParaRPr>
          </a:p>
          <a:p>
            <a:pPr algn="ctr"/>
            <a:r>
              <a:rPr lang="ka-GE" sz="2400" b="1" dirty="0">
                <a:solidFill>
                  <a:schemeClr val="bg1"/>
                </a:solidFill>
                <a:latin typeface="Calibri" panose="020F0502020204030204" pitchFamily="34" charset="0"/>
                <a:cs typeface="Calibri" panose="020F0502020204030204" pitchFamily="34" charset="0"/>
              </a:rPr>
              <a:t>მომაკვდინებელი დაავადება</a:t>
            </a: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smtClean="0">
                <a:latin typeface="Calibri" pitchFamily="34" charset="0"/>
                <a:cs typeface="Calibri" pitchFamily="34" charset="0"/>
              </a:rPr>
              <a:t>ლექსიკა</a:t>
            </a:r>
            <a:endParaRPr lang="ka-GE" sz="3600" dirty="0">
              <a:latin typeface="Calibri" pitchFamily="34" charset="0"/>
              <a:cs typeface="Calibri"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891776" y="5232007"/>
            <a:ext cx="4493438"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She had a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terminal lung disease</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01543" y="1525115"/>
            <a:ext cx="3850783" cy="267189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c</a:t>
            </a:r>
            <a:r>
              <a:rPr lang="en-US" sz="2800" b="1" dirty="0" smtClean="0">
                <a:solidFill>
                  <a:schemeClr val="bg1"/>
                </a:solidFill>
                <a:latin typeface="Calibri" panose="020F0502020204030204" pitchFamily="34" charset="0"/>
                <a:cs typeface="Calibri" panose="020F0502020204030204" pitchFamily="34" charset="0"/>
              </a:rPr>
              <a:t>ritical </a:t>
            </a:r>
            <a:r>
              <a:rPr lang="en-US" sz="2800" b="1" dirty="0" smtClean="0">
                <a:solidFill>
                  <a:schemeClr val="bg1"/>
                </a:solidFill>
                <a:latin typeface="Calibri" panose="020F0502020204030204" pitchFamily="34" charset="0"/>
                <a:cs typeface="Calibri" panose="020F0502020204030204" pitchFamily="34" charset="0"/>
              </a:rPr>
              <a:t>condition</a:t>
            </a:r>
          </a:p>
          <a:p>
            <a:pPr marL="0" marR="0" lvl="0" indent="0" algn="ctr" rtl="0">
              <a:spcBef>
                <a:spcPts val="0"/>
              </a:spcBef>
              <a:spcAft>
                <a:spcPts val="0"/>
              </a:spcAft>
              <a:buNone/>
            </a:pP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(collocation)</a:t>
            </a:r>
          </a:p>
        </p:txBody>
      </p:sp>
      <p:sp>
        <p:nvSpPr>
          <p:cNvPr id="190" name="Google Shape;190;g8d3272b2c0_0_231"/>
          <p:cNvSpPr/>
          <p:nvPr/>
        </p:nvSpPr>
        <p:spPr>
          <a:xfrm>
            <a:off x="3715427" y="4349512"/>
            <a:ext cx="5138637" cy="89199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a:solidFill>
                <a:schemeClr val="bg1"/>
              </a:solidFill>
              <a:latin typeface="Calibri" panose="020F0502020204030204" pitchFamily="34" charset="0"/>
              <a:cs typeface="Calibri" panose="020F0502020204030204" pitchFamily="34" charset="0"/>
            </a:endParaRPr>
          </a:p>
          <a:p>
            <a:pPr algn="ctr"/>
            <a:r>
              <a:rPr lang="ka-GE" sz="2400" b="1" dirty="0">
                <a:solidFill>
                  <a:schemeClr val="bg1"/>
                </a:solidFill>
                <a:latin typeface="Calibri" panose="020F0502020204030204" pitchFamily="34" charset="0"/>
                <a:cs typeface="Calibri" panose="020F0502020204030204" pitchFamily="34" charset="0"/>
              </a:rPr>
              <a:t>კრიტიკული მდგომარეობა</a:t>
            </a: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453092"/>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453092"/>
            <a:ext cx="2376972" cy="968991"/>
          </a:xfrm>
          <a:prstGeom prst="rect">
            <a:avLst/>
          </a:prstGeom>
        </p:spPr>
      </p:pic>
      <p:sp>
        <p:nvSpPr>
          <p:cNvPr id="10" name="Google Shape;190;g8d3272b2c0_0_231"/>
          <p:cNvSpPr/>
          <p:nvPr/>
        </p:nvSpPr>
        <p:spPr>
          <a:xfrm>
            <a:off x="3715428" y="5394003"/>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Both drivers are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in a critical condition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after the crash.</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2" name="Rectangle 11">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smtClean="0">
                <a:latin typeface="Calibri" pitchFamily="34" charset="0"/>
                <a:cs typeface="Calibri" pitchFamily="34" charset="0"/>
              </a:rPr>
              <a:t>ლექსიკა</a:t>
            </a:r>
            <a:endParaRPr lang="ka-GE" sz="3600" dirty="0">
              <a:latin typeface="Calibri" pitchFamily="34" charset="0"/>
              <a:cs typeface="Calibri" pitchFamily="34" charset="0"/>
            </a:endParaRPr>
          </a:p>
        </p:txBody>
      </p:sp>
    </p:spTree>
    <p:extLst>
      <p:ext uri="{BB962C8B-B14F-4D97-AF65-F5344CB8AC3E}">
        <p14:creationId xmlns:p14="http://schemas.microsoft.com/office/powerpoint/2010/main" val="168534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095483" y="1525115"/>
            <a:ext cx="4108360" cy="28097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s</a:t>
            </a:r>
            <a:r>
              <a:rPr lang="en-US" sz="2800" b="1" dirty="0" smtClean="0">
                <a:solidFill>
                  <a:schemeClr val="bg1"/>
                </a:solidFill>
                <a:latin typeface="Calibri" panose="020F0502020204030204" pitchFamily="34" charset="0"/>
                <a:cs typeface="Calibri" panose="020F0502020204030204" pitchFamily="34" charset="0"/>
              </a:rPr>
              <a:t>urgical </a:t>
            </a:r>
            <a:r>
              <a:rPr lang="en-US" sz="2800" b="1" dirty="0" smtClean="0">
                <a:solidFill>
                  <a:schemeClr val="bg1"/>
                </a:solidFill>
                <a:latin typeface="Calibri" panose="020F0502020204030204" pitchFamily="34" charset="0"/>
                <a:cs typeface="Calibri" panose="020F0502020204030204" pitchFamily="34" charset="0"/>
              </a:rPr>
              <a:t>procedure</a:t>
            </a:r>
          </a:p>
          <a:p>
            <a:pPr marL="0" marR="0" lvl="0" indent="0" algn="ctr" rtl="0">
              <a:spcBef>
                <a:spcPts val="0"/>
              </a:spcBef>
              <a:spcAft>
                <a:spcPts val="0"/>
              </a:spcAft>
              <a:buNone/>
            </a:pP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(collocation)</a:t>
            </a:r>
          </a:p>
        </p:txBody>
      </p:sp>
      <p:sp>
        <p:nvSpPr>
          <p:cNvPr id="190" name="Google Shape;190;g8d3272b2c0_0_231"/>
          <p:cNvSpPr/>
          <p:nvPr/>
        </p:nvSpPr>
        <p:spPr>
          <a:xfrm>
            <a:off x="3590413" y="4521084"/>
            <a:ext cx="5138637" cy="77574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anose="020F0502020204030204" pitchFamily="34" charset="0"/>
                <a:cs typeface="Calibri" panose="020F0502020204030204" pitchFamily="34" charset="0"/>
              </a:rPr>
              <a:t>ქირურგიული </a:t>
            </a:r>
            <a:r>
              <a:rPr lang="ka-GE" sz="2400" b="1" dirty="0" smtClean="0">
                <a:solidFill>
                  <a:schemeClr val="bg1"/>
                </a:solidFill>
                <a:latin typeface="Calibri" panose="020F0502020204030204" pitchFamily="34" charset="0"/>
                <a:cs typeface="Calibri" panose="020F0502020204030204" pitchFamily="34" charset="0"/>
              </a:rPr>
              <a:t>პროცედურა</a:t>
            </a:r>
            <a:endParaRPr lang="ka-GE" sz="24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2" y="5483810"/>
            <a:ext cx="5138637" cy="77202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patient underwent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surgical procedure</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on his heart.</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2" name="Rectangle 11">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smtClean="0">
                <a:latin typeface="Calibri" pitchFamily="34" charset="0"/>
                <a:cs typeface="Calibri" pitchFamily="34" charset="0"/>
              </a:rPr>
              <a:t>ლექსიკა</a:t>
            </a:r>
            <a:endParaRPr lang="ka-GE" sz="3600" dirty="0">
              <a:latin typeface="Calibri" pitchFamily="34" charset="0"/>
              <a:cs typeface="Calibri" pitchFamily="34" charset="0"/>
            </a:endParaRPr>
          </a:p>
        </p:txBody>
      </p:sp>
    </p:spTree>
    <p:extLst>
      <p:ext uri="{BB962C8B-B14F-4D97-AF65-F5344CB8AC3E}">
        <p14:creationId xmlns:p14="http://schemas.microsoft.com/office/powerpoint/2010/main" val="46201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237149" y="1648496"/>
            <a:ext cx="4095481" cy="272591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dirty="0" smtClean="0">
                <a:solidFill>
                  <a:schemeClr val="bg1"/>
                </a:solidFill>
                <a:latin typeface="Calibri" panose="020F0502020204030204" pitchFamily="34" charset="0"/>
                <a:cs typeface="Calibri" panose="020F0502020204030204" pitchFamily="34" charset="0"/>
              </a:rPr>
              <a:t>malignant </a:t>
            </a:r>
            <a:r>
              <a:rPr lang="en-GB" sz="2800" b="1" dirty="0" smtClean="0">
                <a:solidFill>
                  <a:schemeClr val="bg1"/>
                </a:solidFill>
                <a:latin typeface="Calibri" panose="020F0502020204030204" pitchFamily="34" charset="0"/>
                <a:cs typeface="Calibri" panose="020F0502020204030204" pitchFamily="34" charset="0"/>
              </a:rPr>
              <a:t>tumour</a:t>
            </a:r>
          </a:p>
          <a:p>
            <a:pPr marL="0" marR="0" lvl="0" indent="0" algn="ctr" rtl="0">
              <a:spcBef>
                <a:spcPts val="0"/>
              </a:spcBef>
              <a:spcAft>
                <a:spcPts val="0"/>
              </a:spcAft>
              <a:buNone/>
            </a:pPr>
            <a:endParaRPr lang="en-GB" sz="2800" dirty="0" smtClean="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GB" sz="2800" dirty="0" smtClean="0">
                <a:solidFill>
                  <a:schemeClr val="bg1"/>
                </a:solidFill>
                <a:latin typeface="Calibri" panose="020F0502020204030204" pitchFamily="34" charset="0"/>
                <a:cs typeface="Calibri" panose="020F0502020204030204" pitchFamily="34" charset="0"/>
              </a:rPr>
              <a:t>(collocation)</a:t>
            </a:r>
            <a:endParaRPr lang="en-GB"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614731" y="4605992"/>
            <a:ext cx="5090002" cy="6239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dk1"/>
              </a:buClr>
              <a:buSzPts val="1100"/>
            </a:pPr>
            <a:r>
              <a:rPr lang="ka-GE" sz="2400" b="1" dirty="0">
                <a:solidFill>
                  <a:schemeClr val="bg1"/>
                </a:solidFill>
                <a:latin typeface="Calibri" panose="020F0502020204030204" pitchFamily="34" charset="0"/>
                <a:cs typeface="Calibri" panose="020F0502020204030204" pitchFamily="34" charset="0"/>
              </a:rPr>
              <a:t>ავთვისებიანი სიმსივნე </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465971"/>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465971"/>
            <a:ext cx="2376972" cy="968991"/>
          </a:xfrm>
          <a:prstGeom prst="rect">
            <a:avLst/>
          </a:prstGeom>
        </p:spPr>
      </p:pic>
      <p:sp>
        <p:nvSpPr>
          <p:cNvPr id="10" name="Google Shape;190;g8d3272b2c0_0_231"/>
          <p:cNvSpPr/>
          <p:nvPr/>
        </p:nvSpPr>
        <p:spPr>
          <a:xfrm>
            <a:off x="3614730" y="5461508"/>
            <a:ext cx="5138637" cy="105470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Malignant tumors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are often difficult to eradicate because they can spread uncontrollably.</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2" name="Rectangle 11">
            <a:extLst>
              <a:ext uri="{FF2B5EF4-FFF2-40B4-BE49-F238E27FC236}">
                <a16:creationId xmlns="" xmlns:a16="http://schemas.microsoft.com/office/drawing/2014/main" id="{748FA8E3-2CE3-3647-992D-018F0126A7B0}"/>
              </a:ext>
            </a:extLst>
          </p:cNvPr>
          <p:cNvSpPr/>
          <p:nvPr/>
        </p:nvSpPr>
        <p:spPr>
          <a:xfrm>
            <a:off x="8633372" y="265735"/>
            <a:ext cx="296647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smtClean="0">
                <a:latin typeface="Calibri" pitchFamily="34" charset="0"/>
                <a:cs typeface="Calibri" pitchFamily="34" charset="0"/>
              </a:rPr>
              <a:t>ლექსიკა</a:t>
            </a:r>
            <a:endParaRPr lang="ka-GE" sz="3600" dirty="0">
              <a:latin typeface="Calibri" pitchFamily="34" charset="0"/>
              <a:cs typeface="Calibri" pitchFamily="34" charset="0"/>
            </a:endParaRPr>
          </a:p>
        </p:txBody>
      </p:sp>
    </p:spTree>
    <p:extLst>
      <p:ext uri="{BB962C8B-B14F-4D97-AF65-F5344CB8AC3E}">
        <p14:creationId xmlns:p14="http://schemas.microsoft.com/office/powerpoint/2010/main" val="168730269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5848</TotalTime>
  <Words>1528</Words>
  <Application>Microsoft Office PowerPoint</Application>
  <PresentationFormat>Custom</PresentationFormat>
  <Paragraphs>287</Paragraphs>
  <Slides>42</Slides>
  <Notes>32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Agenda                         გაკვეთილის გეგმა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True</vt:lpstr>
      <vt:lpstr>False</vt:lpstr>
      <vt:lpstr>True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400</cp:revision>
  <dcterms:created xsi:type="dcterms:W3CDTF">2020-04-09T12:21:27Z</dcterms:created>
  <dcterms:modified xsi:type="dcterms:W3CDTF">2021-05-14T09:24:25Z</dcterms:modified>
</cp:coreProperties>
</file>