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97" r:id="rId6"/>
    <p:sldId id="300" r:id="rId7"/>
    <p:sldId id="301" r:id="rId8"/>
    <p:sldId id="302" r:id="rId9"/>
    <p:sldId id="303" r:id="rId10"/>
    <p:sldId id="305" r:id="rId11"/>
    <p:sldId id="306" r:id="rId12"/>
    <p:sldId id="307" r:id="rId13"/>
    <p:sldId id="287" r:id="rId14"/>
    <p:sldId id="289" r:id="rId15"/>
    <p:sldId id="291" r:id="rId16"/>
    <p:sldId id="298" r:id="rId17"/>
    <p:sldId id="293" r:id="rId18"/>
    <p:sldId id="294" r:id="rId19"/>
    <p:sldId id="292" r:id="rId20"/>
    <p:sldId id="295" r:id="rId21"/>
    <p:sldId id="304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9" autoAdjust="0"/>
    <p:restoredTop sz="93099"/>
  </p:normalViewPr>
  <p:slideViewPr>
    <p:cSldViewPr snapToGrid="0">
      <p:cViewPr varScale="1">
        <p:scale>
          <a:sx n="107" d="100"/>
          <a:sy n="107" d="100"/>
        </p:scale>
        <p:origin x="9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Main Themes - </a:t>
          </a:r>
          <a:r>
            <a:rPr lang="ka-GE" dirty="0">
              <a:latin typeface="Calibri" panose="020F0502020204030204" pitchFamily="34" charset="0"/>
              <a:cs typeface="Calibri" panose="020F0502020204030204" pitchFamily="34" charset="0"/>
            </a:rPr>
            <a:t>მთავარი თემები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Characters - </a:t>
          </a:r>
          <a:r>
            <a:rPr lang="ka-GE" dirty="0">
              <a:latin typeface="Calibri" panose="020F0502020204030204" pitchFamily="34" charset="0"/>
              <a:cs typeface="Calibri" panose="020F0502020204030204" pitchFamily="34" charset="0"/>
            </a:rPr>
            <a:t>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US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700" b="1" dirty="0">
              <a:latin typeface="+mj-lt"/>
            </a:rPr>
            <a:t>Vocabulary</a:t>
          </a:r>
        </a:p>
        <a:p>
          <a:r>
            <a:rPr lang="ka-GE" sz="1700" b="1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orphan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to abuse</a:t>
          </a:r>
        </a:p>
        <a:p>
          <a:r>
            <a:rPr lang="en-US" sz="1800" b="1" dirty="0">
              <a:latin typeface="+mj-lt"/>
            </a:rPr>
            <a:t>(v.)</a:t>
          </a: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governess 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n.)</a:t>
          </a: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clergyman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to propose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v.)</a:t>
          </a: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blind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adj.)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missionary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mansion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07031" custScaleY="101627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14784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29263" custRadScaleRad="142628" custRadScaleInc="-18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5597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35282" custScaleY="10245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6430" custScaleY="90361" custRadScaleRad="152249" custRadScaleInc="6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20996" custScaleY="87834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196" custRadScaleInc="-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 custLinFactNeighborX="26311" custLinFactNeighborY="668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700" b="1" dirty="0">
              <a:latin typeface="Calibri" pitchFamily="34" charset="0"/>
            </a:rPr>
            <a:t>Vocabulary</a:t>
          </a:r>
        </a:p>
        <a:p>
          <a:r>
            <a:rPr lang="ka-GE" sz="1700" b="1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orphan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to abuse</a:t>
          </a:r>
        </a:p>
        <a:p>
          <a:r>
            <a:rPr lang="en-US" sz="1800" b="1" dirty="0">
              <a:latin typeface="+mj-lt"/>
            </a:rPr>
            <a:t>(v.)</a:t>
          </a: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governess 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n.)</a:t>
          </a: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b="0" dirty="0">
              <a:latin typeface="+mn-lt"/>
            </a:rPr>
            <a:t>clergyman</a:t>
          </a:r>
        </a:p>
        <a:p>
          <a:r>
            <a:rPr lang="en-US" sz="1800" b="0" dirty="0">
              <a:latin typeface="+mn-lt"/>
            </a:rPr>
            <a:t>(n.)</a:t>
          </a: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to propose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v.)</a:t>
          </a: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blind</a:t>
          </a:r>
          <a:endParaRPr lang="ka-GE" sz="1800" b="1" dirty="0">
            <a:latin typeface="+mj-lt"/>
          </a:endParaRPr>
        </a:p>
        <a:p>
          <a:r>
            <a:rPr lang="ka-GE" sz="1800" b="1" dirty="0">
              <a:latin typeface="+mj-lt"/>
            </a:rPr>
            <a:t>(</a:t>
          </a:r>
          <a:r>
            <a:rPr lang="en-US" sz="1800" b="1" dirty="0">
              <a:latin typeface="+mj-lt"/>
            </a:rPr>
            <a:t>adj.)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missionary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mansion</a:t>
          </a:r>
        </a:p>
        <a:p>
          <a:r>
            <a:rPr lang="en-US" sz="1800" b="1" dirty="0">
              <a:latin typeface="+mj-lt"/>
            </a:rPr>
            <a:t>(n.)</a:t>
          </a: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07031" custScaleY="101627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14784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29263" custRadScaleRad="142628" custRadScaleInc="-18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5597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35282" custScaleY="10245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6430" custScaleY="90361" custRadScaleRad="152249" custRadScaleInc="6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20996" custScaleY="87834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943656" y="-757771"/>
          <a:ext cx="5889792" cy="5889792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06853" y="198853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06853" y="198853"/>
        <a:ext cx="4822494" cy="397531"/>
      </dsp:txXfrm>
    </dsp:sp>
    <dsp:sp modelId="{377382CD-1E73-FA48-BC57-ACD20D62240A}">
      <dsp:nvSpPr>
        <dsp:cNvPr id="0" name=""/>
        <dsp:cNvSpPr/>
      </dsp:nvSpPr>
      <dsp:spPr>
        <a:xfrm>
          <a:off x="58396" y="149161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66854" y="795501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66854" y="795501"/>
        <a:ext cx="4462493" cy="397531"/>
      </dsp:txXfrm>
    </dsp:sp>
    <dsp:sp modelId="{411DA598-002A-FF47-9531-75928444A383}">
      <dsp:nvSpPr>
        <dsp:cNvPr id="0" name=""/>
        <dsp:cNvSpPr/>
      </dsp:nvSpPr>
      <dsp:spPr>
        <a:xfrm>
          <a:off x="418397" y="74580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64133" y="1391711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64133" y="1391711"/>
        <a:ext cx="4265214" cy="397531"/>
      </dsp:txXfrm>
    </dsp:sp>
    <dsp:sp modelId="{5CEC9627-B2FE-2D42-9A6F-D0C848694378}">
      <dsp:nvSpPr>
        <dsp:cNvPr id="0" name=""/>
        <dsp:cNvSpPr/>
      </dsp:nvSpPr>
      <dsp:spPr>
        <a:xfrm>
          <a:off x="615675" y="134201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27122" y="1988359"/>
          <a:ext cx="4202225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 panose="020F0502020204030204" pitchFamily="34" charset="0"/>
              <a:cs typeface="Calibri" panose="020F0502020204030204" pitchFamily="34" charset="0"/>
            </a:rPr>
            <a:t>Characters - </a:t>
          </a:r>
          <a:r>
            <a:rPr lang="ka-GE" sz="1500" kern="1200" dirty="0">
              <a:latin typeface="Calibri" panose="020F0502020204030204" pitchFamily="34" charset="0"/>
              <a:cs typeface="Calibri" panose="020F0502020204030204" pitchFamily="34" charset="0"/>
            </a:rPr>
            <a:t>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7122" y="1988359"/>
        <a:ext cx="4202225" cy="397531"/>
      </dsp:txXfrm>
    </dsp:sp>
    <dsp:sp modelId="{3F768512-85FB-484A-9E22-7129A668D517}">
      <dsp:nvSpPr>
        <dsp:cNvPr id="0" name=""/>
        <dsp:cNvSpPr/>
      </dsp:nvSpPr>
      <dsp:spPr>
        <a:xfrm>
          <a:off x="678664" y="1938667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64133" y="2585006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64133" y="2585006"/>
        <a:ext cx="4265214" cy="397531"/>
      </dsp:txXfrm>
    </dsp:sp>
    <dsp:sp modelId="{2B510BF3-E86F-184A-A47F-3B6C283103CC}">
      <dsp:nvSpPr>
        <dsp:cNvPr id="0" name=""/>
        <dsp:cNvSpPr/>
      </dsp:nvSpPr>
      <dsp:spPr>
        <a:xfrm>
          <a:off x="615675" y="253531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66854" y="3181217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 panose="020F0502020204030204" pitchFamily="34" charset="0"/>
              <a:cs typeface="Calibri" panose="020F0502020204030204" pitchFamily="34" charset="0"/>
            </a:rPr>
            <a:t>Main Themes - </a:t>
          </a:r>
          <a:r>
            <a:rPr lang="ka-GE" sz="1500" kern="1200" dirty="0">
              <a:latin typeface="Calibri" panose="020F0502020204030204" pitchFamily="34" charset="0"/>
              <a:cs typeface="Calibri" panose="020F0502020204030204" pitchFamily="34" charset="0"/>
            </a:rPr>
            <a:t>მთავარი თემები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6854" y="3181217"/>
        <a:ext cx="4462493" cy="397531"/>
      </dsp:txXfrm>
    </dsp:sp>
    <dsp:sp modelId="{8FDE6AB9-492F-D94A-B065-ABF11C83471E}">
      <dsp:nvSpPr>
        <dsp:cNvPr id="0" name=""/>
        <dsp:cNvSpPr/>
      </dsp:nvSpPr>
      <dsp:spPr>
        <a:xfrm>
          <a:off x="418397" y="313152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06853" y="3777864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06853" y="3777864"/>
        <a:ext cx="4822494" cy="397531"/>
      </dsp:txXfrm>
    </dsp:sp>
    <dsp:sp modelId="{23647887-052A-044D-A3F1-E205E9BB6589}">
      <dsp:nvSpPr>
        <dsp:cNvPr id="0" name=""/>
        <dsp:cNvSpPr/>
      </dsp:nvSpPr>
      <dsp:spPr>
        <a:xfrm>
          <a:off x="58396" y="3728173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38555" y="2042466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>
              <a:latin typeface="+mj-lt"/>
            </a:rPr>
            <a:t>ლექსიკა</a:t>
          </a:r>
        </a:p>
      </dsp:txBody>
      <dsp:txXfrm>
        <a:off x="4070543" y="2277466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05135" y="1677721"/>
          <a:ext cx="7091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0911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41963" y="1672398"/>
        <a:ext cx="35455" cy="35455"/>
      </dsp:txXfrm>
    </dsp:sp>
    <dsp:sp modelId="{D9452C52-11CD-A54D-8C9C-5C5EC1B3BD7A}">
      <dsp:nvSpPr>
        <dsp:cNvPr id="0" name=""/>
        <dsp:cNvSpPr/>
      </dsp:nvSpPr>
      <dsp:spPr>
        <a:xfrm>
          <a:off x="3810926" y="32661"/>
          <a:ext cx="1374059" cy="1304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orphan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4012152" y="223727"/>
        <a:ext cx="971607" cy="922550"/>
      </dsp:txXfrm>
    </dsp:sp>
    <dsp:sp modelId="{F60324CD-E719-804F-86C0-5CEEAC8F33F9}">
      <dsp:nvSpPr>
        <dsp:cNvPr id="0" name=""/>
        <dsp:cNvSpPr/>
      </dsp:nvSpPr>
      <dsp:spPr>
        <a:xfrm rot="19133132">
          <a:off x="5030110" y="1773917"/>
          <a:ext cx="162649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2649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02693" y="1745660"/>
        <a:ext cx="81324" cy="81324"/>
      </dsp:txXfrm>
    </dsp:sp>
    <dsp:sp modelId="{284FCD0E-8FA0-0048-AA26-4AF176DAB0F9}">
      <dsp:nvSpPr>
        <dsp:cNvPr id="0" name=""/>
        <dsp:cNvSpPr/>
      </dsp:nvSpPr>
      <dsp:spPr>
        <a:xfrm>
          <a:off x="6239773" y="155356"/>
          <a:ext cx="147359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to abuse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(v.)</a:t>
          </a:r>
        </a:p>
      </dsp:txBody>
      <dsp:txXfrm>
        <a:off x="6455575" y="343363"/>
        <a:ext cx="1041987" cy="907781"/>
      </dsp:txXfrm>
    </dsp:sp>
    <dsp:sp modelId="{5E351320-61C0-0343-A238-EF15D707E023}">
      <dsp:nvSpPr>
        <dsp:cNvPr id="0" name=""/>
        <dsp:cNvSpPr/>
      </dsp:nvSpPr>
      <dsp:spPr>
        <a:xfrm rot="21354003">
          <a:off x="5418783" y="2722400"/>
          <a:ext cx="149288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49288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27905" y="2697482"/>
        <a:ext cx="74644" cy="74644"/>
      </dsp:txXfrm>
    </dsp:sp>
    <dsp:sp modelId="{1621F9DE-7A5E-C64F-8E27-E0DE09C0CBB0}">
      <dsp:nvSpPr>
        <dsp:cNvPr id="0" name=""/>
        <dsp:cNvSpPr/>
      </dsp:nvSpPr>
      <dsp:spPr>
        <a:xfrm>
          <a:off x="6906222" y="1980317"/>
          <a:ext cx="1659472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governess 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n.)</a:t>
          </a:r>
        </a:p>
      </dsp:txBody>
      <dsp:txXfrm>
        <a:off x="7149246" y="2168324"/>
        <a:ext cx="1173424" cy="907781"/>
      </dsp:txXfrm>
    </dsp:sp>
    <dsp:sp modelId="{58D4B0EA-0A6D-B849-B739-802CD875D605}">
      <dsp:nvSpPr>
        <dsp:cNvPr id="0" name=""/>
        <dsp:cNvSpPr/>
      </dsp:nvSpPr>
      <dsp:spPr>
        <a:xfrm rot="2111765">
          <a:off x="5138921" y="3737624"/>
          <a:ext cx="15502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502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75278" y="3711273"/>
        <a:ext cx="77511" cy="77511"/>
      </dsp:txXfrm>
    </dsp:sp>
    <dsp:sp modelId="{617CC795-FB64-EB4C-89C2-679409D3E8AD}">
      <dsp:nvSpPr>
        <dsp:cNvPr id="0" name=""/>
        <dsp:cNvSpPr/>
      </dsp:nvSpPr>
      <dsp:spPr>
        <a:xfrm>
          <a:off x="6344710" y="3980527"/>
          <a:ext cx="161240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mansion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6580842" y="4168534"/>
        <a:ext cx="1140144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50652" y="3770730"/>
          <a:ext cx="27562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7562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681572" y="3776245"/>
        <a:ext cx="13781" cy="13781"/>
      </dsp:txXfrm>
    </dsp:sp>
    <dsp:sp modelId="{4A66B9EB-3782-3444-87D8-6A1CBF5B2192}">
      <dsp:nvSpPr>
        <dsp:cNvPr id="0" name=""/>
        <dsp:cNvSpPr/>
      </dsp:nvSpPr>
      <dsp:spPr>
        <a:xfrm>
          <a:off x="3869075" y="3919969"/>
          <a:ext cx="1736744" cy="1315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to propose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v.)</a:t>
          </a:r>
        </a:p>
      </dsp:txBody>
      <dsp:txXfrm>
        <a:off x="4123415" y="4112598"/>
        <a:ext cx="1228064" cy="930093"/>
      </dsp:txXfrm>
    </dsp:sp>
    <dsp:sp modelId="{9E312CBF-181C-D340-A17D-9668C0C69B6D}">
      <dsp:nvSpPr>
        <dsp:cNvPr id="0" name=""/>
        <dsp:cNvSpPr/>
      </dsp:nvSpPr>
      <dsp:spPr>
        <a:xfrm rot="9042124">
          <a:off x="2220709" y="3670006"/>
          <a:ext cx="183436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3436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092032" y="3636552"/>
        <a:ext cx="91718" cy="91718"/>
      </dsp:txXfrm>
    </dsp:sp>
    <dsp:sp modelId="{802288FD-110F-DE40-BB9E-65C57683AB96}">
      <dsp:nvSpPr>
        <dsp:cNvPr id="0" name=""/>
        <dsp:cNvSpPr/>
      </dsp:nvSpPr>
      <dsp:spPr>
        <a:xfrm>
          <a:off x="985023" y="3891052"/>
          <a:ext cx="1494723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clergyman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1203920" y="4060937"/>
        <a:ext cx="1056929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243337" y="2760036"/>
          <a:ext cx="159684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9684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01838" y="2732520"/>
        <a:ext cx="79842" cy="79842"/>
      </dsp:txXfrm>
    </dsp:sp>
    <dsp:sp modelId="{1F7FE0F8-588C-9240-B456-18E1E7AFF056}">
      <dsp:nvSpPr>
        <dsp:cNvPr id="0" name=""/>
        <dsp:cNvSpPr/>
      </dsp:nvSpPr>
      <dsp:spPr>
        <a:xfrm>
          <a:off x="692346" y="2137006"/>
          <a:ext cx="1553341" cy="1127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missionary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919828" y="2302140"/>
        <a:ext cx="1098377" cy="797340"/>
      </dsp:txXfrm>
    </dsp:sp>
    <dsp:sp modelId="{F95F2827-1584-0741-8C1F-C4F9AD06B76F}">
      <dsp:nvSpPr>
        <dsp:cNvPr id="0" name=""/>
        <dsp:cNvSpPr/>
      </dsp:nvSpPr>
      <dsp:spPr>
        <a:xfrm rot="12881012">
          <a:off x="2116329" y="1798920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086117" y="1760284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987516" y="190079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blind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adj.)</a:t>
          </a:r>
        </a:p>
      </dsp:txBody>
      <dsp:txXfrm>
        <a:off x="1202621" y="378086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672562" y="0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878270" y="205708"/>
        <a:ext cx="993249" cy="993249"/>
      </dsp:txXfrm>
    </dsp:sp>
    <dsp:sp modelId="{DB5CCCA1-D6B9-1948-9989-9FFA7D5C769F}">
      <dsp:nvSpPr>
        <dsp:cNvPr id="0" name=""/>
        <dsp:cNvSpPr/>
      </dsp:nvSpPr>
      <dsp:spPr>
        <a:xfrm rot="2145653">
          <a:off x="5137409" y="1111117"/>
          <a:ext cx="380871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48180" y="1172545"/>
        <a:ext cx="266610" cy="284444"/>
      </dsp:txXfrm>
    </dsp:sp>
    <dsp:sp modelId="{230B3DC8-9107-5948-831C-6BADF7207648}">
      <dsp:nvSpPr>
        <dsp:cNvPr id="0" name=""/>
        <dsp:cNvSpPr/>
      </dsp:nvSpPr>
      <dsp:spPr>
        <a:xfrm>
          <a:off x="5395534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601242" y="1446567"/>
        <a:ext cx="993249" cy="993249"/>
      </dsp:txXfrm>
    </dsp:sp>
    <dsp:sp modelId="{B551E777-6A35-164B-B066-DE336C9ABA09}">
      <dsp:nvSpPr>
        <dsp:cNvPr id="0" name=""/>
        <dsp:cNvSpPr/>
      </dsp:nvSpPr>
      <dsp:spPr>
        <a:xfrm rot="6480000">
          <a:off x="5588799" y="2698801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662053" y="2740394"/>
        <a:ext cx="261152" cy="284444"/>
      </dsp:txXfrm>
    </dsp:sp>
    <dsp:sp modelId="{C9F5D55E-A854-074F-A14E-1E47DC7F6F27}">
      <dsp:nvSpPr>
        <dsp:cNvPr id="0" name=""/>
        <dsp:cNvSpPr/>
      </dsp:nvSpPr>
      <dsp:spPr>
        <a:xfrm>
          <a:off x="474394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949656" y="3451945"/>
        <a:ext cx="993249" cy="993249"/>
      </dsp:txXfrm>
    </dsp:sp>
    <dsp:sp modelId="{187CC380-E1DB-774C-8799-4A4F597A41AF}">
      <dsp:nvSpPr>
        <dsp:cNvPr id="0" name=""/>
        <dsp:cNvSpPr/>
      </dsp:nvSpPr>
      <dsp:spPr>
        <a:xfrm rot="10800000">
          <a:off x="4216012" y="3711532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27934" y="3806347"/>
        <a:ext cx="261152" cy="284444"/>
      </dsp:txXfrm>
    </dsp:sp>
    <dsp:sp modelId="{A769E5A0-BAE1-1C4D-818A-6AD61DEAD5F7}">
      <dsp:nvSpPr>
        <dsp:cNvPr id="0" name=""/>
        <dsp:cNvSpPr/>
      </dsp:nvSpPr>
      <dsp:spPr>
        <a:xfrm>
          <a:off x="263536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841076" y="3451945"/>
        <a:ext cx="993249" cy="993249"/>
      </dsp:txXfrm>
    </dsp:sp>
    <dsp:sp modelId="{2C76AEB2-EFD1-4142-B9C3-F8FD63941A8C}">
      <dsp:nvSpPr>
        <dsp:cNvPr id="0" name=""/>
        <dsp:cNvSpPr/>
      </dsp:nvSpPr>
      <dsp:spPr>
        <a:xfrm rot="15120000">
          <a:off x="2828633" y="2718885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01887" y="2866922"/>
        <a:ext cx="261152" cy="284444"/>
      </dsp:txXfrm>
    </dsp:sp>
    <dsp:sp modelId="{D5FC3538-A7E0-AD49-ABDF-8BF1C1E4A455}">
      <dsp:nvSpPr>
        <dsp:cNvPr id="0" name=""/>
        <dsp:cNvSpPr/>
      </dsp:nvSpPr>
      <dsp:spPr>
        <a:xfrm>
          <a:off x="1983781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2189489" y="1446567"/>
        <a:ext cx="993249" cy="993249"/>
      </dsp:txXfrm>
    </dsp:sp>
    <dsp:sp modelId="{C25A9A42-2F58-5C48-A907-7B73106014B5}">
      <dsp:nvSpPr>
        <dsp:cNvPr id="0" name=""/>
        <dsp:cNvSpPr/>
      </dsp:nvSpPr>
      <dsp:spPr>
        <a:xfrm rot="19421568">
          <a:off x="3339043" y="1091862"/>
          <a:ext cx="366217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49708" y="1219203"/>
        <a:ext cx="256352" cy="284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38555" y="2042466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Calibri" pitchFamily="34" charset="0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>
              <a:latin typeface="+mj-lt"/>
            </a:rPr>
            <a:t>ლექსიკა</a:t>
          </a:r>
        </a:p>
      </dsp:txBody>
      <dsp:txXfrm>
        <a:off x="4070543" y="2277466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05135" y="1677721"/>
          <a:ext cx="7091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0911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41963" y="1672398"/>
        <a:ext cx="35455" cy="35455"/>
      </dsp:txXfrm>
    </dsp:sp>
    <dsp:sp modelId="{D9452C52-11CD-A54D-8C9C-5C5EC1B3BD7A}">
      <dsp:nvSpPr>
        <dsp:cNvPr id="0" name=""/>
        <dsp:cNvSpPr/>
      </dsp:nvSpPr>
      <dsp:spPr>
        <a:xfrm>
          <a:off x="3810926" y="32661"/>
          <a:ext cx="1374059" cy="1304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orphan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4012152" y="223727"/>
        <a:ext cx="971607" cy="922550"/>
      </dsp:txXfrm>
    </dsp:sp>
    <dsp:sp modelId="{F60324CD-E719-804F-86C0-5CEEAC8F33F9}">
      <dsp:nvSpPr>
        <dsp:cNvPr id="0" name=""/>
        <dsp:cNvSpPr/>
      </dsp:nvSpPr>
      <dsp:spPr>
        <a:xfrm rot="19133132">
          <a:off x="5030110" y="1773917"/>
          <a:ext cx="162649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2649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02693" y="1745660"/>
        <a:ext cx="81324" cy="81324"/>
      </dsp:txXfrm>
    </dsp:sp>
    <dsp:sp modelId="{284FCD0E-8FA0-0048-AA26-4AF176DAB0F9}">
      <dsp:nvSpPr>
        <dsp:cNvPr id="0" name=""/>
        <dsp:cNvSpPr/>
      </dsp:nvSpPr>
      <dsp:spPr>
        <a:xfrm>
          <a:off x="6239773" y="155356"/>
          <a:ext cx="147359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to abuse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(v.)</a:t>
          </a:r>
        </a:p>
      </dsp:txBody>
      <dsp:txXfrm>
        <a:off x="6455575" y="343363"/>
        <a:ext cx="1041987" cy="907781"/>
      </dsp:txXfrm>
    </dsp:sp>
    <dsp:sp modelId="{5E351320-61C0-0343-A238-EF15D707E023}">
      <dsp:nvSpPr>
        <dsp:cNvPr id="0" name=""/>
        <dsp:cNvSpPr/>
      </dsp:nvSpPr>
      <dsp:spPr>
        <a:xfrm rot="21354003">
          <a:off x="5418783" y="2722400"/>
          <a:ext cx="149288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49288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27905" y="2697482"/>
        <a:ext cx="74644" cy="74644"/>
      </dsp:txXfrm>
    </dsp:sp>
    <dsp:sp modelId="{1621F9DE-7A5E-C64F-8E27-E0DE09C0CBB0}">
      <dsp:nvSpPr>
        <dsp:cNvPr id="0" name=""/>
        <dsp:cNvSpPr/>
      </dsp:nvSpPr>
      <dsp:spPr>
        <a:xfrm>
          <a:off x="6906222" y="1980317"/>
          <a:ext cx="1659472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governess 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n.)</a:t>
          </a:r>
        </a:p>
      </dsp:txBody>
      <dsp:txXfrm>
        <a:off x="7149246" y="2168324"/>
        <a:ext cx="1173424" cy="907781"/>
      </dsp:txXfrm>
    </dsp:sp>
    <dsp:sp modelId="{58D4B0EA-0A6D-B849-B739-802CD875D605}">
      <dsp:nvSpPr>
        <dsp:cNvPr id="0" name=""/>
        <dsp:cNvSpPr/>
      </dsp:nvSpPr>
      <dsp:spPr>
        <a:xfrm rot="2111765">
          <a:off x="5138921" y="3737624"/>
          <a:ext cx="15502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502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75278" y="3711273"/>
        <a:ext cx="77511" cy="77511"/>
      </dsp:txXfrm>
    </dsp:sp>
    <dsp:sp modelId="{617CC795-FB64-EB4C-89C2-679409D3E8AD}">
      <dsp:nvSpPr>
        <dsp:cNvPr id="0" name=""/>
        <dsp:cNvSpPr/>
      </dsp:nvSpPr>
      <dsp:spPr>
        <a:xfrm>
          <a:off x="6344710" y="3980527"/>
          <a:ext cx="161240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mansion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6580842" y="4168534"/>
        <a:ext cx="1140144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50652" y="3770730"/>
          <a:ext cx="27562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7562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681572" y="3776245"/>
        <a:ext cx="13781" cy="13781"/>
      </dsp:txXfrm>
    </dsp:sp>
    <dsp:sp modelId="{4A66B9EB-3782-3444-87D8-6A1CBF5B2192}">
      <dsp:nvSpPr>
        <dsp:cNvPr id="0" name=""/>
        <dsp:cNvSpPr/>
      </dsp:nvSpPr>
      <dsp:spPr>
        <a:xfrm>
          <a:off x="3869075" y="3919969"/>
          <a:ext cx="1736744" cy="1315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to propose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v.)</a:t>
          </a:r>
        </a:p>
      </dsp:txBody>
      <dsp:txXfrm>
        <a:off x="4123415" y="4112598"/>
        <a:ext cx="1228064" cy="930093"/>
      </dsp:txXfrm>
    </dsp:sp>
    <dsp:sp modelId="{9E312CBF-181C-D340-A17D-9668C0C69B6D}">
      <dsp:nvSpPr>
        <dsp:cNvPr id="0" name=""/>
        <dsp:cNvSpPr/>
      </dsp:nvSpPr>
      <dsp:spPr>
        <a:xfrm rot="9042124">
          <a:off x="2220709" y="3670006"/>
          <a:ext cx="183436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3436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092032" y="3636552"/>
        <a:ext cx="91718" cy="91718"/>
      </dsp:txXfrm>
    </dsp:sp>
    <dsp:sp modelId="{802288FD-110F-DE40-BB9E-65C57683AB96}">
      <dsp:nvSpPr>
        <dsp:cNvPr id="0" name=""/>
        <dsp:cNvSpPr/>
      </dsp:nvSpPr>
      <dsp:spPr>
        <a:xfrm>
          <a:off x="985023" y="3891052"/>
          <a:ext cx="1494723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clergyman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(n.)</a:t>
          </a:r>
        </a:p>
      </dsp:txBody>
      <dsp:txXfrm>
        <a:off x="1203920" y="4060937"/>
        <a:ext cx="1056929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243337" y="2760036"/>
          <a:ext cx="159684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9684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01838" y="2732520"/>
        <a:ext cx="79842" cy="79842"/>
      </dsp:txXfrm>
    </dsp:sp>
    <dsp:sp modelId="{1F7FE0F8-588C-9240-B456-18E1E7AFF056}">
      <dsp:nvSpPr>
        <dsp:cNvPr id="0" name=""/>
        <dsp:cNvSpPr/>
      </dsp:nvSpPr>
      <dsp:spPr>
        <a:xfrm>
          <a:off x="692346" y="2137006"/>
          <a:ext cx="1553341" cy="1127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missionary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(n.)</a:t>
          </a:r>
        </a:p>
      </dsp:txBody>
      <dsp:txXfrm>
        <a:off x="919828" y="2302140"/>
        <a:ext cx="1098377" cy="797340"/>
      </dsp:txXfrm>
    </dsp:sp>
    <dsp:sp modelId="{F95F2827-1584-0741-8C1F-C4F9AD06B76F}">
      <dsp:nvSpPr>
        <dsp:cNvPr id="0" name=""/>
        <dsp:cNvSpPr/>
      </dsp:nvSpPr>
      <dsp:spPr>
        <a:xfrm rot="12881012">
          <a:off x="2116329" y="1798920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086117" y="1760284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987516" y="190079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</a:rPr>
            <a:t>blind</a:t>
          </a:r>
          <a:endParaRPr lang="ka-GE" sz="1800" b="1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(</a:t>
          </a:r>
          <a:r>
            <a:rPr lang="en-US" sz="1800" b="1" kern="1200" dirty="0">
              <a:latin typeface="+mj-lt"/>
            </a:rPr>
            <a:t>adj.)</a:t>
          </a:r>
        </a:p>
      </dsp:txBody>
      <dsp:txXfrm>
        <a:off x="1202621" y="378086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773432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clergyman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71750" y="3614618"/>
            <a:ext cx="3624046" cy="12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სასულიერო პირი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ED86ACE1-2F38-AE43-9DA5-9B131365E6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1187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3BFE0-20B3-B543-A682-877B6598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59780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492538" y="1815636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missionary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71750" y="3713094"/>
            <a:ext cx="3624046" cy="12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მისიონერი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14C6698-49FA-DA42-99D4-A541CB7B76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2593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D6431-01F4-6B43-8ECC-843E977F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62593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9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492538" y="1857840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blind</a:t>
            </a:r>
            <a:endParaRPr lang="ka-GE" sz="3600" b="1" dirty="0"/>
          </a:p>
          <a:p>
            <a:pPr lvl="0" algn="ctr"/>
            <a:r>
              <a:rPr lang="ka-GE" sz="3600" b="1" dirty="0"/>
              <a:t>(</a:t>
            </a:r>
            <a:r>
              <a:rPr lang="en-US" sz="3600" b="1" dirty="0"/>
              <a:t>adj.)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71750" y="3670890"/>
            <a:ext cx="3624046" cy="12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უსინათლო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64E79D5-5BC5-9F4A-A28F-1FB7FB7C97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2593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44EED-64B9-6441-87B7-54F0EE8D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61187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760873-BCD3-D445-A465-ED2D8D2BB5FD}"/>
              </a:ext>
            </a:extLst>
          </p:cNvPr>
          <p:cNvSpPr/>
          <p:nvPr/>
        </p:nvSpPr>
        <p:spPr>
          <a:xfrm>
            <a:off x="1158949" y="2977116"/>
            <a:ext cx="4295553" cy="97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/>
        </p:blipFill>
        <p:spPr>
          <a:xfrm>
            <a:off x="6400800" y="1125257"/>
            <a:ext cx="4168275" cy="4688543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5CBC8111-B61B-454B-8AFB-791EE572C8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08" y="64000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04A27-E693-9F4B-B963-28B0A867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89" y="640006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44463-19D4-8344-8084-7410D9E5A049}"/>
              </a:ext>
            </a:extLst>
          </p:cNvPr>
          <p:cNvSpPr/>
          <p:nvPr/>
        </p:nvSpPr>
        <p:spPr>
          <a:xfrm>
            <a:off x="1127051" y="1032497"/>
            <a:ext cx="5994119" cy="1593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213" y="1032497"/>
            <a:ext cx="9685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Charlotte Bronte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1816 – 1855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Thornton, West Riding of Yorkshire, England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61" y="1032497"/>
            <a:ext cx="3635730" cy="5140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013"/>
          <a:stretch/>
        </p:blipFill>
        <p:spPr>
          <a:xfrm>
            <a:off x="1223067" y="2766830"/>
            <a:ext cx="5898103" cy="34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B5701-EDAB-B84A-8F57-1502AF63A812}"/>
              </a:ext>
            </a:extLst>
          </p:cNvPr>
          <p:cNvSpPr/>
          <p:nvPr/>
        </p:nvSpPr>
        <p:spPr>
          <a:xfrm>
            <a:off x="712381" y="2679405"/>
            <a:ext cx="4246680" cy="158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 txBox="1">
            <a:spLocks/>
          </p:cNvSpPr>
          <p:nvPr/>
        </p:nvSpPr>
        <p:spPr>
          <a:xfrm>
            <a:off x="806085" y="2849118"/>
            <a:ext cx="3967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Summary</a:t>
            </a:r>
            <a:br>
              <a:rPr lang="en-US" sz="6000" dirty="0">
                <a:solidFill>
                  <a:schemeClr val="bg1"/>
                </a:solidFill>
                <a:latin typeface="+mn-lt"/>
              </a:rPr>
            </a:br>
            <a:r>
              <a:rPr lang="ka-GE" sz="6000" dirty="0">
                <a:solidFill>
                  <a:schemeClr val="bg1"/>
                </a:solidFill>
                <a:latin typeface="+mn-lt"/>
              </a:rPr>
              <a:t>შინაარსი</a:t>
            </a:r>
            <a:endParaRPr lang="en-US" sz="6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53831" t="31260" r="5871" b="30929"/>
          <a:stretch/>
        </p:blipFill>
        <p:spPr>
          <a:xfrm>
            <a:off x="5387355" y="1694329"/>
            <a:ext cx="6580600" cy="3473094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DDC0BACD-463F-0646-B2FF-B2A82ADDBB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08" y="65407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FEFAA8-3A1D-774C-BF2A-C6B16910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89" y="640006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3904324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D7709-DAAD-4448-B322-C5EFD6CDE361}"/>
              </a:ext>
            </a:extLst>
          </p:cNvPr>
          <p:cNvSpPr/>
          <p:nvPr/>
        </p:nvSpPr>
        <p:spPr>
          <a:xfrm>
            <a:off x="6719777" y="472174"/>
            <a:ext cx="4869711" cy="98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458" y="234178"/>
            <a:ext cx="5293659" cy="9707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Characters</a:t>
            </a:r>
            <a:r>
              <a:rPr lang="ka-GE" sz="4000" dirty="0" smtClean="0">
                <a:solidFill>
                  <a:schemeClr val="bg1"/>
                </a:solidFill>
              </a:rPr>
              <a:t> </a:t>
            </a:r>
            <a:r>
              <a:rPr lang="ka-GE" sz="4000" dirty="0">
                <a:solidFill>
                  <a:schemeClr val="bg1"/>
                </a:solidFill>
              </a:rPr>
              <a:t>- გმირები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r="23731"/>
          <a:stretch/>
        </p:blipFill>
        <p:spPr>
          <a:xfrm>
            <a:off x="1264409" y="3240348"/>
            <a:ext cx="1856096" cy="241339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64409" y="5057193"/>
            <a:ext cx="186430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Jane Eyre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24" y="2290099"/>
            <a:ext cx="1998702" cy="24133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260424" y="1657202"/>
            <a:ext cx="1998703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Mrs. Reed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0" r="6971" b="6496"/>
          <a:stretch/>
        </p:blipFill>
        <p:spPr>
          <a:xfrm>
            <a:off x="5323388" y="3029327"/>
            <a:ext cx="1908140" cy="24133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411825" y="4930581"/>
            <a:ext cx="1861223" cy="983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Mr. Rochester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r="5943"/>
          <a:stretch/>
        </p:blipFill>
        <p:spPr>
          <a:xfrm>
            <a:off x="9522559" y="3031445"/>
            <a:ext cx="1763418" cy="241127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06623" y="4930581"/>
            <a:ext cx="1779354" cy="927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St. John Rivers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13438" b="2507"/>
          <a:stretch/>
        </p:blipFill>
        <p:spPr>
          <a:xfrm>
            <a:off x="7407502" y="2293355"/>
            <a:ext cx="1943720" cy="241910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407501" y="1777903"/>
            <a:ext cx="1943721" cy="94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Bertha Mason</a:t>
            </a:r>
            <a:endParaRPr lang="en-US" sz="2000" b="1" dirty="0"/>
          </a:p>
        </p:txBody>
      </p:sp>
      <p:pic>
        <p:nvPicPr>
          <p:cNvPr id="17" name="Google Shape;90;p1">
            <a:extLst>
              <a:ext uri="{FF2B5EF4-FFF2-40B4-BE49-F238E27FC236}">
                <a16:creationId xmlns:a16="http://schemas.microsoft.com/office/drawing/2014/main" id="{53819309-A38E-1742-ADF1-DF386564610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008" y="64000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E3D0E5-CA8B-834C-9E77-DA63FD209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089" y="62593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7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29809-9B3B-AB45-B51D-AA442100D4DE}"/>
              </a:ext>
            </a:extLst>
          </p:cNvPr>
          <p:cNvSpPr/>
          <p:nvPr/>
        </p:nvSpPr>
        <p:spPr>
          <a:xfrm>
            <a:off x="669851" y="2147777"/>
            <a:ext cx="6315740" cy="306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 txBox="1">
            <a:spLocks/>
          </p:cNvSpPr>
          <p:nvPr/>
        </p:nvSpPr>
        <p:spPr>
          <a:xfrm>
            <a:off x="914400" y="2271360"/>
            <a:ext cx="5715000" cy="269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</a:t>
            </a: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62" y="1326082"/>
            <a:ext cx="3100062" cy="4587830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91CC6D7-D51C-0745-B352-B91FED085A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08" y="55559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59DA3-6333-0248-89DA-30AF7328E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89" y="54153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B166-46F2-A046-BD39-5313C9E9601A}"/>
              </a:ext>
            </a:extLst>
          </p:cNvPr>
          <p:cNvSpPr/>
          <p:nvPr/>
        </p:nvSpPr>
        <p:spPr>
          <a:xfrm>
            <a:off x="635667" y="3789080"/>
            <a:ext cx="5762847" cy="2576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5075A-5B53-B344-B53C-79A3DC180DB5}"/>
              </a:ext>
            </a:extLst>
          </p:cNvPr>
          <p:cNvSpPr/>
          <p:nvPr/>
        </p:nvSpPr>
        <p:spPr>
          <a:xfrm>
            <a:off x="637953" y="240842"/>
            <a:ext cx="5762847" cy="222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713562" y="241067"/>
            <a:ext cx="60120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  <a:endParaRPr lang="ka-GE" sz="4000" u="sng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Mid-19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Northern England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Gateshead</a:t>
            </a:r>
            <a:r>
              <a:rPr lang="en-US" sz="2400" dirty="0">
                <a:solidFill>
                  <a:schemeClr val="bg1"/>
                </a:solidFill>
              </a:rPr>
              <a:t> Hall, </a:t>
            </a:r>
            <a:r>
              <a:rPr lang="en-US" sz="2400" dirty="0" err="1">
                <a:solidFill>
                  <a:schemeClr val="bg1"/>
                </a:solidFill>
              </a:rPr>
              <a:t>Lowood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Thornfield</a:t>
            </a:r>
            <a:r>
              <a:rPr lang="en-US" sz="2400" dirty="0">
                <a:solidFill>
                  <a:schemeClr val="bg1"/>
                </a:solidFill>
              </a:rPr>
              <a:t> manor, Moor house, </a:t>
            </a:r>
            <a:r>
              <a:rPr lang="en-US" sz="2400" dirty="0" err="1">
                <a:solidFill>
                  <a:schemeClr val="bg1"/>
                </a:solidFill>
              </a:rPr>
              <a:t>Ferndean</a:t>
            </a:r>
            <a:r>
              <a:rPr lang="en-US" sz="2400" dirty="0">
                <a:solidFill>
                  <a:schemeClr val="bg1"/>
                </a:solidFill>
              </a:rPr>
              <a:t> Manor)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1"/>
            <a:ext cx="12213602" cy="25399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8504"/>
          <a:stretch/>
        </p:blipFill>
        <p:spPr>
          <a:xfrm>
            <a:off x="6864825" y="3581677"/>
            <a:ext cx="4876800" cy="278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9468" r="7384" b="10778"/>
          <a:stretch/>
        </p:blipFill>
        <p:spPr>
          <a:xfrm>
            <a:off x="6864825" y="240842"/>
            <a:ext cx="4876800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988CD-F7BB-0142-A976-1C440C136F39}"/>
              </a:ext>
            </a:extLst>
          </p:cNvPr>
          <p:cNvSpPr/>
          <p:nvPr/>
        </p:nvSpPr>
        <p:spPr>
          <a:xfrm>
            <a:off x="1028700" y="2903389"/>
            <a:ext cx="4570241" cy="1541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 txBox="1">
            <a:spLocks/>
          </p:cNvSpPr>
          <p:nvPr/>
        </p:nvSpPr>
        <p:spPr>
          <a:xfrm>
            <a:off x="1028700" y="2363759"/>
            <a:ext cx="4454008" cy="1907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Main Themes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ka-GE" dirty="0">
                <a:solidFill>
                  <a:schemeClr val="bg1"/>
                </a:solidFill>
                <a:latin typeface="+mn-lt"/>
              </a:rPr>
              <a:t>მთავარი თემები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1"/>
          <a:stretch/>
        </p:blipFill>
        <p:spPr>
          <a:xfrm>
            <a:off x="6367817" y="1460950"/>
            <a:ext cx="4673221" cy="4230669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48A49DA-5C8F-A743-96FF-699C46344D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08" y="62593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70956-038C-574A-B1B3-68DC200A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89" y="61187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72485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Jane Eyre</a:t>
            </a:r>
          </a:p>
          <a:p>
            <a:pPr algn="ctr"/>
            <a:r>
              <a:rPr lang="ka-GE" sz="5400" b="1" i="1" dirty="0">
                <a:solidFill>
                  <a:schemeClr val="bg1"/>
                </a:solidFill>
              </a:rPr>
              <a:t>ჯეინ ეარი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691CD-7102-0E43-AF5B-E0464B5933FB}"/>
              </a:ext>
            </a:extLst>
          </p:cNvPr>
          <p:cNvSpPr/>
          <p:nvPr/>
        </p:nvSpPr>
        <p:spPr>
          <a:xfrm>
            <a:off x="2073349" y="4231758"/>
            <a:ext cx="81551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67511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By Charlotte Bronte - </a:t>
            </a:r>
            <a:r>
              <a:rPr lang="ka-GE" sz="3600" dirty="0">
                <a:solidFill>
                  <a:schemeClr val="bg1"/>
                </a:solidFill>
              </a:rPr>
              <a:t>შარლოტა ბრონტე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A09408-06DC-624F-8CBE-F433D1ECA9AB}"/>
              </a:ext>
            </a:extLst>
          </p:cNvPr>
          <p:cNvSpPr/>
          <p:nvPr/>
        </p:nvSpPr>
        <p:spPr>
          <a:xfrm>
            <a:off x="8102009" y="393895"/>
            <a:ext cx="2870791" cy="1055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948" y="310598"/>
            <a:ext cx="4781587" cy="12859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Conclusion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ka-GE" sz="3200" dirty="0">
                <a:solidFill>
                  <a:schemeClr val="bg1"/>
                </a:solidFill>
                <a:latin typeface="+mn-lt"/>
              </a:rPr>
              <a:t>შეჯამება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400285"/>
              </p:ext>
            </p:extLst>
          </p:nvPr>
        </p:nvGraphicFramePr>
        <p:xfrm>
          <a:off x="1930400" y="719730"/>
          <a:ext cx="8783982" cy="465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581666" y="1694329"/>
            <a:ext cx="1481449" cy="57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Charlotte Bronte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024668" y="2838307"/>
            <a:ext cx="3076148" cy="1258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A story of a young orphan who battles through life’s struggles. Jane has many obstacles in her life – her cruel relatives,  her love for Rochester and his marriage.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442200" y="4870980"/>
            <a:ext cx="2530209" cy="10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0" dirty="0"/>
              <a:t>Jane Eyre, Rochester, Mrs. Reed, Bertha Mason, St. John Rivers, etc.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3152633" y="4870980"/>
            <a:ext cx="2073120" cy="83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0" dirty="0"/>
              <a:t>Mid-19</a:t>
            </a:r>
            <a:r>
              <a:rPr lang="en-US" sz="1700" baseline="30000" dirty="0"/>
              <a:t>th</a:t>
            </a:r>
            <a:r>
              <a:rPr lang="en-US" sz="1700" dirty="0"/>
              <a:t> Century</a:t>
            </a:r>
          </a:p>
          <a:p>
            <a:pPr algn="just"/>
            <a:r>
              <a:rPr lang="en-US" sz="1700" dirty="0"/>
              <a:t>Northern England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049272" y="2900470"/>
            <a:ext cx="2577592" cy="76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0" dirty="0"/>
              <a:t>Love VS Autonomy </a:t>
            </a:r>
          </a:p>
          <a:p>
            <a:pPr algn="just"/>
            <a:r>
              <a:rPr lang="en-US" sz="1700" dirty="0"/>
              <a:t>Social Class and Social Rules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ED50DA51-0578-2447-9513-A807C9119F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008" y="61187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59651-C009-304A-81EF-5712BB8F5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089" y="58373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25066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639408" y="1669036"/>
            <a:ext cx="186609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უსინათლო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71418" y="1450952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ობოლი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86165" y="1595960"/>
            <a:ext cx="1596605" cy="51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სასტიკად მოპყრობა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67482" y="3413703"/>
            <a:ext cx="1670032" cy="59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აღმზრდელი ქალი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6165" y="5372854"/>
            <a:ext cx="1846328" cy="85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დიდი, მდიდრული სახლი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40890" y="5373553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შეთავაზება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33048" y="5293648"/>
            <a:ext cx="2078813" cy="57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სასულიერო პირი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0218" y="3446173"/>
            <a:ext cx="1654552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მისიონერი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2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669036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66CF43-4F9B-E545-B694-CE0C7E1D6FF6}"/>
              </a:ext>
            </a:extLst>
          </p:cNvPr>
          <p:cNvSpPr/>
          <p:nvPr/>
        </p:nvSpPr>
        <p:spPr>
          <a:xfrm>
            <a:off x="8218967" y="284688"/>
            <a:ext cx="2902689" cy="121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642" y="-224285"/>
            <a:ext cx="420327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Homework</a:t>
            </a:r>
            <a:r>
              <a:rPr lang="ka-GE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bg1"/>
                </a:solidFill>
                <a:latin typeface="+mn-lt"/>
              </a:rPr>
            </a:br>
            <a:r>
              <a:rPr lang="ka-GE" sz="4000" dirty="0">
                <a:solidFill>
                  <a:schemeClr val="bg1"/>
                </a:solidFill>
                <a:latin typeface="+mn-lt"/>
              </a:rPr>
              <a:t>დავალება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709212" y="1668227"/>
            <a:ext cx="7099779" cy="219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65" y="1691736"/>
            <a:ext cx="3626936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58BCDA-B7AE-3245-BE34-C507A91BF57E}"/>
              </a:ext>
            </a:extLst>
          </p:cNvPr>
          <p:cNvSpPr/>
          <p:nvPr/>
        </p:nvSpPr>
        <p:spPr>
          <a:xfrm>
            <a:off x="918005" y="1805129"/>
            <a:ext cx="6485861" cy="412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0414" y="1774698"/>
            <a:ext cx="60601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Think about Jane Eyre</a:t>
            </a:r>
            <a:r>
              <a:rPr lang="ka-GE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 change the setting. Imagine Jane lives in the 21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century and is 18 years old.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How does she live? </a:t>
            </a:r>
            <a:endParaRPr lang="ka-GE" sz="2400" dirty="0">
              <a:solidFill>
                <a:schemeClr val="bg1"/>
              </a:solidFill>
            </a:endParaRPr>
          </a:p>
          <a:p>
            <a:pPr algn="just"/>
            <a:endParaRPr lang="en-GB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>
                <a:solidFill>
                  <a:schemeClr val="bg1"/>
                </a:solidFill>
              </a:rPr>
              <a:t>შეცვალეთ მოქმედების </a:t>
            </a:r>
            <a:r>
              <a:rPr lang="ka-GE" sz="2400" dirty="0" smtClean="0">
                <a:solidFill>
                  <a:schemeClr val="bg1"/>
                </a:solidFill>
              </a:rPr>
              <a:t>დრო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a-GE" sz="2400" dirty="0" smtClean="0">
                <a:solidFill>
                  <a:schemeClr val="bg1"/>
                </a:solidFill>
              </a:rPr>
              <a:t>წარმოიდგინეთ</a:t>
            </a:r>
            <a:r>
              <a:rPr lang="ka-GE" sz="2400" dirty="0">
                <a:solidFill>
                  <a:schemeClr val="bg1"/>
                </a:solidFill>
              </a:rPr>
              <a:t>, რომ ჯეინი ცხოვრობს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ka-GE" sz="2400" dirty="0" smtClean="0">
                <a:solidFill>
                  <a:schemeClr val="bg1"/>
                </a:solidFill>
              </a:rPr>
              <a:t>21-ე </a:t>
            </a:r>
            <a:r>
              <a:rPr lang="ka-GE" sz="2400" dirty="0">
                <a:solidFill>
                  <a:schemeClr val="bg1"/>
                </a:solidFill>
              </a:rPr>
              <a:t>საუკუნეში და არის 18 წლის. </a:t>
            </a:r>
            <a:endParaRPr lang="en-GB" sz="2400" dirty="0">
              <a:solidFill>
                <a:schemeClr val="bg1"/>
              </a:solidFill>
            </a:endParaRPr>
          </a:p>
          <a:p>
            <a:pPr algn="just"/>
            <a:endParaRPr lang="en-GB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>
                <a:solidFill>
                  <a:schemeClr val="bg1"/>
                </a:solidFill>
              </a:rPr>
              <a:t>როგორ იცხოვრებდა?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C9148B54-E12E-B64E-A3EB-44E03F6D26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08" y="23203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87488-C767-5249-BDBE-0B147CA42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89" y="23203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13B3A-6ACF-4040-8B7C-837D39FE96DA}"/>
              </a:ext>
            </a:extLst>
          </p:cNvPr>
          <p:cNvSpPr/>
          <p:nvPr/>
        </p:nvSpPr>
        <p:spPr>
          <a:xfrm>
            <a:off x="6496493" y="233916"/>
            <a:ext cx="4986670" cy="125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121" y="237043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144673"/>
              </p:ext>
            </p:extLst>
          </p:nvPr>
        </p:nvGraphicFramePr>
        <p:xfrm>
          <a:off x="1078338" y="1681773"/>
          <a:ext cx="5187744" cy="437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58" y="1788823"/>
            <a:ext cx="2695019" cy="4113088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DDA6D7BD-97AB-B143-9923-2CF94EBC182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36B21-44B8-7D4B-923E-620C1CA05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594998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639408" y="1669036"/>
            <a:ext cx="186609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უსინათლო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71418" y="1450952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ობოლი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86165" y="1595960"/>
            <a:ext cx="1596605" cy="51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სასტიკად მოპყრობა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67482" y="3413703"/>
            <a:ext cx="1670032" cy="59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აღმზრდელი ქალი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6165" y="5400990"/>
            <a:ext cx="1846328" cy="85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დიდი, მდიდრული სახლი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40890" y="5373553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შეთავაზება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33048" y="5293648"/>
            <a:ext cx="2078813" cy="57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სასულიერო პირი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0218" y="3446173"/>
            <a:ext cx="1654552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მისიონერი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801568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orphan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6857" y="3640653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/>
              <a:t>ობოლი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53ECA798-286C-274D-8EFB-85EE0C95C1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1187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62D55-B746-8C41-A772-110D4D18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58373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843772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abuse</a:t>
            </a:r>
          </a:p>
          <a:p>
            <a:pPr lvl="0" algn="ctr"/>
            <a:r>
              <a:rPr lang="en-US" sz="3600" b="1" dirty="0"/>
              <a:t>(v.)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6857" y="3668789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სასტიკად მოპყრობა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DE4B2200-C424-0C49-A619-C9E4182F4C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2593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06E43-2DF5-8744-8661-D93064BF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61187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829704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governess </a:t>
            </a:r>
            <a:endParaRPr lang="ka-GE" sz="3600" b="1" dirty="0"/>
          </a:p>
          <a:p>
            <a:pPr lvl="0" algn="ctr"/>
            <a:r>
              <a:rPr lang="ka-GE" sz="3600" b="1" dirty="0"/>
              <a:t>(</a:t>
            </a:r>
            <a:r>
              <a:rPr lang="en-US" sz="3600" b="1" dirty="0"/>
              <a:t>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6857" y="3654721"/>
            <a:ext cx="3174222" cy="121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აღმზრდელი ქალი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ED6E3DAC-4F51-2842-8ABB-0D95C6DE7E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2593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4592E-B7E4-1A45-8B1A-E1A579FE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61187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829704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mansion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71750" y="3670889"/>
            <a:ext cx="3624046" cy="161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დიდი, მდიდრული სახლი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86160C95-AEE4-9D4E-8AA2-64AF677FD8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4000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4949D-3927-DC49-8F79-176B0E4C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62593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1829704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to propose</a:t>
            </a:r>
            <a:endParaRPr lang="ka-GE" sz="3600" b="1" dirty="0"/>
          </a:p>
          <a:p>
            <a:pPr lvl="0" algn="ctr"/>
            <a:r>
              <a:rPr lang="ka-GE" sz="3600" b="1" dirty="0"/>
              <a:t>(</a:t>
            </a:r>
            <a:r>
              <a:rPr lang="en-US" sz="3600" b="1" dirty="0"/>
              <a:t>v.)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71750" y="3727162"/>
            <a:ext cx="3624046" cy="12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შეთავაზება</a:t>
            </a:r>
            <a:endParaRPr lang="en-US" sz="36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FFF8B0D-7997-5A4B-AEFC-8805709526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08" y="61187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10286-99C7-A04F-9802-A4511A9FA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9" y="59780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366</Words>
  <Application>Microsoft Office PowerPoint</Application>
  <PresentationFormat>Widescreen</PresentationFormat>
  <Paragraphs>135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Agenda გაკვეთილის განრიგი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 Characters - გმირები</vt:lpstr>
      <vt:lpstr>PowerPoint Presentation</vt:lpstr>
      <vt:lpstr>PowerPoint Presentation</vt:lpstr>
      <vt:lpstr>PowerPoint Presentation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188</cp:revision>
  <dcterms:created xsi:type="dcterms:W3CDTF">2020-04-09T12:21:27Z</dcterms:created>
  <dcterms:modified xsi:type="dcterms:W3CDTF">2020-10-09T05:51:50Z</dcterms:modified>
</cp:coreProperties>
</file>