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371" r:id="rId7"/>
    <p:sldId id="372" r:id="rId8"/>
    <p:sldId id="373" r:id="rId9"/>
    <p:sldId id="374" r:id="rId10"/>
    <p:sldId id="261" r:id="rId11"/>
    <p:sldId id="347" r:id="rId12"/>
    <p:sldId id="411" r:id="rId13"/>
    <p:sldId id="412" r:id="rId14"/>
    <p:sldId id="413" r:id="rId15"/>
    <p:sldId id="414" r:id="rId16"/>
    <p:sldId id="357" r:id="rId17"/>
    <p:sldId id="358" r:id="rId18"/>
    <p:sldId id="359" r:id="rId19"/>
    <p:sldId id="360" r:id="rId20"/>
    <p:sldId id="362" r:id="rId21"/>
    <p:sldId id="393" r:id="rId22"/>
    <p:sldId id="404" r:id="rId23"/>
    <p:sldId id="387" r:id="rId24"/>
    <p:sldId id="388" r:id="rId25"/>
    <p:sldId id="353" r:id="rId26"/>
    <p:sldId id="403" r:id="rId27"/>
    <p:sldId id="354" r:id="rId28"/>
    <p:sldId id="363" r:id="rId29"/>
    <p:sldId id="364" r:id="rId30"/>
    <p:sldId id="365" r:id="rId31"/>
    <p:sldId id="366" r:id="rId32"/>
    <p:sldId id="296" r:id="rId33"/>
    <p:sldId id="325" r:id="rId34"/>
    <p:sldId id="405" r:id="rId35"/>
    <p:sldId id="406" r:id="rId36"/>
    <p:sldId id="415" r:id="rId37"/>
    <p:sldId id="302" r:id="rId38"/>
    <p:sldId id="330" r:id="rId39"/>
    <p:sldId id="331" r:id="rId40"/>
    <p:sldId id="395" r:id="rId41"/>
    <p:sldId id="392" r:id="rId42"/>
    <p:sldId id="304" r:id="rId43"/>
    <p:sldId id="333" r:id="rId4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5256" autoAdjust="0"/>
  </p:normalViewPr>
  <p:slideViewPr>
    <p:cSldViewPr snapToGrid="0">
      <p:cViewPr varScale="1">
        <p:scale>
          <a:sx n="106" d="100"/>
          <a:sy n="106" d="100"/>
        </p:scale>
        <p:origin x="7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85885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16</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17</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274047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93045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28</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29</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296444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extLst>
      <p:ext uri="{BB962C8B-B14F-4D97-AF65-F5344CB8AC3E}">
        <p14:creationId xmlns:p14="http://schemas.microsoft.com/office/powerpoint/2010/main" val="1272552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extLst>
      <p:ext uri="{BB962C8B-B14F-4D97-AF65-F5344CB8AC3E}">
        <p14:creationId xmlns:p14="http://schemas.microsoft.com/office/powerpoint/2010/main" val="1794219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extLst>
      <p:ext uri="{BB962C8B-B14F-4D97-AF65-F5344CB8AC3E}">
        <p14:creationId xmlns:p14="http://schemas.microsoft.com/office/powerpoint/2010/main" val="3197289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extLst>
      <p:ext uri="{BB962C8B-B14F-4D97-AF65-F5344CB8AC3E}">
        <p14:creationId xmlns:p14="http://schemas.microsoft.com/office/powerpoint/2010/main" val="476144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extLst>
      <p:ext uri="{BB962C8B-B14F-4D97-AF65-F5344CB8AC3E}">
        <p14:creationId xmlns:p14="http://schemas.microsoft.com/office/powerpoint/2010/main" val="1285877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extLst>
      <p:ext uri="{BB962C8B-B14F-4D97-AF65-F5344CB8AC3E}">
        <p14:creationId xmlns:p14="http://schemas.microsoft.com/office/powerpoint/2010/main" val="45353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598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974869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5607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01639" y="1964988"/>
            <a:ext cx="3431400" cy="2315182"/>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lawsuit</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lang="en-US"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648021" y="4376118"/>
            <a:ext cx="5138637" cy="66281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b="1" u="none" strike="noStrike" cap="none">
                <a:solidFill>
                  <a:srgbClr val="FFFFFF"/>
                </a:solidFill>
                <a:latin typeface="Calibri" panose="020F0502020204030204" pitchFamily="34" charset="0"/>
                <a:ea typeface="Calibri"/>
                <a:cs typeface="Calibri" panose="020F0502020204030204" pitchFamily="34" charset="0"/>
                <a:sym typeface="Calibri"/>
              </a:rPr>
              <a:t>სასამართლო პროცესი, საქმე</a:t>
            </a:r>
            <a:endParaRPr lang="ka-GE"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48021"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Two of the directors filed a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lawsuit</a:t>
            </a:r>
            <a:r>
              <a:rPr lang="en-US" sz="2400" i="1" strike="noStrike" cap="none" dirty="0">
                <a:solidFill>
                  <a:srgbClr val="FFFFFF"/>
                </a:solidFill>
                <a:latin typeface="Calibri" panose="020F0502020204030204" pitchFamily="34" charset="0"/>
                <a:ea typeface="Calibri"/>
                <a:cs typeface="Calibri" panose="020F0502020204030204" pitchFamily="34" charset="0"/>
                <a:sym typeface="Calibri"/>
              </a:rPr>
              <a:t> against their former employer.</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29082"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Objects, </a:t>
            </a:r>
            <a:r>
              <a:rPr lang="en-US" sz="2400" b="1" dirty="0" smtClean="0">
                <a:latin typeface="Calibri" panose="020F0502020204030204" pitchFamily="34" charset="0"/>
                <a:cs typeface="Calibri" panose="020F0502020204030204" pitchFamily="34" charset="0"/>
              </a:rPr>
              <a:t>documents or </a:t>
            </a:r>
            <a:r>
              <a:rPr lang="en-US" sz="2400" b="1" dirty="0">
                <a:latin typeface="Calibri" panose="020F0502020204030204" pitchFamily="34" charset="0"/>
                <a:cs typeface="Calibri" panose="020F0502020204030204" pitchFamily="34" charset="0"/>
              </a:rPr>
              <a:t>official </a:t>
            </a:r>
            <a:r>
              <a:rPr lang="en-US" sz="2400" b="1" dirty="0" smtClean="0">
                <a:latin typeface="Calibri" panose="020F0502020204030204" pitchFamily="34" charset="0"/>
                <a:cs typeface="Calibri" panose="020F0502020204030204" pitchFamily="34" charset="0"/>
              </a:rPr>
              <a:t>statements that </a:t>
            </a:r>
            <a:r>
              <a:rPr lang="en-US" sz="2400" b="1" dirty="0">
                <a:latin typeface="Calibri" panose="020F0502020204030204" pitchFamily="34" charset="0"/>
                <a:cs typeface="Calibri" panose="020F0502020204030204" pitchFamily="34" charset="0"/>
              </a:rPr>
              <a:t>are used to prove something is true or not true, especially for legal or insurance purposes</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236311" y="2241815"/>
            <a:ext cx="1629124"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witness</a:t>
            </a:r>
            <a:endParaRPr lang="en-US" sz="2000" b="1"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5283847" y="2241815"/>
            <a:ext cx="1728683"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evidence</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7467324" y="2242176"/>
            <a:ext cx="1629124"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jury</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9551243" y="2241815"/>
            <a:ext cx="1995166" cy="786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investigation</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902347" y="2241815"/>
            <a:ext cx="1915552" cy="786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lawsuit </a:t>
            </a:r>
            <a:endParaRPr lang="en-US" sz="2000" b="1"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2.22222E-6 L 0.2388 0.50393 " pathEditMode="relative" rAng="0" ptsTypes="AA">
                                      <p:cBhvr>
                                        <p:cTn id="6" dur="2000" fill="hold"/>
                                        <p:tgtEl>
                                          <p:spTgt spid="18"/>
                                        </p:tgtEl>
                                        <p:attrNameLst>
                                          <p:attrName>ppt_x</p:attrName>
                                          <p:attrName>ppt_y</p:attrName>
                                        </p:attrNameLst>
                                      </p:cBhvr>
                                      <p:rCtr x="11940" y="25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44073" y="365661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problem taken to a law court by an ordinary person or an </a:t>
            </a:r>
            <a:r>
              <a:rPr lang="en-US" sz="2400" b="1" dirty="0" err="1" smtClean="0">
                <a:latin typeface="Calibri" panose="020F0502020204030204" pitchFamily="34" charset="0"/>
                <a:cs typeface="Calibri" panose="020F0502020204030204" pitchFamily="34" charset="0"/>
              </a:rPr>
              <a:t>organisation</a:t>
            </a:r>
            <a:r>
              <a:rPr lang="en-US" sz="2400" b="1" dirty="0" smtClean="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rather than the police in order to obtain a legal decision</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1711398" y="2304288"/>
            <a:ext cx="2023973"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lawsuit</a:t>
            </a:r>
            <a:endParaRPr lang="en-US" sz="2000" b="1"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222079" y="2304288"/>
            <a:ext cx="1606487"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witness</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315274" y="2304289"/>
            <a:ext cx="1728682"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jury</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8560664" y="2304289"/>
            <a:ext cx="2103153" cy="782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investigation</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280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4.44444E-6 L 0.52448 0.48842 " pathEditMode="relative" rAng="0" ptsTypes="AA">
                                      <p:cBhvr>
                                        <p:cTn id="6" dur="2000" fill="hold"/>
                                        <p:tgtEl>
                                          <p:spTgt spid="17"/>
                                        </p:tgtEl>
                                        <p:attrNameLst>
                                          <p:attrName>ppt_x</p:attrName>
                                          <p:attrName>ppt_y</p:attrName>
                                        </p:attrNameLst>
                                      </p:cBhvr>
                                      <p:rCtr x="26224" y="2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72273" y="371547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group of people who have been chosen to listen to the facts in a court action and decide whether a person is guilty or not guilty or whether a claim has been </a:t>
            </a:r>
            <a:r>
              <a:rPr lang="en-US" sz="2400" b="1" dirty="0" smtClean="0">
                <a:latin typeface="Calibri" panose="020F0502020204030204" pitchFamily="34" charset="0"/>
                <a:cs typeface="Calibri" panose="020F0502020204030204" pitchFamily="34" charset="0"/>
              </a:rPr>
              <a:t>proved</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2204063" y="2405689"/>
            <a:ext cx="1960518" cy="7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witness</a:t>
            </a:r>
            <a:endParaRPr lang="en-US" sz="2000" b="1"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5057788" y="2405849"/>
            <a:ext cx="1728682" cy="704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jury</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7559851" y="2398453"/>
            <a:ext cx="1960518" cy="7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investigation</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623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3.33333E-6 L 0.27448 0.49236 " pathEditMode="relative" rAng="0" ptsTypes="AA">
                                      <p:cBhvr>
                                        <p:cTn id="6" dur="2000" fill="hold"/>
                                        <p:tgtEl>
                                          <p:spTgt spid="19"/>
                                        </p:tgtEl>
                                        <p:attrNameLst>
                                          <p:attrName>ppt_x</p:attrName>
                                          <p:attrName>ppt_y</p:attrName>
                                        </p:attrNameLst>
                                      </p:cBhvr>
                                      <p:rCtr x="13724" y="24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002622" y="3618196"/>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The act or process of examining a crime, problem, statement, etc. carefully, especially to discover the truth</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8" name="Rectangle 17">
            <a:extLst>
              <a:ext uri="{FF2B5EF4-FFF2-40B4-BE49-F238E27FC236}">
                <a16:creationId xmlns:a16="http://schemas.microsoft.com/office/drawing/2014/main" id="{9F627E5A-4AF2-2946-8B8E-7F5BF220557A}"/>
              </a:ext>
            </a:extLst>
          </p:cNvPr>
          <p:cNvSpPr/>
          <p:nvPr/>
        </p:nvSpPr>
        <p:spPr>
          <a:xfrm>
            <a:off x="3327078" y="2067782"/>
            <a:ext cx="1960518" cy="764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witness</a:t>
            </a:r>
            <a:endParaRPr lang="en-US" sz="2000" b="1"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5922129" y="2083028"/>
            <a:ext cx="2076652" cy="748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investigation</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090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33333E-6 L 0.17839 0.52963 " pathEditMode="relative" rAng="0" ptsTypes="AA">
                                      <p:cBhvr>
                                        <p:cTn id="6" dur="2000" fill="hold"/>
                                        <p:tgtEl>
                                          <p:spTgt spid="20"/>
                                        </p:tgtEl>
                                        <p:attrNameLst>
                                          <p:attrName>ppt_x</p:attrName>
                                          <p:attrName>ppt_y</p:attrName>
                                        </p:attrNameLst>
                                      </p:cBhvr>
                                      <p:rCtr x="8919" y="2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86128" y="3635573"/>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cs typeface="Calibri" panose="020F0502020204030204" pitchFamily="34" charset="0"/>
              </a:rPr>
              <a:t>A person who sees an event happening, especially a crime or an accident</a:t>
            </a: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20" name="Rectangle 19">
            <a:extLst>
              <a:ext uri="{FF2B5EF4-FFF2-40B4-BE49-F238E27FC236}">
                <a16:creationId xmlns:a16="http://schemas.microsoft.com/office/drawing/2014/main" id="{D86E702E-104A-D647-B1CD-0A5C18F4C340}"/>
              </a:ext>
            </a:extLst>
          </p:cNvPr>
          <p:cNvSpPr/>
          <p:nvPr/>
        </p:nvSpPr>
        <p:spPr>
          <a:xfrm>
            <a:off x="5335480" y="2045198"/>
            <a:ext cx="1944208" cy="724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anose="020F0502020204030204" pitchFamily="34" charset="0"/>
                <a:cs typeface="Calibri" panose="020F0502020204030204" pitchFamily="34" charset="0"/>
              </a:rPr>
              <a:t>witness</a:t>
            </a:r>
            <a:endParaRPr lang="en-US" sz="2000" b="1"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587960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261013" y="680701"/>
            <a:ext cx="7669974" cy="4798114"/>
            <a:chOff x="505674" y="-422657"/>
            <a:chExt cx="7442711" cy="5005068"/>
          </a:xfrm>
        </p:grpSpPr>
        <p:sp>
          <p:nvSpPr>
            <p:cNvPr id="148" name="Google Shape;148;g8d3272b2c0_0_186"/>
            <p:cNvSpPr/>
            <p:nvPr/>
          </p:nvSpPr>
          <p:spPr>
            <a:xfrm>
              <a:off x="3261203" y="1845628"/>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438668" y="2130148"/>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charset="0"/>
                  <a:ea typeface="Calibri" charset="0"/>
                  <a:cs typeface="Calibri" charset="0"/>
                  <a:sym typeface="Calibri"/>
                </a:rPr>
                <a:t>Vocabulary</a:t>
              </a:r>
              <a:endParaRPr sz="22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200" b="1" u="none" strike="noStrike" cap="none" dirty="0" err="1">
                  <a:solidFill>
                    <a:srgbClr val="FFFFFF"/>
                  </a:solidFill>
                  <a:latin typeface="Calibri" charset="0"/>
                  <a:ea typeface="Calibri" charset="0"/>
                  <a:cs typeface="Calibri" charset="0"/>
                  <a:sym typeface="Calibri"/>
                </a:rPr>
                <a:t>ლექსიკა</a:t>
              </a:r>
              <a:endParaRPr sz="22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062499" y="-422657"/>
              <a:ext cx="2216849" cy="161712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349935" y="-216767"/>
              <a:ext cx="1597074" cy="106761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1800" b="1" dirty="0" err="1" smtClean="0">
                  <a:solidFill>
                    <a:srgbClr val="FFFFFF"/>
                  </a:solidFill>
                  <a:latin typeface="Calibri" charset="0"/>
                  <a:ea typeface="Calibri" charset="0"/>
                  <a:cs typeface="Calibri" charset="0"/>
                  <a:sym typeface="Calibri"/>
                </a:rPr>
                <a:t>defence</a:t>
              </a:r>
              <a:endParaRPr lang="en-US" sz="18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1800" b="1" dirty="0" smtClean="0">
                  <a:solidFill>
                    <a:srgbClr val="FFFFFF"/>
                  </a:solidFill>
                  <a:latin typeface="Calibri" charset="0"/>
                  <a:ea typeface="Calibri" charset="0"/>
                  <a:cs typeface="Calibri" charset="0"/>
                  <a:sym typeface="Calibri"/>
                </a:rPr>
                <a:t>(n.) </a:t>
              </a:r>
              <a:endParaRPr lang="ka-GE" sz="18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1800" b="1" dirty="0" smtClean="0">
                  <a:solidFill>
                    <a:srgbClr val="FFFFFF"/>
                  </a:solidFill>
                  <a:latin typeface="Calibri" charset="0"/>
                  <a:ea typeface="Calibri" charset="0"/>
                  <a:cs typeface="Calibri" charset="0"/>
                  <a:sym typeface="Calibri"/>
                </a:rPr>
                <a:t>დაცვა</a:t>
              </a:r>
              <a:endParaRPr lang="ka-GE" sz="18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774024" y="640430"/>
              <a:ext cx="2174361" cy="144795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5996243" y="1092201"/>
              <a:ext cx="1733921" cy="64592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  </a:t>
              </a:r>
              <a:r>
                <a:rPr lang="en-US" sz="1800" b="1" dirty="0" smtClean="0">
                  <a:solidFill>
                    <a:srgbClr val="FFFFFF"/>
                  </a:solidFill>
                  <a:latin typeface="Calibri" charset="0"/>
                  <a:ea typeface="Calibri" charset="0"/>
                  <a:cs typeface="Calibri" charset="0"/>
                  <a:sym typeface="Calibri"/>
                </a:rPr>
                <a:t>unjust</a:t>
              </a:r>
            </a:p>
            <a:p>
              <a:pPr marL="0" lvl="0" indent="0" algn="ctr" rtl="0">
                <a:spcBef>
                  <a:spcPts val="0"/>
                </a:spcBef>
                <a:spcAft>
                  <a:spcPts val="0"/>
                </a:spcAft>
                <a:buClr>
                  <a:schemeClr val="dk1"/>
                </a:buClr>
                <a:buSzPts val="1100"/>
                <a:buFont typeface="Arial"/>
                <a:buNone/>
              </a:pPr>
              <a:r>
                <a:rPr lang="en-US" sz="1800" b="1" dirty="0" smtClean="0">
                  <a:solidFill>
                    <a:srgbClr val="FFFFFF"/>
                  </a:solidFill>
                  <a:latin typeface="Calibri" charset="0"/>
                  <a:ea typeface="Calibri" charset="0"/>
                  <a:cs typeface="Calibri" charset="0"/>
                  <a:sym typeface="Calibri"/>
                </a:rPr>
                <a:t>(adj.)</a:t>
              </a:r>
              <a:endParaRPr lang="en-US" sz="18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უსამართლო</a:t>
              </a:r>
            </a:p>
            <a:p>
              <a:pPr marL="0" lvl="0" indent="0" algn="ctr" rtl="0">
                <a:spcBef>
                  <a:spcPts val="0"/>
                </a:spcBef>
                <a:spcAft>
                  <a:spcPts val="0"/>
                </a:spcAft>
                <a:buClr>
                  <a:schemeClr val="dk1"/>
                </a:buClr>
                <a:buSzPts val="1100"/>
                <a:buFont typeface="Arial"/>
                <a:buNone/>
              </a:pPr>
              <a:endParaRPr sz="18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05674" y="3028980"/>
              <a:ext cx="2380785" cy="155343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752090" y="3166977"/>
              <a:ext cx="1944713" cy="121062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1800" b="1" dirty="0" smtClean="0">
                  <a:solidFill>
                    <a:srgbClr val="FFFFFF"/>
                  </a:solidFill>
                  <a:latin typeface="Calibri" charset="0"/>
                  <a:ea typeface="Calibri" charset="0"/>
                  <a:cs typeface="Calibri" charset="0"/>
                  <a:sym typeface="Calibri"/>
                </a:rPr>
                <a:t>discretion</a:t>
              </a:r>
            </a:p>
            <a:p>
              <a:pPr marL="0" marR="0" lvl="0" indent="0" algn="ctr" rtl="0">
                <a:lnSpc>
                  <a:spcPct val="90000"/>
                </a:lnSpc>
                <a:spcBef>
                  <a:spcPts val="630"/>
                </a:spcBef>
                <a:spcAft>
                  <a:spcPts val="0"/>
                </a:spcAft>
                <a:buNone/>
              </a:pPr>
              <a:r>
                <a:rPr lang="en-US" sz="1800" b="1" dirty="0" smtClean="0">
                  <a:solidFill>
                    <a:srgbClr val="FFFFFF"/>
                  </a:solidFill>
                  <a:latin typeface="Calibri" charset="0"/>
                  <a:ea typeface="Calibri" charset="0"/>
                  <a:cs typeface="Calibri" charset="0"/>
                  <a:sym typeface="Calibri"/>
                </a:rPr>
                <a:t>(n.)</a:t>
              </a:r>
              <a:endParaRPr lang="ka-GE" sz="18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1800" b="1" dirty="0">
                  <a:solidFill>
                    <a:srgbClr val="FFFFFF"/>
                  </a:solidFill>
                  <a:latin typeface="Calibri" charset="0"/>
                  <a:ea typeface="Calibri" charset="0"/>
                  <a:cs typeface="Calibri" charset="0"/>
                  <a:sym typeface="Calibri"/>
                </a:rPr>
                <a:t>შეხედულება</a:t>
              </a: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sp>
        <p:nvSpPr>
          <p:cNvPr id="2" name="Oval 1">
            <a:extLst>
              <a:ext uri="{FF2B5EF4-FFF2-40B4-BE49-F238E27FC236}">
                <a16:creationId xmlns:a16="http://schemas.microsoft.com/office/drawing/2014/main" id="{17DFDB4C-9792-4BAD-979A-3FB865F95A53}"/>
              </a:ext>
            </a:extLst>
          </p:cNvPr>
          <p:cNvSpPr/>
          <p:nvPr/>
        </p:nvSpPr>
        <p:spPr>
          <a:xfrm>
            <a:off x="4804964" y="4849587"/>
            <a:ext cx="3096939" cy="1957228"/>
          </a:xfrm>
          <a:prstGeom prst="ellipse">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latin typeface="Calibri" panose="020F0502020204030204" pitchFamily="34" charset="0"/>
                <a:cs typeface="Calibri" panose="020F0502020204030204" pitchFamily="34" charset="0"/>
              </a:rPr>
              <a:t>statute</a:t>
            </a:r>
          </a:p>
          <a:p>
            <a:pPr algn="ctr"/>
            <a:r>
              <a:rPr lang="en-US" sz="1800" b="1" dirty="0" smtClean="0">
                <a:latin typeface="Calibri" panose="020F0502020204030204" pitchFamily="34" charset="0"/>
                <a:cs typeface="Calibri" panose="020F0502020204030204" pitchFamily="34" charset="0"/>
              </a:rPr>
              <a:t>(n.)</a:t>
            </a:r>
            <a:endParaRPr lang="ka-GE" sz="1800" b="1" dirty="0">
              <a:latin typeface="Calibri" panose="020F0502020204030204" pitchFamily="34" charset="0"/>
              <a:cs typeface="Calibri" panose="020F0502020204030204" pitchFamily="34" charset="0"/>
            </a:endParaRPr>
          </a:p>
          <a:p>
            <a:pPr algn="ctr"/>
            <a:r>
              <a:rPr lang="ka-GE" sz="1800" b="1" dirty="0">
                <a:latin typeface="Calibri" panose="020F0502020204030204" pitchFamily="34" charset="0"/>
                <a:cs typeface="Calibri" panose="020F0502020204030204" pitchFamily="34" charset="0"/>
              </a:rPr>
              <a:t>კანონი, პარლამენტის მიერ დამტკიცებული</a:t>
            </a:r>
            <a:endParaRPr lang="en-US" sz="1800" b="1" dirty="0">
              <a:latin typeface="Calibri" panose="020F0502020204030204" pitchFamily="34" charset="0"/>
              <a:cs typeface="Calibri" panose="020F0502020204030204" pitchFamily="34" charset="0"/>
            </a:endParaRPr>
          </a:p>
        </p:txBody>
      </p:sp>
      <p:sp>
        <p:nvSpPr>
          <p:cNvPr id="30" name="Google Shape;172;g8d3272b2c0_0_186"/>
          <p:cNvSpPr/>
          <p:nvPr/>
        </p:nvSpPr>
        <p:spPr>
          <a:xfrm>
            <a:off x="2498804" y="1901545"/>
            <a:ext cx="2182371" cy="139968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1" name="Google Shape;173;g8d3272b2c0_0_186"/>
          <p:cNvSpPr txBox="1"/>
          <p:nvPr/>
        </p:nvSpPr>
        <p:spPr>
          <a:xfrm>
            <a:off x="2589456" y="2076006"/>
            <a:ext cx="2056330" cy="96899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1800" b="1" dirty="0" smtClean="0">
                <a:solidFill>
                  <a:srgbClr val="FFFFFF"/>
                </a:solidFill>
                <a:latin typeface="Calibri" charset="0"/>
                <a:ea typeface="Calibri" charset="0"/>
                <a:cs typeface="Calibri" charset="0"/>
                <a:sym typeface="Calibri"/>
              </a:rPr>
              <a:t>liberty</a:t>
            </a:r>
          </a:p>
          <a:p>
            <a:pPr marL="0" marR="0" lvl="0" indent="0" algn="ctr" rtl="0">
              <a:lnSpc>
                <a:spcPct val="90000"/>
              </a:lnSpc>
              <a:spcBef>
                <a:spcPts val="0"/>
              </a:spcBef>
              <a:spcAft>
                <a:spcPts val="0"/>
              </a:spcAft>
              <a:buNone/>
            </a:pPr>
            <a:r>
              <a:rPr lang="en-US" sz="1800" b="1" dirty="0" smtClean="0">
                <a:solidFill>
                  <a:srgbClr val="FFFFFF"/>
                </a:solidFill>
                <a:latin typeface="Calibri" charset="0"/>
                <a:ea typeface="Calibri" charset="0"/>
                <a:cs typeface="Calibri" charset="0"/>
                <a:sym typeface="Calibri"/>
              </a:rPr>
              <a:t>(n.)</a:t>
            </a:r>
            <a:endParaRPr lang="ka-GE" sz="1800" b="1" dirty="0" smtClean="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ka-GE" sz="1800" b="1" dirty="0" smtClean="0">
                <a:solidFill>
                  <a:srgbClr val="FFFFFF"/>
                </a:solidFill>
                <a:latin typeface="Calibri" charset="0"/>
                <a:ea typeface="Calibri" charset="0"/>
                <a:cs typeface="Calibri" charset="0"/>
                <a:sym typeface="Calibri"/>
              </a:rPr>
              <a:t>თავისუფლება</a:t>
            </a:r>
            <a:endParaRPr lang="ka-GE" sz="1800" b="1" dirty="0">
              <a:solidFill>
                <a:srgbClr val="FFFFFF"/>
              </a:solidFill>
              <a:latin typeface="Calibri" charset="0"/>
              <a:ea typeface="Calibri" charset="0"/>
              <a:cs typeface="Calibri" charset="0"/>
              <a:sym typeface="Calibri"/>
            </a:endParaRPr>
          </a:p>
        </p:txBody>
      </p:sp>
      <p:sp>
        <p:nvSpPr>
          <p:cNvPr id="33" name="Google Shape;156;g8d3272b2c0_0_186"/>
          <p:cNvSpPr/>
          <p:nvPr/>
        </p:nvSpPr>
        <p:spPr>
          <a:xfrm>
            <a:off x="7847860" y="3572601"/>
            <a:ext cx="2550393" cy="155922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35" name="Google Shape;157;g8d3272b2c0_0_186"/>
          <p:cNvSpPr txBox="1"/>
          <p:nvPr/>
        </p:nvSpPr>
        <p:spPr>
          <a:xfrm>
            <a:off x="8288090" y="3839224"/>
            <a:ext cx="1684213" cy="1010363"/>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1800" b="1" dirty="0" smtClean="0">
                <a:solidFill>
                  <a:srgbClr val="FFFFFF"/>
                </a:solidFill>
                <a:latin typeface="Calibri" charset="0"/>
                <a:ea typeface="Calibri" charset="0"/>
                <a:cs typeface="Calibri" charset="0"/>
                <a:sym typeface="Calibri"/>
              </a:rPr>
              <a:t>to enact</a:t>
            </a:r>
          </a:p>
          <a:p>
            <a:pPr marL="0" lvl="0" indent="0" algn="ctr" rtl="0">
              <a:spcBef>
                <a:spcPts val="0"/>
              </a:spcBef>
              <a:spcAft>
                <a:spcPts val="0"/>
              </a:spcAft>
              <a:buClr>
                <a:schemeClr val="dk1"/>
              </a:buClr>
              <a:buSzPts val="1100"/>
              <a:buFont typeface="Arial"/>
              <a:buNone/>
            </a:pPr>
            <a:r>
              <a:rPr lang="en-US" sz="1800" b="1" dirty="0" smtClean="0">
                <a:solidFill>
                  <a:srgbClr val="FFFFFF"/>
                </a:solidFill>
                <a:latin typeface="Calibri" charset="0"/>
                <a:ea typeface="Calibri" charset="0"/>
                <a:cs typeface="Calibri" charset="0"/>
                <a:sym typeface="Calibri"/>
              </a:rPr>
              <a:t>(v.)</a:t>
            </a:r>
            <a:endParaRPr lang="en-US" sz="18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1800" b="1" dirty="0">
                <a:solidFill>
                  <a:srgbClr val="FFFFFF"/>
                </a:solidFill>
                <a:latin typeface="Calibri" charset="0"/>
                <a:ea typeface="Calibri" charset="0"/>
                <a:cs typeface="Calibri" charset="0"/>
                <a:sym typeface="Calibri"/>
              </a:rPr>
              <a:t>დადგენა, მიღება (კანონის)</a:t>
            </a:r>
            <a:endParaRPr sz="1800" b="1" dirty="0">
              <a:solidFill>
                <a:srgbClr val="FFFFFF"/>
              </a:solidFill>
              <a:latin typeface="Calibri" charset="0"/>
              <a:ea typeface="Calibri" charset="0"/>
              <a:cs typeface="Calibri" charset="0"/>
              <a:sym typeface="Calibri"/>
            </a:endParaRPr>
          </a:p>
        </p:txBody>
      </p:sp>
      <p:pic>
        <p:nvPicPr>
          <p:cNvPr id="3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65053" y="371613"/>
            <a:ext cx="2164081" cy="968991"/>
          </a:xfrm>
          <a:prstGeom prst="rect">
            <a:avLst/>
          </a:prstGeom>
          <a:noFill/>
          <a:ln>
            <a:noFill/>
          </a:ln>
        </p:spPr>
      </p:pic>
      <p:pic>
        <p:nvPicPr>
          <p:cNvPr id="40" name="Picture 3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29135" y="371613"/>
            <a:ext cx="2376972" cy="968991"/>
          </a:xfrm>
          <a:prstGeom prst="rect">
            <a:avLst/>
          </a:prstGeom>
        </p:spPr>
      </p:pic>
      <p:cxnSp>
        <p:nvCxnSpPr>
          <p:cNvPr id="4" name="Straight Connector 3"/>
          <p:cNvCxnSpPr>
            <a:stCxn id="148" idx="0"/>
          </p:cNvCxnSpPr>
          <p:nvPr/>
        </p:nvCxnSpPr>
        <p:spPr>
          <a:xfrm flipV="1">
            <a:off x="6015044" y="2076006"/>
            <a:ext cx="0" cy="779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flipV="1">
            <a:off x="6797665" y="2665356"/>
            <a:ext cx="1072942" cy="79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6799129" y="3769220"/>
            <a:ext cx="1146269" cy="4564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48" idx="1"/>
          </p:cNvCxnSpPr>
          <p:nvPr/>
        </p:nvCxnSpPr>
        <p:spPr>
          <a:xfrm flipH="1" flipV="1">
            <a:off x="4052543" y="2637930"/>
            <a:ext cx="1315949" cy="4425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6271208" y="4322403"/>
            <a:ext cx="125686" cy="637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43C24C-8683-44AD-8E44-4A2A5E3226C3}"/>
              </a:ext>
            </a:extLst>
          </p:cNvPr>
          <p:cNvCxnSpPr>
            <a:cxnSpLocks/>
          </p:cNvCxnSpPr>
          <p:nvPr/>
        </p:nvCxnSpPr>
        <p:spPr>
          <a:xfrm flipH="1">
            <a:off x="4504040" y="3917949"/>
            <a:ext cx="676357" cy="4020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231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1575" y="1676406"/>
            <a:ext cx="3665705" cy="269731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liberty</a:t>
            </a:r>
          </a:p>
          <a:p>
            <a:pPr lvl="0" algn="ctr"/>
            <a:r>
              <a:rPr lang="en-US" sz="2800" b="1" dirty="0" smtClean="0">
                <a:solidFill>
                  <a:schemeClr val="bg1"/>
                </a:solidFill>
                <a:latin typeface="Calibri" pitchFamily="34" charset="0"/>
              </a:rPr>
              <a:t>(n.)</a:t>
            </a:r>
            <a:endParaRPr lang="en-US" sz="2800" b="1" dirty="0">
              <a:solidFill>
                <a:schemeClr val="bg1"/>
              </a:solidFill>
              <a:latin typeface="Calibri" pitchFamily="34" charset="0"/>
            </a:endParaRPr>
          </a:p>
        </p:txBody>
      </p:sp>
      <p:sp>
        <p:nvSpPr>
          <p:cNvPr id="190" name="Google Shape;190;g8d3272b2c0_0_231"/>
          <p:cNvSpPr/>
          <p:nvPr/>
        </p:nvSpPr>
        <p:spPr>
          <a:xfrm>
            <a:off x="3717283" y="4525014"/>
            <a:ext cx="5354290" cy="84799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90000"/>
              </a:lnSpc>
              <a:spcBef>
                <a:spcPts val="630"/>
              </a:spcBef>
            </a:pPr>
            <a:endParaRPr lang="ka-GE" sz="2400" b="1" dirty="0">
              <a:solidFill>
                <a:schemeClr val="bg1"/>
              </a:solidFill>
              <a:latin typeface="Calibri" pitchFamily="34" charset="0"/>
            </a:endParaRPr>
          </a:p>
          <a:p>
            <a:pPr algn="ctr">
              <a:lnSpc>
                <a:spcPct val="90000"/>
              </a:lnSpc>
              <a:spcBef>
                <a:spcPts val="630"/>
              </a:spcBef>
            </a:pPr>
            <a:r>
              <a:rPr lang="ka-GE" sz="2400" b="1" dirty="0">
                <a:solidFill>
                  <a:schemeClr val="bg1"/>
                </a:solidFill>
                <a:latin typeface="Calibri" pitchFamily="34" charset="0"/>
              </a:rPr>
              <a:t>თავისუფლება</a:t>
            </a:r>
          </a:p>
          <a:p>
            <a:pPr lvl="0" algn="ctr">
              <a:lnSpc>
                <a:spcPct val="90000"/>
              </a:lnSpc>
              <a:spcBef>
                <a:spcPts val="630"/>
              </a:spcBef>
            </a:pPr>
            <a:endParaRPr lang="ka-GE" sz="2400" b="1" dirty="0">
              <a:solidFill>
                <a:srgbClr val="FFFFFF"/>
              </a:solidFill>
              <a:latin typeface="Calibri" charset="0"/>
              <a:ea typeface="Calibri" charset="0"/>
              <a:cs typeface="Calibri"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717283" y="5456398"/>
            <a:ext cx="5354290" cy="114170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a:solidFill>
                  <a:schemeClr val="bg1"/>
                </a:solidFill>
                <a:latin typeface="Calibri" charset="0"/>
                <a:ea typeface="Calibri" charset="0"/>
                <a:cs typeface="Calibri" charset="0"/>
                <a:sym typeface="Calibri"/>
              </a:rPr>
              <a:t>For most citizens, </a:t>
            </a:r>
            <a:r>
              <a:rPr lang="en-US" sz="2600" i="1" strike="noStrike" cap="none" dirty="0">
                <a:solidFill>
                  <a:srgbClr val="FF0000"/>
                </a:solidFill>
                <a:latin typeface="Calibri" charset="0"/>
                <a:ea typeface="Calibri" charset="0"/>
                <a:cs typeface="Calibri" charset="0"/>
                <a:sym typeface="Calibri"/>
              </a:rPr>
              <a:t>liberty</a:t>
            </a:r>
            <a:r>
              <a:rPr lang="en-US" sz="2600" i="1" strike="noStrike" cap="none" dirty="0">
                <a:solidFill>
                  <a:schemeClr val="bg1"/>
                </a:solidFill>
                <a:latin typeface="Calibri" charset="0"/>
                <a:ea typeface="Calibri" charset="0"/>
                <a:cs typeface="Calibri" charset="0"/>
                <a:sym typeface="Calibri"/>
              </a:rPr>
              <a:t> means the freedom to </a:t>
            </a:r>
            <a:r>
              <a:rPr lang="en-US" sz="2600" i="1" strike="noStrike" cap="none" dirty="0" err="1">
                <a:solidFill>
                  <a:schemeClr val="bg1"/>
                </a:solidFill>
                <a:latin typeface="Calibri" charset="0"/>
                <a:ea typeface="Calibri" charset="0"/>
                <a:cs typeface="Calibri" charset="0"/>
                <a:sym typeface="Calibri"/>
              </a:rPr>
              <a:t>practise</a:t>
            </a:r>
            <a:r>
              <a:rPr lang="en-US" sz="2600" i="1" strike="noStrike" cap="none" dirty="0">
                <a:solidFill>
                  <a:schemeClr val="bg1"/>
                </a:solidFill>
                <a:latin typeface="Calibri" charset="0"/>
                <a:ea typeface="Calibri" charset="0"/>
                <a:cs typeface="Calibri" charset="0"/>
                <a:sym typeface="Calibri"/>
              </a:rPr>
              <a:t> their religious or political beliefs.</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86560" y="1897743"/>
            <a:ext cx="3585201" cy="264243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err="1" smtClean="0">
                <a:solidFill>
                  <a:schemeClr val="bg1"/>
                </a:solidFill>
                <a:latin typeface="Calibri" pitchFamily="34" charset="0"/>
              </a:rPr>
              <a:t>defence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n.) </a:t>
            </a:r>
            <a:endParaRPr lang="en-US" sz="2800" b="1" dirty="0">
              <a:solidFill>
                <a:schemeClr val="bg1"/>
              </a:solidFill>
              <a:latin typeface="Calibri" pitchFamily="34" charset="0"/>
            </a:endParaRPr>
          </a:p>
        </p:txBody>
      </p:sp>
      <p:sp>
        <p:nvSpPr>
          <p:cNvPr id="190" name="Google Shape;190;g8d3272b2c0_0_231"/>
          <p:cNvSpPr/>
          <p:nvPr/>
        </p:nvSpPr>
        <p:spPr>
          <a:xfrm>
            <a:off x="4345589" y="4694888"/>
            <a:ext cx="4067146"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დაცვა</a:t>
            </a:r>
            <a:endParaRPr lang="en-US"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45588" y="5564221"/>
            <a:ext cx="4067146" cy="89921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000" i="1" strike="noStrike" cap="none" dirty="0">
                <a:solidFill>
                  <a:schemeClr val="bg1"/>
                </a:solidFill>
                <a:latin typeface="Calibri" charset="0"/>
                <a:ea typeface="Calibri" charset="0"/>
                <a:cs typeface="Calibri" charset="0"/>
                <a:sym typeface="Calibri"/>
              </a:rPr>
              <a:t>Now he says he's done nothing wrong, and I assume that will be his </a:t>
            </a:r>
            <a:r>
              <a:rPr lang="en-US" sz="2000" i="1" strike="noStrike" cap="none" dirty="0" err="1">
                <a:solidFill>
                  <a:srgbClr val="FF0000"/>
                </a:solidFill>
                <a:latin typeface="Calibri" charset="0"/>
                <a:ea typeface="Calibri" charset="0"/>
                <a:cs typeface="Calibri" charset="0"/>
                <a:sym typeface="Calibri"/>
              </a:rPr>
              <a:t>defence</a:t>
            </a:r>
            <a:r>
              <a:rPr lang="en-US" sz="2000" i="1" strike="noStrike" cap="none" dirty="0">
                <a:solidFill>
                  <a:schemeClr val="bg1"/>
                </a:solidFill>
                <a:latin typeface="Calibri" charset="0"/>
                <a:ea typeface="Calibri" charset="0"/>
                <a:cs typeface="Calibri" charset="0"/>
                <a:sym typeface="Calibri"/>
              </a:rPr>
              <a:t> in court.</a:t>
            </a:r>
            <a:endParaRPr sz="20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28298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2947" y="1828072"/>
            <a:ext cx="3508275" cy="260812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sv-SE" sz="2800" b="1" dirty="0">
                <a:solidFill>
                  <a:schemeClr val="bg1"/>
                </a:solidFill>
                <a:latin typeface="Calibri" pitchFamily="34" charset="0"/>
              </a:rPr>
              <a:t> </a:t>
            </a:r>
            <a:r>
              <a:rPr lang="sv-SE" sz="2800" b="1" dirty="0" smtClean="0">
                <a:solidFill>
                  <a:schemeClr val="bg1"/>
                </a:solidFill>
                <a:latin typeface="Calibri" pitchFamily="34" charset="0"/>
              </a:rPr>
              <a:t>unjust</a:t>
            </a:r>
            <a:endParaRPr lang="sv-SE" sz="2800" b="1" dirty="0">
              <a:solidFill>
                <a:schemeClr val="bg1"/>
              </a:solidFill>
              <a:latin typeface="Calibri" pitchFamily="34" charset="0"/>
            </a:endParaRPr>
          </a:p>
          <a:p>
            <a:pPr lvl="0" algn="ctr"/>
            <a:r>
              <a:rPr lang="sv-SE" sz="2800" b="1" dirty="0">
                <a:solidFill>
                  <a:schemeClr val="bg1"/>
                </a:solidFill>
                <a:latin typeface="Calibri" pitchFamily="34" charset="0"/>
              </a:rPr>
              <a:t>(</a:t>
            </a:r>
            <a:r>
              <a:rPr lang="sv-SE" sz="2800" b="1" dirty="0" smtClean="0">
                <a:solidFill>
                  <a:schemeClr val="bg1"/>
                </a:solidFill>
                <a:latin typeface="Calibri" pitchFamily="34" charset="0"/>
              </a:rPr>
              <a:t>adj.)</a:t>
            </a:r>
            <a:endParaRPr lang="sv-SE" sz="2800" b="1" dirty="0">
              <a:solidFill>
                <a:schemeClr val="bg1"/>
              </a:solidFill>
              <a:latin typeface="Calibri" pitchFamily="34" charset="0"/>
            </a:endParaRPr>
          </a:p>
        </p:txBody>
      </p:sp>
      <p:sp>
        <p:nvSpPr>
          <p:cNvPr id="190" name="Google Shape;190;g8d3272b2c0_0_231"/>
          <p:cNvSpPr/>
          <p:nvPr/>
        </p:nvSpPr>
        <p:spPr>
          <a:xfrm>
            <a:off x="3915053" y="4594825"/>
            <a:ext cx="4731798" cy="6951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უსამართლო</a:t>
            </a:r>
            <a:endParaRPr lang="sv-SE" sz="2400" b="1" dirty="0">
              <a:solidFill>
                <a:schemeClr val="bg1"/>
              </a:solidFill>
              <a:latin typeface="Calibri" pitchFamily="34" charset="0"/>
            </a:endParaRP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3915053" y="5419331"/>
            <a:ext cx="4731798" cy="97323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charset="0"/>
                <a:ea typeface="Calibri" charset="0"/>
                <a:cs typeface="Calibri" charset="0"/>
                <a:sym typeface="Calibri"/>
              </a:rPr>
              <a:t>New laws </a:t>
            </a:r>
            <a:r>
              <a:rPr lang="en-US" sz="2400" i="1" strike="noStrike" cap="none" dirty="0" smtClean="0">
                <a:solidFill>
                  <a:schemeClr val="bg1"/>
                </a:solidFill>
                <a:latin typeface="Calibri" charset="0"/>
                <a:ea typeface="Calibri" charset="0"/>
                <a:cs typeface="Calibri" charset="0"/>
                <a:sym typeface="Calibri"/>
              </a:rPr>
              <a:t>will </a:t>
            </a:r>
            <a:r>
              <a:rPr lang="en-US" sz="2400" i="1" strike="noStrike" cap="none" dirty="0">
                <a:solidFill>
                  <a:schemeClr val="bg1"/>
                </a:solidFill>
                <a:latin typeface="Calibri" charset="0"/>
                <a:ea typeface="Calibri" charset="0"/>
                <a:cs typeface="Calibri" charset="0"/>
                <a:sym typeface="Calibri"/>
              </a:rPr>
              <a:t>protect employees against </a:t>
            </a:r>
            <a:r>
              <a:rPr lang="en-US" sz="2400" i="1" strike="noStrike" cap="none" dirty="0">
                <a:solidFill>
                  <a:srgbClr val="FF0000"/>
                </a:solidFill>
                <a:latin typeface="Calibri" charset="0"/>
                <a:ea typeface="Calibri" charset="0"/>
                <a:cs typeface="Calibri" charset="0"/>
                <a:sym typeface="Calibri"/>
              </a:rPr>
              <a:t>unjust</a:t>
            </a:r>
            <a:r>
              <a:rPr lang="en-US" sz="2400" i="1" strike="noStrike" cap="none" dirty="0">
                <a:solidFill>
                  <a:schemeClr val="bg1"/>
                </a:solidFill>
                <a:latin typeface="Calibri" charset="0"/>
                <a:ea typeface="Calibri" charset="0"/>
                <a:cs typeface="Calibri" charset="0"/>
                <a:sym typeface="Calibri"/>
              </a:rPr>
              <a:t> dismissals.</a:t>
            </a:r>
            <a:endParaRPr sz="2400" i="1" strike="noStrike" cap="none" dirty="0">
              <a:solidFill>
                <a:schemeClr val="bg1"/>
              </a:solidFill>
              <a:latin typeface="Calibri" charset="0"/>
              <a:ea typeface="Calibri" charset="0"/>
              <a:cs typeface="Calibri" charset="0"/>
              <a:sym typeface="Calibri"/>
            </a:endParaRPr>
          </a:p>
        </p:txBody>
      </p:sp>
      <p:sp>
        <p:nvSpPr>
          <p:cNvPr id="12" name="Rectangle 11">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3908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5400" u="none" strike="noStrike" cap="none" dirty="0" smtClean="0">
                <a:solidFill>
                  <a:schemeClr val="bg1"/>
                </a:solidFill>
                <a:latin typeface="Calibri" panose="020F0502020204030204" pitchFamily="34" charset="0"/>
                <a:ea typeface="Calibri"/>
                <a:cs typeface="Calibri" panose="020F0502020204030204" pitchFamily="34" charset="0"/>
                <a:sym typeface="Calibri"/>
              </a:rPr>
              <a:t>Law ǀ </a:t>
            </a:r>
            <a:r>
              <a:rPr lang="ka-GE" sz="5400" dirty="0">
                <a:solidFill>
                  <a:schemeClr val="bg1"/>
                </a:solidFill>
                <a:latin typeface="Calibri" panose="020F0502020204030204" pitchFamily="34" charset="0"/>
                <a:ea typeface="Calibri"/>
                <a:cs typeface="Calibri" panose="020F0502020204030204" pitchFamily="34" charset="0"/>
                <a:sym typeface="Calibri"/>
              </a:rPr>
              <a:t>სამართალი</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B2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669582" y="2139286"/>
            <a:ext cx="3422165" cy="25008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en-US" sz="2800" b="1" dirty="0" smtClean="0">
              <a:solidFill>
                <a:schemeClr val="bg1"/>
              </a:solidFill>
              <a:latin typeface="Calibri" pitchFamily="34" charset="0"/>
            </a:endParaRPr>
          </a:p>
          <a:p>
            <a:pPr lvl="0" algn="ctr"/>
            <a:r>
              <a:rPr lang="en-US" sz="2800" b="1" dirty="0" smtClean="0">
                <a:solidFill>
                  <a:schemeClr val="bg1"/>
                </a:solidFill>
                <a:latin typeface="Calibri" pitchFamily="34" charset="0"/>
              </a:rPr>
              <a:t>to enact</a:t>
            </a:r>
          </a:p>
          <a:p>
            <a:pPr lvl="0" algn="ctr"/>
            <a:r>
              <a:rPr lang="en-US" sz="2800" b="1" dirty="0" smtClean="0">
                <a:solidFill>
                  <a:schemeClr val="bg1"/>
                </a:solidFill>
                <a:latin typeface="Calibri" pitchFamily="34" charset="0"/>
              </a:rPr>
              <a:t>(v.)</a:t>
            </a:r>
            <a:endParaRPr lang="en-US" sz="2800" b="1" dirty="0">
              <a:solidFill>
                <a:schemeClr val="bg1"/>
              </a:solidFill>
              <a:latin typeface="Calibri" pitchFamily="34" charset="0"/>
            </a:endParaRPr>
          </a:p>
          <a:p>
            <a:pPr lvl="0" algn="ctr"/>
            <a:endParaRPr lang="en-US" sz="2800" b="1" dirty="0">
              <a:solidFill>
                <a:schemeClr val="bg1"/>
              </a:solidFill>
              <a:latin typeface="Calibri" pitchFamily="34" charset="0"/>
            </a:endParaRPr>
          </a:p>
        </p:txBody>
      </p:sp>
      <p:sp>
        <p:nvSpPr>
          <p:cNvPr id="190" name="Google Shape;190;g8d3272b2c0_0_231"/>
          <p:cNvSpPr/>
          <p:nvPr/>
        </p:nvSpPr>
        <p:spPr>
          <a:xfrm>
            <a:off x="4052971" y="4815191"/>
            <a:ext cx="4655388" cy="69066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b="1" dirty="0" smtClean="0">
                <a:solidFill>
                  <a:schemeClr val="bg1"/>
                </a:solidFill>
                <a:latin typeface="Calibri" pitchFamily="34" charset="0"/>
              </a:rPr>
              <a:t>დადგენა</a:t>
            </a:r>
            <a:r>
              <a:rPr lang="ka-GE" sz="2400" b="1" dirty="0">
                <a:solidFill>
                  <a:schemeClr val="bg1"/>
                </a:solidFill>
                <a:latin typeface="Calibri" pitchFamily="34" charset="0"/>
              </a:rPr>
              <a:t>, მიღება (კანონის)</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052972" y="5680953"/>
            <a:ext cx="4655388" cy="8830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A package of economic sanctions is to be </a:t>
            </a:r>
            <a:r>
              <a:rPr lang="en-US" sz="2400" i="1" dirty="0">
                <a:solidFill>
                  <a:srgbClr val="FF0000"/>
                </a:solidFill>
                <a:latin typeface="Calibri" charset="0"/>
                <a:ea typeface="Calibri" charset="0"/>
                <a:cs typeface="Calibri" charset="0"/>
              </a:rPr>
              <a:t>enacted </a:t>
            </a:r>
            <a:r>
              <a:rPr lang="en-US" sz="2400" i="1" dirty="0">
                <a:solidFill>
                  <a:schemeClr val="bg1"/>
                </a:solidFill>
                <a:latin typeface="Calibri" charset="0"/>
                <a:ea typeface="Calibri" charset="0"/>
                <a:cs typeface="Calibri" charset="0"/>
              </a:rPr>
              <a:t>against the country.</a:t>
            </a:r>
            <a:endParaRPr lang="ka-GE" sz="2400" i="1" dirty="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738991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76088" y="2044490"/>
            <a:ext cx="3504066" cy="245137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statute</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n.)</a:t>
            </a:r>
            <a:endParaRPr lang="en-US" sz="2800" b="1" dirty="0">
              <a:solidFill>
                <a:schemeClr val="bg1"/>
              </a:solidFill>
              <a:latin typeface="Calibri" pitchFamily="34" charset="0"/>
            </a:endParaRPr>
          </a:p>
        </p:txBody>
      </p:sp>
      <p:sp>
        <p:nvSpPr>
          <p:cNvPr id="190" name="Google Shape;190;g8d3272b2c0_0_231"/>
          <p:cNvSpPr/>
          <p:nvPr/>
        </p:nvSpPr>
        <p:spPr>
          <a:xfrm>
            <a:off x="4480397" y="4607511"/>
            <a:ext cx="4095448" cy="85943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itchFamily="34" charset="0"/>
            </a:endParaRPr>
          </a:p>
          <a:p>
            <a:pPr algn="ctr"/>
            <a:r>
              <a:rPr lang="ka-GE" sz="2400" b="1" dirty="0" smtClean="0">
                <a:solidFill>
                  <a:schemeClr val="bg1"/>
                </a:solidFill>
                <a:latin typeface="Calibri" pitchFamily="34" charset="0"/>
              </a:rPr>
              <a:t>კანონი</a:t>
            </a:r>
            <a:r>
              <a:rPr lang="ka-GE" sz="2400" b="1" dirty="0">
                <a:solidFill>
                  <a:schemeClr val="bg1"/>
                </a:solidFill>
                <a:latin typeface="Calibri" pitchFamily="34" charset="0"/>
              </a:rPr>
              <a:t>, პარლამენტის მიერ დამტკიცებული</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480397" y="5690247"/>
            <a:ext cx="4095448" cy="106565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The salaries of most federal workers are set by </a:t>
            </a:r>
            <a:r>
              <a:rPr lang="en-US" sz="2400" i="1" dirty="0">
                <a:solidFill>
                  <a:srgbClr val="FF0000"/>
                </a:solidFill>
                <a:latin typeface="Calibri" charset="0"/>
                <a:ea typeface="Calibri" charset="0"/>
                <a:cs typeface="Calibri" charset="0"/>
              </a:rPr>
              <a:t>statute.</a:t>
            </a: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399340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753262" y="1638464"/>
            <a:ext cx="3549718" cy="236455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chemeClr val="bg1"/>
                </a:solidFill>
                <a:latin typeface="Calibri" pitchFamily="34" charset="0"/>
              </a:rPr>
              <a:t>discretion</a:t>
            </a:r>
            <a:endParaRPr lang="en-US" sz="2800" b="1" dirty="0">
              <a:solidFill>
                <a:schemeClr val="bg1"/>
              </a:solidFill>
              <a:latin typeface="Calibri" pitchFamily="34" charset="0"/>
            </a:endParaRPr>
          </a:p>
          <a:p>
            <a:pPr lvl="0" algn="ctr"/>
            <a:r>
              <a:rPr lang="en-US" sz="2800" b="1" dirty="0">
                <a:solidFill>
                  <a:schemeClr val="bg1"/>
                </a:solidFill>
                <a:latin typeface="Calibri" pitchFamily="34" charset="0"/>
              </a:rPr>
              <a:t>(</a:t>
            </a:r>
            <a:r>
              <a:rPr lang="en-US" sz="2800" b="1" dirty="0" smtClean="0">
                <a:solidFill>
                  <a:schemeClr val="bg1"/>
                </a:solidFill>
                <a:latin typeface="Calibri" pitchFamily="34" charset="0"/>
              </a:rPr>
              <a:t>n.)</a:t>
            </a:r>
            <a:endParaRPr lang="en-US" sz="2800" b="1" dirty="0">
              <a:solidFill>
                <a:schemeClr val="bg1"/>
              </a:solidFill>
              <a:latin typeface="Calibri" pitchFamily="34" charset="0"/>
            </a:endParaRPr>
          </a:p>
        </p:txBody>
      </p:sp>
      <p:sp>
        <p:nvSpPr>
          <p:cNvPr id="190" name="Google Shape;190;g8d3272b2c0_0_231"/>
          <p:cNvSpPr/>
          <p:nvPr/>
        </p:nvSpPr>
        <p:spPr>
          <a:xfrm>
            <a:off x="4386804" y="4099461"/>
            <a:ext cx="4282635" cy="9809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itchFamily="34" charset="0"/>
            </a:endParaRPr>
          </a:p>
          <a:p>
            <a:pPr algn="ctr"/>
            <a:r>
              <a:rPr lang="ka-GE" sz="2400" b="1" dirty="0" smtClean="0">
                <a:solidFill>
                  <a:schemeClr val="bg1"/>
                </a:solidFill>
                <a:latin typeface="Calibri" pitchFamily="34" charset="0"/>
              </a:rPr>
              <a:t>შეხედულება</a:t>
            </a:r>
            <a:r>
              <a:rPr lang="en-US" sz="2400" b="1" dirty="0">
                <a:solidFill>
                  <a:schemeClr val="bg1"/>
                </a:solidFill>
                <a:latin typeface="Calibri" pitchFamily="34" charset="0"/>
              </a:rPr>
              <a:t>, </a:t>
            </a:r>
            <a:r>
              <a:rPr lang="ka-GE" sz="2400" b="1" dirty="0">
                <a:solidFill>
                  <a:schemeClr val="bg1"/>
                </a:solidFill>
                <a:latin typeface="Calibri" pitchFamily="34" charset="0"/>
              </a:rPr>
              <a:t>მოქმედების თავისუფლება</a:t>
            </a:r>
          </a:p>
          <a:p>
            <a:pPr marL="0" marR="0" lvl="0" indent="0" algn="ctr" rtl="0">
              <a:spcBef>
                <a:spcPts val="0"/>
              </a:spcBef>
              <a:spcAft>
                <a:spcPts val="0"/>
              </a:spcAft>
              <a:buNone/>
            </a:pPr>
            <a:endParaRPr sz="2400" b="1" u="none" strike="noStrike" cap="none" dirty="0">
              <a:solidFill>
                <a:srgbClr val="FFFFFF"/>
              </a:solidFill>
              <a:latin typeface="Calibri" pitchFamily="34" charset="0"/>
              <a:ea typeface="Calibri"/>
              <a:cs typeface="Calibri" pitchFamily="34" charset="0"/>
              <a:sym typeface="Calibri"/>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90187"/>
            <a:ext cx="4282634" cy="93859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i="1" dirty="0">
                <a:solidFill>
                  <a:schemeClr val="bg1"/>
                </a:solidFill>
                <a:latin typeface="Calibri" charset="0"/>
                <a:ea typeface="Calibri" charset="0"/>
                <a:cs typeface="Calibri" charset="0"/>
              </a:rPr>
              <a:t>I leave the decision to your </a:t>
            </a:r>
            <a:r>
              <a:rPr lang="en-US" sz="2400" i="1" dirty="0" smtClean="0">
                <a:solidFill>
                  <a:srgbClr val="FF0000"/>
                </a:solidFill>
                <a:latin typeface="Calibri" charset="0"/>
                <a:ea typeface="Calibri" charset="0"/>
                <a:cs typeface="Calibri" charset="0"/>
              </a:rPr>
              <a:t>discretion.</a:t>
            </a:r>
            <a:endParaRPr lang="en-US" sz="2400" i="1" dirty="0">
              <a:solidFill>
                <a:srgbClr val="FF0000"/>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1" name="Rectangle 10">
            <a:extLst>
              <a:ext uri="{FF2B5EF4-FFF2-40B4-BE49-F238E27FC236}">
                <a16:creationId xmlns:a16="http://schemas.microsoft.com/office/drawing/2014/main" id="{748FA8E3-2CE3-3647-992D-018F0126A7B0}"/>
              </a:ext>
            </a:extLst>
          </p:cNvPr>
          <p:cNvSpPr/>
          <p:nvPr/>
        </p:nvSpPr>
        <p:spPr>
          <a:xfrm>
            <a:off x="8930636" y="347976"/>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2095024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930878" y="2883536"/>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555027" y="3073643"/>
            <a:ext cx="5720289"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Reading Comprehension</a:t>
            </a:r>
          </a:p>
          <a:p>
            <a:pPr algn="ctr"/>
            <a:r>
              <a:rPr lang="ka-GE" sz="3500" dirty="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97D84395-477B-5643-998F-5A55D6D879D4}"/>
              </a:ext>
            </a:extLst>
          </p:cNvPr>
          <p:cNvSpPr/>
          <p:nvPr/>
        </p:nvSpPr>
        <p:spPr>
          <a:xfrm>
            <a:off x="286480" y="3975872"/>
            <a:ext cx="454105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charset="0"/>
                <a:ea typeface="Calibri" charset="0"/>
                <a:cs typeface="Calibri" charset="0"/>
              </a:rPr>
              <a:t>Who writes laws?</a:t>
            </a:r>
          </a:p>
        </p:txBody>
      </p:sp>
      <p:sp>
        <p:nvSpPr>
          <p:cNvPr id="4" name="Rectangle 3">
            <a:extLst>
              <a:ext uri="{FF2B5EF4-FFF2-40B4-BE49-F238E27FC236}">
                <a16:creationId xmlns:a16="http://schemas.microsoft.com/office/drawing/2014/main" id="{B96BDF1A-76F7-4E26-9A2E-8AF9011AF57E}"/>
              </a:ext>
            </a:extLst>
          </p:cNvPr>
          <p:cNvSpPr/>
          <p:nvPr/>
        </p:nvSpPr>
        <p:spPr>
          <a:xfrm>
            <a:off x="286480" y="5120391"/>
            <a:ext cx="4541054" cy="9689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A legislator (or lawmaker) is a person who writes and passes laws, especially someone who is a member of a legislature. Legislators are usually politicians and are often elected by the people of the state.</a:t>
            </a:r>
          </a:p>
        </p:txBody>
      </p:sp>
      <p:sp>
        <p:nvSpPr>
          <p:cNvPr id="5" name="Rectangle 4">
            <a:extLst>
              <a:ext uri="{FF2B5EF4-FFF2-40B4-BE49-F238E27FC236}">
                <a16:creationId xmlns:a16="http://schemas.microsoft.com/office/drawing/2014/main" id="{8B4B1023-F364-4C35-A929-112C08731F1B}"/>
              </a:ext>
            </a:extLst>
          </p:cNvPr>
          <p:cNvSpPr/>
          <p:nvPr/>
        </p:nvSpPr>
        <p:spPr>
          <a:xfrm>
            <a:off x="286480" y="1800843"/>
            <a:ext cx="4541054" cy="754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When were the first laws made?</a:t>
            </a:r>
          </a:p>
        </p:txBody>
      </p:sp>
      <p:sp>
        <p:nvSpPr>
          <p:cNvPr id="6" name="Rectangle 5">
            <a:extLst>
              <a:ext uri="{FF2B5EF4-FFF2-40B4-BE49-F238E27FC236}">
                <a16:creationId xmlns:a16="http://schemas.microsoft.com/office/drawing/2014/main" id="{2E4B5178-2164-4BA7-A6AB-3771148AF9FD}"/>
              </a:ext>
            </a:extLst>
          </p:cNvPr>
          <p:cNvSpPr/>
          <p:nvPr/>
        </p:nvSpPr>
        <p:spPr>
          <a:xfrm>
            <a:off x="286480" y="2701928"/>
            <a:ext cx="4541054" cy="1091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By the 22nd century BC, Ur-</a:t>
            </a:r>
            <a:r>
              <a:rPr lang="en-US" dirty="0" err="1">
                <a:latin typeface="Calibri" panose="020F0502020204030204" pitchFamily="34" charset="0"/>
                <a:cs typeface="Calibri" panose="020F0502020204030204" pitchFamily="34" charset="0"/>
              </a:rPr>
              <a:t>Nammu</a:t>
            </a:r>
            <a:r>
              <a:rPr lang="en-US" dirty="0">
                <a:latin typeface="Calibri" panose="020F0502020204030204" pitchFamily="34" charset="0"/>
                <a:cs typeface="Calibri" panose="020F0502020204030204" pitchFamily="34" charset="0"/>
              </a:rPr>
              <a:t>, an ancient Sumerian ruler, formulated the first extant law code, consisting of casuistic statements ("if... then..."). Around 1760 BC, King Hammurabi further developed Babylonian law, by codifying and inscribing it in stone.</a:t>
            </a:r>
          </a:p>
        </p:txBody>
      </p:sp>
      <p:pic>
        <p:nvPicPr>
          <p:cNvPr id="10" name="Picture 9">
            <a:extLst>
              <a:ext uri="{FF2B5EF4-FFF2-40B4-BE49-F238E27FC236}">
                <a16:creationId xmlns:a16="http://schemas.microsoft.com/office/drawing/2014/main" id="{7EB5F6E9-9AE8-4F76-9EDC-D1F77B7CE3EE}"/>
              </a:ext>
            </a:extLst>
          </p:cNvPr>
          <p:cNvPicPr>
            <a:picLocks noChangeAspect="1"/>
          </p:cNvPicPr>
          <p:nvPr/>
        </p:nvPicPr>
        <p:blipFill>
          <a:blip r:embed="rId5"/>
          <a:stretch>
            <a:fillRect/>
          </a:stretch>
        </p:blipFill>
        <p:spPr>
          <a:xfrm>
            <a:off x="7260858" y="2408043"/>
            <a:ext cx="4274004" cy="2712348"/>
          </a:xfrm>
          <a:prstGeom prst="rect">
            <a:avLst/>
          </a:prstGeom>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79" y="2034291"/>
            <a:ext cx="11011401" cy="4377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charset="0"/>
                <a:ea typeface="Calibri" charset="0"/>
                <a:cs typeface="Calibri" charset="0"/>
              </a:rPr>
              <a:t>"Even when laws have been written down, they ought not always to </a:t>
            </a:r>
            <a:r>
              <a:rPr lang="en-US" sz="2400" dirty="0" smtClean="0">
                <a:latin typeface="Calibri" charset="0"/>
                <a:ea typeface="Calibri" charset="0"/>
                <a:cs typeface="Calibri" charset="0"/>
              </a:rPr>
              <a:t>remain unaltered</a:t>
            </a:r>
            <a:r>
              <a:rPr lang="en-US" sz="2400" dirty="0">
                <a:latin typeface="Calibri" charset="0"/>
                <a:ea typeface="Calibri" charset="0"/>
                <a:cs typeface="Calibri" charset="0"/>
              </a:rPr>
              <a:t>."</a:t>
            </a:r>
          </a:p>
          <a:p>
            <a:pPr algn="just"/>
            <a:r>
              <a:rPr lang="en-US" sz="2400" dirty="0">
                <a:latin typeface="Calibri" charset="0"/>
                <a:ea typeface="Calibri" charset="0"/>
                <a:cs typeface="Calibri" charset="0"/>
              </a:rPr>
              <a:t>These words by Aristotle, the famous ancient Greek philosopher, could have been</a:t>
            </a:r>
          </a:p>
          <a:p>
            <a:pPr algn="just"/>
            <a:r>
              <a:rPr lang="en-US" sz="2400" dirty="0">
                <a:latin typeface="Calibri" charset="0"/>
                <a:ea typeface="Calibri" charset="0"/>
                <a:cs typeface="Calibri" charset="0"/>
              </a:rPr>
              <a:t>written to describe English law and its sources.</a:t>
            </a:r>
          </a:p>
          <a:p>
            <a:pPr algn="just"/>
            <a:r>
              <a:rPr lang="en-US" sz="2400" dirty="0">
                <a:latin typeface="Calibri" charset="0"/>
                <a:ea typeface="Calibri" charset="0"/>
                <a:cs typeface="Calibri" charset="0"/>
              </a:rPr>
              <a:t>Where else would you find constitutional laws without any constitution? Most </a:t>
            </a:r>
            <a:r>
              <a:rPr lang="en-US" sz="2400" dirty="0" smtClean="0">
                <a:latin typeface="Calibri" charset="0"/>
                <a:ea typeface="Calibri" charset="0"/>
                <a:cs typeface="Calibri" charset="0"/>
              </a:rPr>
              <a:t>people have </a:t>
            </a:r>
            <a:r>
              <a:rPr lang="en-US" sz="2400" dirty="0">
                <a:latin typeface="Calibri" charset="0"/>
                <a:ea typeface="Calibri" charset="0"/>
                <a:cs typeface="Calibri" charset="0"/>
              </a:rPr>
              <a:t>heard of the Magna Carta (1215). It is often described as the corner stone </a:t>
            </a:r>
            <a:r>
              <a:rPr lang="en-US" sz="2400" dirty="0" smtClean="0">
                <a:latin typeface="Calibri" charset="0"/>
                <a:ea typeface="Calibri" charset="0"/>
                <a:cs typeface="Calibri" charset="0"/>
              </a:rPr>
              <a:t>of liberty </a:t>
            </a:r>
            <a:r>
              <a:rPr lang="en-US" sz="2400" dirty="0">
                <a:latin typeface="Calibri" charset="0"/>
                <a:ea typeface="Calibri" charset="0"/>
                <a:cs typeface="Calibri" charset="0"/>
              </a:rPr>
              <a:t>and the chief </a:t>
            </a:r>
            <a:r>
              <a:rPr lang="en-US" sz="2400" dirty="0" err="1">
                <a:latin typeface="Calibri" charset="0"/>
                <a:ea typeface="Calibri" charset="0"/>
                <a:cs typeface="Calibri" charset="0"/>
              </a:rPr>
              <a:t>defence</a:t>
            </a:r>
            <a:r>
              <a:rPr lang="en-US" sz="2400" dirty="0">
                <a:latin typeface="Calibri" charset="0"/>
                <a:ea typeface="Calibri" charset="0"/>
                <a:cs typeface="Calibri" charset="0"/>
              </a:rPr>
              <a:t> against arbitrary and unjust rule in England </a:t>
            </a:r>
            <a:r>
              <a:rPr lang="en-US" sz="2400" dirty="0" smtClean="0">
                <a:latin typeface="Calibri" charset="0"/>
                <a:ea typeface="Calibri" charset="0"/>
                <a:cs typeface="Calibri" charset="0"/>
              </a:rPr>
              <a:t>by establishing </a:t>
            </a:r>
            <a:r>
              <a:rPr lang="en-US" sz="2400" dirty="0">
                <a:latin typeface="Calibri" charset="0"/>
                <a:ea typeface="Calibri" charset="0"/>
                <a:cs typeface="Calibri" charset="0"/>
              </a:rPr>
              <a:t>for the first time a very significant constitutional principle, namely that the power of the king could be limited.</a:t>
            </a:r>
          </a:p>
        </p:txBody>
      </p:sp>
      <p:sp>
        <p:nvSpPr>
          <p:cNvPr id="6" name="Rectangle 5">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28577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1877008"/>
            <a:ext cx="11011401" cy="454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Through the ages this principle has continued to be upheld in spite of </a:t>
            </a:r>
            <a:r>
              <a:rPr lang="en-US" sz="2400" dirty="0" smtClean="0">
                <a:latin typeface="Calibri" panose="020F0502020204030204" pitchFamily="34" charset="0"/>
                <a:cs typeface="Calibri" panose="020F0502020204030204" pitchFamily="34" charset="0"/>
              </a:rPr>
              <a:t>various monarchs</a:t>
            </a:r>
            <a:r>
              <a:rPr lang="en-US" sz="2400" dirty="0">
                <a:latin typeface="Calibri" panose="020F0502020204030204" pitchFamily="34" charset="0"/>
                <a:cs typeface="Calibri" panose="020F0502020204030204" pitchFamily="34" charset="0"/>
              </a:rPr>
              <a:t>, civil war and riots resulting in Parliament making itself sovereign and</a:t>
            </a:r>
          </a:p>
          <a:p>
            <a:pPr algn="just"/>
            <a:r>
              <a:rPr lang="en-US" sz="2400" dirty="0">
                <a:latin typeface="Calibri" panose="020F0502020204030204" pitchFamily="34" charset="0"/>
                <a:cs typeface="Calibri" panose="020F0502020204030204" pitchFamily="34" charset="0"/>
              </a:rPr>
              <a:t>representing the will of the people.</a:t>
            </a:r>
          </a:p>
          <a:p>
            <a:pPr algn="just"/>
            <a:r>
              <a:rPr lang="en-US" sz="2400" dirty="0">
                <a:latin typeface="Calibri" panose="020F0502020204030204" pitchFamily="34" charset="0"/>
                <a:cs typeface="Calibri" panose="020F0502020204030204" pitchFamily="34" charset="0"/>
              </a:rPr>
              <a:t>As a result, all legislative power is </a:t>
            </a:r>
            <a:r>
              <a:rPr lang="en-US" sz="2400" dirty="0" smtClean="0">
                <a:latin typeface="Calibri" panose="020F0502020204030204" pitchFamily="34" charset="0"/>
                <a:cs typeface="Calibri" panose="020F0502020204030204" pitchFamily="34" charset="0"/>
              </a:rPr>
              <a:t>placed in the hands of Parliament</a:t>
            </a:r>
            <a:r>
              <a:rPr lang="en-US" sz="2400" dirty="0">
                <a:latin typeface="Calibri" panose="020F0502020204030204" pitchFamily="34" charset="0"/>
                <a:cs typeface="Calibri" panose="020F0502020204030204" pitchFamily="34" charset="0"/>
              </a:rPr>
              <a:t>. There is no legal limit </a:t>
            </a:r>
            <a:r>
              <a:rPr lang="en-US" sz="2400" dirty="0" smtClean="0">
                <a:latin typeface="Calibri" panose="020F0502020204030204" pitchFamily="34" charset="0"/>
                <a:cs typeface="Calibri" panose="020F0502020204030204" pitchFamily="34" charset="0"/>
              </a:rPr>
              <a:t>to the </a:t>
            </a:r>
            <a:r>
              <a:rPr lang="en-US" sz="2400" dirty="0">
                <a:latin typeface="Calibri" panose="020F0502020204030204" pitchFamily="34" charset="0"/>
                <a:cs typeface="Calibri" panose="020F0502020204030204" pitchFamily="34" charset="0"/>
              </a:rPr>
              <a:t>power of Parliament and the courts are bound by all legislation that is enacted by Parliament. So, what is the role of the judiciary?</a:t>
            </a:r>
          </a:p>
          <a:p>
            <a:pPr algn="just"/>
            <a:r>
              <a:rPr lang="en-US" sz="2400" dirty="0">
                <a:latin typeface="Calibri" panose="020F0502020204030204" pitchFamily="34" charset="0"/>
                <a:cs typeface="Calibri" panose="020F0502020204030204" pitchFamily="34" charset="0"/>
              </a:rPr>
              <a:t>The courts interpret the law, which means that although Parliament enacts  the</a:t>
            </a:r>
          </a:p>
          <a:p>
            <a:pPr algn="just"/>
            <a:r>
              <a:rPr lang="en-US" sz="2400" dirty="0">
                <a:latin typeface="Calibri" panose="020F0502020204030204" pitchFamily="34" charset="0"/>
                <a:cs typeface="Calibri" panose="020F0502020204030204" pitchFamily="34" charset="0"/>
              </a:rPr>
              <a:t>law, the courts decide how they are to be applied. These decisions are treated as</a:t>
            </a:r>
          </a:p>
          <a:p>
            <a:pPr algn="just"/>
            <a:r>
              <a:rPr lang="en-US" sz="2400" dirty="0">
                <a:latin typeface="Calibri" panose="020F0502020204030204" pitchFamily="34" charset="0"/>
                <a:cs typeface="Calibri" panose="020F0502020204030204" pitchFamily="34" charset="0"/>
              </a:rPr>
              <a:t>precedents and subsequent </a:t>
            </a:r>
            <a:r>
              <a:rPr lang="en-US" sz="2400" dirty="0" smtClean="0">
                <a:latin typeface="Calibri" panose="020F0502020204030204" pitchFamily="34" charset="0"/>
                <a:cs typeface="Calibri" panose="020F0502020204030204" pitchFamily="34" charset="0"/>
              </a:rPr>
              <a:t>law </a:t>
            </a:r>
            <a:r>
              <a:rPr lang="en-US" sz="2400" dirty="0">
                <a:latin typeface="Calibri" panose="020F0502020204030204" pitchFamily="34" charset="0"/>
                <a:cs typeface="Calibri" panose="020F0502020204030204" pitchFamily="34" charset="0"/>
              </a:rPr>
              <a:t>courts will follow these decisions if they have </a:t>
            </a:r>
            <a:r>
              <a:rPr lang="en-US" sz="2400" dirty="0" smtClean="0">
                <a:latin typeface="Calibri" panose="020F0502020204030204" pitchFamily="34" charset="0"/>
                <a:cs typeface="Calibri" panose="020F0502020204030204" pitchFamily="34" charset="0"/>
              </a:rPr>
              <a:t>similar issues </a:t>
            </a:r>
            <a:r>
              <a:rPr lang="en-US" sz="2400" dirty="0">
                <a:latin typeface="Calibri" panose="020F0502020204030204" pitchFamily="34" charset="0"/>
                <a:cs typeface="Calibri" panose="020F0502020204030204" pitchFamily="34" charset="0"/>
              </a:rPr>
              <a:t>to determine.</a:t>
            </a:r>
          </a:p>
        </p:txBody>
      </p:sp>
      <p:sp>
        <p:nvSpPr>
          <p:cNvPr id="6" name="Rectangle 5">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1731721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286480" y="1660124"/>
            <a:ext cx="11600720" cy="49786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This doctrine  of precedent developed from common law which itself is based </a:t>
            </a:r>
            <a:r>
              <a:rPr lang="en-US" sz="2400" dirty="0" smtClean="0">
                <a:latin typeface="Calibri" panose="020F0502020204030204" pitchFamily="34" charset="0"/>
                <a:cs typeface="Calibri" panose="020F0502020204030204" pitchFamily="34" charset="0"/>
              </a:rPr>
              <a:t>on custom </a:t>
            </a:r>
            <a:r>
              <a:rPr lang="en-US" sz="2400" dirty="0">
                <a:latin typeface="Calibri" panose="020F0502020204030204" pitchFamily="34" charset="0"/>
                <a:cs typeface="Calibri" panose="020F0502020204030204" pitchFamily="34" charset="0"/>
              </a:rPr>
              <a:t>and dates from ‘time immemorial’ (or at least 1189). Often before </a:t>
            </a:r>
            <a:r>
              <a:rPr lang="en-US" sz="2400" dirty="0" smtClean="0">
                <a:latin typeface="Calibri" panose="020F0502020204030204" pitchFamily="34" charset="0"/>
                <a:cs typeface="Calibri" panose="020F0502020204030204" pitchFamily="34" charset="0"/>
              </a:rPr>
              <a:t>government wrote </a:t>
            </a:r>
            <a:r>
              <a:rPr lang="en-US" sz="2400" dirty="0">
                <a:latin typeface="Calibri" panose="020F0502020204030204" pitchFamily="34" charset="0"/>
                <a:cs typeface="Calibri" panose="020F0502020204030204" pitchFamily="34" charset="0"/>
              </a:rPr>
              <a:t>new laws, judges applied local and ancient customs, in order ensure </a:t>
            </a:r>
            <a:r>
              <a:rPr lang="en-US" sz="2400" dirty="0" smtClean="0">
                <a:latin typeface="Calibri" panose="020F0502020204030204" pitchFamily="34" charset="0"/>
                <a:cs typeface="Calibri" panose="020F0502020204030204" pitchFamily="34" charset="0"/>
              </a:rPr>
              <a:t>that judgements  </a:t>
            </a:r>
            <a:r>
              <a:rPr lang="en-US" sz="2400" dirty="0">
                <a:latin typeface="Calibri" panose="020F0502020204030204" pitchFamily="34" charset="0"/>
                <a:cs typeface="Calibri" panose="020F0502020204030204" pitchFamily="34" charset="0"/>
              </a:rPr>
              <a:t>were consistent and relied on decisions made in previous cases. </a:t>
            </a:r>
            <a:r>
              <a:rPr lang="en-US" sz="2400" dirty="0" smtClean="0">
                <a:latin typeface="Calibri" panose="020F0502020204030204" pitchFamily="34" charset="0"/>
                <a:cs typeface="Calibri" panose="020F0502020204030204" pitchFamily="34" charset="0"/>
              </a:rPr>
              <a:t>This has </a:t>
            </a:r>
            <a:r>
              <a:rPr lang="en-US" sz="2400" dirty="0">
                <a:latin typeface="Calibri" panose="020F0502020204030204" pitchFamily="34" charset="0"/>
                <a:cs typeface="Calibri" panose="020F0502020204030204" pitchFamily="34" charset="0"/>
              </a:rPr>
              <a:t>also led to the principle that a judge is bound by the decision of a </a:t>
            </a:r>
            <a:r>
              <a:rPr lang="en-US" sz="2400" dirty="0" smtClean="0">
                <a:latin typeface="Calibri" panose="020F0502020204030204" pitchFamily="34" charset="0"/>
                <a:cs typeface="Calibri" panose="020F0502020204030204" pitchFamily="34" charset="0"/>
              </a:rPr>
              <a:t>superior court </a:t>
            </a:r>
            <a:r>
              <a:rPr lang="en-US" sz="2400" dirty="0">
                <a:latin typeface="Calibri" panose="020F0502020204030204" pitchFamily="34" charset="0"/>
                <a:cs typeface="Calibri" panose="020F0502020204030204" pitchFamily="34" charset="0"/>
              </a:rPr>
              <a:t>when reaching a decision in a similar case.</a:t>
            </a:r>
          </a:p>
          <a:p>
            <a:pPr algn="just"/>
            <a:r>
              <a:rPr lang="en-US" sz="2400" dirty="0">
                <a:latin typeface="Calibri" panose="020F0502020204030204" pitchFamily="34" charset="0"/>
                <a:cs typeface="Calibri" panose="020F0502020204030204" pitchFamily="34" charset="0"/>
              </a:rPr>
              <a:t>Judges do not exercise their discretion in an arbitrary  way </a:t>
            </a:r>
            <a:r>
              <a:rPr lang="en-US" sz="2400" dirty="0" smtClean="0">
                <a:latin typeface="Calibri" panose="020F0502020204030204" pitchFamily="34" charset="0"/>
                <a:cs typeface="Calibri" panose="020F0502020204030204" pitchFamily="34" charset="0"/>
              </a:rPr>
              <a:t>by resting their judgements </a:t>
            </a:r>
            <a:r>
              <a:rPr lang="en-US" sz="2400" dirty="0">
                <a:latin typeface="Calibri" panose="020F0502020204030204" pitchFamily="34" charset="0"/>
                <a:cs typeface="Calibri" panose="020F0502020204030204" pitchFamily="34" charset="0"/>
              </a:rPr>
              <a:t>upon the general principles of case law and can have influence </a:t>
            </a:r>
            <a:r>
              <a:rPr lang="en-US" sz="2400" dirty="0" smtClean="0">
                <a:latin typeface="Calibri" panose="020F0502020204030204" pitchFamily="34" charset="0"/>
                <a:cs typeface="Calibri" panose="020F0502020204030204" pitchFamily="34" charset="0"/>
              </a:rPr>
              <a:t>upon the </a:t>
            </a:r>
            <a:r>
              <a:rPr lang="en-US" sz="2400" dirty="0">
                <a:latin typeface="Calibri" panose="020F0502020204030204" pitchFamily="34" charset="0"/>
                <a:cs typeface="Calibri" panose="020F0502020204030204" pitchFamily="34" charset="0"/>
              </a:rPr>
              <a:t>development of enacted law.</a:t>
            </a:r>
          </a:p>
          <a:p>
            <a:pPr algn="just"/>
            <a:r>
              <a:rPr lang="en-US" sz="2400" dirty="0">
                <a:latin typeface="Calibri" panose="020F0502020204030204" pitchFamily="34" charset="0"/>
                <a:cs typeface="Calibri" panose="020F0502020204030204" pitchFamily="34" charset="0"/>
              </a:rPr>
              <a:t>Accordingly, the courts can exercise a considerable degree over the </a:t>
            </a:r>
            <a:r>
              <a:rPr lang="en-US" sz="2400" dirty="0" smtClean="0">
                <a:latin typeface="Calibri" panose="020F0502020204030204" pitchFamily="34" charset="0"/>
                <a:cs typeface="Calibri" panose="020F0502020204030204" pitchFamily="34" charset="0"/>
              </a:rPr>
              <a:t>practical application </a:t>
            </a:r>
            <a:r>
              <a:rPr lang="en-US" sz="2400" dirty="0">
                <a:latin typeface="Calibri" panose="020F0502020204030204" pitchFamily="34" charset="0"/>
                <a:cs typeface="Calibri" panose="020F0502020204030204" pitchFamily="34" charset="0"/>
              </a:rPr>
              <a:t>of statutes although governments make new laws which modify  </a:t>
            </a:r>
            <a:r>
              <a:rPr lang="en-US" sz="2400" dirty="0" smtClean="0">
                <a:latin typeface="Calibri" panose="020F0502020204030204" pitchFamily="34" charset="0"/>
                <a:cs typeface="Calibri" panose="020F0502020204030204" pitchFamily="34" charset="0"/>
              </a:rPr>
              <a:t>or clarify </a:t>
            </a:r>
            <a:r>
              <a:rPr lang="en-US" sz="2400" dirty="0">
                <a:latin typeface="Calibri" panose="020F0502020204030204" pitchFamily="34" charset="0"/>
                <a:cs typeface="Calibri" panose="020F0502020204030204" pitchFamily="34" charset="0"/>
              </a:rPr>
              <a:t>the common law.</a:t>
            </a:r>
          </a:p>
        </p:txBody>
      </p:sp>
      <p:sp>
        <p:nvSpPr>
          <p:cNvPr id="6" name="Rectangle 5">
            <a:extLst>
              <a:ext uri="{FF2B5EF4-FFF2-40B4-BE49-F238E27FC236}">
                <a16:creationId xmlns:a16="http://schemas.microsoft.com/office/drawing/2014/main" id="{748FA8E3-2CE3-3647-992D-018F0126A7B0}"/>
              </a:ext>
            </a:extLst>
          </p:cNvPr>
          <p:cNvSpPr/>
          <p:nvPr/>
        </p:nvSpPr>
        <p:spPr>
          <a:xfrm>
            <a:off x="7363838" y="556124"/>
            <a:ext cx="427966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itchFamily="34" charset="0"/>
                <a:cs typeface="Calibri" pitchFamily="34" charset="0"/>
              </a:rPr>
              <a:t>Reading Comprehension</a:t>
            </a:r>
          </a:p>
          <a:p>
            <a:pPr algn="ctr"/>
            <a:r>
              <a:rPr lang="ka-GE" sz="2400" dirty="0">
                <a:latin typeface="Calibri" pitchFamily="34" charset="0"/>
                <a:cs typeface="Calibri" pitchFamily="34" charset="0"/>
              </a:rPr>
              <a:t>წაკითხულის გააზრება</a:t>
            </a: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73351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77303" y="4169150"/>
            <a:ext cx="10781432" cy="2191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781432"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500883135"/>
              </p:ext>
            </p:extLst>
          </p:nvPr>
        </p:nvGraphicFramePr>
        <p:xfrm>
          <a:off x="711607" y="2368656"/>
          <a:ext cx="8749355" cy="1164306"/>
        </p:xfrm>
        <a:graphic>
          <a:graphicData uri="http://schemas.openxmlformats.org/drawingml/2006/table">
            <a:tbl>
              <a:tblPr>
                <a:noFill/>
                <a:tableStyleId>{B46CFEF4-99AF-46A8-A051-738FFB79779B}</a:tableStyleId>
              </a:tblPr>
              <a:tblGrid>
                <a:gridCol w="8749355">
                  <a:extLst>
                    <a:ext uri="{9D8B030D-6E8A-4147-A177-3AD203B41FA5}">
                      <a16:colId xmlns:a16="http://schemas.microsoft.com/office/drawing/2014/main" val="20000"/>
                    </a:ext>
                  </a:extLst>
                </a:gridCol>
              </a:tblGrid>
              <a:tr h="1044784">
                <a:tc>
                  <a:txBody>
                    <a:bodyPr/>
                    <a:lstStyle/>
                    <a:p>
                      <a:pPr marL="0" lvl="0" indent="0" algn="l" rtl="0">
                        <a:lnSpc>
                          <a:spcPct val="115000"/>
                        </a:lnSpc>
                        <a:spcBef>
                          <a:spcPts val="0"/>
                        </a:spcBef>
                        <a:spcAft>
                          <a:spcPts val="0"/>
                        </a:spcAft>
                        <a:buNone/>
                      </a:pPr>
                      <a:endParaRPr lang="en-US" sz="2800" b="0" i="0" dirty="0" smtClean="0">
                        <a:solidFill>
                          <a:schemeClr val="bg1"/>
                        </a:solidFill>
                        <a:latin typeface="Calibri" charset="0"/>
                        <a:ea typeface="Calibri" charset="0"/>
                        <a:cs typeface="Calibri" charset="0"/>
                      </a:endParaRPr>
                    </a:p>
                    <a:p>
                      <a:pPr marL="0" lvl="0" indent="0" algn="l" rtl="0">
                        <a:lnSpc>
                          <a:spcPct val="115000"/>
                        </a:lnSpc>
                        <a:spcBef>
                          <a:spcPts val="0"/>
                        </a:spcBef>
                        <a:spcAft>
                          <a:spcPts val="0"/>
                        </a:spcAft>
                        <a:buNone/>
                      </a:pPr>
                      <a:r>
                        <a:rPr lang="en-US" sz="2800" b="0" i="0" dirty="0" smtClean="0">
                          <a:solidFill>
                            <a:schemeClr val="bg1"/>
                          </a:solidFill>
                          <a:latin typeface="Calibri" charset="0"/>
                          <a:ea typeface="Calibri" charset="0"/>
                          <a:cs typeface="Calibri" charset="0"/>
                        </a:rPr>
                        <a:t>Power </a:t>
                      </a:r>
                      <a:r>
                        <a:rPr lang="en-US" sz="2800" b="0" i="0" dirty="0">
                          <a:solidFill>
                            <a:schemeClr val="bg1"/>
                          </a:solidFill>
                          <a:latin typeface="Calibri" charset="0"/>
                          <a:ea typeface="Calibri" charset="0"/>
                          <a:cs typeface="Calibri" charset="0"/>
                        </a:rPr>
                        <a:t>of the king was limited by Magna Carta.</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226928417"/>
              </p:ext>
            </p:extLst>
          </p:nvPr>
        </p:nvGraphicFramePr>
        <p:xfrm>
          <a:off x="711607" y="4125664"/>
          <a:ext cx="10357351" cy="2651760"/>
        </p:xfrm>
        <a:graphic>
          <a:graphicData uri="http://schemas.openxmlformats.org/drawingml/2006/table">
            <a:tbl>
              <a:tblPr firstRow="1" bandRow="1">
                <a:tableStyleId>{B46CFEF4-99AF-46A8-A051-738FFB79779B}</a:tableStyleId>
              </a:tblPr>
              <a:tblGrid>
                <a:gridCol w="10357351">
                  <a:extLst>
                    <a:ext uri="{9D8B030D-6E8A-4147-A177-3AD203B41FA5}">
                      <a16:colId xmlns:a16="http://schemas.microsoft.com/office/drawing/2014/main" val="2862978725"/>
                    </a:ext>
                  </a:extLst>
                </a:gridCol>
              </a:tblGrid>
              <a:tr h="1325563">
                <a:tc>
                  <a:txBody>
                    <a:bodyPr/>
                    <a:lstStyle/>
                    <a:p>
                      <a:pPr algn="just"/>
                      <a:r>
                        <a:rPr lang="en-US" sz="2800" i="1" dirty="0">
                          <a:solidFill>
                            <a:schemeClr val="bg1"/>
                          </a:solidFill>
                          <a:latin typeface="Calibri" charset="0"/>
                          <a:ea typeface="Calibri" charset="0"/>
                          <a:cs typeface="Calibri" charset="0"/>
                        </a:rPr>
                        <a:t>Most people have heard of the Magna Carta (1215). It is often described as the corner stone of liberty and the chief </a:t>
                      </a:r>
                      <a:r>
                        <a:rPr lang="en-US" sz="2800" i="1" dirty="0" err="1">
                          <a:solidFill>
                            <a:schemeClr val="bg1"/>
                          </a:solidFill>
                          <a:latin typeface="Calibri" charset="0"/>
                          <a:ea typeface="Calibri" charset="0"/>
                          <a:cs typeface="Calibri" charset="0"/>
                        </a:rPr>
                        <a:t>defence</a:t>
                      </a:r>
                      <a:r>
                        <a:rPr lang="en-US" sz="2800" i="1" dirty="0">
                          <a:solidFill>
                            <a:schemeClr val="bg1"/>
                          </a:solidFill>
                          <a:latin typeface="Calibri" charset="0"/>
                          <a:ea typeface="Calibri" charset="0"/>
                          <a:cs typeface="Calibri" charset="0"/>
                        </a:rPr>
                        <a:t> against arbitrary and unjust rule in England by establishing for the first time a very significant constitutional principle, namely that the power of the king could be limited.</a:t>
                      </a:r>
                    </a:p>
                    <a:p>
                      <a:pPr algn="just"/>
                      <a:endParaRPr lang="en-US" sz="2800" i="1" dirty="0">
                        <a:solidFill>
                          <a:schemeClr val="bg1"/>
                        </a:solidFill>
                        <a:latin typeface="Calibri" charset="0"/>
                        <a:ea typeface="Calibri" charset="0"/>
                        <a:cs typeface="Calibri"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223899" y="2522281"/>
            <a:ext cx="1606857" cy="123737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4226974044"/>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a:solidFill>
                            <a:schemeClr val="bg1"/>
                          </a:solidFill>
                          <a:latin typeface="Calibri" charset="0"/>
                          <a:ea typeface="Calibri" charset="0"/>
                          <a:cs typeface="Calibri" charset="0"/>
                        </a:rPr>
                        <a:t>Parliament’s powers are limited.</a:t>
                      </a:r>
                      <a:endParaRPr sz="2800" b="0" i="0" dirty="0">
                        <a:solidFill>
                          <a:schemeClr val="bg1"/>
                        </a:solidFill>
                        <a:latin typeface="Calibri" charset="0"/>
                        <a:ea typeface="Calibri" charset="0"/>
                        <a:cs typeface="Calibri"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2107617763"/>
              </p:ext>
            </p:extLst>
          </p:nvPr>
        </p:nvGraphicFramePr>
        <p:xfrm>
          <a:off x="560030" y="4131426"/>
          <a:ext cx="10395496" cy="862524"/>
        </p:xfrm>
        <a:graphic>
          <a:graphicData uri="http://schemas.openxmlformats.org/drawingml/2006/table">
            <a:tbl>
              <a:tblPr firstRow="1" bandRow="1">
                <a:tableStyleId>{B46CFEF4-99AF-46A8-A051-738FFB79779B}</a:tableStyleId>
              </a:tblPr>
              <a:tblGrid>
                <a:gridCol w="10395496">
                  <a:extLst>
                    <a:ext uri="{9D8B030D-6E8A-4147-A177-3AD203B41FA5}">
                      <a16:colId xmlns:a16="http://schemas.microsoft.com/office/drawing/2014/main" val="2862978725"/>
                    </a:ext>
                  </a:extLst>
                </a:gridCol>
              </a:tblGrid>
              <a:tr h="862524">
                <a:tc>
                  <a:txBody>
                    <a:bodyPr/>
                    <a:lstStyle/>
                    <a:p>
                      <a:pPr algn="just"/>
                      <a:endParaRPr lang="en-US" sz="2400" i="1" dirty="0" smtClean="0">
                        <a:solidFill>
                          <a:schemeClr val="bg1"/>
                        </a:solidFill>
                        <a:latin typeface="Calibri" charset="0"/>
                        <a:ea typeface="Calibri" charset="0"/>
                        <a:cs typeface="Calibri" charset="0"/>
                      </a:endParaRPr>
                    </a:p>
                    <a:p>
                      <a:pPr algn="just"/>
                      <a:r>
                        <a:rPr lang="en-US" sz="2400" i="1" dirty="0" smtClean="0">
                          <a:solidFill>
                            <a:schemeClr val="bg1"/>
                          </a:solidFill>
                          <a:latin typeface="Calibri" charset="0"/>
                          <a:ea typeface="Calibri" charset="0"/>
                          <a:cs typeface="Calibri" charset="0"/>
                        </a:rPr>
                        <a:t>There </a:t>
                      </a:r>
                      <a:r>
                        <a:rPr lang="en-US" sz="2400" i="1" dirty="0">
                          <a:solidFill>
                            <a:schemeClr val="bg1"/>
                          </a:solidFill>
                          <a:latin typeface="Calibri" charset="0"/>
                          <a:ea typeface="Calibri" charset="0"/>
                          <a:cs typeface="Calibri" charset="0"/>
                        </a:rPr>
                        <a:t>is no legal limit to </a:t>
                      </a:r>
                      <a:r>
                        <a:rPr lang="en-US" sz="2400" i="1" dirty="0" smtClean="0">
                          <a:solidFill>
                            <a:schemeClr val="bg1"/>
                          </a:solidFill>
                          <a:latin typeface="Calibri" charset="0"/>
                          <a:ea typeface="Calibri" charset="0"/>
                          <a:cs typeface="Calibri" charset="0"/>
                        </a:rPr>
                        <a:t>the </a:t>
                      </a:r>
                      <a:r>
                        <a:rPr lang="en-US" sz="2400" i="1" dirty="0">
                          <a:solidFill>
                            <a:schemeClr val="bg1"/>
                          </a:solidFill>
                          <a:latin typeface="Calibri" charset="0"/>
                          <a:ea typeface="Calibri" charset="0"/>
                          <a:cs typeface="Calibri" charset="0"/>
                        </a:rPr>
                        <a:t>power of Parliament.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975323" y="2560166"/>
            <a:ext cx="1802167" cy="1237379"/>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6622471" y="395803"/>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up)">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953980" y="685800"/>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78664" y="3159069"/>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406783" y="2266405"/>
            <a:ext cx="6223462"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Law</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სამართლი</a:t>
            </a:r>
          </a:p>
        </p:txBody>
      </p:sp>
      <p:pic>
        <p:nvPicPr>
          <p:cNvPr id="26"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27" name="Picture 26">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1"/>
          <p:cNvSpPr/>
          <p:nvPr/>
        </p:nvSpPr>
        <p:spPr>
          <a:xfrm>
            <a:off x="7217923" y="556123"/>
            <a:ext cx="4601183"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121066" y="388499"/>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The decision of one court does not  affect another.</a:t>
            </a:r>
          </a:p>
        </p:txBody>
      </p:sp>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302406907"/>
              </p:ext>
            </p:extLst>
          </p:nvPr>
        </p:nvGraphicFramePr>
        <p:xfrm>
          <a:off x="577303" y="4243526"/>
          <a:ext cx="10395497" cy="148756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1487565">
                <a:tc>
                  <a:txBody>
                    <a:bodyPr/>
                    <a:lstStyle/>
                    <a:p>
                      <a:pPr algn="just"/>
                      <a:r>
                        <a:rPr lang="en-US" sz="2800" i="1" dirty="0">
                          <a:solidFill>
                            <a:schemeClr val="bg1"/>
                          </a:solidFill>
                          <a:latin typeface="Calibri" charset="0"/>
                          <a:ea typeface="Calibri" charset="0"/>
                          <a:cs typeface="Calibri" charset="0"/>
                        </a:rPr>
                        <a:t>Precedent means that a judge is </a:t>
                      </a:r>
                      <a:r>
                        <a:rPr lang="en-US" sz="2800" i="1" dirty="0" smtClean="0">
                          <a:solidFill>
                            <a:schemeClr val="bg1"/>
                          </a:solidFill>
                          <a:latin typeface="Calibri" charset="0"/>
                          <a:ea typeface="Calibri" charset="0"/>
                          <a:cs typeface="Calibri" charset="0"/>
                        </a:rPr>
                        <a:t>bound </a:t>
                      </a:r>
                      <a:r>
                        <a:rPr lang="en-US" sz="2800" i="1" dirty="0">
                          <a:solidFill>
                            <a:schemeClr val="bg1"/>
                          </a:solidFill>
                          <a:latin typeface="Calibri" charset="0"/>
                          <a:ea typeface="Calibri" charset="0"/>
                          <a:cs typeface="Calibri" charset="0"/>
                        </a:rPr>
                        <a:t>by the decision of a superior Court  in a similar case.</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312676" y="2614474"/>
            <a:ext cx="1660123" cy="1189277"/>
          </a:xfrm>
        </p:spPr>
        <p:txBody>
          <a:bodyPr>
            <a:normAutofit/>
          </a:bodyPr>
          <a:lstStyle/>
          <a:p>
            <a:r>
              <a:rPr lang="en-US" b="1" dirty="0">
                <a:solidFill>
                  <a:srgbClr val="FFC000"/>
                </a:solidFill>
              </a:rPr>
              <a:t>False</a:t>
            </a:r>
          </a:p>
        </p:txBody>
      </p:sp>
      <p:sp>
        <p:nvSpPr>
          <p:cNvPr id="12" name="Rectangle 11">
            <a:extLst>
              <a:ext uri="{FF2B5EF4-FFF2-40B4-BE49-F238E27FC236}">
                <a16:creationId xmlns:a16="http://schemas.microsoft.com/office/drawing/2014/main" id="{C987DE58-B647-6341-B264-0F0900D656FE}"/>
              </a:ext>
            </a:extLst>
          </p:cNvPr>
          <p:cNvSpPr/>
          <p:nvPr/>
        </p:nvSpPr>
        <p:spPr>
          <a:xfrm>
            <a:off x="6622471" y="40603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7" y="4178204"/>
            <a:ext cx="10815976"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42757" y="2540142"/>
            <a:ext cx="10815977"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panose="020F0502020204030204" pitchFamily="34" charset="0"/>
                <a:cs typeface="Calibri" panose="020F0502020204030204" pitchFamily="34" charset="0"/>
              </a:rPr>
              <a:t>The court decides how the law, enacted by the Parliament,  </a:t>
            </a:r>
            <a:endParaRPr lang="en-US" sz="2800" dirty="0" smtClean="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must </a:t>
            </a:r>
            <a:r>
              <a:rPr lang="en-US" sz="2800" dirty="0">
                <a:latin typeface="Calibri" panose="020F0502020204030204" pitchFamily="34" charset="0"/>
                <a:cs typeface="Calibri" panose="020F0502020204030204" pitchFamily="34" charset="0"/>
              </a:rPr>
              <a:t>be applied.</a:t>
            </a:r>
          </a:p>
        </p:txBody>
      </p:sp>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1114672183"/>
              </p:ext>
            </p:extLst>
          </p:nvPr>
        </p:nvGraphicFramePr>
        <p:xfrm>
          <a:off x="542758" y="3865705"/>
          <a:ext cx="10683539" cy="1371600"/>
        </p:xfrm>
        <a:graphic>
          <a:graphicData uri="http://schemas.openxmlformats.org/drawingml/2006/table">
            <a:tbl>
              <a:tblPr firstRow="1" bandRow="1">
                <a:tableStyleId>{B46CFEF4-99AF-46A8-A051-738FFB79779B}</a:tableStyleId>
              </a:tblPr>
              <a:tblGrid>
                <a:gridCol w="10683539">
                  <a:extLst>
                    <a:ext uri="{9D8B030D-6E8A-4147-A177-3AD203B41FA5}">
                      <a16:colId xmlns:a16="http://schemas.microsoft.com/office/drawing/2014/main" val="2862978725"/>
                    </a:ext>
                  </a:extLst>
                </a:gridCol>
              </a:tblGrid>
              <a:tr h="1063752">
                <a:tc>
                  <a:txBody>
                    <a:bodyPr/>
                    <a:lstStyle/>
                    <a:p>
                      <a:pPr algn="just"/>
                      <a:endParaRPr lang="en-US" sz="2800" i="1" dirty="0" smtClean="0">
                        <a:solidFill>
                          <a:schemeClr val="bg1"/>
                        </a:solidFill>
                        <a:latin typeface="Calibri" panose="020F0502020204030204" pitchFamily="34" charset="0"/>
                        <a:cs typeface="Calibri" panose="020F0502020204030204" pitchFamily="34" charset="0"/>
                      </a:endParaRPr>
                    </a:p>
                    <a:p>
                      <a:pPr algn="just"/>
                      <a:r>
                        <a:rPr lang="en-US" sz="2800" i="1" dirty="0" smtClean="0">
                          <a:solidFill>
                            <a:schemeClr val="bg1"/>
                          </a:solidFill>
                          <a:latin typeface="Calibri" panose="020F0502020204030204" pitchFamily="34" charset="0"/>
                          <a:cs typeface="Calibri" panose="020F0502020204030204" pitchFamily="34" charset="0"/>
                        </a:rPr>
                        <a:t>The </a:t>
                      </a:r>
                      <a:r>
                        <a:rPr lang="en-US" sz="2800" i="1" dirty="0">
                          <a:solidFill>
                            <a:schemeClr val="bg1"/>
                          </a:solidFill>
                          <a:latin typeface="Calibri" panose="020F0502020204030204" pitchFamily="34" charset="0"/>
                          <a:cs typeface="Calibri" panose="020F0502020204030204" pitchFamily="34" charset="0"/>
                        </a:rPr>
                        <a:t>courts interpret the law, which means that although Parliament enacts  the law, the courts decide how they are to be applied.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9565101" y="2540142"/>
            <a:ext cx="1498016" cy="1289839"/>
          </a:xfrm>
        </p:spPr>
        <p:txBody>
          <a:bodyPr>
            <a:normAutofit/>
          </a:bodyPr>
          <a:lstStyle/>
          <a:p>
            <a:r>
              <a:rPr lang="en-US" b="1" dirty="0">
                <a:solidFill>
                  <a:srgbClr val="FFC000"/>
                </a:solidFill>
              </a:rPr>
              <a:t>True</a:t>
            </a: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3754721"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604853" y="2717330"/>
            <a:ext cx="8803744" cy="227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latin typeface="Calibri" panose="020F0502020204030204" pitchFamily="34" charset="0"/>
                <a:cs typeface="Calibri" panose="020F0502020204030204" pitchFamily="34" charset="0"/>
              </a:rPr>
              <a:t>Conditionals</a:t>
            </a:r>
            <a:endParaRPr lang="en-US" sz="32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323807" y="550414"/>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2B626C75-7889-436C-B46F-B4464EF52BB3}"/>
              </a:ext>
            </a:extLst>
          </p:cNvPr>
          <p:cNvSpPr/>
          <p:nvPr/>
        </p:nvSpPr>
        <p:spPr>
          <a:xfrm>
            <a:off x="692458" y="2155949"/>
            <a:ext cx="2965142" cy="471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Second Conditional</a:t>
            </a:r>
          </a:p>
        </p:txBody>
      </p:sp>
      <p:sp>
        <p:nvSpPr>
          <p:cNvPr id="4" name="Rectangle: Rounded Corners 3">
            <a:extLst>
              <a:ext uri="{FF2B5EF4-FFF2-40B4-BE49-F238E27FC236}">
                <a16:creationId xmlns:a16="http://schemas.microsoft.com/office/drawing/2014/main" id="{1F8D5A59-E213-44B3-A871-CF4D20119470}"/>
              </a:ext>
            </a:extLst>
          </p:cNvPr>
          <p:cNvSpPr/>
          <p:nvPr/>
        </p:nvSpPr>
        <p:spPr>
          <a:xfrm>
            <a:off x="692458" y="3428624"/>
            <a:ext cx="4030461" cy="3025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Use</a:t>
            </a:r>
          </a:p>
          <a:p>
            <a:pPr algn="ctr"/>
            <a:endParaRPr lang="en-US" sz="2000" dirty="0"/>
          </a:p>
          <a:p>
            <a:pPr marL="285750" indent="-285750" algn="just">
              <a:buClr>
                <a:schemeClr val="bg1"/>
              </a:buClr>
              <a:buFont typeface="Arial" panose="020B0604020202020204" pitchFamily="34" charset="0"/>
              <a:buChar char="•"/>
            </a:pPr>
            <a:r>
              <a:rPr lang="en-US" sz="2000" dirty="0"/>
              <a:t>Impossible, unlikely or hypothetical conditions in the present or future and their results in the present or future</a:t>
            </a:r>
          </a:p>
          <a:p>
            <a:pPr marL="285750" indent="-285750" algn="just">
              <a:buClr>
                <a:schemeClr val="bg1"/>
              </a:buClr>
              <a:buFont typeface="Arial" panose="020B0604020202020204" pitchFamily="34" charset="0"/>
              <a:buChar char="•"/>
            </a:pPr>
            <a:r>
              <a:rPr lang="en-US" sz="2000" dirty="0"/>
              <a:t>Advice </a:t>
            </a:r>
          </a:p>
        </p:txBody>
      </p:sp>
      <p:sp>
        <p:nvSpPr>
          <p:cNvPr id="5" name="Rectangle: Rounded Corners 4">
            <a:extLst>
              <a:ext uri="{FF2B5EF4-FFF2-40B4-BE49-F238E27FC236}">
                <a16:creationId xmlns:a16="http://schemas.microsoft.com/office/drawing/2014/main" id="{0D618142-1B72-47CA-9BE5-DD8053696A92}"/>
              </a:ext>
            </a:extLst>
          </p:cNvPr>
          <p:cNvSpPr/>
          <p:nvPr/>
        </p:nvSpPr>
        <p:spPr>
          <a:xfrm>
            <a:off x="4722920" y="2325949"/>
            <a:ext cx="6951215" cy="1325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Form</a:t>
            </a:r>
          </a:p>
          <a:p>
            <a:pPr algn="ctr"/>
            <a:endParaRPr lang="en-US" sz="2000" dirty="0"/>
          </a:p>
          <a:p>
            <a:pPr algn="ctr"/>
            <a:r>
              <a:rPr lang="en-US" sz="2000" dirty="0"/>
              <a:t>If + past simple or past continuous, would + bare infinitive</a:t>
            </a:r>
          </a:p>
        </p:txBody>
      </p:sp>
      <p:sp>
        <p:nvSpPr>
          <p:cNvPr id="6" name="Rectangle: Rounded Corners 5">
            <a:extLst>
              <a:ext uri="{FF2B5EF4-FFF2-40B4-BE49-F238E27FC236}">
                <a16:creationId xmlns:a16="http://schemas.microsoft.com/office/drawing/2014/main" id="{7B8B3A7B-9090-4F16-9240-A18BD15111DA}"/>
              </a:ext>
            </a:extLst>
          </p:cNvPr>
          <p:cNvSpPr/>
          <p:nvPr/>
        </p:nvSpPr>
        <p:spPr>
          <a:xfrm>
            <a:off x="6560598" y="4101483"/>
            <a:ext cx="5042517" cy="178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bg1"/>
              </a:buClr>
              <a:buFont typeface="Arial" panose="020B0604020202020204" pitchFamily="34" charset="0"/>
              <a:buChar char="•"/>
            </a:pPr>
            <a:r>
              <a:rPr lang="en-US" sz="2000" dirty="0"/>
              <a:t>If you </a:t>
            </a:r>
            <a:r>
              <a:rPr lang="en-US" sz="2000" dirty="0">
                <a:solidFill>
                  <a:srgbClr val="FF0000"/>
                </a:solidFill>
              </a:rPr>
              <a:t>worked</a:t>
            </a:r>
            <a:r>
              <a:rPr lang="en-US" sz="2000" dirty="0"/>
              <a:t> in that company, you </a:t>
            </a:r>
            <a:r>
              <a:rPr lang="en-US" sz="2000" dirty="0">
                <a:solidFill>
                  <a:srgbClr val="FF0000"/>
                </a:solidFill>
              </a:rPr>
              <a:t>would have </a:t>
            </a:r>
            <a:r>
              <a:rPr lang="en-US" sz="2000" dirty="0"/>
              <a:t>more opportunities to get promoted.</a:t>
            </a:r>
          </a:p>
          <a:p>
            <a:pPr marL="285750" indent="-285750" algn="ctr">
              <a:buClr>
                <a:schemeClr val="bg1"/>
              </a:buClr>
              <a:buFont typeface="Arial" panose="020B0604020202020204" pitchFamily="34" charset="0"/>
              <a:buChar char="•"/>
            </a:pPr>
            <a:r>
              <a:rPr lang="en-US" sz="2000" dirty="0"/>
              <a:t>If I </a:t>
            </a:r>
            <a:r>
              <a:rPr lang="en-US" sz="2000" dirty="0">
                <a:solidFill>
                  <a:srgbClr val="FF0000"/>
                </a:solidFill>
              </a:rPr>
              <a:t>were</a:t>
            </a:r>
            <a:r>
              <a:rPr lang="en-US" sz="2000" dirty="0"/>
              <a:t> you, I </a:t>
            </a:r>
            <a:r>
              <a:rPr lang="en-US" sz="2000" dirty="0">
                <a:solidFill>
                  <a:srgbClr val="FF0000"/>
                </a:solidFill>
              </a:rPr>
              <a:t>would change </a:t>
            </a:r>
            <a:r>
              <a:rPr lang="en-US" sz="2000" dirty="0"/>
              <a:t>the job.</a:t>
            </a:r>
          </a:p>
        </p:txBody>
      </p:sp>
    </p:spTree>
    <p:extLst>
      <p:ext uri="{BB962C8B-B14F-4D97-AF65-F5344CB8AC3E}">
        <p14:creationId xmlns:p14="http://schemas.microsoft.com/office/powerpoint/2010/main" val="489776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1085321" y="2495983"/>
            <a:ext cx="9819385" cy="2971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chemeClr val="bg1"/>
              </a:buClr>
              <a:buFont typeface="Arial" panose="020B0604020202020204" pitchFamily="34" charset="0"/>
              <a:buChar char="•"/>
            </a:pPr>
            <a:r>
              <a:rPr lang="en-US" sz="2400" b="1" dirty="0">
                <a:solidFill>
                  <a:schemeClr val="bg1"/>
                </a:solidFill>
                <a:latin typeface="Calibri" charset="0"/>
                <a:ea typeface="Calibri" charset="0"/>
                <a:cs typeface="Calibri" charset="0"/>
              </a:rPr>
              <a:t>We can also use might or could instead of would, depending on the meaning. (Note: could here often means would be able to)</a:t>
            </a:r>
          </a:p>
          <a:p>
            <a:r>
              <a:rPr lang="en-US" sz="2400" b="1" i="1" dirty="0">
                <a:solidFill>
                  <a:schemeClr val="bg1"/>
                </a:solidFill>
                <a:latin typeface="Calibri" charset="0"/>
                <a:ea typeface="Calibri" charset="0"/>
                <a:cs typeface="Calibri" charset="0"/>
              </a:rPr>
              <a:t>     </a:t>
            </a:r>
            <a:r>
              <a:rPr lang="en-US" sz="2400" b="1" i="1" dirty="0">
                <a:solidFill>
                  <a:srgbClr val="FF0000"/>
                </a:solidFill>
                <a:latin typeface="Calibri" charset="0"/>
                <a:ea typeface="Calibri" charset="0"/>
                <a:cs typeface="Calibri" charset="0"/>
              </a:rPr>
              <a:t>If we were older, we could go on holiday on our own.</a:t>
            </a:r>
          </a:p>
          <a:p>
            <a:pPr marL="342900" indent="-342900">
              <a:buClr>
                <a:schemeClr val="bg1"/>
              </a:buClr>
              <a:buFont typeface="Arial" panose="020B0604020202020204" pitchFamily="34" charset="0"/>
              <a:buChar char="•"/>
            </a:pPr>
            <a:r>
              <a:rPr lang="en-US" sz="2400" b="1" dirty="0">
                <a:solidFill>
                  <a:schemeClr val="bg1"/>
                </a:solidFill>
                <a:latin typeface="Calibri" charset="0"/>
                <a:ea typeface="Calibri" charset="0"/>
                <a:cs typeface="Calibri" charset="0"/>
              </a:rPr>
              <a:t>We can also use could in the if clause. Here, it means </a:t>
            </a:r>
            <a:r>
              <a:rPr lang="en-US" sz="2400" b="1" i="1" dirty="0">
                <a:solidFill>
                  <a:schemeClr val="bg1"/>
                </a:solidFill>
                <a:latin typeface="Calibri" charset="0"/>
                <a:ea typeface="Calibri" charset="0"/>
                <a:cs typeface="Calibri" charset="0"/>
              </a:rPr>
              <a:t>was/were able to</a:t>
            </a:r>
            <a:r>
              <a:rPr lang="en-US" sz="2400" b="1" dirty="0">
                <a:solidFill>
                  <a:schemeClr val="bg1"/>
                </a:solidFill>
                <a:latin typeface="Calibri" charset="0"/>
                <a:ea typeface="Calibri" charset="0"/>
                <a:cs typeface="Calibri" charset="0"/>
              </a:rPr>
              <a:t>.</a:t>
            </a:r>
          </a:p>
          <a:p>
            <a:r>
              <a:rPr lang="en-US" sz="2400" b="1" i="1" dirty="0">
                <a:solidFill>
                  <a:srgbClr val="FF0000"/>
                </a:solidFill>
                <a:latin typeface="Calibri" charset="0"/>
                <a:ea typeface="Calibri" charset="0"/>
                <a:cs typeface="Calibri" charset="0"/>
              </a:rPr>
              <a:t>     If I could drive, I’d buy a car.</a:t>
            </a:r>
          </a:p>
          <a:p>
            <a:endParaRPr lang="en-US" sz="2400" b="1"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b="1" dirty="0">
                <a:latin typeface="Calibri" charset="0"/>
                <a:ea typeface="Calibri" charset="0"/>
                <a:cs typeface="Calibri" charset="0"/>
              </a:rPr>
              <a:t>Grammar</a:t>
            </a:r>
          </a:p>
          <a:p>
            <a:pPr algn="ctr"/>
            <a:r>
              <a:rPr lang="ka-GE" sz="3000" b="1" dirty="0">
                <a:latin typeface="Calibri" charset="0"/>
                <a:ea typeface="Calibri" charset="0"/>
                <a:cs typeface="Calibri" charset="0"/>
              </a:rPr>
              <a:t>გრამატიკა</a:t>
            </a:r>
            <a:endParaRPr lang="en-US" sz="3000" b="1" dirty="0">
              <a:latin typeface="Calibri" charset="0"/>
              <a:ea typeface="Calibri" charset="0"/>
              <a:cs typeface="Calibri" charset="0"/>
            </a:endParaRPr>
          </a:p>
        </p:txBody>
      </p:sp>
      <p:sp>
        <p:nvSpPr>
          <p:cNvPr id="4" name="Explosion: 8 Points 3">
            <a:extLst>
              <a:ext uri="{FF2B5EF4-FFF2-40B4-BE49-F238E27FC236}">
                <a16:creationId xmlns:a16="http://schemas.microsoft.com/office/drawing/2014/main" id="{689B9F38-A0FD-41F1-85DE-3FA3AF8E7C83}"/>
              </a:ext>
            </a:extLst>
          </p:cNvPr>
          <p:cNvSpPr/>
          <p:nvPr/>
        </p:nvSpPr>
        <p:spPr>
          <a:xfrm>
            <a:off x="472781" y="1790478"/>
            <a:ext cx="2522346" cy="132063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Watch out!</a:t>
            </a:r>
          </a:p>
        </p:txBody>
      </p:sp>
    </p:spTree>
    <p:extLst>
      <p:ext uri="{BB962C8B-B14F-4D97-AF65-F5344CB8AC3E}">
        <p14:creationId xmlns:p14="http://schemas.microsoft.com/office/powerpoint/2010/main" val="50541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847680" y="2130357"/>
            <a:ext cx="9683198" cy="4494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3877002"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A45B6408-3298-428F-9A72-5FDC25FCB5BF}"/>
              </a:ext>
            </a:extLst>
          </p:cNvPr>
          <p:cNvSpPr/>
          <p:nvPr/>
        </p:nvSpPr>
        <p:spPr>
          <a:xfrm>
            <a:off x="1054359" y="2444620"/>
            <a:ext cx="2556588" cy="522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Third Conditional</a:t>
            </a:r>
          </a:p>
        </p:txBody>
      </p:sp>
      <p:sp>
        <p:nvSpPr>
          <p:cNvPr id="4" name="Rectangle: Rounded Corners 3">
            <a:extLst>
              <a:ext uri="{FF2B5EF4-FFF2-40B4-BE49-F238E27FC236}">
                <a16:creationId xmlns:a16="http://schemas.microsoft.com/office/drawing/2014/main" id="{87408A1E-80C3-4383-8C5A-978BCCCDD76C}"/>
              </a:ext>
            </a:extLst>
          </p:cNvPr>
          <p:cNvSpPr/>
          <p:nvPr/>
        </p:nvSpPr>
        <p:spPr>
          <a:xfrm>
            <a:off x="1212980" y="3359020"/>
            <a:ext cx="3517640" cy="219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a:t>
            </a:r>
          </a:p>
          <a:p>
            <a:pPr algn="ctr"/>
            <a:r>
              <a:rPr lang="en-US" dirty="0"/>
              <a:t>Hypothetical conditions in the past and their results in the past.</a:t>
            </a:r>
          </a:p>
        </p:txBody>
      </p:sp>
      <p:sp>
        <p:nvSpPr>
          <p:cNvPr id="5" name="Rectangle: Rounded Corners 4">
            <a:extLst>
              <a:ext uri="{FF2B5EF4-FFF2-40B4-BE49-F238E27FC236}">
                <a16:creationId xmlns:a16="http://schemas.microsoft.com/office/drawing/2014/main" id="{D3FACC06-C644-4569-ABEB-BC601D632B07}"/>
              </a:ext>
            </a:extLst>
          </p:cNvPr>
          <p:cNvSpPr/>
          <p:nvPr/>
        </p:nvSpPr>
        <p:spPr>
          <a:xfrm>
            <a:off x="4413380" y="2395719"/>
            <a:ext cx="5850293" cy="8444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a:t>
            </a:r>
          </a:p>
          <a:p>
            <a:pPr algn="ctr"/>
            <a:r>
              <a:rPr lang="en-US" dirty="0"/>
              <a:t>If + past perfect (simple or </a:t>
            </a:r>
            <a:r>
              <a:rPr lang="en-US" dirty="0" smtClean="0"/>
              <a:t>continuous), </a:t>
            </a:r>
            <a:r>
              <a:rPr lang="en-US" dirty="0"/>
              <a:t>would + have + past participle</a:t>
            </a:r>
          </a:p>
        </p:txBody>
      </p:sp>
      <p:sp>
        <p:nvSpPr>
          <p:cNvPr id="7" name="Rectangle: Rounded Corners 6">
            <a:extLst>
              <a:ext uri="{FF2B5EF4-FFF2-40B4-BE49-F238E27FC236}">
                <a16:creationId xmlns:a16="http://schemas.microsoft.com/office/drawing/2014/main" id="{220FD87F-1F2F-4E94-9121-F897203BE6BF}"/>
              </a:ext>
            </a:extLst>
          </p:cNvPr>
          <p:cNvSpPr/>
          <p:nvPr/>
        </p:nvSpPr>
        <p:spPr>
          <a:xfrm>
            <a:off x="5784980" y="3610947"/>
            <a:ext cx="4124130" cy="2192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Example</a:t>
            </a:r>
          </a:p>
          <a:p>
            <a:pPr algn="ctr"/>
            <a:endParaRPr lang="en-US" dirty="0"/>
          </a:p>
          <a:p>
            <a:pPr algn="ctr"/>
            <a:r>
              <a:rPr lang="en-US" dirty="0"/>
              <a:t>If he </a:t>
            </a:r>
            <a:r>
              <a:rPr lang="en-US" dirty="0">
                <a:solidFill>
                  <a:srgbClr val="FF0000"/>
                </a:solidFill>
              </a:rPr>
              <a:t>had won </a:t>
            </a:r>
            <a:r>
              <a:rPr lang="en-US" dirty="0"/>
              <a:t>the competition, he </a:t>
            </a:r>
            <a:r>
              <a:rPr lang="en-US" dirty="0">
                <a:solidFill>
                  <a:srgbClr val="FF0000"/>
                </a:solidFill>
              </a:rPr>
              <a:t>would have built </a:t>
            </a:r>
            <a:r>
              <a:rPr lang="en-US" dirty="0"/>
              <a:t>the new  shopping mall.</a:t>
            </a:r>
          </a:p>
          <a:p>
            <a:pPr algn="ctr"/>
            <a:endParaRPr lang="en-US" dirty="0"/>
          </a:p>
          <a:p>
            <a:pPr algn="ctr"/>
            <a:endParaRPr lang="en-US" dirty="0"/>
          </a:p>
          <a:p>
            <a:pPr algn="ctr"/>
            <a:r>
              <a:rPr lang="en-US" dirty="0"/>
              <a:t>If  we </a:t>
            </a:r>
            <a:r>
              <a:rPr lang="en-US" dirty="0">
                <a:solidFill>
                  <a:srgbClr val="FF0000"/>
                </a:solidFill>
              </a:rPr>
              <a:t>had anticipated </a:t>
            </a:r>
            <a:r>
              <a:rPr lang="en-US" dirty="0"/>
              <a:t>the risks, </a:t>
            </a:r>
            <a:r>
              <a:rPr lang="en-US" dirty="0">
                <a:solidFill>
                  <a:srgbClr val="FF0000"/>
                </a:solidFill>
              </a:rPr>
              <a:t>we would have saved</a:t>
            </a:r>
            <a:r>
              <a:rPr lang="en-US" dirty="0"/>
              <a:t> the company.</a:t>
            </a:r>
          </a:p>
        </p:txBody>
      </p:sp>
    </p:spTree>
    <p:extLst>
      <p:ext uri="{BB962C8B-B14F-4D97-AF65-F5344CB8AC3E}">
        <p14:creationId xmlns:p14="http://schemas.microsoft.com/office/powerpoint/2010/main" val="1398456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id="{EBCEA2AB-4EC0-894F-9C48-DF6E44FE0776}"/>
              </a:ext>
            </a:extLst>
          </p:cNvPr>
          <p:cNvSpPr/>
          <p:nvPr/>
        </p:nvSpPr>
        <p:spPr>
          <a:xfrm>
            <a:off x="847680" y="2130357"/>
            <a:ext cx="9683198" cy="4494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latin typeface="Calibri" charset="0"/>
              <a:ea typeface="Calibri" charset="0"/>
              <a:cs typeface="Calibri" charset="0"/>
            </a:endParaRPr>
          </a:p>
          <a:p>
            <a:endParaRPr lang="en-US" sz="2800" i="1" dirty="0">
              <a:solidFill>
                <a:srgbClr val="FFC000"/>
              </a:solidFill>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8" name="Rectangle: Rounded Corners 7">
            <a:extLst>
              <a:ext uri="{FF2B5EF4-FFF2-40B4-BE49-F238E27FC236}">
                <a16:creationId xmlns:a16="http://schemas.microsoft.com/office/drawing/2014/main" id="{6E78DDE4-AC21-4E8C-B618-6F86EB4B127C}"/>
              </a:ext>
            </a:extLst>
          </p:cNvPr>
          <p:cNvSpPr/>
          <p:nvPr/>
        </p:nvSpPr>
        <p:spPr>
          <a:xfrm>
            <a:off x="1866122" y="3041780"/>
            <a:ext cx="6363478" cy="1632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We can also use </a:t>
            </a:r>
            <a:r>
              <a:rPr lang="en-US" sz="2000" i="1" dirty="0">
                <a:solidFill>
                  <a:srgbClr val="FF0000"/>
                </a:solidFill>
              </a:rPr>
              <a:t>might, could or should </a:t>
            </a:r>
            <a:r>
              <a:rPr lang="en-US" sz="2000" dirty="0"/>
              <a:t>instead of </a:t>
            </a:r>
            <a:r>
              <a:rPr lang="en-US" sz="2000" i="1" dirty="0">
                <a:solidFill>
                  <a:srgbClr val="FF0000"/>
                </a:solidFill>
              </a:rPr>
              <a:t>would,</a:t>
            </a:r>
            <a:r>
              <a:rPr lang="en-US" sz="2000" dirty="0"/>
              <a:t> depending on the meaning.</a:t>
            </a:r>
          </a:p>
          <a:p>
            <a:pPr marL="285750" indent="-285750" algn="ctr">
              <a:buClr>
                <a:schemeClr val="bg1"/>
              </a:buClr>
              <a:buFont typeface="Wingdings" panose="05000000000000000000" pitchFamily="2" charset="2"/>
              <a:buChar char="ü"/>
            </a:pPr>
            <a:r>
              <a:rPr lang="en-US" sz="2000" dirty="0"/>
              <a:t>If I had done some </a:t>
            </a:r>
            <a:r>
              <a:rPr lang="en-US" sz="2000" dirty="0" smtClean="0"/>
              <a:t>revision, </a:t>
            </a:r>
            <a:r>
              <a:rPr lang="en-US" sz="2000" dirty="0"/>
              <a:t>I might/could/should have passed the exam.</a:t>
            </a:r>
          </a:p>
        </p:txBody>
      </p:sp>
      <p:sp>
        <p:nvSpPr>
          <p:cNvPr id="11" name="Explosion: 8 Points 10">
            <a:extLst>
              <a:ext uri="{FF2B5EF4-FFF2-40B4-BE49-F238E27FC236}">
                <a16:creationId xmlns:a16="http://schemas.microsoft.com/office/drawing/2014/main" id="{81A71131-E3CB-437E-9826-834C9F3F7993}"/>
              </a:ext>
            </a:extLst>
          </p:cNvPr>
          <p:cNvSpPr/>
          <p:nvPr/>
        </p:nvSpPr>
        <p:spPr>
          <a:xfrm>
            <a:off x="1063690" y="2130356"/>
            <a:ext cx="2687216" cy="129864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Watch out!</a:t>
            </a:r>
          </a:p>
        </p:txBody>
      </p:sp>
    </p:spTree>
    <p:extLst>
      <p:ext uri="{BB962C8B-B14F-4D97-AF65-F5344CB8AC3E}">
        <p14:creationId xmlns:p14="http://schemas.microsoft.com/office/powerpoint/2010/main" val="1920553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979207"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642420" y="3121273"/>
            <a:ext cx="10339434" cy="180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 </a:t>
            </a:r>
            <a:r>
              <a:rPr lang="en-US" sz="2800" i="1" dirty="0" smtClean="0">
                <a:solidFill>
                  <a:schemeClr val="bg1"/>
                </a:solidFill>
                <a:latin typeface="Calibri" panose="020F0502020204030204" pitchFamily="34" charset="0"/>
                <a:cs typeface="Calibri" panose="020F0502020204030204" pitchFamily="34" charset="0"/>
              </a:rPr>
              <a:t>would </a:t>
            </a:r>
            <a:r>
              <a:rPr lang="en-US" sz="2800" i="1" dirty="0">
                <a:solidFill>
                  <a:schemeClr val="bg1"/>
                </a:solidFill>
                <a:latin typeface="Calibri" panose="020F0502020204030204" pitchFamily="34" charset="0"/>
                <a:cs typeface="Calibri" panose="020F0502020204030204" pitchFamily="34" charset="0"/>
              </a:rPr>
              <a:t>call/would have </a:t>
            </a:r>
            <a:r>
              <a:rPr lang="en-US" sz="2800" dirty="0">
                <a:solidFill>
                  <a:schemeClr val="bg1"/>
                </a:solidFill>
                <a:latin typeface="Calibri" panose="020F0502020204030204" pitchFamily="34" charset="0"/>
                <a:cs typeface="Calibri" panose="020F0502020204030204" pitchFamily="34" charset="0"/>
              </a:rPr>
              <a:t>called him now if I were you.</a:t>
            </a:r>
          </a:p>
          <a:p>
            <a:r>
              <a:rPr lang="en-US" sz="2800" dirty="0">
                <a:solidFill>
                  <a:srgbClr val="FFC000"/>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2800" dirty="0">
              <a:latin typeface="Calibri" charset="0"/>
              <a:ea typeface="Calibri" charset="0"/>
              <a:cs typeface="Calibri" charset="0"/>
            </a:endParaRP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3" name="Straight Connector 2">
            <a:extLst>
              <a:ext uri="{FF2B5EF4-FFF2-40B4-BE49-F238E27FC236}">
                <a16:creationId xmlns:a16="http://schemas.microsoft.com/office/drawing/2014/main" id="{631CFB08-FF41-4632-8FE2-50F932E12944}"/>
              </a:ext>
            </a:extLst>
          </p:cNvPr>
          <p:cNvCxnSpPr/>
          <p:nvPr/>
        </p:nvCxnSpPr>
        <p:spPr>
          <a:xfrm>
            <a:off x="976324" y="4088747"/>
            <a:ext cx="147423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939318" y="2670651"/>
            <a:ext cx="10595513" cy="1826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Calibri" panose="020F0502020204030204" pitchFamily="34" charset="0"/>
                <a:cs typeface="Calibri" panose="020F0502020204030204" pitchFamily="34" charset="0"/>
              </a:rPr>
              <a:t>I wouldn’t have bought it </a:t>
            </a:r>
            <a:r>
              <a:rPr lang="en-US" sz="2800" dirty="0" smtClean="0">
                <a:solidFill>
                  <a:schemeClr val="bg1"/>
                </a:solidFill>
                <a:latin typeface="Calibri" panose="020F0502020204030204" pitchFamily="34" charset="0"/>
                <a:cs typeface="Calibri" panose="020F0502020204030204" pitchFamily="34" charset="0"/>
              </a:rPr>
              <a:t>if </a:t>
            </a:r>
            <a:r>
              <a:rPr lang="en-US" sz="2800" dirty="0">
                <a:solidFill>
                  <a:schemeClr val="bg1"/>
                </a:solidFill>
                <a:latin typeface="Calibri" panose="020F0502020204030204" pitchFamily="34" charset="0"/>
                <a:cs typeface="Calibri" panose="020F0502020204030204" pitchFamily="34" charset="0"/>
              </a:rPr>
              <a:t>I </a:t>
            </a:r>
            <a:r>
              <a:rPr lang="en-US" sz="2800" i="1" dirty="0">
                <a:solidFill>
                  <a:schemeClr val="bg1"/>
                </a:solidFill>
                <a:latin typeface="Calibri" panose="020F0502020204030204" pitchFamily="34" charset="0"/>
                <a:cs typeface="Calibri" panose="020F0502020204030204" pitchFamily="34" charset="0"/>
              </a:rPr>
              <a:t>did not try/had not tried </a:t>
            </a:r>
            <a:r>
              <a:rPr lang="en-US" sz="2800" dirty="0">
                <a:solidFill>
                  <a:schemeClr val="bg1"/>
                </a:solidFill>
                <a:latin typeface="Calibri" panose="020F0502020204030204" pitchFamily="34" charset="0"/>
                <a:cs typeface="Calibri" panose="020F0502020204030204" pitchFamily="34" charset="0"/>
              </a:rPr>
              <a:t>it.</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cxnSp>
        <p:nvCxnSpPr>
          <p:cNvPr id="3" name="Straight Connector 2">
            <a:extLst>
              <a:ext uri="{FF2B5EF4-FFF2-40B4-BE49-F238E27FC236}">
                <a16:creationId xmlns:a16="http://schemas.microsoft.com/office/drawing/2014/main" id="{3092CFB3-2313-4630-8754-94F83C413F93}"/>
              </a:ext>
            </a:extLst>
          </p:cNvPr>
          <p:cNvCxnSpPr/>
          <p:nvPr/>
        </p:nvCxnSpPr>
        <p:spPr>
          <a:xfrm>
            <a:off x="6840909" y="3809477"/>
            <a:ext cx="181947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560282" y="3068568"/>
            <a:ext cx="10918356" cy="1747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libri" panose="020F0502020204030204" pitchFamily="34" charset="0"/>
                <a:cs typeface="Calibri" panose="020F0502020204030204" pitchFamily="34" charset="0"/>
              </a:rPr>
              <a:t>We would find a solution if you </a:t>
            </a:r>
            <a:r>
              <a:rPr lang="en-US" sz="3200" i="1" dirty="0">
                <a:latin typeface="Calibri" panose="020F0502020204030204" pitchFamily="34" charset="0"/>
                <a:cs typeface="Calibri" panose="020F0502020204030204" pitchFamily="34" charset="0"/>
              </a:rPr>
              <a:t>have given/gave </a:t>
            </a:r>
            <a:r>
              <a:rPr lang="en-US" sz="3200" dirty="0">
                <a:latin typeface="Calibri" panose="020F0502020204030204" pitchFamily="34" charset="0"/>
                <a:cs typeface="Calibri" panose="020F0502020204030204" pitchFamily="34" charset="0"/>
              </a:rPr>
              <a:t>us advice.</a:t>
            </a:r>
          </a:p>
        </p:txBody>
      </p:sp>
      <p:pic>
        <p:nvPicPr>
          <p:cNvPr id="9"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8" name="Rectangle 7">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cxnSp>
        <p:nvCxnSpPr>
          <p:cNvPr id="3" name="Straight Connector 2">
            <a:extLst>
              <a:ext uri="{FF2B5EF4-FFF2-40B4-BE49-F238E27FC236}">
                <a16:creationId xmlns:a16="http://schemas.microsoft.com/office/drawing/2014/main" id="{CAE528C7-27B7-4FBA-8D7D-64DF2C103BB7}"/>
              </a:ext>
            </a:extLst>
          </p:cNvPr>
          <p:cNvCxnSpPr>
            <a:cxnSpLocks/>
          </p:cNvCxnSpPr>
          <p:nvPr/>
        </p:nvCxnSpPr>
        <p:spPr>
          <a:xfrm>
            <a:off x="7777020" y="4252081"/>
            <a:ext cx="109168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911483" y="556124"/>
            <a:ext cx="3392056"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8084745" y="658869"/>
            <a:ext cx="3190150"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br>
              <a:rPr lang="en-US" sz="3600" dirty="0">
                <a:solidFill>
                  <a:schemeClr val="bg1"/>
                </a:solidFill>
                <a:latin typeface="Calibri" pitchFamily="34" charset="0"/>
                <a:cs typeface="Calibri" pitchFamily="34"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451479" y="2913784"/>
            <a:ext cx="4376055"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alibri" panose="020F0502020204030204" pitchFamily="34" charset="0"/>
                <a:cs typeface="Calibri" panose="020F0502020204030204" pitchFamily="34" charset="0"/>
              </a:rPr>
              <a:t>What are these photos related to?</a:t>
            </a:r>
          </a:p>
        </p:txBody>
      </p:sp>
      <p:sp>
        <p:nvSpPr>
          <p:cNvPr id="10" name="TextBox 9">
            <a:extLst>
              <a:ext uri="{FF2B5EF4-FFF2-40B4-BE49-F238E27FC236}">
                <a16:creationId xmlns:a16="http://schemas.microsoft.com/office/drawing/2014/main" id="{8C2E7F58-4064-4093-B88E-84B88085630F}"/>
              </a:ext>
            </a:extLst>
          </p:cNvPr>
          <p:cNvSpPr txBox="1"/>
          <p:nvPr/>
        </p:nvSpPr>
        <p:spPr>
          <a:xfrm>
            <a:off x="7911483" y="2274826"/>
            <a:ext cx="3071674" cy="1783749"/>
          </a:xfrm>
          <a:prstGeom prst="rect">
            <a:avLst/>
          </a:prstGeom>
          <a:noFill/>
        </p:spPr>
        <p:txBody>
          <a:bodyPr wrap="square" rtlCol="0">
            <a:spAutoFit/>
          </a:bodyPr>
          <a:lstStyle/>
          <a:p>
            <a:endParaRPr lang="en-US" dirty="0"/>
          </a:p>
        </p:txBody>
      </p:sp>
      <p:pic>
        <p:nvPicPr>
          <p:cNvPr id="9"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1" name="Picture 10">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2" name="Picture 1">
            <a:extLst>
              <a:ext uri="{FF2B5EF4-FFF2-40B4-BE49-F238E27FC236}">
                <a16:creationId xmlns:a16="http://schemas.microsoft.com/office/drawing/2014/main" id="{5AB83DA8-BF95-43B6-B838-1AE00AE0093A}"/>
              </a:ext>
            </a:extLst>
          </p:cNvPr>
          <p:cNvPicPr>
            <a:picLocks noChangeAspect="1"/>
          </p:cNvPicPr>
          <p:nvPr/>
        </p:nvPicPr>
        <p:blipFill>
          <a:blip r:embed="rId5"/>
          <a:stretch>
            <a:fillRect/>
          </a:stretch>
        </p:blipFill>
        <p:spPr>
          <a:xfrm>
            <a:off x="8615454" y="2025341"/>
            <a:ext cx="3057525" cy="1495425"/>
          </a:xfrm>
          <a:prstGeom prst="rect">
            <a:avLst/>
          </a:prstGeom>
        </p:spPr>
      </p:pic>
      <p:pic>
        <p:nvPicPr>
          <p:cNvPr id="3" name="Picture 2">
            <a:extLst>
              <a:ext uri="{FF2B5EF4-FFF2-40B4-BE49-F238E27FC236}">
                <a16:creationId xmlns:a16="http://schemas.microsoft.com/office/drawing/2014/main" id="{933064F0-ADD9-4153-BB64-33EDC2557745}"/>
              </a:ext>
            </a:extLst>
          </p:cNvPr>
          <p:cNvPicPr>
            <a:picLocks noChangeAspect="1"/>
          </p:cNvPicPr>
          <p:nvPr/>
        </p:nvPicPr>
        <p:blipFill rotWithShape="1">
          <a:blip r:embed="rId6"/>
          <a:srcRect r="15774"/>
          <a:stretch/>
        </p:blipFill>
        <p:spPr>
          <a:xfrm>
            <a:off x="5978171" y="3439106"/>
            <a:ext cx="2486979" cy="1552575"/>
          </a:xfrm>
          <a:prstGeom prst="rect">
            <a:avLst/>
          </a:prstGeom>
        </p:spPr>
      </p:pic>
      <p:pic>
        <p:nvPicPr>
          <p:cNvPr id="6" name="Picture 5">
            <a:extLst>
              <a:ext uri="{FF2B5EF4-FFF2-40B4-BE49-F238E27FC236}">
                <a16:creationId xmlns:a16="http://schemas.microsoft.com/office/drawing/2014/main" id="{98998605-AAA3-479F-BC64-4A01C628A06B}"/>
              </a:ext>
            </a:extLst>
          </p:cNvPr>
          <p:cNvPicPr>
            <a:picLocks noChangeAspect="1"/>
          </p:cNvPicPr>
          <p:nvPr/>
        </p:nvPicPr>
        <p:blipFill>
          <a:blip r:embed="rId7"/>
          <a:stretch>
            <a:fillRect/>
          </a:stretch>
        </p:blipFill>
        <p:spPr>
          <a:xfrm>
            <a:off x="8571618" y="4558800"/>
            <a:ext cx="3003377" cy="1998611"/>
          </a:xfrm>
          <a:prstGeom prst="rect">
            <a:avLst/>
          </a:prstGeom>
        </p:spPr>
      </p:pic>
      <p:sp>
        <p:nvSpPr>
          <p:cNvPr id="7" name="Rectangle 6">
            <a:extLst>
              <a:ext uri="{FF2B5EF4-FFF2-40B4-BE49-F238E27FC236}">
                <a16:creationId xmlns:a16="http://schemas.microsoft.com/office/drawing/2014/main" id="{74AB3798-34C5-4C66-A75A-22D9A8BC8757}"/>
              </a:ext>
            </a:extLst>
          </p:cNvPr>
          <p:cNvSpPr/>
          <p:nvPr/>
        </p:nvSpPr>
        <p:spPr>
          <a:xfrm>
            <a:off x="451479" y="4558800"/>
            <a:ext cx="4376055" cy="1117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What is the function of the court?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441885" y="2720303"/>
            <a:ext cx="11036753" cy="1552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cs typeface="Calibri" panose="020F0502020204030204" pitchFamily="34" charset="0"/>
              </a:rPr>
              <a:t>She would be/would have been pleased yesterday if you had gone with her.</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id="{6042AC8F-C617-8540-A5BD-0D218871DB0D}"/>
              </a:ext>
            </a:extLst>
          </p:cNvPr>
          <p:cNvSpPr/>
          <p:nvPr/>
        </p:nvSpPr>
        <p:spPr>
          <a:xfrm>
            <a:off x="7110919" y="567926"/>
            <a:ext cx="4367719" cy="978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Grammar Activity</a:t>
            </a:r>
          </a:p>
          <a:p>
            <a:pPr algn="ctr"/>
            <a:r>
              <a:rPr lang="ka-GE" sz="2800" dirty="0">
                <a:solidFill>
                  <a:schemeClr val="bg1"/>
                </a:solidFill>
                <a:latin typeface="Calibri" panose="020F0502020204030204" pitchFamily="34"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cxnSp>
        <p:nvCxnSpPr>
          <p:cNvPr id="3" name="Straight Connector 2">
            <a:extLst>
              <a:ext uri="{FF2B5EF4-FFF2-40B4-BE49-F238E27FC236}">
                <a16:creationId xmlns:a16="http://schemas.microsoft.com/office/drawing/2014/main" id="{C7E9C97E-B9A1-4EBA-A6C5-03B7B62A7E1A}"/>
              </a:ext>
            </a:extLst>
          </p:cNvPr>
          <p:cNvCxnSpPr>
            <a:cxnSpLocks/>
          </p:cNvCxnSpPr>
          <p:nvPr/>
        </p:nvCxnSpPr>
        <p:spPr>
          <a:xfrm flipV="1">
            <a:off x="3105339" y="3521799"/>
            <a:ext cx="2607398" cy="9052"/>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058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6253054" cy="3115878"/>
            <a:chOff x="-404278" y="239928"/>
            <a:chExt cx="7136292" cy="1570457"/>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243477" y="1412885"/>
              <a:ext cx="4481072"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Grammar: Conditionals (2</a:t>
              </a:r>
              <a:r>
                <a:rPr lang="en-US" sz="2400" u="none" strike="noStrike" cap="none" baseline="30000" dirty="0">
                  <a:solidFill>
                    <a:schemeClr val="lt1"/>
                  </a:solidFill>
                  <a:latin typeface="Calibri" panose="020F0502020204030204" pitchFamily="34" charset="0"/>
                  <a:ea typeface="Calibri"/>
                  <a:cs typeface="Calibri" panose="020F0502020204030204" pitchFamily="34" charset="0"/>
                  <a:sym typeface="Calibri"/>
                </a:rPr>
                <a:t>nd</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 and 3</a:t>
              </a:r>
              <a:r>
                <a:rPr lang="en-US" sz="2400" u="none" strike="noStrike" cap="none" baseline="30000" dirty="0">
                  <a:solidFill>
                    <a:schemeClr val="lt1"/>
                  </a:solidFill>
                  <a:latin typeface="Calibri" panose="020F0502020204030204" pitchFamily="34" charset="0"/>
                  <a:ea typeface="Calibri"/>
                  <a:cs typeface="Calibri" panose="020F0502020204030204" pitchFamily="34" charset="0"/>
                  <a:sym typeface="Calibri"/>
                </a:rPr>
                <a:t>rd</a:t>
              </a: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806502" y="1990246"/>
            <a:ext cx="4690334" cy="2751600"/>
          </a:xfrm>
          <a:prstGeom prst="rect">
            <a:avLst/>
          </a:prstGeom>
          <a:noFill/>
          <a:ln>
            <a:noFill/>
          </a:ln>
        </p:spPr>
        <p:txBody>
          <a:bodyPr spcFirstLastPara="1" wrap="square" lIns="91425" tIns="91425" rIns="91425" bIns="91425" anchor="ctr" anchorCtr="0">
            <a:noAutofit/>
          </a:bodyPr>
          <a:lstStyle/>
          <a:p>
            <a:pPr lvl="0" algn="ctr"/>
            <a:r>
              <a:rPr lang="en-US" sz="4000" dirty="0">
                <a:solidFill>
                  <a:schemeClr val="bg1"/>
                </a:solidFill>
                <a:latin typeface="Calibri" panose="020F0502020204030204" pitchFamily="34" charset="0"/>
                <a:ea typeface="Calibri"/>
                <a:cs typeface="Calibri" panose="020F0502020204030204" pitchFamily="34" charset="0"/>
                <a:sym typeface="Calibri"/>
              </a:rPr>
              <a:t>Law</a:t>
            </a:r>
          </a:p>
          <a:p>
            <a:pPr lvl="0" algn="ctr"/>
            <a:r>
              <a:rPr lang="ka-GE" sz="4000" dirty="0">
                <a:solidFill>
                  <a:schemeClr val="bg1"/>
                </a:solidFill>
                <a:latin typeface="Calibri" panose="020F0502020204030204" pitchFamily="34" charset="0"/>
                <a:ea typeface="Calibri"/>
                <a:cs typeface="Calibri" panose="020F0502020204030204" pitchFamily="34" charset="0"/>
                <a:sym typeface="Calibri"/>
              </a:rPr>
              <a:t>სამართალი</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6"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7" name="Picture 16">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3" name="Rectangle 2"/>
          <p:cNvSpPr/>
          <p:nvPr/>
        </p:nvSpPr>
        <p:spPr>
          <a:xfrm>
            <a:off x="7227650" y="556123"/>
            <a:ext cx="4426085"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507802" y="489746"/>
            <a:ext cx="5865779" cy="11017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400" dirty="0">
                <a:solidFill>
                  <a:schemeClr val="bg1"/>
                </a:solidFill>
                <a:latin typeface="Calibri" panose="020F0502020204030204" pitchFamily="34" charset="0"/>
                <a:cs typeface="Calibri" panose="020F0502020204030204" pitchFamily="34" charset="0"/>
              </a:rPr>
              <a:t>Summary                     </a:t>
            </a:r>
            <a:endParaRPr sz="34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400" dirty="0" err="1">
                <a:solidFill>
                  <a:schemeClr val="bg1"/>
                </a:solidFill>
                <a:latin typeface="Calibri" panose="020F0502020204030204" pitchFamily="34" charset="0"/>
                <a:cs typeface="Calibri" panose="020F0502020204030204" pitchFamily="34" charset="0"/>
              </a:rPr>
              <a:t>გაკვეთილის</a:t>
            </a:r>
            <a:r>
              <a:rPr lang="en-US" sz="3400" dirty="0">
                <a:solidFill>
                  <a:schemeClr val="bg1"/>
                </a:solidFill>
                <a:latin typeface="Calibri" panose="020F0502020204030204" pitchFamily="34" charset="0"/>
                <a:cs typeface="Calibri" panose="020F0502020204030204" pitchFamily="34" charset="0"/>
              </a:rPr>
              <a:t> </a:t>
            </a:r>
            <a:r>
              <a:rPr lang="ka-GE" sz="3400" dirty="0">
                <a:solidFill>
                  <a:schemeClr val="bg1"/>
                </a:solidFill>
                <a:latin typeface="Calibri" panose="020F0502020204030204" pitchFamily="34" charset="0"/>
                <a:cs typeface="Calibri" panose="020F0502020204030204" pitchFamily="34" charset="0"/>
              </a:rPr>
              <a:t>შეჯამება</a:t>
            </a:r>
            <a:endParaRPr sz="34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421218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id="{C633668A-C180-4A05-AB4F-6AAFDE5258A4}"/>
              </a:ext>
            </a:extLst>
          </p:cNvPr>
          <p:cNvSpPr/>
          <p:nvPr/>
        </p:nvSpPr>
        <p:spPr>
          <a:xfrm>
            <a:off x="997029" y="3051823"/>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id="{20BD67DF-B55F-3B41-8E9D-D3A0EFBDB28E}"/>
              </a:ext>
            </a:extLst>
          </p:cNvPr>
          <p:cNvSpPr txBox="1">
            <a:spLocks/>
          </p:cNvSpPr>
          <p:nvPr/>
        </p:nvSpPr>
        <p:spPr>
          <a:xfrm>
            <a:off x="1599171" y="3325393"/>
            <a:ext cx="10592829" cy="161314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dirty="0" smtClean="0">
                <a:solidFill>
                  <a:schemeClr val="bg1"/>
                </a:solidFill>
                <a:latin typeface="Calibri" charset="0"/>
                <a:ea typeface="Calibri" charset="0"/>
                <a:cs typeface="Calibri" charset="0"/>
              </a:rPr>
              <a:t>Write </a:t>
            </a:r>
            <a:r>
              <a:rPr lang="en-US" dirty="0">
                <a:solidFill>
                  <a:schemeClr val="bg1"/>
                </a:solidFill>
                <a:latin typeface="Calibri" charset="0"/>
                <a:ea typeface="Calibri" charset="0"/>
                <a:cs typeface="Calibri" charset="0"/>
              </a:rPr>
              <a:t>a paragraph about  the most important human right.</a:t>
            </a:r>
          </a:p>
        </p:txBody>
      </p:sp>
      <p:sp>
        <p:nvSpPr>
          <p:cNvPr id="7" name="Rectangle 6">
            <a:extLst>
              <a:ext uri="{FF2B5EF4-FFF2-40B4-BE49-F238E27FC236}">
                <a16:creationId xmlns:a16="http://schemas.microsoft.com/office/drawing/2014/main" id="{6042AC8F-C617-8540-A5BD-0D218871DB0D}"/>
              </a:ext>
            </a:extLst>
          </p:cNvPr>
          <p:cNvSpPr/>
          <p:nvPr/>
        </p:nvSpPr>
        <p:spPr>
          <a:xfrm>
            <a:off x="7336245" y="556124"/>
            <a:ext cx="4150670"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1C14417A-E33F-0B46-915E-ABFAFA8DF063}"/>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2" name="Picture 11">
            <a:extLst>
              <a:ext uri="{FF2B5EF4-FFF2-40B4-BE49-F238E27FC236}">
                <a16:creationId xmlns:a16="http://schemas.microsoft.com/office/drawing/2014/main" id="{8A0FE119-0200-0442-BAF7-CA24D53A2AFE}"/>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4069253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29853"/>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Sylfaen Regular" pitchFamily="18" charset="0"/>
              <a:ea typeface="Times New Roman"/>
              <a:cs typeface="Times New Roman"/>
              <a:sym typeface="Times New Roman"/>
            </a:endParaRPr>
          </a:p>
        </p:txBody>
      </p:sp>
      <p:sp>
        <p:nvSpPr>
          <p:cNvPr id="4" name="TextBox 3">
            <a:extLst>
              <a:ext uri="{FF2B5EF4-FFF2-40B4-BE49-F238E27FC236}">
                <a16:creationId xmlns:a16="http://schemas.microsoft.com/office/drawing/2014/main"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  </a:t>
            </a: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6042AC8F-C617-8540-A5BD-0D218871DB0D}"/>
              </a:ext>
            </a:extLst>
          </p:cNvPr>
          <p:cNvSpPr/>
          <p:nvPr/>
        </p:nvSpPr>
        <p:spPr>
          <a:xfrm>
            <a:off x="7695445" y="556124"/>
            <a:ext cx="3682828" cy="989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Calibri" panose="020F0502020204030204" pitchFamily="34" charset="0"/>
                <a:cs typeface="Calibri" panose="020F0502020204030204" pitchFamily="34" charset="0"/>
              </a:rPr>
              <a:t>Homework </a:t>
            </a:r>
          </a:p>
          <a:p>
            <a:pPr algn="ctr"/>
            <a:r>
              <a:rPr lang="ka-GE" sz="2800" dirty="0">
                <a:solidFill>
                  <a:schemeClr val="bg1"/>
                </a:solidFill>
                <a:latin typeface="Calibri" panose="020F0502020204030204" pitchFamily="34"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cs typeface="Calibri" panose="020F0502020204030204" pitchFamily="34" charset="0"/>
            </a:endParaRPr>
          </a:p>
        </p:txBody>
      </p:sp>
      <p:sp>
        <p:nvSpPr>
          <p:cNvPr id="10" name="Flowchart: Alternate Process 9">
            <a:extLst>
              <a:ext uri="{FF2B5EF4-FFF2-40B4-BE49-F238E27FC236}">
                <a16:creationId xmlns:a16="http://schemas.microsoft.com/office/drawing/2014/main" id="{A496D01A-79D0-4890-9C5F-709630ED59D2}"/>
              </a:ext>
            </a:extLst>
          </p:cNvPr>
          <p:cNvSpPr/>
          <p:nvPr/>
        </p:nvSpPr>
        <p:spPr>
          <a:xfrm>
            <a:off x="1082678" y="2467545"/>
            <a:ext cx="10206994" cy="390485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just"/>
            <a:r>
              <a:rPr lang="en-US" sz="2400" dirty="0">
                <a:latin typeface="Calibri" charset="0"/>
                <a:ea typeface="Calibri" charset="0"/>
                <a:cs typeface="Calibri" charset="0"/>
              </a:rPr>
              <a:t>The most important human right depends on the country you live in. The status of human rights varies greatly around the world. While some countries are more likely to violate civil and political rights, others more frequently fail to protect social, cultural and economic rights. What human right is most important to you may depend on where you live, what your profession and gender is, where you are coming from, whether or not you are part of a minority, if you are a child or an elderly person, it may depend on your social status, your wealth or caste, your health or ethnicity and many other factors.</a:t>
            </a:r>
          </a:p>
        </p:txBody>
      </p:sp>
    </p:spTree>
    <p:extLst>
      <p:ext uri="{BB962C8B-B14F-4D97-AF65-F5344CB8AC3E}">
        <p14:creationId xmlns:p14="http://schemas.microsoft.com/office/powerpoint/2010/main" val="120465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29" name="Google Shape;168;g8d3272b2c0_0_186"/>
          <p:cNvSpPr/>
          <p:nvPr/>
        </p:nvSpPr>
        <p:spPr>
          <a:xfrm>
            <a:off x="8228492" y="2653439"/>
            <a:ext cx="2850036" cy="195713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sp>
        <p:nvSpPr>
          <p:cNvPr id="28" name="Google Shape;168;g8d3272b2c0_0_186"/>
          <p:cNvSpPr/>
          <p:nvPr/>
        </p:nvSpPr>
        <p:spPr>
          <a:xfrm>
            <a:off x="1892173" y="2511983"/>
            <a:ext cx="3094991" cy="203083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endParaRPr lang="ka-GE" sz="2400" b="1" dirty="0">
              <a:solidFill>
                <a:schemeClr val="bg1"/>
              </a:solidFill>
              <a:latin typeface="Calibri" charset="0"/>
              <a:ea typeface="Calibri" charset="0"/>
              <a:cs typeface="Calibri" charset="0"/>
            </a:endParaRPr>
          </a:p>
        </p:txBody>
      </p:sp>
      <p:grpSp>
        <p:nvGrpSpPr>
          <p:cNvPr id="147" name="Google Shape;147;g8d3272b2c0_0_186"/>
          <p:cNvGrpSpPr/>
          <p:nvPr/>
        </p:nvGrpSpPr>
        <p:grpSpPr>
          <a:xfrm>
            <a:off x="2102720" y="443397"/>
            <a:ext cx="8491688" cy="6340800"/>
            <a:chOff x="504399" y="-588307"/>
            <a:chExt cx="7864965" cy="6394896"/>
          </a:xfrm>
        </p:grpSpPr>
        <p:sp>
          <p:nvSpPr>
            <p:cNvPr id="148" name="Google Shape;148;g8d3272b2c0_0_186"/>
            <p:cNvSpPr/>
            <p:nvPr/>
          </p:nvSpPr>
          <p:spPr>
            <a:xfrm>
              <a:off x="3785481" y="2042466"/>
              <a:ext cx="1774539"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9" y="2277466"/>
              <a:ext cx="1422590"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3289692" y="-588307"/>
              <a:ext cx="2766117"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3650117" y="-170754"/>
              <a:ext cx="2176980" cy="107240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smtClean="0">
                  <a:solidFill>
                    <a:srgbClr val="FFFFFF"/>
                  </a:solidFill>
                  <a:latin typeface="Calibri" charset="0"/>
                  <a:ea typeface="Calibri" charset="0"/>
                  <a:cs typeface="Calibri" charset="0"/>
                  <a:sym typeface="Calibri"/>
                </a:rPr>
                <a:t>witness</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n.)</a:t>
              </a:r>
              <a:endParaRPr lang="en-US" sz="20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000" b="1" dirty="0">
                  <a:solidFill>
                    <a:srgbClr val="FFFFFF"/>
                  </a:solidFill>
                  <a:latin typeface="Calibri" charset="0"/>
                  <a:ea typeface="Calibri" charset="0"/>
                  <a:cs typeface="Calibri" charset="0"/>
                  <a:sym typeface="Calibri"/>
                </a:rPr>
                <a:t>თვითმხილველი, მოწმე</a:t>
              </a:r>
              <a:endParaRPr sz="2000" b="1" dirty="0">
                <a:solidFill>
                  <a:srgbClr val="FFFFFF"/>
                </a:solidFill>
                <a:latin typeface="Calibri" charset="0"/>
                <a:ea typeface="Calibri" charset="0"/>
                <a:cs typeface="Calibri" charset="0"/>
                <a:sym typeface="Calibri"/>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7" name="Google Shape;157;g8d3272b2c0_0_186"/>
            <p:cNvSpPr txBox="1"/>
            <p:nvPr/>
          </p:nvSpPr>
          <p:spPr>
            <a:xfrm>
              <a:off x="6626453" y="2124052"/>
              <a:ext cx="1742911" cy="100690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charset="0"/>
                  <a:ea typeface="Calibri" charset="0"/>
                  <a:cs typeface="Calibri" charset="0"/>
                  <a:sym typeface="Calibri"/>
                </a:rPr>
                <a:t>evidence</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n.)</a:t>
              </a:r>
              <a:endParaRPr lang="ka-GE"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სამხილი</a:t>
              </a: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5084408" y="3832762"/>
              <a:ext cx="2771737" cy="19738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charset="0"/>
                  <a:ea typeface="Calibri" charset="0"/>
                  <a:cs typeface="Calibri" charset="0"/>
                </a:rPr>
                <a:t>jury</a:t>
              </a:r>
              <a:endParaRPr lang="en-US" sz="20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en-US" sz="2000" b="1" dirty="0">
                  <a:solidFill>
                    <a:schemeClr val="bg1"/>
                  </a:solidFill>
                  <a:latin typeface="Calibri" charset="0"/>
                  <a:ea typeface="Calibri" charset="0"/>
                  <a:cs typeface="Calibri" charset="0"/>
                </a:rPr>
                <a:t>(</a:t>
              </a:r>
              <a:r>
                <a:rPr lang="en-US" sz="2000" b="1" dirty="0" smtClean="0">
                  <a:solidFill>
                    <a:schemeClr val="bg1"/>
                  </a:solidFill>
                  <a:latin typeface="Calibri" charset="0"/>
                  <a:ea typeface="Calibri" charset="0"/>
                  <a:cs typeface="Calibri" charset="0"/>
                </a:rPr>
                <a:t>n.)</a:t>
              </a:r>
              <a:endParaRPr lang="ka-GE" sz="2000" b="1" dirty="0">
                <a:solidFill>
                  <a:schemeClr val="bg1"/>
                </a:solidFill>
                <a:latin typeface="Calibri" charset="0"/>
                <a:ea typeface="Calibri" charset="0"/>
                <a:cs typeface="Calibri" charset="0"/>
              </a:endParaRPr>
            </a:p>
            <a:p>
              <a:pPr marL="0" lvl="0" indent="0" algn="ctr" rtl="0">
                <a:spcBef>
                  <a:spcPts val="0"/>
                </a:spcBef>
                <a:spcAft>
                  <a:spcPts val="0"/>
                </a:spcAft>
                <a:buNone/>
              </a:pPr>
              <a:r>
                <a:rPr lang="ka-GE" sz="2000" b="1" dirty="0">
                  <a:solidFill>
                    <a:schemeClr val="bg1"/>
                  </a:solidFill>
                  <a:latin typeface="Calibri" charset="0"/>
                  <a:ea typeface="Calibri" charset="0"/>
                  <a:cs typeface="Calibri" charset="0"/>
                </a:rPr>
                <a:t>ნაფიცი მსაჯულები</a:t>
              </a:r>
              <a:endParaRPr sz="2000" b="1" dirty="0">
                <a:solidFill>
                  <a:schemeClr val="bg1"/>
                </a:solidFill>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81" name="Google Shape;181;g8d3272b2c0_0_186"/>
            <p:cNvSpPr txBox="1"/>
            <p:nvPr/>
          </p:nvSpPr>
          <p:spPr>
            <a:xfrm>
              <a:off x="504399" y="1948608"/>
              <a:ext cx="2401964" cy="1278732"/>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smtClean="0">
                  <a:solidFill>
                    <a:srgbClr val="FFFFFF"/>
                  </a:solidFill>
                  <a:latin typeface="Calibri" charset="0"/>
                  <a:ea typeface="Calibri" charset="0"/>
                  <a:cs typeface="Calibri" charset="0"/>
                  <a:sym typeface="Calibri"/>
                </a:rPr>
                <a:t>lawsuit</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charset="0"/>
                  <a:ea typeface="Calibri" charset="0"/>
                  <a:cs typeface="Calibri" charset="0"/>
                  <a:sym typeface="Calibri"/>
                </a:rPr>
                <a:t>(</a:t>
              </a:r>
              <a:r>
                <a:rPr lang="en-US" sz="2000" b="1" dirty="0" smtClean="0">
                  <a:solidFill>
                    <a:srgbClr val="FFFFFF"/>
                  </a:solidFill>
                  <a:latin typeface="Calibri" charset="0"/>
                  <a:ea typeface="Calibri" charset="0"/>
                  <a:cs typeface="Calibri" charset="0"/>
                  <a:sym typeface="Calibri"/>
                </a:rPr>
                <a:t>n.)</a:t>
              </a:r>
              <a:endParaRPr lang="en-US" sz="20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000" b="1" dirty="0">
                  <a:solidFill>
                    <a:srgbClr val="FFFFFF"/>
                  </a:solidFill>
                  <a:latin typeface="Calibri" charset="0"/>
                  <a:ea typeface="Calibri" charset="0"/>
                  <a:cs typeface="Calibri" charset="0"/>
                  <a:sym typeface="Calibri"/>
                </a:rPr>
                <a:t>სასამართლო პროცესი, საქმე</a:t>
              </a:r>
            </a:p>
            <a:p>
              <a:pPr marL="0" lvl="0" indent="0" algn="ctr" rtl="0">
                <a:spcBef>
                  <a:spcPts val="0"/>
                </a:spcBef>
                <a:spcAft>
                  <a:spcPts val="0"/>
                </a:spcAft>
                <a:buClr>
                  <a:schemeClr val="dk1"/>
                </a:buClr>
                <a:buSzPts val="1100"/>
                <a:buFont typeface="Arial"/>
                <a:buNone/>
              </a:pPr>
              <a:endParaRPr sz="1800" b="1" dirty="0">
                <a:solidFill>
                  <a:srgbClr val="FFFFFF"/>
                </a:solidFill>
                <a:latin typeface="Calibri" charset="0"/>
                <a:ea typeface="Calibri" charset="0"/>
                <a:cs typeface="Calibri" charset="0"/>
                <a:sym typeface="Calibri"/>
              </a:endParaRPr>
            </a:p>
          </p:txBody>
        </p:sp>
      </p:grpSp>
      <p:cxnSp>
        <p:nvCxnSpPr>
          <p:cNvPr id="3" name="Straight Connector 2">
            <a:extLst>
              <a:ext uri="{FF2B5EF4-FFF2-40B4-BE49-F238E27FC236}">
                <a16:creationId xmlns:a16="http://schemas.microsoft.com/office/drawing/2014/main" id="{9CE2E9F6-ECFC-4E79-9334-E45B6F63DD91}"/>
              </a:ext>
            </a:extLst>
          </p:cNvPr>
          <p:cNvCxnSpPr>
            <a:cxnSpLocks/>
            <a:stCxn id="148" idx="0"/>
            <a:endCxn id="148" idx="0"/>
          </p:cNvCxnSpPr>
          <p:nvPr/>
        </p:nvCxnSpPr>
        <p:spPr>
          <a:xfrm>
            <a:off x="6603228" y="3051916"/>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Google Shape;168;g8d3272b2c0_0_186"/>
          <p:cNvSpPr/>
          <p:nvPr/>
        </p:nvSpPr>
        <p:spPr>
          <a:xfrm>
            <a:off x="2860894" y="4610569"/>
            <a:ext cx="2886617" cy="204220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lvl="0" algn="ctr"/>
            <a:r>
              <a:rPr lang="en-US" sz="2000" b="1" dirty="0" smtClean="0">
                <a:solidFill>
                  <a:schemeClr val="bg1"/>
                </a:solidFill>
                <a:latin typeface="Calibri" charset="0"/>
                <a:ea typeface="Calibri" charset="0"/>
                <a:cs typeface="Calibri" charset="0"/>
              </a:rPr>
              <a:t>investigation</a:t>
            </a:r>
          </a:p>
          <a:p>
            <a:pPr lvl="0" algn="ctr"/>
            <a:r>
              <a:rPr lang="en-US" sz="2000" b="1" dirty="0" smtClean="0">
                <a:solidFill>
                  <a:schemeClr val="bg1"/>
                </a:solidFill>
                <a:latin typeface="Calibri" charset="0"/>
                <a:ea typeface="Calibri" charset="0"/>
                <a:cs typeface="Calibri" charset="0"/>
              </a:rPr>
              <a:t>(n.)</a:t>
            </a:r>
            <a:endParaRPr lang="ka-GE" sz="2000" b="1" dirty="0">
              <a:solidFill>
                <a:schemeClr val="bg1"/>
              </a:solidFill>
              <a:latin typeface="Calibri" charset="0"/>
              <a:ea typeface="Calibri" charset="0"/>
              <a:cs typeface="Calibri" charset="0"/>
            </a:endParaRPr>
          </a:p>
          <a:p>
            <a:pPr lvl="0" algn="ctr"/>
            <a:r>
              <a:rPr lang="ka-GE" sz="2000" b="1" dirty="0">
                <a:solidFill>
                  <a:schemeClr val="bg1"/>
                </a:solidFill>
                <a:latin typeface="Calibri" charset="0"/>
                <a:ea typeface="Calibri" charset="0"/>
                <a:cs typeface="Calibri" charset="0"/>
              </a:rPr>
              <a:t>გამოძიება</a:t>
            </a:r>
          </a:p>
        </p:txBody>
      </p:sp>
      <p:pic>
        <p:nvPicPr>
          <p:cNvPr id="42"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43" name="Picture 42">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cxnSp>
        <p:nvCxnSpPr>
          <p:cNvPr id="19" name="Straight Connector 18"/>
          <p:cNvCxnSpPr>
            <a:stCxn id="148" idx="0"/>
            <a:endCxn id="152" idx="4"/>
          </p:cNvCxnSpPr>
          <p:nvPr/>
        </p:nvCxnSpPr>
        <p:spPr>
          <a:xfrm flipV="1">
            <a:off x="6603228" y="2511092"/>
            <a:ext cx="0" cy="540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8" idx="6"/>
          </p:cNvCxnSpPr>
          <p:nvPr/>
        </p:nvCxnSpPr>
        <p:spPr>
          <a:xfrm>
            <a:off x="7561201" y="3847479"/>
            <a:ext cx="824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8" idx="2"/>
          </p:cNvCxnSpPr>
          <p:nvPr/>
        </p:nvCxnSpPr>
        <p:spPr>
          <a:xfrm flipH="1" flipV="1">
            <a:off x="4884124" y="3635443"/>
            <a:ext cx="761132" cy="212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457217" y="4542817"/>
            <a:ext cx="651753" cy="544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38545" y="4643042"/>
            <a:ext cx="418289" cy="63907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569046" y="181550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witness</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n.)</a:t>
            </a:r>
            <a:endParaRPr lang="en-US"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715427" y="4464996"/>
            <a:ext cx="5138637" cy="77650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თვითმხილველი</a:t>
            </a:r>
            <a:r>
              <a:rPr lang="ka-GE" sz="2400" b="1" dirty="0">
                <a:solidFill>
                  <a:schemeClr val="bg1"/>
                </a:solidFill>
                <a:latin typeface="Calibri" panose="020F0502020204030204" pitchFamily="34" charset="0"/>
                <a:cs typeface="Calibri" panose="020F0502020204030204" pitchFamily="34" charset="0"/>
              </a:rPr>
              <a:t>, მოწმე</a:t>
            </a: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715428" y="5394003"/>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According to (eye)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witnesses</a:t>
            </a:r>
            <a:r>
              <a:rPr lang="en-US" sz="2400" i="1" u="none" strike="noStrike" cap="none" dirty="0">
                <a:solidFill>
                  <a:srgbClr val="FFFFFF"/>
                </a:solidFill>
                <a:latin typeface="Calibri" panose="020F0502020204030204" pitchFamily="34" charset="0"/>
                <a:ea typeface="Calibri"/>
                <a:cs typeface="Calibri" panose="020F0502020204030204" pitchFamily="34" charset="0"/>
                <a:sym typeface="Calibri"/>
              </a:rPr>
              <a:t>, the robbery was carried out by two teenage boys.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534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80300" y="1749282"/>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evidence</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lang="en-US"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492850"/>
            <a:ext cx="5138637" cy="6433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smtClean="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სამხილი</a:t>
            </a:r>
            <a:endParaRPr lang="en-US" sz="24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9438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 jury has heard all the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evidence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in this </a:t>
            </a:r>
            <a:r>
              <a:rPr lang="en-US" sz="2400" i="1" u="none" strike="noStrike" cap="none" dirty="0" smtClean="0">
                <a:solidFill>
                  <a:schemeClr val="bg1"/>
                </a:solidFill>
                <a:latin typeface="Calibri" panose="020F0502020204030204" pitchFamily="34" charset="0"/>
                <a:ea typeface="Calibri"/>
                <a:cs typeface="Calibri" panose="020F0502020204030204" pitchFamily="34" charset="0"/>
                <a:sym typeface="Calibri"/>
              </a:rPr>
              <a:t>case.</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46201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0" y="1815501"/>
            <a:ext cx="3431400" cy="26203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jury</a:t>
            </a: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lang="en-US"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3" y="4542817"/>
            <a:ext cx="5138637" cy="6361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dk1"/>
              </a:buClr>
              <a:buSzPts val="1100"/>
            </a:pPr>
            <a:endParaRPr lang="en-US" sz="2400" b="1" dirty="0" smtClean="0">
              <a:solidFill>
                <a:schemeClr val="bg1"/>
              </a:solidFill>
              <a:latin typeface="Calibri" panose="020F0502020204030204" pitchFamily="34" charset="0"/>
              <a:cs typeface="Calibri" panose="020F0502020204030204" pitchFamily="34" charset="0"/>
            </a:endParaRPr>
          </a:p>
          <a:p>
            <a:pPr algn="ctr">
              <a:buClr>
                <a:schemeClr val="dk1"/>
              </a:buClr>
              <a:buSzPts val="1100"/>
            </a:pPr>
            <a:r>
              <a:rPr lang="ka-GE" sz="2400" b="1" dirty="0" smtClean="0">
                <a:solidFill>
                  <a:schemeClr val="bg1"/>
                </a:solidFill>
                <a:latin typeface="Calibri" panose="020F0502020204030204" pitchFamily="34" charset="0"/>
                <a:cs typeface="Calibri" panose="020F0502020204030204" pitchFamily="34" charset="0"/>
              </a:rPr>
              <a:t>ნაფიცი </a:t>
            </a:r>
            <a:r>
              <a:rPr lang="ka-GE" sz="2400" b="1" dirty="0">
                <a:solidFill>
                  <a:schemeClr val="bg1"/>
                </a:solidFill>
                <a:latin typeface="Calibri" panose="020F0502020204030204" pitchFamily="34" charset="0"/>
                <a:cs typeface="Calibri" panose="020F0502020204030204" pitchFamily="34" charset="0"/>
              </a:rPr>
              <a:t>მსაჯულები</a:t>
            </a:r>
          </a:p>
          <a:p>
            <a:pPr lvl="0" algn="ctr">
              <a:buClr>
                <a:schemeClr val="dk1"/>
              </a:buClr>
              <a:buSzPts val="1100"/>
            </a:pPr>
            <a:endParaRPr lang="en-US" sz="2400" b="1" dirty="0">
              <a:solidFill>
                <a:srgbClr val="FFFFFF"/>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Not surprisingly, the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jury</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 found them both guilty.</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68730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84033" y="1815502"/>
            <a:ext cx="3351392" cy="262201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investigation</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a:t>
            </a:r>
            <a:r>
              <a:rPr lang="en-US" sz="2800" b="1" dirty="0" smtClean="0">
                <a:solidFill>
                  <a:schemeClr val="bg1"/>
                </a:solidFill>
                <a:latin typeface="Calibri" panose="020F0502020204030204" pitchFamily="34" charset="0"/>
                <a:cs typeface="Calibri" panose="020F0502020204030204" pitchFamily="34" charset="0"/>
              </a:rPr>
              <a:t>n.)</a:t>
            </a:r>
            <a:endParaRPr lang="en-US"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3590411" y="4648493"/>
            <a:ext cx="5138637" cy="6530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endParaRPr lang="en-US" sz="2400" b="1" dirty="0">
              <a:solidFill>
                <a:schemeClr val="bg1"/>
              </a:solidFill>
              <a:latin typeface="Calibri" panose="020F0502020204030204" pitchFamily="34" charset="0"/>
              <a:cs typeface="Calibri" panose="020F0502020204030204" pitchFamily="34" charset="0"/>
            </a:endParaRPr>
          </a:p>
          <a:p>
            <a:pPr algn="ctr"/>
            <a:r>
              <a:rPr lang="ka-GE" sz="2400" b="1" dirty="0" smtClean="0">
                <a:solidFill>
                  <a:schemeClr val="bg1"/>
                </a:solidFill>
                <a:latin typeface="Calibri" panose="020F0502020204030204" pitchFamily="34" charset="0"/>
                <a:cs typeface="Calibri" panose="020F0502020204030204" pitchFamily="34" charset="0"/>
              </a:rPr>
              <a:t>გამოძიება</a:t>
            </a:r>
            <a:endParaRPr lang="en-US" sz="2400" b="1" dirty="0">
              <a:solidFill>
                <a:schemeClr val="bg1"/>
              </a:solidFill>
              <a:latin typeface="Calibri" panose="020F0502020204030204" pitchFamily="34" charset="0"/>
              <a:cs typeface="Calibri" panose="020F0502020204030204" pitchFamily="34" charset="0"/>
            </a:endParaRPr>
          </a:p>
          <a:p>
            <a:pPr lvl="0" algn="ct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405412"/>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bank conducted its own internal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investigation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into the robbery.</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11" name="Rectangle 10">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libri" pitchFamily="34" charset="0"/>
                <a:cs typeface="Calibri" pitchFamily="34" charset="0"/>
              </a:rPr>
              <a:t>Vocabulary</a:t>
            </a:r>
          </a:p>
          <a:p>
            <a:pPr algn="ctr"/>
            <a:r>
              <a:rPr lang="ka-GE" sz="3600" dirty="0">
                <a:latin typeface="Calibri" pitchFamily="34" charset="0"/>
                <a:cs typeface="Calibri" pitchFamily="34" charset="0"/>
              </a:rPr>
              <a:t>ლექსიკა</a:t>
            </a:r>
            <a:endParaRPr lang="en-US" sz="3600" dirty="0">
              <a:latin typeface="Calibri" pitchFamily="34" charset="0"/>
              <a:cs typeface="Calibri" pitchFamily="34" charset="0"/>
            </a:endParaRPr>
          </a:p>
        </p:txBody>
      </p:sp>
    </p:spTree>
    <p:extLst>
      <p:ext uri="{BB962C8B-B14F-4D97-AF65-F5344CB8AC3E}">
        <p14:creationId xmlns:p14="http://schemas.microsoft.com/office/powerpoint/2010/main" val="190867893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4799</TotalTime>
  <Words>1675</Words>
  <Application>Microsoft Office PowerPoint</Application>
  <PresentationFormat>Widescreen</PresentationFormat>
  <Paragraphs>312</Paragraphs>
  <Slides>43</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Regular</vt:lpstr>
      <vt:lpstr>Sylfaen Regular</vt:lpstr>
      <vt:lpstr>Times New Roman</vt:lpstr>
      <vt:lpstr>Wingdings</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True</vt:lpstr>
      <vt:lpstr>False</vt:lpstr>
      <vt:lpstr>False</vt:lpstr>
      <vt:lpstr>True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გაკვეთილის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387</cp:revision>
  <dcterms:created xsi:type="dcterms:W3CDTF">2020-04-09T12:21:27Z</dcterms:created>
  <dcterms:modified xsi:type="dcterms:W3CDTF">2021-03-02T11:33:07Z</dcterms:modified>
</cp:coreProperties>
</file>