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61" r:id="rId3"/>
    <p:sldId id="416" r:id="rId4"/>
    <p:sldId id="417" r:id="rId5"/>
    <p:sldId id="399" r:id="rId6"/>
    <p:sldId id="415" r:id="rId7"/>
    <p:sldId id="371" r:id="rId8"/>
    <p:sldId id="372" r:id="rId9"/>
    <p:sldId id="373" r:id="rId10"/>
    <p:sldId id="374" r:id="rId11"/>
    <p:sldId id="347" r:id="rId12"/>
    <p:sldId id="400" r:id="rId13"/>
    <p:sldId id="382" r:id="rId14"/>
    <p:sldId id="383" r:id="rId15"/>
    <p:sldId id="384" r:id="rId16"/>
    <p:sldId id="357" r:id="rId17"/>
    <p:sldId id="358" r:id="rId18"/>
    <p:sldId id="359" r:id="rId19"/>
    <p:sldId id="360" r:id="rId20"/>
    <p:sldId id="361" r:id="rId21"/>
    <p:sldId id="362" r:id="rId22"/>
    <p:sldId id="393" r:id="rId23"/>
    <p:sldId id="387" r:id="rId24"/>
    <p:sldId id="388" r:id="rId25"/>
    <p:sldId id="353" r:id="rId26"/>
    <p:sldId id="354" r:id="rId27"/>
    <p:sldId id="355" r:id="rId28"/>
    <p:sldId id="363" r:id="rId29"/>
    <p:sldId id="364" r:id="rId30"/>
    <p:sldId id="365" r:id="rId31"/>
    <p:sldId id="366" r:id="rId32"/>
    <p:sldId id="296"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3" autoAdjust="0"/>
    <p:restoredTop sz="95865"/>
  </p:normalViewPr>
  <p:slideViewPr>
    <p:cSldViewPr snapToGrid="0">
      <p:cViewPr varScale="1">
        <p:scale>
          <a:sx n="115" d="100"/>
          <a:sy n="115" d="100"/>
        </p:scale>
        <p:origin x="66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2881812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attractive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en-US" sz="2800" b="1" dirty="0" smtClean="0">
                <a:solidFill>
                  <a:schemeClr val="bg1"/>
                </a:solidFill>
                <a:latin typeface="Calibri" panose="020F0502020204030204" pitchFamily="34" charset="0"/>
                <a:cs typeface="Calibri" panose="020F0502020204030204" pitchFamily="34" charset="0"/>
              </a:rPr>
              <a:t>adj.)</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მიმზიდველი</a:t>
            </a:r>
            <a:r>
              <a:rPr sz="24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ლამაზი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471906"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The fountain next to the entrance makes the building very </a:t>
            </a:r>
            <a:r>
              <a:rPr lang="en-US" sz="2400" i="1" dirty="0" smtClean="0">
                <a:solidFill>
                  <a:schemeClr val="accent2"/>
                </a:solidFill>
                <a:latin typeface="Calibri" panose="020F0502020204030204" pitchFamily="34" charset="0"/>
                <a:ea typeface="Calibri"/>
                <a:cs typeface="Calibri" panose="020F0502020204030204" pitchFamily="34" charset="0"/>
                <a:sym typeface="Calibri"/>
              </a:rPr>
              <a:t>attractive</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955617"/>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After the war, the city was </a:t>
            </a:r>
            <a:r>
              <a:rPr lang="mr-IN" sz="2400" b="1" dirty="0" smtClean="0">
                <a:latin typeface="Calibri" panose="020F0502020204030204" pitchFamily="34" charset="0"/>
                <a:cs typeface="Calibri" panose="020F0502020204030204" pitchFamily="34" charset="0"/>
              </a:rPr>
              <a:t>………</a:t>
            </a:r>
            <a:r>
              <a:rPr lang="en-US" sz="2400" b="1" dirty="0" smtClean="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803561" y="2052944"/>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ugly</a:t>
            </a:r>
          </a:p>
        </p:txBody>
      </p:sp>
      <p:sp>
        <p:nvSpPr>
          <p:cNvPr id="18" name="Rectangle 17">
            <a:extLst>
              <a:ext uri="{FF2B5EF4-FFF2-40B4-BE49-F238E27FC236}">
                <a16:creationId xmlns:a16="http://schemas.microsoft.com/office/drawing/2014/main" id="{9F627E5A-4AF2-2946-8B8E-7F5BF220557A}"/>
              </a:ext>
            </a:extLst>
          </p:cNvPr>
          <p:cNvSpPr/>
          <p:nvPr/>
        </p:nvSpPr>
        <p:spPr>
          <a:xfrm>
            <a:off x="5181260" y="2058998"/>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attractive</a:t>
            </a:r>
          </a:p>
        </p:txBody>
      </p:sp>
      <p:sp>
        <p:nvSpPr>
          <p:cNvPr id="19" name="Rectangle 18">
            <a:extLst>
              <a:ext uri="{FF2B5EF4-FFF2-40B4-BE49-F238E27FC236}">
                <a16:creationId xmlns:a16="http://schemas.microsoft.com/office/drawing/2014/main" id="{9B367E4F-EA24-D143-A51F-FA5040CB2782}"/>
              </a:ext>
            </a:extLst>
          </p:cNvPr>
          <p:cNvSpPr/>
          <p:nvPr/>
        </p:nvSpPr>
        <p:spPr>
          <a:xfrm>
            <a:off x="7544602" y="2050425"/>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modern</a:t>
            </a:r>
          </a:p>
        </p:txBody>
      </p:sp>
      <p:sp>
        <p:nvSpPr>
          <p:cNvPr id="20" name="Rectangle 19">
            <a:extLst>
              <a:ext uri="{FF2B5EF4-FFF2-40B4-BE49-F238E27FC236}">
                <a16:creationId xmlns:a16="http://schemas.microsoft.com/office/drawing/2014/main" id="{D86E702E-104A-D647-B1CD-0A5C18F4C340}"/>
              </a:ext>
            </a:extLst>
          </p:cNvPr>
          <p:cNvSpPr/>
          <p:nvPr/>
        </p:nvSpPr>
        <p:spPr>
          <a:xfrm>
            <a:off x="9682686" y="2046889"/>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ruined</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86479" y="2052944"/>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86637"/>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5" y="334353"/>
            <a:ext cx="2429040"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20385 0.0458 L 0.01028 0.0458 C -0.07641 0.0458 -0.18316 0.12399 -0.18316 0.18783 L -0.18316 0.32986 " pathEditMode="relative" rAng="0" ptsTypes="AAAA">
                                      <p:cBhvr>
                                        <p:cTn id="6" dur="2000" fill="hold"/>
                                        <p:tgtEl>
                                          <p:spTgt spid="20"/>
                                        </p:tgtEl>
                                        <p:attrNameLst>
                                          <p:attrName>ppt_x</p:attrName>
                                          <p:attrName>ppt_y</p:attrName>
                                        </p:attrNameLst>
                                      </p:cBhvr>
                                      <p:rCtr x="-19357" y="142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815547" y="2136071"/>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ugly</a:t>
            </a:r>
          </a:p>
        </p:txBody>
      </p:sp>
      <p:sp>
        <p:nvSpPr>
          <p:cNvPr id="19" name="Rectangle 18">
            <a:extLst>
              <a:ext uri="{FF2B5EF4-FFF2-40B4-BE49-F238E27FC236}">
                <a16:creationId xmlns:a16="http://schemas.microsoft.com/office/drawing/2014/main" id="{9B367E4F-EA24-D143-A51F-FA5040CB2782}"/>
              </a:ext>
            </a:extLst>
          </p:cNvPr>
          <p:cNvSpPr/>
          <p:nvPr/>
        </p:nvSpPr>
        <p:spPr>
          <a:xfrm>
            <a:off x="8862255" y="2133552"/>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modern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1043861" y="2136071"/>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86637"/>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5" y="334353"/>
            <a:ext cx="2429040"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
        <p:nvSpPr>
          <p:cNvPr id="21" name="Rectangle 20">
            <a:extLst>
              <a:ext uri="{FF2B5EF4-FFF2-40B4-BE49-F238E27FC236}">
                <a16:creationId xmlns:a16="http://schemas.microsoft.com/office/drawing/2014/main" id="{97D84395-477B-5643-998F-5A55D6D879D4}"/>
              </a:ext>
            </a:extLst>
          </p:cNvPr>
          <p:cNvSpPr/>
          <p:nvPr/>
        </p:nvSpPr>
        <p:spPr>
          <a:xfrm>
            <a:off x="949373" y="3962849"/>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countryside was </a:t>
            </a:r>
            <a:r>
              <a:rPr lang="en-US" sz="2400" b="1" dirty="0" smtClean="0">
                <a:latin typeface="Calibri" panose="020F0502020204030204" pitchFamily="34" charset="0"/>
                <a:cs typeface="Calibri" panose="020F0502020204030204" pitchFamily="34" charset="0"/>
              </a:rPr>
              <a:t>…………………………. . Everyone </a:t>
            </a:r>
            <a:r>
              <a:rPr lang="en-US" sz="2400" b="1" dirty="0">
                <a:latin typeface="Calibri" panose="020F0502020204030204" pitchFamily="34" charset="0"/>
                <a:cs typeface="Calibri" panose="020F0502020204030204" pitchFamily="34" charset="0"/>
              </a:rPr>
              <a:t>liked it.</a:t>
            </a:r>
          </a:p>
        </p:txBody>
      </p:sp>
      <p:sp>
        <p:nvSpPr>
          <p:cNvPr id="18" name="Rectangle 17">
            <a:extLst>
              <a:ext uri="{FF2B5EF4-FFF2-40B4-BE49-F238E27FC236}">
                <a16:creationId xmlns:a16="http://schemas.microsoft.com/office/drawing/2014/main" id="{9F627E5A-4AF2-2946-8B8E-7F5BF220557A}"/>
              </a:ext>
            </a:extLst>
          </p:cNvPr>
          <p:cNvSpPr/>
          <p:nvPr/>
        </p:nvSpPr>
        <p:spPr>
          <a:xfrm>
            <a:off x="6391224" y="2148179"/>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attractive</a:t>
            </a:r>
          </a:p>
        </p:txBody>
      </p:sp>
    </p:spTree>
    <p:extLst>
      <p:ext uri="{BB962C8B-B14F-4D97-AF65-F5344CB8AC3E}">
        <p14:creationId xmlns:p14="http://schemas.microsoft.com/office/powerpoint/2010/main" val="206763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4504 0.01526 L -0.08071 0.01526 C -0.09659 0.01526 -0.11625 0.0842 -0.11625 0.14041 L -0.11625 0.26648 " pathEditMode="relative" rAng="0" ptsTypes="FfFF">
                                      <p:cBhvr>
                                        <p:cTn id="6" dur="2000" fill="hold"/>
                                        <p:tgtEl>
                                          <p:spTgt spid="18"/>
                                        </p:tgtEl>
                                        <p:attrNameLst>
                                          <p:attrName>ppt_x</p:attrName>
                                          <p:attrName>ppt_y</p:attrName>
                                        </p:attrNameLst>
                                      </p:cBhvr>
                                      <p:rCtr x="-3567" y="125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a:t>
            </a:r>
            <a:r>
              <a:rPr lang="en-US" sz="2400" b="1" dirty="0" smtClean="0">
                <a:latin typeface="Calibri" panose="020F0502020204030204" pitchFamily="34" charset="0"/>
                <a:cs typeface="Calibri" panose="020F0502020204030204" pitchFamily="34" charset="0"/>
              </a:rPr>
              <a:t>financial district has been built recently, </a:t>
            </a:r>
            <a:r>
              <a:rPr lang="en-US" sz="2400" b="1" dirty="0">
                <a:latin typeface="Calibri" panose="020F0502020204030204" pitchFamily="34" charset="0"/>
                <a:cs typeface="Calibri" panose="020F0502020204030204" pitchFamily="34" charset="0"/>
              </a:rPr>
              <a:t>s</a:t>
            </a:r>
            <a:r>
              <a:rPr lang="en-US" sz="2400" b="1" dirty="0" smtClean="0">
                <a:latin typeface="Calibri" panose="020F0502020204030204" pitchFamily="34" charset="0"/>
                <a:cs typeface="Calibri" panose="020F0502020204030204" pitchFamily="34" charset="0"/>
              </a:rPr>
              <a:t>o </a:t>
            </a:r>
            <a:r>
              <a:rPr lang="en-US" sz="2400" b="1" dirty="0">
                <a:latin typeface="Calibri" panose="020F0502020204030204" pitchFamily="34" charset="0"/>
                <a:cs typeface="Calibri" panose="020F0502020204030204" pitchFamily="34" charset="0"/>
              </a:rPr>
              <a:t>there are a lot of ……………………….. buildings.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5" y="296382"/>
            <a:ext cx="2488239"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
        <p:nvSpPr>
          <p:cNvPr id="14" name="Rectangle 13">
            <a:extLst>
              <a:ext uri="{FF2B5EF4-FFF2-40B4-BE49-F238E27FC236}">
                <a16:creationId xmlns:a16="http://schemas.microsoft.com/office/drawing/2014/main" id="{C3F1E415-546D-2C48-A6C3-AC6D34F9BA7B}"/>
              </a:ext>
            </a:extLst>
          </p:cNvPr>
          <p:cNvSpPr/>
          <p:nvPr/>
        </p:nvSpPr>
        <p:spPr>
          <a:xfrm>
            <a:off x="2450561" y="2170620"/>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ugly</a:t>
            </a:r>
          </a:p>
        </p:txBody>
      </p:sp>
      <p:sp>
        <p:nvSpPr>
          <p:cNvPr id="20" name="Rectangle 19">
            <a:extLst>
              <a:ext uri="{FF2B5EF4-FFF2-40B4-BE49-F238E27FC236}">
                <a16:creationId xmlns:a16="http://schemas.microsoft.com/office/drawing/2014/main" id="{C3F1E415-546D-2C48-A6C3-AC6D34F9BA7B}"/>
              </a:ext>
            </a:extLst>
          </p:cNvPr>
          <p:cNvSpPr/>
          <p:nvPr/>
        </p:nvSpPr>
        <p:spPr>
          <a:xfrm>
            <a:off x="5301901" y="2170620"/>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
        <p:nvSpPr>
          <p:cNvPr id="21" name="Rectangle 20">
            <a:extLst>
              <a:ext uri="{FF2B5EF4-FFF2-40B4-BE49-F238E27FC236}">
                <a16:creationId xmlns:a16="http://schemas.microsoft.com/office/drawing/2014/main" id="{9B367E4F-EA24-D143-A51F-FA5040CB2782}"/>
              </a:ext>
            </a:extLst>
          </p:cNvPr>
          <p:cNvSpPr/>
          <p:nvPr/>
        </p:nvSpPr>
        <p:spPr>
          <a:xfrm>
            <a:off x="8219586" y="2170620"/>
            <a:ext cx="1886788"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modern</a:t>
            </a: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5142 -0.01527 L 0.06027 -0.01527 C 0.0643 -0.01527 0.06938 0.06107 0.06938 0.12329 L 0.06938 0.26278 " pathEditMode="relative" rAng="0" ptsTypes="FfFF">
                                      <p:cBhvr>
                                        <p:cTn id="6" dur="2000" fill="hold"/>
                                        <p:tgtEl>
                                          <p:spTgt spid="21"/>
                                        </p:tgtEl>
                                        <p:attrNameLst>
                                          <p:attrName>ppt_x</p:attrName>
                                          <p:attrName>ppt_y</p:attrName>
                                        </p:attrNameLst>
                                      </p:cBhvr>
                                      <p:rCtr x="898" y="139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693019" y="3947086"/>
            <a:ext cx="1065747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Across the street from our building, all we can see is an  </a:t>
            </a:r>
            <a:r>
              <a:rPr lang="mr-IN" sz="2400" b="1" dirty="0" smtClean="0">
                <a:latin typeface="Calibri" panose="020F0502020204030204" pitchFamily="34" charset="0"/>
                <a:cs typeface="Calibri" panose="020F0502020204030204" pitchFamily="34" charset="0"/>
              </a:rPr>
              <a:t>………</a:t>
            </a:r>
            <a:r>
              <a:rPr lang="en-US" sz="2400" b="1" dirty="0" smtClean="0">
                <a:latin typeface="Calibri" panose="020F0502020204030204" pitchFamily="34" charset="0"/>
                <a:cs typeface="Calibri" panose="020F0502020204030204" pitchFamily="34" charset="0"/>
              </a:rPr>
              <a:t>…………….    building.</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03179" y="296382"/>
            <a:ext cx="2547316"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
        <p:nvSpPr>
          <p:cNvPr id="14" name="Rectangle 13">
            <a:extLst>
              <a:ext uri="{FF2B5EF4-FFF2-40B4-BE49-F238E27FC236}">
                <a16:creationId xmlns:a16="http://schemas.microsoft.com/office/drawing/2014/main" id="{C3F1E415-546D-2C48-A6C3-AC6D34F9BA7B}"/>
              </a:ext>
            </a:extLst>
          </p:cNvPr>
          <p:cNvSpPr/>
          <p:nvPr/>
        </p:nvSpPr>
        <p:spPr>
          <a:xfrm>
            <a:off x="3448088" y="2213293"/>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ugly</a:t>
            </a:r>
          </a:p>
        </p:txBody>
      </p:sp>
      <p:sp>
        <p:nvSpPr>
          <p:cNvPr id="19" name="Rectangle 18">
            <a:extLst>
              <a:ext uri="{FF2B5EF4-FFF2-40B4-BE49-F238E27FC236}">
                <a16:creationId xmlns:a16="http://schemas.microsoft.com/office/drawing/2014/main" id="{C3F1E415-546D-2C48-A6C3-AC6D34F9BA7B}"/>
              </a:ext>
            </a:extLst>
          </p:cNvPr>
          <p:cNvSpPr/>
          <p:nvPr/>
        </p:nvSpPr>
        <p:spPr>
          <a:xfrm>
            <a:off x="6283442" y="2198666"/>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1208 0.00139 L 0.24577 0.00139 C 0.30174 0.00139 0.37087 0.07032 0.37087 0.1263 L 0.37087 0.25144 " pathEditMode="relative" rAng="0" ptsTypes="FfFF">
                                      <p:cBhvr>
                                        <p:cTn id="6" dur="2000" fill="hold"/>
                                        <p:tgtEl>
                                          <p:spTgt spid="14"/>
                                        </p:tgtEl>
                                        <p:attrNameLst>
                                          <p:attrName>ppt_x</p:attrName>
                                          <p:attrName>ppt_y</p:attrName>
                                        </p:attrNameLst>
                                      </p:cBhvr>
                                      <p:rCtr x="12497" y="12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There is a church on the top of a mountain that is very </a:t>
            </a:r>
            <a:r>
              <a:rPr lang="mr-IN" sz="2400" b="1" dirty="0" smtClean="0">
                <a:latin typeface="Calibri" panose="020F0502020204030204" pitchFamily="34" charset="0"/>
                <a:cs typeface="Calibri" panose="020F0502020204030204" pitchFamily="34" charset="0"/>
              </a:rPr>
              <a:t>………</a:t>
            </a:r>
            <a:r>
              <a:rPr lang="en-US" sz="2400" b="1" dirty="0" smtClean="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5" y="296382"/>
            <a:ext cx="2488239"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
        <p:nvSpPr>
          <p:cNvPr id="10" name="Rectangle 9">
            <a:extLst>
              <a:ext uri="{FF2B5EF4-FFF2-40B4-BE49-F238E27FC236}">
                <a16:creationId xmlns:a16="http://schemas.microsoft.com/office/drawing/2014/main" id="{C3F1E415-546D-2C48-A6C3-AC6D34F9BA7B}"/>
              </a:ext>
            </a:extLst>
          </p:cNvPr>
          <p:cNvSpPr/>
          <p:nvPr/>
        </p:nvSpPr>
        <p:spPr>
          <a:xfrm>
            <a:off x="4930654" y="2314169"/>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11533 0.00717 L 0.23549 0.00717 C 0.28938 0.00717 0.3559 0.08212 0.3559 0.14319 L 0.3559 0.27967 " pathEditMode="relative" rAng="0" ptsTypes="FfFF">
                                      <p:cBhvr>
                                        <p:cTn id="6" dur="2000" fill="hold"/>
                                        <p:tgtEl>
                                          <p:spTgt spid="10"/>
                                        </p:tgtEl>
                                        <p:attrNameLst>
                                          <p:attrName>ppt_x</p:attrName>
                                          <p:attrName>ppt_y</p:attrName>
                                        </p:attrNameLst>
                                      </p:cBhvr>
                                      <p:rCtr x="12028" y="13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290892" y="1394485"/>
            <a:ext cx="8176491" cy="5310646"/>
            <a:chOff x="730560" y="545785"/>
            <a:chExt cx="7934220" cy="5539707"/>
          </a:xfrm>
        </p:grpSpPr>
        <p:sp>
          <p:nvSpPr>
            <p:cNvPr id="148" name="Google Shape;148;g8d3272b2c0_0_186"/>
            <p:cNvSpPr/>
            <p:nvPr/>
          </p:nvSpPr>
          <p:spPr>
            <a:xfrm>
              <a:off x="4330639" y="2577364"/>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506612" y="2783503"/>
              <a:ext cx="1422590" cy="1134599"/>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408311" y="620615"/>
              <a:ext cx="2847995" cy="17940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2689259" y="1079509"/>
              <a:ext cx="2402894" cy="685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smtClean="0">
                  <a:solidFill>
                    <a:srgbClr val="FFFFFF"/>
                  </a:solidFill>
                  <a:latin typeface="Calibri" charset="0"/>
                  <a:ea typeface="Calibri" charset="0"/>
                  <a:cs typeface="Calibri" charset="0"/>
                  <a:sym typeface="Calibri"/>
                </a:rPr>
                <a:t>amazing</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a:t>
              </a:r>
              <a:r>
                <a:rPr lang="en-US" sz="2000" b="1" dirty="0" smtClean="0">
                  <a:solidFill>
                    <a:srgbClr val="FFFFFF"/>
                  </a:solidFill>
                  <a:latin typeface="Calibri" charset="0"/>
                  <a:ea typeface="Calibri" charset="0"/>
                  <a:cs typeface="Calibri" charset="0"/>
                  <a:sym typeface="Calibri"/>
                </a:rPr>
                <a:t>adj.)</a:t>
              </a:r>
            </a:p>
            <a:p>
              <a:pPr marL="0" marR="0" lvl="0" indent="0" algn="ctr" rtl="0">
                <a:lnSpc>
                  <a:spcPct val="90000"/>
                </a:lnSpc>
                <a:spcBef>
                  <a:spcPts val="630"/>
                </a:spcBef>
                <a:spcAft>
                  <a:spcPts val="0"/>
                </a:spcAft>
                <a:buClr>
                  <a:srgbClr val="000000"/>
                </a:buClr>
                <a:buFont typeface="Arial"/>
                <a:buNone/>
              </a:pPr>
              <a:r>
                <a:rPr lang="ka-GE" sz="2000" b="1" dirty="0" smtClean="0">
                  <a:solidFill>
                    <a:srgbClr val="FFFFFF"/>
                  </a:solidFill>
                  <a:latin typeface="Calibri" charset="0"/>
                  <a:ea typeface="Calibri" charset="0"/>
                  <a:cs typeface="Calibri" charset="0"/>
                  <a:sym typeface="Calibri"/>
                </a:rPr>
                <a:t>საოცარი, განსაცვიფრებელი</a:t>
              </a:r>
              <a:endParaRPr sz="20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703233" y="545785"/>
              <a:ext cx="2896565" cy="170681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6039473" y="969608"/>
              <a:ext cx="2209763" cy="844103"/>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charset="0"/>
                  <a:ea typeface="Calibri" charset="0"/>
                  <a:cs typeface="Calibri" charset="0"/>
                  <a:sym typeface="Calibri"/>
                </a:rPr>
                <a:t>palace</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n.)</a:t>
              </a: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400" b="1" dirty="0">
                  <a:solidFill>
                    <a:srgbClr val="FFFFFF"/>
                  </a:solidFill>
                  <a:latin typeface="Calibri" charset="0"/>
                  <a:ea typeface="Calibri" charset="0"/>
                  <a:cs typeface="Calibri" charset="0"/>
                  <a:sym typeface="Calibri"/>
                </a:rPr>
                <a:t>სასახლე</a:t>
              </a:r>
              <a:endParaRPr sz="24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1740680" y="4381681"/>
              <a:ext cx="2589959" cy="169776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1984847" y="4625542"/>
              <a:ext cx="2035203"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smtClean="0">
                  <a:solidFill>
                    <a:srgbClr val="FFFFFF"/>
                  </a:solidFill>
                  <a:latin typeface="Calibri" charset="0"/>
                  <a:ea typeface="Calibri" charset="0"/>
                  <a:cs typeface="Calibri" charset="0"/>
                  <a:sym typeface="Calibri"/>
                </a:rPr>
                <a:t>massive</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adj.)</a:t>
              </a: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a:solidFill>
                    <a:srgbClr val="FFFFFF"/>
                  </a:solidFill>
                  <a:latin typeface="Calibri" charset="0"/>
                  <a:ea typeface="Calibri" charset="0"/>
                  <a:cs typeface="Calibri" charset="0"/>
                  <a:sym typeface="Calibri"/>
                </a:rPr>
                <a:t>მასიური, დიდი</a:t>
              </a: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824196" y="2470489"/>
              <a:ext cx="2264706" cy="15864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3" name="Google Shape;173;g8d3272b2c0_0_186"/>
            <p:cNvSpPr txBox="1"/>
            <p:nvPr/>
          </p:nvSpPr>
          <p:spPr>
            <a:xfrm>
              <a:off x="730560" y="2727826"/>
              <a:ext cx="2451976" cy="90780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400" b="1" u="none" strike="noStrike" cap="none" dirty="0" smtClean="0">
                  <a:solidFill>
                    <a:srgbClr val="FFFFFF"/>
                  </a:solidFill>
                  <a:latin typeface="Calibri" charset="0"/>
                  <a:ea typeface="Calibri" charset="0"/>
                  <a:cs typeface="Calibri" charset="0"/>
                  <a:sym typeface="Calibri"/>
                </a:rPr>
                <a:t>stone</a:t>
              </a: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n.)</a:t>
              </a: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2400" b="1" u="none" strike="noStrike" cap="none" dirty="0">
                  <a:solidFill>
                    <a:srgbClr val="FFFFFF"/>
                  </a:solidFill>
                  <a:latin typeface="Calibri" charset="0"/>
                  <a:ea typeface="Calibri" charset="0"/>
                  <a:cs typeface="Calibri" charset="0"/>
                  <a:sym typeface="Calibri"/>
                </a:rPr>
                <a:t>ქვა</a:t>
              </a:r>
              <a:endParaRPr sz="2400" b="1" u="none" strike="noStrike" cap="none" dirty="0">
                <a:solidFill>
                  <a:srgbClr val="FFFFFF"/>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5832564" y="4469955"/>
              <a:ext cx="2832216" cy="161553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5753481" y="4718165"/>
              <a:ext cx="2911299" cy="90561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a:solidFill>
                    <a:srgbClr val="FFFFFF"/>
                  </a:solidFill>
                  <a:latin typeface="Calibri" charset="0"/>
                  <a:ea typeface="Calibri" charset="0"/>
                  <a:cs typeface="Calibri" charset="0"/>
                  <a:sym typeface="Calibri"/>
                </a:rPr>
                <a:t>e</a:t>
              </a:r>
              <a:r>
                <a:rPr lang="en-US" sz="2400" b="1" dirty="0" smtClean="0">
                  <a:solidFill>
                    <a:srgbClr val="FFFFFF"/>
                  </a:solidFill>
                  <a:latin typeface="Calibri" charset="0"/>
                  <a:ea typeface="Calibri" charset="0"/>
                  <a:cs typeface="Calibri" charset="0"/>
                  <a:sym typeface="Calibri"/>
                </a:rPr>
                <a:t>legant</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adj.)</a:t>
              </a: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a:solidFill>
                    <a:srgbClr val="FFFFFF"/>
                  </a:solidFill>
                  <a:latin typeface="Calibri" charset="0"/>
                  <a:ea typeface="Calibri" charset="0"/>
                  <a:cs typeface="Calibri" charset="0"/>
                  <a:sym typeface="Calibri"/>
                </a:rPr>
                <a:t>ელეგანტური</a:t>
              </a:r>
              <a:endParaRPr sz="24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907911" y="3156125"/>
            <a:ext cx="2758699" cy="1675794"/>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restore</a:t>
            </a: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a:t>
            </a:r>
            <a:r>
              <a:rPr lang="en-US" sz="2400" b="1" dirty="0" smtClean="0">
                <a:latin typeface="Calibri" panose="020F0502020204030204" pitchFamily="34" charset="0"/>
                <a:cs typeface="Calibri" panose="020F0502020204030204" pitchFamily="34" charset="0"/>
              </a:rPr>
              <a:t>v.)</a:t>
            </a:r>
            <a:endParaRPr lang="ka-GE" sz="2400" b="1" dirty="0">
              <a:latin typeface="Calibri" panose="020F0502020204030204" pitchFamily="34" charset="0"/>
              <a:cs typeface="Calibri" panose="020F0502020204030204" pitchFamily="34" charset="0"/>
            </a:endParaRPr>
          </a:p>
          <a:p>
            <a:pPr algn="ctr"/>
            <a:r>
              <a:rPr lang="ka-GE" sz="2400" b="1" dirty="0">
                <a:latin typeface="Calibri" panose="020F0502020204030204" pitchFamily="34" charset="0"/>
                <a:cs typeface="Calibri" panose="020F0502020204030204" pitchFamily="34" charset="0"/>
              </a:rPr>
              <a:t>აღდგენა</a:t>
            </a:r>
            <a:endParaRPr lang="en-US" sz="2400" b="1" dirty="0">
              <a:latin typeface="Calibri" panose="020F0502020204030204" pitchFamily="34" charset="0"/>
              <a:cs typeface="Calibri" panose="020F0502020204030204" pitchFamily="34" charset="0"/>
            </a:endParaRPr>
          </a:p>
        </p:txBody>
      </p:sp>
      <p:pic>
        <p:nvPicPr>
          <p:cNvPr id="3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32" name="Picture 31">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8" name="Straight Arrow Connector 7"/>
          <p:cNvCxnSpPr/>
          <p:nvPr/>
        </p:nvCxnSpPr>
        <p:spPr>
          <a:xfrm flipV="1">
            <a:off x="7360679" y="2648050"/>
            <a:ext cx="592696" cy="765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8" idx="6"/>
          </p:cNvCxnSpPr>
          <p:nvPr/>
        </p:nvCxnSpPr>
        <p:spPr>
          <a:xfrm flipV="1">
            <a:off x="7829623" y="4083518"/>
            <a:ext cx="1137662" cy="27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522757" y="4730494"/>
            <a:ext cx="633525" cy="755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603102" y="4597382"/>
            <a:ext cx="881996" cy="889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153150" y="2895600"/>
            <a:ext cx="347033" cy="560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8" idx="2"/>
          </p:cNvCxnSpPr>
          <p:nvPr/>
        </p:nvCxnSpPr>
        <p:spPr>
          <a:xfrm flipH="1" flipV="1">
            <a:off x="4545006" y="4083518"/>
            <a:ext cx="1455893" cy="27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68019" y="156688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a</a:t>
            </a:r>
            <a:r>
              <a:rPr lang="en-US" sz="2800" b="1" dirty="0" smtClean="0">
                <a:solidFill>
                  <a:schemeClr val="bg1"/>
                </a:solidFill>
                <a:latin typeface="Calibri" pitchFamily="34" charset="0"/>
              </a:rPr>
              <a:t>mazing</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098000" y="4236334"/>
            <a:ext cx="457143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dirty="0">
                <a:solidFill>
                  <a:srgbClr val="FFFFFF"/>
                </a:solidFill>
                <a:latin typeface="Calibri" charset="0"/>
                <a:ea typeface="Calibri" charset="0"/>
                <a:cs typeface="Calibri" charset="0"/>
                <a:sym typeface="Calibri"/>
              </a:rPr>
              <a:t>საოცარი, განსაცვიფრებელი</a:t>
            </a: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97999" y="5450879"/>
            <a:ext cx="4571439"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 city architecture is really </a:t>
            </a:r>
            <a:r>
              <a:rPr lang="en-US" sz="2400" i="1" strike="noStrike" cap="none" dirty="0">
                <a:solidFill>
                  <a:schemeClr val="accent2"/>
                </a:solidFill>
                <a:latin typeface="Calibri" charset="0"/>
                <a:ea typeface="Calibri" charset="0"/>
                <a:cs typeface="Calibri" charset="0"/>
                <a:sym typeface="Calibri"/>
              </a:rPr>
              <a:t>amazing.</a:t>
            </a:r>
            <a:endParaRPr sz="2400" i="1" strike="noStrike" cap="none" dirty="0">
              <a:solidFill>
                <a:schemeClr val="accent2"/>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palace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687747" y="430578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itchFamily="34" charset="0"/>
                <a:ea typeface="Calibri"/>
                <a:cs typeface="Calibri" pitchFamily="34" charset="0"/>
                <a:sym typeface="Calibri"/>
              </a:rPr>
              <a:t>სასახლე</a:t>
            </a:r>
            <a:endParaRPr sz="2400" u="none" strike="noStrike" cap="none" dirty="0">
              <a:solidFill>
                <a:srgbClr val="FFFFFF"/>
              </a:solidFill>
              <a:latin typeface="Calibri" pitchFamily="34" charset="0"/>
              <a:ea typeface="Calibri"/>
              <a:cs typeface="Calibri"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687747" y="5357091"/>
            <a:ext cx="3655205" cy="110634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 </a:t>
            </a:r>
            <a:r>
              <a:rPr lang="en-US" sz="2400" i="1" strike="noStrike" cap="none" dirty="0">
                <a:solidFill>
                  <a:schemeClr val="accent2"/>
                </a:solidFill>
                <a:latin typeface="Calibri" charset="0"/>
                <a:ea typeface="Calibri" charset="0"/>
                <a:cs typeface="Calibri" charset="0"/>
                <a:sym typeface="Calibri"/>
              </a:rPr>
              <a:t>palace</a:t>
            </a:r>
            <a:r>
              <a:rPr lang="en-US" sz="2400" i="1" strike="noStrike" cap="none" dirty="0">
                <a:solidFill>
                  <a:schemeClr val="bg1"/>
                </a:solidFill>
                <a:latin typeface="Calibri" charset="0"/>
                <a:ea typeface="Calibri" charset="0"/>
                <a:cs typeface="Calibri" charset="0"/>
                <a:sym typeface="Calibri"/>
              </a:rPr>
              <a:t> is open to the public during the summer months.</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restore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v.)</a:t>
            </a:r>
            <a:endParaRPr lang="ka-GE" sz="2800" b="1" dirty="0">
              <a:solidFill>
                <a:schemeClr val="bg1"/>
              </a:solidFill>
              <a:latin typeface="Calibri" pitchFamily="34" charset="0"/>
            </a:endParaRPr>
          </a:p>
        </p:txBody>
      </p:sp>
      <p:sp>
        <p:nvSpPr>
          <p:cNvPr id="190" name="Google Shape;190;g8d3272b2c0_0_231"/>
          <p:cNvSpPr/>
          <p:nvPr/>
        </p:nvSpPr>
        <p:spPr>
          <a:xfrm>
            <a:off x="4496873" y="4190556"/>
            <a:ext cx="3714911"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itchFamily="34" charset="0"/>
                <a:ea typeface="Calibri"/>
                <a:cs typeface="Calibri" pitchFamily="34" charset="0"/>
                <a:sym typeface="Calibri"/>
              </a:rPr>
              <a:t>აღდგენა</a:t>
            </a:r>
            <a:endParaRPr sz="2400" u="none" strike="noStrike" cap="none" dirty="0">
              <a:solidFill>
                <a:srgbClr val="FFFFFF"/>
              </a:solidFill>
              <a:latin typeface="Calibri" pitchFamily="34" charset="0"/>
              <a:ea typeface="Calibri"/>
              <a:cs typeface="Calibri"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496874" y="5450879"/>
            <a:ext cx="3714912"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The building was </a:t>
            </a:r>
            <a:r>
              <a:rPr lang="en-US" sz="2400" i="1" dirty="0">
                <a:solidFill>
                  <a:schemeClr val="accent2"/>
                </a:solidFill>
                <a:latin typeface="Calibri" charset="0"/>
                <a:ea typeface="Calibri" charset="0"/>
                <a:cs typeface="Calibri" charset="0"/>
                <a:sym typeface="Calibri"/>
              </a:rPr>
              <a:t>restored </a:t>
            </a:r>
            <a:r>
              <a:rPr lang="en-US" sz="2400" i="1" dirty="0">
                <a:solidFill>
                  <a:schemeClr val="bg1"/>
                </a:solidFill>
                <a:latin typeface="Calibri" charset="0"/>
                <a:ea typeface="Calibri" charset="0"/>
                <a:cs typeface="Calibri" charset="0"/>
                <a:sym typeface="Calibri"/>
              </a:rPr>
              <a:t>at the beginning of the 20</a:t>
            </a:r>
            <a:r>
              <a:rPr lang="en-US" sz="2400" i="1" baseline="30000" dirty="0">
                <a:solidFill>
                  <a:schemeClr val="bg1"/>
                </a:solidFill>
                <a:latin typeface="Calibri" charset="0"/>
                <a:ea typeface="Calibri" charset="0"/>
                <a:cs typeface="Calibri" charset="0"/>
                <a:sym typeface="Calibri"/>
              </a:rPr>
              <a:t>th</a:t>
            </a:r>
            <a:r>
              <a:rPr lang="en-US" sz="2400" i="1" dirty="0">
                <a:solidFill>
                  <a:schemeClr val="bg1"/>
                </a:solidFill>
                <a:latin typeface="Calibri" charset="0"/>
                <a:ea typeface="Calibri" charset="0"/>
                <a:cs typeface="Calibri" charset="0"/>
                <a:sym typeface="Calibri"/>
              </a:rPr>
              <a:t> century. </a:t>
            </a:r>
            <a:endParaRPr sz="24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Architecture|</a:t>
            </a:r>
            <a:r>
              <a:rPr lang="ka-GE" sz="6400" dirty="0">
                <a:solidFill>
                  <a:schemeClr val="bg1"/>
                </a:solidFill>
                <a:latin typeface="Sylfaen Regular" pitchFamily="18" charset="0"/>
                <a:ea typeface="Calibri"/>
                <a:cs typeface="Calibri" panose="020F0502020204030204" pitchFamily="34" charset="0"/>
                <a:sym typeface="Calibri"/>
              </a:rPr>
              <a:t>არქიტექტურა</a:t>
            </a:r>
            <a:endParaRPr sz="6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4" name="Rectangle 3"/>
          <p:cNvSpPr/>
          <p:nvPr/>
        </p:nvSpPr>
        <p:spPr>
          <a:xfrm>
            <a:off x="2210840" y="4119418"/>
            <a:ext cx="7786255" cy="849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8;p2"/>
          <p:cNvSpPr txBox="1"/>
          <p:nvPr/>
        </p:nvSpPr>
        <p:spPr>
          <a:xfrm>
            <a:off x="-83127"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a:t>
            </a:r>
            <a:r>
              <a:rPr lang="en-US" sz="3600" dirty="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A2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58962"/>
            <a:ext cx="3063489"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elegant</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3585832" y="4194945"/>
            <a:ext cx="5709677"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pitchFamily="34" charset="0"/>
                <a:ea typeface="Calibri"/>
                <a:cs typeface="Calibri" pitchFamily="34" charset="0"/>
                <a:sym typeface="Calibri"/>
              </a:rPr>
              <a:t>ელეგანტური</a:t>
            </a:r>
            <a:endParaRPr lang="en-US" sz="2400" u="none" strike="noStrike" cap="none" dirty="0">
              <a:solidFill>
                <a:srgbClr val="FFFFFF"/>
              </a:solidFill>
              <a:latin typeface="Calibri" pitchFamily="34" charset="0"/>
              <a:ea typeface="Calibri"/>
              <a:cs typeface="Calibri"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The guests were sitting in an </a:t>
            </a:r>
            <a:r>
              <a:rPr lang="en-US" sz="2400" i="1" dirty="0">
                <a:solidFill>
                  <a:schemeClr val="accent2"/>
                </a:solidFill>
                <a:latin typeface="Calibri" charset="0"/>
                <a:ea typeface="Calibri" charset="0"/>
                <a:cs typeface="Calibri" charset="0"/>
                <a:sym typeface="Calibri"/>
              </a:rPr>
              <a:t>elegant</a:t>
            </a:r>
            <a:r>
              <a:rPr lang="en-US" sz="2400" i="1" dirty="0">
                <a:solidFill>
                  <a:schemeClr val="bg1"/>
                </a:solidFill>
                <a:latin typeface="Calibri" charset="0"/>
                <a:ea typeface="Calibri" charset="0"/>
                <a:cs typeface="Calibri" charset="0"/>
                <a:sym typeface="Calibri"/>
              </a:rPr>
              <a:t> </a:t>
            </a:r>
            <a:r>
              <a:rPr lang="en-US" sz="2400" i="1" dirty="0" smtClean="0">
                <a:solidFill>
                  <a:schemeClr val="bg1"/>
                </a:solidFill>
                <a:latin typeface="Calibri" charset="0"/>
                <a:ea typeface="Calibri" charset="0"/>
                <a:cs typeface="Calibri" charset="0"/>
                <a:sym typeface="Calibri"/>
              </a:rPr>
              <a:t>dining room</a:t>
            </a:r>
            <a:r>
              <a:rPr lang="en-US" sz="2400" i="1" dirty="0">
                <a:solidFill>
                  <a:schemeClr val="bg1"/>
                </a:solidFill>
                <a:latin typeface="Calibri" charset="0"/>
                <a:ea typeface="Calibri" charset="0"/>
                <a:cs typeface="Calibri" charset="0"/>
                <a:sym typeface="Calibri"/>
              </a:rPr>
              <a:t>.</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180465" y="1896096"/>
            <a:ext cx="279214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massive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smtClean="0">
                <a:solidFill>
                  <a:srgbClr val="FFFFFF"/>
                </a:solidFill>
                <a:latin typeface="Calibri" pitchFamily="34" charset="0"/>
                <a:ea typeface="Calibri"/>
                <a:cs typeface="Calibri" pitchFamily="34" charset="0"/>
                <a:sym typeface="Calibri"/>
              </a:rPr>
              <a:t>მასიური</a:t>
            </a:r>
            <a:r>
              <a:rPr sz="2400" u="none" strike="noStrike" cap="none" dirty="0" smtClean="0">
                <a:solidFill>
                  <a:srgbClr val="FFFFFF"/>
                </a:solidFill>
                <a:latin typeface="Calibri" pitchFamily="34" charset="0"/>
                <a:ea typeface="Calibri"/>
                <a:cs typeface="Calibri" pitchFamily="34" charset="0"/>
                <a:sym typeface="Calibri"/>
              </a:rPr>
              <a:t>, </a:t>
            </a:r>
            <a:r>
              <a:rPr sz="2400" u="none" strike="noStrike" cap="none" dirty="0" err="1">
                <a:solidFill>
                  <a:srgbClr val="FFFFFF"/>
                </a:solidFill>
                <a:latin typeface="Calibri" pitchFamily="34" charset="0"/>
                <a:ea typeface="Calibri"/>
                <a:cs typeface="Calibri" pitchFamily="34" charset="0"/>
                <a:sym typeface="Calibri"/>
              </a:rPr>
              <a:t>დიდი</a:t>
            </a:r>
            <a:endParaRPr sz="2400" u="none" strike="noStrike" cap="none" dirty="0">
              <a:solidFill>
                <a:srgbClr val="FFFFFF"/>
              </a:solidFill>
              <a:latin typeface="Calibri" pitchFamily="34" charset="0"/>
              <a:ea typeface="Calibri"/>
              <a:cs typeface="Calibri"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10530"/>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They have a </a:t>
            </a:r>
            <a:r>
              <a:rPr lang="en-US" sz="2400" i="1" dirty="0">
                <a:solidFill>
                  <a:schemeClr val="accent2"/>
                </a:solidFill>
                <a:latin typeface="Calibri" charset="0"/>
                <a:ea typeface="Calibri" charset="0"/>
                <a:cs typeface="Calibri" charset="0"/>
              </a:rPr>
              <a:t>massive</a:t>
            </a:r>
            <a:r>
              <a:rPr lang="en-US" sz="2400" i="1" dirty="0">
                <a:solidFill>
                  <a:schemeClr val="bg1"/>
                </a:solidFill>
                <a:latin typeface="Calibri" charset="0"/>
                <a:ea typeface="Calibri" charset="0"/>
                <a:cs typeface="Calibri" charset="0"/>
              </a:rPr>
              <a:t> house</a:t>
            </a:r>
            <a:r>
              <a:rPr lang="en-US" sz="2600" i="1" dirty="0">
                <a:solidFill>
                  <a:schemeClr val="bg1"/>
                </a:solidFill>
                <a:latin typeface="Calibri" charset="0"/>
                <a:ea typeface="Calibri" charset="0"/>
                <a:cs typeface="Calibri" charset="0"/>
              </a:rPr>
              <a:t>.</a:t>
            </a:r>
            <a:endParaRPr lang="ka-GE" sz="26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180465" y="1896096"/>
            <a:ext cx="279214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stone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dirty="0" err="1">
                <a:solidFill>
                  <a:srgbClr val="FFFFFF"/>
                </a:solidFill>
                <a:latin typeface="Calibri" pitchFamily="34" charset="0"/>
                <a:ea typeface="Calibri"/>
                <a:cs typeface="Calibri" pitchFamily="34" charset="0"/>
                <a:sym typeface="Calibri"/>
              </a:rPr>
              <a:t>ქვა</a:t>
            </a:r>
            <a:endParaRPr sz="2400" u="none" strike="noStrike" cap="none" dirty="0">
              <a:solidFill>
                <a:srgbClr val="FFFFFF"/>
              </a:solidFill>
              <a:latin typeface="Calibri" pitchFamily="34" charset="0"/>
              <a:ea typeface="Calibri"/>
              <a:cs typeface="Calibri"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90186"/>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house had a big </a:t>
            </a:r>
            <a:r>
              <a:rPr lang="en-US" sz="2400" i="1" dirty="0">
                <a:solidFill>
                  <a:schemeClr val="accent2"/>
                </a:solidFill>
                <a:latin typeface="Calibri" charset="0"/>
                <a:ea typeface="Calibri" charset="0"/>
                <a:cs typeface="Calibri" charset="0"/>
              </a:rPr>
              <a:t>stone</a:t>
            </a:r>
            <a:r>
              <a:rPr lang="en-US" sz="2400" i="1" dirty="0">
                <a:solidFill>
                  <a:schemeClr val="bg1"/>
                </a:solidFill>
                <a:latin typeface="Calibri" charset="0"/>
                <a:ea typeface="Calibri" charset="0"/>
                <a:cs typeface="Calibri" charset="0"/>
              </a:rPr>
              <a:t> wall around it.</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717885" y="2972301"/>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342034" y="3095890"/>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a:t>
            </a:r>
            <a:r>
              <a:rPr lang="en-US" sz="3500" dirty="0" smtClean="0">
                <a:solidFill>
                  <a:schemeClr val="bg1"/>
                </a:solidFill>
                <a:latin typeface="Calibri" panose="020F0502020204030204" pitchFamily="34" charset="0"/>
                <a:cs typeface="Calibri" panose="020F0502020204030204" pitchFamily="34" charset="0"/>
              </a:rPr>
              <a:t>Comprehension</a:t>
            </a:r>
          </a:p>
          <a:p>
            <a:pPr algn="ctr"/>
            <a:r>
              <a:rPr lang="ka-GE" sz="35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smtClean="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97D84395-477B-5643-998F-5A55D6D879D4}"/>
              </a:ext>
            </a:extLst>
          </p:cNvPr>
          <p:cNvSpPr/>
          <p:nvPr/>
        </p:nvSpPr>
        <p:spPr>
          <a:xfrm>
            <a:off x="286480" y="2696795"/>
            <a:ext cx="5675408" cy="2224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bg1"/>
              </a:solidFill>
              <a:latin typeface="Calibri" panose="020F0502020204030204" pitchFamily="34" charset="0"/>
              <a:cs typeface="Calibri" panose="020F0502020204030204" pitchFamily="34" charset="0"/>
            </a:endParaRPr>
          </a:p>
          <a:p>
            <a:endParaRPr lang="en-US" sz="2400" dirty="0" smtClean="0">
              <a:solidFill>
                <a:schemeClr val="bg1"/>
              </a:solidFill>
              <a:latin typeface="Calibri" panose="020F0502020204030204" pitchFamily="34" charset="0"/>
              <a:cs typeface="Calibri" panose="020F0502020204030204" pitchFamily="34" charset="0"/>
            </a:endParaRPr>
          </a:p>
          <a:p>
            <a:r>
              <a:rPr lang="en-US" sz="2400" dirty="0" smtClean="0">
                <a:solidFill>
                  <a:schemeClr val="bg1"/>
                </a:solidFill>
                <a:latin typeface="Calibri" panose="020F0502020204030204" pitchFamily="34" charset="0"/>
                <a:cs typeface="Calibri" panose="020F0502020204030204" pitchFamily="34" charset="0"/>
              </a:rPr>
              <a:t>Which </a:t>
            </a:r>
            <a:r>
              <a:rPr lang="en-US" sz="2400" dirty="0">
                <a:solidFill>
                  <a:schemeClr val="bg1"/>
                </a:solidFill>
                <a:latin typeface="Calibri" panose="020F0502020204030204" pitchFamily="34" charset="0"/>
                <a:cs typeface="Calibri" panose="020F0502020204030204" pitchFamily="34" charset="0"/>
              </a:rPr>
              <a:t>is the most beautiful building you have ever seen</a:t>
            </a:r>
            <a:r>
              <a:rPr lang="en-US" sz="2400" dirty="0" smtClean="0">
                <a:solidFill>
                  <a:schemeClr val="bg1"/>
                </a:solidFill>
                <a:latin typeface="Calibri" panose="020F0502020204030204" pitchFamily="34" charset="0"/>
                <a:cs typeface="Calibri" panose="020F0502020204030204" pitchFamily="34" charset="0"/>
              </a:rPr>
              <a:t>?</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Do you know </a:t>
            </a:r>
            <a:r>
              <a:rPr lang="en-US" sz="2400" dirty="0" smtClean="0">
                <a:solidFill>
                  <a:schemeClr val="bg1"/>
                </a:solidFill>
                <a:latin typeface="Calibri" panose="020F0502020204030204" pitchFamily="34" charset="0"/>
                <a:cs typeface="Calibri" panose="020F0502020204030204" pitchFamily="34" charset="0"/>
              </a:rPr>
              <a:t>its </a:t>
            </a:r>
            <a:r>
              <a:rPr lang="en-US" sz="2400" dirty="0">
                <a:solidFill>
                  <a:schemeClr val="bg1"/>
                </a:solidFill>
                <a:latin typeface="Calibri" panose="020F0502020204030204" pitchFamily="34" charset="0"/>
                <a:cs typeface="Calibri" panose="020F0502020204030204" pitchFamily="34" charset="0"/>
              </a:rPr>
              <a:t>history?</a:t>
            </a:r>
          </a:p>
          <a:p>
            <a:endParaRPr lang="en-US" sz="2400" dirty="0">
              <a:solidFill>
                <a:schemeClr val="bg1"/>
              </a:solidFill>
            </a:endParaRPr>
          </a:p>
          <a:p>
            <a:endParaRPr lang="en-US" sz="2400" dirty="0">
              <a:solidFill>
                <a:schemeClr val="bg1"/>
              </a:solidFill>
            </a:endParaRPr>
          </a:p>
        </p:txBody>
      </p:sp>
      <p:pic>
        <p:nvPicPr>
          <p:cNvPr id="4" name="Picture 3"/>
          <p:cNvPicPr>
            <a:picLocks noChangeAspect="1"/>
          </p:cNvPicPr>
          <p:nvPr/>
        </p:nvPicPr>
        <p:blipFill rotWithShape="1">
          <a:blip r:embed="rId5"/>
          <a:srcRect l="17716" r="18359"/>
          <a:stretch/>
        </p:blipFill>
        <p:spPr>
          <a:xfrm>
            <a:off x="6669023" y="1954745"/>
            <a:ext cx="5059681" cy="445215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462982" y="556123"/>
            <a:ext cx="4265722"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6735698" y="634745"/>
            <a:ext cx="5720289"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Reading </a:t>
            </a:r>
            <a:r>
              <a:rPr lang="en-US" sz="2400" dirty="0" smtClean="0">
                <a:solidFill>
                  <a:schemeClr val="bg1"/>
                </a:solidFill>
                <a:latin typeface="Calibri" panose="020F0502020204030204" pitchFamily="34" charset="0"/>
                <a:cs typeface="Calibri" panose="020F0502020204030204" pitchFamily="34" charset="0"/>
              </a:rPr>
              <a:t>Comprehension</a:t>
            </a:r>
          </a:p>
          <a:p>
            <a:pPr algn="ctr"/>
            <a:r>
              <a:rPr lang="ka-GE" sz="24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2400"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330487"/>
            <a:ext cx="11011401" cy="3508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Colosseum</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Colosseum is an ancient building in Rome. It is an </a:t>
            </a:r>
            <a:r>
              <a:rPr lang="en-US" sz="2400" dirty="0">
                <a:solidFill>
                  <a:schemeClr val="accent2"/>
                </a:solidFill>
                <a:latin typeface="Calibri" panose="020F0502020204030204" pitchFamily="34" charset="0"/>
                <a:cs typeface="Calibri" panose="020F0502020204030204" pitchFamily="34" charset="0"/>
              </a:rPr>
              <a:t>amazing</a:t>
            </a:r>
            <a:r>
              <a:rPr lang="en-US" sz="2400" dirty="0">
                <a:latin typeface="Calibri" panose="020F0502020204030204" pitchFamily="34" charset="0"/>
                <a:cs typeface="Calibri" panose="020F0502020204030204" pitchFamily="34" charset="0"/>
              </a:rPr>
              <a:t>  building which shows the power of Roman </a:t>
            </a:r>
            <a:r>
              <a:rPr lang="en-US" sz="2400" dirty="0" smtClean="0">
                <a:latin typeface="Calibri" panose="020F0502020204030204" pitchFamily="34" charset="0"/>
                <a:cs typeface="Calibri" panose="020F0502020204030204" pitchFamily="34" charset="0"/>
              </a:rPr>
              <a:t>Empire. It </a:t>
            </a:r>
            <a:r>
              <a:rPr lang="en-US" sz="2400" dirty="0">
                <a:latin typeface="Calibri" panose="020F0502020204030204" pitchFamily="34" charset="0"/>
                <a:cs typeface="Calibri" panose="020F0502020204030204" pitchFamily="34" charset="0"/>
              </a:rPr>
              <a:t>was built in 80 </a:t>
            </a:r>
            <a:r>
              <a:rPr lang="en-US" sz="2400" dirty="0" smtClean="0">
                <a:latin typeface="Calibri" panose="020F0502020204030204" pitchFamily="34" charset="0"/>
                <a:cs typeface="Calibri" panose="020F0502020204030204" pitchFamily="34" charset="0"/>
              </a:rPr>
              <a:t>AD. </a:t>
            </a:r>
            <a:r>
              <a:rPr lang="en-US" sz="2400" dirty="0">
                <a:latin typeface="Calibri" panose="020F0502020204030204" pitchFamily="34" charset="0"/>
                <a:cs typeface="Calibri" panose="020F0502020204030204" pitchFamily="34" charset="0"/>
              </a:rPr>
              <a:t>It’s a big amphitheater and it was used </a:t>
            </a:r>
            <a:r>
              <a:rPr lang="en-US" sz="2400" dirty="0" smtClean="0">
                <a:latin typeface="Calibri" panose="020F0502020204030204" pitchFamily="34" charset="0"/>
                <a:cs typeface="Calibri" panose="020F0502020204030204" pitchFamily="34" charset="0"/>
              </a:rPr>
              <a:t>to </a:t>
            </a:r>
            <a:r>
              <a:rPr lang="en-US" sz="2400" dirty="0">
                <a:latin typeface="Calibri" panose="020F0502020204030204" pitchFamily="34" charset="0"/>
                <a:cs typeface="Calibri" panose="020F0502020204030204" pitchFamily="34" charset="0"/>
              </a:rPr>
              <a:t>show the fights between the gladiators and wild </a:t>
            </a:r>
            <a:r>
              <a:rPr lang="en-US" sz="2400" dirty="0" smtClean="0">
                <a:latin typeface="Calibri" panose="020F0502020204030204" pitchFamily="34" charset="0"/>
                <a:cs typeface="Calibri" panose="020F0502020204030204" pitchFamily="34" charset="0"/>
              </a:rPr>
              <a:t>animals. It </a:t>
            </a:r>
            <a:r>
              <a:rPr lang="en-US" sz="2400" dirty="0">
                <a:latin typeface="Calibri" panose="020F0502020204030204" pitchFamily="34" charset="0"/>
                <a:cs typeface="Calibri" panose="020F0502020204030204" pitchFamily="34" charset="0"/>
              </a:rPr>
              <a:t>is made of </a:t>
            </a:r>
            <a:r>
              <a:rPr lang="en-US" sz="2400" dirty="0">
                <a:solidFill>
                  <a:schemeClr val="accent2"/>
                </a:solidFill>
                <a:latin typeface="Calibri" panose="020F0502020204030204" pitchFamily="34" charset="0"/>
                <a:cs typeface="Calibri" panose="020F0502020204030204" pitchFamily="34" charset="0"/>
              </a:rPr>
              <a:t>stones</a:t>
            </a:r>
            <a:r>
              <a:rPr lang="en-US" sz="2400" dirty="0">
                <a:latin typeface="Calibri" panose="020F0502020204030204" pitchFamily="34" charset="0"/>
                <a:cs typeface="Calibri" panose="020F0502020204030204" pitchFamily="34" charset="0"/>
              </a:rPr>
              <a:t> and although it was damaged during the </a:t>
            </a:r>
            <a:r>
              <a:rPr lang="en-US" sz="2400" dirty="0" smtClean="0">
                <a:latin typeface="Calibri" panose="020F0502020204030204" pitchFamily="34" charset="0"/>
                <a:cs typeface="Calibri" panose="020F0502020204030204" pitchFamily="34" charset="0"/>
              </a:rPr>
              <a:t>earthquake, its </a:t>
            </a:r>
            <a:r>
              <a:rPr lang="en-US" sz="2400" dirty="0">
                <a:latin typeface="Calibri" panose="020F0502020204030204" pitchFamily="34" charset="0"/>
                <a:cs typeface="Calibri" panose="020F0502020204030204" pitchFamily="34" charset="0"/>
              </a:rPr>
              <a:t>main structure has been standing  for 2 000 years. It looked ruined but recently, it has been </a:t>
            </a:r>
            <a:r>
              <a:rPr lang="en-US" sz="2400" dirty="0">
                <a:solidFill>
                  <a:schemeClr val="accent2"/>
                </a:solidFill>
                <a:latin typeface="Calibri" panose="020F0502020204030204" pitchFamily="34" charset="0"/>
                <a:cs typeface="Calibri" panose="020F0502020204030204" pitchFamily="34" charset="0"/>
              </a:rPr>
              <a:t>restored</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401688"/>
            <a:ext cx="11011401" cy="3636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 Taj </a:t>
            </a:r>
            <a:r>
              <a:rPr lang="en-US" sz="2400" dirty="0" smtClean="0">
                <a:latin typeface="Calibri" panose="020F0502020204030204" pitchFamily="34" charset="0"/>
                <a:cs typeface="Calibri" panose="020F0502020204030204" pitchFamily="34" charset="0"/>
              </a:rPr>
              <a:t>Mahal</a:t>
            </a:r>
          </a:p>
          <a:p>
            <a:pPr algn="just"/>
            <a:endParaRPr lang="en-US" sz="2400" dirty="0">
              <a:latin typeface="Calibri" panose="020F0502020204030204" pitchFamily="34" charset="0"/>
              <a:cs typeface="Calibri" panose="020F0502020204030204" pitchFamily="34" charset="0"/>
            </a:endParaRPr>
          </a:p>
          <a:p>
            <a:pPr algn="just"/>
            <a:r>
              <a:rPr lang="en-US" sz="2400" dirty="0" smtClean="0">
                <a:latin typeface="Calibri" panose="020F0502020204030204" pitchFamily="34" charset="0"/>
                <a:cs typeface="Calibri" panose="020F0502020204030204" pitchFamily="34" charset="0"/>
              </a:rPr>
              <a:t>The Taj </a:t>
            </a:r>
            <a:r>
              <a:rPr lang="en-US" sz="2400" dirty="0">
                <a:latin typeface="Calibri" panose="020F0502020204030204" pitchFamily="34" charset="0"/>
                <a:cs typeface="Calibri" panose="020F0502020204030204" pitchFamily="34" charset="0"/>
              </a:rPr>
              <a:t>Mahal is in Agra, India.  It is an amazing building which was built by Emperor Shah Jahan in </a:t>
            </a:r>
            <a:r>
              <a:rPr lang="en-US" sz="2400" dirty="0" smtClean="0">
                <a:latin typeface="Calibri" panose="020F0502020204030204" pitchFamily="34" charset="0"/>
                <a:cs typeface="Calibri" panose="020F0502020204030204" pitchFamily="34" charset="0"/>
              </a:rPr>
              <a:t>memory </a:t>
            </a:r>
            <a:r>
              <a:rPr lang="en-US" sz="2400" dirty="0">
                <a:latin typeface="Calibri" panose="020F0502020204030204" pitchFamily="34" charset="0"/>
                <a:cs typeface="Calibri" panose="020F0502020204030204" pitchFamily="34" charset="0"/>
              </a:rPr>
              <a:t>of his wife who died. It looks like a </a:t>
            </a:r>
            <a:r>
              <a:rPr lang="en-US" sz="2400" dirty="0">
                <a:solidFill>
                  <a:schemeClr val="accent2"/>
                </a:solidFill>
                <a:latin typeface="Calibri" panose="020F0502020204030204" pitchFamily="34" charset="0"/>
                <a:cs typeface="Calibri" panose="020F0502020204030204" pitchFamily="34" charset="0"/>
              </a:rPr>
              <a:t>palace.</a:t>
            </a:r>
            <a:r>
              <a:rPr lang="en-US" sz="2400" dirty="0">
                <a:latin typeface="Calibri" panose="020F0502020204030204" pitchFamily="34" charset="0"/>
                <a:cs typeface="Calibri" panose="020F0502020204030204" pitchFamily="34" charset="0"/>
              </a:rPr>
              <a:t> It looks very traditional but there are some modern elements.  It was built using the materials from all </a:t>
            </a:r>
            <a:r>
              <a:rPr lang="en-US" sz="2400" dirty="0" smtClean="0">
                <a:latin typeface="Calibri" panose="020F0502020204030204" pitchFamily="34" charset="0"/>
                <a:cs typeface="Calibri" panose="020F0502020204030204" pitchFamily="34" charset="0"/>
              </a:rPr>
              <a:t>over </a:t>
            </a:r>
            <a:r>
              <a:rPr lang="en-US" sz="2400" dirty="0">
                <a:latin typeface="Calibri" panose="020F0502020204030204" pitchFamily="34" charset="0"/>
                <a:cs typeface="Calibri" panose="020F0502020204030204" pitchFamily="34" charset="0"/>
              </a:rPr>
              <a:t>India and Asia, and </a:t>
            </a:r>
            <a:r>
              <a:rPr lang="en-US" sz="2400" dirty="0" smtClean="0">
                <a:latin typeface="Calibri" panose="020F0502020204030204" pitchFamily="34" charset="0"/>
                <a:cs typeface="Calibri" panose="020F0502020204030204" pitchFamily="34" charset="0"/>
              </a:rPr>
              <a:t>used </a:t>
            </a:r>
            <a:r>
              <a:rPr lang="en-US" sz="2400" dirty="0">
                <a:latin typeface="Calibri" panose="020F0502020204030204" pitchFamily="34" charset="0"/>
                <a:cs typeface="Calibri" panose="020F0502020204030204" pitchFamily="34" charset="0"/>
              </a:rPr>
              <a:t>1000 </a:t>
            </a:r>
            <a:r>
              <a:rPr lang="en-US" sz="2400" dirty="0" smtClean="0">
                <a:latin typeface="Calibri" panose="020F0502020204030204" pitchFamily="34" charset="0"/>
                <a:cs typeface="Calibri" panose="020F0502020204030204" pitchFamily="34" charset="0"/>
              </a:rPr>
              <a:t>elephants in order to help and move the materials. </a:t>
            </a:r>
            <a:r>
              <a:rPr lang="en-US" sz="2400" dirty="0">
                <a:latin typeface="Calibri" panose="020F0502020204030204" pitchFamily="34" charset="0"/>
                <a:cs typeface="Calibri" panose="020F0502020204030204" pitchFamily="34" charset="0"/>
              </a:rPr>
              <a:t>The building was restored several years ago.</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37680" y="2344525"/>
            <a:ext cx="10507080" cy="3372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The </a:t>
            </a:r>
            <a:r>
              <a:rPr lang="en-US" sz="2400" dirty="0" smtClean="0">
                <a:solidFill>
                  <a:schemeClr val="bg1"/>
                </a:solidFill>
                <a:latin typeface="Calibri" panose="020F0502020204030204" pitchFamily="34" charset="0"/>
                <a:cs typeface="Calibri" panose="020F0502020204030204" pitchFamily="34" charset="0"/>
              </a:rPr>
              <a:t>Eiffel Tower</a:t>
            </a:r>
          </a:p>
          <a:p>
            <a:pPr algn="just"/>
            <a:endParaRPr lang="en-US" sz="2800" dirty="0">
              <a:solidFill>
                <a:schemeClr val="bg1"/>
              </a:solidFill>
              <a:latin typeface="Calibri" panose="020F0502020204030204" pitchFamily="34" charset="0"/>
              <a:cs typeface="Calibri" panose="020F0502020204030204" pitchFamily="34" charset="0"/>
            </a:endParaRPr>
          </a:p>
          <a:p>
            <a:pPr algn="just"/>
            <a:r>
              <a:rPr lang="en-US" sz="2400" dirty="0" smtClean="0">
                <a:solidFill>
                  <a:schemeClr val="bg1"/>
                </a:solidFill>
                <a:latin typeface="Calibri" panose="020F0502020204030204" pitchFamily="34" charset="0"/>
                <a:cs typeface="Calibri" panose="020F0502020204030204" pitchFamily="34" charset="0"/>
              </a:rPr>
              <a:t>The Eiffel </a:t>
            </a:r>
            <a:r>
              <a:rPr lang="en-US" sz="2400" dirty="0">
                <a:solidFill>
                  <a:schemeClr val="bg1"/>
                </a:solidFill>
                <a:latin typeface="Calibri" panose="020F0502020204030204" pitchFamily="34" charset="0"/>
                <a:cs typeface="Calibri" panose="020F0502020204030204" pitchFamily="34" charset="0"/>
              </a:rPr>
              <a:t>Tower in Paris is one of the </a:t>
            </a:r>
            <a:r>
              <a:rPr lang="en-US" sz="2400" dirty="0" err="1" smtClean="0">
                <a:solidFill>
                  <a:schemeClr val="bg1"/>
                </a:solidFill>
                <a:latin typeface="Calibri" panose="020F0502020204030204" pitchFamily="34" charset="0"/>
                <a:cs typeface="Calibri" panose="020F0502020204030204" pitchFamily="34" charset="0"/>
              </a:rPr>
              <a:t>favourite</a:t>
            </a:r>
            <a:r>
              <a:rPr lang="en-US" sz="2400" dirty="0" smtClean="0">
                <a:solidFill>
                  <a:schemeClr val="bg1"/>
                </a:solidFill>
                <a:latin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cs typeface="Calibri" panose="020F0502020204030204" pitchFamily="34" charset="0"/>
              </a:rPr>
              <a:t>sights for tourists. It looks so beautiful and </a:t>
            </a:r>
            <a:r>
              <a:rPr lang="en-US" sz="2400" dirty="0">
                <a:solidFill>
                  <a:schemeClr val="accent2"/>
                </a:solidFill>
                <a:latin typeface="Calibri" panose="020F0502020204030204" pitchFamily="34" charset="0"/>
                <a:cs typeface="Calibri" panose="020F0502020204030204" pitchFamily="34" charset="0"/>
              </a:rPr>
              <a:t>elegant.</a:t>
            </a:r>
            <a:r>
              <a:rPr lang="en-US" sz="2400" dirty="0">
                <a:solidFill>
                  <a:schemeClr val="bg1"/>
                </a:solidFill>
                <a:latin typeface="Calibri" panose="020F0502020204030204" pitchFamily="34" charset="0"/>
                <a:cs typeface="Calibri" panose="020F0502020204030204" pitchFamily="34" charset="0"/>
              </a:rPr>
              <a:t> It was designed in 1889. At that time some people didn’t like it and thought that it was ugly. It’s </a:t>
            </a:r>
            <a:r>
              <a:rPr lang="en-US" sz="2400" dirty="0">
                <a:solidFill>
                  <a:schemeClr val="accent2"/>
                </a:solidFill>
                <a:latin typeface="Calibri" panose="020F0502020204030204" pitchFamily="34" charset="0"/>
                <a:cs typeface="Calibri" panose="020F0502020204030204" pitchFamily="34" charset="0"/>
              </a:rPr>
              <a:t>massive</a:t>
            </a:r>
            <a:r>
              <a:rPr lang="en-US" sz="2400" dirty="0">
                <a:solidFill>
                  <a:schemeClr val="bg1"/>
                </a:solidFill>
                <a:latin typeface="Calibri" panose="020F0502020204030204" pitchFamily="34" charset="0"/>
                <a:cs typeface="Calibri" panose="020F0502020204030204" pitchFamily="34" charset="0"/>
              </a:rPr>
              <a:t>. It’s about 300 meters tall and it was the world’s tallest structure until about 1930.</a:t>
            </a:r>
          </a:p>
          <a:p>
            <a:pPr algn="just"/>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91169799"/>
              </p:ext>
            </p:extLst>
          </p:nvPr>
        </p:nvGraphicFramePr>
        <p:xfrm>
          <a:off x="699280" y="2805863"/>
          <a:ext cx="8064429" cy="838025"/>
        </p:xfrm>
        <a:graphic>
          <a:graphicData uri="http://schemas.openxmlformats.org/drawingml/2006/table">
            <a:tbl>
              <a:tblPr>
                <a:noFill/>
                <a:tableStyleId>{B46CFEF4-99AF-46A8-A051-738FFB79779B}</a:tableStyleId>
              </a:tblPr>
              <a:tblGrid>
                <a:gridCol w="8064429">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The Colosseum </a:t>
                      </a:r>
                      <a:r>
                        <a:rPr lang="en-US" sz="2800" b="0" i="0" dirty="0">
                          <a:solidFill>
                            <a:schemeClr val="bg1"/>
                          </a:solidFill>
                          <a:latin typeface="Calibri" panose="020F0502020204030204" pitchFamily="34" charset="0"/>
                          <a:cs typeface="Calibri" panose="020F0502020204030204" pitchFamily="34" charset="0"/>
                        </a:rPr>
                        <a:t>is a modern building in Rome.</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03343254"/>
              </p:ext>
            </p:extLst>
          </p:nvPr>
        </p:nvGraphicFramePr>
        <p:xfrm>
          <a:off x="577302" y="4478155"/>
          <a:ext cx="11025417" cy="518160"/>
        </p:xfrm>
        <a:graphic>
          <a:graphicData uri="http://schemas.openxmlformats.org/drawingml/2006/table">
            <a:tbl>
              <a:tblPr firstRow="1" bandRow="1">
                <a:tableStyleId>{B46CFEF4-99AF-46A8-A051-738FFB79779B}</a:tableStyleId>
              </a:tblPr>
              <a:tblGrid>
                <a:gridCol w="11025417">
                  <a:extLst>
                    <a:ext uri="{9D8B030D-6E8A-4147-A177-3AD203B41FA5}">
                      <a16:colId xmlns:a16="http://schemas.microsoft.com/office/drawing/2014/main" val="2862978725"/>
                    </a:ext>
                  </a:extLst>
                </a:gridCol>
              </a:tblGrid>
              <a:tr h="466904">
                <a:tc>
                  <a:txBody>
                    <a:bodyPr/>
                    <a:lstStyle/>
                    <a:p>
                      <a:r>
                        <a:rPr lang="en-US" sz="28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The</a:t>
                      </a:r>
                      <a:r>
                        <a:rPr lang="en-US" sz="2800" b="0" i="1" u="none" strike="noStrike" cap="none" baseline="0" dirty="0" smtClean="0">
                          <a:solidFill>
                            <a:schemeClr val="bg1"/>
                          </a:solidFill>
                          <a:latin typeface="Calibri" panose="020F0502020204030204" pitchFamily="34" charset="0"/>
                          <a:ea typeface="Arial"/>
                          <a:cs typeface="Calibri" panose="020F0502020204030204" pitchFamily="34" charset="0"/>
                          <a:sym typeface="Arial"/>
                        </a:rPr>
                        <a:t> </a:t>
                      </a:r>
                      <a:r>
                        <a:rPr lang="en-US" sz="28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Colosseum </a:t>
                      </a:r>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is an ancient building in Rome.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455242" y="2566372"/>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18042864"/>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The Colosseum </a:t>
                      </a:r>
                      <a:r>
                        <a:rPr lang="en-US" sz="2800" b="0" i="0" dirty="0">
                          <a:solidFill>
                            <a:schemeClr val="bg1"/>
                          </a:solidFill>
                          <a:latin typeface="Calibri" panose="020F0502020204030204" pitchFamily="34" charset="0"/>
                          <a:cs typeface="Calibri" panose="020F0502020204030204" pitchFamily="34" charset="0"/>
                        </a:rPr>
                        <a:t>was destroyed by the earthquake.</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903415423"/>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Although it was damaged during the earthquake </a:t>
                      </a:r>
                      <a:r>
                        <a:rPr lang="en-US" sz="28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it’s </a:t>
                      </a:r>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main structure has been standing  for </a:t>
                      </a:r>
                      <a:r>
                        <a:rPr lang="en-US" sz="28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2,000 years.</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640721" y="2560166"/>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p:cNvSpPr/>
          <p:nvPr/>
        </p:nvSpPr>
        <p:spPr>
          <a:xfrm>
            <a:off x="6712548" y="556124"/>
            <a:ext cx="470622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0" y="556124"/>
            <a:ext cx="6096000" cy="867930"/>
          </a:xfrm>
          <a:prstGeom prst="rect">
            <a:avLst/>
          </a:prstGeom>
        </p:spPr>
        <p:txBody>
          <a:bodyPr>
            <a:spAutoFit/>
          </a:bodyPr>
          <a:lstStyle/>
          <a:p>
            <a:pPr lvl="0" algn="ctr">
              <a:lnSpc>
                <a:spcPct val="90000"/>
              </a:lnSpc>
              <a:buClr>
                <a:schemeClr val="dk1"/>
              </a:buClr>
              <a:buSzPts val="3500"/>
            </a:pPr>
            <a:r>
              <a:rPr lang="en-US" sz="2800" dirty="0" smtClean="0">
                <a:solidFill>
                  <a:schemeClr val="bg1"/>
                </a:solidFill>
                <a:latin typeface="Calibri" panose="020F0502020204030204" pitchFamily="34" charset="0"/>
                <a:cs typeface="Calibri" panose="020F0502020204030204" pitchFamily="34" charset="0"/>
              </a:rPr>
              <a:t>Agenda  </a:t>
            </a:r>
            <a:r>
              <a:rPr lang="en-US" sz="2800" dirty="0" smtClean="0">
                <a:solidFill>
                  <a:schemeClr val="bg1"/>
                </a:solidFill>
                <a:latin typeface="Calibri Regular" charset="0"/>
              </a:rPr>
              <a:t>                      </a:t>
            </a:r>
            <a:endParaRPr lang="en-US" sz="2800" dirty="0">
              <a:solidFill>
                <a:schemeClr val="bg1"/>
              </a:solidFill>
              <a:latin typeface="Calibri Regular" charset="0"/>
            </a:endParaRPr>
          </a:p>
          <a:p>
            <a:pPr lvl="0" algn="ctr">
              <a:lnSpc>
                <a:spcPct val="90000"/>
              </a:lnSpc>
              <a:buClr>
                <a:schemeClr val="dk1"/>
              </a:buClr>
              <a:buSzPts val="3500"/>
            </a:pPr>
            <a:r>
              <a:rPr lang="ka-GE" sz="2800" dirty="0">
                <a:solidFill>
                  <a:schemeClr val="bg1"/>
                </a:solidFill>
                <a:latin typeface="Calibri" panose="020F0502020204030204" pitchFamily="34" charset="0"/>
                <a:cs typeface="Calibri" panose="020F0502020204030204" pitchFamily="34" charset="0"/>
              </a:rPr>
              <a:t>გაკვეთილის გეგმა</a:t>
            </a:r>
            <a:endParaRPr lang="en-US" sz="2800" dirty="0"/>
          </a:p>
        </p:txBody>
      </p:sp>
      <p:sp>
        <p:nvSpPr>
          <p:cNvPr id="32" name="Google Shape;130;g8d3272b2c0_0_301"/>
          <p:cNvSpPr txBox="1"/>
          <p:nvPr/>
        </p:nvSpPr>
        <p:spPr>
          <a:xfrm>
            <a:off x="5953929" y="2102875"/>
            <a:ext cx="6223462"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Architecture</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არქიტექტურა</a:t>
            </a:r>
            <a:endParaRPr lang="ka-GE" sz="4000" dirty="0">
              <a:solidFill>
                <a:schemeClr val="bg1"/>
              </a:solidFill>
              <a:latin typeface="Calibri" panose="020F0502020204030204" pitchFamily="34" charset="0"/>
              <a:ea typeface="Calibri"/>
              <a:cs typeface="Calibri" panose="020F0502020204030204" pitchFamily="34" charset="0"/>
              <a:sym typeface="Calibri"/>
            </a:endParaRPr>
          </a:p>
        </p:txBody>
      </p:sp>
      <p:grpSp>
        <p:nvGrpSpPr>
          <p:cNvPr id="33" name="Google Shape;107;g8d3272b2c0_0_301"/>
          <p:cNvGrpSpPr/>
          <p:nvPr/>
        </p:nvGrpSpPr>
        <p:grpSpPr>
          <a:xfrm>
            <a:off x="-4953980" y="685800"/>
            <a:ext cx="10804715" cy="7633251"/>
            <a:chOff x="-4943656" y="-757771"/>
            <a:chExt cx="10082305" cy="5889900"/>
          </a:xfrm>
        </p:grpSpPr>
        <p:sp>
          <p:nvSpPr>
            <p:cNvPr id="34"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35"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36"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38"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39"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0"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41"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42"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a:t>
              </a:r>
              <a:r>
                <a:rPr lang="en-US" sz="1500" b="1" dirty="0" err="1" smtClean="0">
                  <a:solidFill>
                    <a:schemeClr val="lt1"/>
                  </a:solidFill>
                  <a:latin typeface="Calibri" panose="020F0502020204030204" pitchFamily="34" charset="0"/>
                  <a:ea typeface="Calibri"/>
                  <a:cs typeface="Calibri" panose="020F0502020204030204" pitchFamily="34" charset="0"/>
                  <a:sym typeface="Calibri"/>
                </a:rPr>
                <a:t>კითხ</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ულის გააზრება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44"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45"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6"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47"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48"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9"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50"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51" name="Google Shape;128;g8d3272b2c0_0_301"/>
            <p:cNvSpPr txBox="1"/>
            <p:nvPr/>
          </p:nvSpPr>
          <p:spPr>
            <a:xfrm>
              <a:off x="678664" y="3152340"/>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2"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Tree>
    <p:extLst>
      <p:ext uri="{BB962C8B-B14F-4D97-AF65-F5344CB8AC3E}">
        <p14:creationId xmlns:p14="http://schemas.microsoft.com/office/powerpoint/2010/main" val="2229471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085007797"/>
              </p:ext>
            </p:extLst>
          </p:nvPr>
        </p:nvGraphicFramePr>
        <p:xfrm>
          <a:off x="652786" y="275493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The</a:t>
                      </a:r>
                      <a:r>
                        <a:rPr lang="en-US" sz="2800" b="0" i="0" baseline="0" dirty="0" smtClean="0">
                          <a:solidFill>
                            <a:schemeClr val="bg1"/>
                          </a:solidFill>
                          <a:latin typeface="Calibri" panose="020F0502020204030204" pitchFamily="34" charset="0"/>
                          <a:cs typeface="Calibri" panose="020F0502020204030204" pitchFamily="34" charset="0"/>
                        </a:rPr>
                        <a:t> </a:t>
                      </a:r>
                      <a:r>
                        <a:rPr lang="en-US" sz="2800" b="0" i="0" dirty="0" smtClean="0">
                          <a:solidFill>
                            <a:schemeClr val="bg1"/>
                          </a:solidFill>
                          <a:latin typeface="Calibri" panose="020F0502020204030204" pitchFamily="34" charset="0"/>
                          <a:cs typeface="Calibri" panose="020F0502020204030204" pitchFamily="34" charset="0"/>
                        </a:rPr>
                        <a:t>Taj </a:t>
                      </a:r>
                      <a:r>
                        <a:rPr lang="en-US" sz="2800" b="0" i="0" dirty="0" err="1">
                          <a:solidFill>
                            <a:schemeClr val="bg1"/>
                          </a:solidFill>
                          <a:latin typeface="Calibri" panose="020F0502020204030204" pitchFamily="34" charset="0"/>
                          <a:cs typeface="Calibri" panose="020F0502020204030204" pitchFamily="34" charset="0"/>
                        </a:rPr>
                        <a:t>Mahal</a:t>
                      </a:r>
                      <a:r>
                        <a:rPr lang="en-US" sz="2800" b="0" i="0" dirty="0">
                          <a:solidFill>
                            <a:schemeClr val="bg1"/>
                          </a:solidFill>
                          <a:latin typeface="Calibri" panose="020F0502020204030204" pitchFamily="34" charset="0"/>
                          <a:cs typeface="Calibri" panose="020F0502020204030204" pitchFamily="34" charset="0"/>
                        </a:rPr>
                        <a:t> </a:t>
                      </a:r>
                      <a:r>
                        <a:rPr lang="en-US" sz="2800" b="0" i="0" dirty="0" smtClean="0">
                          <a:solidFill>
                            <a:schemeClr val="bg1"/>
                          </a:solidFill>
                          <a:latin typeface="Calibri" panose="020F0502020204030204" pitchFamily="34" charset="0"/>
                          <a:cs typeface="Calibri" panose="020F0502020204030204" pitchFamily="34" charset="0"/>
                        </a:rPr>
                        <a:t>is </a:t>
                      </a:r>
                      <a:r>
                        <a:rPr lang="en-US" sz="2800" b="0" i="0" dirty="0">
                          <a:solidFill>
                            <a:schemeClr val="bg1"/>
                          </a:solidFill>
                          <a:latin typeface="Calibri" panose="020F0502020204030204" pitchFamily="34" charset="0"/>
                          <a:cs typeface="Calibri" panose="020F0502020204030204" pitchFamily="34" charset="0"/>
                        </a:rPr>
                        <a:t>a modern building in Europe.</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73099784"/>
              </p:ext>
            </p:extLst>
          </p:nvPr>
        </p:nvGraphicFramePr>
        <p:xfrm>
          <a:off x="577302" y="4483509"/>
          <a:ext cx="10395497" cy="939525"/>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939525">
                <a:tc>
                  <a:txBody>
                    <a:bodyPr/>
                    <a:lstStyle/>
                    <a:p>
                      <a:r>
                        <a:rPr lang="en-US" sz="28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The Taj </a:t>
                      </a:r>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Mahal is in Agra, India</a:t>
                      </a:r>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262361" y="2522281"/>
            <a:ext cx="1565329"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368872857"/>
              </p:ext>
            </p:extLst>
          </p:nvPr>
        </p:nvGraphicFramePr>
        <p:xfrm>
          <a:off x="708517" y="2602909"/>
          <a:ext cx="9119968" cy="1135477"/>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In the past, some people thought that the </a:t>
                      </a:r>
                      <a:r>
                        <a:rPr lang="en-US" sz="2800" b="0" i="0" dirty="0" smtClean="0">
                          <a:solidFill>
                            <a:schemeClr val="bg1"/>
                          </a:solidFill>
                          <a:latin typeface="Calibri" panose="020F0502020204030204" pitchFamily="34" charset="0"/>
                          <a:cs typeface="Calibri" panose="020F0502020204030204" pitchFamily="34" charset="0"/>
                        </a:rPr>
                        <a:t>Eiffel </a:t>
                      </a:r>
                      <a:r>
                        <a:rPr lang="en-US" sz="2800" b="0" i="0" dirty="0">
                          <a:solidFill>
                            <a:schemeClr val="bg1"/>
                          </a:solidFill>
                          <a:latin typeface="Calibri" panose="020F0502020204030204" pitchFamily="34" charset="0"/>
                          <a:cs typeface="Calibri" panose="020F0502020204030204" pitchFamily="34" charset="0"/>
                        </a:rPr>
                        <a:t>Tower was not beautiful at all.</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446996052"/>
              </p:ext>
            </p:extLst>
          </p:nvPr>
        </p:nvGraphicFramePr>
        <p:xfrm>
          <a:off x="577302" y="4478155"/>
          <a:ext cx="9972165" cy="51816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pPr algn="just"/>
                      <a:r>
                        <a:rPr lang="en-US" sz="2800" i="1" dirty="0">
                          <a:solidFill>
                            <a:schemeClr val="bg1"/>
                          </a:solidFill>
                          <a:latin typeface="Calibri" panose="020F0502020204030204" pitchFamily="34" charset="0"/>
                          <a:cs typeface="Calibri" panose="020F0502020204030204" pitchFamily="34" charset="0"/>
                        </a:rPr>
                        <a:t>At that time some people didn’t like it and thought that it was ugly.</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474783" y="2371388"/>
            <a:ext cx="1498016" cy="128983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859444" y="3043383"/>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Calibri" panose="020F0502020204030204" pitchFamily="34" charset="0"/>
                <a:cs typeface="Calibri" panose="020F0502020204030204" pitchFamily="34" charset="0"/>
              </a:rPr>
              <a:t>The building </a:t>
            </a:r>
            <a:r>
              <a:rPr lang="en-US" sz="3500" dirty="0">
                <a:solidFill>
                  <a:srgbClr val="FFC000"/>
                </a:solidFill>
                <a:latin typeface="Calibri" panose="020F0502020204030204" pitchFamily="34" charset="0"/>
                <a:cs typeface="Calibri" panose="020F0502020204030204" pitchFamily="34" charset="0"/>
              </a:rPr>
              <a:t>was designed </a:t>
            </a:r>
            <a:r>
              <a:rPr lang="en-US" sz="3500" dirty="0">
                <a:solidFill>
                  <a:schemeClr val="bg1"/>
                </a:solidFill>
                <a:latin typeface="Calibri" panose="020F0502020204030204" pitchFamily="34" charset="0"/>
                <a:cs typeface="Calibri" panose="020F0502020204030204" pitchFamily="34" charset="0"/>
              </a:rPr>
              <a:t>in 1889.</a:t>
            </a:r>
          </a:p>
          <a:p>
            <a:pPr algn="ctr"/>
            <a:r>
              <a:rPr lang="en-US" sz="3500" dirty="0">
                <a:solidFill>
                  <a:schemeClr val="bg1"/>
                </a:solidFill>
                <a:latin typeface="Calibri" panose="020F0502020204030204" pitchFamily="34" charset="0"/>
                <a:cs typeface="Calibri" panose="020F0502020204030204" pitchFamily="34" charset="0"/>
              </a:rPr>
              <a:t>It </a:t>
            </a:r>
            <a:r>
              <a:rPr lang="en-US" sz="3500" dirty="0">
                <a:solidFill>
                  <a:srgbClr val="FFC000"/>
                </a:solidFill>
                <a:latin typeface="Calibri" panose="020F0502020204030204" pitchFamily="34" charset="0"/>
                <a:cs typeface="Calibri" panose="020F0502020204030204" pitchFamily="34" charset="0"/>
              </a:rPr>
              <a:t>was restored </a:t>
            </a:r>
            <a:r>
              <a:rPr lang="en-US" sz="3500" dirty="0">
                <a:solidFill>
                  <a:schemeClr val="bg1"/>
                </a:solidFill>
                <a:latin typeface="Calibri" panose="020F0502020204030204" pitchFamily="34" charset="0"/>
                <a:cs typeface="Calibri" panose="020F0502020204030204" pitchFamily="34" charset="0"/>
              </a:rPr>
              <a:t>several years ago.</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EBCEA2AB-4EC0-894F-9C48-DF6E44FE0776}"/>
              </a:ext>
            </a:extLst>
          </p:cNvPr>
          <p:cNvSpPr/>
          <p:nvPr/>
        </p:nvSpPr>
        <p:spPr>
          <a:xfrm>
            <a:off x="286480" y="2484581"/>
            <a:ext cx="10335153" cy="3423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solidFill>
                  <a:schemeClr val="bg1"/>
                </a:solidFill>
                <a:latin typeface="Calibri" charset="0"/>
                <a:ea typeface="Calibri" charset="0"/>
                <a:cs typeface="Calibri" charset="0"/>
              </a:rPr>
              <a:t>We often use the </a:t>
            </a:r>
            <a:r>
              <a:rPr lang="en-US" sz="2500" i="1" dirty="0" smtClean="0">
                <a:solidFill>
                  <a:schemeClr val="bg1"/>
                </a:solidFill>
                <a:latin typeface="Calibri" charset="0"/>
                <a:ea typeface="Calibri" charset="0"/>
                <a:cs typeface="Calibri" charset="0"/>
              </a:rPr>
              <a:t>past simple passive</a:t>
            </a:r>
            <a:r>
              <a:rPr lang="en-US" sz="2500" i="1" dirty="0">
                <a:solidFill>
                  <a:schemeClr val="bg1"/>
                </a:solidFill>
                <a:latin typeface="Calibri" charset="0"/>
                <a:ea typeface="Calibri" charset="0"/>
                <a:cs typeface="Calibri" charset="0"/>
              </a:rPr>
              <a:t>:</a:t>
            </a:r>
          </a:p>
          <a:p>
            <a:endParaRPr lang="en-US" sz="2500" i="1"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when we prefer not to mention who or what did the action (for example, it's not known, it's obvious or we don't want to say</a:t>
            </a:r>
            <a:r>
              <a:rPr lang="en-US" sz="2500" i="1" dirty="0" smtClean="0">
                <a:solidFill>
                  <a:schemeClr val="bg1"/>
                </a:solidFill>
                <a:latin typeface="Calibri" charset="0"/>
                <a:ea typeface="Calibri" charset="0"/>
                <a:cs typeface="Calibri" charset="0"/>
              </a:rPr>
              <a:t>)</a:t>
            </a:r>
          </a:p>
          <a:p>
            <a:endParaRPr lang="en-US" sz="2500" i="1" dirty="0">
              <a:solidFill>
                <a:schemeClr val="bg1"/>
              </a:solidFill>
              <a:latin typeface="Calibri" charset="0"/>
              <a:ea typeface="Calibri" charset="0"/>
              <a:cs typeface="Calibri" charset="0"/>
            </a:endParaRPr>
          </a:p>
          <a:p>
            <a:r>
              <a:rPr lang="en-US" sz="2500" i="1" dirty="0" smtClean="0">
                <a:solidFill>
                  <a:schemeClr val="accent2"/>
                </a:solidFill>
                <a:latin typeface="Calibri" charset="0"/>
                <a:ea typeface="Calibri" charset="0"/>
                <a:cs typeface="Calibri" charset="0"/>
              </a:rPr>
              <a:t>New </a:t>
            </a:r>
            <a:r>
              <a:rPr lang="en-US" sz="2500" i="1" dirty="0">
                <a:solidFill>
                  <a:schemeClr val="accent2"/>
                </a:solidFill>
                <a:latin typeface="Calibri" charset="0"/>
                <a:ea typeface="Calibri" charset="0"/>
                <a:cs typeface="Calibri" charset="0"/>
              </a:rPr>
              <a:t>bridge was built in </a:t>
            </a:r>
            <a:r>
              <a:rPr lang="en-US" sz="2500" i="1" dirty="0" smtClean="0">
                <a:solidFill>
                  <a:schemeClr val="accent2"/>
                </a:solidFill>
                <a:latin typeface="Calibri" charset="0"/>
                <a:ea typeface="Calibri" charset="0"/>
                <a:cs typeface="Calibri" charset="0"/>
              </a:rPr>
              <a:t>the </a:t>
            </a:r>
            <a:r>
              <a:rPr lang="en-US" sz="2500" i="1" dirty="0">
                <a:solidFill>
                  <a:schemeClr val="accent2"/>
                </a:solidFill>
                <a:latin typeface="Calibri" charset="0"/>
                <a:ea typeface="Calibri" charset="0"/>
                <a:cs typeface="Calibri" charset="0"/>
              </a:rPr>
              <a:t>city last year</a:t>
            </a:r>
            <a:r>
              <a:rPr lang="en-US" sz="2500" i="1" dirty="0" smtClean="0">
                <a:solidFill>
                  <a:schemeClr val="accent2"/>
                </a:solidFill>
                <a:latin typeface="Calibri" charset="0"/>
                <a:ea typeface="Calibri" charset="0"/>
                <a:cs typeface="Calibri" charset="0"/>
              </a:rPr>
              <a:t>.</a:t>
            </a:r>
            <a:endParaRPr lang="en-US" sz="2500" i="1" dirty="0">
              <a:solidFill>
                <a:schemeClr val="accent2"/>
              </a:solidFill>
              <a:latin typeface="Calibri" charset="0"/>
              <a:ea typeface="Calibri" charset="0"/>
              <a:cs typeface="Calibri" charset="0"/>
            </a:endParaRPr>
          </a:p>
        </p:txBody>
      </p:sp>
    </p:spTree>
    <p:extLst>
      <p:ext uri="{BB962C8B-B14F-4D97-AF65-F5344CB8AC3E}">
        <p14:creationId xmlns:p14="http://schemas.microsoft.com/office/powerpoint/2010/main" val="3154949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EBCEA2AB-4EC0-894F-9C48-DF6E44FE0776}"/>
              </a:ext>
            </a:extLst>
          </p:cNvPr>
          <p:cNvSpPr/>
          <p:nvPr/>
        </p:nvSpPr>
        <p:spPr>
          <a:xfrm>
            <a:off x="286480" y="2558473"/>
            <a:ext cx="10335153" cy="3398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solidFill>
                  <a:schemeClr val="bg1"/>
                </a:solidFill>
                <a:latin typeface="Calibri" charset="0"/>
                <a:ea typeface="Calibri" charset="0"/>
                <a:cs typeface="Calibri" charset="0"/>
              </a:rPr>
              <a:t>We often use the </a:t>
            </a:r>
            <a:r>
              <a:rPr lang="en-US" sz="2500" i="1" dirty="0" smtClean="0">
                <a:solidFill>
                  <a:schemeClr val="bg1"/>
                </a:solidFill>
                <a:latin typeface="Calibri" charset="0"/>
                <a:ea typeface="Calibri" charset="0"/>
                <a:cs typeface="Calibri" charset="0"/>
              </a:rPr>
              <a:t>past simple passive</a:t>
            </a:r>
            <a:r>
              <a:rPr lang="en-US" sz="2500" i="1" dirty="0">
                <a:solidFill>
                  <a:schemeClr val="bg1"/>
                </a:solidFill>
                <a:latin typeface="Calibri" charset="0"/>
                <a:ea typeface="Calibri" charset="0"/>
                <a:cs typeface="Calibri" charset="0"/>
              </a:rPr>
              <a:t>:</a:t>
            </a:r>
          </a:p>
          <a:p>
            <a:endParaRPr lang="en-US" sz="2500" i="1" dirty="0">
              <a:solidFill>
                <a:schemeClr val="bg1"/>
              </a:solidFill>
              <a:latin typeface="Calibri" charset="0"/>
              <a:ea typeface="Calibri" charset="0"/>
              <a:cs typeface="Calibri" charset="0"/>
            </a:endParaRPr>
          </a:p>
          <a:p>
            <a:r>
              <a:rPr lang="en-US" sz="2500" i="1" dirty="0" smtClean="0">
                <a:solidFill>
                  <a:schemeClr val="bg1"/>
                </a:solidFill>
                <a:latin typeface="Calibri" charset="0"/>
                <a:ea typeface="Calibri" charset="0"/>
                <a:cs typeface="Calibri" charset="0"/>
              </a:rPr>
              <a:t>so </a:t>
            </a:r>
            <a:r>
              <a:rPr lang="en-US" sz="2500" i="1" dirty="0">
                <a:solidFill>
                  <a:schemeClr val="bg1"/>
                </a:solidFill>
                <a:latin typeface="Calibri" charset="0"/>
                <a:ea typeface="Calibri" charset="0"/>
                <a:cs typeface="Calibri" charset="0"/>
              </a:rPr>
              <a:t>that we can start a sentence with </a:t>
            </a:r>
            <a:r>
              <a:rPr lang="en-US" sz="2500" i="1" dirty="0" smtClean="0">
                <a:solidFill>
                  <a:schemeClr val="bg1"/>
                </a:solidFill>
                <a:latin typeface="Calibri" charset="0"/>
                <a:ea typeface="Calibri" charset="0"/>
                <a:cs typeface="Calibri" charset="0"/>
              </a:rPr>
              <a:t>more important </a:t>
            </a:r>
            <a:r>
              <a:rPr lang="en-US" sz="2500" i="1" dirty="0">
                <a:solidFill>
                  <a:schemeClr val="bg1"/>
                </a:solidFill>
                <a:latin typeface="Calibri" charset="0"/>
                <a:ea typeface="Calibri" charset="0"/>
                <a:cs typeface="Calibri" charset="0"/>
              </a:rPr>
              <a:t>or </a:t>
            </a:r>
            <a:r>
              <a:rPr lang="en-US" sz="2500" i="1" dirty="0" smtClean="0">
                <a:solidFill>
                  <a:schemeClr val="bg1"/>
                </a:solidFill>
                <a:latin typeface="Calibri" charset="0"/>
                <a:ea typeface="Calibri" charset="0"/>
                <a:cs typeface="Calibri" charset="0"/>
              </a:rPr>
              <a:t>more </a:t>
            </a:r>
            <a:r>
              <a:rPr lang="en-US" sz="2500" i="1" dirty="0">
                <a:solidFill>
                  <a:schemeClr val="bg1"/>
                </a:solidFill>
                <a:latin typeface="Calibri" charset="0"/>
                <a:ea typeface="Calibri" charset="0"/>
                <a:cs typeface="Calibri" charset="0"/>
              </a:rPr>
              <a:t>logical information</a:t>
            </a:r>
            <a:r>
              <a:rPr lang="en-US" sz="2500" i="1" dirty="0" smtClean="0">
                <a:solidFill>
                  <a:schemeClr val="bg1"/>
                </a:solidFill>
                <a:latin typeface="Calibri" charset="0"/>
                <a:ea typeface="Calibri" charset="0"/>
                <a:cs typeface="Calibri" charset="0"/>
              </a:rPr>
              <a:t>.</a:t>
            </a:r>
          </a:p>
          <a:p>
            <a:endParaRPr lang="en-US" sz="2500" i="1" dirty="0">
              <a:solidFill>
                <a:schemeClr val="bg1"/>
              </a:solidFill>
              <a:latin typeface="Calibri" charset="0"/>
              <a:ea typeface="Calibri" charset="0"/>
              <a:cs typeface="Calibri" charset="0"/>
            </a:endParaRPr>
          </a:p>
          <a:p>
            <a:r>
              <a:rPr lang="en-US" sz="2500" i="1" dirty="0" smtClean="0">
                <a:solidFill>
                  <a:schemeClr val="accent2"/>
                </a:solidFill>
                <a:latin typeface="Calibri" charset="0"/>
                <a:ea typeface="Calibri" charset="0"/>
                <a:cs typeface="Calibri" charset="0"/>
              </a:rPr>
              <a:t>The </a:t>
            </a:r>
            <a:r>
              <a:rPr lang="en-US" sz="2500" i="1" dirty="0">
                <a:solidFill>
                  <a:schemeClr val="accent2"/>
                </a:solidFill>
                <a:latin typeface="Calibri" charset="0"/>
                <a:ea typeface="Calibri" charset="0"/>
                <a:cs typeface="Calibri" charset="0"/>
              </a:rPr>
              <a:t>city was destroyed by the earthquake in 2008</a:t>
            </a:r>
            <a:r>
              <a:rPr lang="en-US" sz="2500" i="1" dirty="0" smtClean="0">
                <a:solidFill>
                  <a:schemeClr val="accent2"/>
                </a:solidFill>
                <a:latin typeface="Calibri" charset="0"/>
                <a:ea typeface="Calibri" charset="0"/>
                <a:cs typeface="Calibri" charset="0"/>
              </a:rPr>
              <a:t>.</a:t>
            </a:r>
            <a:endParaRPr lang="en-US" sz="2500" i="1" dirty="0">
              <a:solidFill>
                <a:schemeClr val="accent2"/>
              </a:solidFill>
              <a:latin typeface="Calibri" charset="0"/>
              <a:ea typeface="Calibri" charset="0"/>
              <a:cs typeface="Calibri" charset="0"/>
            </a:endParaRPr>
          </a:p>
        </p:txBody>
      </p:sp>
    </p:spTree>
    <p:extLst>
      <p:ext uri="{BB962C8B-B14F-4D97-AF65-F5344CB8AC3E}">
        <p14:creationId xmlns:p14="http://schemas.microsoft.com/office/powerpoint/2010/main" val="2282960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EBCEA2AB-4EC0-894F-9C48-DF6E44FE0776}"/>
              </a:ext>
            </a:extLst>
          </p:cNvPr>
          <p:cNvSpPr/>
          <p:nvPr/>
        </p:nvSpPr>
        <p:spPr>
          <a:xfrm>
            <a:off x="286480" y="2695073"/>
            <a:ext cx="10335153" cy="3185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solidFill>
                  <a:schemeClr val="bg1"/>
                </a:solidFill>
                <a:latin typeface="Calibri" charset="0"/>
                <a:ea typeface="Calibri" charset="0"/>
                <a:cs typeface="Calibri" charset="0"/>
              </a:rPr>
              <a:t>We often use the passive:</a:t>
            </a:r>
          </a:p>
          <a:p>
            <a:endParaRPr lang="en-US" sz="2500" i="1" dirty="0">
              <a:solidFill>
                <a:schemeClr val="bg1"/>
              </a:solidFill>
              <a:latin typeface="Calibri" charset="0"/>
              <a:ea typeface="Calibri" charset="0"/>
              <a:cs typeface="Calibri" charset="0"/>
            </a:endParaRPr>
          </a:p>
          <a:p>
            <a:r>
              <a:rPr lang="en-US" sz="2500" i="1" dirty="0" smtClean="0">
                <a:solidFill>
                  <a:schemeClr val="bg1"/>
                </a:solidFill>
                <a:latin typeface="Calibri" charset="0"/>
                <a:ea typeface="Calibri" charset="0"/>
                <a:cs typeface="Calibri" charset="0"/>
              </a:rPr>
              <a:t>in </a:t>
            </a:r>
            <a:r>
              <a:rPr lang="en-US" sz="2500" i="1" dirty="0">
                <a:solidFill>
                  <a:schemeClr val="bg1"/>
                </a:solidFill>
                <a:latin typeface="Calibri" charset="0"/>
                <a:ea typeface="Calibri" charset="0"/>
                <a:cs typeface="Calibri" charset="0"/>
              </a:rPr>
              <a:t>more formal or scientific writing.</a:t>
            </a:r>
          </a:p>
          <a:p>
            <a:endParaRPr lang="en-US" sz="2500" i="1" dirty="0">
              <a:solidFill>
                <a:schemeClr val="bg1"/>
              </a:solidFill>
              <a:latin typeface="Calibri" charset="0"/>
              <a:ea typeface="Calibri" charset="0"/>
              <a:cs typeface="Calibri" charset="0"/>
            </a:endParaRPr>
          </a:p>
          <a:p>
            <a:r>
              <a:rPr lang="en-US" sz="2500" i="1" dirty="0" smtClean="0">
                <a:solidFill>
                  <a:schemeClr val="accent2"/>
                </a:solidFill>
                <a:latin typeface="Calibri" charset="0"/>
                <a:ea typeface="Calibri" charset="0"/>
                <a:cs typeface="Calibri" charset="0"/>
              </a:rPr>
              <a:t>New </a:t>
            </a:r>
            <a:r>
              <a:rPr lang="en-US" sz="2500" i="1" dirty="0">
                <a:solidFill>
                  <a:schemeClr val="accent2"/>
                </a:solidFill>
                <a:latin typeface="Calibri" charset="0"/>
                <a:ea typeface="Calibri" charset="0"/>
                <a:cs typeface="Calibri" charset="0"/>
              </a:rPr>
              <a:t>methods of construction were discovered by  engineers several years ago. </a:t>
            </a:r>
          </a:p>
        </p:txBody>
      </p:sp>
    </p:spTree>
    <p:extLst>
      <p:ext uri="{BB962C8B-B14F-4D97-AF65-F5344CB8AC3E}">
        <p14:creationId xmlns:p14="http://schemas.microsoft.com/office/powerpoint/2010/main" val="1724025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EBCEA2AB-4EC0-894F-9C48-DF6E44FE0776}"/>
              </a:ext>
            </a:extLst>
          </p:cNvPr>
          <p:cNvSpPr/>
          <p:nvPr/>
        </p:nvSpPr>
        <p:spPr>
          <a:xfrm>
            <a:off x="286480" y="2897204"/>
            <a:ext cx="10717724" cy="2574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latin typeface="Calibri" charset="0"/>
                <a:ea typeface="Calibri" charset="0"/>
                <a:cs typeface="Calibri" charset="0"/>
              </a:rPr>
              <a:t>We can mention the doer of the action </a:t>
            </a:r>
            <a:r>
              <a:rPr lang="en-US" sz="2500" i="1" dirty="0" smtClean="0">
                <a:latin typeface="Calibri" charset="0"/>
                <a:ea typeface="Calibri" charset="0"/>
                <a:cs typeface="Calibri" charset="0"/>
              </a:rPr>
              <a:t>by adding the </a:t>
            </a:r>
            <a:r>
              <a:rPr lang="en-US" sz="2500" i="1" dirty="0">
                <a:latin typeface="Calibri" charset="0"/>
                <a:ea typeface="Calibri" charset="0"/>
                <a:cs typeface="Calibri" charset="0"/>
              </a:rPr>
              <a:t>preposition “by</a:t>
            </a:r>
            <a:r>
              <a:rPr lang="en-US" sz="2500" i="1" dirty="0" smtClean="0">
                <a:latin typeface="Calibri" charset="0"/>
                <a:ea typeface="Calibri" charset="0"/>
                <a:cs typeface="Calibri" charset="0"/>
              </a:rPr>
              <a:t>”</a:t>
            </a:r>
          </a:p>
          <a:p>
            <a:endParaRPr lang="en-US" sz="2500" i="1" dirty="0">
              <a:latin typeface="Calibri" charset="0"/>
              <a:ea typeface="Calibri" charset="0"/>
              <a:cs typeface="Calibri" charset="0"/>
            </a:endParaRPr>
          </a:p>
          <a:p>
            <a:r>
              <a:rPr lang="en-US" sz="2500" i="1" dirty="0">
                <a:latin typeface="Calibri" charset="0"/>
                <a:ea typeface="Calibri" charset="0"/>
                <a:cs typeface="Calibri" charset="0"/>
              </a:rPr>
              <a:t>The  building was designed </a:t>
            </a:r>
            <a:r>
              <a:rPr lang="en-US" sz="2500" i="1" dirty="0">
                <a:solidFill>
                  <a:schemeClr val="accent2"/>
                </a:solidFill>
                <a:latin typeface="Calibri" charset="0"/>
                <a:ea typeface="Calibri" charset="0"/>
                <a:cs typeface="Calibri" charset="0"/>
              </a:rPr>
              <a:t>by</a:t>
            </a:r>
            <a:r>
              <a:rPr lang="en-US" sz="2500" i="1" dirty="0">
                <a:latin typeface="Calibri" charset="0"/>
                <a:ea typeface="Calibri" charset="0"/>
                <a:cs typeface="Calibri" charset="0"/>
              </a:rPr>
              <a:t> the architect.</a:t>
            </a:r>
          </a:p>
        </p:txBody>
      </p:sp>
    </p:spTree>
    <p:extLst>
      <p:ext uri="{BB962C8B-B14F-4D97-AF65-F5344CB8AC3E}">
        <p14:creationId xmlns:p14="http://schemas.microsoft.com/office/powerpoint/2010/main" val="1968178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EBCEA2AB-4EC0-894F-9C48-DF6E44FE0776}"/>
              </a:ext>
            </a:extLst>
          </p:cNvPr>
          <p:cNvSpPr/>
          <p:nvPr/>
        </p:nvSpPr>
        <p:spPr>
          <a:xfrm>
            <a:off x="286480" y="2337955"/>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latin typeface="Calibri" charset="0"/>
                <a:ea typeface="Calibri" charset="0"/>
                <a:cs typeface="Calibri" charset="0"/>
              </a:rPr>
              <a:t>Past </a:t>
            </a:r>
            <a:r>
              <a:rPr lang="en-US" sz="2500" i="1" dirty="0" smtClean="0">
                <a:latin typeface="Calibri" charset="0"/>
                <a:ea typeface="Calibri" charset="0"/>
                <a:cs typeface="Calibri" charset="0"/>
              </a:rPr>
              <a:t>Simple Passive</a:t>
            </a:r>
            <a:endParaRPr lang="en-US" sz="2500" i="1" dirty="0">
              <a:latin typeface="Calibri" charset="0"/>
              <a:ea typeface="Calibri" charset="0"/>
              <a:cs typeface="Calibri" charset="0"/>
            </a:endParaRPr>
          </a:p>
          <a:p>
            <a:r>
              <a:rPr lang="en-US" sz="2500" i="1" dirty="0">
                <a:latin typeface="Calibri" charset="0"/>
                <a:ea typeface="Calibri" charset="0"/>
                <a:cs typeface="Calibri" charset="0"/>
              </a:rPr>
              <a:t>Form </a:t>
            </a:r>
          </a:p>
          <a:p>
            <a:r>
              <a:rPr lang="en-US" sz="2500" i="1" dirty="0" smtClean="0">
                <a:latin typeface="Calibri" charset="0"/>
                <a:ea typeface="Calibri" charset="0"/>
                <a:cs typeface="Calibri" charset="0"/>
              </a:rPr>
              <a:t>Object </a:t>
            </a:r>
            <a:r>
              <a:rPr lang="en-US" sz="2500" i="1" dirty="0">
                <a:latin typeface="Calibri" charset="0"/>
                <a:ea typeface="Calibri" charset="0"/>
                <a:cs typeface="Calibri" charset="0"/>
              </a:rPr>
              <a:t>+ </a:t>
            </a:r>
            <a:r>
              <a:rPr lang="en-US" sz="2500" i="1" dirty="0" smtClean="0">
                <a:latin typeface="Calibri" charset="0"/>
                <a:ea typeface="Calibri" charset="0"/>
                <a:cs typeface="Calibri" charset="0"/>
              </a:rPr>
              <a:t>past form of </a:t>
            </a:r>
            <a:r>
              <a:rPr lang="en-US" sz="2500" i="1" dirty="0" smtClean="0">
                <a:solidFill>
                  <a:schemeClr val="accent2"/>
                </a:solidFill>
                <a:latin typeface="Calibri" charset="0"/>
                <a:ea typeface="Calibri" charset="0"/>
                <a:cs typeface="Calibri" charset="0"/>
              </a:rPr>
              <a:t>to </a:t>
            </a:r>
            <a:r>
              <a:rPr lang="en-US" sz="2500" i="1" dirty="0">
                <a:solidFill>
                  <a:schemeClr val="accent2"/>
                </a:solidFill>
                <a:latin typeface="Calibri" charset="0"/>
                <a:ea typeface="Calibri" charset="0"/>
                <a:cs typeface="Calibri" charset="0"/>
              </a:rPr>
              <a:t>be </a:t>
            </a:r>
            <a:r>
              <a:rPr lang="en-US" sz="2500" i="1" dirty="0">
                <a:latin typeface="Calibri" charset="0"/>
                <a:ea typeface="Calibri" charset="0"/>
                <a:cs typeface="Calibri" charset="0"/>
              </a:rPr>
              <a:t>(was/were) + past participle + by + </a:t>
            </a:r>
            <a:r>
              <a:rPr lang="en-US" sz="2500" i="1" dirty="0" smtClean="0">
                <a:latin typeface="Calibri" charset="0"/>
                <a:ea typeface="Calibri" charset="0"/>
                <a:cs typeface="Calibri" charset="0"/>
              </a:rPr>
              <a:t>subject.</a:t>
            </a:r>
            <a:endParaRPr lang="en-US" sz="2500" i="1" dirty="0">
              <a:latin typeface="Calibri" charset="0"/>
              <a:ea typeface="Calibri" charset="0"/>
              <a:cs typeface="Calibri" charset="0"/>
            </a:endParaRPr>
          </a:p>
          <a:p>
            <a:r>
              <a:rPr lang="en-US" sz="2500" i="1" dirty="0">
                <a:latin typeface="Calibri" charset="0"/>
                <a:ea typeface="Calibri" charset="0"/>
                <a:cs typeface="Calibri" charset="0"/>
              </a:rPr>
              <a:t> </a:t>
            </a:r>
            <a:endParaRPr lang="en-US" sz="2500" i="1" dirty="0" smtClean="0">
              <a:latin typeface="Calibri" charset="0"/>
              <a:ea typeface="Calibri" charset="0"/>
              <a:cs typeface="Calibri" charset="0"/>
            </a:endParaRPr>
          </a:p>
          <a:p>
            <a:r>
              <a:rPr lang="en-US" sz="2500" i="1" dirty="0" smtClean="0">
                <a:solidFill>
                  <a:schemeClr val="accent2"/>
                </a:solidFill>
                <a:latin typeface="Calibri" charset="0"/>
                <a:ea typeface="Calibri" charset="0"/>
                <a:cs typeface="Calibri" charset="0"/>
              </a:rPr>
              <a:t>I </a:t>
            </a:r>
            <a:r>
              <a:rPr lang="en-US" sz="2500" i="1" dirty="0">
                <a:solidFill>
                  <a:schemeClr val="accent2"/>
                </a:solidFill>
                <a:latin typeface="Calibri" charset="0"/>
                <a:ea typeface="Calibri" charset="0"/>
                <a:cs typeface="Calibri" charset="0"/>
              </a:rPr>
              <a:t>was informed about the updates yesterday.</a:t>
            </a:r>
          </a:p>
          <a:p>
            <a:r>
              <a:rPr lang="en-US" sz="2500" i="1" dirty="0" smtClean="0">
                <a:solidFill>
                  <a:schemeClr val="accent2"/>
                </a:solidFill>
                <a:latin typeface="Calibri" charset="0"/>
                <a:ea typeface="Calibri" charset="0"/>
                <a:cs typeface="Calibri" charset="0"/>
              </a:rPr>
              <a:t>The </a:t>
            </a:r>
            <a:r>
              <a:rPr lang="en-US" sz="2500" i="1" dirty="0">
                <a:solidFill>
                  <a:schemeClr val="accent2"/>
                </a:solidFill>
                <a:latin typeface="Calibri" charset="0"/>
                <a:ea typeface="Calibri" charset="0"/>
                <a:cs typeface="Calibri" charset="0"/>
              </a:rPr>
              <a:t>buildings were reconstructed last year.</a:t>
            </a:r>
          </a:p>
        </p:txBody>
      </p:sp>
    </p:spTree>
    <p:extLst>
      <p:ext uri="{BB962C8B-B14F-4D97-AF65-F5344CB8AC3E}">
        <p14:creationId xmlns:p14="http://schemas.microsoft.com/office/powerpoint/2010/main" val="1172446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EBCEA2AB-4EC0-894F-9C48-DF6E44FE0776}"/>
              </a:ext>
            </a:extLst>
          </p:cNvPr>
          <p:cNvSpPr/>
          <p:nvPr/>
        </p:nvSpPr>
        <p:spPr>
          <a:xfrm>
            <a:off x="286480" y="23749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smtClean="0">
              <a:solidFill>
                <a:schemeClr val="bg1"/>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Negative </a:t>
            </a:r>
            <a:r>
              <a:rPr lang="en-US" sz="2500" dirty="0">
                <a:solidFill>
                  <a:schemeClr val="bg1"/>
                </a:solidFill>
                <a:latin typeface="Calibri" charset="0"/>
                <a:ea typeface="Calibri" charset="0"/>
                <a:cs typeface="Calibri" charset="0"/>
              </a:rPr>
              <a:t>form</a:t>
            </a:r>
          </a:p>
          <a:p>
            <a:r>
              <a:rPr lang="en-US" sz="2500" dirty="0" smtClean="0">
                <a:solidFill>
                  <a:schemeClr val="bg1"/>
                </a:solidFill>
                <a:latin typeface="Calibri" charset="0"/>
                <a:ea typeface="Calibri" charset="0"/>
                <a:cs typeface="Calibri" charset="0"/>
              </a:rPr>
              <a:t>Object </a:t>
            </a:r>
            <a:r>
              <a:rPr lang="en-US" sz="2500" dirty="0">
                <a:solidFill>
                  <a:schemeClr val="bg1"/>
                </a:solidFill>
                <a:latin typeface="Calibri" charset="0"/>
                <a:ea typeface="Calibri" charset="0"/>
                <a:cs typeface="Calibri" charset="0"/>
              </a:rPr>
              <a:t>+ negative of to </a:t>
            </a:r>
            <a:r>
              <a:rPr lang="en-US" sz="2500" dirty="0" smtClean="0">
                <a:solidFill>
                  <a:schemeClr val="bg1"/>
                </a:solidFill>
                <a:latin typeface="Calibri" charset="0"/>
                <a:ea typeface="Calibri" charset="0"/>
                <a:cs typeface="Calibri" charset="0"/>
              </a:rPr>
              <a:t>be in past </a:t>
            </a:r>
            <a:r>
              <a:rPr lang="en-US" sz="2500" dirty="0">
                <a:solidFill>
                  <a:schemeClr val="bg1"/>
                </a:solidFill>
                <a:latin typeface="Calibri" charset="0"/>
                <a:ea typeface="Calibri" charset="0"/>
                <a:cs typeface="Calibri" charset="0"/>
              </a:rPr>
              <a:t>(was not/were not) + past participle + by + </a:t>
            </a:r>
            <a:r>
              <a:rPr lang="en-US" sz="2500" dirty="0" smtClean="0">
                <a:solidFill>
                  <a:schemeClr val="bg1"/>
                </a:solidFill>
                <a:latin typeface="Calibri" charset="0"/>
                <a:ea typeface="Calibri" charset="0"/>
                <a:cs typeface="Calibri" charset="0"/>
              </a:rPr>
              <a:t>subject.</a:t>
            </a:r>
            <a:endParaRPr lang="en-US" sz="2500" dirty="0">
              <a:solidFill>
                <a:schemeClr val="bg1"/>
              </a:solidFill>
              <a:latin typeface="Calibri" charset="0"/>
              <a:ea typeface="Calibri" charset="0"/>
              <a:cs typeface="Calibri" charset="0"/>
            </a:endParaRPr>
          </a:p>
          <a:p>
            <a:r>
              <a:rPr lang="en-US" sz="2500" dirty="0">
                <a:solidFill>
                  <a:schemeClr val="bg1"/>
                </a:solidFill>
                <a:latin typeface="Calibri" charset="0"/>
                <a:ea typeface="Calibri" charset="0"/>
                <a:cs typeface="Calibri" charset="0"/>
              </a:rPr>
              <a:t>The plan </a:t>
            </a:r>
            <a:r>
              <a:rPr lang="en-US" sz="2500" dirty="0">
                <a:solidFill>
                  <a:schemeClr val="accent2"/>
                </a:solidFill>
                <a:latin typeface="Calibri" charset="0"/>
                <a:ea typeface="Calibri" charset="0"/>
                <a:cs typeface="Calibri" charset="0"/>
              </a:rPr>
              <a:t>was not shown </a:t>
            </a:r>
            <a:r>
              <a:rPr lang="en-US" sz="2500" dirty="0">
                <a:solidFill>
                  <a:schemeClr val="bg1"/>
                </a:solidFill>
                <a:latin typeface="Calibri" charset="0"/>
                <a:ea typeface="Calibri" charset="0"/>
                <a:cs typeface="Calibri" charset="0"/>
              </a:rPr>
              <a:t>to me.</a:t>
            </a:r>
          </a:p>
          <a:p>
            <a:r>
              <a:rPr lang="en-US" sz="2500" dirty="0">
                <a:solidFill>
                  <a:schemeClr val="bg1"/>
                </a:solidFill>
                <a:latin typeface="Calibri" charset="0"/>
                <a:ea typeface="Calibri" charset="0"/>
                <a:cs typeface="Calibri" charset="0"/>
              </a:rPr>
              <a:t>They </a:t>
            </a:r>
            <a:r>
              <a:rPr lang="en-US" sz="2500" dirty="0">
                <a:solidFill>
                  <a:schemeClr val="accent2"/>
                </a:solidFill>
                <a:latin typeface="Calibri" charset="0"/>
                <a:ea typeface="Calibri" charset="0"/>
                <a:cs typeface="Calibri" charset="0"/>
              </a:rPr>
              <a:t>were not informed </a:t>
            </a:r>
            <a:r>
              <a:rPr lang="en-US" sz="2500" dirty="0">
                <a:solidFill>
                  <a:schemeClr val="bg1"/>
                </a:solidFill>
                <a:latin typeface="Calibri" charset="0"/>
                <a:ea typeface="Calibri" charset="0"/>
                <a:cs typeface="Calibri" charset="0"/>
              </a:rPr>
              <a:t>on time</a:t>
            </a:r>
            <a:r>
              <a:rPr lang="en-US" sz="2500" dirty="0" smtClean="0">
                <a:solidFill>
                  <a:schemeClr val="bg1"/>
                </a:solidFill>
                <a:latin typeface="Calibri" charset="0"/>
                <a:ea typeface="Calibri" charset="0"/>
                <a:cs typeface="Calibri" charset="0"/>
              </a:rPr>
              <a:t>.</a:t>
            </a:r>
          </a:p>
          <a:p>
            <a:endParaRPr lang="en-US" sz="2500" dirty="0">
              <a:solidFill>
                <a:schemeClr val="bg1"/>
              </a:solidFill>
              <a:latin typeface="Calibri" charset="0"/>
              <a:ea typeface="Calibri" charset="0"/>
              <a:cs typeface="Calibri" charset="0"/>
            </a:endParaRPr>
          </a:p>
          <a:p>
            <a:r>
              <a:rPr lang="en-US" sz="2500" dirty="0">
                <a:solidFill>
                  <a:schemeClr val="bg1"/>
                </a:solidFill>
                <a:latin typeface="Calibri" charset="0"/>
                <a:ea typeface="Calibri" charset="0"/>
                <a:cs typeface="Calibri" charset="0"/>
              </a:rPr>
              <a:t>Question form</a:t>
            </a:r>
          </a:p>
          <a:p>
            <a:r>
              <a:rPr lang="en-US" sz="2500" dirty="0">
                <a:solidFill>
                  <a:schemeClr val="bg1"/>
                </a:solidFill>
                <a:latin typeface="Calibri" charset="0"/>
                <a:ea typeface="Calibri" charset="0"/>
                <a:cs typeface="Calibri" charset="0"/>
              </a:rPr>
              <a:t>to be </a:t>
            </a:r>
            <a:r>
              <a:rPr lang="en-US" sz="2500" dirty="0" smtClean="0">
                <a:solidFill>
                  <a:schemeClr val="bg1"/>
                </a:solidFill>
                <a:latin typeface="Calibri" charset="0"/>
                <a:ea typeface="Calibri" charset="0"/>
                <a:cs typeface="Calibri" charset="0"/>
              </a:rPr>
              <a:t>in the past (was/were</a:t>
            </a:r>
            <a:r>
              <a:rPr lang="en-US" sz="2500" dirty="0">
                <a:solidFill>
                  <a:schemeClr val="bg1"/>
                </a:solidFill>
                <a:latin typeface="Calibri" charset="0"/>
                <a:ea typeface="Calibri" charset="0"/>
                <a:cs typeface="Calibri" charset="0"/>
              </a:rPr>
              <a:t>) + </a:t>
            </a:r>
            <a:r>
              <a:rPr lang="en-US" sz="2500" dirty="0" smtClean="0">
                <a:solidFill>
                  <a:schemeClr val="bg1"/>
                </a:solidFill>
                <a:latin typeface="Calibri" charset="0"/>
                <a:ea typeface="Calibri" charset="0"/>
                <a:cs typeface="Calibri" charset="0"/>
              </a:rPr>
              <a:t>object </a:t>
            </a:r>
            <a:r>
              <a:rPr lang="en-US" sz="2500" dirty="0">
                <a:solidFill>
                  <a:schemeClr val="bg1"/>
                </a:solidFill>
                <a:latin typeface="Calibri" charset="0"/>
                <a:ea typeface="Calibri" charset="0"/>
                <a:cs typeface="Calibri" charset="0"/>
              </a:rPr>
              <a:t>+ past participle + by + </a:t>
            </a:r>
            <a:r>
              <a:rPr lang="en-US" sz="2500" dirty="0" smtClean="0">
                <a:solidFill>
                  <a:schemeClr val="bg1"/>
                </a:solidFill>
                <a:latin typeface="Calibri" charset="0"/>
                <a:ea typeface="Calibri" charset="0"/>
                <a:cs typeface="Calibri" charset="0"/>
              </a:rPr>
              <a:t>subject</a:t>
            </a:r>
            <a:endParaRPr lang="en-US" sz="2500" dirty="0">
              <a:solidFill>
                <a:schemeClr val="bg1"/>
              </a:solidFill>
              <a:latin typeface="Calibri" charset="0"/>
              <a:ea typeface="Calibri" charset="0"/>
              <a:cs typeface="Calibri" charset="0"/>
            </a:endParaRPr>
          </a:p>
          <a:p>
            <a:r>
              <a:rPr lang="en-US" sz="2500" dirty="0">
                <a:solidFill>
                  <a:schemeClr val="accent2"/>
                </a:solidFill>
                <a:latin typeface="Calibri" charset="0"/>
                <a:ea typeface="Calibri" charset="0"/>
                <a:cs typeface="Calibri" charset="0"/>
              </a:rPr>
              <a:t>Was the research done </a:t>
            </a:r>
            <a:r>
              <a:rPr lang="en-US" sz="2500" dirty="0">
                <a:solidFill>
                  <a:schemeClr val="bg1"/>
                </a:solidFill>
                <a:latin typeface="Calibri" charset="0"/>
                <a:ea typeface="Calibri" charset="0"/>
                <a:cs typeface="Calibri" charset="0"/>
              </a:rPr>
              <a:t>by the scientists?</a:t>
            </a:r>
          </a:p>
          <a:p>
            <a:r>
              <a:rPr lang="en-US" sz="2500" dirty="0">
                <a:solidFill>
                  <a:schemeClr val="accent2"/>
                </a:solidFill>
                <a:latin typeface="Calibri" charset="0"/>
                <a:ea typeface="Calibri" charset="0"/>
                <a:cs typeface="Calibri" charset="0"/>
              </a:rPr>
              <a:t>Were the buildings destroyed </a:t>
            </a:r>
            <a:r>
              <a:rPr lang="en-US" sz="2500" dirty="0">
                <a:solidFill>
                  <a:schemeClr val="bg1"/>
                </a:solidFill>
                <a:latin typeface="Calibri" charset="0"/>
                <a:ea typeface="Calibri" charset="0"/>
                <a:cs typeface="Calibri" charset="0"/>
              </a:rPr>
              <a:t>by the </a:t>
            </a:r>
            <a:r>
              <a:rPr lang="en-US" sz="2500" dirty="0" smtClean="0">
                <a:solidFill>
                  <a:schemeClr val="bg1"/>
                </a:solidFill>
                <a:latin typeface="Calibri" charset="0"/>
                <a:ea typeface="Calibri" charset="0"/>
                <a:cs typeface="Calibri" charset="0"/>
              </a:rPr>
              <a:t>earthquakes?</a:t>
            </a:r>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711596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smtClean="0">
                <a:latin typeface="Calibri" charset="0"/>
                <a:ea typeface="Calibri" charset="0"/>
                <a:cs typeface="Calibri" charset="0"/>
              </a:rPr>
              <a:t>Grammar</a:t>
            </a:r>
            <a:r>
              <a:rPr lang="en-US" sz="3000" dirty="0" smtClean="0">
                <a:latin typeface="Calibri" charset="0"/>
                <a:ea typeface="Calibri" charset="0"/>
                <a:cs typeface="Calibri" charset="0"/>
              </a:rPr>
              <a:t> Activity</a:t>
            </a:r>
            <a:endParaRPr lang="ka-GE" sz="3000" dirty="0">
              <a:latin typeface="Calibri" charset="0"/>
              <a:ea typeface="Calibri" charset="0"/>
              <a:cs typeface="Calibri" charset="0"/>
            </a:endParaRPr>
          </a:p>
          <a:p>
            <a:pPr algn="ctr"/>
            <a:r>
              <a:rPr lang="ka-GE" sz="3000" dirty="0" smtClean="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Rounded Corners 5">
            <a:extLst>
              <a:ext uri="{FF2B5EF4-FFF2-40B4-BE49-F238E27FC236}">
                <a16:creationId xmlns:a16="http://schemas.microsoft.com/office/drawing/2014/main" id="{C633668A-C180-4A05-AB4F-6AAFDE5258A4}"/>
              </a:ext>
            </a:extLst>
          </p:cNvPr>
          <p:cNvSpPr/>
          <p:nvPr/>
        </p:nvSpPr>
        <p:spPr>
          <a:xfrm>
            <a:off x="286480" y="2789382"/>
            <a:ext cx="10612961" cy="2799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Calibri" panose="020F0502020204030204" pitchFamily="34" charset="0"/>
                <a:cs typeface="Calibri" panose="020F0502020204030204" pitchFamily="34" charset="0"/>
              </a:rPr>
              <a:t>A </a:t>
            </a:r>
            <a:r>
              <a:rPr lang="en-US" sz="3200" dirty="0">
                <a:solidFill>
                  <a:schemeClr val="bg1"/>
                </a:solidFill>
                <a:latin typeface="Calibri" panose="020F0502020204030204" pitchFamily="34" charset="0"/>
                <a:cs typeface="Calibri" panose="020F0502020204030204" pitchFamily="34" charset="0"/>
              </a:rPr>
              <a:t>simple small house ………………………….. by a poor family. (build)</a:t>
            </a:r>
          </a:p>
          <a:p>
            <a:r>
              <a:rPr lang="en-US" sz="3200" i="1" dirty="0">
                <a:solidFill>
                  <a:schemeClr val="accent2"/>
                </a:solidFill>
                <a:latin typeface="Calibri" panose="020F0502020204030204" pitchFamily="34" charset="0"/>
                <a:cs typeface="Calibri" panose="020F0502020204030204" pitchFamily="34" charset="0"/>
              </a:rPr>
              <a:t>A simple small house was </a:t>
            </a:r>
            <a:r>
              <a:rPr lang="en-US" sz="3200" i="1" dirty="0" smtClean="0">
                <a:solidFill>
                  <a:schemeClr val="accent2"/>
                </a:solidFill>
                <a:latin typeface="Calibri" panose="020F0502020204030204" pitchFamily="34" charset="0"/>
                <a:cs typeface="Calibri" panose="020F0502020204030204" pitchFamily="34" charset="0"/>
              </a:rPr>
              <a:t>built </a:t>
            </a:r>
            <a:r>
              <a:rPr lang="en-US" sz="3200" i="1" dirty="0">
                <a:solidFill>
                  <a:schemeClr val="accent2"/>
                </a:solidFill>
                <a:latin typeface="Calibri" panose="020F0502020204030204" pitchFamily="34" charset="0"/>
                <a:cs typeface="Calibri" panose="020F0502020204030204" pitchFamily="34" charset="0"/>
              </a:rPr>
              <a:t>by a poor family.</a:t>
            </a:r>
          </a:p>
        </p:txBody>
      </p:sp>
    </p:spTree>
    <p:extLst>
      <p:ext uri="{BB962C8B-B14F-4D97-AF65-F5344CB8AC3E}">
        <p14:creationId xmlns:p14="http://schemas.microsoft.com/office/powerpoint/2010/main" val="10592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7" name="Rectangle 26"/>
          <p:cNvSpPr/>
          <p:nvPr/>
        </p:nvSpPr>
        <p:spPr>
          <a:xfrm>
            <a:off x="7264865" y="556124"/>
            <a:ext cx="4244829" cy="1006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138;p3"/>
          <p:cNvSpPr txBox="1">
            <a:spLocks noGrp="1"/>
          </p:cNvSpPr>
          <p:nvPr>
            <p:ph type="title"/>
          </p:nvPr>
        </p:nvSpPr>
        <p:spPr>
          <a:xfrm>
            <a:off x="7379294" y="658869"/>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smtClean="0">
                <a:solidFill>
                  <a:schemeClr val="bg1"/>
                </a:solidFill>
                <a:latin typeface="Calibri" pitchFamily="34" charset="0"/>
                <a:cs typeface="Calibri" pitchFamily="34" charset="0"/>
              </a:rPr>
              <a:t>Introduction</a:t>
            </a:r>
            <a:br>
              <a:rPr lang="en-US" sz="3600" dirty="0" smtClean="0">
                <a:solidFill>
                  <a:schemeClr val="bg1"/>
                </a:solidFill>
                <a:latin typeface="Calibri" pitchFamily="34" charset="0"/>
                <a:cs typeface="Calibri" pitchFamily="34" charset="0"/>
              </a:rPr>
            </a:br>
            <a:r>
              <a:rPr lang="ka-GE" sz="3600" dirty="0" smtClean="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pic>
        <p:nvPicPr>
          <p:cNvPr id="29" name="Picture 28">
            <a:extLst>
              <a:ext uri="{FF2B5EF4-FFF2-40B4-BE49-F238E27FC236}">
                <a16:creationId xmlns:a16="http://schemas.microsoft.com/office/drawing/2014/main" id="{A6DBD5A9-6E89-4930-89F7-3FD12F078BBC}"/>
              </a:ext>
            </a:extLst>
          </p:cNvPr>
          <p:cNvPicPr>
            <a:picLocks noChangeAspect="1"/>
          </p:cNvPicPr>
          <p:nvPr/>
        </p:nvPicPr>
        <p:blipFill>
          <a:blip r:embed="rId5"/>
          <a:stretch>
            <a:fillRect/>
          </a:stretch>
        </p:blipFill>
        <p:spPr>
          <a:xfrm>
            <a:off x="8351513" y="2008585"/>
            <a:ext cx="2803375" cy="2188700"/>
          </a:xfrm>
          <a:prstGeom prst="rect">
            <a:avLst/>
          </a:prstGeom>
        </p:spPr>
      </p:pic>
      <p:pic>
        <p:nvPicPr>
          <p:cNvPr id="30" name="Picture 29">
            <a:extLst>
              <a:ext uri="{FF2B5EF4-FFF2-40B4-BE49-F238E27FC236}">
                <a16:creationId xmlns:a16="http://schemas.microsoft.com/office/drawing/2014/main" id="{2572995F-097C-44D8-80A0-ADDDDB9939D2}"/>
              </a:ext>
            </a:extLst>
          </p:cNvPr>
          <p:cNvPicPr>
            <a:picLocks noChangeAspect="1"/>
          </p:cNvPicPr>
          <p:nvPr/>
        </p:nvPicPr>
        <p:blipFill>
          <a:blip r:embed="rId6"/>
          <a:stretch>
            <a:fillRect/>
          </a:stretch>
        </p:blipFill>
        <p:spPr>
          <a:xfrm>
            <a:off x="8351512" y="4375623"/>
            <a:ext cx="2803375" cy="2171467"/>
          </a:xfrm>
          <a:prstGeom prst="rect">
            <a:avLst/>
          </a:prstGeom>
        </p:spPr>
      </p:pic>
      <p:sp>
        <p:nvSpPr>
          <p:cNvPr id="31" name="Rectangle 30">
            <a:extLst>
              <a:ext uri="{FF2B5EF4-FFF2-40B4-BE49-F238E27FC236}">
                <a16:creationId xmlns:a16="http://schemas.microsoft.com/office/drawing/2014/main" id="{6AD9A7B7-2E7A-4C45-8448-1D4A0B159BF3}"/>
              </a:ext>
            </a:extLst>
          </p:cNvPr>
          <p:cNvSpPr/>
          <p:nvPr/>
        </p:nvSpPr>
        <p:spPr>
          <a:xfrm>
            <a:off x="286480" y="2366218"/>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do you think about the </a:t>
            </a:r>
            <a:r>
              <a:rPr lang="en-US" sz="3200" dirty="0" smtClean="0">
                <a:solidFill>
                  <a:schemeClr val="bg1"/>
                </a:solidFill>
                <a:latin typeface="Calibri" panose="020F0502020204030204" pitchFamily="34" charset="0"/>
                <a:ea typeface="Times New Roman"/>
                <a:cs typeface="Calibri" panose="020F0502020204030204" pitchFamily="34" charset="0"/>
                <a:sym typeface="Times New Roman"/>
              </a:rPr>
              <a:t>buildings?</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sp>
        <p:nvSpPr>
          <p:cNvPr id="53" name="Rectangle 52">
            <a:extLst>
              <a:ext uri="{FF2B5EF4-FFF2-40B4-BE49-F238E27FC236}">
                <a16:creationId xmlns:a16="http://schemas.microsoft.com/office/drawing/2014/main" id="{F0CABC84-C1D3-48EB-9893-A38EE19A2569}"/>
              </a:ext>
            </a:extLst>
          </p:cNvPr>
          <p:cNvSpPr/>
          <p:nvPr/>
        </p:nvSpPr>
        <p:spPr>
          <a:xfrm>
            <a:off x="286480" y="4333250"/>
            <a:ext cx="5992523" cy="151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Which one do you </a:t>
            </a:r>
            <a:r>
              <a:rPr lang="en-US" sz="3200" dirty="0" smtClean="0">
                <a:latin typeface="Calibri" panose="020F0502020204030204" pitchFamily="34" charset="0"/>
                <a:cs typeface="Calibri" panose="020F0502020204030204" pitchFamily="34" charset="0"/>
              </a:rPr>
              <a:t>like</a:t>
            </a:r>
            <a:r>
              <a:rPr lang="ka-GE"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and </a:t>
            </a:r>
            <a:r>
              <a:rPr lang="en-US" sz="3200" dirty="0">
                <a:latin typeface="Calibri" panose="020F0502020204030204" pitchFamily="34" charset="0"/>
                <a:cs typeface="Calibri" panose="020F0502020204030204" pitchFamily="34" charset="0"/>
              </a:rPr>
              <a:t>why?</a:t>
            </a:r>
          </a:p>
        </p:txBody>
      </p:sp>
    </p:spTree>
    <p:extLst>
      <p:ext uri="{BB962C8B-B14F-4D97-AF65-F5344CB8AC3E}">
        <p14:creationId xmlns:p14="http://schemas.microsoft.com/office/powerpoint/2010/main" val="12802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smtClean="0">
                <a:latin typeface="Calibri" charset="0"/>
                <a:ea typeface="Calibri" charset="0"/>
                <a:cs typeface="Calibri" charset="0"/>
              </a:rPr>
              <a:t>Grammar </a:t>
            </a:r>
            <a:r>
              <a:rPr lang="en-US" sz="3000" dirty="0" smtClean="0">
                <a:latin typeface="Calibri" charset="0"/>
                <a:ea typeface="Calibri" charset="0"/>
                <a:cs typeface="Calibri" charset="0"/>
              </a:rPr>
              <a:t>Activity</a:t>
            </a:r>
            <a:endParaRPr lang="ka-GE" sz="3000" dirty="0">
              <a:latin typeface="Calibri" charset="0"/>
              <a:ea typeface="Calibri" charset="0"/>
              <a:cs typeface="Calibri" charset="0"/>
            </a:endParaRPr>
          </a:p>
          <a:p>
            <a:pPr algn="ctr"/>
            <a:r>
              <a:rPr lang="ka-GE" sz="3000" dirty="0" smtClean="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Rounded Corners 5">
            <a:extLst>
              <a:ext uri="{FF2B5EF4-FFF2-40B4-BE49-F238E27FC236}">
                <a16:creationId xmlns:a16="http://schemas.microsoft.com/office/drawing/2014/main" id="{C633668A-C180-4A05-AB4F-6AAFDE5258A4}"/>
              </a:ext>
            </a:extLst>
          </p:cNvPr>
          <p:cNvSpPr/>
          <p:nvPr/>
        </p:nvSpPr>
        <p:spPr>
          <a:xfrm>
            <a:off x="286480" y="2615877"/>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Who …………………………….. (this building/ design) by?</a:t>
            </a:r>
          </a:p>
          <a:p>
            <a:endParaRPr lang="en-US" sz="3200" dirty="0">
              <a:solidFill>
                <a:schemeClr val="bg1"/>
              </a:solidFill>
              <a:latin typeface="Calibri" panose="020F0502020204030204" pitchFamily="34" charset="0"/>
              <a:cs typeface="Calibri" panose="020F0502020204030204" pitchFamily="34" charset="0"/>
            </a:endParaRPr>
          </a:p>
          <a:p>
            <a:r>
              <a:rPr lang="en-US" sz="3200" i="1" dirty="0">
                <a:solidFill>
                  <a:schemeClr val="accent2"/>
                </a:solidFill>
                <a:latin typeface="Calibri" panose="020F0502020204030204" pitchFamily="34" charset="0"/>
                <a:cs typeface="Calibri" panose="020F0502020204030204" pitchFamily="34" charset="0"/>
              </a:rPr>
              <a:t>Who was this building designed by?</a:t>
            </a:r>
          </a:p>
        </p:txBody>
      </p:sp>
    </p:spTree>
    <p:extLst>
      <p:ext uri="{BB962C8B-B14F-4D97-AF65-F5344CB8AC3E}">
        <p14:creationId xmlns:p14="http://schemas.microsoft.com/office/powerpoint/2010/main" val="108614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smtClean="0">
                <a:latin typeface="Calibri" charset="0"/>
                <a:ea typeface="Calibri" charset="0"/>
                <a:cs typeface="Calibri" charset="0"/>
              </a:rPr>
              <a:t>Grammar </a:t>
            </a:r>
            <a:r>
              <a:rPr lang="en-US" sz="3000" dirty="0" smtClean="0">
                <a:latin typeface="Calibri" charset="0"/>
                <a:ea typeface="Calibri" charset="0"/>
                <a:cs typeface="Calibri" charset="0"/>
              </a:rPr>
              <a:t>Activity </a:t>
            </a:r>
            <a:endParaRPr lang="ka-GE" sz="3000" dirty="0">
              <a:latin typeface="Calibri" charset="0"/>
              <a:ea typeface="Calibri" charset="0"/>
              <a:cs typeface="Calibri" charset="0"/>
            </a:endParaRPr>
          </a:p>
          <a:p>
            <a:pPr algn="ctr"/>
            <a:r>
              <a:rPr lang="ka-GE" sz="3000" dirty="0" smtClean="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Rectangle: Rounded Corners 5">
            <a:extLst>
              <a:ext uri="{FF2B5EF4-FFF2-40B4-BE49-F238E27FC236}">
                <a16:creationId xmlns:a16="http://schemas.microsoft.com/office/drawing/2014/main" id="{C633668A-C180-4A05-AB4F-6AAFDE5258A4}"/>
              </a:ext>
            </a:extLst>
          </p:cNvPr>
          <p:cNvSpPr/>
          <p:nvPr/>
        </p:nvSpPr>
        <p:spPr>
          <a:xfrm>
            <a:off x="286479" y="2727133"/>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A998593-0AF6-46CA-B7D5-177946EB5FA5}"/>
              </a:ext>
            </a:extLst>
          </p:cNvPr>
          <p:cNvSpPr txBox="1"/>
          <p:nvPr/>
        </p:nvSpPr>
        <p:spPr>
          <a:xfrm>
            <a:off x="505448" y="3123065"/>
            <a:ext cx="9911167" cy="1569660"/>
          </a:xfrm>
          <a:prstGeom prst="rect">
            <a:avLst/>
          </a:prstGeom>
          <a:noFill/>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The </a:t>
            </a:r>
            <a:r>
              <a:rPr lang="en-US" sz="3200" dirty="0">
                <a:solidFill>
                  <a:schemeClr val="bg1"/>
                </a:solidFill>
                <a:latin typeface="Calibri" panose="020F0502020204030204" pitchFamily="34" charset="0"/>
                <a:cs typeface="Calibri" panose="020F0502020204030204" pitchFamily="34" charset="0"/>
              </a:rPr>
              <a:t>prize …………………………… by a famous architect. (win)</a:t>
            </a:r>
          </a:p>
          <a:p>
            <a:endParaRPr lang="en-US" sz="3200" dirty="0">
              <a:solidFill>
                <a:schemeClr val="bg1"/>
              </a:solidFill>
              <a:latin typeface="Calibri" panose="020F0502020204030204" pitchFamily="34" charset="0"/>
              <a:cs typeface="Calibri" panose="020F0502020204030204" pitchFamily="34" charset="0"/>
            </a:endParaRPr>
          </a:p>
          <a:p>
            <a:r>
              <a:rPr lang="en-US" sz="3200" i="1" dirty="0">
                <a:solidFill>
                  <a:schemeClr val="accent2"/>
                </a:solidFill>
                <a:latin typeface="Calibri" panose="020F0502020204030204" pitchFamily="34" charset="0"/>
                <a:cs typeface="Calibri" panose="020F0502020204030204" pitchFamily="34" charset="0"/>
              </a:rPr>
              <a:t>The prize was won by a famous architect.</a:t>
            </a:r>
          </a:p>
        </p:txBody>
      </p:sp>
    </p:spTree>
    <p:extLst>
      <p:ext uri="{BB962C8B-B14F-4D97-AF65-F5344CB8AC3E}">
        <p14:creationId xmlns:p14="http://schemas.microsoft.com/office/powerpoint/2010/main" val="26905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smtClean="0">
                <a:latin typeface="Calibri" charset="0"/>
                <a:ea typeface="Calibri" charset="0"/>
                <a:cs typeface="Calibri" charset="0"/>
              </a:rPr>
              <a:t>Grammar </a:t>
            </a:r>
            <a:r>
              <a:rPr lang="en-US" sz="3000" dirty="0" smtClean="0">
                <a:latin typeface="Calibri" charset="0"/>
                <a:ea typeface="Calibri" charset="0"/>
                <a:cs typeface="Calibri" charset="0"/>
              </a:rPr>
              <a:t>Activity</a:t>
            </a:r>
            <a:endParaRPr lang="ka-GE" sz="3000" dirty="0">
              <a:latin typeface="Calibri" charset="0"/>
              <a:ea typeface="Calibri" charset="0"/>
              <a:cs typeface="Calibri" charset="0"/>
            </a:endParaRPr>
          </a:p>
          <a:p>
            <a:pPr algn="ctr"/>
            <a:r>
              <a:rPr lang="ka-GE" sz="3000" dirty="0" smtClean="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Rectangle: Rounded Corners 5">
            <a:extLst>
              <a:ext uri="{FF2B5EF4-FFF2-40B4-BE49-F238E27FC236}">
                <a16:creationId xmlns:a16="http://schemas.microsoft.com/office/drawing/2014/main" id="{C633668A-C180-4A05-AB4F-6AAFDE5258A4}"/>
              </a:ext>
            </a:extLst>
          </p:cNvPr>
          <p:cNvSpPr/>
          <p:nvPr/>
        </p:nvSpPr>
        <p:spPr>
          <a:xfrm>
            <a:off x="286480" y="2745606"/>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This place …………………………… by many  tourists  last year. (not/visit)</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accent2"/>
                </a:solidFill>
                <a:latin typeface="Calibri" panose="020F0502020204030204" pitchFamily="34" charset="0"/>
                <a:cs typeface="Calibri" panose="020F0502020204030204" pitchFamily="34" charset="0"/>
              </a:rPr>
              <a:t>This place wasn’t visited by many tourists last year.</a:t>
            </a:r>
          </a:p>
        </p:txBody>
      </p:sp>
    </p:spTree>
    <p:extLst>
      <p:ext uri="{BB962C8B-B14F-4D97-AF65-F5344CB8AC3E}">
        <p14:creationId xmlns:p14="http://schemas.microsoft.com/office/powerpoint/2010/main" val="11620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smtClean="0">
                <a:latin typeface="Calibri" charset="0"/>
                <a:ea typeface="Calibri" charset="0"/>
                <a:cs typeface="Calibri" charset="0"/>
              </a:rPr>
              <a:t>Grammar </a:t>
            </a:r>
            <a:r>
              <a:rPr lang="en-US" sz="3000" dirty="0" smtClean="0">
                <a:latin typeface="Calibri" charset="0"/>
                <a:ea typeface="Calibri" charset="0"/>
                <a:cs typeface="Calibri" charset="0"/>
              </a:rPr>
              <a:t>Activity</a:t>
            </a:r>
            <a:endParaRPr lang="ka-GE" sz="3000" dirty="0">
              <a:latin typeface="Calibri" charset="0"/>
              <a:ea typeface="Calibri" charset="0"/>
              <a:cs typeface="Calibri" charset="0"/>
            </a:endParaRPr>
          </a:p>
          <a:p>
            <a:pPr algn="ctr"/>
            <a:r>
              <a:rPr lang="ka-GE" sz="3000" dirty="0" smtClean="0">
                <a:latin typeface="Calibri" charset="0"/>
                <a:ea typeface="Calibri" charset="0"/>
                <a:cs typeface="Calibri" charset="0"/>
              </a:rPr>
              <a:t>გრამატიკის აქტივობა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Rounded Corners 5">
            <a:extLst>
              <a:ext uri="{FF2B5EF4-FFF2-40B4-BE49-F238E27FC236}">
                <a16:creationId xmlns:a16="http://schemas.microsoft.com/office/drawing/2014/main" id="{C633668A-C180-4A05-AB4F-6AAFDE5258A4}"/>
              </a:ext>
            </a:extLst>
          </p:cNvPr>
          <p:cNvSpPr/>
          <p:nvPr/>
        </p:nvSpPr>
        <p:spPr>
          <a:xfrm>
            <a:off x="414795" y="2819497"/>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The walls ………………………………. by a famous painter. (not/painted)</a:t>
            </a:r>
          </a:p>
          <a:p>
            <a:endParaRPr lang="en-US" sz="3200" dirty="0">
              <a:solidFill>
                <a:schemeClr val="bg1"/>
              </a:solidFill>
              <a:latin typeface="Calibri" panose="020F0502020204030204" pitchFamily="34" charset="0"/>
              <a:cs typeface="Calibri" panose="020F0502020204030204" pitchFamily="34" charset="0"/>
            </a:endParaRPr>
          </a:p>
          <a:p>
            <a:r>
              <a:rPr lang="en-US" sz="3200" i="1" dirty="0">
                <a:solidFill>
                  <a:schemeClr val="accent2"/>
                </a:solidFill>
                <a:latin typeface="Calibri" panose="020F0502020204030204" pitchFamily="34" charset="0"/>
                <a:cs typeface="Calibri" panose="020F0502020204030204" pitchFamily="34" charset="0"/>
              </a:rPr>
              <a:t>The walls weren’t painted by a famous painter.</a:t>
            </a:r>
          </a:p>
        </p:txBody>
      </p:sp>
    </p:spTree>
    <p:extLst>
      <p:ext uri="{BB962C8B-B14F-4D97-AF65-F5344CB8AC3E}">
        <p14:creationId xmlns:p14="http://schemas.microsoft.com/office/powerpoint/2010/main" val="59475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974706"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grpSp>
        <p:nvGrpSpPr>
          <p:cNvPr id="10" name="Google Shape;107;g8d3272b2c0_0_301"/>
          <p:cNvGrpSpPr/>
          <p:nvPr/>
        </p:nvGrpSpPr>
        <p:grpSpPr>
          <a:xfrm>
            <a:off x="333487" y="2323650"/>
            <a:ext cx="6253054" cy="3092028"/>
            <a:chOff x="-404278" y="239928"/>
            <a:chExt cx="7136292" cy="1558436"/>
          </a:xfrm>
        </p:grpSpPr>
        <p:sp>
          <p:nvSpPr>
            <p:cNvPr id="11"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3"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4"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5" name="Google Shape;113;g8d3272b2c0_0_301"/>
            <p:cNvSpPr txBox="1"/>
            <p:nvPr/>
          </p:nvSpPr>
          <p:spPr>
            <a:xfrm>
              <a:off x="320494" y="872923"/>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 about famous buildings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6"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7"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8" name="Google Shape;116;g8d3272b2c0_0_301"/>
            <p:cNvSpPr txBox="1"/>
            <p:nvPr/>
          </p:nvSpPr>
          <p:spPr>
            <a:xfrm>
              <a:off x="378318" y="1391711"/>
              <a:ext cx="474955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Past Simple Passive</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9"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20" name="Google Shape;106;g8d3272b2c0_0_301"/>
          <p:cNvSpPr txBox="1">
            <a:spLocks noGrp="1"/>
          </p:cNvSpPr>
          <p:nvPr>
            <p:ph type="title"/>
          </p:nvPr>
        </p:nvSpPr>
        <p:spPr>
          <a:xfrm>
            <a:off x="5993429" y="4233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Summary                     </a:t>
            </a:r>
            <a:endParaRPr sz="36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ka-GE" sz="3600" dirty="0">
                <a:solidFill>
                  <a:schemeClr val="bg1"/>
                </a:solidFill>
                <a:latin typeface="Calibri" panose="020F0502020204030204" pitchFamily="34" charset="0"/>
                <a:cs typeface="Calibri" panose="020F0502020204030204" pitchFamily="34" charset="0"/>
              </a:rPr>
              <a:t>შეჯამება</a:t>
            </a:r>
            <a:endParaRPr sz="3600" dirty="0">
              <a:solidFill>
                <a:schemeClr val="bg1"/>
              </a:solidFill>
              <a:latin typeface="Calibri" panose="020F0502020204030204" pitchFamily="34" charset="0"/>
              <a:cs typeface="Calibri" panose="020F0502020204030204" pitchFamily="34" charset="0"/>
              <a:sym typeface="Calibri"/>
            </a:endParaRPr>
          </a:p>
        </p:txBody>
      </p:sp>
      <p:sp>
        <p:nvSpPr>
          <p:cNvPr id="21" name="Google Shape;130;g8d3272b2c0_0_301"/>
          <p:cNvSpPr txBox="1"/>
          <p:nvPr/>
        </p:nvSpPr>
        <p:spPr>
          <a:xfrm>
            <a:off x="6553583" y="2351832"/>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Architecture</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არქიტექტურა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7489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510450"/>
            <a:ext cx="4974706"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2" name="Rectangle: Rounded Corners 5">
            <a:extLst>
              <a:ext uri="{FF2B5EF4-FFF2-40B4-BE49-F238E27FC236}">
                <a16:creationId xmlns:a16="http://schemas.microsoft.com/office/drawing/2014/main" id="{C633668A-C180-4A05-AB4F-6AAFDE5258A4}"/>
              </a:ext>
            </a:extLst>
          </p:cNvPr>
          <p:cNvSpPr/>
          <p:nvPr/>
        </p:nvSpPr>
        <p:spPr>
          <a:xfrm>
            <a:off x="1220130" y="3177102"/>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23" name="Text Placeholder 2">
            <a:extLst>
              <a:ext uri="{FF2B5EF4-FFF2-40B4-BE49-F238E27FC236}">
                <a16:creationId xmlns:a16="http://schemas.microsoft.com/office/drawing/2014/main" id="{20BD67DF-B55F-3B41-8E9D-D3A0EFBDB28E}"/>
              </a:ext>
            </a:extLst>
          </p:cNvPr>
          <p:cNvSpPr txBox="1">
            <a:spLocks/>
          </p:cNvSpPr>
          <p:nvPr/>
        </p:nvSpPr>
        <p:spPr>
          <a:xfrm>
            <a:off x="1433618" y="3367101"/>
            <a:ext cx="9137640"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 paragraph about </a:t>
            </a:r>
            <a:r>
              <a:rPr lang="en-US" b="1" dirty="0" smtClean="0">
                <a:solidFill>
                  <a:schemeClr val="bg1"/>
                </a:solidFill>
                <a:latin typeface="Calibri" charset="0"/>
                <a:ea typeface="Calibri" charset="0"/>
                <a:cs typeface="Calibri" charset="0"/>
              </a:rPr>
              <a:t>the</a:t>
            </a:r>
            <a:r>
              <a:rPr lang="ka-GE" b="1" dirty="0" smtClean="0">
                <a:solidFill>
                  <a:schemeClr val="bg1"/>
                </a:solidFill>
                <a:latin typeface="Calibri" charset="0"/>
                <a:ea typeface="Calibri" charset="0"/>
                <a:cs typeface="Calibri" charset="0"/>
              </a:rPr>
              <a:t> </a:t>
            </a:r>
            <a:r>
              <a:rPr lang="en-US" b="1" dirty="0">
                <a:solidFill>
                  <a:schemeClr val="bg1"/>
                </a:solidFill>
                <a:latin typeface="Calibri" charset="0"/>
                <a:ea typeface="Calibri" charset="0"/>
                <a:cs typeface="Calibri" charset="0"/>
              </a:rPr>
              <a:t>building you like.</a:t>
            </a:r>
          </a:p>
        </p:txBody>
      </p:sp>
      <p:sp>
        <p:nvSpPr>
          <p:cNvPr id="3" name="Rectangle 2"/>
          <p:cNvSpPr/>
          <p:nvPr/>
        </p:nvSpPr>
        <p:spPr>
          <a:xfrm>
            <a:off x="6130540" y="510226"/>
            <a:ext cx="6096000" cy="954107"/>
          </a:xfrm>
          <a:prstGeom prst="rect">
            <a:avLst/>
          </a:prstGeom>
        </p:spPr>
        <p:txBody>
          <a:bodyPr>
            <a:spAutoFit/>
          </a:bodyPr>
          <a:lstStyle/>
          <a:p>
            <a:pPr algn="ctr"/>
            <a:r>
              <a:rPr lang="en-US" sz="2800" dirty="0">
                <a:solidFill>
                  <a:schemeClr val="bg1"/>
                </a:solidFill>
                <a:latin typeface="Calibri" panose="020F0502020204030204" pitchFamily="34" charset="0"/>
                <a:cs typeface="Calibri" panose="020F0502020204030204" pitchFamily="34" charset="0"/>
              </a:rPr>
              <a:t>Homework </a:t>
            </a:r>
            <a:endParaRPr lang="en-US" sz="2800" dirty="0" smtClean="0">
              <a:solidFill>
                <a:schemeClr val="bg1"/>
              </a:solidFill>
              <a:latin typeface="Calibri" panose="020F0502020204030204" pitchFamily="34" charset="0"/>
              <a:cs typeface="Calibri" panose="020F0502020204030204" pitchFamily="34" charset="0"/>
            </a:endParaRPr>
          </a:p>
          <a:p>
            <a:pPr algn="ctr"/>
            <a:r>
              <a:rPr lang="ka-GE" sz="2800" dirty="0" smtClean="0">
                <a:solidFill>
                  <a:schemeClr val="bg1"/>
                </a:solidFill>
                <a:latin typeface="Calibri" panose="020F0502020204030204" pitchFamily="34" charset="0"/>
                <a:cs typeface="Calibri" panose="020F0502020204030204" pitchFamily="34" charset="0"/>
              </a:rPr>
              <a:t>საშინაო </a:t>
            </a:r>
            <a:r>
              <a:rPr lang="ka-GE" sz="2800" dirty="0">
                <a:solidFill>
                  <a:schemeClr val="bg1"/>
                </a:solidFill>
                <a:latin typeface="Calibri" panose="020F0502020204030204" pitchFamily="34" charset="0"/>
                <a:cs typeface="Calibri" panose="020F0502020204030204" pitchFamily="34" charset="0"/>
              </a:rPr>
              <a:t>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2237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Text Placeholder 9">
            <a:extLst>
              <a:ext uri="{FF2B5EF4-FFF2-40B4-BE49-F238E27FC236}">
                <a16:creationId xmlns:a16="http://schemas.microsoft.com/office/drawing/2014/main" id="{A496D01A-79D0-4890-9C5F-709630ED59D2}"/>
              </a:ext>
            </a:extLst>
          </p:cNvPr>
          <p:cNvSpPr>
            <a:spLocks noGrp="1"/>
          </p:cNvSpPr>
          <p:nvPr>
            <p:ph type="body" idx="1"/>
          </p:nvPr>
        </p:nvSpPr>
        <p:spPr>
          <a:xfrm>
            <a:off x="699655" y="2056534"/>
            <a:ext cx="10515600" cy="43513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buNone/>
            </a:pPr>
            <a:r>
              <a:rPr lang="en-US" sz="2800" dirty="0">
                <a:solidFill>
                  <a:schemeClr val="bg1"/>
                </a:solidFill>
                <a:latin typeface="Calibri" panose="020F0502020204030204" pitchFamily="34" charset="0"/>
                <a:cs typeface="Calibri" panose="020F0502020204030204" pitchFamily="34" charset="0"/>
              </a:rPr>
              <a:t>Not far from London Bridge, the Shard, known as London Bridge Tower, is the UK’s highest building, standing 309.6m high. It was designed by the Italian architect, Renzo Piano. The Shard was finished in 2012. It has 72 floors and an observation deck view London, which was open to the public in 2013. Moving to the interesting part of the story, the Shard may seem like the original name of London’s highest building, but </a:t>
            </a:r>
            <a:r>
              <a:rPr lang="en-US" sz="2800" dirty="0" smtClean="0">
                <a:solidFill>
                  <a:schemeClr val="bg1"/>
                </a:solidFill>
                <a:latin typeface="Calibri" panose="020F0502020204030204" pitchFamily="34" charset="0"/>
                <a:cs typeface="Calibri" panose="020F0502020204030204" pitchFamily="34" charset="0"/>
              </a:rPr>
              <a:t>the truth </a:t>
            </a:r>
            <a:r>
              <a:rPr lang="en-US" sz="2800">
                <a:solidFill>
                  <a:schemeClr val="bg1"/>
                </a:solidFill>
                <a:latin typeface="Calibri" panose="020F0502020204030204" pitchFamily="34" charset="0"/>
                <a:cs typeface="Calibri" panose="020F0502020204030204" pitchFamily="34" charset="0"/>
              </a:rPr>
              <a:t>is </a:t>
            </a:r>
            <a:r>
              <a:rPr lang="en-US" sz="2800" smtClean="0">
                <a:solidFill>
                  <a:schemeClr val="bg1"/>
                </a:solidFill>
                <a:latin typeface="Calibri" panose="020F0502020204030204" pitchFamily="34" charset="0"/>
                <a:cs typeface="Calibri" panose="020F0502020204030204" pitchFamily="34" charset="0"/>
              </a:rPr>
              <a:t>that, the </a:t>
            </a:r>
            <a:r>
              <a:rPr lang="en-US" sz="2800" dirty="0">
                <a:solidFill>
                  <a:schemeClr val="bg1"/>
                </a:solidFill>
                <a:latin typeface="Calibri" panose="020F0502020204030204" pitchFamily="34" charset="0"/>
                <a:cs typeface="Calibri" panose="020F0502020204030204" pitchFamily="34" charset="0"/>
              </a:rPr>
              <a:t>name just happened by accident.</a:t>
            </a:r>
          </a:p>
        </p:txBody>
      </p:sp>
    </p:spTree>
    <p:extLst>
      <p:ext uri="{BB962C8B-B14F-4D97-AF65-F5344CB8AC3E}">
        <p14:creationId xmlns:p14="http://schemas.microsoft.com/office/powerpoint/2010/main" val="2965988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304953" y="531374"/>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469034" y="531374"/>
            <a:ext cx="2376972" cy="968991"/>
          </a:xfrm>
          <a:prstGeom prst="rect">
            <a:avLst/>
          </a:prstGeom>
        </p:spPr>
      </p:pic>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grpSp>
        <p:nvGrpSpPr>
          <p:cNvPr id="12" name="Google Shape;147;g8d3272b2c0_0_186"/>
          <p:cNvGrpSpPr/>
          <p:nvPr/>
        </p:nvGrpSpPr>
        <p:grpSpPr>
          <a:xfrm>
            <a:off x="2375933" y="541392"/>
            <a:ext cx="8544996" cy="6298554"/>
            <a:chOff x="739773" y="-416494"/>
            <a:chExt cx="7914339" cy="6352287"/>
          </a:xfrm>
        </p:grpSpPr>
        <p:sp>
          <p:nvSpPr>
            <p:cNvPr id="13" name="Google Shape;148;g8d3272b2c0_0_186"/>
            <p:cNvSpPr/>
            <p:nvPr/>
          </p:nvSpPr>
          <p:spPr>
            <a:xfrm>
              <a:off x="3671171" y="182779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 name="Google Shape;149;g8d3272b2c0_0_186"/>
            <p:cNvSpPr txBox="1"/>
            <p:nvPr/>
          </p:nvSpPr>
          <p:spPr>
            <a:xfrm>
              <a:off x="3847146" y="210881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 name="Google Shape;152;g8d3272b2c0_0_186"/>
            <p:cNvSpPr/>
            <p:nvPr/>
          </p:nvSpPr>
          <p:spPr>
            <a:xfrm>
              <a:off x="3501835" y="-416494"/>
              <a:ext cx="2461991" cy="174822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 name="Google Shape;153;g8d3272b2c0_0_186"/>
            <p:cNvSpPr txBox="1"/>
            <p:nvPr/>
          </p:nvSpPr>
          <p:spPr>
            <a:xfrm>
              <a:off x="3443119" y="62031"/>
              <a:ext cx="2579423" cy="1072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smtClean="0">
                  <a:solidFill>
                    <a:srgbClr val="FFFFFF"/>
                  </a:solidFill>
                  <a:latin typeface="Calibri" charset="0"/>
                  <a:ea typeface="Calibri" charset="0"/>
                  <a:cs typeface="Calibri" charset="0"/>
                  <a:sym typeface="Calibri"/>
                </a:rPr>
                <a:t>ancient</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adj.)</a:t>
              </a: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400" b="1" dirty="0">
                  <a:solidFill>
                    <a:srgbClr val="FFFFFF"/>
                  </a:solidFill>
                  <a:latin typeface="Calibri" charset="0"/>
                  <a:ea typeface="Calibri" charset="0"/>
                  <a:cs typeface="Calibri" charset="0"/>
                  <a:sym typeface="Calibri"/>
                </a:rPr>
                <a:t>ანტიკური, უძველესი</a:t>
              </a:r>
            </a:p>
            <a:p>
              <a:pPr marL="0" marR="0" lvl="0" indent="0" algn="ctr" rtl="0">
                <a:lnSpc>
                  <a:spcPct val="90000"/>
                </a:lnSpc>
                <a:spcBef>
                  <a:spcPts val="630"/>
                </a:spcBef>
                <a:spcAft>
                  <a:spcPts val="0"/>
                </a:spcAft>
                <a:buClr>
                  <a:srgbClr val="000000"/>
                </a:buClr>
                <a:buFont typeface="Arial"/>
                <a:buNone/>
              </a:pPr>
              <a:endParaRPr sz="2400" b="1" dirty="0">
                <a:solidFill>
                  <a:srgbClr val="FFFFFF"/>
                </a:solidFill>
                <a:latin typeface="Calibri" charset="0"/>
                <a:ea typeface="Calibri" charset="0"/>
                <a:cs typeface="Calibri" charset="0"/>
                <a:sym typeface="Calibri"/>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9" name="Google Shape;156;g8d3272b2c0_0_186"/>
            <p:cNvSpPr/>
            <p:nvPr/>
          </p:nvSpPr>
          <p:spPr>
            <a:xfrm>
              <a:off x="6075529" y="1389331"/>
              <a:ext cx="2578583" cy="204757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20" name="Google Shape;157;g8d3272b2c0_0_186"/>
            <p:cNvSpPr txBox="1"/>
            <p:nvPr/>
          </p:nvSpPr>
          <p:spPr>
            <a:xfrm>
              <a:off x="6368200" y="1902171"/>
              <a:ext cx="1993241"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charset="0"/>
                  <a:ea typeface="Calibri" charset="0"/>
                  <a:cs typeface="Calibri" charset="0"/>
                  <a:sym typeface="Calibri"/>
                </a:rPr>
                <a:t>modern</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adj.)</a:t>
              </a: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400" b="1" dirty="0">
                  <a:solidFill>
                    <a:srgbClr val="FFFFFF"/>
                  </a:solidFill>
                  <a:latin typeface="Calibri" charset="0"/>
                  <a:ea typeface="Calibri" charset="0"/>
                  <a:cs typeface="Calibri" charset="0"/>
                  <a:sym typeface="Calibri"/>
                </a:rPr>
                <a:t>თანამედროვე</a:t>
              </a:r>
              <a:endParaRPr sz="2400" b="1" dirty="0">
                <a:solidFill>
                  <a:srgbClr val="FFFFFF"/>
                </a:solidFill>
                <a:latin typeface="Calibri" charset="0"/>
                <a:ea typeface="Calibri" charset="0"/>
                <a:cs typeface="Calibri" charset="0"/>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23" name="Google Shape;168;g8d3272b2c0_0_186"/>
            <p:cNvSpPr/>
            <p:nvPr/>
          </p:nvSpPr>
          <p:spPr>
            <a:xfrm>
              <a:off x="5002258" y="3682409"/>
              <a:ext cx="2731881" cy="225338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24" name="Google Shape;169;g8d3272b2c0_0_186"/>
            <p:cNvSpPr txBox="1"/>
            <p:nvPr/>
          </p:nvSpPr>
          <p:spPr>
            <a:xfrm>
              <a:off x="4999088" y="4420368"/>
              <a:ext cx="2735051"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smtClean="0">
                  <a:solidFill>
                    <a:srgbClr val="FFFFFF"/>
                  </a:solidFill>
                  <a:latin typeface="Calibri" charset="0"/>
                  <a:ea typeface="Calibri" charset="0"/>
                  <a:cs typeface="Calibri" charset="0"/>
                  <a:sym typeface="Calibri"/>
                </a:rPr>
                <a:t>ugly</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adj.)</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a:solidFill>
                    <a:srgbClr val="FFFFFF"/>
                  </a:solidFill>
                  <a:latin typeface="Calibri" charset="0"/>
                  <a:ea typeface="Calibri" charset="0"/>
                  <a:cs typeface="Calibri" charset="0"/>
                  <a:sym typeface="Calibri"/>
                </a:rPr>
                <a:t>მახინჯი</a:t>
              </a: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p:txBody>
        </p:sp>
        <p:sp>
          <p:nvSpPr>
            <p:cNvPr id="26"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27" name="Google Shape;172;g8d3272b2c0_0_186"/>
            <p:cNvSpPr/>
            <p:nvPr/>
          </p:nvSpPr>
          <p:spPr>
            <a:xfrm>
              <a:off x="826003" y="3603755"/>
              <a:ext cx="2845169" cy="213453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attractive</a:t>
              </a:r>
              <a:endParaRPr lang="en-US"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(adj.)</a:t>
              </a: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2400" b="1" dirty="0" smtClean="0">
                  <a:solidFill>
                    <a:schemeClr val="bg1"/>
                  </a:solidFill>
                  <a:latin typeface="Calibri" charset="0"/>
                  <a:ea typeface="Calibri" charset="0"/>
                  <a:cs typeface="Calibri" charset="0"/>
                </a:rPr>
                <a:t>მიმზიდველი, </a:t>
              </a:r>
              <a:r>
                <a:rPr lang="ka-GE" sz="2400" b="1" dirty="0">
                  <a:solidFill>
                    <a:schemeClr val="bg1"/>
                  </a:solidFill>
                  <a:latin typeface="Calibri" charset="0"/>
                  <a:ea typeface="Calibri" charset="0"/>
                  <a:cs typeface="Calibri" charset="0"/>
                </a:rPr>
                <a:t>ლამაზი</a:t>
              </a:r>
              <a:endParaRPr sz="2400" b="1" dirty="0">
                <a:solidFill>
                  <a:schemeClr val="bg1"/>
                </a:solidFill>
                <a:latin typeface="Calibri" charset="0"/>
                <a:ea typeface="Calibri" charset="0"/>
                <a:cs typeface="Calibri" charset="0"/>
              </a:endParaRPr>
            </a:p>
          </p:txBody>
        </p:sp>
        <p:sp>
          <p:nvSpPr>
            <p:cNvPr id="28"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30"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31" name="Google Shape;180;g8d3272b2c0_0_186"/>
            <p:cNvSpPr/>
            <p:nvPr/>
          </p:nvSpPr>
          <p:spPr>
            <a:xfrm>
              <a:off x="739773" y="1189239"/>
              <a:ext cx="2338951" cy="181647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2" name="Google Shape;181;g8d3272b2c0_0_186"/>
            <p:cNvSpPr txBox="1"/>
            <p:nvPr/>
          </p:nvSpPr>
          <p:spPr>
            <a:xfrm>
              <a:off x="915869" y="1764429"/>
              <a:ext cx="2021809" cy="81919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charset="0"/>
                  <a:ea typeface="Calibri" charset="0"/>
                  <a:cs typeface="Calibri" charset="0"/>
                  <a:sym typeface="Calibri"/>
                </a:rPr>
                <a:t>ruined</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adj.)</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400" b="1" dirty="0">
                  <a:solidFill>
                    <a:srgbClr val="FFFFFF"/>
                  </a:solidFill>
                  <a:latin typeface="Calibri" charset="0"/>
                  <a:ea typeface="Calibri" charset="0"/>
                  <a:cs typeface="Calibri" charset="0"/>
                  <a:sym typeface="Calibri"/>
                </a:rPr>
                <a:t>დანგრეული</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charset="0"/>
                <a:ea typeface="Calibri" charset="0"/>
                <a:cs typeface="Calibri" charset="0"/>
                <a:sym typeface="Calibri"/>
              </a:endParaRPr>
            </a:p>
          </p:txBody>
        </p:sp>
      </p:grpSp>
      <p:cxnSp>
        <p:nvCxnSpPr>
          <p:cNvPr id="4" name="Straight Arrow Connector 3"/>
          <p:cNvCxnSpPr>
            <a:stCxn id="13" idx="0"/>
          </p:cNvCxnSpPr>
          <p:nvPr/>
        </p:nvCxnSpPr>
        <p:spPr>
          <a:xfrm flipV="1">
            <a:off x="6498893" y="2144170"/>
            <a:ext cx="0" cy="622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3" idx="6"/>
          </p:cNvCxnSpPr>
          <p:nvPr/>
        </p:nvCxnSpPr>
        <p:spPr>
          <a:xfrm>
            <a:off x="7456865" y="3562263"/>
            <a:ext cx="8996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730058" y="3166700"/>
            <a:ext cx="810864" cy="152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109162" y="4142799"/>
            <a:ext cx="839252" cy="775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5"/>
          </p:cNvCxnSpPr>
          <p:nvPr/>
        </p:nvCxnSpPr>
        <p:spPr>
          <a:xfrm>
            <a:off x="7176281" y="4124811"/>
            <a:ext cx="523930" cy="734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21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ruined </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en-US" sz="2800" b="1" dirty="0" smtClean="0">
                <a:solidFill>
                  <a:schemeClr val="bg1"/>
                </a:solidFill>
                <a:latin typeface="Calibri" panose="020F0502020204030204" pitchFamily="34" charset="0"/>
                <a:cs typeface="Calibri" panose="020F0502020204030204" pitchFamily="34" charset="0"/>
              </a:rPr>
              <a:t>adj.)</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დანგრეული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It is an old and </a:t>
            </a:r>
            <a:r>
              <a:rPr lang="en-US" sz="2400" i="1" dirty="0">
                <a:solidFill>
                  <a:schemeClr val="accent2"/>
                </a:solidFill>
                <a:latin typeface="Calibri" panose="020F0502020204030204" pitchFamily="34" charset="0"/>
                <a:ea typeface="Calibri"/>
                <a:cs typeface="Calibri" panose="020F0502020204030204" pitchFamily="34" charset="0"/>
                <a:sym typeface="Calibri"/>
              </a:rPr>
              <a:t>ruined</a:t>
            </a:r>
            <a:r>
              <a:rPr lang="en-US" sz="2400" i="1" dirty="0">
                <a:solidFill>
                  <a:srgbClr val="FFFFFF"/>
                </a:solidFill>
                <a:latin typeface="Calibri" panose="020F0502020204030204" pitchFamily="34" charset="0"/>
                <a:ea typeface="Calibri"/>
                <a:cs typeface="Calibri" panose="020F0502020204030204" pitchFamily="34" charset="0"/>
                <a:sym typeface="Calibri"/>
              </a:rPr>
              <a:t> castle.</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95265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ancient</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en-US" sz="2800" b="1" dirty="0" smtClean="0">
                <a:solidFill>
                  <a:schemeClr val="bg1"/>
                </a:solidFill>
                <a:latin typeface="Calibri" panose="020F0502020204030204" pitchFamily="34" charset="0"/>
                <a:cs typeface="Calibri" panose="020F0502020204030204" pitchFamily="34" charset="0"/>
              </a:rPr>
              <a:t>adj.)</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უძველესი</a:t>
            </a:r>
            <a:r>
              <a:rPr sz="24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ანტიკური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241506"/>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It is an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ancient</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church dating back to the IV century.</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modern</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en-US" sz="2800" b="1" dirty="0" smtClean="0">
                <a:solidFill>
                  <a:schemeClr val="bg1"/>
                </a:solidFill>
                <a:latin typeface="Calibri" panose="020F0502020204030204" pitchFamily="34" charset="0"/>
                <a:cs typeface="Calibri" panose="020F0502020204030204" pitchFamily="34" charset="0"/>
              </a:rPr>
              <a:t>adj.)</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თანამედროვე</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en-US" sz="2400" i="1" dirty="0" smtClean="0">
                <a:solidFill>
                  <a:schemeClr val="accent2"/>
                </a:solidFill>
                <a:latin typeface="Calibri" panose="020F0502020204030204" pitchFamily="34" charset="0"/>
                <a:ea typeface="Calibri"/>
                <a:cs typeface="Calibri" panose="020F0502020204030204" pitchFamily="34" charset="0"/>
                <a:sym typeface="Calibri"/>
              </a:rPr>
              <a:t>Modern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buildings are often more environmentally friendly.</a:t>
            </a:r>
            <a:endParaRPr sz="2400" i="1" u="none" strike="noStrike" cap="none" dirty="0">
              <a:solidFill>
                <a:schemeClr val="accent2"/>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ugly</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en-US" sz="2800" b="1" dirty="0" smtClean="0">
                <a:solidFill>
                  <a:schemeClr val="bg1"/>
                </a:solidFill>
                <a:latin typeface="Calibri" panose="020F0502020204030204" pitchFamily="34" charset="0"/>
                <a:cs typeface="Calibri" panose="020F0502020204030204" pitchFamily="34" charset="0"/>
              </a:rPr>
              <a:t>adj.)</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მახინჯი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smtClean="0">
                <a:solidFill>
                  <a:srgbClr val="FFFFFF"/>
                </a:solidFill>
                <a:latin typeface="Calibri" panose="020F0502020204030204" pitchFamily="34" charset="0"/>
                <a:ea typeface="Calibri"/>
                <a:cs typeface="Calibri" panose="020F0502020204030204" pitchFamily="34" charset="0"/>
                <a:sym typeface="Calibri"/>
              </a:rPr>
              <a:t>I think, apartment buildings painted bright </a:t>
            </a:r>
            <a:r>
              <a:rPr lang="en-US" sz="2400" i="1" dirty="0" err="1" smtClean="0">
                <a:solidFill>
                  <a:srgbClr val="FFFFFF"/>
                </a:solidFill>
                <a:latin typeface="Calibri" panose="020F0502020204030204" pitchFamily="34" charset="0"/>
                <a:ea typeface="Calibri"/>
                <a:cs typeface="Calibri" panose="020F0502020204030204" pitchFamily="34" charset="0"/>
                <a:sym typeface="Calibri"/>
              </a:rPr>
              <a:t>colours</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 are </a:t>
            </a:r>
            <a:r>
              <a:rPr lang="en-US" sz="2400" i="1" dirty="0" smtClean="0">
                <a:solidFill>
                  <a:schemeClr val="accent2"/>
                </a:solidFill>
                <a:latin typeface="Calibri" panose="020F0502020204030204" pitchFamily="34" charset="0"/>
                <a:ea typeface="Calibri"/>
                <a:cs typeface="Calibri" panose="020F0502020204030204" pitchFamily="34" charset="0"/>
                <a:sym typeface="Calibri"/>
              </a:rPr>
              <a:t>ugly</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accent2"/>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3728</TotalTime>
  <Words>1331</Words>
  <Application>Microsoft Office PowerPoint</Application>
  <PresentationFormat>Widescreen</PresentationFormat>
  <Paragraphs>310</Paragraphs>
  <Slides>46</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Regular</vt:lpstr>
      <vt:lpstr>Sylfaen Regular</vt:lpstr>
      <vt:lpstr>Times New Roman</vt:lpstr>
      <vt:lpstr>Office Theme</vt:lpstr>
      <vt:lpstr>PowerPoint Presentation</vt:lpstr>
      <vt:lpstr>PowerPoint Presentation</vt:lpstr>
      <vt:lpstr>PowerPoint Presentation</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False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293</cp:revision>
  <dcterms:created xsi:type="dcterms:W3CDTF">2020-04-09T12:21:27Z</dcterms:created>
  <dcterms:modified xsi:type="dcterms:W3CDTF">2020-10-19T12:13:56Z</dcterms:modified>
</cp:coreProperties>
</file>