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1" r:id="rId3"/>
    <p:sldId id="334" r:id="rId4"/>
    <p:sldId id="335" r:id="rId5"/>
    <p:sldId id="336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44" r:id="rId14"/>
    <p:sldId id="345" r:id="rId15"/>
    <p:sldId id="346" r:id="rId16"/>
    <p:sldId id="347" r:id="rId17"/>
    <p:sldId id="348" r:id="rId18"/>
    <p:sldId id="354" r:id="rId19"/>
    <p:sldId id="350" r:id="rId20"/>
    <p:sldId id="351" r:id="rId21"/>
    <p:sldId id="363" r:id="rId22"/>
    <p:sldId id="3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0202"/>
    <a:srgbClr val="FF0066"/>
    <a:srgbClr val="0066FF"/>
    <a:srgbClr val="008000"/>
    <a:srgbClr val="00CC00"/>
    <a:srgbClr val="00FF00"/>
    <a:srgbClr val="ECEAE1"/>
    <a:srgbClr val="108B18"/>
    <a:srgbClr val="E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3978" autoAdjust="0"/>
  </p:normalViewPr>
  <p:slideViewPr>
    <p:cSldViewPr snapToGrid="0">
      <p:cViewPr varScale="1">
        <p:scale>
          <a:sx n="110" d="100"/>
          <a:sy n="110" d="100"/>
        </p:scale>
        <p:origin x="-4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Vocabulary</a:t>
          </a:r>
        </a:p>
        <a:p>
          <a:r>
            <a:rPr lang="ka-GE" dirty="0" smtClean="0">
              <a:latin typeface="+mj-lt"/>
            </a:rPr>
            <a:t>ლექსიკა</a:t>
          </a:r>
          <a:endParaRPr lang="ka-GE" dirty="0">
            <a:latin typeface="+mj-lt"/>
          </a:endParaRP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bare</a:t>
          </a:r>
        </a:p>
        <a:p>
          <a:r>
            <a:rPr lang="en-US" sz="1800" dirty="0" smtClean="0">
              <a:latin typeface="+mn-lt"/>
            </a:rPr>
            <a:t>(adj.)</a:t>
          </a:r>
          <a:endParaRPr lang="en-US" sz="1800" dirty="0">
            <a:latin typeface="+mn-lt"/>
          </a:endParaRP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to betray</a:t>
          </a:r>
        </a:p>
        <a:p>
          <a:r>
            <a:rPr lang="en-US" sz="1800" dirty="0" smtClean="0">
              <a:latin typeface="+mn-lt"/>
            </a:rPr>
            <a:t>(v.)</a:t>
          </a:r>
          <a:endParaRPr lang="en-US" sz="1800" dirty="0">
            <a:latin typeface="+mn-lt"/>
          </a:endParaRP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grave</a:t>
          </a:r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tenant</a:t>
          </a:r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landlord</a:t>
          </a:r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to tease</a:t>
          </a:r>
        </a:p>
        <a:p>
          <a:r>
            <a:rPr lang="en-US" sz="1800" dirty="0" smtClean="0">
              <a:latin typeface="+mn-lt"/>
            </a:rPr>
            <a:t>(v.)</a:t>
          </a:r>
          <a:endParaRPr lang="en-US" sz="1800" dirty="0">
            <a:latin typeface="+mn-lt"/>
          </a:endParaRP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grief </a:t>
          </a:r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funeral</a:t>
          </a:r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RadScaleRad="163980" custRadScaleInc="3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RadScaleRad="140775" custRadScaleInc="-1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15662" custScaleY="97282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RadScaleRad="80326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RadScaleRad="163802" custRadScaleInc="6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07104" custScaleY="88790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Vocabulary</a:t>
          </a:r>
        </a:p>
        <a:p>
          <a:r>
            <a:rPr lang="ka-GE" dirty="0" smtClean="0">
              <a:latin typeface="+mj-lt"/>
            </a:rPr>
            <a:t>ლექსიკა</a:t>
          </a:r>
          <a:endParaRPr lang="ka-GE" dirty="0">
            <a:latin typeface="+mj-lt"/>
          </a:endParaRP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bare</a:t>
          </a:r>
        </a:p>
        <a:p>
          <a:r>
            <a:rPr lang="en-US" sz="1800" dirty="0" smtClean="0">
              <a:latin typeface="+mn-lt"/>
            </a:rPr>
            <a:t>(adj.)</a:t>
          </a:r>
          <a:endParaRPr lang="en-US" sz="1800" dirty="0">
            <a:latin typeface="+mn-lt"/>
          </a:endParaRP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to betray</a:t>
          </a:r>
        </a:p>
        <a:p>
          <a:r>
            <a:rPr lang="en-US" sz="1800" dirty="0" smtClean="0">
              <a:latin typeface="+mn-lt"/>
            </a:rPr>
            <a:t>(v.)</a:t>
          </a:r>
          <a:endParaRPr lang="en-US" sz="1800" dirty="0">
            <a:latin typeface="+mn-lt"/>
          </a:endParaRP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grave</a:t>
          </a:r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tenant</a:t>
          </a:r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landlord</a:t>
          </a:r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to tease</a:t>
          </a:r>
        </a:p>
        <a:p>
          <a:r>
            <a:rPr lang="en-US" sz="1800" dirty="0" smtClean="0">
              <a:latin typeface="+mn-lt"/>
            </a:rPr>
            <a:t>(v.)</a:t>
          </a:r>
          <a:endParaRPr lang="en-US" sz="1800" dirty="0">
            <a:latin typeface="+mn-lt"/>
          </a:endParaRP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grief </a:t>
          </a:r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funeral</a:t>
          </a:r>
        </a:p>
        <a:p>
          <a:r>
            <a:rPr lang="en-US" sz="1800" dirty="0" smtClean="0">
              <a:latin typeface="+mn-lt"/>
            </a:rPr>
            <a:t>(n.)</a:t>
          </a:r>
          <a:endParaRPr lang="en-US" sz="180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RadScaleRad="163980" custRadScaleInc="3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RadScaleRad="140775" custRadScaleInc="-1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15662" custScaleY="97282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RadScaleRad="80326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RadScaleRad="164115" custRadScaleInc="65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07104" custScaleY="88790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4843370" y="-742491"/>
          <a:ext cx="5770401" cy="5770401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00622" y="194815"/>
          <a:ext cx="4831121" cy="389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13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Vocabulary</a:t>
          </a:r>
          <a:r>
            <a:rPr lang="ka-GE" sz="1500" kern="1200" dirty="0"/>
            <a:t> - ლექსიკა</a:t>
          </a:r>
          <a:endParaRPr lang="en-US" sz="1500" kern="1200" dirty="0"/>
        </a:p>
      </dsp:txBody>
      <dsp:txXfrm>
        <a:off x="300622" y="194815"/>
        <a:ext cx="4831121" cy="389458"/>
      </dsp:txXfrm>
    </dsp:sp>
    <dsp:sp modelId="{377382CD-1E73-FA48-BC57-ACD20D62240A}">
      <dsp:nvSpPr>
        <dsp:cNvPr id="0" name=""/>
        <dsp:cNvSpPr/>
      </dsp:nvSpPr>
      <dsp:spPr>
        <a:xfrm>
          <a:off x="57210" y="146132"/>
          <a:ext cx="486823" cy="486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53311" y="779346"/>
          <a:ext cx="4478431" cy="389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13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About the Author</a:t>
          </a:r>
          <a:r>
            <a:rPr lang="ka-GE" sz="1500" kern="1200" dirty="0"/>
            <a:t>- ავტორის შესახებ</a:t>
          </a:r>
          <a:endParaRPr lang="en-US" sz="1500" kern="1200" dirty="0"/>
        </a:p>
      </dsp:txBody>
      <dsp:txXfrm>
        <a:off x="653311" y="779346"/>
        <a:ext cx="4478431" cy="389458"/>
      </dsp:txXfrm>
    </dsp:sp>
    <dsp:sp modelId="{411DA598-002A-FF47-9531-75928444A383}">
      <dsp:nvSpPr>
        <dsp:cNvPr id="0" name=""/>
        <dsp:cNvSpPr/>
      </dsp:nvSpPr>
      <dsp:spPr>
        <a:xfrm>
          <a:off x="409900" y="730663"/>
          <a:ext cx="486823" cy="486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46584" y="1363448"/>
          <a:ext cx="4285159" cy="389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13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Summary</a:t>
          </a:r>
          <a:r>
            <a:rPr lang="ka-GE" sz="1500" kern="1200" dirty="0"/>
            <a:t> - შინაარსი</a:t>
          </a:r>
          <a:endParaRPr lang="en-US" sz="1500" kern="1200" dirty="0"/>
        </a:p>
      </dsp:txBody>
      <dsp:txXfrm>
        <a:off x="846584" y="1363448"/>
        <a:ext cx="4285159" cy="389458"/>
      </dsp:txXfrm>
    </dsp:sp>
    <dsp:sp modelId="{5CEC9627-B2FE-2D42-9A6F-D0C848694378}">
      <dsp:nvSpPr>
        <dsp:cNvPr id="0" name=""/>
        <dsp:cNvSpPr/>
      </dsp:nvSpPr>
      <dsp:spPr>
        <a:xfrm>
          <a:off x="603172" y="1314766"/>
          <a:ext cx="486823" cy="486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908294" y="1947979"/>
          <a:ext cx="4223449" cy="389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13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>
              <a:cs typeface="Calibri" panose="020F0502020204030204" pitchFamily="34" charset="0"/>
            </a:rPr>
            <a:t>Characters - გმირები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08294" y="1947979"/>
        <a:ext cx="4223449" cy="389458"/>
      </dsp:txXfrm>
    </dsp:sp>
    <dsp:sp modelId="{3F768512-85FB-484A-9E22-7129A668D517}">
      <dsp:nvSpPr>
        <dsp:cNvPr id="0" name=""/>
        <dsp:cNvSpPr/>
      </dsp:nvSpPr>
      <dsp:spPr>
        <a:xfrm>
          <a:off x="664882" y="1899297"/>
          <a:ext cx="486823" cy="486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46584" y="2532510"/>
          <a:ext cx="4285159" cy="389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13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Setting</a:t>
          </a:r>
          <a:r>
            <a:rPr lang="ka-GE" sz="1500" kern="1200" dirty="0"/>
            <a:t> - მოქმედების ადგილი და დრო</a:t>
          </a:r>
          <a:endParaRPr lang="en-US" sz="1500" kern="1200" dirty="0"/>
        </a:p>
      </dsp:txBody>
      <dsp:txXfrm>
        <a:off x="846584" y="2532510"/>
        <a:ext cx="4285159" cy="389458"/>
      </dsp:txXfrm>
    </dsp:sp>
    <dsp:sp modelId="{2B510BF3-E86F-184A-A47F-3B6C283103CC}">
      <dsp:nvSpPr>
        <dsp:cNvPr id="0" name=""/>
        <dsp:cNvSpPr/>
      </dsp:nvSpPr>
      <dsp:spPr>
        <a:xfrm>
          <a:off x="603172" y="2483828"/>
          <a:ext cx="486823" cy="486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53311" y="3116613"/>
          <a:ext cx="4478431" cy="389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13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</a:rPr>
            <a:t>Main </a:t>
          </a:r>
          <a:r>
            <a:rPr lang="ka-GE" sz="1500" kern="1200" dirty="0">
              <a:latin typeface="+mn-lt"/>
            </a:rPr>
            <a:t>themes</a:t>
          </a:r>
          <a:r>
            <a:rPr lang="ka-GE" sz="1500" kern="1200" dirty="0"/>
            <a:t> - მთავარი თემები</a:t>
          </a:r>
          <a:endParaRPr lang="en-US" sz="1500" kern="1200" dirty="0"/>
        </a:p>
      </dsp:txBody>
      <dsp:txXfrm>
        <a:off x="653311" y="3116613"/>
        <a:ext cx="4478431" cy="389458"/>
      </dsp:txXfrm>
    </dsp:sp>
    <dsp:sp modelId="{8FDE6AB9-492F-D94A-B065-ABF11C83471E}">
      <dsp:nvSpPr>
        <dsp:cNvPr id="0" name=""/>
        <dsp:cNvSpPr/>
      </dsp:nvSpPr>
      <dsp:spPr>
        <a:xfrm>
          <a:off x="409900" y="3067930"/>
          <a:ext cx="486823" cy="486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00622" y="3701144"/>
          <a:ext cx="4831121" cy="389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13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Conclusion and Homework</a:t>
          </a:r>
          <a:r>
            <a:rPr lang="ka-GE" sz="1500" kern="1200" dirty="0"/>
            <a:t> - შეჯამება და დავალება</a:t>
          </a:r>
          <a:endParaRPr lang="en-US" sz="1500" kern="1200" dirty="0"/>
        </a:p>
      </dsp:txBody>
      <dsp:txXfrm>
        <a:off x="300622" y="3701144"/>
        <a:ext cx="4831121" cy="389458"/>
      </dsp:txXfrm>
    </dsp:sp>
    <dsp:sp modelId="{23647887-052A-044D-A3F1-E205E9BB6589}">
      <dsp:nvSpPr>
        <dsp:cNvPr id="0" name=""/>
        <dsp:cNvSpPr/>
      </dsp:nvSpPr>
      <dsp:spPr>
        <a:xfrm>
          <a:off x="57210" y="3652461"/>
          <a:ext cx="486823" cy="486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87888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latin typeface="+mj-lt"/>
            </a:rPr>
            <a:t>ლექსიკა</a:t>
          </a:r>
          <a:endParaRPr lang="ka-GE" sz="1800" kern="1200" dirty="0">
            <a:latin typeface="+mj-lt"/>
          </a:endParaRPr>
        </a:p>
      </dsp:txBody>
      <dsp:txXfrm>
        <a:off x="4119876" y="2280133"/>
        <a:ext cx="1120137" cy="1134680"/>
      </dsp:txXfrm>
    </dsp:sp>
    <dsp:sp modelId="{B9A95E8E-6E90-44AE-B6F0-582FC19101EA}">
      <dsp:nvSpPr>
        <dsp:cNvPr id="0" name=""/>
        <dsp:cNvSpPr/>
      </dsp:nvSpPr>
      <dsp:spPr>
        <a:xfrm rot="16200000">
          <a:off x="4310653" y="1663437"/>
          <a:ext cx="73858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3858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61480" y="1657377"/>
        <a:ext cx="36929" cy="36929"/>
      </dsp:txXfrm>
    </dsp:sp>
    <dsp:sp modelId="{60CA6584-FB95-416B-AC47-B171AC9DC8F6}">
      <dsp:nvSpPr>
        <dsp:cNvPr id="0" name=""/>
        <dsp:cNvSpPr/>
      </dsp:nvSpPr>
      <dsp:spPr>
        <a:xfrm>
          <a:off x="4038047" y="2275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to betray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(v.)</a:t>
          </a:r>
          <a:endParaRPr lang="en-US" sz="1800" kern="1200" dirty="0">
            <a:latin typeface="+mn-lt"/>
          </a:endParaRPr>
        </a:p>
      </dsp:txBody>
      <dsp:txXfrm>
        <a:off x="4226054" y="210761"/>
        <a:ext cx="907781" cy="907781"/>
      </dsp:txXfrm>
    </dsp:sp>
    <dsp:sp modelId="{79CCF70B-B7B2-4330-95B9-A52A5E6F8B08}">
      <dsp:nvSpPr>
        <dsp:cNvPr id="0" name=""/>
        <dsp:cNvSpPr/>
      </dsp:nvSpPr>
      <dsp:spPr>
        <a:xfrm rot="19436490">
          <a:off x="5117922" y="1736406"/>
          <a:ext cx="214191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14191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35333" y="1695263"/>
        <a:ext cx="107095" cy="107095"/>
      </dsp:txXfrm>
    </dsp:sp>
    <dsp:sp modelId="{8AD78741-3BC3-458E-8A9A-DAB0A9FDFE23}">
      <dsp:nvSpPr>
        <dsp:cNvPr id="0" name=""/>
        <dsp:cNvSpPr/>
      </dsp:nvSpPr>
      <dsp:spPr>
        <a:xfrm>
          <a:off x="6931685" y="9870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grave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7119692" y="286714"/>
        <a:ext cx="907781" cy="907781"/>
      </dsp:txXfrm>
    </dsp:sp>
    <dsp:sp modelId="{C455CC8C-6CE2-4876-8AF7-933EAB8950E9}">
      <dsp:nvSpPr>
        <dsp:cNvPr id="0" name=""/>
        <dsp:cNvSpPr/>
      </dsp:nvSpPr>
      <dsp:spPr>
        <a:xfrm rot="21381084">
          <a:off x="5468776" y="2732515"/>
          <a:ext cx="163887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3887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47240" y="2703948"/>
        <a:ext cx="81943" cy="81943"/>
      </dsp:txXfrm>
    </dsp:sp>
    <dsp:sp modelId="{14FED8F7-C96E-4157-AE78-8507ED613C46}">
      <dsp:nvSpPr>
        <dsp:cNvPr id="0" name=""/>
        <dsp:cNvSpPr/>
      </dsp:nvSpPr>
      <dsp:spPr>
        <a:xfrm>
          <a:off x="7104685" y="201002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tenant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7292692" y="2198034"/>
        <a:ext cx="907781" cy="907781"/>
      </dsp:txXfrm>
    </dsp:sp>
    <dsp:sp modelId="{7FD80FC6-6F90-4979-BC08-4533BCEA0C4A}">
      <dsp:nvSpPr>
        <dsp:cNvPr id="0" name=""/>
        <dsp:cNvSpPr/>
      </dsp:nvSpPr>
      <dsp:spPr>
        <a:xfrm rot="1804045">
          <a:off x="5232108" y="3737732"/>
          <a:ext cx="201410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1410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88810" y="3699784"/>
        <a:ext cx="100705" cy="100705"/>
      </dsp:txXfrm>
    </dsp:sp>
    <dsp:sp modelId="{97AC90F4-D3E1-4720-BB64-3FFA7FF91885}">
      <dsp:nvSpPr>
        <dsp:cNvPr id="0" name=""/>
        <dsp:cNvSpPr/>
      </dsp:nvSpPr>
      <dsp:spPr>
        <a:xfrm>
          <a:off x="6979840" y="3984287"/>
          <a:ext cx="1484863" cy="1248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landlord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7197293" y="4167184"/>
        <a:ext cx="1049957" cy="883107"/>
      </dsp:txXfrm>
    </dsp:sp>
    <dsp:sp modelId="{590263F0-6B47-4D81-ADFB-30DE3EA68C42}">
      <dsp:nvSpPr>
        <dsp:cNvPr id="0" name=""/>
        <dsp:cNvSpPr/>
      </dsp:nvSpPr>
      <dsp:spPr>
        <a:xfrm rot="5411111">
          <a:off x="4522285" y="3791971"/>
          <a:ext cx="30913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30913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69124" y="3796647"/>
        <a:ext cx="15456" cy="15456"/>
      </dsp:txXfrm>
    </dsp:sp>
    <dsp:sp modelId="{7E41AABE-D5ED-472C-B971-FEDB7103D646}">
      <dsp:nvSpPr>
        <dsp:cNvPr id="0" name=""/>
        <dsp:cNvSpPr/>
      </dsp:nvSpPr>
      <dsp:spPr>
        <a:xfrm>
          <a:off x="4032380" y="3958939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to tease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(v.)</a:t>
          </a:r>
          <a:endParaRPr lang="en-US" sz="1800" kern="1200" dirty="0">
            <a:latin typeface="+mn-lt"/>
          </a:endParaRPr>
        </a:p>
      </dsp:txBody>
      <dsp:txXfrm>
        <a:off x="4220387" y="4146946"/>
        <a:ext cx="907781" cy="907781"/>
      </dsp:txXfrm>
    </dsp:sp>
    <dsp:sp modelId="{0B1A478D-C929-4B8D-8C55-DBD98AD384D9}">
      <dsp:nvSpPr>
        <dsp:cNvPr id="0" name=""/>
        <dsp:cNvSpPr/>
      </dsp:nvSpPr>
      <dsp:spPr>
        <a:xfrm rot="9000531">
          <a:off x="1995936" y="3766868"/>
          <a:ext cx="213901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13901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11969" y="3725797"/>
        <a:ext cx="106950" cy="106950"/>
      </dsp:txXfrm>
    </dsp:sp>
    <dsp:sp modelId="{37118DB8-5C7C-4B41-97AF-D2A2553362FB}">
      <dsp:nvSpPr>
        <dsp:cNvPr id="0" name=""/>
        <dsp:cNvSpPr/>
      </dsp:nvSpPr>
      <dsp:spPr>
        <a:xfrm>
          <a:off x="941293" y="3992849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grief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1129300" y="4180856"/>
        <a:ext cx="907781" cy="907781"/>
      </dsp:txXfrm>
    </dsp:sp>
    <dsp:sp modelId="{11EB1C63-9875-4E49-B468-ABE1B96C95F7}">
      <dsp:nvSpPr>
        <dsp:cNvPr id="0" name=""/>
        <dsp:cNvSpPr/>
      </dsp:nvSpPr>
      <dsp:spPr>
        <a:xfrm rot="10882876">
          <a:off x="2158585" y="2795127"/>
          <a:ext cx="172977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2977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980230" y="2764287"/>
        <a:ext cx="86488" cy="86488"/>
      </dsp:txXfrm>
    </dsp:sp>
    <dsp:sp modelId="{D41E153F-26E4-4E04-951D-A7F71B95760C}">
      <dsp:nvSpPr>
        <dsp:cNvPr id="0" name=""/>
        <dsp:cNvSpPr/>
      </dsp:nvSpPr>
      <dsp:spPr>
        <a:xfrm>
          <a:off x="784130" y="2200172"/>
          <a:ext cx="1374996" cy="11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funeral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985494" y="2367104"/>
        <a:ext cx="972268" cy="806017"/>
      </dsp:txXfrm>
    </dsp:sp>
    <dsp:sp modelId="{D4612FAB-49A0-42B4-BCFC-2FF51D7493EE}">
      <dsp:nvSpPr>
        <dsp:cNvPr id="0" name=""/>
        <dsp:cNvSpPr/>
      </dsp:nvSpPr>
      <dsp:spPr>
        <a:xfrm rot="12772688">
          <a:off x="1739735" y="1732955"/>
          <a:ext cx="247034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47034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913151" y="1683601"/>
        <a:ext cx="123517" cy="123517"/>
      </dsp:txXfrm>
    </dsp:sp>
    <dsp:sp modelId="{B86A3D4F-8D1A-4534-8794-0FF8F8C4D050}">
      <dsp:nvSpPr>
        <dsp:cNvPr id="0" name=""/>
        <dsp:cNvSpPr/>
      </dsp:nvSpPr>
      <dsp:spPr>
        <a:xfrm>
          <a:off x="756596" y="8448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bare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(adj.)</a:t>
          </a:r>
          <a:endParaRPr lang="en-US" sz="1800" kern="1200" dirty="0">
            <a:latin typeface="+mn-lt"/>
          </a:endParaRPr>
        </a:p>
      </dsp:txBody>
      <dsp:txXfrm>
        <a:off x="944603" y="272493"/>
        <a:ext cx="907781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444594" y="84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Author</a:t>
          </a:r>
        </a:p>
      </dsp:txBody>
      <dsp:txXfrm>
        <a:off x="3674810" y="231059"/>
        <a:ext cx="1111583" cy="1111583"/>
      </dsp:txXfrm>
    </dsp:sp>
    <dsp:sp modelId="{DB5CCCA1-D6B9-1948-9989-9FFA7D5C769F}">
      <dsp:nvSpPr>
        <dsp:cNvPr id="0" name=""/>
        <dsp:cNvSpPr/>
      </dsp:nvSpPr>
      <dsp:spPr>
        <a:xfrm rot="2160000">
          <a:off x="4966787" y="1208041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78742" y="1277358"/>
        <a:ext cx="292119" cy="318333"/>
      </dsp:txXfrm>
    </dsp:sp>
    <dsp:sp modelId="{230B3DC8-9107-5948-831C-6BADF7207648}">
      <dsp:nvSpPr>
        <dsp:cNvPr id="0" name=""/>
        <dsp:cNvSpPr/>
      </dsp:nvSpPr>
      <dsp:spPr>
        <a:xfrm>
          <a:off x="535338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</a:t>
          </a:r>
        </a:p>
      </dsp:txBody>
      <dsp:txXfrm>
        <a:off x="5583605" y="1617879"/>
        <a:ext cx="1111583" cy="1111583"/>
      </dsp:txXfrm>
    </dsp:sp>
    <dsp:sp modelId="{B551E777-6A35-164B-B066-DE336C9ABA09}">
      <dsp:nvSpPr>
        <dsp:cNvPr id="0" name=""/>
        <dsp:cNvSpPr/>
      </dsp:nvSpPr>
      <dsp:spPr>
        <a:xfrm rot="6480000">
          <a:off x="5569842" y="3019123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651783" y="3065701"/>
        <a:ext cx="292119" cy="318333"/>
      </dsp:txXfrm>
    </dsp:sp>
    <dsp:sp modelId="{C9F5D55E-A854-074F-A14E-1E47DC7F6F27}">
      <dsp:nvSpPr>
        <dsp:cNvPr id="0" name=""/>
        <dsp:cNvSpPr/>
      </dsp:nvSpPr>
      <dsp:spPr>
        <a:xfrm>
          <a:off x="4624294" y="3631587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Characters</a:t>
          </a:r>
        </a:p>
      </dsp:txBody>
      <dsp:txXfrm>
        <a:off x="4854510" y="3861803"/>
        <a:ext cx="1111583" cy="1111583"/>
      </dsp:txXfrm>
    </dsp:sp>
    <dsp:sp modelId="{187CC380-E1DB-774C-8799-4A4F597A41AF}">
      <dsp:nvSpPr>
        <dsp:cNvPr id="0" name=""/>
        <dsp:cNvSpPr/>
      </dsp:nvSpPr>
      <dsp:spPr>
        <a:xfrm rot="10800000">
          <a:off x="4033755" y="4152317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158949" y="4258428"/>
        <a:ext cx="292119" cy="318333"/>
      </dsp:txXfrm>
    </dsp:sp>
    <dsp:sp modelId="{A769E5A0-BAE1-1C4D-818A-6AD61DEAD5F7}">
      <dsp:nvSpPr>
        <dsp:cNvPr id="0" name=""/>
        <dsp:cNvSpPr/>
      </dsp:nvSpPr>
      <dsp:spPr>
        <a:xfrm>
          <a:off x="2264893" y="3631587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</a:t>
          </a:r>
        </a:p>
      </dsp:txBody>
      <dsp:txXfrm>
        <a:off x="2495109" y="3861803"/>
        <a:ext cx="1111583" cy="1111583"/>
      </dsp:txXfrm>
    </dsp:sp>
    <dsp:sp modelId="{2C76AEB2-EFD1-4142-B9C3-F8FD63941A8C}">
      <dsp:nvSpPr>
        <dsp:cNvPr id="0" name=""/>
        <dsp:cNvSpPr/>
      </dsp:nvSpPr>
      <dsp:spPr>
        <a:xfrm rot="15120000">
          <a:off x="2481347" y="3041588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563288" y="3207232"/>
        <a:ext cx="292119" cy="318333"/>
      </dsp:txXfrm>
    </dsp:sp>
    <dsp:sp modelId="{D5FC3538-A7E0-AD49-ABDF-8BF1C1E4A455}">
      <dsp:nvSpPr>
        <dsp:cNvPr id="0" name=""/>
        <dsp:cNvSpPr/>
      </dsp:nvSpPr>
      <dsp:spPr>
        <a:xfrm>
          <a:off x="153579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Themes</a:t>
          </a:r>
        </a:p>
      </dsp:txBody>
      <dsp:txXfrm>
        <a:off x="1766015" y="1617879"/>
        <a:ext cx="1111583" cy="1111583"/>
      </dsp:txXfrm>
    </dsp:sp>
    <dsp:sp modelId="{C25A9A42-2F58-5C48-A907-7B73106014B5}">
      <dsp:nvSpPr>
        <dsp:cNvPr id="0" name=""/>
        <dsp:cNvSpPr/>
      </dsp:nvSpPr>
      <dsp:spPr>
        <a:xfrm rot="19440000">
          <a:off x="3057992" y="1221925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069947" y="1364830"/>
        <a:ext cx="292119" cy="318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87888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latin typeface="+mj-lt"/>
            </a:rPr>
            <a:t>ლექსიკა</a:t>
          </a:r>
          <a:endParaRPr lang="ka-GE" sz="1800" kern="1200" dirty="0">
            <a:latin typeface="+mj-lt"/>
          </a:endParaRPr>
        </a:p>
      </dsp:txBody>
      <dsp:txXfrm>
        <a:off x="4119876" y="2280133"/>
        <a:ext cx="1120137" cy="1134680"/>
      </dsp:txXfrm>
    </dsp:sp>
    <dsp:sp modelId="{B9A95E8E-6E90-44AE-B6F0-582FC19101EA}">
      <dsp:nvSpPr>
        <dsp:cNvPr id="0" name=""/>
        <dsp:cNvSpPr/>
      </dsp:nvSpPr>
      <dsp:spPr>
        <a:xfrm rot="16200000">
          <a:off x="4310653" y="1663437"/>
          <a:ext cx="73858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3858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61480" y="1657377"/>
        <a:ext cx="36929" cy="36929"/>
      </dsp:txXfrm>
    </dsp:sp>
    <dsp:sp modelId="{60CA6584-FB95-416B-AC47-B171AC9DC8F6}">
      <dsp:nvSpPr>
        <dsp:cNvPr id="0" name=""/>
        <dsp:cNvSpPr/>
      </dsp:nvSpPr>
      <dsp:spPr>
        <a:xfrm>
          <a:off x="4038047" y="2275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to betray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(v.)</a:t>
          </a:r>
          <a:endParaRPr lang="en-US" sz="1800" kern="1200" dirty="0">
            <a:latin typeface="+mn-lt"/>
          </a:endParaRPr>
        </a:p>
      </dsp:txBody>
      <dsp:txXfrm>
        <a:off x="4226054" y="210761"/>
        <a:ext cx="907781" cy="907781"/>
      </dsp:txXfrm>
    </dsp:sp>
    <dsp:sp modelId="{79CCF70B-B7B2-4330-95B9-A52A5E6F8B08}">
      <dsp:nvSpPr>
        <dsp:cNvPr id="0" name=""/>
        <dsp:cNvSpPr/>
      </dsp:nvSpPr>
      <dsp:spPr>
        <a:xfrm rot="19436490">
          <a:off x="5117922" y="1736406"/>
          <a:ext cx="214191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14191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35333" y="1695263"/>
        <a:ext cx="107095" cy="107095"/>
      </dsp:txXfrm>
    </dsp:sp>
    <dsp:sp modelId="{8AD78741-3BC3-458E-8A9A-DAB0A9FDFE23}">
      <dsp:nvSpPr>
        <dsp:cNvPr id="0" name=""/>
        <dsp:cNvSpPr/>
      </dsp:nvSpPr>
      <dsp:spPr>
        <a:xfrm>
          <a:off x="6931685" y="9870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grave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7119692" y="286714"/>
        <a:ext cx="907781" cy="907781"/>
      </dsp:txXfrm>
    </dsp:sp>
    <dsp:sp modelId="{C455CC8C-6CE2-4876-8AF7-933EAB8950E9}">
      <dsp:nvSpPr>
        <dsp:cNvPr id="0" name=""/>
        <dsp:cNvSpPr/>
      </dsp:nvSpPr>
      <dsp:spPr>
        <a:xfrm rot="21381084">
          <a:off x="5468776" y="2732515"/>
          <a:ext cx="163887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3887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47240" y="2703948"/>
        <a:ext cx="81943" cy="81943"/>
      </dsp:txXfrm>
    </dsp:sp>
    <dsp:sp modelId="{14FED8F7-C96E-4157-AE78-8507ED613C46}">
      <dsp:nvSpPr>
        <dsp:cNvPr id="0" name=""/>
        <dsp:cNvSpPr/>
      </dsp:nvSpPr>
      <dsp:spPr>
        <a:xfrm>
          <a:off x="7104685" y="201002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tenant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7292692" y="2198034"/>
        <a:ext cx="907781" cy="907781"/>
      </dsp:txXfrm>
    </dsp:sp>
    <dsp:sp modelId="{7FD80FC6-6F90-4979-BC08-4533BCEA0C4A}">
      <dsp:nvSpPr>
        <dsp:cNvPr id="0" name=""/>
        <dsp:cNvSpPr/>
      </dsp:nvSpPr>
      <dsp:spPr>
        <a:xfrm rot="1804045">
          <a:off x="5232108" y="3737732"/>
          <a:ext cx="201410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1410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88810" y="3699784"/>
        <a:ext cx="100705" cy="100705"/>
      </dsp:txXfrm>
    </dsp:sp>
    <dsp:sp modelId="{97AC90F4-D3E1-4720-BB64-3FFA7FF91885}">
      <dsp:nvSpPr>
        <dsp:cNvPr id="0" name=""/>
        <dsp:cNvSpPr/>
      </dsp:nvSpPr>
      <dsp:spPr>
        <a:xfrm>
          <a:off x="6979840" y="3984287"/>
          <a:ext cx="1484863" cy="1248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landlord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7197293" y="4167184"/>
        <a:ext cx="1049957" cy="883107"/>
      </dsp:txXfrm>
    </dsp:sp>
    <dsp:sp modelId="{590263F0-6B47-4D81-ADFB-30DE3EA68C42}">
      <dsp:nvSpPr>
        <dsp:cNvPr id="0" name=""/>
        <dsp:cNvSpPr/>
      </dsp:nvSpPr>
      <dsp:spPr>
        <a:xfrm rot="5411111">
          <a:off x="4522285" y="3791971"/>
          <a:ext cx="30913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30913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69124" y="3796647"/>
        <a:ext cx="15456" cy="15456"/>
      </dsp:txXfrm>
    </dsp:sp>
    <dsp:sp modelId="{7E41AABE-D5ED-472C-B971-FEDB7103D646}">
      <dsp:nvSpPr>
        <dsp:cNvPr id="0" name=""/>
        <dsp:cNvSpPr/>
      </dsp:nvSpPr>
      <dsp:spPr>
        <a:xfrm>
          <a:off x="4032380" y="3958939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to tease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(v.)</a:t>
          </a:r>
          <a:endParaRPr lang="en-US" sz="1800" kern="1200" dirty="0">
            <a:latin typeface="+mn-lt"/>
          </a:endParaRPr>
        </a:p>
      </dsp:txBody>
      <dsp:txXfrm>
        <a:off x="4220387" y="4146946"/>
        <a:ext cx="907781" cy="907781"/>
      </dsp:txXfrm>
    </dsp:sp>
    <dsp:sp modelId="{0B1A478D-C929-4B8D-8C55-DBD98AD384D9}">
      <dsp:nvSpPr>
        <dsp:cNvPr id="0" name=""/>
        <dsp:cNvSpPr/>
      </dsp:nvSpPr>
      <dsp:spPr>
        <a:xfrm rot="8989191">
          <a:off x="1992651" y="3773913"/>
          <a:ext cx="214582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14582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11916" y="3732672"/>
        <a:ext cx="107291" cy="107291"/>
      </dsp:txXfrm>
    </dsp:sp>
    <dsp:sp modelId="{37118DB8-5C7C-4B41-97AF-D2A2553362FB}">
      <dsp:nvSpPr>
        <dsp:cNvPr id="0" name=""/>
        <dsp:cNvSpPr/>
      </dsp:nvSpPr>
      <dsp:spPr>
        <a:xfrm>
          <a:off x="941300" y="4006489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grief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1129307" y="4194496"/>
        <a:ext cx="907781" cy="907781"/>
      </dsp:txXfrm>
    </dsp:sp>
    <dsp:sp modelId="{11EB1C63-9875-4E49-B468-ABE1B96C95F7}">
      <dsp:nvSpPr>
        <dsp:cNvPr id="0" name=""/>
        <dsp:cNvSpPr/>
      </dsp:nvSpPr>
      <dsp:spPr>
        <a:xfrm rot="10882876">
          <a:off x="2158585" y="2795127"/>
          <a:ext cx="172977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2977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980230" y="2764287"/>
        <a:ext cx="86488" cy="86488"/>
      </dsp:txXfrm>
    </dsp:sp>
    <dsp:sp modelId="{D41E153F-26E4-4E04-951D-A7F71B95760C}">
      <dsp:nvSpPr>
        <dsp:cNvPr id="0" name=""/>
        <dsp:cNvSpPr/>
      </dsp:nvSpPr>
      <dsp:spPr>
        <a:xfrm>
          <a:off x="784130" y="2200172"/>
          <a:ext cx="1374996" cy="11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funeral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(n.)</a:t>
          </a:r>
          <a:endParaRPr lang="en-US" sz="1800" kern="1200" dirty="0">
            <a:latin typeface="+mn-lt"/>
          </a:endParaRPr>
        </a:p>
      </dsp:txBody>
      <dsp:txXfrm>
        <a:off x="985494" y="2367104"/>
        <a:ext cx="972268" cy="806017"/>
      </dsp:txXfrm>
    </dsp:sp>
    <dsp:sp modelId="{D4612FAB-49A0-42B4-BCFC-2FF51D7493EE}">
      <dsp:nvSpPr>
        <dsp:cNvPr id="0" name=""/>
        <dsp:cNvSpPr/>
      </dsp:nvSpPr>
      <dsp:spPr>
        <a:xfrm rot="12772688">
          <a:off x="1739735" y="1732955"/>
          <a:ext cx="247034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47034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913151" y="1683601"/>
        <a:ext cx="123517" cy="123517"/>
      </dsp:txXfrm>
    </dsp:sp>
    <dsp:sp modelId="{B86A3D4F-8D1A-4534-8794-0FF8F8C4D050}">
      <dsp:nvSpPr>
        <dsp:cNvPr id="0" name=""/>
        <dsp:cNvSpPr/>
      </dsp:nvSpPr>
      <dsp:spPr>
        <a:xfrm>
          <a:off x="756596" y="8448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bare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(adj.)</a:t>
          </a:r>
          <a:endParaRPr lang="en-US" sz="1800" kern="1200" dirty="0">
            <a:latin typeface="+mn-lt"/>
          </a:endParaRPr>
        </a:p>
      </dsp:txBody>
      <dsp:txXfrm>
        <a:off x="944603" y="272493"/>
        <a:ext cx="907781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21-Aug-20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21-Aug-20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100292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to tease</a:t>
            </a:r>
          </a:p>
          <a:p>
            <a:pPr lvl="0" algn="ctr"/>
            <a:r>
              <a:rPr lang="en-US" sz="4000" dirty="0"/>
              <a:t>(v.)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364468" y="3934668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გაღიზიანება, დაცინვა</a:t>
            </a:r>
            <a:endParaRPr lang="en-US" sz="28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70951" y="969682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2412" y="996979"/>
            <a:ext cx="2174040" cy="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291364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grief 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364468" y="4043852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მწუხარება</a:t>
            </a:r>
            <a:endParaRPr lang="en-US" sz="28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70951" y="978431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2412" y="1005728"/>
            <a:ext cx="2174040" cy="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332308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funeral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364468" y="4207628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დაკრძალვა</a:t>
            </a:r>
            <a:endParaRPr lang="en-US" sz="28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70951" y="913121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2412" y="940418"/>
            <a:ext cx="2174040" cy="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21" y="1194367"/>
            <a:ext cx="3693111" cy="4924148"/>
          </a:xfrm>
          <a:prstGeom prst="rect">
            <a:avLst/>
          </a:prstGeom>
        </p:spPr>
      </p:pic>
      <p:pic>
        <p:nvPicPr>
          <p:cNvPr id="8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97584" y="980639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045" y="1007936"/>
            <a:ext cx="2174040" cy="8862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6CDF7A-419E-9D4B-B7DA-84BF4C15AA2D}"/>
              </a:ext>
            </a:extLst>
          </p:cNvPr>
          <p:cNvSpPr/>
          <p:nvPr/>
        </p:nvSpPr>
        <p:spPr>
          <a:xfrm>
            <a:off x="1199408" y="3206149"/>
            <a:ext cx="4227615" cy="736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74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50" y="1260629"/>
            <a:ext cx="3711867" cy="4639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6013"/>
          <a:stretch/>
        </p:blipFill>
        <p:spPr>
          <a:xfrm>
            <a:off x="1223067" y="2947135"/>
            <a:ext cx="5242127" cy="29533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4D87418-AC42-3240-8BA4-84EE6F439A9C}"/>
              </a:ext>
            </a:extLst>
          </p:cNvPr>
          <p:cNvSpPr/>
          <p:nvPr/>
        </p:nvSpPr>
        <p:spPr>
          <a:xfrm>
            <a:off x="1197451" y="1260629"/>
            <a:ext cx="5267743" cy="1550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Emily Bronte</a:t>
            </a:r>
          </a:p>
          <a:p>
            <a:r>
              <a:rPr lang="en-US" sz="3200" dirty="0">
                <a:solidFill>
                  <a:schemeClr val="bg1"/>
                </a:solidFill>
              </a:rPr>
              <a:t>1818 – 1848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Thornton, Yorkshire, </a:t>
            </a:r>
            <a:r>
              <a:rPr lang="en-US" sz="3200" dirty="0" smtClean="0">
                <a:solidFill>
                  <a:schemeClr val="bg1"/>
                </a:solidFill>
              </a:rPr>
              <a:t>England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5048" r="8172" b="16634"/>
          <a:stretch/>
        </p:blipFill>
        <p:spPr>
          <a:xfrm>
            <a:off x="6894116" y="1216240"/>
            <a:ext cx="3249192" cy="48657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4AF9F2-3A9A-5C4F-8726-CFA61D904488}"/>
              </a:ext>
            </a:extLst>
          </p:cNvPr>
          <p:cNvSpPr/>
          <p:nvPr/>
        </p:nvSpPr>
        <p:spPr>
          <a:xfrm>
            <a:off x="902347" y="2728775"/>
            <a:ext cx="4556810" cy="18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Summary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ka-GE" sz="5400" dirty="0">
                <a:solidFill>
                  <a:schemeClr val="bg1"/>
                </a:solidFill>
              </a:rPr>
              <a:t>შინაარსი</a:t>
            </a:r>
            <a:endParaRPr lang="en-US" sz="5400" dirty="0"/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69923" y="998085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1384" y="1025382"/>
            <a:ext cx="2174040" cy="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27" y="2813233"/>
            <a:ext cx="1743075" cy="293381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9305919" y="5069976"/>
            <a:ext cx="1793289" cy="1087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Edgar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5"/>
          <a:stretch/>
        </p:blipFill>
        <p:spPr>
          <a:xfrm>
            <a:off x="3723585" y="2813233"/>
            <a:ext cx="1718672" cy="2786079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723585" y="5133327"/>
            <a:ext cx="1718672" cy="102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Catherine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r="8864"/>
          <a:stretch/>
        </p:blipFill>
        <p:spPr>
          <a:xfrm>
            <a:off x="931284" y="2724860"/>
            <a:ext cx="1766656" cy="309067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931284" y="2031942"/>
            <a:ext cx="176665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Heathcliff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5178" r="10862" b="4984"/>
          <a:stretch/>
        </p:blipFill>
        <p:spPr>
          <a:xfrm>
            <a:off x="6492545" y="2670268"/>
            <a:ext cx="1798598" cy="306184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69037" y="2030698"/>
            <a:ext cx="1822106" cy="9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Isabella Linton</a:t>
            </a:r>
            <a:endParaRPr lang="en-US" sz="2000" b="1" dirty="0"/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570951" y="87683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72412" y="904127"/>
            <a:ext cx="2174040" cy="8862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6571930-5ECA-384B-BC3E-B9E222DD8DE3}"/>
              </a:ext>
            </a:extLst>
          </p:cNvPr>
          <p:cNvSpPr/>
          <p:nvPr/>
        </p:nvSpPr>
        <p:spPr>
          <a:xfrm>
            <a:off x="6469037" y="876830"/>
            <a:ext cx="5498903" cy="78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Characters</a:t>
            </a:r>
            <a:r>
              <a:rPr lang="ka-GE" sz="4000" dirty="0">
                <a:solidFill>
                  <a:schemeClr val="bg1"/>
                </a:solidFill>
              </a:rPr>
              <a:t> - გმირები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62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25" y="1694329"/>
            <a:ext cx="4744079" cy="4186329"/>
          </a:xfrm>
          <a:prstGeom prst="rect">
            <a:avLst/>
          </a:prstGeom>
        </p:spPr>
      </p:pic>
      <p:pic>
        <p:nvPicPr>
          <p:cNvPr id="8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70951" y="974485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2412" y="1001782"/>
            <a:ext cx="2174040" cy="8862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FEA3BE0-247C-6C43-B448-63F0A2937FE5}"/>
              </a:ext>
            </a:extLst>
          </p:cNvPr>
          <p:cNvSpPr/>
          <p:nvPr/>
        </p:nvSpPr>
        <p:spPr>
          <a:xfrm>
            <a:off x="570951" y="2389634"/>
            <a:ext cx="5808807" cy="30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Setting</a:t>
            </a: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>მოქმედების ადგილი და დრო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93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21633" y="3074491"/>
            <a:ext cx="12165769" cy="15063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/>
          <a:stretch/>
        </p:blipFill>
        <p:spPr>
          <a:xfrm>
            <a:off x="6267635" y="3380976"/>
            <a:ext cx="4530323" cy="2370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7" b="8013"/>
          <a:stretch/>
        </p:blipFill>
        <p:spPr>
          <a:xfrm>
            <a:off x="6267634" y="840592"/>
            <a:ext cx="4530323" cy="1971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7FACB3-3DE0-EC49-8341-2763DA59E0D9}"/>
              </a:ext>
            </a:extLst>
          </p:cNvPr>
          <p:cNvSpPr/>
          <p:nvPr/>
        </p:nvSpPr>
        <p:spPr>
          <a:xfrm>
            <a:off x="861234" y="1000664"/>
            <a:ext cx="4738255" cy="1340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>
                <a:solidFill>
                  <a:schemeClr val="bg1"/>
                </a:solidFill>
              </a:rPr>
              <a:t>When</a:t>
            </a:r>
          </a:p>
          <a:p>
            <a:endParaRPr lang="ka-GE" sz="2800" dirty="0"/>
          </a:p>
          <a:p>
            <a:r>
              <a:rPr lang="en-US" sz="2400" dirty="0">
                <a:solidFill>
                  <a:schemeClr val="bg1"/>
                </a:solidFill>
              </a:rPr>
              <a:t>The 1840s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5A32BF-4BB8-1D49-B8CC-EAD1168419C6}"/>
              </a:ext>
            </a:extLst>
          </p:cNvPr>
          <p:cNvSpPr/>
          <p:nvPr/>
        </p:nvSpPr>
        <p:spPr>
          <a:xfrm>
            <a:off x="861235" y="3861976"/>
            <a:ext cx="4738255" cy="159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Where</a:t>
            </a:r>
            <a:endParaRPr lang="en-US" sz="3600" u="sng" dirty="0">
              <a:solidFill>
                <a:schemeClr val="bg1"/>
              </a:solidFill>
            </a:endParaRPr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</a:rPr>
              <a:t>Yorkshire moors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3"/>
          <a:stretch/>
        </p:blipFill>
        <p:spPr>
          <a:xfrm>
            <a:off x="6687530" y="1694329"/>
            <a:ext cx="4507212" cy="4097046"/>
          </a:xfrm>
          <a:prstGeom prst="rect">
            <a:avLst/>
          </a:prstGeom>
        </p:spPr>
      </p:pic>
      <p:pic>
        <p:nvPicPr>
          <p:cNvPr id="8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70951" y="87683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2412" y="904127"/>
            <a:ext cx="2174040" cy="8862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08E3F82-8AD8-DB46-A3C2-2A53673CD548}"/>
              </a:ext>
            </a:extLst>
          </p:cNvPr>
          <p:cNvSpPr/>
          <p:nvPr/>
        </p:nvSpPr>
        <p:spPr>
          <a:xfrm>
            <a:off x="823354" y="2602821"/>
            <a:ext cx="5272645" cy="22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cs typeface="Calibri" panose="020F0502020204030204" pitchFamily="34" charset="0"/>
              </a:rPr>
              <a:t>Main Themes</a:t>
            </a:r>
            <a:r>
              <a:rPr lang="ka-GE" sz="4800" dirty="0">
                <a:solidFill>
                  <a:schemeClr val="bg1"/>
                </a:solidFill>
              </a:rPr>
              <a:t/>
            </a:r>
            <a:br>
              <a:rPr lang="ka-GE" sz="4800" dirty="0">
                <a:solidFill>
                  <a:schemeClr val="bg1"/>
                </a:solidFill>
              </a:rPr>
            </a:br>
            <a:r>
              <a:rPr lang="ka-GE" sz="4800" dirty="0">
                <a:solidFill>
                  <a:schemeClr val="bg1"/>
                </a:solidFill>
              </a:rPr>
              <a:t>მთავარი თემები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575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790391"/>
            <a:ext cx="12192000" cy="210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300" b="1" i="1" dirty="0" smtClean="0"/>
          </a:p>
          <a:p>
            <a:pPr algn="ctr"/>
            <a:r>
              <a:rPr lang="en-US" sz="6500" b="1" i="1" dirty="0" smtClean="0">
                <a:solidFill>
                  <a:schemeClr val="bg1"/>
                </a:solidFill>
              </a:rPr>
              <a:t>Wuthering Heights</a:t>
            </a:r>
            <a:endParaRPr lang="ka-GE" sz="65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6500" b="1" i="1" dirty="0" smtClean="0">
                <a:solidFill>
                  <a:schemeClr val="bg1"/>
                </a:solidFill>
              </a:rPr>
              <a:t/>
            </a:r>
            <a:br>
              <a:rPr lang="en-US" sz="6500" b="1" i="1" dirty="0" smtClean="0">
                <a:solidFill>
                  <a:schemeClr val="bg1"/>
                </a:solidFill>
              </a:rPr>
            </a:br>
            <a:r>
              <a:rPr lang="ka-GE" sz="6500" b="1" i="1" dirty="0" smtClean="0">
                <a:solidFill>
                  <a:schemeClr val="bg1"/>
                </a:solidFill>
              </a:rPr>
              <a:t>ქარიშხლიანი უღელტეხილი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0" y="3284570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99224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5" y="1019537"/>
            <a:ext cx="2174040" cy="886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FA18CB0-0EE9-2942-9FD7-EC60C4F321B0}"/>
              </a:ext>
            </a:extLst>
          </p:cNvPr>
          <p:cNvSpPr/>
          <p:nvPr/>
        </p:nvSpPr>
        <p:spPr>
          <a:xfrm>
            <a:off x="2660575" y="4377475"/>
            <a:ext cx="6543304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By </a:t>
            </a:r>
            <a:r>
              <a:rPr lang="en-US" sz="3200" dirty="0">
                <a:solidFill>
                  <a:schemeClr val="bg1"/>
                </a:solidFill>
              </a:rPr>
              <a:t>Emily </a:t>
            </a:r>
            <a:r>
              <a:rPr lang="en-US" sz="3200" dirty="0" smtClean="0">
                <a:solidFill>
                  <a:schemeClr val="bg1"/>
                </a:solidFill>
              </a:rPr>
              <a:t>Bront</a:t>
            </a:r>
            <a:r>
              <a:rPr lang="en-US" sz="3200" dirty="0" smtClean="0"/>
              <a:t>e</a:t>
            </a:r>
            <a:r>
              <a:rPr lang="en-US" sz="3200" dirty="0" smtClean="0">
                <a:solidFill>
                  <a:schemeClr val="bg1"/>
                </a:solidFill>
              </a:rPr>
              <a:t> - </a:t>
            </a:r>
            <a:r>
              <a:rPr lang="ka-GE" sz="3200" dirty="0">
                <a:solidFill>
                  <a:schemeClr val="bg1"/>
                </a:solidFill>
              </a:rPr>
              <a:t>ემილი ბრონტე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946932"/>
              </p:ext>
            </p:extLst>
          </p:nvPr>
        </p:nvGraphicFramePr>
        <p:xfrm>
          <a:off x="1876309" y="1134485"/>
          <a:ext cx="8461204" cy="520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D4DE7C-D9EF-1546-9F5D-5E57D7044C01}"/>
              </a:ext>
            </a:extLst>
          </p:cNvPr>
          <p:cNvSpPr/>
          <p:nvPr/>
        </p:nvSpPr>
        <p:spPr>
          <a:xfrm>
            <a:off x="5364770" y="2186185"/>
            <a:ext cx="1484282" cy="67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Emily Bronte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934691-D618-404B-AE20-3057E08C1295}"/>
              </a:ext>
            </a:extLst>
          </p:cNvPr>
          <p:cNvSpPr/>
          <p:nvPr/>
        </p:nvSpPr>
        <p:spPr>
          <a:xfrm>
            <a:off x="8059582" y="3489243"/>
            <a:ext cx="3546822" cy="162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dirty="0"/>
              <a:t>A story about the impact of the orphan Heathcliff on the two families of the </a:t>
            </a:r>
            <a:r>
              <a:rPr lang="en-US" dirty="0" err="1"/>
              <a:t>Earnshaws</a:t>
            </a:r>
            <a:r>
              <a:rPr lang="en-US" dirty="0"/>
              <a:t> and the </a:t>
            </a:r>
            <a:r>
              <a:rPr lang="en-US" dirty="0" err="1"/>
              <a:t>Lintons</a:t>
            </a:r>
            <a:r>
              <a:rPr lang="en-US" dirty="0"/>
              <a:t> in a remote Yorkshire district at the end of the 18th century.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A8313E2-E03A-BD44-9D34-104773ACFB05}"/>
              </a:ext>
            </a:extLst>
          </p:cNvPr>
          <p:cNvSpPr/>
          <p:nvPr/>
        </p:nvSpPr>
        <p:spPr>
          <a:xfrm>
            <a:off x="7269937" y="5769670"/>
            <a:ext cx="2382064" cy="85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Heathcliff, Catherine, Isabella Linton, Edgar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744503-EF2A-AE46-8813-50EAD9079B9D}"/>
              </a:ext>
            </a:extLst>
          </p:cNvPr>
          <p:cNvSpPr/>
          <p:nvPr/>
        </p:nvSpPr>
        <p:spPr>
          <a:xfrm>
            <a:off x="2984398" y="5772839"/>
            <a:ext cx="1961582" cy="78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1840s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Yorkshire moors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89E1840-5C82-CE40-A827-36F3EEF348BE}"/>
              </a:ext>
            </a:extLst>
          </p:cNvPr>
          <p:cNvSpPr/>
          <p:nvPr/>
        </p:nvSpPr>
        <p:spPr>
          <a:xfrm>
            <a:off x="2061028" y="3536384"/>
            <a:ext cx="2153717" cy="82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Destructive love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Social class</a:t>
            </a:r>
            <a:endParaRPr lang="en-US" dirty="0"/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570951" y="87683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72412" y="904127"/>
            <a:ext cx="2174040" cy="8862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8D3C58C-BE14-FC44-8256-F515A4C4B732}"/>
              </a:ext>
            </a:extLst>
          </p:cNvPr>
          <p:cNvSpPr/>
          <p:nvPr/>
        </p:nvSpPr>
        <p:spPr>
          <a:xfrm>
            <a:off x="8460969" y="850005"/>
            <a:ext cx="2900418" cy="116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Conclusion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შეჯამება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45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424512"/>
              </p:ext>
            </p:extLst>
          </p:nvPr>
        </p:nvGraphicFramePr>
        <p:xfrm>
          <a:off x="1806395" y="966198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7FA89A-0978-0341-8A07-CD39B442022D}"/>
              </a:ext>
            </a:extLst>
          </p:cNvPr>
          <p:cNvSpPr/>
          <p:nvPr/>
        </p:nvSpPr>
        <p:spPr>
          <a:xfrm>
            <a:off x="5781966" y="1998184"/>
            <a:ext cx="139741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ღალატი, გაცემა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3CDE5F-635A-4F41-B703-78B1489389E4}"/>
              </a:ext>
            </a:extLst>
          </p:cNvPr>
          <p:cNvSpPr/>
          <p:nvPr/>
        </p:nvSpPr>
        <p:spPr>
          <a:xfrm>
            <a:off x="8704107" y="2064998"/>
            <a:ext cx="146622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საფლავი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F32F24-B3C1-424D-AEDD-288381B9C012}"/>
              </a:ext>
            </a:extLst>
          </p:cNvPr>
          <p:cNvSpPr/>
          <p:nvPr/>
        </p:nvSpPr>
        <p:spPr>
          <a:xfrm>
            <a:off x="8534556" y="3911725"/>
            <a:ext cx="2006366" cy="67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მდგმური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88A67A4-32F8-A344-A5B8-5F0B58A0B63A}"/>
              </a:ext>
            </a:extLst>
          </p:cNvPr>
          <p:cNvSpPr/>
          <p:nvPr/>
        </p:nvSpPr>
        <p:spPr>
          <a:xfrm>
            <a:off x="8795018" y="5933941"/>
            <a:ext cx="1667264" cy="603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მემამულე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A97A03-F8B3-3546-A020-BC7537FC0EC4}"/>
              </a:ext>
            </a:extLst>
          </p:cNvPr>
          <p:cNvSpPr/>
          <p:nvPr/>
        </p:nvSpPr>
        <p:spPr>
          <a:xfrm>
            <a:off x="5708036" y="5916513"/>
            <a:ext cx="1511008" cy="56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გაღიზიანება</a:t>
            </a:r>
            <a:r>
              <a:rPr lang="en-US" sz="1600" dirty="0" smtClean="0"/>
              <a:t>, </a:t>
            </a:r>
            <a:r>
              <a:rPr lang="ka-GE" sz="1600" dirty="0" smtClean="0"/>
              <a:t>დაცინვა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71A5807-466F-7844-916D-7A828D3BB9B7}"/>
              </a:ext>
            </a:extLst>
          </p:cNvPr>
          <p:cNvSpPr/>
          <p:nvPr/>
        </p:nvSpPr>
        <p:spPr>
          <a:xfrm>
            <a:off x="2597329" y="5938566"/>
            <a:ext cx="1568999" cy="59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მწუხარება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32E7CF3-ADAD-F64A-B0FD-FAEC2761ABEF}"/>
              </a:ext>
            </a:extLst>
          </p:cNvPr>
          <p:cNvSpPr/>
          <p:nvPr/>
        </p:nvSpPr>
        <p:spPr>
          <a:xfrm>
            <a:off x="2411506" y="4072923"/>
            <a:ext cx="1754822" cy="54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დაკრძალვა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2178424" y="2052776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bg1"/>
                </a:solidFill>
              </a:rPr>
              <a:t>შიშველი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ka-GE" sz="1600" dirty="0" smtClean="0">
                <a:solidFill>
                  <a:schemeClr val="bg1"/>
                </a:solidFill>
              </a:rPr>
              <a:t>უბრალო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1216659" y="3544395"/>
            <a:ext cx="6887435" cy="1968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a-GE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222" y="2063460"/>
            <a:ext cx="3057094" cy="4097981"/>
          </a:xfrm>
          <a:prstGeom prst="rect">
            <a:avLst/>
          </a:prstGeom>
        </p:spPr>
      </p:pic>
      <p:pic>
        <p:nvPicPr>
          <p:cNvPr id="10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96806" y="825446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8267" y="825447"/>
            <a:ext cx="2174040" cy="8862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4EF3DEF-42F0-834A-B973-77E396AB7433}"/>
              </a:ext>
            </a:extLst>
          </p:cNvPr>
          <p:cNvSpPr/>
          <p:nvPr/>
        </p:nvSpPr>
        <p:spPr>
          <a:xfrm>
            <a:off x="7681410" y="617812"/>
            <a:ext cx="3360717" cy="1254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Homework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დავალება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F2090CE-A7B0-AB41-80B4-5581B2DF2EB8}"/>
              </a:ext>
            </a:extLst>
          </p:cNvPr>
          <p:cNvSpPr/>
          <p:nvPr/>
        </p:nvSpPr>
        <p:spPr>
          <a:xfrm>
            <a:off x="596806" y="2399512"/>
            <a:ext cx="6839783" cy="3292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bg1"/>
                </a:solidFill>
              </a:rPr>
              <a:t>We have seen two generations of these two tragic families. 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Imagine that the story continues one more generation.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Feel free to continue the story any way that you like,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and write it as a short summary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  <a:p>
            <a:pPr algn="just"/>
            <a:r>
              <a:rPr lang="ka-GE" sz="2000" dirty="0">
                <a:solidFill>
                  <a:schemeClr val="bg1"/>
                </a:solidFill>
              </a:rPr>
              <a:t>ჩვენ </a:t>
            </a:r>
            <a:r>
              <a:rPr lang="ka-GE" sz="2000" dirty="0" smtClean="0">
                <a:solidFill>
                  <a:schemeClr val="bg1"/>
                </a:solidFill>
              </a:rPr>
              <a:t>ვნახეთ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ka-GE" sz="2000" dirty="0" smtClean="0">
                <a:solidFill>
                  <a:schemeClr val="bg1"/>
                </a:solidFill>
              </a:rPr>
              <a:t>ორი </a:t>
            </a:r>
            <a:r>
              <a:rPr lang="ka-GE" sz="2000" dirty="0" smtClean="0">
                <a:solidFill>
                  <a:schemeClr val="bg1"/>
                </a:solidFill>
              </a:rPr>
              <a:t>თაობა </a:t>
            </a:r>
            <a:r>
              <a:rPr lang="ka-GE" sz="2000" dirty="0">
                <a:solidFill>
                  <a:schemeClr val="bg1"/>
                </a:solidFill>
              </a:rPr>
              <a:t>ორი ტრაგიკული ოჯახიდან. </a:t>
            </a:r>
            <a:endParaRPr lang="en-US" sz="2000" dirty="0">
              <a:solidFill>
                <a:schemeClr val="bg1"/>
              </a:solidFill>
            </a:endParaRPr>
          </a:p>
          <a:p>
            <a:pPr algn="just"/>
            <a:r>
              <a:rPr lang="ka-GE" sz="2000" dirty="0">
                <a:solidFill>
                  <a:schemeClr val="bg1"/>
                </a:solidFill>
              </a:rPr>
              <a:t>წარმოიდგინეთ, რომ </a:t>
            </a:r>
            <a:r>
              <a:rPr lang="ka-GE" sz="2000" dirty="0" smtClean="0">
                <a:solidFill>
                  <a:schemeClr val="bg1"/>
                </a:solidFill>
              </a:rPr>
              <a:t>ნაწარმოები გრძელდება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ka-GE" sz="2000" dirty="0" smtClean="0">
                <a:solidFill>
                  <a:schemeClr val="bg1"/>
                </a:solidFill>
              </a:rPr>
              <a:t>კიდევ ერთი თაობის ისტორიით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r>
              <a:rPr lang="ka-GE" sz="2000" dirty="0" smtClean="0">
                <a:solidFill>
                  <a:schemeClr val="bg1"/>
                </a:solidFill>
              </a:rPr>
              <a:t> </a:t>
            </a:r>
            <a:r>
              <a:rPr lang="ka-GE" sz="2000" dirty="0">
                <a:solidFill>
                  <a:schemeClr val="bg1"/>
                </a:solidFill>
              </a:rPr>
              <a:t>გააგრძელეთ </a:t>
            </a:r>
            <a:r>
              <a:rPr lang="ka-GE" sz="2000" dirty="0" smtClean="0">
                <a:solidFill>
                  <a:schemeClr val="bg1"/>
                </a:solidFill>
              </a:rPr>
              <a:t>აღნიშნული ნაწარმოები </a:t>
            </a:r>
            <a:r>
              <a:rPr lang="ka-GE" sz="2000" dirty="0" smtClean="0">
                <a:solidFill>
                  <a:schemeClr val="bg1"/>
                </a:solidFill>
              </a:rPr>
              <a:t>სურვილისამებრ </a:t>
            </a:r>
            <a:r>
              <a:rPr lang="ka-GE" sz="2000" dirty="0">
                <a:solidFill>
                  <a:schemeClr val="bg1"/>
                </a:solidFill>
              </a:rPr>
              <a:t>და დაწერეთ მოკლე შინაარსი</a:t>
            </a:r>
            <a:r>
              <a:rPr lang="ka-GE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582293"/>
              </p:ext>
            </p:extLst>
          </p:nvPr>
        </p:nvGraphicFramePr>
        <p:xfrm>
          <a:off x="1487055" y="1937830"/>
          <a:ext cx="5188954" cy="428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43" y="2053134"/>
            <a:ext cx="2674292" cy="41701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C4ED0B-18B1-6B47-9B65-0F86B6E08E49}"/>
              </a:ext>
            </a:extLst>
          </p:cNvPr>
          <p:cNvSpPr/>
          <p:nvPr/>
        </p:nvSpPr>
        <p:spPr>
          <a:xfrm>
            <a:off x="6959889" y="825012"/>
            <a:ext cx="4585648" cy="101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განრიგი</a:t>
            </a:r>
            <a:endParaRPr lang="en-US" sz="3200" dirty="0"/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570951" y="87683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72412" y="904127"/>
            <a:ext cx="2174040" cy="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240704"/>
              </p:ext>
            </p:extLst>
          </p:nvPr>
        </p:nvGraphicFramePr>
        <p:xfrm>
          <a:off x="1806395" y="938902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7FA89A-0978-0341-8A07-CD39B442022D}"/>
              </a:ext>
            </a:extLst>
          </p:cNvPr>
          <p:cNvSpPr/>
          <p:nvPr/>
        </p:nvSpPr>
        <p:spPr>
          <a:xfrm>
            <a:off x="5781966" y="1970888"/>
            <a:ext cx="139741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ღალატი, გაცემა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3CDE5F-635A-4F41-B703-78B1489389E4}"/>
              </a:ext>
            </a:extLst>
          </p:cNvPr>
          <p:cNvSpPr/>
          <p:nvPr/>
        </p:nvSpPr>
        <p:spPr>
          <a:xfrm>
            <a:off x="8704107" y="2010406"/>
            <a:ext cx="146622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საფლავი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F32F24-B3C1-424D-AEDD-288381B9C012}"/>
              </a:ext>
            </a:extLst>
          </p:cNvPr>
          <p:cNvSpPr/>
          <p:nvPr/>
        </p:nvSpPr>
        <p:spPr>
          <a:xfrm>
            <a:off x="8534556" y="3925373"/>
            <a:ext cx="2006366" cy="67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მდგმური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88A67A4-32F8-A344-A5B8-5F0B58A0B63A}"/>
              </a:ext>
            </a:extLst>
          </p:cNvPr>
          <p:cNvSpPr/>
          <p:nvPr/>
        </p:nvSpPr>
        <p:spPr>
          <a:xfrm>
            <a:off x="8795018" y="5906645"/>
            <a:ext cx="1667264" cy="603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მემამულე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A97A03-F8B3-3546-A020-BC7537FC0EC4}"/>
              </a:ext>
            </a:extLst>
          </p:cNvPr>
          <p:cNvSpPr/>
          <p:nvPr/>
        </p:nvSpPr>
        <p:spPr>
          <a:xfrm>
            <a:off x="5708036" y="5875569"/>
            <a:ext cx="1511008" cy="56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გაღიზიანება</a:t>
            </a:r>
            <a:r>
              <a:rPr lang="en-US" sz="1600" dirty="0" smtClean="0"/>
              <a:t>, </a:t>
            </a:r>
            <a:r>
              <a:rPr lang="ka-GE" sz="1600" dirty="0" smtClean="0"/>
              <a:t>დაცინვა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71A5807-466F-7844-916D-7A828D3BB9B7}"/>
              </a:ext>
            </a:extLst>
          </p:cNvPr>
          <p:cNvSpPr/>
          <p:nvPr/>
        </p:nvSpPr>
        <p:spPr>
          <a:xfrm>
            <a:off x="2597329" y="5924918"/>
            <a:ext cx="1568999" cy="59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მწუხარება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32E7CF3-ADAD-F64A-B0FD-FAEC2761ABEF}"/>
              </a:ext>
            </a:extLst>
          </p:cNvPr>
          <p:cNvSpPr/>
          <p:nvPr/>
        </p:nvSpPr>
        <p:spPr>
          <a:xfrm>
            <a:off x="2411506" y="4059275"/>
            <a:ext cx="1754822" cy="54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დაკრძალვა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2178424" y="2011832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bg1"/>
                </a:solidFill>
              </a:rPr>
              <a:t>შიშველი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ka-GE" sz="1600" dirty="0" smtClean="0">
                <a:solidFill>
                  <a:schemeClr val="bg1"/>
                </a:solidFill>
              </a:rPr>
              <a:t>უბრალო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236772"/>
            <a:ext cx="27790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bare</a:t>
            </a:r>
          </a:p>
          <a:p>
            <a:pPr lvl="0" algn="ctr"/>
            <a:r>
              <a:rPr lang="en-US" sz="4000" dirty="0"/>
              <a:t>(adj.)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265725" y="4067671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>
                <a:solidFill>
                  <a:schemeClr val="bg1"/>
                </a:solidFill>
              </a:rPr>
              <a:t>შიშველი,</a:t>
            </a:r>
          </a:p>
          <a:p>
            <a:pPr algn="ctr"/>
            <a:r>
              <a:rPr lang="ka-GE" sz="2800" dirty="0" smtClean="0">
                <a:solidFill>
                  <a:schemeClr val="bg1"/>
                </a:solidFill>
              </a:rPr>
              <a:t>უბრალო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7584" y="99273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045" y="1020031"/>
            <a:ext cx="2174040" cy="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291364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to betray</a:t>
            </a:r>
          </a:p>
          <a:p>
            <a:pPr lvl="0" algn="ctr"/>
            <a:r>
              <a:rPr lang="en-US" sz="4000" dirty="0"/>
              <a:t>(v.)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364468" y="4112092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ღალატი, გაცემა</a:t>
            </a:r>
            <a:endParaRPr lang="en-US" sz="28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79828" y="106521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1289" y="1092515"/>
            <a:ext cx="2174040" cy="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345956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grave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364468" y="4207628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800" b="1" dirty="0" smtClean="0"/>
          </a:p>
          <a:p>
            <a:pPr algn="ctr"/>
            <a:r>
              <a:rPr lang="ka-GE" sz="2800" dirty="0" smtClean="0">
                <a:cs typeface="Calibri" panose="020F0502020204030204" pitchFamily="34" charset="0"/>
              </a:rPr>
              <a:t>საფლავი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79829" y="99142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1290" y="1018725"/>
            <a:ext cx="2174040" cy="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332308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tenant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364468" y="4125740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800" b="1" dirty="0" smtClean="0"/>
          </a:p>
          <a:p>
            <a:pPr algn="ctr"/>
            <a:r>
              <a:rPr lang="ka-GE" sz="2800" dirty="0"/>
              <a:t>მდგმური</a:t>
            </a:r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70951" y="99273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2412" y="1020031"/>
            <a:ext cx="2174040" cy="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386900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landlord</a:t>
            </a:r>
          </a:p>
          <a:p>
            <a:pPr lvl="0" algn="ctr"/>
            <a:r>
              <a:rPr lang="en-US" sz="4000" dirty="0"/>
              <a:t>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B8F72C9-A13A-4742-9249-6FA2AAD46E0B}"/>
              </a:ext>
            </a:extLst>
          </p:cNvPr>
          <p:cNvSpPr/>
          <p:nvPr/>
        </p:nvSpPr>
        <p:spPr>
          <a:xfrm>
            <a:off x="4364468" y="4262220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მემამულე</a:t>
            </a:r>
            <a:endParaRPr lang="en-US" sz="28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xmlns="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70951" y="941255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2412" y="968552"/>
            <a:ext cx="2174040" cy="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347</Words>
  <Application>Microsoft Office PowerPoint</Application>
  <PresentationFormat>Custom</PresentationFormat>
  <Paragraphs>132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EGG_EDIT_22</cp:lastModifiedBy>
  <cp:revision>298</cp:revision>
  <dcterms:created xsi:type="dcterms:W3CDTF">2020-04-09T12:21:27Z</dcterms:created>
  <dcterms:modified xsi:type="dcterms:W3CDTF">2020-08-21T13:45:49Z</dcterms:modified>
</cp:coreProperties>
</file>