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346" r:id="rId6"/>
    <p:sldId id="261" r:id="rId7"/>
    <p:sldId id="262" r:id="rId8"/>
    <p:sldId id="263" r:id="rId9"/>
    <p:sldId id="264" r:id="rId10"/>
    <p:sldId id="267" r:id="rId11"/>
    <p:sldId id="268" r:id="rId12"/>
    <p:sldId id="303" r:id="rId13"/>
    <p:sldId id="311" r:id="rId14"/>
    <p:sldId id="312" r:id="rId15"/>
    <p:sldId id="313" r:id="rId16"/>
    <p:sldId id="314" r:id="rId17"/>
    <p:sldId id="315" r:id="rId18"/>
    <p:sldId id="345" r:id="rId19"/>
    <p:sldId id="271" r:id="rId20"/>
    <p:sldId id="336" r:id="rId21"/>
    <p:sldId id="335" r:id="rId22"/>
    <p:sldId id="337" r:id="rId23"/>
    <p:sldId id="338" r:id="rId24"/>
    <p:sldId id="350" r:id="rId25"/>
    <p:sldId id="344" r:id="rId26"/>
    <p:sldId id="347" r:id="rId27"/>
    <p:sldId id="348" r:id="rId28"/>
    <p:sldId id="349" r:id="rId29"/>
    <p:sldId id="351" r:id="rId30"/>
    <p:sldId id="339" r:id="rId31"/>
    <p:sldId id="356" r:id="rId32"/>
    <p:sldId id="357" r:id="rId33"/>
    <p:sldId id="358" r:id="rId34"/>
    <p:sldId id="296" r:id="rId35"/>
    <p:sldId id="297" r:id="rId36"/>
    <p:sldId id="360" r:id="rId37"/>
    <p:sldId id="326" r:id="rId38"/>
    <p:sldId id="327" r:id="rId39"/>
    <p:sldId id="328" r:id="rId40"/>
    <p:sldId id="361" r:id="rId41"/>
    <p:sldId id="302" r:id="rId42"/>
    <p:sldId id="329" r:id="rId43"/>
    <p:sldId id="330" r:id="rId44"/>
    <p:sldId id="332" r:id="rId45"/>
    <p:sldId id="343" r:id="rId46"/>
    <p:sldId id="304" r:id="rId47"/>
    <p:sldId id="333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04+w5nQ4tCbZznQyhmJX9mJz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CFEF4-99AF-46A8-A051-738FFB79779B}">
  <a:tblStyle styleId="{B46CFEF4-99AF-46A8-A051-738FFB797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31022-4FDA-4916-96CC-4CBCEC6AEF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6341"/>
  </p:normalViewPr>
  <p:slideViewPr>
    <p:cSldViewPr snapToGrid="0">
      <p:cViewPr varScale="1">
        <p:scale>
          <a:sx n="112" d="100"/>
          <a:sy n="112" d="100"/>
        </p:scale>
        <p:origin x="5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Calibri Regular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97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ylfaen Regular" pitchFamily="18" charset="0"/>
        <a:ea typeface="Sylfaen Regular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3272b2c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3272b2c0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239" name="Google Shape;239;g8d3272b2c0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d3272b2c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d3272b2c0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248" name="Google Shape;248;g8d3272b2c0_0_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89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58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82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5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baseline="0" dirty="0"/>
              <a:t>Tip 1. </a:t>
            </a:r>
          </a:p>
          <a:p>
            <a:pPr>
              <a:buAutoNum type="arabicPeriod"/>
            </a:pPr>
            <a:r>
              <a:rPr lang="en-US" baseline="0" dirty="0"/>
              <a:t>open-minded</a:t>
            </a:r>
          </a:p>
          <a:p>
            <a:pPr>
              <a:buAutoNum type="arabicPeriod"/>
            </a:pPr>
            <a:r>
              <a:rPr lang="en-US" baseline="0" dirty="0"/>
              <a:t>Confident</a:t>
            </a:r>
          </a:p>
          <a:p>
            <a:pPr>
              <a:buAutoNum type="arabicPeriod"/>
            </a:pPr>
            <a:r>
              <a:rPr lang="en-US" baseline="0" dirty="0"/>
              <a:t>Honest </a:t>
            </a:r>
          </a:p>
          <a:p>
            <a:pPr>
              <a:buAutoNum type="arabicPeriod"/>
            </a:pPr>
            <a:r>
              <a:rPr lang="en-US" baseline="0" dirty="0"/>
              <a:t>Listening</a:t>
            </a:r>
          </a:p>
          <a:p>
            <a:pPr>
              <a:buAutoNum type="arabicPeriod"/>
            </a:pPr>
            <a:endParaRPr lang="en-US" baseline="0" dirty="0"/>
          </a:p>
          <a:p>
            <a:pPr marL="228600" indent="0">
              <a:buNone/>
            </a:pPr>
            <a:r>
              <a:rPr lang="en-US" baseline="0" dirty="0"/>
              <a:t>Tip 2.</a:t>
            </a:r>
          </a:p>
          <a:p>
            <a:pPr marL="228600" indent="0">
              <a:buNone/>
            </a:pP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 err="1"/>
              <a:t>Coragous</a:t>
            </a: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Not being scared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Never give up 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Strong willed </a:t>
            </a:r>
          </a:p>
          <a:p>
            <a:pPr marL="457200" indent="-228600">
              <a:buFont typeface="+mj-lt"/>
              <a:buAutoNum type="arabicPeriod"/>
            </a:pPr>
            <a:endParaRPr lang="en-US" baseline="0" dirty="0"/>
          </a:p>
          <a:p>
            <a:pPr marL="228600" indent="0" algn="l">
              <a:buFont typeface="+mj-lt"/>
              <a:buNone/>
            </a:pPr>
            <a:r>
              <a:rPr lang="en-US" baseline="0" dirty="0"/>
              <a:t>Tip 3</a:t>
            </a:r>
          </a:p>
          <a:p>
            <a:pPr marL="228600" indent="0" algn="l">
              <a:buFont typeface="+mj-lt"/>
              <a:buNone/>
            </a:pPr>
            <a:endParaRPr lang="en-US" baseline="0" dirty="0"/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Responsible 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Thoughtful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High spirited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30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baseline="0" dirty="0"/>
              <a:t>Tip 1. </a:t>
            </a:r>
          </a:p>
          <a:p>
            <a:pPr>
              <a:buAutoNum type="arabicPeriod"/>
            </a:pPr>
            <a:r>
              <a:rPr lang="en-US" baseline="0" dirty="0"/>
              <a:t>open-minded</a:t>
            </a:r>
          </a:p>
          <a:p>
            <a:pPr>
              <a:buAutoNum type="arabicPeriod"/>
            </a:pPr>
            <a:r>
              <a:rPr lang="en-US" baseline="0" dirty="0"/>
              <a:t>Confident</a:t>
            </a:r>
          </a:p>
          <a:p>
            <a:pPr>
              <a:buAutoNum type="arabicPeriod"/>
            </a:pPr>
            <a:r>
              <a:rPr lang="en-US" baseline="0" dirty="0"/>
              <a:t>Honest </a:t>
            </a:r>
          </a:p>
          <a:p>
            <a:pPr>
              <a:buAutoNum type="arabicPeriod"/>
            </a:pPr>
            <a:r>
              <a:rPr lang="en-US" baseline="0" dirty="0"/>
              <a:t>Listening</a:t>
            </a:r>
          </a:p>
          <a:p>
            <a:pPr>
              <a:buAutoNum type="arabicPeriod"/>
            </a:pPr>
            <a:endParaRPr lang="en-US" baseline="0" dirty="0"/>
          </a:p>
          <a:p>
            <a:pPr marL="228600" indent="0">
              <a:buNone/>
            </a:pPr>
            <a:r>
              <a:rPr lang="en-US" baseline="0" dirty="0"/>
              <a:t>Tip 2.</a:t>
            </a:r>
          </a:p>
          <a:p>
            <a:pPr marL="228600" indent="0">
              <a:buNone/>
            </a:pP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 err="1"/>
              <a:t>Coragous</a:t>
            </a: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Not being scared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Never give up 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Strong willed </a:t>
            </a:r>
          </a:p>
          <a:p>
            <a:pPr marL="457200" indent="-228600">
              <a:buFont typeface="+mj-lt"/>
              <a:buAutoNum type="arabicPeriod"/>
            </a:pPr>
            <a:endParaRPr lang="en-US" baseline="0" dirty="0"/>
          </a:p>
          <a:p>
            <a:pPr marL="228600" indent="0" algn="l">
              <a:buFont typeface="+mj-lt"/>
              <a:buNone/>
            </a:pPr>
            <a:r>
              <a:rPr lang="en-US" baseline="0" dirty="0"/>
              <a:t>Tip 3</a:t>
            </a:r>
          </a:p>
          <a:p>
            <a:pPr marL="228600" indent="0" algn="l">
              <a:buFont typeface="+mj-lt"/>
              <a:buNone/>
            </a:pPr>
            <a:endParaRPr lang="en-US" baseline="0" dirty="0"/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Responsible 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Thoughtful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High spirited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31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85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baseline="0" dirty="0"/>
              <a:t>Tip 1. </a:t>
            </a:r>
          </a:p>
          <a:p>
            <a:pPr>
              <a:buAutoNum type="arabicPeriod"/>
            </a:pPr>
            <a:r>
              <a:rPr lang="en-US" baseline="0" dirty="0"/>
              <a:t>open-minded</a:t>
            </a:r>
          </a:p>
          <a:p>
            <a:pPr>
              <a:buAutoNum type="arabicPeriod"/>
            </a:pPr>
            <a:r>
              <a:rPr lang="en-US" baseline="0" dirty="0"/>
              <a:t>Confident</a:t>
            </a:r>
          </a:p>
          <a:p>
            <a:pPr>
              <a:buAutoNum type="arabicPeriod"/>
            </a:pPr>
            <a:r>
              <a:rPr lang="en-US" baseline="0" dirty="0"/>
              <a:t>Honest </a:t>
            </a:r>
          </a:p>
          <a:p>
            <a:pPr>
              <a:buAutoNum type="arabicPeriod"/>
            </a:pPr>
            <a:r>
              <a:rPr lang="en-US" baseline="0" dirty="0"/>
              <a:t>Listening</a:t>
            </a:r>
          </a:p>
          <a:p>
            <a:pPr>
              <a:buAutoNum type="arabicPeriod"/>
            </a:pPr>
            <a:endParaRPr lang="en-US" baseline="0" dirty="0"/>
          </a:p>
          <a:p>
            <a:pPr marL="228600" indent="0">
              <a:buNone/>
            </a:pPr>
            <a:r>
              <a:rPr lang="en-US" baseline="0" dirty="0"/>
              <a:t>Tip 2.</a:t>
            </a:r>
          </a:p>
          <a:p>
            <a:pPr marL="228600" indent="0">
              <a:buNone/>
            </a:pP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 err="1"/>
              <a:t>Coragous</a:t>
            </a: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Not being scared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Never give up 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Strong willed </a:t>
            </a:r>
          </a:p>
          <a:p>
            <a:pPr marL="457200" indent="-228600">
              <a:buFont typeface="+mj-lt"/>
              <a:buAutoNum type="arabicPeriod"/>
            </a:pPr>
            <a:endParaRPr lang="en-US" baseline="0" dirty="0"/>
          </a:p>
          <a:p>
            <a:pPr marL="228600" indent="0" algn="l">
              <a:buFont typeface="+mj-lt"/>
              <a:buNone/>
            </a:pPr>
            <a:r>
              <a:rPr lang="en-US" baseline="0" dirty="0"/>
              <a:t>Tip 3</a:t>
            </a:r>
          </a:p>
          <a:p>
            <a:pPr marL="228600" indent="0" algn="l">
              <a:buFont typeface="+mj-lt"/>
              <a:buNone/>
            </a:pPr>
            <a:endParaRPr lang="en-US" baseline="0" dirty="0"/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Responsible 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Thoughtful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High spirited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32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5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baseline="0" dirty="0"/>
              <a:t>Tip 1. </a:t>
            </a:r>
          </a:p>
          <a:p>
            <a:pPr>
              <a:buAutoNum type="arabicPeriod"/>
            </a:pPr>
            <a:r>
              <a:rPr lang="en-US" baseline="0" dirty="0"/>
              <a:t>open-minded</a:t>
            </a:r>
          </a:p>
          <a:p>
            <a:pPr>
              <a:buAutoNum type="arabicPeriod"/>
            </a:pPr>
            <a:r>
              <a:rPr lang="en-US" baseline="0" dirty="0"/>
              <a:t>Confident</a:t>
            </a:r>
          </a:p>
          <a:p>
            <a:pPr>
              <a:buAutoNum type="arabicPeriod"/>
            </a:pPr>
            <a:r>
              <a:rPr lang="en-US" baseline="0" dirty="0"/>
              <a:t>Honest </a:t>
            </a:r>
          </a:p>
          <a:p>
            <a:pPr>
              <a:buAutoNum type="arabicPeriod"/>
            </a:pPr>
            <a:r>
              <a:rPr lang="en-US" baseline="0" dirty="0"/>
              <a:t>Listening</a:t>
            </a:r>
          </a:p>
          <a:p>
            <a:pPr>
              <a:buAutoNum type="arabicPeriod"/>
            </a:pPr>
            <a:endParaRPr lang="en-US" baseline="0" dirty="0"/>
          </a:p>
          <a:p>
            <a:pPr marL="228600" indent="0">
              <a:buNone/>
            </a:pPr>
            <a:r>
              <a:rPr lang="en-US" baseline="0" dirty="0"/>
              <a:t>Tip 2.</a:t>
            </a:r>
          </a:p>
          <a:p>
            <a:pPr marL="228600" indent="0">
              <a:buNone/>
            </a:pP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 err="1"/>
              <a:t>Coragous</a:t>
            </a:r>
            <a:endParaRPr lang="en-US" baseline="0" dirty="0"/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Not being scared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Never give up </a:t>
            </a:r>
          </a:p>
          <a:p>
            <a:pPr marL="457200" indent="-228600">
              <a:buFont typeface="+mj-lt"/>
              <a:buAutoNum type="arabicPeriod"/>
            </a:pPr>
            <a:r>
              <a:rPr lang="en-US" baseline="0" dirty="0"/>
              <a:t>Strong willed </a:t>
            </a:r>
          </a:p>
          <a:p>
            <a:pPr marL="457200" indent="-228600">
              <a:buFont typeface="+mj-lt"/>
              <a:buAutoNum type="arabicPeriod"/>
            </a:pPr>
            <a:endParaRPr lang="en-US" baseline="0" dirty="0"/>
          </a:p>
          <a:p>
            <a:pPr marL="228600" indent="0" algn="l">
              <a:buFont typeface="+mj-lt"/>
              <a:buNone/>
            </a:pPr>
            <a:r>
              <a:rPr lang="en-US" baseline="0" dirty="0"/>
              <a:t>Tip 3</a:t>
            </a:r>
          </a:p>
          <a:p>
            <a:pPr marL="228600" indent="0" algn="l">
              <a:buFont typeface="+mj-lt"/>
              <a:buNone/>
            </a:pPr>
            <a:endParaRPr lang="en-US" baseline="0" dirty="0"/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Responsible 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Thoughtful</a:t>
            </a:r>
          </a:p>
          <a:p>
            <a:pPr marL="457200" indent="-228600" algn="l">
              <a:buFont typeface="+mj-lt"/>
              <a:buAutoNum type="arabicPeriod"/>
            </a:pPr>
            <a:r>
              <a:rPr lang="en-US" baseline="0" dirty="0"/>
              <a:t>High spirited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33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57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>
                <a:latin typeface="Calibri Regular" charset="0"/>
              </a:rPr>
              <a:t>წინადადებაში </a:t>
            </a:r>
            <a:r>
              <a:rPr lang="en-US" dirty="0">
                <a:latin typeface="Calibri Regular" charset="0"/>
              </a:rPr>
              <a:t>shows</a:t>
            </a:r>
            <a:r>
              <a:rPr lang="ka-GE" dirty="0">
                <a:latin typeface="Calibri Regular" charset="0"/>
              </a:rPr>
              <a:t> ზმნა აჩვენებს გამოხატავს</a:t>
            </a:r>
            <a:r>
              <a:rPr lang="ka-GE" baseline="0" dirty="0">
                <a:latin typeface="Calibri Regular" charset="0"/>
              </a:rPr>
              <a:t> ახლანდელ მარტივ დროს.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dirty="0">
              <a:latin typeface="Calibri Regular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>
                <a:latin typeface="Calibri Regular" charset="0"/>
              </a:rPr>
              <a:t>ახლანდელი</a:t>
            </a:r>
            <a:r>
              <a:rPr lang="ka-GE" baseline="0" dirty="0">
                <a:latin typeface="Calibri Regular" charset="0"/>
              </a:rPr>
              <a:t> მარტივი დრო გამოხატავს მოქმედებებს რომელიც მეორდება,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baseline="0" dirty="0">
              <a:latin typeface="Calibri Regular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aseline="0" dirty="0">
                <a:latin typeface="Calibri Regular" charset="0"/>
              </a:rPr>
              <a:t>მუდმოვ სიტუაციებს, ყველასათვის ცნობილ ჭეშმარიტებებს, ჩვეულ მოქმედებებს. </a:t>
            </a:r>
            <a:endParaRPr dirty="0">
              <a:latin typeface="Calibri Regular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36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07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37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7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02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39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33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40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1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41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7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43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4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44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41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905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d3272b2c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d3272b2c0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194" name="Google Shape;194;g8d3272b2c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3272b2c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3272b2c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203" name="Google Shape;203;g8d3272b2c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3272b2c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3272b2c0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Regular" charset="0"/>
            </a:endParaRPr>
          </a:p>
        </p:txBody>
      </p:sp>
      <p:sp>
        <p:nvSpPr>
          <p:cNvPr id="212" name="Google Shape;212;g8d3272b2c0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ea typeface="Calisto MT Regular" charset="0"/>
                <a:cs typeface="Calisto MT Regular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dirty="0">
              <a:ea typeface="Calisto MT Regular" charset="0"/>
              <a:cs typeface="Calisto MT Regula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 Regular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Calibri Regular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 Regular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 Regular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 Regular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 Regular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 Regular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Calibri Regular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 Regular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 Regular" charset="0"/>
                <a:ea typeface="Calibri Regular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3272b2c0_0_279"/>
          <p:cNvSpPr/>
          <p:nvPr/>
        </p:nvSpPr>
        <p:spPr>
          <a:xfrm>
            <a:off x="4529668" y="1477921"/>
            <a:ext cx="3493281" cy="2196074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arachnophobia</a:t>
            </a:r>
            <a:endParaRPr lang="en-US" sz="2800" b="1" dirty="0">
              <a:solidFill>
                <a:schemeClr val="lt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(</a:t>
            </a:r>
            <a:r>
              <a:rPr lang="en-US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n.)</a:t>
            </a:r>
            <a:endParaRPr sz="2800" b="1" dirty="0">
              <a:solidFill>
                <a:schemeClr val="lt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sp>
        <p:nvSpPr>
          <p:cNvPr id="244" name="Google Shape;244;g8d3272b2c0_0_279"/>
          <p:cNvSpPr/>
          <p:nvPr/>
        </p:nvSpPr>
        <p:spPr>
          <a:xfrm>
            <a:off x="4380806" y="3823854"/>
            <a:ext cx="3791007" cy="73359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    </a:t>
            </a:r>
            <a:r>
              <a:rPr lang="ka-GE" sz="24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ობობების შიში</a:t>
            </a:r>
            <a:endParaRPr sz="24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0861218-79F7-C745-AA83-9E87ECA0A1A5}"/>
              </a:ext>
            </a:extLst>
          </p:cNvPr>
          <p:cNvSpPr/>
          <p:nvPr/>
        </p:nvSpPr>
        <p:spPr>
          <a:xfrm>
            <a:off x="3737988" y="4857170"/>
            <a:ext cx="49346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She panicked at the sight of the spider.  No one knew that she had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arachnophobia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732EE9D5-350F-EB41-A182-BAF1FC76FE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04DEA-A936-B94B-B90D-59E90181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62E3DF-190D-524F-9F2D-72C924011FE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E68B2-A8B6-B047-98FC-92AE1185994B}"/>
              </a:ext>
            </a:extLst>
          </p:cNvPr>
          <p:cNvSpPr txBox="1"/>
          <p:nvPr/>
        </p:nvSpPr>
        <p:spPr>
          <a:xfrm>
            <a:off x="8526147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d3272b2c0_0_287"/>
          <p:cNvSpPr/>
          <p:nvPr/>
        </p:nvSpPr>
        <p:spPr>
          <a:xfrm>
            <a:off x="4680117" y="1552877"/>
            <a:ext cx="3007911" cy="2299093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aerophobia</a:t>
            </a:r>
            <a:endParaRPr lang="en-US" sz="2800" b="1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(</a:t>
            </a:r>
            <a:r>
              <a:rPr lang="en-US" sz="2800" b="1" dirty="0" smtClean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n.)</a:t>
            </a:r>
            <a:endParaRPr sz="2800" b="1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8d3272b2c0_0_287"/>
          <p:cNvSpPr/>
          <p:nvPr/>
        </p:nvSpPr>
        <p:spPr>
          <a:xfrm>
            <a:off x="3923607" y="3962400"/>
            <a:ext cx="4520932" cy="64516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sz="2400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        </a:t>
            </a:r>
            <a:r>
              <a:rPr sz="2400" dirty="0" err="1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ფრენის</a:t>
            </a:r>
            <a:r>
              <a:rPr sz="2400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</a:t>
            </a:r>
            <a:r>
              <a:rPr sz="2400" dirty="0" err="1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შიში</a:t>
            </a:r>
            <a:endParaRPr sz="2400" dirty="0">
              <a:solidFill>
                <a:schemeClr val="lt1"/>
              </a:solidFill>
              <a:latin typeface="Calibri" panose="020F0502020204030204" pitchFamily="34" charset="0"/>
              <a:ea typeface="Merriweather Light"/>
              <a:cs typeface="Calibri" panose="020F0502020204030204" pitchFamily="34" charset="0"/>
              <a:sym typeface="Merriweather Light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239F01CF-9F24-B541-9847-F5B5F2B8F8AB}"/>
              </a:ext>
            </a:extLst>
          </p:cNvPr>
          <p:cNvSpPr/>
          <p:nvPr/>
        </p:nvSpPr>
        <p:spPr>
          <a:xfrm>
            <a:off x="3639048" y="4828422"/>
            <a:ext cx="4805491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She never travelled by plane because of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her </a:t>
            </a:r>
            <a:r>
              <a:rPr lang="en-US" sz="2400" i="1" u="sng" dirty="0" smtClean="0">
                <a:solidFill>
                  <a:schemeClr val="accent2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aerophobia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473C5727-9AB1-AA49-9644-87C94876F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365E6-6CAF-A048-8693-857B4A60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4219" y="3733679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Fear of water  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129364" y="2374625"/>
            <a:ext cx="1674057" cy="66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acrophobia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C47528-8DA9-514A-ABB5-DF08268F46B6}"/>
              </a:ext>
            </a:extLst>
          </p:cNvPr>
          <p:cNvSpPr/>
          <p:nvPr/>
        </p:nvSpPr>
        <p:spPr>
          <a:xfrm>
            <a:off x="1935175" y="2370374"/>
            <a:ext cx="1695924" cy="6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aerophobia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755194" y="2370374"/>
            <a:ext cx="2001560" cy="6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coulrophobia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5888508" y="2380753"/>
            <a:ext cx="1895275" cy="6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7911995" y="2380753"/>
            <a:ext cx="1829370" cy="66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zoophobia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9869577" y="2370374"/>
            <a:ext cx="2183900" cy="66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arachnophobia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27268 L 0.00807 0.5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9937" y="3432709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Fear of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height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75B55-7989-8648-AD44-3E426651A547}"/>
              </a:ext>
            </a:extLst>
          </p:cNvPr>
          <p:cNvSpPr/>
          <p:nvPr/>
        </p:nvSpPr>
        <p:spPr>
          <a:xfrm>
            <a:off x="488272" y="2255390"/>
            <a:ext cx="2002215" cy="66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acrophobia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1FFD4F-87C7-AF4D-A172-F5757015C8A3}"/>
              </a:ext>
            </a:extLst>
          </p:cNvPr>
          <p:cNvSpPr/>
          <p:nvPr/>
        </p:nvSpPr>
        <p:spPr>
          <a:xfrm>
            <a:off x="2684881" y="2255390"/>
            <a:ext cx="1829370" cy="66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aerophobia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263BD4-41EB-F140-B14D-92CDFFA0F291}"/>
              </a:ext>
            </a:extLst>
          </p:cNvPr>
          <p:cNvSpPr/>
          <p:nvPr/>
        </p:nvSpPr>
        <p:spPr>
          <a:xfrm>
            <a:off x="4708645" y="2255391"/>
            <a:ext cx="2065735" cy="66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sto MT Regular" charset="0"/>
              </a:rPr>
              <a:t>coulrophobia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0EBF1-1BB5-A648-8DE1-A0671CA6C62A}"/>
              </a:ext>
            </a:extLst>
          </p:cNvPr>
          <p:cNvSpPr/>
          <p:nvPr/>
        </p:nvSpPr>
        <p:spPr>
          <a:xfrm>
            <a:off x="7115527" y="2255392"/>
            <a:ext cx="1829369" cy="66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zoophobia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90D152-4A5C-4E41-8151-C27BEF0D827B}"/>
              </a:ext>
            </a:extLst>
          </p:cNvPr>
          <p:cNvSpPr/>
          <p:nvPr/>
        </p:nvSpPr>
        <p:spPr>
          <a:xfrm>
            <a:off x="9286043" y="2255393"/>
            <a:ext cx="2336668" cy="66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arachnophobia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24699 L 0.00833 0.37268 C 0.00833 0.42893 0.08919 0.49838 0.15494 0.49838 L 0.30169 0.498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100471" y="3630811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Fear of animals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1ACFF-F310-5647-8BC6-7F2F693EB2A1}"/>
              </a:ext>
            </a:extLst>
          </p:cNvPr>
          <p:cNvSpPr/>
          <p:nvPr/>
        </p:nvSpPr>
        <p:spPr>
          <a:xfrm>
            <a:off x="1061412" y="2311525"/>
            <a:ext cx="2078119" cy="6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aerophobia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21CBDB-B86B-274B-AEE2-502A98736C66}"/>
              </a:ext>
            </a:extLst>
          </p:cNvPr>
          <p:cNvSpPr/>
          <p:nvPr/>
        </p:nvSpPr>
        <p:spPr>
          <a:xfrm>
            <a:off x="3313907" y="2311525"/>
            <a:ext cx="2078118" cy="6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sto MT Regular" charset="0"/>
              </a:rPr>
              <a:t>coulrophobia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CC33F-1376-2247-AB87-401035E60839}"/>
              </a:ext>
            </a:extLst>
          </p:cNvPr>
          <p:cNvSpPr/>
          <p:nvPr/>
        </p:nvSpPr>
        <p:spPr>
          <a:xfrm>
            <a:off x="5655076" y="2309603"/>
            <a:ext cx="1912991" cy="62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zoophobia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9AFC14-AF30-1F4E-8F17-110DD69DEAAF}"/>
              </a:ext>
            </a:extLst>
          </p:cNvPr>
          <p:cNvSpPr/>
          <p:nvPr/>
        </p:nvSpPr>
        <p:spPr>
          <a:xfrm>
            <a:off x="7742442" y="2274192"/>
            <a:ext cx="2341170" cy="66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arachnophobia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26921 L -0.01315 0.5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20531" y="3641384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Fear of spiders 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5A5EAA-CD06-4D4F-B2E6-B132E6FC0D9C}"/>
              </a:ext>
            </a:extLst>
          </p:cNvPr>
          <p:cNvSpPr/>
          <p:nvPr/>
        </p:nvSpPr>
        <p:spPr>
          <a:xfrm>
            <a:off x="2095455" y="2233935"/>
            <a:ext cx="1895205" cy="708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aerophobia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60A6A8-0AE2-9545-91DC-51583EAD8D7B}"/>
              </a:ext>
            </a:extLst>
          </p:cNvPr>
          <p:cNvSpPr/>
          <p:nvPr/>
        </p:nvSpPr>
        <p:spPr>
          <a:xfrm>
            <a:off x="4235612" y="2243870"/>
            <a:ext cx="2376972" cy="708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arachnophobia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8510C-2B83-394C-99F2-DA4CDABB0620}"/>
              </a:ext>
            </a:extLst>
          </p:cNvPr>
          <p:cNvSpPr/>
          <p:nvPr/>
        </p:nvSpPr>
        <p:spPr>
          <a:xfrm>
            <a:off x="6857536" y="2243870"/>
            <a:ext cx="2064521" cy="708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sto MT Regular" charset="0"/>
              </a:rPr>
              <a:t>coulrophobia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72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514474" y="3534792"/>
            <a:ext cx="804516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Fear of 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flying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6AC6B3F-A560-A742-9BDC-512FF4445514}"/>
              </a:ext>
            </a:extLst>
          </p:cNvPr>
          <p:cNvSpPr/>
          <p:nvPr/>
        </p:nvSpPr>
        <p:spPr>
          <a:xfrm>
            <a:off x="2760955" y="2393278"/>
            <a:ext cx="2565275" cy="6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Calisto MT Regular" charset="0"/>
              </a:rPr>
              <a:t>aerophobia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A942B7-6B83-6B4C-BBF8-D1111EB748D1}"/>
              </a:ext>
            </a:extLst>
          </p:cNvPr>
          <p:cNvSpPr/>
          <p:nvPr/>
        </p:nvSpPr>
        <p:spPr>
          <a:xfrm>
            <a:off x="5466826" y="2393277"/>
            <a:ext cx="2718386" cy="6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sto MT Regular" charset="0"/>
              </a:rPr>
              <a:t>coulrophobia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857 L 0.01133 0.5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906520" y="3268912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Fear of clowns 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67B969-0030-7D4B-A1EF-C41480F48F1C}"/>
              </a:ext>
            </a:extLst>
          </p:cNvPr>
          <p:cNvSpPr/>
          <p:nvPr/>
        </p:nvSpPr>
        <p:spPr>
          <a:xfrm>
            <a:off x="4614236" y="2029593"/>
            <a:ext cx="2115038" cy="6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Calisto MT Regular" charset="0"/>
              </a:rPr>
              <a:t>coulrophobia</a:t>
            </a:r>
            <a:endParaRPr lang="en-US" sz="2500" dirty="0">
              <a:latin typeface="Calisto MT Regular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09725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22963 L -0.00143 0.4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Calibri Regular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8510265" y="455843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grpSp>
        <p:nvGrpSpPr>
          <p:cNvPr id="9" name="Google Shape;147;g8d3272b2c0_0_186"/>
          <p:cNvGrpSpPr/>
          <p:nvPr/>
        </p:nvGrpSpPr>
        <p:grpSpPr>
          <a:xfrm>
            <a:off x="1338252" y="1629006"/>
            <a:ext cx="9469286" cy="5228994"/>
            <a:chOff x="-486583" y="-586190"/>
            <a:chExt cx="10569223" cy="6698754"/>
          </a:xfrm>
        </p:grpSpPr>
        <p:sp>
          <p:nvSpPr>
            <p:cNvPr id="10" name="Google Shape;148;g8d3272b2c0_0_186"/>
            <p:cNvSpPr/>
            <p:nvPr/>
          </p:nvSpPr>
          <p:spPr>
            <a:xfrm>
              <a:off x="3785481" y="1786325"/>
              <a:ext cx="1996698" cy="186084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" name="Google Shape;149;g8d3272b2c0_0_186"/>
            <p:cNvSpPr txBox="1"/>
            <p:nvPr/>
          </p:nvSpPr>
          <p:spPr>
            <a:xfrm>
              <a:off x="3977319" y="2161474"/>
              <a:ext cx="1655046" cy="1250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200" dirty="0"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200" b="1" u="none" strike="noStrike" cap="none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2200" dirty="0"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150;g8d3272b2c0_0_186"/>
            <p:cNvSpPr/>
            <p:nvPr/>
          </p:nvSpPr>
          <p:spPr>
            <a:xfrm rot="13789549" flipV="1">
              <a:off x="2937759" y="998018"/>
              <a:ext cx="1518140" cy="8438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4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2;g8d3272b2c0_0_186"/>
            <p:cNvSpPr/>
            <p:nvPr/>
          </p:nvSpPr>
          <p:spPr>
            <a:xfrm>
              <a:off x="486294" y="-586190"/>
              <a:ext cx="3426660" cy="2251927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7" name="Google Shape;153;g8d3272b2c0_0_186"/>
            <p:cNvSpPr txBox="1"/>
            <p:nvPr/>
          </p:nvSpPr>
          <p:spPr>
            <a:xfrm>
              <a:off x="915612" y="-63655"/>
              <a:ext cx="2656229" cy="110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200" b="1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behaviour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ქცევა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8" name="Google Shape;154;g8d3272b2c0_0_186"/>
            <p:cNvSpPr/>
            <p:nvPr/>
          </p:nvSpPr>
          <p:spPr>
            <a:xfrm rot="19133318">
              <a:off x="5375176" y="1546828"/>
              <a:ext cx="1272667" cy="1314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9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6;g8d3272b2c0_0_186"/>
            <p:cNvSpPr/>
            <p:nvPr/>
          </p:nvSpPr>
          <p:spPr>
            <a:xfrm>
              <a:off x="6011509" y="96456"/>
              <a:ext cx="4071131" cy="2436446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1" name="Google Shape;157;g8d3272b2c0_0_186"/>
            <p:cNvSpPr txBox="1"/>
            <p:nvPr/>
          </p:nvSpPr>
          <p:spPr>
            <a:xfrm>
              <a:off x="6368058" y="801808"/>
              <a:ext cx="3262019" cy="6892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attitude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დამოკიდებულება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66;g8d3272b2c0_0_186"/>
            <p:cNvSpPr/>
            <p:nvPr/>
          </p:nvSpPr>
          <p:spPr>
            <a:xfrm rot="5186587">
              <a:off x="4616069" y="3770650"/>
              <a:ext cx="275631" cy="24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6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68;g8d3272b2c0_0_186"/>
            <p:cNvSpPr/>
            <p:nvPr/>
          </p:nvSpPr>
          <p:spPr>
            <a:xfrm>
              <a:off x="2664031" y="3823941"/>
              <a:ext cx="3778842" cy="228862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8" name="Google Shape;169;g8d3272b2c0_0_186"/>
            <p:cNvSpPr txBox="1"/>
            <p:nvPr/>
          </p:nvSpPr>
          <p:spPr>
            <a:xfrm>
              <a:off x="2807651" y="4324293"/>
              <a:ext cx="3634838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cope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თვის გართმევა, </a:t>
              </a:r>
              <a:endParaRPr lang="en-US" sz="22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დაძლევა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9" name="Google Shape;170;g8d3272b2c0_0_186"/>
            <p:cNvSpPr/>
            <p:nvPr/>
          </p:nvSpPr>
          <p:spPr>
            <a:xfrm rot="9722507">
              <a:off x="2027857" y="3352594"/>
              <a:ext cx="1947465" cy="6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0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2;g8d3272b2c0_0_186"/>
            <p:cNvSpPr/>
            <p:nvPr/>
          </p:nvSpPr>
          <p:spPr>
            <a:xfrm>
              <a:off x="-479519" y="2169586"/>
              <a:ext cx="2957623" cy="243742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2" name="Google Shape;173;g8d3272b2c0_0_186"/>
            <p:cNvSpPr txBox="1"/>
            <p:nvPr/>
          </p:nvSpPr>
          <p:spPr>
            <a:xfrm>
              <a:off x="-486583" y="3093601"/>
              <a:ext cx="3033255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confront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v.)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შეპირისპირება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3" name="Google Shape;174;g8d3272b2c0_0_186"/>
            <p:cNvSpPr/>
            <p:nvPr/>
          </p:nvSpPr>
          <p:spPr>
            <a:xfrm rot="12278115">
              <a:off x="5644697" y="3339227"/>
              <a:ext cx="1428390" cy="585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4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6;g8d3272b2c0_0_186"/>
            <p:cNvSpPr/>
            <p:nvPr/>
          </p:nvSpPr>
          <p:spPr>
            <a:xfrm>
              <a:off x="6368234" y="3363396"/>
              <a:ext cx="3485221" cy="203464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6" name="Google Shape;177;g8d3272b2c0_0_186"/>
            <p:cNvSpPr txBox="1"/>
            <p:nvPr/>
          </p:nvSpPr>
          <p:spPr>
            <a:xfrm>
              <a:off x="6815019" y="3800114"/>
              <a:ext cx="2826563" cy="9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affect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გავლენის მოხდენა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7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BF6365-0156-47E2-A6F0-3F48BDFA596C}"/>
              </a:ext>
            </a:extLst>
          </p:cNvPr>
          <p:cNvCxnSpPr>
            <a:cxnSpLocks/>
            <a:stCxn id="10" idx="0"/>
            <a:endCxn id="5" idx="4"/>
          </p:cNvCxnSpPr>
          <p:nvPr/>
        </p:nvCxnSpPr>
        <p:spPr>
          <a:xfrm flipV="1">
            <a:off x="6060174" y="2463533"/>
            <a:ext cx="446053" cy="101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034F6F6-E50A-41E7-A744-CF70F1F4389A}"/>
              </a:ext>
            </a:extLst>
          </p:cNvPr>
          <p:cNvSpPr/>
          <p:nvPr/>
        </p:nvSpPr>
        <p:spPr>
          <a:xfrm>
            <a:off x="5212173" y="1039292"/>
            <a:ext cx="2588107" cy="14242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cure</a:t>
            </a:r>
            <a:endParaRPr lang="en-US" sz="2000" b="1" dirty="0"/>
          </a:p>
          <a:p>
            <a:pPr algn="ctr"/>
            <a:r>
              <a:rPr lang="en-US" sz="2000" b="1" dirty="0"/>
              <a:t>(</a:t>
            </a:r>
            <a:r>
              <a:rPr lang="en-US" sz="2000" b="1" dirty="0" smtClean="0"/>
              <a:t>v.)</a:t>
            </a:r>
            <a:endParaRPr lang="ka-GE" sz="2000" b="1" dirty="0"/>
          </a:p>
          <a:p>
            <a:pPr algn="ctr"/>
            <a:r>
              <a:rPr lang="ka-GE" sz="2000" b="1" dirty="0"/>
              <a:t>განკურნება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00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354962" y="4503227"/>
            <a:ext cx="5606796" cy="1176571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was often </a:t>
            </a:r>
            <a:r>
              <a:rPr lang="en-US" sz="2400" i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criticised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because of his strange </a:t>
            </a:r>
            <a:r>
              <a:rPr lang="en-US" sz="2400" i="1" u="sng" strike="noStrike" cap="none" dirty="0" err="1" smtClean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behaviour</a:t>
            </a:r>
            <a:r>
              <a:rPr lang="en-US" sz="2400" i="1" u="sng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400" i="1" u="sng" strike="noStrike" cap="none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4753444" y="2064478"/>
            <a:ext cx="2809831" cy="206509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ka-GE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behaviour</a:t>
            </a:r>
            <a:endParaRPr lang="en-US" sz="28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n.)</a:t>
            </a:r>
            <a:endParaRPr lang="en-US" sz="28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ქცევა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932868"/>
            <a:ext cx="12207936" cy="24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Psychology </a:t>
            </a:r>
            <a:r>
              <a:rPr lang="en-US" sz="6600" dirty="0">
                <a:solidFill>
                  <a:schemeClr val="bg1"/>
                </a:solidFill>
                <a:latin typeface="Calibri Regular" charset="0"/>
                <a:ea typeface="Calibri"/>
                <a:cs typeface="Calibri"/>
                <a:sym typeface="Calibri"/>
              </a:rPr>
              <a:t>| </a:t>
            </a:r>
            <a:r>
              <a:rPr lang="ka-GE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ფსიქოლოგია</a:t>
            </a:r>
            <a:endParaRPr sz="54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6A4AA-71E9-B34C-AAC8-D84F71CB1A1A}"/>
              </a:ext>
            </a:extLst>
          </p:cNvPr>
          <p:cNvSpPr/>
          <p:nvPr/>
        </p:nvSpPr>
        <p:spPr>
          <a:xfrm>
            <a:off x="2061247" y="4045527"/>
            <a:ext cx="8163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0" y="352310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u="none" strike="noStrike" cap="none" dirty="0">
              <a:solidFill>
                <a:schemeClr val="dk1"/>
              </a:solidFill>
              <a:latin typeface="Calibri Regular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u="none" strike="noStrike" cap="none" dirty="0">
                <a:solidFill>
                  <a:schemeClr val="bg1"/>
                </a:solidFill>
                <a:latin typeface="Calibri Regular" charset="0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 for Specific Purposes | Level B1</a:t>
            </a:r>
            <a:endParaRPr sz="36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289542" y="4748208"/>
            <a:ext cx="6419998" cy="92825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medicine won't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cure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her - it merely stops the pain.</a:t>
            </a:r>
            <a:endParaRPr sz="2400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4887883" y="2254035"/>
            <a:ext cx="2899029" cy="206509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ka-GE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 </a:t>
            </a:r>
            <a:r>
              <a:rPr lang="en-US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c</a:t>
            </a:r>
            <a:r>
              <a:rPr lang="en-US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ure</a:t>
            </a:r>
            <a:endParaRPr lang="en-US" sz="28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v.)</a:t>
            </a:r>
            <a:endParaRPr lang="ka-GE" sz="28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8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განკურნება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7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85636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701989" y="4582429"/>
            <a:ext cx="4284386" cy="108460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Start each day with a positive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attitude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.</a:t>
            </a:r>
            <a:endParaRPr sz="2400" i="1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3823854" y="2014899"/>
            <a:ext cx="4059757" cy="2382535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attitude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n.)</a:t>
            </a:r>
            <a:endParaRPr lang="ka-GE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4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დამოკიდებულება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93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639048" y="4601455"/>
            <a:ext cx="5508005" cy="124075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divorce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affected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every aspect of her life.</a:t>
            </a:r>
            <a:endParaRPr sz="2400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4255807" y="2078182"/>
            <a:ext cx="3656828" cy="2291642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affect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.)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გავლენის </a:t>
            </a:r>
            <a:r>
              <a:rPr lang="ka-GE" sz="24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მოხდენა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52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793714" y="4639522"/>
            <a:ext cx="5286333" cy="124075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couldn’t </a:t>
            </a:r>
            <a:r>
              <a:rPr lang="en-US" sz="2400" i="1" u="sng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cope</a:t>
            </a:r>
            <a:r>
              <a:rPr lang="en-US" sz="240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with the difficult situation at work.</a:t>
            </a:r>
            <a:endParaRPr lang="ka-GE" sz="2400" i="1" u="none" strike="noStrike" cap="none" dirty="0">
              <a:solidFill>
                <a:schemeClr val="lt1"/>
              </a:solidFill>
              <a:latin typeface="Calibri Regular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4827534" y="1966881"/>
            <a:ext cx="3136938" cy="239658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cope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v.)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თავის </a:t>
            </a:r>
            <a:r>
              <a:rPr lang="ka-GE" sz="20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გართმევა, დაძლევა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12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14" name="Google Shape;306;g8d3272b2c0_0_467"/>
          <p:cNvSpPr/>
          <p:nvPr/>
        </p:nvSpPr>
        <p:spPr>
          <a:xfrm>
            <a:off x="3793714" y="4639522"/>
            <a:ext cx="5286333" cy="124075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couldn’t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confront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i="1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his fear </a:t>
            </a:r>
            <a:r>
              <a:rPr lang="en-US" sz="24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  </a:t>
            </a:r>
            <a:r>
              <a:rPr lang="en-US" sz="2400" i="1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heights.</a:t>
            </a:r>
            <a:endParaRPr lang="ka-GE" sz="2400" i="1" u="none" strike="noStrike" cap="none" dirty="0">
              <a:solidFill>
                <a:schemeClr val="lt1"/>
              </a:solidFill>
              <a:latin typeface="Calibri Regular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05;g8d3272b2c0_0_467"/>
          <p:cNvSpPr/>
          <p:nvPr/>
        </p:nvSpPr>
        <p:spPr>
          <a:xfrm>
            <a:off x="4474346" y="1846555"/>
            <a:ext cx="3790765" cy="239658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confront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v.)</a:t>
            </a:r>
            <a:endParaRPr lang="ka-GE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r>
              <a:rPr lang="ka-GE" sz="2800" b="1" dirty="0">
                <a:solidFill>
                  <a:schemeClr val="bg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 Light"/>
              </a:rPr>
              <a:t>შეპირისპირება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  <a:p>
            <a:pPr lvl="0"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83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3078760" y="3073400"/>
            <a:ext cx="5906988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  <a:p>
            <a:pPr algn="ctr"/>
            <a:r>
              <a:rPr lang="ka-G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</a:t>
            </a:r>
            <a:r>
              <a:rPr lang="ka-GE" sz="3200" dirty="0">
                <a:latin typeface="Calibri" panose="020F0502020204030204" pitchFamily="34" charset="0"/>
                <a:cs typeface="Calibri" panose="020F0502020204030204" pitchFamily="34" charset="0"/>
              </a:rPr>
              <a:t>გააზრება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 Regular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1019214" y="1922910"/>
            <a:ext cx="10263215" cy="4555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people have a fear of things like snakes, spiders, height, water, and small enclosed spaces. If  many people have the same fears, how do we all develop them?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you think about the time when we did not live in houses, but alongside nature, we faced many more dangers from animals. We have developed a response to situations that might cause us harm, such as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poisonous snake or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bite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a dog. Of course, not all fears are innate.</a:t>
            </a:r>
          </a:p>
        </p:txBody>
      </p:sp>
    </p:spTree>
    <p:extLst>
      <p:ext uri="{BB962C8B-B14F-4D97-AF65-F5344CB8AC3E}">
        <p14:creationId xmlns:p14="http://schemas.microsoft.com/office/powerpoint/2010/main" val="3128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A6CCF4A-DD7B-412B-ADB1-7004BC600AD1}"/>
              </a:ext>
            </a:extLst>
          </p:cNvPr>
          <p:cNvSpPr/>
          <p:nvPr/>
        </p:nvSpPr>
        <p:spPr>
          <a:xfrm>
            <a:off x="909340" y="1990708"/>
            <a:ext cx="10386291" cy="442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example, if you see someone almost drawn, you may react by developing a fear of water. Or, if a parent has a fear of heights, it is quite common for their children to also develop a fear of heights. The reason for this is not genetic; it is simply because children learn </a:t>
            </a:r>
            <a:r>
              <a:rPr 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from their parents. </a:t>
            </a:r>
          </a:p>
        </p:txBody>
      </p:sp>
    </p:spTree>
    <p:extLst>
      <p:ext uri="{BB962C8B-B14F-4D97-AF65-F5344CB8AC3E}">
        <p14:creationId xmlns:p14="http://schemas.microsoft.com/office/powerpoint/2010/main" val="32755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837487" y="1740022"/>
            <a:ext cx="10465849" cy="482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answer this question, we have to define what is meant by phobia. While almost everyone has  a fear of something, whether it is spiders or flying, a fear is only classified as a phobia by psychologists if it is so serious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it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affects your daily life. According to the Anxiety Disorders Association of America, 19 million Americans have specific phobias, such as crossing bridges or going through tunnels. Another 15 million have a social phobia such as public speaking. Unfortunately, those who have one phobia are likely to have others, too.</a:t>
            </a:r>
          </a:p>
        </p:txBody>
      </p:sp>
    </p:spTree>
    <p:extLst>
      <p:ext uri="{BB962C8B-B14F-4D97-AF65-F5344CB8AC3E}">
        <p14:creationId xmlns:p14="http://schemas.microsoft.com/office/powerpoint/2010/main" val="28332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733349" y="1870058"/>
            <a:ext cx="10511798" cy="460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many fears are learned during our lives, we simply have to unlearn these feelings. If people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their fear in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gradual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way, they can learn to control how they react to the situation and not panic. It might not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fear completely, but it will probably help people to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better. 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5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8d3272b2c0_0_301"/>
          <p:cNvGrpSpPr/>
          <p:nvPr/>
        </p:nvGrpSpPr>
        <p:grpSpPr>
          <a:xfrm>
            <a:off x="-4635304" y="883231"/>
            <a:ext cx="10666988" cy="7238968"/>
            <a:chOff x="-4943656" y="-757771"/>
            <a:chExt cx="10073010" cy="5889900"/>
          </a:xfrm>
        </p:grpSpPr>
        <p:sp>
          <p:nvSpPr>
            <p:cNvPr id="108" name="Google Shape;108;g8d3272b2c0_0_301"/>
            <p:cNvSpPr/>
            <p:nvPr/>
          </p:nvSpPr>
          <p:spPr>
            <a:xfrm>
              <a:off x="-4943656" y="-757771"/>
              <a:ext cx="5889900" cy="5889900"/>
            </a:xfrm>
            <a:prstGeom prst="blockArc">
              <a:avLst>
                <a:gd name="adj1" fmla="val 18900000"/>
                <a:gd name="adj2" fmla="val 2173954"/>
                <a:gd name="adj3" fmla="val 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Introduction - </a:t>
              </a:r>
              <a:r>
                <a:rPr lang="en-US" sz="15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შესავალი</a:t>
              </a: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58396" y="1491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- </a:t>
              </a:r>
              <a:r>
                <a:rPr lang="en-US" sz="15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418397" y="74580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 Comprehension - </a:t>
              </a:r>
              <a:r>
                <a:rPr lang="ka-GE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წაკითხულის გააზრება</a:t>
              </a: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615675" y="134201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8" name="Google Shape;118;g8d3272b2c0_0_301"/>
            <p:cNvSpPr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19" name="Google Shape;119;g8d3272b2c0_0_301"/>
            <p:cNvSpPr txBox="1"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- 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გრამატიკა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g8d3272b2c0_0_301"/>
            <p:cNvSpPr/>
            <p:nvPr/>
          </p:nvSpPr>
          <p:spPr>
            <a:xfrm>
              <a:off x="678664" y="1938667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1" name="Google Shape;121;g8d3272b2c0_0_301"/>
            <p:cNvSpPr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2" name="Google Shape;122;g8d3272b2c0_0_301"/>
            <p:cNvSpPr txBox="1"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Summary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შეჯამება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3" name="Google Shape;123;g8d3272b2c0_0_301"/>
            <p:cNvSpPr/>
            <p:nvPr/>
          </p:nvSpPr>
          <p:spPr>
            <a:xfrm>
              <a:off x="607509" y="2525396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7" name="Google Shape;127;g8d3272b2c0_0_301"/>
            <p:cNvSpPr/>
            <p:nvPr/>
          </p:nvSpPr>
          <p:spPr>
            <a:xfrm>
              <a:off x="666798" y="3121606"/>
              <a:ext cx="4462426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8" name="Google Shape;128;g8d3272b2c0_0_301"/>
            <p:cNvSpPr txBox="1"/>
            <p:nvPr/>
          </p:nvSpPr>
          <p:spPr>
            <a:xfrm>
              <a:off x="946244" y="3131366"/>
              <a:ext cx="3776597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Homework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საშინაო დავალება</a:t>
              </a: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g8d3272b2c0_0_301"/>
            <p:cNvSpPr/>
            <p:nvPr/>
          </p:nvSpPr>
          <p:spPr>
            <a:xfrm>
              <a:off x="425985" y="3053040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7141653" y="2311502"/>
            <a:ext cx="5141592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  Phobias</a:t>
            </a:r>
          </a:p>
          <a:p>
            <a:pPr lvl="0"/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  შიშები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7971" y="453790"/>
            <a:ext cx="4714614" cy="104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5899329" y="358294"/>
            <a:ext cx="6586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 </a:t>
            </a:r>
            <a:r>
              <a:rPr lang="en-US" sz="3600" dirty="0">
                <a:solidFill>
                  <a:schemeClr val="bg1"/>
                </a:solidFill>
                <a:latin typeface="Calibri Regular" charset="0"/>
              </a:rPr>
              <a:t>                      </a:t>
            </a:r>
            <a:endParaRPr sz="3600" dirty="0">
              <a:solidFill>
                <a:schemeClr val="bg1"/>
              </a:solidFill>
              <a:latin typeface="Calibri Regular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გეგმა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602" y="5385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684" y="538515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00800" y="556124"/>
            <a:ext cx="490756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3000" dirty="0">
                <a:cs typeface="Calibri" panose="020F0502020204030204" pitchFamily="34" charset="0"/>
              </a:rPr>
              <a:t>წაკითხულის გააზრება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32C94-481D-4FEF-8434-AC58F2B681E0}"/>
              </a:ext>
            </a:extLst>
          </p:cNvPr>
          <p:cNvSpPr/>
          <p:nvPr/>
        </p:nvSpPr>
        <p:spPr>
          <a:xfrm>
            <a:off x="798990" y="2725445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Children usually develop the same fears as their parents have.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517039-3C69-4F8B-A2C5-D9FEFE4C926D}"/>
              </a:ext>
            </a:extLst>
          </p:cNvPr>
          <p:cNvSpPr/>
          <p:nvPr/>
        </p:nvSpPr>
        <p:spPr>
          <a:xfrm>
            <a:off x="798990" y="4736317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If a parent has a fear of heights, it is quite common for their children to also develop a fear of heights.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6A92E-F780-4EF2-AC72-01F19FAA54D4}"/>
              </a:ext>
            </a:extLst>
          </p:cNvPr>
          <p:cNvSpPr/>
          <p:nvPr/>
        </p:nvSpPr>
        <p:spPr>
          <a:xfrm>
            <a:off x="9972644" y="2838053"/>
            <a:ext cx="150920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True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00800" y="556124"/>
            <a:ext cx="490756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3000" dirty="0">
                <a:cs typeface="Calibri" panose="020F0502020204030204" pitchFamily="34" charset="0"/>
              </a:rPr>
              <a:t>წაკითხულის გააზრება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32C94-481D-4FEF-8434-AC58F2B681E0}"/>
              </a:ext>
            </a:extLst>
          </p:cNvPr>
          <p:cNvSpPr/>
          <p:nvPr/>
        </p:nvSpPr>
        <p:spPr>
          <a:xfrm>
            <a:off x="798990" y="2725445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Phobias usually have no influence on our lives.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517039-3C69-4F8B-A2C5-D9FEFE4C926D}"/>
              </a:ext>
            </a:extLst>
          </p:cNvPr>
          <p:cNvSpPr/>
          <p:nvPr/>
        </p:nvSpPr>
        <p:spPr>
          <a:xfrm>
            <a:off x="798990" y="4802819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If fears are serious they affect your daily life.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6A92E-F780-4EF2-AC72-01F19FAA54D4}"/>
              </a:ext>
            </a:extLst>
          </p:cNvPr>
          <p:cNvSpPr/>
          <p:nvPr/>
        </p:nvSpPr>
        <p:spPr>
          <a:xfrm>
            <a:off x="9952980" y="2845294"/>
            <a:ext cx="150920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False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00800" y="556124"/>
            <a:ext cx="490756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2800" dirty="0">
                <a:cs typeface="Calibri" panose="020F0502020204030204" pitchFamily="34" charset="0"/>
              </a:rPr>
              <a:t>წაკითხულის გააზრება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32C94-481D-4FEF-8434-AC58F2B681E0}"/>
              </a:ext>
            </a:extLst>
          </p:cNvPr>
          <p:cNvSpPr/>
          <p:nvPr/>
        </p:nvSpPr>
        <p:spPr>
          <a:xfrm>
            <a:off x="798990" y="2725445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People usually have only one phobia.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517039-3C69-4F8B-A2C5-D9FEFE4C926D}"/>
              </a:ext>
            </a:extLst>
          </p:cNvPr>
          <p:cNvSpPr/>
          <p:nvPr/>
        </p:nvSpPr>
        <p:spPr>
          <a:xfrm>
            <a:off x="798990" y="4802819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Unfortunately, those who have one phobia are likely to have others, too.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6A92E-F780-4EF2-AC72-01F19FAA54D4}"/>
              </a:ext>
            </a:extLst>
          </p:cNvPr>
          <p:cNvSpPr/>
          <p:nvPr/>
        </p:nvSpPr>
        <p:spPr>
          <a:xfrm>
            <a:off x="10067278" y="2818660"/>
            <a:ext cx="150920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False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00800" y="556124"/>
            <a:ext cx="490756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3000" dirty="0">
                <a:cs typeface="Calibri" panose="020F0502020204030204" pitchFamily="34" charset="0"/>
              </a:rPr>
              <a:t>წაკითხულის გააზრება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32C94-481D-4FEF-8434-AC58F2B681E0}"/>
              </a:ext>
            </a:extLst>
          </p:cNvPr>
          <p:cNvSpPr/>
          <p:nvPr/>
        </p:nvSpPr>
        <p:spPr>
          <a:xfrm>
            <a:off x="798990" y="2725445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is impossible to learn to control our fears.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517039-3C69-4F8B-A2C5-D9FEFE4C926D}"/>
              </a:ext>
            </a:extLst>
          </p:cNvPr>
          <p:cNvSpPr/>
          <p:nvPr/>
        </p:nvSpPr>
        <p:spPr>
          <a:xfrm>
            <a:off x="798990" y="4802819"/>
            <a:ext cx="10022890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If people confront their fear in gradual way, they can learn to control how they react to the situation and not panic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6A92E-F780-4EF2-AC72-01F19FAA54D4}"/>
              </a:ext>
            </a:extLst>
          </p:cNvPr>
          <p:cNvSpPr/>
          <p:nvPr/>
        </p:nvSpPr>
        <p:spPr>
          <a:xfrm>
            <a:off x="10067278" y="2845294"/>
            <a:ext cx="150920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False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1326804" y="2939011"/>
            <a:ext cx="9677400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sto MT Regular" charset="0"/>
              </a:rPr>
              <a:t>We </a:t>
            </a:r>
            <a:r>
              <a:rPr lang="en-US" sz="3500" dirty="0">
                <a:solidFill>
                  <a:schemeClr val="accent2"/>
                </a:solidFill>
                <a:latin typeface="Calisto MT Regular" charset="0"/>
              </a:rPr>
              <a:t>have developed </a:t>
            </a:r>
            <a:r>
              <a:rPr lang="en-US" sz="3500" dirty="0">
                <a:solidFill>
                  <a:schemeClr val="bg1"/>
                </a:solidFill>
                <a:latin typeface="Calisto MT Regular" charset="0"/>
              </a:rPr>
              <a:t>a response to situations that might cause us harm.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78933" y="2734810"/>
            <a:ext cx="10212917" cy="323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Present P</a:t>
            </a:r>
            <a:r>
              <a:rPr lang="en-U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erfect Simple</a:t>
            </a: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 use this tense to talk about an event at an unspecified past time. The exact time is unknown or unimportant.</a:t>
            </a: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 have experienced this fear.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6554E-E68B-4F2F-9A77-B9CE24CAC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633" y="4487014"/>
            <a:ext cx="24574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78933" y="2563168"/>
            <a:ext cx="10151921" cy="235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Perfect Simple: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something that started in the past and continues in the present:</a:t>
            </a:r>
          </a:p>
          <a:p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i="1" dirty="0">
              <a:solidFill>
                <a:schemeClr val="accent2"/>
              </a:solidFill>
              <a:latin typeface="Calisto MT Regular" charset="0"/>
            </a:endParaRPr>
          </a:p>
          <a:p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They've been married for nearly fifty years.</a:t>
            </a:r>
          </a:p>
          <a:p>
            <a:endParaRPr lang="en-US" sz="1200" dirty="0">
              <a:latin typeface="Calisto MT Regular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9DEB4-AFA0-4288-83B0-B271C25E3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948" y="3881118"/>
            <a:ext cx="2457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23554" y="2329103"/>
            <a:ext cx="1028065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5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5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6BD38-EBE4-428D-8DC7-431AEB7C3186}"/>
              </a:ext>
            </a:extLst>
          </p:cNvPr>
          <p:cNvSpPr txBox="1"/>
          <p:nvPr/>
        </p:nvSpPr>
        <p:spPr>
          <a:xfrm>
            <a:off x="914400" y="2769833"/>
            <a:ext cx="82273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also use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Perfect Simple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are talking about our experience up to the present: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has written three books and he is working on another one.</a:t>
            </a:r>
          </a:p>
        </p:txBody>
      </p:sp>
    </p:spTree>
    <p:extLst>
      <p:ext uri="{BB962C8B-B14F-4D97-AF65-F5344CB8AC3E}">
        <p14:creationId xmlns:p14="http://schemas.microsoft.com/office/powerpoint/2010/main" val="7221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08105" y="1819922"/>
            <a:ext cx="10296099" cy="481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dirty="0">
              <a:latin typeface="Calisto MT Regular" charset="0"/>
            </a:endParaRPr>
          </a:p>
          <a:p>
            <a:endParaRPr lang="en-US" sz="2500" dirty="0">
              <a:latin typeface="Calisto MT Regular" charset="0"/>
            </a:endParaRPr>
          </a:p>
          <a:p>
            <a:endParaRPr lang="en-US" sz="2500" dirty="0">
              <a:latin typeface="Calisto MT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543EA-35ED-41C2-BE46-7C7376DDFA7E}"/>
              </a:ext>
            </a:extLst>
          </p:cNvPr>
          <p:cNvSpPr txBox="1"/>
          <p:nvPr/>
        </p:nvSpPr>
        <p:spPr>
          <a:xfrm>
            <a:off x="1370278" y="5140002"/>
            <a:ext cx="608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D27BB-7608-4816-B1F8-A85F220AFBC6}"/>
              </a:ext>
            </a:extLst>
          </p:cNvPr>
          <p:cNvSpPr txBox="1"/>
          <p:nvPr/>
        </p:nvSpPr>
        <p:spPr>
          <a:xfrm>
            <a:off x="947801" y="3007933"/>
            <a:ext cx="100564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often use the adverb ever to talk about experience up to the present:</a:t>
            </a:r>
          </a:p>
          <a:p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last birthday </a:t>
            </a:r>
            <a:r>
              <a:rPr lang="en-US" sz="24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party was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worst day I have ever had.</a:t>
            </a:r>
          </a:p>
          <a:p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use never for the negative form:</a:t>
            </a:r>
          </a:p>
          <a:p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never experienced this feeling. </a:t>
            </a:r>
          </a:p>
        </p:txBody>
      </p:sp>
    </p:spTree>
    <p:extLst>
      <p:ext uri="{BB962C8B-B14F-4D97-AF65-F5344CB8AC3E}">
        <p14:creationId xmlns:p14="http://schemas.microsoft.com/office/powerpoint/2010/main" val="25094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74354" y="2156114"/>
            <a:ext cx="1022985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 do not use the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Perfect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with adverbials which refer to a finished past time: yesterday, last week/month/year, in 2017,	when I was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younger, etc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5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 </a:t>
            </a:r>
            <a:r>
              <a:rPr lang="en-US" sz="25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talked to my psychologist yesterday</a:t>
            </a:r>
            <a:r>
              <a:rPr lang="en-US" sz="25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but we can use the present perfect with adverbials which refer to a time which is not yet finished:  today, this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week/month/year, now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that I am 18, etc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5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5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not visited my psychologist this week.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105593" y="3275214"/>
            <a:ext cx="606829" cy="648393"/>
          </a:xfrm>
          <a:prstGeom prst="mathMultiply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8363" y="725337"/>
            <a:ext cx="4202885" cy="96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7110848" y="828083"/>
            <a:ext cx="4130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Introduction</a:t>
            </a:r>
            <a:r>
              <a:rPr lang="en-US" sz="3600" dirty="0">
                <a:solidFill>
                  <a:schemeClr val="bg1"/>
                </a:solidFill>
                <a:latin typeface="Calibri Regular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 Regular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შესავალი</a:t>
            </a:r>
            <a:endParaRPr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2871093" y="3415945"/>
            <a:ext cx="6774974" cy="119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How would you feel if you stood on top of a very tall building? 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algn="ctr"/>
            <a:r>
              <a:rPr lang="ka-GE" sz="3200" dirty="0">
                <a:latin typeface="Calibri" pitchFamily="34" charset="0"/>
                <a:cs typeface="Calibri" pitchFamily="34" charset="0"/>
              </a:rPr>
              <a:t>გრამატიკა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B3AEF4-259E-4F4B-9433-8D2E0643B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42519"/>
              </p:ext>
            </p:extLst>
          </p:nvPr>
        </p:nvGraphicFramePr>
        <p:xfrm>
          <a:off x="859023" y="2156114"/>
          <a:ext cx="10145181" cy="4343400"/>
        </p:xfrm>
        <a:graphic>
          <a:graphicData uri="http://schemas.openxmlformats.org/drawingml/2006/table">
            <a:tbl>
              <a:tblPr/>
              <a:tblGrid>
                <a:gridCol w="3381727">
                  <a:extLst>
                    <a:ext uri="{9D8B030D-6E8A-4147-A177-3AD203B41FA5}">
                      <a16:colId xmlns:a16="http://schemas.microsoft.com/office/drawing/2014/main" val="3103310376"/>
                    </a:ext>
                  </a:extLst>
                </a:gridCol>
                <a:gridCol w="3381727">
                  <a:extLst>
                    <a:ext uri="{9D8B030D-6E8A-4147-A177-3AD203B41FA5}">
                      <a16:colId xmlns:a16="http://schemas.microsoft.com/office/drawing/2014/main" val="4208963711"/>
                    </a:ext>
                  </a:extLst>
                </a:gridCol>
                <a:gridCol w="3381727">
                  <a:extLst>
                    <a:ext uri="{9D8B030D-6E8A-4147-A177-3AD203B41FA5}">
                      <a16:colId xmlns:a16="http://schemas.microsoft.com/office/drawing/2014/main" val="2537158052"/>
                    </a:ext>
                  </a:extLst>
                </a:gridCol>
              </a:tblGrid>
              <a:tr h="361950">
                <a:tc gridSpan="3"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Affirmative</a:t>
                      </a:r>
                      <a:endParaRPr lang="en-US" dirty="0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824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Subject</a:t>
                      </a:r>
                      <a:endParaRPr lang="en-US" dirty="0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i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to have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past participle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7038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She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has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visited.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51202"/>
                  </a:ext>
                </a:extLst>
              </a:tr>
              <a:tr h="361950">
                <a:tc gridSpan="3"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Negative</a:t>
                      </a:r>
                      <a:endParaRPr lang="en-US" dirty="0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61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Subject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i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to have + not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past participle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786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She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has not (hasn't)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visited.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79432"/>
                  </a:ext>
                </a:extLst>
              </a:tr>
              <a:tr h="361950">
                <a:tc gridSpan="3"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Interrogative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5851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 b="1" i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to have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subject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past participle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105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Has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she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visited?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82489"/>
                  </a:ext>
                </a:extLst>
              </a:tr>
              <a:tr h="361950">
                <a:tc gridSpan="3"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Negative interrogative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5564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 b="1" i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to have </a:t>
                      </a:r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+ not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subject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past participle</a:t>
                      </a:r>
                      <a:endParaRPr lang="en-US">
                        <a:solidFill>
                          <a:srgbClr val="191919"/>
                        </a:solidFill>
                        <a:effectLst/>
                        <a:latin typeface="EF Circular Latin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589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Hasn't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she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191919"/>
                          </a:solidFill>
                          <a:effectLst/>
                          <a:latin typeface="EF Circular Latin"/>
                        </a:rPr>
                        <a:t>visited?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0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778933" y="2407833"/>
            <a:ext cx="10464800" cy="337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I ………………….. (talk) to a doctor about my fear of heights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talked to a doctor about my fear of heights.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7153275" y="531838"/>
            <a:ext cx="4225637" cy="96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6118595" y="564434"/>
            <a:ext cx="637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Grammar Activity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Calibri Regular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778933" y="2486461"/>
            <a:ext cx="10789496" cy="3505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Paul…………………… (not admit) to anyone that he’s afraid of driving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has not admitted to anyone that he’s afraid of driving.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7153275" y="531838"/>
            <a:ext cx="4225637" cy="96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6118595" y="564434"/>
            <a:ext cx="637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Grammar Activity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Calibri Regular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646167" y="2389510"/>
            <a:ext cx="10732746" cy="333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Tina ………………… (give) that speech three times.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Tina has given that speech three times.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7153275" y="531838"/>
            <a:ext cx="4225637" cy="96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6118595" y="564434"/>
            <a:ext cx="637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Grammar Activity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Calibri Regular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623571" y="2557822"/>
            <a:ext cx="10755342" cy="3405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I ………….. (not meet) anyone with a fear of flying. 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not met anyone with a fear of </a:t>
            </a:r>
            <a:r>
              <a:rPr lang="en-US" sz="35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flying yet.</a:t>
            </a:r>
            <a:endParaRPr lang="en-US" sz="35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186392" y="4385797"/>
            <a:ext cx="93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7153275" y="531838"/>
            <a:ext cx="4225637" cy="96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6118595" y="564434"/>
            <a:ext cx="637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Grammar Activity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g8d3272b2c0_0_301"/>
          <p:cNvGrpSpPr/>
          <p:nvPr/>
        </p:nvGrpSpPr>
        <p:grpSpPr>
          <a:xfrm>
            <a:off x="333487" y="2323650"/>
            <a:ext cx="5600088" cy="3151716"/>
            <a:chOff x="-404278" y="239928"/>
            <a:chExt cx="6453168" cy="1588520"/>
          </a:xfrm>
        </p:grpSpPr>
        <p:sp>
          <p:nvSpPr>
            <p:cNvPr id="109" name="Google Shape;109;g8d3272b2c0_0_301"/>
            <p:cNvSpPr/>
            <p:nvPr/>
          </p:nvSpPr>
          <p:spPr>
            <a:xfrm>
              <a:off x="210108" y="277809"/>
              <a:ext cx="5389036" cy="34682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14512" y="299483"/>
              <a:ext cx="5734378" cy="32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-404278" y="239928"/>
              <a:ext cx="933064" cy="406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-36445" y="870213"/>
              <a:ext cx="5635590" cy="35870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314511" y="839704"/>
              <a:ext cx="4712158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 about  phobias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-358189" y="844643"/>
              <a:ext cx="886974" cy="3975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160952" y="1392329"/>
              <a:ext cx="5438192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411826" y="1430948"/>
              <a:ext cx="4930006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Grammar: Present </a:t>
              </a:r>
              <a:r>
                <a:rPr lang="en-US" sz="22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Perfect Tense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-358189" y="1391711"/>
              <a:ext cx="886974" cy="4066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5933575" y="2137840"/>
            <a:ext cx="5996656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Psychology</a:t>
            </a:r>
          </a:p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ფსიქოლოგია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40367" y="464777"/>
            <a:ext cx="4412610" cy="9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7340366" y="321569"/>
            <a:ext cx="4412611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                    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შეჯამება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3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1011690" y="2341589"/>
            <a:ext cx="10199231" cy="1291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BD67DF-B55F-3B41-8E9D-D3A0EFBDB28E}"/>
              </a:ext>
            </a:extLst>
          </p:cNvPr>
          <p:cNvSpPr txBox="1">
            <a:spLocks/>
          </p:cNvSpPr>
          <p:nvPr/>
        </p:nvSpPr>
        <p:spPr>
          <a:xfrm>
            <a:off x="669324" y="2584323"/>
            <a:ext cx="10308840" cy="142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Write about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phobia that </a:t>
            </a:r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 or anyone around you has.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71C1E-DAAB-A148-ACE1-5513F96BC64F}"/>
              </a:ext>
            </a:extLst>
          </p:cNvPr>
          <p:cNvSpPr/>
          <p:nvPr/>
        </p:nvSpPr>
        <p:spPr>
          <a:xfrm>
            <a:off x="6953418" y="464777"/>
            <a:ext cx="4024746" cy="91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C11AA-0F7F-2940-8C05-F555C4D6FD04}"/>
              </a:ext>
            </a:extLst>
          </p:cNvPr>
          <p:cNvSpPr txBox="1"/>
          <p:nvPr/>
        </p:nvSpPr>
        <p:spPr>
          <a:xfrm>
            <a:off x="5970717" y="464777"/>
            <a:ext cx="6069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Homework 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საშინაო 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3" y="4647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15" y="46477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628650" y="304800"/>
            <a:ext cx="10962375" cy="604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Calibri Regular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590675" y="234315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496D01A-79D0-4890-9C5F-709630ED59D2}"/>
              </a:ext>
            </a:extLst>
          </p:cNvPr>
          <p:cNvSpPr/>
          <p:nvPr/>
        </p:nvSpPr>
        <p:spPr>
          <a:xfrm>
            <a:off x="628650" y="1429560"/>
            <a:ext cx="10790861" cy="5270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have a fear of heights. It is a strong fear.  I have not been up on high places for a long time because of this fear.  I dislike the feeling I get when I am standing on a tall building and looking down.  I get the sensation that I might fall forwards all of a sudden. It is the same if I go hiking on tall mountains as well.  I don’t know how daredevils can do the things that they can do.  They must not have a sense of fear at all!  I wonder if I will ever overcome this fear.  It has been with me all my life.  I hope that one day I will be able to look over the edge of a tall building and not feel any sense of fear at all.  Now, if only I could get over my fear of snakes in the same way as well!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30480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5" y="30480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  <p:grpSp>
        <p:nvGrpSpPr>
          <p:cNvPr id="10" name="Google Shape;147;g8d3272b2c0_0_186"/>
          <p:cNvGrpSpPr/>
          <p:nvPr/>
        </p:nvGrpSpPr>
        <p:grpSpPr>
          <a:xfrm>
            <a:off x="1313895" y="1827687"/>
            <a:ext cx="9161040" cy="5008523"/>
            <a:chOff x="-505895" y="-228552"/>
            <a:chExt cx="10101782" cy="6068368"/>
          </a:xfrm>
        </p:grpSpPr>
        <p:sp>
          <p:nvSpPr>
            <p:cNvPr id="11" name="Google Shape;148;g8d3272b2c0_0_186"/>
            <p:cNvSpPr/>
            <p:nvPr/>
          </p:nvSpPr>
          <p:spPr>
            <a:xfrm>
              <a:off x="3785481" y="1959900"/>
              <a:ext cx="1919179" cy="1687266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2" name="Google Shape;149;g8d3272b2c0_0_186"/>
            <p:cNvSpPr txBox="1"/>
            <p:nvPr/>
          </p:nvSpPr>
          <p:spPr>
            <a:xfrm>
              <a:off x="3977319" y="2277466"/>
              <a:ext cx="1531091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200" dirty="0"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200" b="1" u="none" strike="noStrike" cap="none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2200" dirty="0"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150;g8d3272b2c0_0_186"/>
            <p:cNvSpPr/>
            <p:nvPr/>
          </p:nvSpPr>
          <p:spPr>
            <a:xfrm rot="-5611042">
              <a:off x="4270650" y="1677702"/>
              <a:ext cx="709036" cy="24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4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2;g8d3272b2c0_0_186"/>
            <p:cNvSpPr/>
            <p:nvPr/>
          </p:nvSpPr>
          <p:spPr>
            <a:xfrm>
              <a:off x="3051475" y="-228552"/>
              <a:ext cx="2927947" cy="189202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6" name="Google Shape;153;g8d3272b2c0_0_186"/>
            <p:cNvSpPr txBox="1"/>
            <p:nvPr/>
          </p:nvSpPr>
          <p:spPr>
            <a:xfrm>
              <a:off x="3142900" y="72659"/>
              <a:ext cx="2860139" cy="110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aerophobia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ფრენის შიში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" name="Google Shape;154;g8d3272b2c0_0_186"/>
            <p:cNvSpPr/>
            <p:nvPr/>
          </p:nvSpPr>
          <p:spPr>
            <a:xfrm rot="19514876">
              <a:off x="5525686" y="1944280"/>
              <a:ext cx="1446161" cy="568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18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6;g8d3272b2c0_0_186"/>
            <p:cNvSpPr/>
            <p:nvPr/>
          </p:nvSpPr>
          <p:spPr>
            <a:xfrm>
              <a:off x="6650907" y="487006"/>
              <a:ext cx="2944980" cy="224077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0" name="Google Shape;157;g8d3272b2c0_0_186"/>
            <p:cNvSpPr txBox="1"/>
            <p:nvPr/>
          </p:nvSpPr>
          <p:spPr>
            <a:xfrm>
              <a:off x="6924633" y="1052101"/>
              <a:ext cx="2397526" cy="907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 b="1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coulrophobia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ჯამბაზების შიში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1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6;g8d3272b2c0_0_186"/>
            <p:cNvSpPr/>
            <p:nvPr/>
          </p:nvSpPr>
          <p:spPr>
            <a:xfrm rot="5186587">
              <a:off x="4616069" y="3770650"/>
              <a:ext cx="275631" cy="24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4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68;g8d3272b2c0_0_186"/>
            <p:cNvSpPr/>
            <p:nvPr/>
          </p:nvSpPr>
          <p:spPr>
            <a:xfrm>
              <a:off x="2895351" y="3737603"/>
              <a:ext cx="3275065" cy="210221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dirty="0">
                  <a:solidFill>
                    <a:schemeClr val="bg1"/>
                  </a:solidFill>
                  <a:latin typeface="Calibri Regular" charset="0"/>
                  <a:ea typeface="Calisto MT Regular" charset="0"/>
                  <a:cs typeface="Calisto MT Regular" charset="0"/>
                </a:rPr>
                <a:t>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ka-GE" sz="2400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sto MT Regular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z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oophobia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(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n.)</a:t>
              </a:r>
              <a:endParaRPr lang="ka-GE" sz="2400" b="1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 Regular" charset="0"/>
                  <a:ea typeface="Calisto MT Regular" charset="0"/>
                  <a:cs typeface="Calibri" panose="020F0502020204030204" pitchFamily="34" charset="0"/>
                </a:rPr>
                <a:t>ცხოველების შიში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7" name="Google Shape;170;g8d3272b2c0_0_186"/>
            <p:cNvSpPr/>
            <p:nvPr/>
          </p:nvSpPr>
          <p:spPr>
            <a:xfrm rot="9722507">
              <a:off x="2027857" y="3352594"/>
              <a:ext cx="1947465" cy="6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28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2;g8d3272b2c0_0_186"/>
            <p:cNvSpPr/>
            <p:nvPr/>
          </p:nvSpPr>
          <p:spPr>
            <a:xfrm>
              <a:off x="-505895" y="2682972"/>
              <a:ext cx="3195313" cy="2083065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0" name="Google Shape;173;g8d3272b2c0_0_186"/>
            <p:cNvSpPr txBox="1"/>
            <p:nvPr/>
          </p:nvSpPr>
          <p:spPr>
            <a:xfrm>
              <a:off x="106418" y="3228509"/>
              <a:ext cx="212127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</a:t>
              </a:r>
              <a:r>
                <a:rPr lang="en-US" sz="2200" b="1" u="none" strike="noStrike" cap="none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rachnophobia</a:t>
              </a:r>
              <a:endParaRPr lang="en-US" sz="22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2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ობობების შიში</a:t>
              </a:r>
              <a:endParaRPr sz="22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1" name="Google Shape;174;g8d3272b2c0_0_186"/>
            <p:cNvSpPr/>
            <p:nvPr/>
          </p:nvSpPr>
          <p:spPr>
            <a:xfrm rot="12278115">
              <a:off x="5634351" y="3337559"/>
              <a:ext cx="1438884" cy="55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2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6;g8d3272b2c0_0_186"/>
            <p:cNvSpPr/>
            <p:nvPr/>
          </p:nvSpPr>
          <p:spPr>
            <a:xfrm>
              <a:off x="6356989" y="3475066"/>
              <a:ext cx="2487745" cy="1788757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4" name="Google Shape;177;g8d3272b2c0_0_186"/>
            <p:cNvSpPr txBox="1"/>
            <p:nvPr/>
          </p:nvSpPr>
          <p:spPr>
            <a:xfrm>
              <a:off x="6686566" y="3853450"/>
              <a:ext cx="1743600" cy="9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hydrophobia</a:t>
              </a:r>
              <a:endPara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n.)</a:t>
              </a:r>
              <a:endParaRPr lang="ka-GE"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წყლის შიში</a:t>
              </a:r>
              <a:endParaRPr sz="22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5" name="Google Shape;178;g8d3272b2c0_0_186"/>
            <p:cNvSpPr/>
            <p:nvPr/>
          </p:nvSpPr>
          <p:spPr>
            <a:xfrm rot="12155486">
              <a:off x="2014869" y="1947499"/>
              <a:ext cx="2041661" cy="247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 Regular" charset="0"/>
                <a:ea typeface="Calisto MT Regular" charset="0"/>
                <a:cs typeface="Calisto MT Regular" charset="0"/>
              </a:endParaRPr>
            </a:p>
          </p:txBody>
        </p:sp>
        <p:sp>
          <p:nvSpPr>
            <p:cNvPr id="36" name="Google Shape;179;g8d3272b2c0_0_186"/>
            <p:cNvSpPr txBox="1"/>
            <p:nvPr/>
          </p:nvSpPr>
          <p:spPr>
            <a:xfrm rot="2082986">
              <a:off x="3053634" y="1686894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 Regular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80;g8d3272b2c0_0_186"/>
            <p:cNvSpPr/>
            <p:nvPr/>
          </p:nvSpPr>
          <p:spPr>
            <a:xfrm>
              <a:off x="-431950" y="151327"/>
              <a:ext cx="2834200" cy="212613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acrophobia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(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sto MT Regular" charset="0"/>
                  <a:cs typeface="Calibri" panose="020F0502020204030204" pitchFamily="34" charset="0"/>
                </a:rPr>
                <a:t>n.)</a:t>
              </a:r>
              <a:endParaRPr lang="ka-GE" sz="2400" b="1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 Regular" charset="0"/>
                  <a:ea typeface="Calisto MT Regular" charset="0"/>
                  <a:cs typeface="Calibri" panose="020F0502020204030204" pitchFamily="34" charset="0"/>
                </a:rPr>
                <a:t>სიმაღლის შიში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7991679" y="725338"/>
            <a:ext cx="3769686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8522" y="72533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sto MT Regular" charset="0"/>
              </a:rPr>
              <a:t>Vocabulary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  <a:latin typeface="Calibri Regular" charset="0"/>
                <a:ea typeface="Calisto MT Regular" charset="0"/>
                <a:cs typeface="Calisto MT Regular" charset="0"/>
              </a:rPr>
              <a:t>ლექსიკა</a:t>
            </a:r>
            <a:endParaRPr lang="en-US" sz="2800" dirty="0">
              <a:solidFill>
                <a:schemeClr val="bg1"/>
              </a:solidFill>
              <a:latin typeface="Calibri Regular" charset="0"/>
              <a:ea typeface="Calisto MT Regular" charset="0"/>
              <a:cs typeface="Calisto M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02732" y="1248943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acrophobia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231052" y="4002830"/>
            <a:ext cx="5741498" cy="66883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სიმაღლის შიში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550983" y="474057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550983" y="664167"/>
            <a:ext cx="2584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248025" y="4861769"/>
            <a:ext cx="5724525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She was suffering from </a:t>
            </a:r>
            <a:r>
              <a:rPr lang="en-US" sz="2400" i="1" u="sng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acrophobia</a:t>
            </a:r>
            <a:r>
              <a:rPr lang="en-US" sz="2400" i="1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never looked out of her bedroom window.</a:t>
            </a:r>
            <a:endParaRPr sz="2400" i="1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3272b2c0_0_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„</a:t>
            </a:r>
          </a:p>
        </p:txBody>
      </p:sp>
      <p:sp>
        <p:nvSpPr>
          <p:cNvPr id="198" name="Google Shape;198;g8d3272b2c0_0_239"/>
          <p:cNvSpPr/>
          <p:nvPr/>
        </p:nvSpPr>
        <p:spPr>
          <a:xfrm>
            <a:off x="4638999" y="1350628"/>
            <a:ext cx="3187930" cy="2372222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coulrophobia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sto MT Regular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sto MT Regular" charset="0"/>
              <a:cs typeface="Calibri" panose="020F0502020204030204" pitchFamily="34" charset="0"/>
            </a:endParaRPr>
          </a:p>
        </p:txBody>
      </p:sp>
      <p:sp>
        <p:nvSpPr>
          <p:cNvPr id="199" name="Google Shape;199;g8d3272b2c0_0_239"/>
          <p:cNvSpPr/>
          <p:nvPr/>
        </p:nvSpPr>
        <p:spPr>
          <a:xfrm>
            <a:off x="4326199" y="3861395"/>
            <a:ext cx="4199947" cy="10680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ჯამბაზების შიში</a:t>
            </a:r>
            <a:endParaRPr sz="20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E76EC-DAFE-4D40-AD68-7D6E5C3B03ED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17F93-3FE2-409B-AAEF-72303CA487B7}"/>
              </a:ext>
            </a:extLst>
          </p:cNvPr>
          <p:cNvSpPr txBox="1"/>
          <p:nvPr/>
        </p:nvSpPr>
        <p:spPr>
          <a:xfrm>
            <a:off x="8526147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4EBF8AC5-E672-D64F-B170-FF606B49B46F}"/>
              </a:ext>
            </a:extLst>
          </p:cNvPr>
          <p:cNvSpPr/>
          <p:nvPr/>
        </p:nvSpPr>
        <p:spPr>
          <a:xfrm>
            <a:off x="3333749" y="5105513"/>
            <a:ext cx="6162675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kid had </a:t>
            </a:r>
            <a:r>
              <a:rPr lang="en-US" sz="2400" i="1" u="sng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coulrophobia,</a:t>
            </a:r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so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his </a:t>
            </a:r>
            <a:r>
              <a:rPr lang="en-US" sz="2400" i="1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parents </a:t>
            </a:r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never took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him </a:t>
            </a:r>
            <a:r>
              <a:rPr lang="en-US" sz="2400" i="1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</a:t>
            </a:r>
            <a:r>
              <a:rPr lang="en-US" sz="2400" i="1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circus. </a:t>
            </a:r>
            <a:endParaRPr sz="24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FF1C99C-380B-C94E-B652-4C05412115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6F74B-0F24-7848-A2FF-5A79A23B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3272b2c0_1_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ea typeface="Calisto MT Regular" charset="0"/>
              <a:cs typeface="Calisto MT Regular" charset="0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8d3272b2c0_1_54"/>
          <p:cNvSpPr/>
          <p:nvPr/>
        </p:nvSpPr>
        <p:spPr>
          <a:xfrm>
            <a:off x="4273379" y="1518789"/>
            <a:ext cx="3388050" cy="233823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 </a:t>
            </a:r>
            <a:r>
              <a:rPr lang="en-US" sz="2800" b="1" dirty="0" smtClean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hydrophobia</a:t>
            </a:r>
            <a:endParaRPr lang="en-US" sz="2800" b="1" dirty="0">
              <a:solidFill>
                <a:schemeClr val="lt1"/>
              </a:solidFill>
              <a:latin typeface="Calibri Regular" charset="0"/>
              <a:ea typeface="Calisto MT Regular" charset="0"/>
              <a:cs typeface="Calisto MT Regular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(</a:t>
            </a:r>
            <a:r>
              <a:rPr lang="en-US" sz="2800" b="1" dirty="0" smtClean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n.)</a:t>
            </a:r>
            <a:endParaRPr sz="2800" b="1" dirty="0">
              <a:solidFill>
                <a:schemeClr val="lt1"/>
              </a:solidFill>
              <a:latin typeface="Calibri Regular" charset="0"/>
              <a:ea typeface="Calisto MT Regular" charset="0"/>
              <a:cs typeface="Calisto MT Regular" charset="0"/>
            </a:endParaRPr>
          </a:p>
        </p:txBody>
      </p:sp>
      <p:sp>
        <p:nvSpPr>
          <p:cNvPr id="208" name="Google Shape;208;g8d3272b2c0_1_54"/>
          <p:cNvSpPr/>
          <p:nvPr/>
        </p:nvSpPr>
        <p:spPr>
          <a:xfrm>
            <a:off x="4020114" y="3989860"/>
            <a:ext cx="4151700" cy="88420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წყლის</a:t>
            </a:r>
            <a:r>
              <a:rPr sz="2400" u="none" strike="noStrike" cap="none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 </a:t>
            </a:r>
            <a:r>
              <a:rPr sz="2400" u="none" strike="noStrike" cap="none" dirty="0" err="1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შიში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0;g8d3272b2c0_0_231">
            <a:extLst>
              <a:ext uri="{FF2B5EF4-FFF2-40B4-BE49-F238E27FC236}">
                <a16:creationId xmlns:a16="http://schemas.microsoft.com/office/drawing/2014/main" id="{9019BE52-8DFC-1F4B-8957-0E66BE071B1E}"/>
              </a:ext>
            </a:extLst>
          </p:cNvPr>
          <p:cNvSpPr/>
          <p:nvPr/>
        </p:nvSpPr>
        <p:spPr>
          <a:xfrm>
            <a:off x="3618828" y="5046326"/>
            <a:ext cx="4954272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could never swim because of  his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hydrophobia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4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F1977754-0BD6-3948-B2F4-0E363D5BF0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D6661-1EC1-E845-A38A-76B040F2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526147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3272b2c0_0_255"/>
          <p:cNvSpPr/>
          <p:nvPr/>
        </p:nvSpPr>
        <p:spPr>
          <a:xfrm>
            <a:off x="4827534" y="1675499"/>
            <a:ext cx="2823136" cy="1971865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zoophobia</a:t>
            </a:r>
            <a:endParaRPr lang="en-US" sz="2800" b="1" dirty="0">
              <a:solidFill>
                <a:schemeClr val="lt1"/>
              </a:solidFill>
              <a:latin typeface="Calibri Regular" charset="0"/>
              <a:ea typeface="Calisto MT Regular" charset="0"/>
              <a:cs typeface="Calisto MT Regular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(</a:t>
            </a:r>
            <a:r>
              <a:rPr lang="en-US" sz="2800" b="1" dirty="0" smtClean="0">
                <a:solidFill>
                  <a:schemeClr val="lt1"/>
                </a:solidFill>
                <a:latin typeface="Calibri Regular" charset="0"/>
                <a:ea typeface="Calisto MT Regular" charset="0"/>
                <a:cs typeface="Calisto MT Regular" charset="0"/>
              </a:rPr>
              <a:t>n.)</a:t>
            </a:r>
            <a:endParaRPr sz="2800" b="1" dirty="0">
              <a:solidFill>
                <a:schemeClr val="lt1"/>
              </a:solidFill>
              <a:latin typeface="Calibri Regular" charset="0"/>
              <a:ea typeface="Calisto MT Regular" charset="0"/>
              <a:cs typeface="Calisto MT Regular" charset="0"/>
            </a:endParaRPr>
          </a:p>
        </p:txBody>
      </p:sp>
      <p:sp>
        <p:nvSpPr>
          <p:cNvPr id="217" name="Google Shape;217;g8d3272b2c0_0_255"/>
          <p:cNvSpPr/>
          <p:nvPr/>
        </p:nvSpPr>
        <p:spPr>
          <a:xfrm>
            <a:off x="4020114" y="3851563"/>
            <a:ext cx="4151700" cy="75357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ცხოველების</a:t>
            </a:r>
            <a:r>
              <a:rPr sz="2400" u="none" strike="noStrike" cap="none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 </a:t>
            </a:r>
            <a:r>
              <a:rPr sz="2400" u="none" strike="noStrike" cap="none" dirty="0" err="1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შიში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73D3E84D-49CD-7B42-8D4F-DBC96FAB1553}"/>
              </a:ext>
            </a:extLst>
          </p:cNvPr>
          <p:cNvSpPr/>
          <p:nvPr/>
        </p:nvSpPr>
        <p:spPr>
          <a:xfrm>
            <a:off x="3619500" y="4809339"/>
            <a:ext cx="48584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had to get rid of our animals because of her </a:t>
            </a:r>
            <a:r>
              <a:rPr lang="en-US" sz="24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zoophobia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400" i="1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7AD797A-86C6-3C48-A34B-51B902C472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657C5-8E3F-734A-A4EC-5D91BC49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FA132-FFBB-B04F-8AB2-074656C32512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43C76-1491-D541-A15F-25218D1ED59E}"/>
              </a:ext>
            </a:extLst>
          </p:cNvPr>
          <p:cNvSpPr txBox="1"/>
          <p:nvPr/>
        </p:nvSpPr>
        <p:spPr>
          <a:xfrm>
            <a:off x="8526147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itchFamily="34" charset="0"/>
                <a:ea typeface="Calisto MT Regular" charset="0"/>
                <a:cs typeface="Calibri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  <a:ea typeface="Calisto MT Regular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1603</Words>
  <Application>Microsoft Office PowerPoint</Application>
  <PresentationFormat>Widescreen</PresentationFormat>
  <Paragraphs>416</Paragraphs>
  <Slides>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Regular</vt:lpstr>
      <vt:lpstr>Calisto MT Regular</vt:lpstr>
      <vt:lpstr>EF Circular Latin</vt:lpstr>
      <vt:lpstr>Merriweather</vt:lpstr>
      <vt:lpstr>Merriweather Light</vt:lpstr>
      <vt:lpstr>Sylfaen</vt:lpstr>
      <vt:lpstr>Sylfaen Regular</vt:lpstr>
      <vt:lpstr>Times New Roman</vt:lpstr>
      <vt:lpstr>Office Theme</vt:lpstr>
      <vt:lpstr>PowerPoint Presentation</vt:lpstr>
      <vt:lpstr>PowerPoint Presentation</vt:lpstr>
      <vt:lpstr>Agenda                         გაკვეთილის გეგმა</vt:lpstr>
      <vt:lpstr>Introduction შესავალი</vt:lpstr>
      <vt:lpstr>PowerPoint Presentation</vt:lpstr>
      <vt:lpstr>PowerPoint Presentation</vt:lpstr>
      <vt:lpstr>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                      გაკვეთილის შეჯამება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Dalesio</dc:creator>
  <cp:lastModifiedBy>User</cp:lastModifiedBy>
  <cp:revision>211</cp:revision>
  <cp:lastPrinted>2020-08-18T09:30:28Z</cp:lastPrinted>
  <dcterms:created xsi:type="dcterms:W3CDTF">2020-04-09T12:21:27Z</dcterms:created>
  <dcterms:modified xsi:type="dcterms:W3CDTF">2020-11-19T11:13:23Z</dcterms:modified>
</cp:coreProperties>
</file>