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4" r:id="rId3"/>
    <p:sldId id="285" r:id="rId4"/>
    <p:sldId id="287" r:id="rId5"/>
    <p:sldId id="313" r:id="rId6"/>
    <p:sldId id="292" r:id="rId7"/>
    <p:sldId id="288" r:id="rId8"/>
    <p:sldId id="296" r:id="rId9"/>
    <p:sldId id="297" r:id="rId10"/>
    <p:sldId id="298" r:id="rId11"/>
    <p:sldId id="315" r:id="rId12"/>
    <p:sldId id="286" r:id="rId13"/>
    <p:sldId id="293" r:id="rId14"/>
    <p:sldId id="314" r:id="rId15"/>
    <p:sldId id="295" r:id="rId16"/>
    <p:sldId id="317" r:id="rId17"/>
    <p:sldId id="300" r:id="rId18"/>
    <p:sldId id="302" r:id="rId19"/>
    <p:sldId id="309" r:id="rId20"/>
    <p:sldId id="303" r:id="rId21"/>
    <p:sldId id="312" r:id="rId22"/>
    <p:sldId id="304" r:id="rId23"/>
    <p:sldId id="305" r:id="rId24"/>
    <p:sldId id="310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5" autoAdjust="0"/>
    <p:restoredTop sz="93095" autoAdjust="0"/>
  </p:normalViewPr>
  <p:slideViewPr>
    <p:cSldViewPr snapToGrid="0">
      <p:cViewPr varScale="1">
        <p:scale>
          <a:sx n="107" d="100"/>
          <a:sy n="107" d="100"/>
        </p:scale>
        <p:origin x="11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C9C0722A-15B8-436B-AEB6-9C2CC09616A7}" type="presOf" srcId="{2277E07A-F119-674E-AF72-DBEE043D0EA3}" destId="{640EFED5-6272-4B12-AC7B-C5B57384C84D}" srcOrd="0" destOrd="0" presId="urn:microsoft.com/office/officeart/2008/layout/VerticalCurvedList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47822B1C-FAAC-4A65-8314-4B3AD2CCE23C}" type="presOf" srcId="{F2F8A582-FB6A-9643-9A98-AFC9B7102DCD}" destId="{A450EC1A-FCC4-4485-94F6-85E09D8E9FDF}" srcOrd="0" destOrd="0" presId="urn:microsoft.com/office/officeart/2008/layout/VerticalCurvedList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BA8148D0-E717-4171-8A76-12EE84581DEA}" type="presOf" srcId="{3BB9AD53-A321-4C77-A1AB-9AA782FD1399}" destId="{A60358EC-494A-476E-B849-D4656BC314D7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9ADCBB1A-E99A-4060-AA85-1AC218838246}" type="presOf" srcId="{3A25CDBD-5E2C-0045-A1CC-808F64446F93}" destId="{C97C7C08-9AB0-4807-9AA7-90C4451588BE}" srcOrd="0" destOrd="0" presId="urn:microsoft.com/office/officeart/2008/layout/VerticalCurvedList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7F84DA3D-A114-4EA8-8CDB-8390A6E3A7FF}" type="presParOf" srcId="{F08B2971-5B51-B04D-8049-0AD7E8D0839F}" destId="{A60358EC-494A-476E-B849-D4656BC314D7}" srcOrd="3" destOrd="0" presId="urn:microsoft.com/office/officeart/2008/layout/VerticalCurvedList"/>
    <dgm:cxn modelId="{DB723F83-7BF7-41B6-906A-FBE7F5CF1B97}" type="presParOf" srcId="{F08B2971-5B51-B04D-8049-0AD7E8D0839F}" destId="{445C475E-F6A8-425F-A4B7-76221EE3261C}" srcOrd="4" destOrd="0" presId="urn:microsoft.com/office/officeart/2008/layout/VerticalCurvedList"/>
    <dgm:cxn modelId="{F4628773-7205-41A5-8B53-07142AE4A68C}" type="presParOf" srcId="{445C475E-F6A8-425F-A4B7-76221EE3261C}" destId="{0FD6C2A3-C290-438A-A7B6-070DA036111A}" srcOrd="0" destOrd="0" presId="urn:microsoft.com/office/officeart/2008/layout/VerticalCurvedList"/>
    <dgm:cxn modelId="{A2C630E4-80A0-4D91-A1C5-74E29D8CB76B}" type="presParOf" srcId="{F08B2971-5B51-B04D-8049-0AD7E8D0839F}" destId="{C97C7C08-9AB0-4807-9AA7-90C4451588BE}" srcOrd="5" destOrd="0" presId="urn:microsoft.com/office/officeart/2008/layout/VerticalCurvedList"/>
    <dgm:cxn modelId="{5E7B195E-582E-48BD-8BEC-0D5A1798D011}" type="presParOf" srcId="{F08B2971-5B51-B04D-8049-0AD7E8D0839F}" destId="{B25F3E91-F659-41F5-96A1-F72F3BBCE479}" srcOrd="6" destOrd="0" presId="urn:microsoft.com/office/officeart/2008/layout/VerticalCurvedList"/>
    <dgm:cxn modelId="{E4CF073B-9C63-4D6B-9A1C-720BB5377C0B}" type="presParOf" srcId="{B25F3E91-F659-41F5-96A1-F72F3BBCE479}" destId="{3F768512-85FB-484A-9E22-7129A668D517}" srcOrd="0" destOrd="0" presId="urn:microsoft.com/office/officeart/2008/layout/VerticalCurvedList"/>
    <dgm:cxn modelId="{F0B4EDFC-2FBF-4B06-9673-44B6624CC554}" type="presParOf" srcId="{F08B2971-5B51-B04D-8049-0AD7E8D0839F}" destId="{640EFED5-6272-4B12-AC7B-C5B57384C84D}" srcOrd="7" destOrd="0" presId="urn:microsoft.com/office/officeart/2008/layout/VerticalCurvedList"/>
    <dgm:cxn modelId="{8860D593-A658-4210-95B2-3026E62EC2DD}" type="presParOf" srcId="{F08B2971-5B51-B04D-8049-0AD7E8D0839F}" destId="{9B3BAF31-7055-4445-AF09-4833EEE2333B}" srcOrd="8" destOrd="0" presId="urn:microsoft.com/office/officeart/2008/layout/VerticalCurvedList"/>
    <dgm:cxn modelId="{3A3FFE68-FC17-4188-B54D-E0986EA79446}" type="presParOf" srcId="{9B3BAF31-7055-4445-AF09-4833EEE2333B}" destId="{8FDE6AB9-492F-D94A-B065-ABF11C83471E}" srcOrd="0" destOrd="0" presId="urn:microsoft.com/office/officeart/2008/layout/VerticalCurvedList"/>
    <dgm:cxn modelId="{66D2F1F9-B480-457C-9967-9744CCFFD7E4}" type="presParOf" srcId="{F08B2971-5B51-B04D-8049-0AD7E8D0839F}" destId="{A450EC1A-FCC4-4485-94F6-85E09D8E9FDF}" srcOrd="9" destOrd="0" presId="urn:microsoft.com/office/officeart/2008/layout/VerticalCurvedList"/>
    <dgm:cxn modelId="{08C2A0FB-2C6F-47DB-BA2F-0204CE840CB7}" type="presParOf" srcId="{F08B2971-5B51-B04D-8049-0AD7E8D0839F}" destId="{43FD734C-408B-4824-8496-202A1109FCF5}" srcOrd="10" destOrd="0" presId="urn:microsoft.com/office/officeart/2008/layout/VerticalCurvedList"/>
    <dgm:cxn modelId="{2FCADED7-23E8-4D5F-B781-50991F62D6F7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83F78F06-5C9F-254B-9134-1A65291D46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7398" y="104761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61180BB7-8A09-7F4E-AB58-D403BAFD21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1479" y="1047610"/>
            <a:ext cx="1671113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F3D76-B309-0146-860A-25D9564D7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92" y="104761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D489B9-7B74-E343-AEBC-FB13A6D7E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30595" y="2003263"/>
            <a:ext cx="3973091" cy="739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Argentina - </a:t>
            </a:r>
            <a:r>
              <a:rPr lang="ka-GE" sz="2800" dirty="0"/>
              <a:t>არგენტინა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7062322" y="1830313"/>
            <a:ext cx="3497522" cy="91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Argentinian</a:t>
            </a:r>
            <a:r>
              <a:rPr lang="ka-GE" sz="2800" dirty="0"/>
              <a:t> </a:t>
            </a:r>
          </a:p>
          <a:p>
            <a:pPr algn="ctr"/>
            <a:r>
              <a:rPr lang="ka-GE" sz="2800" dirty="0"/>
              <a:t>არგენტინელი</a:t>
            </a:r>
            <a:endParaRPr lang="en-US" sz="2800" dirty="0"/>
          </a:p>
        </p:txBody>
      </p:sp>
      <p:sp>
        <p:nvSpPr>
          <p:cNvPr id="2" name="AutoShape 4" descr="Çıtalı Türk Bayrağı 50'li Büyük Boy Fiyatları ve Özellik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95" y="2859594"/>
            <a:ext cx="3973092" cy="3471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21" y="2859594"/>
            <a:ext cx="3497523" cy="34684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562D5E-41DD-5342-9F05-20E46F95340D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F4D8D-BEFD-924A-868F-B5232550B427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3D3021A3-48FD-344E-A28F-F1DD4079C10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8778E5-D46B-9D41-8F34-A84BA684C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9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EEF43F-3E06-EC47-922A-6D98D22B8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38770" y="1918801"/>
            <a:ext cx="3567895" cy="91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800" dirty="0"/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France</a:t>
            </a:r>
            <a:endParaRPr lang="ka-G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2800" dirty="0"/>
              <a:t>საფრანგეთი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7226710" y="1876727"/>
            <a:ext cx="2660873" cy="91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French</a:t>
            </a:r>
            <a:endParaRPr lang="ka-GE" sz="2800" dirty="0"/>
          </a:p>
          <a:p>
            <a:pPr algn="ctr"/>
            <a:r>
              <a:rPr lang="ka-GE" sz="2800" dirty="0"/>
              <a:t>ფრანგი</a:t>
            </a:r>
            <a:endParaRPr lang="en-US" sz="2800" dirty="0"/>
          </a:p>
        </p:txBody>
      </p:sp>
      <p:sp>
        <p:nvSpPr>
          <p:cNvPr id="2" name="AutoShape 4" descr="Çıtalı Türk Bayrağı 50'li Büyük Boy Fiyatları ve Özellik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71" y="3036275"/>
            <a:ext cx="3567895" cy="3118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710" y="2920196"/>
            <a:ext cx="2660873" cy="33504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E7DFEA-9DAC-7845-B387-6AB9982F55E0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0F6413-32D5-264F-B2C1-2A6431C25033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5034A12F-7805-1645-8734-E0DDC49F0A4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E722BE-7EB0-0B47-9C11-5F209BF76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7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D6CE9D3-52E6-B342-AE8E-8D273D7B4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45169" y="4309405"/>
            <a:ext cx="2248389" cy="429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Georgia</a:t>
            </a:r>
            <a:r>
              <a:rPr lang="en-US" sz="3600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5170" y="4846449"/>
            <a:ext cx="2248388" cy="444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America</a:t>
            </a:r>
            <a:r>
              <a:rPr lang="en-US" dirty="0"/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45171" y="5371455"/>
            <a:ext cx="2274278" cy="43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France</a:t>
            </a:r>
            <a:r>
              <a:rPr lang="en-US" dirty="0"/>
              <a:t>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3256" y="5287170"/>
            <a:ext cx="2272995" cy="40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Georgian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15471" y="3207239"/>
            <a:ext cx="2320192" cy="415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American</a:t>
            </a:r>
            <a:r>
              <a:rPr lang="en-US" sz="3200" dirty="0"/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15471" y="4784819"/>
            <a:ext cx="2320192" cy="402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French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45169" y="3740566"/>
            <a:ext cx="2274279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Britain</a:t>
            </a:r>
            <a:r>
              <a:rPr lang="en-US" sz="3200" dirty="0"/>
              <a:t>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45170" y="3207239"/>
            <a:ext cx="2274279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Spain</a:t>
            </a:r>
            <a:r>
              <a:rPr lang="en-US" sz="3200" dirty="0"/>
              <a:t>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45169" y="2625357"/>
            <a:ext cx="2274279" cy="432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Argentina</a:t>
            </a:r>
            <a:endParaRPr lang="en-US" sz="3200" dirty="0"/>
          </a:p>
        </p:txBody>
      </p:sp>
      <p:sp>
        <p:nvSpPr>
          <p:cNvPr id="41" name="Rounded Rectangle 40"/>
          <p:cNvSpPr/>
          <p:nvPr/>
        </p:nvSpPr>
        <p:spPr>
          <a:xfrm>
            <a:off x="4715471" y="2625357"/>
            <a:ext cx="2320192" cy="479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British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741576" y="4273811"/>
            <a:ext cx="2320192" cy="395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Argentinian</a:t>
            </a:r>
            <a:r>
              <a:rPr lang="en-US" sz="3200" dirty="0"/>
              <a:t>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715471" y="3740567"/>
            <a:ext cx="2320192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Spanish</a:t>
            </a:r>
            <a:r>
              <a:rPr lang="en-US" sz="3200" dirty="0"/>
              <a:t>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71847" y="2865258"/>
            <a:ext cx="1148862" cy="1633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71847" y="3416789"/>
            <a:ext cx="1148862" cy="5333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471847" y="2841428"/>
            <a:ext cx="1148862" cy="1108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71847" y="4498897"/>
            <a:ext cx="1148862" cy="9464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71847" y="3416789"/>
            <a:ext cx="1148862" cy="16519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369300" y="4952060"/>
            <a:ext cx="1251409" cy="670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90D9D45-6AE4-E94B-9C08-5D7B2767019A}"/>
              </a:ext>
            </a:extLst>
          </p:cNvPr>
          <p:cNvSpPr/>
          <p:nvPr/>
        </p:nvSpPr>
        <p:spPr>
          <a:xfrm>
            <a:off x="7267697" y="2865258"/>
            <a:ext cx="3904244" cy="191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67697" y="2841428"/>
            <a:ext cx="3914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Match the countries and nationalities </a:t>
            </a:r>
            <a:r>
              <a:rPr lang="ka-GE" sz="2800" dirty="0">
                <a:solidFill>
                  <a:schemeClr val="bg1"/>
                </a:solidFill>
              </a:rPr>
              <a:t>დაუკავშირეთ ქვეყნები ეროვნებებს.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5" name="Google Shape;90;p1">
            <a:extLst>
              <a:ext uri="{FF2B5EF4-FFF2-40B4-BE49-F238E27FC236}">
                <a16:creationId xmlns:a16="http://schemas.microsoft.com/office/drawing/2014/main" id="{B3AF2820-FBA4-AA4D-839F-A841D85BDA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27556A-972E-EA47-BC6D-0B47FB1B4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6A74D9-3114-E84A-84C3-A62A1CD4B28B}"/>
              </a:ext>
            </a:extLst>
          </p:cNvPr>
          <p:cNvSpPr/>
          <p:nvPr/>
        </p:nvSpPr>
        <p:spPr>
          <a:xfrm>
            <a:off x="5859753" y="60723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06C97C-83B0-4048-928C-1DC744E59965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132F7CB-CA09-6442-8686-E2E8326B2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43328" y="4197487"/>
            <a:ext cx="5978770" cy="523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Amerish</a:t>
            </a:r>
            <a:r>
              <a:rPr lang="en-US" sz="2800" dirty="0"/>
              <a:t>          American         </a:t>
            </a:r>
            <a:r>
              <a:rPr lang="en-US" sz="2800" dirty="0" err="1"/>
              <a:t>Amerian</a:t>
            </a:r>
            <a:r>
              <a:rPr lang="en-US" sz="2800" dirty="0"/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3328" y="2379884"/>
            <a:ext cx="5978770" cy="480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Britanian</a:t>
            </a:r>
            <a:r>
              <a:rPr lang="en-US" sz="2800" dirty="0"/>
              <a:t>           </a:t>
            </a:r>
            <a:r>
              <a:rPr lang="en-US" sz="2800" dirty="0" err="1"/>
              <a:t>Britese</a:t>
            </a:r>
            <a:r>
              <a:rPr lang="en-US" sz="2800" dirty="0"/>
              <a:t>            British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3328" y="4821001"/>
            <a:ext cx="5978770" cy="531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Argentinese</a:t>
            </a:r>
            <a:r>
              <a:rPr lang="en-US" sz="2800" dirty="0"/>
              <a:t>     Argentinian   </a:t>
            </a:r>
            <a:r>
              <a:rPr lang="en-US" sz="2800" dirty="0" err="1"/>
              <a:t>Argentinish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943328" y="5451827"/>
            <a:ext cx="5978770" cy="540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Georgian            </a:t>
            </a:r>
            <a:r>
              <a:rPr lang="en-US" sz="2800" dirty="0" err="1"/>
              <a:t>Georgish</a:t>
            </a:r>
            <a:r>
              <a:rPr lang="en-US" sz="2800" dirty="0"/>
              <a:t>         </a:t>
            </a:r>
            <a:r>
              <a:rPr lang="en-US" sz="2800" dirty="0" err="1"/>
              <a:t>Georgese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943328" y="3608081"/>
            <a:ext cx="5978770" cy="48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Fransish</a:t>
            </a:r>
            <a:r>
              <a:rPr lang="en-US" sz="2800" dirty="0"/>
              <a:t>           </a:t>
            </a:r>
            <a:r>
              <a:rPr lang="en-US" sz="2800" dirty="0" err="1"/>
              <a:t>Franchese</a:t>
            </a:r>
            <a:r>
              <a:rPr lang="en-US" sz="2800" dirty="0"/>
              <a:t>            French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43328" y="2974848"/>
            <a:ext cx="5978770" cy="533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Spanian</a:t>
            </a:r>
            <a:r>
              <a:rPr lang="en-US" sz="2800" dirty="0"/>
              <a:t>             Spanish         </a:t>
            </a:r>
            <a:r>
              <a:rPr lang="en-US" sz="2800" dirty="0" err="1"/>
              <a:t>Spanese</a:t>
            </a:r>
            <a:r>
              <a:rPr lang="en-US" sz="2800" dirty="0"/>
              <a:t> </a:t>
            </a:r>
          </a:p>
        </p:txBody>
      </p:sp>
      <p:sp>
        <p:nvSpPr>
          <p:cNvPr id="38" name="Oval 37"/>
          <p:cNvSpPr/>
          <p:nvPr/>
        </p:nvSpPr>
        <p:spPr>
          <a:xfrm>
            <a:off x="5139182" y="2220468"/>
            <a:ext cx="1712576" cy="71158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190221" y="2895955"/>
            <a:ext cx="1712576" cy="70495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39182" y="3500470"/>
            <a:ext cx="1712576" cy="70495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76425" y="4097815"/>
            <a:ext cx="1712576" cy="70495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76425" y="4743309"/>
            <a:ext cx="1911366" cy="68672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43328" y="5371238"/>
            <a:ext cx="1712576" cy="70495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1FD98-8972-044A-BFC0-D821B8E887A5}"/>
              </a:ext>
            </a:extLst>
          </p:cNvPr>
          <p:cNvSpPr/>
          <p:nvPr/>
        </p:nvSpPr>
        <p:spPr>
          <a:xfrm>
            <a:off x="7158483" y="2974848"/>
            <a:ext cx="4070152" cy="211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58483" y="3090592"/>
            <a:ext cx="4074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Choose the correct spelling of the nationality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ამოირჩიე სწორი სიტყვა.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6AA893-26DA-744A-A1B2-B325DD5CD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53CAE75-DCB1-D34A-855D-2A2CDAB789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53FF7-40FB-C548-97D2-96995E59B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EF12F7-86F0-F943-9D4E-FDCB76E3FE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9009"/>
          <a:stretch/>
        </p:blipFill>
        <p:spPr>
          <a:xfrm>
            <a:off x="944412" y="2417004"/>
            <a:ext cx="4365523" cy="3554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41DEE-2F58-6346-89EB-7B391BB760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-415" r="5478" b="415"/>
          <a:stretch/>
        </p:blipFill>
        <p:spPr>
          <a:xfrm>
            <a:off x="6254347" y="2417003"/>
            <a:ext cx="4365524" cy="35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7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9E8D5A-43F2-744F-BEB0-1A7CD1BA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09935" y="1903203"/>
            <a:ext cx="5906385" cy="3465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dirty="0"/>
              <a:t>Hello, </a:t>
            </a:r>
            <a:r>
              <a:rPr lang="en-US" sz="2300" b="1" i="1" dirty="0"/>
              <a:t>I am David Beckham</a:t>
            </a:r>
            <a:r>
              <a:rPr lang="en-US" sz="2300" b="1" dirty="0">
                <a:solidFill>
                  <a:schemeClr val="bg1"/>
                </a:solidFill>
              </a:rPr>
              <a:t>. </a:t>
            </a:r>
            <a:r>
              <a:rPr lang="en-US" sz="2300" b="1" i="1" dirty="0">
                <a:solidFill>
                  <a:schemeClr val="bg1"/>
                </a:solidFill>
              </a:rPr>
              <a:t>I am  from Britain. I am a football player </a:t>
            </a:r>
            <a:r>
              <a:rPr lang="en-US" sz="2300" dirty="0"/>
              <a:t>and played for Manchester United, England and Real Madrid</a:t>
            </a:r>
            <a:r>
              <a:rPr lang="en-US" sz="2300" i="1" dirty="0">
                <a:solidFill>
                  <a:schemeClr val="bg1"/>
                </a:solidFill>
              </a:rPr>
              <a:t>. </a:t>
            </a:r>
            <a:r>
              <a:rPr lang="en-US" sz="2300" b="1" i="1" dirty="0">
                <a:solidFill>
                  <a:schemeClr val="bg1"/>
                </a:solidFill>
              </a:rPr>
              <a:t>I am married to Victoria Beckham. She is British too </a:t>
            </a:r>
            <a:r>
              <a:rPr lang="en-US" sz="2300" i="1" dirty="0">
                <a:solidFill>
                  <a:schemeClr val="bg1"/>
                </a:solidFill>
              </a:rPr>
              <a:t>. </a:t>
            </a:r>
            <a:r>
              <a:rPr lang="en-US" sz="2300" b="1" i="1" dirty="0">
                <a:solidFill>
                  <a:schemeClr val="bg1"/>
                </a:solidFill>
              </a:rPr>
              <a:t>Victoria is a famous singer and designer. </a:t>
            </a:r>
            <a:r>
              <a:rPr lang="en-US" sz="2300" dirty="0"/>
              <a:t>We have four children Brooklyn, Romeo, Cruz and Harper. We love each other very much and we are very happy together.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471394A8-DA01-6847-ACEE-4D87DD79A2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38726-37B1-A348-9046-60DDAFD6A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38FC0-B68B-C84F-BC23-629E4ADCD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9" y="2357072"/>
            <a:ext cx="4929603" cy="27753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5D3EDC-9E2A-2F4C-9EF6-03FFA9C22A2F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EE526-E008-3A4A-B5A1-85C36298D334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3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9E8D5A-43F2-744F-BEB0-1A7CD1BA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09934" y="2219677"/>
            <a:ext cx="5766387" cy="342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dirty="0"/>
              <a:t>Hello</a:t>
            </a:r>
            <a:r>
              <a:rPr lang="en-US" sz="2300" b="1" i="1" dirty="0">
                <a:solidFill>
                  <a:schemeClr val="bg1"/>
                </a:solidFill>
              </a:rPr>
              <a:t>! I am Lionel (Leo) Messi. I am from Argentina. I am a football player </a:t>
            </a:r>
            <a:r>
              <a:rPr lang="en-US" sz="2300" dirty="0"/>
              <a:t>with FC Barcelona and the national team of Argentina. It is my favorite sport. At the age of 13 I moved from Argentina to Spain and played in a Spanish football club. </a:t>
            </a:r>
            <a:r>
              <a:rPr lang="en-US" sz="2300" b="1" i="1" dirty="0">
                <a:solidFill>
                  <a:schemeClr val="bg1"/>
                </a:solidFill>
              </a:rPr>
              <a:t>I am married to Antonella Roccuzzo</a:t>
            </a:r>
            <a:r>
              <a:rPr lang="en-US" sz="2300" dirty="0"/>
              <a:t>. We have three children:  </a:t>
            </a:r>
            <a:r>
              <a:rPr lang="en-US" sz="2300" dirty="0" smtClean="0"/>
              <a:t>Matteo, </a:t>
            </a:r>
            <a:r>
              <a:rPr lang="en-US" sz="2300" dirty="0"/>
              <a:t>Thiago and  Ciro. They are our sons.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471394A8-DA01-6847-ACEE-4D87DD79A2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38726-37B1-A348-9046-60DDAFD6A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206FB-65A5-BF49-84C6-823DA1E91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0" y="2070417"/>
            <a:ext cx="4247535" cy="42475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9E5058-1D25-634A-9D74-D2AC06895C12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9EF1D-AAF6-FF4E-9877-A61259DD1707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D95021-6349-8D4B-A392-DC976BFF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B4825E-833F-D24E-9BBE-FADAE8B748B0}"/>
              </a:ext>
            </a:extLst>
          </p:cNvPr>
          <p:cNvSpPr/>
          <p:nvPr/>
        </p:nvSpPr>
        <p:spPr>
          <a:xfrm>
            <a:off x="1465700" y="4648414"/>
            <a:ext cx="4612110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65700" y="4648414"/>
            <a:ext cx="6024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 is from Britain.  </a:t>
            </a:r>
            <a:r>
              <a:rPr lang="en-US" sz="2800" b="1" dirty="0">
                <a:solidFill>
                  <a:srgbClr val="FF0000"/>
                </a:solidFill>
              </a:rPr>
              <a:t>A  B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They have three children.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  <a:p>
            <a:r>
              <a:rPr lang="en-US" sz="2800" dirty="0">
                <a:solidFill>
                  <a:schemeClr val="bg1"/>
                </a:solidFill>
              </a:rPr>
              <a:t>She is a famous singer. </a:t>
            </a:r>
            <a:r>
              <a:rPr lang="en-US" sz="2800" b="1" dirty="0">
                <a:solidFill>
                  <a:srgbClr val="FF0000"/>
                </a:solidFill>
              </a:rPr>
              <a:t>A B</a:t>
            </a:r>
          </a:p>
          <a:p>
            <a:r>
              <a:rPr lang="en-US" sz="2800" dirty="0">
                <a:solidFill>
                  <a:schemeClr val="bg1"/>
                </a:solidFill>
              </a:rPr>
              <a:t>He is from Argentina. </a:t>
            </a:r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5" y="2091751"/>
            <a:ext cx="3566524" cy="220571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217343" y="4769245"/>
            <a:ext cx="378069" cy="3106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7857" y="5196954"/>
            <a:ext cx="378069" cy="3106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56882" y="5620171"/>
            <a:ext cx="378069" cy="3106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8843" y="6020313"/>
            <a:ext cx="378069" cy="3106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1851B-BC27-B743-A2AE-9195479FE8B3}"/>
              </a:ext>
            </a:extLst>
          </p:cNvPr>
          <p:cNvSpPr/>
          <p:nvPr/>
        </p:nvSpPr>
        <p:spPr>
          <a:xfrm>
            <a:off x="7742903" y="2087901"/>
            <a:ext cx="2691637" cy="220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F34E0A-5DF2-A54A-A549-9CB460003F17}"/>
              </a:ext>
            </a:extLst>
          </p:cNvPr>
          <p:cNvSpPr/>
          <p:nvPr/>
        </p:nvSpPr>
        <p:spPr>
          <a:xfrm>
            <a:off x="7742903" y="2087901"/>
            <a:ext cx="26916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Choose the correct answer according to the pictures. </a:t>
            </a:r>
            <a:r>
              <a:rPr lang="ka-GE" sz="2200" dirty="0">
                <a:solidFill>
                  <a:schemeClr val="bg1"/>
                </a:solidFill>
              </a:rPr>
              <a:t>დააკავშირეთ წინადადებები სურათებთან.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264242-1842-6943-92F7-F78D0B35BE8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43" y="1903623"/>
            <a:ext cx="2581973" cy="2581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639960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37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170CF4-58C5-414F-A81E-856EC626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61F60F-2775-6D41-A54F-295519FF25DB}"/>
              </a:ext>
            </a:extLst>
          </p:cNvPr>
          <p:cNvSpPr/>
          <p:nvPr/>
        </p:nvSpPr>
        <p:spPr>
          <a:xfrm>
            <a:off x="1140076" y="2403608"/>
            <a:ext cx="4169859" cy="3451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0076" y="2403608"/>
            <a:ext cx="41698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To be – affirmative</a:t>
            </a:r>
          </a:p>
          <a:p>
            <a:r>
              <a:rPr lang="ka-GE" sz="3600" dirty="0">
                <a:solidFill>
                  <a:schemeClr val="bg1"/>
                </a:solidFill>
              </a:rPr>
              <a:t>„ყოფნა“ ზმნა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ka-GE" sz="3600" dirty="0">
                <a:solidFill>
                  <a:schemeClr val="bg1"/>
                </a:solidFill>
              </a:rPr>
              <a:t> მტკიცებითი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I am </a:t>
            </a:r>
            <a:r>
              <a:rPr lang="en-US" sz="3600" dirty="0">
                <a:solidFill>
                  <a:schemeClr val="bg1"/>
                </a:solidFill>
              </a:rPr>
              <a:t>from Britain.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I am </a:t>
            </a:r>
            <a:r>
              <a:rPr lang="en-US" sz="3600" dirty="0">
                <a:solidFill>
                  <a:schemeClr val="bg1"/>
                </a:solidFill>
              </a:rPr>
              <a:t>from Argentina.</a:t>
            </a:r>
            <a:endParaRPr lang="ka-GE" sz="3600" dirty="0">
              <a:solidFill>
                <a:schemeClr val="bg1"/>
              </a:solidFill>
            </a:endParaRPr>
          </a:p>
          <a:p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0C7B6D-2D16-4842-B610-6405EC4186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9009"/>
          <a:stretch/>
        </p:blipFill>
        <p:spPr>
          <a:xfrm>
            <a:off x="5496105" y="2669459"/>
            <a:ext cx="3097527" cy="2521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14B363-E99D-7B4D-8A9A-529DF20719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-415" r="5478" b="415"/>
          <a:stretch/>
        </p:blipFill>
        <p:spPr>
          <a:xfrm>
            <a:off x="8658928" y="2669459"/>
            <a:ext cx="3097529" cy="25219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96000" y="661152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Grammar</a:t>
            </a:r>
            <a:r>
              <a:rPr lang="ka-GE" sz="3600" dirty="0">
                <a:solidFill>
                  <a:schemeClr val="bg1"/>
                </a:solidFill>
              </a:rPr>
              <a:t> - გრამატიკა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8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D3E09F-6FEC-B342-A792-AA3ADA2A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02" y="222388"/>
            <a:ext cx="2612234" cy="1169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3600" dirty="0"/>
              <a:t>Grammar</a:t>
            </a:r>
            <a:r>
              <a:rPr lang="ka-GE" sz="3600" dirty="0"/>
              <a:t> - გრამატიკა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  am  </a:t>
            </a:r>
            <a:r>
              <a:rPr lang="en-US" sz="3200" dirty="0"/>
              <a:t>from Britain.</a:t>
            </a:r>
          </a:p>
          <a:p>
            <a:r>
              <a:rPr lang="en-US" sz="3200" b="1" dirty="0"/>
              <a:t>You  are  </a:t>
            </a:r>
            <a:r>
              <a:rPr lang="en-US" sz="3200" dirty="0"/>
              <a:t>from Britain.</a:t>
            </a:r>
          </a:p>
          <a:p>
            <a:r>
              <a:rPr lang="en-US" sz="3200" b="1" dirty="0"/>
              <a:t>He/She/It  is  </a:t>
            </a:r>
            <a:r>
              <a:rPr lang="en-US" sz="3200" dirty="0"/>
              <a:t>from Britain.</a:t>
            </a:r>
          </a:p>
          <a:p>
            <a:r>
              <a:rPr lang="en-US" sz="3200" b="1" dirty="0"/>
              <a:t>We  are  </a:t>
            </a:r>
            <a:r>
              <a:rPr lang="en-US" sz="3200" dirty="0"/>
              <a:t>from Britain.</a:t>
            </a:r>
          </a:p>
          <a:p>
            <a:r>
              <a:rPr lang="en-US" sz="3200" b="1" dirty="0"/>
              <a:t>They  are  </a:t>
            </a:r>
            <a:r>
              <a:rPr lang="en-US" sz="3200" dirty="0"/>
              <a:t>from Britain.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/>
              <a:t>I’m </a:t>
            </a:r>
            <a:r>
              <a:rPr lang="en-US" sz="3200" dirty="0"/>
              <a:t> from Britain.</a:t>
            </a:r>
          </a:p>
          <a:p>
            <a:r>
              <a:rPr lang="en-US" sz="3200" b="1" dirty="0"/>
              <a:t>You’re </a:t>
            </a:r>
            <a:r>
              <a:rPr lang="en-US" sz="3200" dirty="0"/>
              <a:t> from Britain.</a:t>
            </a:r>
          </a:p>
          <a:p>
            <a:r>
              <a:rPr lang="en-US" sz="3200" b="1" dirty="0" smtClean="0"/>
              <a:t>He’s/She’s/It’s </a:t>
            </a:r>
            <a:r>
              <a:rPr lang="en-US" sz="3200" dirty="0" smtClean="0"/>
              <a:t> </a:t>
            </a:r>
            <a:r>
              <a:rPr lang="en-US" sz="3200" dirty="0"/>
              <a:t>from Britain.</a:t>
            </a:r>
          </a:p>
          <a:p>
            <a:r>
              <a:rPr lang="en-US" sz="3200" b="1" dirty="0"/>
              <a:t>We’re </a:t>
            </a:r>
            <a:r>
              <a:rPr lang="en-US" sz="3200" dirty="0"/>
              <a:t> from Britain.</a:t>
            </a:r>
          </a:p>
          <a:p>
            <a:r>
              <a:rPr lang="en-US" sz="3200" b="1" dirty="0"/>
              <a:t>They’re </a:t>
            </a:r>
            <a:r>
              <a:rPr lang="en-US" sz="3200" dirty="0"/>
              <a:t> from Britain.</a:t>
            </a:r>
          </a:p>
        </p:txBody>
      </p:sp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37D2C7-5CBE-F644-B444-E969E22F0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>
                <a:solidFill>
                  <a:schemeClr val="bg1"/>
                </a:solidFill>
              </a:rPr>
              <a:t>Countries and Nationalities </a:t>
            </a:r>
          </a:p>
          <a:p>
            <a:pPr algn="ctr"/>
            <a:r>
              <a:rPr lang="ka-GE" sz="6600" b="1" i="1" dirty="0">
                <a:solidFill>
                  <a:schemeClr val="bg1"/>
                </a:solidFill>
              </a:rPr>
              <a:t>ქვეყნები და ეროვნებები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359742" y="4570825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760903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A1+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6C31BA-BAE1-1940-9B86-8FD36E18C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897DCD-355F-EB42-9D3B-BA3F6ED661FB}"/>
              </a:ext>
            </a:extLst>
          </p:cNvPr>
          <p:cNvSpPr/>
          <p:nvPr/>
        </p:nvSpPr>
        <p:spPr>
          <a:xfrm>
            <a:off x="5803646" y="2088458"/>
            <a:ext cx="4461229" cy="310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CAC12-0CCC-BA4F-B1B7-049AADBA0F69}"/>
              </a:ext>
            </a:extLst>
          </p:cNvPr>
          <p:cNvSpPr/>
          <p:nvPr/>
        </p:nvSpPr>
        <p:spPr>
          <a:xfrm>
            <a:off x="1017639" y="2088458"/>
            <a:ext cx="4638526" cy="310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29538" y="2088458"/>
            <a:ext cx="49331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Fill the gaps with the correct form of </a:t>
            </a:r>
            <a:r>
              <a:rPr lang="en-US" sz="2800" i="1" dirty="0">
                <a:solidFill>
                  <a:schemeClr val="bg1"/>
                </a:solidFill>
              </a:rPr>
              <a:t>to be</a:t>
            </a:r>
            <a:r>
              <a:rPr lang="ka-GE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as it is in the example</a:t>
            </a:r>
            <a:endParaRPr lang="en-GB" sz="2800" i="1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ჩაწერეთ „ყოფნა“ ზმნის სწორი ფორმები როგორც მაგალითშია ნაჩვენები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215" y="2187229"/>
            <a:ext cx="46039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 I am </a:t>
            </a:r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 smtClean="0">
                <a:solidFill>
                  <a:schemeClr val="bg1"/>
                </a:solidFill>
              </a:rPr>
              <a:t>footballer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 She is </a:t>
            </a:r>
            <a:r>
              <a:rPr lang="en-US" sz="2800" dirty="0">
                <a:solidFill>
                  <a:schemeClr val="bg1"/>
                </a:solidFill>
              </a:rPr>
              <a:t>my wife.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I……… married to Victoria.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We …….. happy together.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He …….. Italian.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It …….  my </a:t>
            </a:r>
            <a:r>
              <a:rPr lang="en-US" sz="2800" dirty="0" err="1" smtClean="0">
                <a:solidFill>
                  <a:schemeClr val="bg1"/>
                </a:solidFill>
              </a:rPr>
              <a:t>favourite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sport.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They ……….. our sons.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5865926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CA30-C558-8342-98B9-079056B9D015}"/>
              </a:ext>
            </a:extLst>
          </p:cNvPr>
          <p:cNvSpPr txBox="1"/>
          <p:nvPr/>
        </p:nvSpPr>
        <p:spPr>
          <a:xfrm>
            <a:off x="5865927" y="514460"/>
            <a:ext cx="426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Grammar </a:t>
            </a:r>
            <a:r>
              <a:rPr lang="en-US" sz="3000" dirty="0" smtClean="0">
                <a:solidFill>
                  <a:schemeClr val="bg1"/>
                </a:solidFill>
              </a:rPr>
              <a:t>Practice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ka-GE" sz="3000" dirty="0">
                <a:solidFill>
                  <a:schemeClr val="bg1"/>
                </a:solidFill>
              </a:rPr>
              <a:t>გრამატიკის დავალება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CDB364-4F64-2D43-B1F3-2AC236BFAC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3BBCC-0CB2-AA44-92A5-41DE013C8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77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C533D8-E93B-9F45-BB2B-E41C812E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17E43C-AAA2-034E-AAD4-E8D052AF75D8}"/>
              </a:ext>
            </a:extLst>
          </p:cNvPr>
          <p:cNvSpPr/>
          <p:nvPr/>
        </p:nvSpPr>
        <p:spPr>
          <a:xfrm>
            <a:off x="5865926" y="2210574"/>
            <a:ext cx="4398949" cy="310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B68B09-4E06-8246-A33B-725BB37D4806}"/>
              </a:ext>
            </a:extLst>
          </p:cNvPr>
          <p:cNvSpPr/>
          <p:nvPr/>
        </p:nvSpPr>
        <p:spPr>
          <a:xfrm>
            <a:off x="1194619" y="2210574"/>
            <a:ext cx="4498258" cy="310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5926" y="2210574"/>
            <a:ext cx="49335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Fill the gaps with the correct form of </a:t>
            </a:r>
            <a:r>
              <a:rPr lang="en-US" sz="2800" i="1" dirty="0">
                <a:solidFill>
                  <a:schemeClr val="bg1"/>
                </a:solidFill>
              </a:rPr>
              <a:t>to be</a:t>
            </a:r>
            <a:r>
              <a:rPr lang="ka-GE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as it is in the example</a:t>
            </a:r>
            <a:r>
              <a:rPr lang="ka-GE" sz="2800" i="1" dirty="0">
                <a:solidFill>
                  <a:schemeClr val="bg1"/>
                </a:solidFill>
              </a:rPr>
              <a:t> </a:t>
            </a:r>
            <a:endParaRPr lang="en-GB" sz="2800" i="1" dirty="0">
              <a:solidFill>
                <a:schemeClr val="bg1"/>
              </a:solidFill>
            </a:endParaRPr>
          </a:p>
          <a:p>
            <a:endParaRPr lang="en-GB" sz="2800" i="1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ჩაწერეთ „ყოფნა“ ზმნის სწორი ფორმები როგორც მაგალითშია ნაჩვენები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9196" y="2210574"/>
            <a:ext cx="42791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I am a </a:t>
            </a:r>
            <a:r>
              <a:rPr lang="en-US" sz="2800" dirty="0" smtClean="0">
                <a:solidFill>
                  <a:schemeClr val="bg1"/>
                </a:solidFill>
              </a:rPr>
              <a:t>footballer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She is my wife.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I am married to Victoria.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We are happy together.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He is Italian.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It is my </a:t>
            </a:r>
            <a:r>
              <a:rPr lang="en-US" sz="2800" dirty="0" err="1" smtClean="0">
                <a:solidFill>
                  <a:schemeClr val="bg1"/>
                </a:solidFill>
              </a:rPr>
              <a:t>favourite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sport.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They are our sons.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DA40A-B910-3447-B766-B88E8CBFA002}"/>
              </a:ext>
            </a:extLst>
          </p:cNvPr>
          <p:cNvSpPr/>
          <p:nvPr/>
        </p:nvSpPr>
        <p:spPr>
          <a:xfrm>
            <a:off x="5865926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87C28-A25F-F84E-81A7-C04855C70E57}"/>
              </a:ext>
            </a:extLst>
          </p:cNvPr>
          <p:cNvSpPr txBox="1"/>
          <p:nvPr/>
        </p:nvSpPr>
        <p:spPr>
          <a:xfrm>
            <a:off x="5865927" y="514460"/>
            <a:ext cx="426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Grammar practice</a:t>
            </a:r>
          </a:p>
          <a:p>
            <a:r>
              <a:rPr lang="ka-GE" sz="3000" dirty="0">
                <a:solidFill>
                  <a:schemeClr val="bg1"/>
                </a:solidFill>
              </a:rPr>
              <a:t>გრამატიკის დავალება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7034ECBF-A133-194C-B3BD-5FF281E776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B8C6E-C336-FA47-AE81-818332E44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6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CAD035D-E112-3742-9210-F2A4203DA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C08F14-8CB9-AD40-900C-F65E66C51D70}"/>
              </a:ext>
            </a:extLst>
          </p:cNvPr>
          <p:cNvSpPr/>
          <p:nvPr/>
        </p:nvSpPr>
        <p:spPr>
          <a:xfrm>
            <a:off x="6991123" y="2752734"/>
            <a:ext cx="3951168" cy="265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0C6CC-EC76-B44B-BE1E-5CE7C3313DA5}"/>
              </a:ext>
            </a:extLst>
          </p:cNvPr>
          <p:cNvSpPr/>
          <p:nvPr/>
        </p:nvSpPr>
        <p:spPr>
          <a:xfrm>
            <a:off x="982186" y="2272088"/>
            <a:ext cx="5684085" cy="401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91123" y="2727285"/>
            <a:ext cx="3951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Circle the correct form of </a:t>
            </a:r>
            <a:r>
              <a:rPr lang="en-US" sz="2800" i="1" dirty="0" smtClean="0">
                <a:solidFill>
                  <a:schemeClr val="bg1"/>
                </a:solidFill>
              </a:rPr>
              <a:t>to be </a:t>
            </a:r>
            <a:r>
              <a:rPr lang="en-US" sz="2800" dirty="0" smtClean="0">
                <a:solidFill>
                  <a:schemeClr val="bg1"/>
                </a:solidFill>
              </a:rPr>
              <a:t>verb.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შემოხაზეთ </a:t>
            </a:r>
            <a:r>
              <a:rPr lang="ka-GE" sz="2800" dirty="0" smtClean="0">
                <a:solidFill>
                  <a:schemeClr val="bg1"/>
                </a:solidFill>
              </a:rPr>
              <a:t>„ყოფნა“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a-GE" sz="2800" dirty="0" smtClean="0">
                <a:solidFill>
                  <a:schemeClr val="bg1"/>
                </a:solidFill>
              </a:rPr>
              <a:t>ზმნის სწორი ფორმა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186" y="2272088"/>
            <a:ext cx="6097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David Beckham </a:t>
            </a:r>
            <a:r>
              <a:rPr lang="en-US" sz="2800" i="1" dirty="0">
                <a:solidFill>
                  <a:schemeClr val="bg1"/>
                </a:solidFill>
              </a:rPr>
              <a:t> am/is </a:t>
            </a:r>
            <a:r>
              <a:rPr lang="en-US" sz="2800" dirty="0">
                <a:solidFill>
                  <a:schemeClr val="bg1"/>
                </a:solidFill>
              </a:rPr>
              <a:t>from Britain.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They </a:t>
            </a:r>
            <a:r>
              <a:rPr lang="en-US" sz="2800" i="1" dirty="0">
                <a:solidFill>
                  <a:schemeClr val="bg1"/>
                </a:solidFill>
              </a:rPr>
              <a:t>is/are</a:t>
            </a:r>
            <a:r>
              <a:rPr lang="en-US" sz="2800" dirty="0">
                <a:solidFill>
                  <a:schemeClr val="bg1"/>
                </a:solidFill>
              </a:rPr>
              <a:t> our children.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Victoria </a:t>
            </a:r>
            <a:r>
              <a:rPr lang="en-US" sz="2800" i="1" dirty="0">
                <a:solidFill>
                  <a:schemeClr val="bg1"/>
                </a:solidFill>
              </a:rPr>
              <a:t>am/is</a:t>
            </a:r>
            <a:r>
              <a:rPr lang="en-US" sz="2800" dirty="0">
                <a:solidFill>
                  <a:schemeClr val="bg1"/>
                </a:solidFill>
              </a:rPr>
              <a:t> a famous singer and designer.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I </a:t>
            </a:r>
            <a:r>
              <a:rPr lang="en-US" sz="2800" i="1" dirty="0">
                <a:solidFill>
                  <a:schemeClr val="bg1"/>
                </a:solidFill>
              </a:rPr>
              <a:t>is/am</a:t>
            </a:r>
            <a:r>
              <a:rPr lang="en-US" sz="2800" dirty="0">
                <a:solidFill>
                  <a:schemeClr val="bg1"/>
                </a:solidFill>
              </a:rPr>
              <a:t> from </a:t>
            </a:r>
            <a:r>
              <a:rPr lang="en-US" sz="2800" dirty="0" smtClean="0">
                <a:solidFill>
                  <a:schemeClr val="bg1"/>
                </a:solidFill>
              </a:rPr>
              <a:t>Argentina</a:t>
            </a:r>
            <a:r>
              <a:rPr lang="ka-GE" sz="2800">
                <a:solidFill>
                  <a:schemeClr val="bg1"/>
                </a:solidFill>
              </a:rPr>
              <a:t>.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We </a:t>
            </a:r>
            <a:r>
              <a:rPr lang="en-US" sz="2800" i="1" dirty="0">
                <a:solidFill>
                  <a:schemeClr val="bg1"/>
                </a:solidFill>
              </a:rPr>
              <a:t>is/are</a:t>
            </a:r>
            <a:r>
              <a:rPr lang="en-US" sz="2800" dirty="0">
                <a:solidFill>
                  <a:schemeClr val="bg1"/>
                </a:solidFill>
              </a:rPr>
              <a:t> a big family and we love each other very much.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David’s wife </a:t>
            </a:r>
            <a:r>
              <a:rPr lang="en-US" sz="2800" i="1" dirty="0">
                <a:solidFill>
                  <a:schemeClr val="bg1"/>
                </a:solidFill>
              </a:rPr>
              <a:t>are/is</a:t>
            </a:r>
            <a:r>
              <a:rPr lang="en-US" sz="2800" dirty="0">
                <a:solidFill>
                  <a:schemeClr val="bg1"/>
                </a:solidFill>
              </a:rPr>
              <a:t> British too.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Hello! I  </a:t>
            </a:r>
            <a:r>
              <a:rPr lang="en-US" sz="2800" i="1" dirty="0">
                <a:solidFill>
                  <a:schemeClr val="bg1"/>
                </a:solidFill>
              </a:rPr>
              <a:t>is/am</a:t>
            </a:r>
            <a:r>
              <a:rPr lang="en-US" sz="2800" dirty="0">
                <a:solidFill>
                  <a:schemeClr val="bg1"/>
                </a:solidFill>
              </a:rPr>
              <a:t>  Lionel Messi.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4442962" y="2289674"/>
            <a:ext cx="277510" cy="46306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79454" y="2752734"/>
            <a:ext cx="548604" cy="46306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52837" y="3145458"/>
            <a:ext cx="277510" cy="46306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98441" y="4438022"/>
            <a:ext cx="519773" cy="46306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79663" y="4042082"/>
            <a:ext cx="555547" cy="46306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32722" y="5312509"/>
            <a:ext cx="336976" cy="42789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61907" y="5755148"/>
            <a:ext cx="621953" cy="42789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oogle Shape;90;p1">
            <a:extLst>
              <a:ext uri="{FF2B5EF4-FFF2-40B4-BE49-F238E27FC236}">
                <a16:creationId xmlns:a16="http://schemas.microsoft.com/office/drawing/2014/main" id="{DF4C6C7B-2792-3143-8F1F-DBE9F9727B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0CE8ED-6034-864D-87C5-CCACB520C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456946-5D49-BB44-82FE-FC2F615D8D3C}"/>
              </a:ext>
            </a:extLst>
          </p:cNvPr>
          <p:cNvSpPr/>
          <p:nvPr/>
        </p:nvSpPr>
        <p:spPr>
          <a:xfrm>
            <a:off x="5865926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4ED4A6-659E-A34D-BBDD-24DBDE36424B}"/>
              </a:ext>
            </a:extLst>
          </p:cNvPr>
          <p:cNvSpPr txBox="1"/>
          <p:nvPr/>
        </p:nvSpPr>
        <p:spPr>
          <a:xfrm>
            <a:off x="5865927" y="514460"/>
            <a:ext cx="426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Grammar </a:t>
            </a:r>
            <a:r>
              <a:rPr lang="en-US" sz="3000" dirty="0" smtClean="0">
                <a:solidFill>
                  <a:schemeClr val="bg1"/>
                </a:solidFill>
              </a:rPr>
              <a:t>Practice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ka-GE" sz="3000" dirty="0">
                <a:solidFill>
                  <a:schemeClr val="bg1"/>
                </a:solidFill>
              </a:rPr>
              <a:t>გრამატიკის დავალება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21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DF3370-9BBB-3C48-B980-1E5B6E76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33469"/>
              </p:ext>
            </p:extLst>
          </p:nvPr>
        </p:nvGraphicFramePr>
        <p:xfrm>
          <a:off x="1300829" y="1938844"/>
          <a:ext cx="9626127" cy="4166988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3208709">
                  <a:extLst>
                    <a:ext uri="{9D8B030D-6E8A-4147-A177-3AD203B41FA5}">
                      <a16:colId xmlns:a16="http://schemas.microsoft.com/office/drawing/2014/main" val="2702732891"/>
                    </a:ext>
                  </a:extLst>
                </a:gridCol>
                <a:gridCol w="3208709">
                  <a:extLst>
                    <a:ext uri="{9D8B030D-6E8A-4147-A177-3AD203B41FA5}">
                      <a16:colId xmlns:a16="http://schemas.microsoft.com/office/drawing/2014/main" val="1053103491"/>
                    </a:ext>
                  </a:extLst>
                </a:gridCol>
                <a:gridCol w="3208709">
                  <a:extLst>
                    <a:ext uri="{9D8B030D-6E8A-4147-A177-3AD203B41FA5}">
                      <a16:colId xmlns:a16="http://schemas.microsoft.com/office/drawing/2014/main" val="2738020096"/>
                    </a:ext>
                  </a:extLst>
                </a:gridCol>
              </a:tblGrid>
              <a:tr h="7935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Zach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23996"/>
                  </a:ext>
                </a:extLst>
              </a:tr>
              <a:tr h="1124481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87108"/>
                  </a:ext>
                </a:extLst>
              </a:tr>
              <a:tr h="1124481">
                <a:tc>
                  <a:txBody>
                    <a:bodyPr/>
                    <a:lstStyle/>
                    <a:p>
                      <a:r>
                        <a:rPr lang="en-US" sz="2800" dirty="0"/>
                        <a:t>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417674"/>
                  </a:ext>
                </a:extLst>
              </a:tr>
              <a:tr h="1124481">
                <a:tc>
                  <a:txBody>
                    <a:bodyPr/>
                    <a:lstStyle/>
                    <a:p>
                      <a:r>
                        <a:rPr lang="en-US" sz="2800" dirty="0"/>
                        <a:t> 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Georgian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American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949720"/>
                  </a:ext>
                </a:extLst>
              </a:tr>
            </a:tbl>
          </a:graphicData>
        </a:graphic>
      </p:graphicFrame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C98F5F74-AF08-8B4C-B31C-1889284CAB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B4226-BFEA-FE46-A971-2E50928BD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3C04A9-F515-FA40-93BD-C27C75EAEB86}"/>
              </a:ext>
            </a:extLst>
          </p:cNvPr>
          <p:cNvSpPr/>
          <p:nvPr/>
        </p:nvSpPr>
        <p:spPr>
          <a:xfrm>
            <a:off x="5865926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491EC-7CFA-AC4B-8ADB-568897A83415}"/>
              </a:ext>
            </a:extLst>
          </p:cNvPr>
          <p:cNvSpPr txBox="1"/>
          <p:nvPr/>
        </p:nvSpPr>
        <p:spPr>
          <a:xfrm>
            <a:off x="5865926" y="691930"/>
            <a:ext cx="5447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Activity - </a:t>
            </a:r>
            <a:r>
              <a:rPr lang="ka-GE" sz="4000" dirty="0">
                <a:solidFill>
                  <a:schemeClr val="bg1"/>
                </a:solidFill>
              </a:rPr>
              <a:t>აქტივობა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5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71FB5E-8B51-6E4E-AB3D-9B75C26A6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B4A091-7EF0-CA4B-9F43-991F7646CED7}"/>
              </a:ext>
            </a:extLst>
          </p:cNvPr>
          <p:cNvSpPr/>
          <p:nvPr/>
        </p:nvSpPr>
        <p:spPr>
          <a:xfrm>
            <a:off x="7678303" y="2885692"/>
            <a:ext cx="2498084" cy="905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89FDD9-2BCD-B542-B78C-60016BC7D0B7}"/>
              </a:ext>
            </a:extLst>
          </p:cNvPr>
          <p:cNvSpPr/>
          <p:nvPr/>
        </p:nvSpPr>
        <p:spPr>
          <a:xfrm>
            <a:off x="5599923" y="463831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18732" y="4389472"/>
            <a:ext cx="2315308" cy="479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Georgia</a:t>
            </a:r>
            <a:r>
              <a:rPr lang="en-US" sz="3600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17785" y="5046209"/>
            <a:ext cx="2313078" cy="444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America</a:t>
            </a:r>
            <a:r>
              <a:rPr lang="en-US" dirty="0"/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17784" y="5615803"/>
            <a:ext cx="2299221" cy="501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France</a:t>
            </a:r>
            <a:r>
              <a:rPr lang="en-US" dirty="0"/>
              <a:t>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39187" y="4384777"/>
            <a:ext cx="2272995" cy="484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Georgian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39187" y="5046209"/>
            <a:ext cx="2272995" cy="438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American</a:t>
            </a:r>
            <a:r>
              <a:rPr lang="en-US" sz="3200" dirty="0"/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39187" y="5614011"/>
            <a:ext cx="2272995" cy="503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French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617785" y="3737496"/>
            <a:ext cx="2300134" cy="462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Britain</a:t>
            </a:r>
            <a:r>
              <a:rPr lang="en-US" sz="3200" dirty="0"/>
              <a:t>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617785" y="3029741"/>
            <a:ext cx="2313078" cy="466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Spain</a:t>
            </a:r>
            <a:r>
              <a:rPr lang="en-US" sz="3200" dirty="0"/>
              <a:t>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617785" y="2383854"/>
            <a:ext cx="2299221" cy="432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Argentina</a:t>
            </a:r>
            <a:endParaRPr lang="en-US" sz="3200" dirty="0"/>
          </a:p>
        </p:txBody>
      </p:sp>
      <p:sp>
        <p:nvSpPr>
          <p:cNvPr id="41" name="Rounded Rectangle 40"/>
          <p:cNvSpPr/>
          <p:nvPr/>
        </p:nvSpPr>
        <p:spPr>
          <a:xfrm>
            <a:off x="4939187" y="3737495"/>
            <a:ext cx="2272995" cy="462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British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39187" y="2383853"/>
            <a:ext cx="2272996" cy="432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Argentinian</a:t>
            </a:r>
            <a:endParaRPr lang="en-US" sz="3200" dirty="0"/>
          </a:p>
        </p:txBody>
      </p:sp>
      <p:sp>
        <p:nvSpPr>
          <p:cNvPr id="43" name="Rounded Rectangle 42"/>
          <p:cNvSpPr/>
          <p:nvPr/>
        </p:nvSpPr>
        <p:spPr>
          <a:xfrm>
            <a:off x="4939187" y="3029741"/>
            <a:ext cx="2272995" cy="466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Spanish</a:t>
            </a:r>
            <a:r>
              <a:rPr lang="en-US" sz="3200" dirty="0"/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99923" y="463831"/>
            <a:ext cx="522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Summary - </a:t>
            </a:r>
            <a:r>
              <a:rPr lang="ka-GE" sz="4400" dirty="0">
                <a:solidFill>
                  <a:schemeClr val="bg1"/>
                </a:solidFill>
              </a:rPr>
              <a:t>შეჯამება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8303" y="2868523"/>
            <a:ext cx="360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Countries and Nationalities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9923" y="1156063"/>
            <a:ext cx="415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Vocabulary 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1" name="Google Shape;90;p1">
            <a:extLst>
              <a:ext uri="{FF2B5EF4-FFF2-40B4-BE49-F238E27FC236}">
                <a16:creationId xmlns:a16="http://schemas.microsoft.com/office/drawing/2014/main" id="{ED02A978-5969-154F-899C-EDC70DA515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B5D618-7166-D24A-83DD-53DF5FD7A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DC9626-FCD2-4540-8339-5A27431D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9ECB97-FFA0-F447-8C78-80EFD3BFE614}"/>
              </a:ext>
            </a:extLst>
          </p:cNvPr>
          <p:cNvSpPr/>
          <p:nvPr/>
        </p:nvSpPr>
        <p:spPr>
          <a:xfrm>
            <a:off x="1521756" y="2202803"/>
            <a:ext cx="4009405" cy="2383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8661" y="2202804"/>
            <a:ext cx="39925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Write a paragraph about you using the information below -  </a:t>
            </a:r>
          </a:p>
          <a:p>
            <a:endParaRPr lang="en-US" sz="2300" dirty="0">
              <a:solidFill>
                <a:schemeClr val="bg1"/>
              </a:solidFill>
            </a:endParaRPr>
          </a:p>
          <a:p>
            <a:r>
              <a:rPr lang="ka-GE" sz="2300" dirty="0">
                <a:solidFill>
                  <a:schemeClr val="bg1"/>
                </a:solidFill>
              </a:rPr>
              <a:t>დაწერეთ აბზაცი თქვენ შესახებ ქვემოთ მოცემული ინფორმაციის გამოყენებით.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1140" y="2202803"/>
            <a:ext cx="3292292" cy="2383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Name</a:t>
            </a:r>
          </a:p>
          <a:p>
            <a:pPr algn="ctr"/>
            <a:r>
              <a:rPr lang="en-US" sz="3000" dirty="0"/>
              <a:t>Country</a:t>
            </a:r>
          </a:p>
          <a:p>
            <a:pPr algn="ctr"/>
            <a:r>
              <a:rPr lang="en-US" sz="3000" dirty="0"/>
              <a:t>Nationality</a:t>
            </a:r>
          </a:p>
          <a:p>
            <a:pPr algn="ctr"/>
            <a:r>
              <a:rPr lang="en-US" sz="3000" dirty="0"/>
              <a:t>Other information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5599923" y="463831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122145" y="470462"/>
            <a:ext cx="4106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B1F5C-864A-504E-9463-D9F594435E23}"/>
              </a:ext>
            </a:extLst>
          </p:cNvPr>
          <p:cNvSpPr/>
          <p:nvPr/>
        </p:nvSpPr>
        <p:spPr>
          <a:xfrm>
            <a:off x="1521756" y="4925961"/>
            <a:ext cx="8241676" cy="1120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send your homework to:</a:t>
            </a:r>
          </a:p>
          <a:p>
            <a:pPr algn="ctr"/>
            <a:r>
              <a:rPr lang="ka-GE" dirty="0"/>
              <a:t>საშინაო დავალება გამოგვიგზავნეთ შემდეგ მისამართზე:</a:t>
            </a:r>
            <a:endParaRPr lang="en-US" dirty="0"/>
          </a:p>
          <a:p>
            <a:pPr algn="ctr"/>
            <a:r>
              <a:rPr lang="en-US" dirty="0" err="1"/>
              <a:t>englishbookeducation.co.uk</a:t>
            </a:r>
            <a:r>
              <a:rPr lang="en-US" dirty="0"/>
              <a:t>/homework</a:t>
            </a:r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659BFF-56A7-6541-BDDF-ECA64B07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5574887" y="375911"/>
            <a:ext cx="4970207" cy="136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4887" y="375912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943A21-D4A9-3648-9E5F-2A41518B1A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03" y="2356670"/>
            <a:ext cx="4677195" cy="35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347BA-EF89-1A4F-A7AD-91DD3F96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world ma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"/>
          <a:stretch/>
        </p:blipFill>
        <p:spPr bwMode="auto">
          <a:xfrm>
            <a:off x="819669" y="674857"/>
            <a:ext cx="10640375" cy="55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1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BA68B4-D60F-EC46-B7EA-EC2EC150D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67201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972" y="801737"/>
            <a:ext cx="390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Vocabulary 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>
                <a:solidFill>
                  <a:schemeClr val="bg1"/>
                </a:solidFill>
              </a:rPr>
              <a:t>Countries and Nationalities </a:t>
            </a:r>
          </a:p>
          <a:p>
            <a:pPr algn="ctr"/>
            <a:r>
              <a:rPr lang="ka-GE" sz="6600" b="1" i="1" dirty="0">
                <a:solidFill>
                  <a:schemeClr val="bg1"/>
                </a:solidFill>
              </a:rPr>
              <a:t>ქვეყნები და ეროვნებები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FC1DDF-B28B-E74E-8DBB-FE1AF1630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53929" y="1862471"/>
            <a:ext cx="3946682" cy="961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3600" dirty="0"/>
          </a:p>
          <a:p>
            <a:pPr algn="ctr"/>
            <a:r>
              <a:rPr lang="en-US" sz="2800" dirty="0"/>
              <a:t>Georgia-</a:t>
            </a:r>
            <a:r>
              <a:rPr lang="ka-GE" sz="2800" dirty="0"/>
              <a:t>საქართველო</a:t>
            </a:r>
            <a:endParaRPr lang="en-US" sz="2800" dirty="0"/>
          </a:p>
          <a:p>
            <a:pPr algn="ctr"/>
            <a:r>
              <a:rPr lang="en-US" sz="3600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67407" y="1862472"/>
            <a:ext cx="3402623" cy="961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Georgian</a:t>
            </a:r>
            <a:r>
              <a:rPr lang="ka-GE" sz="2500" dirty="0"/>
              <a:t>-ქართველი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r="5457"/>
          <a:stretch/>
        </p:blipFill>
        <p:spPr>
          <a:xfrm>
            <a:off x="6667408" y="3018093"/>
            <a:ext cx="3402623" cy="29925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7E4EF-7E33-B648-A331-985AAEFE1CD9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D0038D3C-9FFC-9D46-AE3E-34CEB044A2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30DDF-74F6-2340-A8BF-7244C5862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41" y="3018093"/>
            <a:ext cx="4449885" cy="29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6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21FE26-4C43-E94A-97CD-3C6008F5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19084" y="1850746"/>
            <a:ext cx="3972681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America </a:t>
            </a:r>
            <a:r>
              <a:rPr lang="ka-GE" sz="2800" dirty="0"/>
              <a:t>-</a:t>
            </a:r>
            <a:r>
              <a:rPr lang="en-GB" sz="2800" dirty="0"/>
              <a:t> </a:t>
            </a:r>
            <a:r>
              <a:rPr lang="ka-GE" sz="2800" dirty="0"/>
              <a:t>ამერიკა</a:t>
            </a:r>
            <a:r>
              <a:rPr lang="en-US" sz="2800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44576" y="1806502"/>
            <a:ext cx="3636597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American</a:t>
            </a:r>
            <a:r>
              <a:rPr lang="ka-GE" sz="2800" dirty="0"/>
              <a:t>-ამერიკელი</a:t>
            </a:r>
            <a:r>
              <a:rPr lang="en-US" sz="2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4" y="2774265"/>
            <a:ext cx="3972681" cy="3333458"/>
          </a:xfrm>
          <a:prstGeom prst="rect">
            <a:avLst/>
          </a:prstGeom>
        </p:spPr>
      </p:pic>
      <p:pic>
        <p:nvPicPr>
          <p:cNvPr id="1026" name="Picture 2" descr="D:\Office\New folder\Image-5d0img49499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76" y="2774265"/>
            <a:ext cx="3636597" cy="33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E5816F-A67F-7B44-A547-46BEC557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83110" y="1826324"/>
            <a:ext cx="3979381" cy="618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Britain - </a:t>
            </a:r>
            <a:r>
              <a:rPr lang="ka-GE" sz="2800" dirty="0"/>
              <a:t>ბრიტანეთი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852138" y="1826324"/>
            <a:ext cx="3264877" cy="618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British - </a:t>
            </a:r>
            <a:r>
              <a:rPr lang="ka-GE" sz="2500" dirty="0"/>
              <a:t>ბრიტანელი</a:t>
            </a:r>
            <a:endParaRPr lang="en-US" sz="2500" dirty="0"/>
          </a:p>
        </p:txBody>
      </p:sp>
      <p:pic>
        <p:nvPicPr>
          <p:cNvPr id="8194" name="Picture 2" descr="England, Great Britain, United Kingdom: What's the Differenc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10" y="2626882"/>
            <a:ext cx="3979380" cy="36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668BBA-125A-B740-8A3F-4A870D3B3B2C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06E4F-B093-E242-8231-C66C17BCE909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ACFF03C2-0FB2-E94C-8385-DB02FC75E9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49A87D-F562-2E43-8440-E1B029530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23833-BA99-F442-81B1-207130809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18" y="2626882"/>
            <a:ext cx="2176856" cy="32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2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F46738-ED59-CD48-989E-A80457CB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45343" y="1886242"/>
            <a:ext cx="3937308" cy="576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Spain - </a:t>
            </a:r>
            <a:r>
              <a:rPr lang="ka-GE" sz="2800" dirty="0"/>
              <a:t>ესპანეთი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892289" y="1872175"/>
            <a:ext cx="3427828" cy="590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Spanish - </a:t>
            </a:r>
            <a:r>
              <a:rPr lang="ka-GE" sz="2800" dirty="0"/>
              <a:t>ესპანელი</a:t>
            </a:r>
            <a:endParaRPr lang="en-US" sz="2800" dirty="0"/>
          </a:p>
        </p:txBody>
      </p:sp>
      <p:pic>
        <p:nvPicPr>
          <p:cNvPr id="9220" name="Picture 4" descr="Spain Map and Satellit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42" y="2682676"/>
            <a:ext cx="3937308" cy="336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068134-C6D4-3443-9091-D5FC1A27EEEB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AE1E00-792F-C844-A178-DF88B10D721E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92BB72B6-7C27-C444-A9E7-F464B9DAC6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ABF40F-6848-8247-AB7A-3E6711357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44C0B5-D6EB-184C-BA83-67FAEB1345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60" y="2682676"/>
            <a:ext cx="2312546" cy="33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9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42050</TotalTime>
  <Words>753</Words>
  <Application>Microsoft Office PowerPoint</Application>
  <PresentationFormat>Widescreen</PresentationFormat>
  <Paragraphs>175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411</cp:revision>
  <dcterms:created xsi:type="dcterms:W3CDTF">2020-04-09T12:21:27Z</dcterms:created>
  <dcterms:modified xsi:type="dcterms:W3CDTF">2020-09-15T14:15:01Z</dcterms:modified>
</cp:coreProperties>
</file>