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303" r:id="rId12"/>
    <p:sldId id="311" r:id="rId13"/>
    <p:sldId id="312" r:id="rId14"/>
    <p:sldId id="313" r:id="rId15"/>
    <p:sldId id="315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05" r:id="rId25"/>
    <p:sldId id="325" r:id="rId26"/>
    <p:sldId id="316" r:id="rId27"/>
    <p:sldId id="317" r:id="rId28"/>
    <p:sldId id="318" r:id="rId29"/>
    <p:sldId id="291" r:id="rId30"/>
    <p:sldId id="292" r:id="rId31"/>
    <p:sldId id="293" r:id="rId32"/>
    <p:sldId id="294" r:id="rId33"/>
    <p:sldId id="296" r:id="rId34"/>
    <p:sldId id="324" r:id="rId35"/>
    <p:sldId id="297" r:id="rId36"/>
    <p:sldId id="321" r:id="rId37"/>
    <p:sldId id="322" r:id="rId38"/>
    <p:sldId id="304" r:id="rId39"/>
    <p:sldId id="327" r:id="rId4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i04+w5nQ4tCbZznQyhmJX9mJzj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6CFEF4-99AF-46A8-A051-738FFB79779B}">
  <a:tblStyle styleId="{B46CFEF4-99AF-46A8-A051-738FFB7977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331022-4FDA-4916-96CC-4CBCEC6AEF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158"/>
  </p:normalViewPr>
  <p:slideViewPr>
    <p:cSldViewPr snapToGrid="0">
      <p:cViewPr varScale="1">
        <p:scale>
          <a:sx n="107" d="100"/>
          <a:sy n="107" d="100"/>
        </p:scale>
        <p:origin x="6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6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 b="0" i="0">
                <a:latin typeface="Sylfaen Regular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037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Sylfaen Regular" pitchFamily="18" charset="0"/>
        <a:ea typeface="Sylfaen Regular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3272b2c0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3272b2c0_0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39" name="Google Shape;239;g8d3272b2c0_0_2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d3272b2c0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d3272b2c0_0_4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64" name="Google Shape;264;g8d3272b2c0_0_4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d3272b2c0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d3272b2c0_0_4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01" name="Google Shape;301;g8d3272b2c0_0_4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d3272b2c0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d3272b2c0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10" name="Google Shape;310;g8d3272b2c0_0_4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d3272b2c0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d3272b2c0_0_4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19" name="Google Shape;319;g8d3272b2c0_0_4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d3272b2c0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d3272b2c0_0_4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28" name="Google Shape;328;g8d3272b2c0_0_4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d3272b2c0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d3272b2c0_0_5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37" name="Google Shape;337;g8d3272b2c0_0_5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d3272b2c0_0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d3272b2c0_0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46" name="Google Shape;346;g8d3272b2c0_0_5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d3272b2c0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d3272b2c0_0_5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55" name="Google Shape;355;g8d3272b2c0_0_5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8d3272b2c0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8d3272b2c0_2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29" name="Google Shape;529;g8d3272b2c0_2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d3272b2c0_2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d3272b2c0_2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36" name="Google Shape;536;g8d3272b2c0_2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8d3272b2c0_2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8d3272b2c0_2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43" name="Google Shape;543;g8d3272b2c0_2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8d3272b2c0_2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8d3272b2c0_2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50" name="Google Shape;550;g8d3272b2c0_2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8d3272b2c0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8d3272b2c0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64" name="Google Shape;564;g8d3272b2c0_1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15237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d3272b2c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d3272b2c0_1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572" name="Google Shape;572;g8d3272b2c0_1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8783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193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d3272b2c0_0_3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02" name="Google Shape;102;g8d3272b2c0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d3272b2c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d3272b2c0_0_1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43" name="Google Shape;143;g8d3272b2c0_0_1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d3272b2c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8d3272b2c0_0_2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85" name="Google Shape;185;g8d3272b2c0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d3272b2c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d3272b2c0_0_2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194" name="Google Shape;194;g8d3272b2c0_0_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d3272b2c0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d3272b2c0_1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03" name="Google Shape;203;g8d3272b2c0_1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3272b2c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3272b2c0_0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212" name="Google Shape;212;g8d3272b2c0_0_2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Sylfaen Regular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Sylfaen Regular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>
                <a:latin typeface="Sylfaen Regular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Sylfaen Regular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Sylfaen Regular" pitchFamily="18" charset="0"/>
                <a:ea typeface="Sylfaen Regular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ylfaen Regular" pitchFamily="18" charset="0"/>
          <a:ea typeface="Sylfaen Regular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d3272b2c0_0_279"/>
          <p:cNvSpPr/>
          <p:nvPr/>
        </p:nvSpPr>
        <p:spPr>
          <a:xfrm>
            <a:off x="4504764" y="1259598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" name="Google Shape;244;g8d3272b2c0_0_279"/>
          <p:cNvSpPr/>
          <p:nvPr/>
        </p:nvSpPr>
        <p:spPr>
          <a:xfrm>
            <a:off x="4020114" y="3823854"/>
            <a:ext cx="4151700" cy="73359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კორესპონდენტი</a:t>
            </a:r>
            <a:endParaRPr sz="30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0861218-79F7-C745-AA83-9E87ECA0A1A5}"/>
              </a:ext>
            </a:extLst>
          </p:cNvPr>
          <p:cNvSpPr/>
          <p:nvPr/>
        </p:nvSpPr>
        <p:spPr>
          <a:xfrm>
            <a:off x="4020114" y="4742325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 crowd of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reporters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collected outside the prime minister's house. </a:t>
            </a: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732EE9D5-350F-EB41-A182-BAF1FC76FE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204DEA-A936-B94B-B90D-59E901811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862E3DF-190D-524F-9F2D-72C924011FEF}"/>
              </a:ext>
            </a:extLst>
          </p:cNvPr>
          <p:cNvSpPr/>
          <p:nvPr/>
        </p:nvSpPr>
        <p:spPr>
          <a:xfrm>
            <a:off x="9042981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E68B2-A8B6-B047-98FC-92AE1185994B}"/>
              </a:ext>
            </a:extLst>
          </p:cNvPr>
          <p:cNvSpPr txBox="1"/>
          <p:nvPr/>
        </p:nvSpPr>
        <p:spPr>
          <a:xfrm>
            <a:off x="9042981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212865" y="23049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033784" y="3497199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155136" y="3685663"/>
            <a:ext cx="7386759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lvl="0">
              <a:lnSpc>
                <a:spcPct val="115000"/>
              </a:lnSpc>
              <a:buSzPts val="1500"/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person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whose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job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is to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discover information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about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news 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events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and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describe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them for a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newspaper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magazine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 for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radio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</a:t>
            </a:r>
            <a:r>
              <a:rPr lang="en-US" sz="26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television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48CA7-93A4-1A4B-AD8E-13329B2E3006}"/>
              </a:ext>
            </a:extLst>
          </p:cNvPr>
          <p:cNvSpPr/>
          <p:nvPr/>
        </p:nvSpPr>
        <p:spPr>
          <a:xfrm>
            <a:off x="1368520" y="1916349"/>
            <a:ext cx="1674057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media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C47528-8DA9-514A-ABB5-DF08268F46B6}"/>
              </a:ext>
            </a:extLst>
          </p:cNvPr>
          <p:cNvSpPr/>
          <p:nvPr/>
        </p:nvSpPr>
        <p:spPr>
          <a:xfrm>
            <a:off x="3223872" y="1965388"/>
            <a:ext cx="1695924" cy="1047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F1E415-546D-2C48-A6C3-AC6D34F9BA7B}"/>
              </a:ext>
            </a:extLst>
          </p:cNvPr>
          <p:cNvSpPr/>
          <p:nvPr/>
        </p:nvSpPr>
        <p:spPr>
          <a:xfrm>
            <a:off x="5070114" y="1951302"/>
            <a:ext cx="1478461" cy="10479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reporter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627E5A-4AF2-2946-8B8E-7F5BF220557A}"/>
              </a:ext>
            </a:extLst>
          </p:cNvPr>
          <p:cNvSpPr/>
          <p:nvPr/>
        </p:nvSpPr>
        <p:spPr>
          <a:xfrm>
            <a:off x="6729870" y="1950087"/>
            <a:ext cx="1478460" cy="104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E702E-104A-D647-B1CD-0A5C18F4C340}"/>
              </a:ext>
            </a:extLst>
          </p:cNvPr>
          <p:cNvSpPr/>
          <p:nvPr/>
        </p:nvSpPr>
        <p:spPr>
          <a:xfrm>
            <a:off x="8341777" y="1930204"/>
            <a:ext cx="1629609" cy="104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373DE8-2293-CE41-BB06-39160895C3D3}"/>
              </a:ext>
            </a:extLst>
          </p:cNvPr>
          <p:cNvSpPr/>
          <p:nvPr/>
        </p:nvSpPr>
        <p:spPr>
          <a:xfrm>
            <a:off x="7068524" y="393118"/>
            <a:ext cx="4817177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280AD-3826-6F4D-B707-5EA0BB1FAAFF}"/>
              </a:ext>
            </a:extLst>
          </p:cNvPr>
          <p:cNvSpPr txBox="1"/>
          <p:nvPr/>
        </p:nvSpPr>
        <p:spPr>
          <a:xfrm>
            <a:off x="7136544" y="427375"/>
            <a:ext cx="47491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ლექსიკის სავარჯიშო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4024 2.59259E-6 C 0.05821 2.59259E-6 0.08047 0.14028 0.08047 0.25416 L 0.08047 0.5085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1059" y="3323378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289867" y="3744269"/>
            <a:ext cx="7269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piece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of writing on 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particular subject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in 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newspaper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magazine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C75B55-7989-8648-AD44-3E426651A547}"/>
              </a:ext>
            </a:extLst>
          </p:cNvPr>
          <p:cNvSpPr/>
          <p:nvPr/>
        </p:nvSpPr>
        <p:spPr>
          <a:xfrm>
            <a:off x="2211059" y="1879451"/>
            <a:ext cx="1445327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media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1FFD4F-87C7-AF4D-A172-F5757015C8A3}"/>
              </a:ext>
            </a:extLst>
          </p:cNvPr>
          <p:cNvSpPr/>
          <p:nvPr/>
        </p:nvSpPr>
        <p:spPr>
          <a:xfrm>
            <a:off x="4248953" y="1937066"/>
            <a:ext cx="1686333" cy="101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0EBF1-1BB5-A648-8DE1-A0671CA6C62A}"/>
              </a:ext>
            </a:extLst>
          </p:cNvPr>
          <p:cNvSpPr/>
          <p:nvPr/>
        </p:nvSpPr>
        <p:spPr>
          <a:xfrm>
            <a:off x="6292722" y="1986311"/>
            <a:ext cx="1276455" cy="969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C0DB1A-9944-8443-9D86-1120DC66CC1F}"/>
              </a:ext>
            </a:extLst>
          </p:cNvPr>
          <p:cNvSpPr/>
          <p:nvPr/>
        </p:nvSpPr>
        <p:spPr>
          <a:xfrm>
            <a:off x="8152685" y="1986311"/>
            <a:ext cx="1406952" cy="969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93061F-642D-EF41-88B9-F47DD93B7D80}"/>
              </a:ext>
            </a:extLst>
          </p:cNvPr>
          <p:cNvSpPr/>
          <p:nvPr/>
        </p:nvSpPr>
        <p:spPr>
          <a:xfrm>
            <a:off x="7068524" y="393118"/>
            <a:ext cx="4817177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6A6FAB-1BD2-EB4D-B87D-26D7F8AAE6BB}"/>
              </a:ext>
            </a:extLst>
          </p:cNvPr>
          <p:cNvSpPr txBox="1"/>
          <p:nvPr/>
        </p:nvSpPr>
        <p:spPr>
          <a:xfrm>
            <a:off x="7103101" y="429963"/>
            <a:ext cx="46765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ლექსიკის სავარჯიშო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5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8 L -0.01757 0.4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1058" y="3386071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293681" y="3821680"/>
            <a:ext cx="7265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line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of words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printed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in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large letters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as the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title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of 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story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in a</a:t>
            </a:r>
            <a:r>
              <a:rPr lang="en-US" sz="28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newspaper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F0CA7D7-F184-864A-BDFE-8B48655C1418}"/>
              </a:ext>
            </a:extLst>
          </p:cNvPr>
          <p:cNvSpPr/>
          <p:nvPr/>
        </p:nvSpPr>
        <p:spPr>
          <a:xfrm>
            <a:off x="3153477" y="1917391"/>
            <a:ext cx="1674057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media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1ACFF-F310-5647-8BC6-7F2F693EB2A1}"/>
              </a:ext>
            </a:extLst>
          </p:cNvPr>
          <p:cNvSpPr/>
          <p:nvPr/>
        </p:nvSpPr>
        <p:spPr>
          <a:xfrm>
            <a:off x="5372600" y="1918271"/>
            <a:ext cx="1695924" cy="1075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76270C-3105-0C4B-A27D-464686D427DE}"/>
              </a:ext>
            </a:extLst>
          </p:cNvPr>
          <p:cNvSpPr/>
          <p:nvPr/>
        </p:nvSpPr>
        <p:spPr>
          <a:xfrm>
            <a:off x="7730585" y="1933677"/>
            <a:ext cx="1629609" cy="1060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D4EEC-85D3-A14F-AFBA-21C7ACD4735F}"/>
              </a:ext>
            </a:extLst>
          </p:cNvPr>
          <p:cNvSpPr/>
          <p:nvPr/>
        </p:nvSpPr>
        <p:spPr>
          <a:xfrm>
            <a:off x="7068524" y="393118"/>
            <a:ext cx="4817177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2700E-EED4-B04D-BB52-642DED572E78}"/>
              </a:ext>
            </a:extLst>
          </p:cNvPr>
          <p:cNvSpPr txBox="1"/>
          <p:nvPr/>
        </p:nvSpPr>
        <p:spPr>
          <a:xfrm>
            <a:off x="7191320" y="432148"/>
            <a:ext cx="4694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ლექსიკის 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სავარჯიშო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C 0.01342 0.02199 0.00248 0.00902 0.01576 0.03102 C 0.02487 0.04537 0.03412 0.05694 0.0323 0.12662 C 0.0306 0.19676 0.03191 0.49236 0.02266 0.50671 C 0.00951 0.5287 -0.3013 0.49375 -0.31419 0.5164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1058" y="3386071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211058" y="3760124"/>
            <a:ext cx="73485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 way of referring to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newspapers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and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magazine</a:t>
            </a:r>
            <a:r>
              <a:rPr lang="ka-GE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0B35A52-742D-1742-9C98-E6CCE714D906}"/>
              </a:ext>
            </a:extLst>
          </p:cNvPr>
          <p:cNvSpPr/>
          <p:nvPr/>
        </p:nvSpPr>
        <p:spPr>
          <a:xfrm>
            <a:off x="3695077" y="2005155"/>
            <a:ext cx="1674057" cy="107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print media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5A5EAA-CD06-4D4F-B2E6-B132E6FC0D9C}"/>
              </a:ext>
            </a:extLst>
          </p:cNvPr>
          <p:cNvSpPr/>
          <p:nvPr/>
        </p:nvSpPr>
        <p:spPr>
          <a:xfrm>
            <a:off x="5987061" y="2023330"/>
            <a:ext cx="1695924" cy="10582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85746C-4281-BB46-BAD8-3FDA036DCF21}"/>
              </a:ext>
            </a:extLst>
          </p:cNvPr>
          <p:cNvSpPr/>
          <p:nvPr/>
        </p:nvSpPr>
        <p:spPr>
          <a:xfrm>
            <a:off x="7068524" y="393118"/>
            <a:ext cx="4817177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52F01-F134-994E-BB65-C3AF93BCE4C0}"/>
              </a:ext>
            </a:extLst>
          </p:cNvPr>
          <p:cNvSpPr txBox="1"/>
          <p:nvPr/>
        </p:nvSpPr>
        <p:spPr>
          <a:xfrm>
            <a:off x="7038170" y="455843"/>
            <a:ext cx="48475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5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ლექსიკის 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სავარჯიშო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96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1.48148E-6 C -0.04987 0.04468 -0.07995 0.02454 -0.12969 0.06968 C -0.16315 0.09838 -0.16927 0.20695 -0.1694 0.26435 C -0.16966 0.32107 -0.16979 0.43958 -0.13646 0.46852 C -0.08607 0.50602 0.03932 0.49028 0.10469 0.49352 C 0.16992 0.49676 0.2181 0.49259 0.24128 0.4958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9;g8d3272b2c0_0_406">
            <a:extLst>
              <a:ext uri="{FF2B5EF4-FFF2-40B4-BE49-F238E27FC236}">
                <a16:creationId xmlns:a16="http://schemas.microsoft.com/office/drawing/2014/main" id="{1DAC6726-0665-CE42-843C-081700985CF1}"/>
              </a:ext>
            </a:extLst>
          </p:cNvPr>
          <p:cNvSpPr txBox="1">
            <a:spLocks/>
          </p:cNvSpPr>
          <p:nvPr/>
        </p:nvSpPr>
        <p:spPr>
          <a:xfrm>
            <a:off x="351411" y="224002"/>
            <a:ext cx="11271300" cy="8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800" dirty="0">
              <a:latin typeface="Sylfaen Regular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D84395-477B-5643-998F-5A55D6D879D4}"/>
              </a:ext>
            </a:extLst>
          </p:cNvPr>
          <p:cNvSpPr/>
          <p:nvPr/>
        </p:nvSpPr>
        <p:spPr>
          <a:xfrm>
            <a:off x="2211058" y="3386071"/>
            <a:ext cx="7348578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FA3800-D121-2841-834D-E3F36E1D0D8E}"/>
              </a:ext>
            </a:extLst>
          </p:cNvPr>
          <p:cNvSpPr/>
          <p:nvPr/>
        </p:nvSpPr>
        <p:spPr>
          <a:xfrm>
            <a:off x="2252369" y="3792639"/>
            <a:ext cx="7265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send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out a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programme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on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television</a:t>
            </a:r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or</a:t>
            </a:r>
            <a:r>
              <a:rPr lang="en-US" sz="3000" b="1" dirty="0">
                <a:solidFill>
                  <a:schemeClr val="bg1"/>
                </a:solidFill>
                <a:uFill>
                  <a:noFill/>
                </a:u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radio</a:t>
            </a:r>
            <a:endParaRPr lang="en-US" sz="3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Google Shape;90;p1">
            <a:extLst>
              <a:ext uri="{FF2B5EF4-FFF2-40B4-BE49-F238E27FC236}">
                <a16:creationId xmlns:a16="http://schemas.microsoft.com/office/drawing/2014/main" id="{C0F02F15-F1A3-BE4E-8F9E-010F27EC343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B4AD6-5147-B841-97E3-D3DBF287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D3B230-3CEA-0E49-8102-8D3992EB86B2}"/>
              </a:ext>
            </a:extLst>
          </p:cNvPr>
          <p:cNvSpPr/>
          <p:nvPr/>
        </p:nvSpPr>
        <p:spPr>
          <a:xfrm>
            <a:off x="4827534" y="1913350"/>
            <a:ext cx="1695924" cy="1066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23E3F0-70AB-5642-B46B-5916C50EA37B}"/>
              </a:ext>
            </a:extLst>
          </p:cNvPr>
          <p:cNvSpPr/>
          <p:nvPr/>
        </p:nvSpPr>
        <p:spPr>
          <a:xfrm>
            <a:off x="7068524" y="393118"/>
            <a:ext cx="4817177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BC81F-928C-4E49-903D-7A0B0E030F82}"/>
              </a:ext>
            </a:extLst>
          </p:cNvPr>
          <p:cNvSpPr txBox="1"/>
          <p:nvPr/>
        </p:nvSpPr>
        <p:spPr>
          <a:xfrm>
            <a:off x="7109735" y="499881"/>
            <a:ext cx="48171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Activity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ლექსიკის სავარჯიშო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1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0.0039 0.5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g8d3272b2c0_0_426"/>
          <p:cNvGrpSpPr/>
          <p:nvPr/>
        </p:nvGrpSpPr>
        <p:grpSpPr>
          <a:xfrm>
            <a:off x="119269" y="1508417"/>
            <a:ext cx="8654129" cy="5300364"/>
            <a:chOff x="-612707" y="-217703"/>
            <a:chExt cx="6978258" cy="6458978"/>
          </a:xfrm>
        </p:grpSpPr>
        <p:sp>
          <p:nvSpPr>
            <p:cNvPr id="267" name="Google Shape;267;g8d3272b2c0_0_426"/>
            <p:cNvSpPr/>
            <p:nvPr/>
          </p:nvSpPr>
          <p:spPr>
            <a:xfrm>
              <a:off x="3616879" y="1857976"/>
              <a:ext cx="1584000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68" name="Google Shape;268;g8d3272b2c0_0_426"/>
            <p:cNvSpPr txBox="1"/>
            <p:nvPr/>
          </p:nvSpPr>
          <p:spPr>
            <a:xfrm>
              <a:off x="3848778" y="2093025"/>
              <a:ext cx="1120200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</a:t>
              </a:r>
              <a:endParaRPr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000" b="1" u="none" strike="noStrike" cap="none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Google Shape;269;g8d3272b2c0_0_426"/>
            <p:cNvSpPr/>
            <p:nvPr/>
          </p:nvSpPr>
          <p:spPr>
            <a:xfrm rot="3292208" flipH="1">
              <a:off x="3337525" y="609765"/>
              <a:ext cx="1082839" cy="172874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70" name="Google Shape;270;g8d3272b2c0_0_42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g8d3272b2c0_0_426"/>
            <p:cNvSpPr/>
            <p:nvPr/>
          </p:nvSpPr>
          <p:spPr>
            <a:xfrm>
              <a:off x="2266186" y="-217703"/>
              <a:ext cx="2279669" cy="1643782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72" name="Google Shape;272;g8d3272b2c0_0_426"/>
            <p:cNvSpPr txBox="1"/>
            <p:nvPr/>
          </p:nvSpPr>
          <p:spPr>
            <a:xfrm>
              <a:off x="2647680" y="53974"/>
              <a:ext cx="1584000" cy="9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essential</a:t>
              </a:r>
              <a:endParaRPr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(adj.)</a:t>
              </a:r>
              <a:endParaRPr sz="20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არსებითი, </a:t>
              </a:r>
              <a:r>
                <a:rPr lang="ka-GE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 მნიშვნელოვანი</a:t>
              </a:r>
              <a:endParaRPr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74" name="Google Shape;274;g8d3272b2c0_0_42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g8d3272b2c0_0_42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g8d3272b2c0_0_426"/>
            <p:cNvSpPr/>
            <p:nvPr/>
          </p:nvSpPr>
          <p:spPr>
            <a:xfrm>
              <a:off x="2972604" y="4489875"/>
              <a:ext cx="2281200" cy="17514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88" name="Google Shape;288;g8d3272b2c0_0_426"/>
            <p:cNvSpPr txBox="1"/>
            <p:nvPr/>
          </p:nvSpPr>
          <p:spPr>
            <a:xfrm>
              <a:off x="3078724" y="4733496"/>
              <a:ext cx="1975500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opportunity</a:t>
              </a:r>
              <a:endParaRPr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  <a:endParaRPr sz="2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შესაძლებლობა</a:t>
              </a:r>
              <a:endParaRPr sz="2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89" name="Google Shape;289;g8d3272b2c0_0_426"/>
            <p:cNvSpPr/>
            <p:nvPr/>
          </p:nvSpPr>
          <p:spPr>
            <a:xfrm rot="9042088" flipV="1">
              <a:off x="2121448" y="3387358"/>
              <a:ext cx="1597201" cy="5571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90" name="Google Shape;290;g8d3272b2c0_0_42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g8d3272b2c0_0_426"/>
            <p:cNvSpPr/>
            <p:nvPr/>
          </p:nvSpPr>
          <p:spPr>
            <a:xfrm>
              <a:off x="124479" y="3498174"/>
              <a:ext cx="2378400" cy="17514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92" name="Google Shape;292;g8d3272b2c0_0_426"/>
            <p:cNvSpPr txBox="1"/>
            <p:nvPr/>
          </p:nvSpPr>
          <p:spPr>
            <a:xfrm>
              <a:off x="362986" y="3751203"/>
              <a:ext cx="1903200" cy="1016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000" b="1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interact</a:t>
              </a:r>
              <a:endParaRPr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(v.)</a:t>
              </a:r>
              <a:endParaRPr sz="2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ვინმესთან</a:t>
              </a:r>
              <a:r>
                <a:rPr lang="en-US" sz="2000" b="1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000" b="1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ურთიერთობა</a:t>
              </a:r>
              <a:endParaRPr sz="2000" b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293" name="Google Shape;293;g8d3272b2c0_0_42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8d3272b2c0_0_426"/>
            <p:cNvSpPr/>
            <p:nvPr/>
          </p:nvSpPr>
          <p:spPr>
            <a:xfrm rot="901153" flipH="1">
              <a:off x="1621315" y="1115205"/>
              <a:ext cx="2048487" cy="22060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95" name="Google Shape;295;g8d3272b2c0_0_42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00" u="none" strike="noStrike" cap="none" dirty="0">
                <a:solidFill>
                  <a:srgbClr val="000000"/>
                </a:solidFill>
                <a:latin typeface="Sylfaen Regular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8d3272b2c0_0_426"/>
            <p:cNvSpPr/>
            <p:nvPr/>
          </p:nvSpPr>
          <p:spPr>
            <a:xfrm>
              <a:off x="-612707" y="1032399"/>
              <a:ext cx="2378400" cy="190153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297" name="Google Shape;297;g8d3272b2c0_0_426"/>
            <p:cNvSpPr txBox="1"/>
            <p:nvPr/>
          </p:nvSpPr>
          <p:spPr>
            <a:xfrm>
              <a:off x="-393920" y="1374249"/>
              <a:ext cx="1975500" cy="8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lang="ka-GE" sz="20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0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networking</a:t>
              </a:r>
              <a:r>
                <a:rPr lang="en-US" sz="1800" b="1" dirty="0" smtClean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1800" b="1" u="none" strike="noStrike" cap="none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(n.)</a:t>
              </a:r>
              <a:endParaRPr sz="18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კავშირების</a:t>
              </a:r>
              <a:r>
                <a:rPr lang="en-US" sz="2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en-US" sz="20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დამყარება</a:t>
              </a:r>
              <a:endParaRPr sz="20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pic>
        <p:nvPicPr>
          <p:cNvPr id="24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83" y="31758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64" y="317583"/>
            <a:ext cx="2376972" cy="968991"/>
          </a:xfrm>
          <a:prstGeom prst="rect">
            <a:avLst/>
          </a:prstGeom>
        </p:spPr>
      </p:pic>
      <p:sp>
        <p:nvSpPr>
          <p:cNvPr id="30" name="Google Shape;332;g8d3272b2c0_0_493"/>
          <p:cNvSpPr/>
          <p:nvPr/>
        </p:nvSpPr>
        <p:spPr>
          <a:xfrm>
            <a:off x="6925504" y="1032601"/>
            <a:ext cx="2638673" cy="139752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lang="ka-GE" sz="2000" b="1" dirty="0" smtClean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სამუშაო</a:t>
            </a:r>
            <a:r>
              <a:rPr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dirty="0" err="1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სივრცე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lt1"/>
              </a:solidFill>
              <a:latin typeface="Sylfaen Regular" pitchFamily="18" charset="0"/>
            </a:endParaRPr>
          </a:p>
        </p:txBody>
      </p:sp>
      <p:sp>
        <p:nvSpPr>
          <p:cNvPr id="34" name="Google Shape;294;g8d3272b2c0_0_426"/>
          <p:cNvSpPr/>
          <p:nvPr/>
        </p:nvSpPr>
        <p:spPr>
          <a:xfrm rot="8527773" flipH="1">
            <a:off x="6795710" y="1985324"/>
            <a:ext cx="1498849" cy="18103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5" name="Google Shape;294;g8d3272b2c0_0_426"/>
          <p:cNvSpPr/>
          <p:nvPr/>
        </p:nvSpPr>
        <p:spPr>
          <a:xfrm rot="6824797" flipH="1">
            <a:off x="5421537" y="4076045"/>
            <a:ext cx="963058" cy="18103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6" name="Google Shape;332;g8d3272b2c0_0_493"/>
          <p:cNvSpPr/>
          <p:nvPr/>
        </p:nvSpPr>
        <p:spPr>
          <a:xfrm>
            <a:off x="8497070" y="2953814"/>
            <a:ext cx="2638673" cy="139752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entertainment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lang="ka-GE" sz="2000" b="1" dirty="0" smtClean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სანახაობა</a:t>
            </a:r>
            <a:r>
              <a:rPr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sz="2000" b="1" dirty="0" err="1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გართობა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lt1"/>
              </a:solidFill>
              <a:latin typeface="Sylfaen Regular" pitchFamily="18" charset="0"/>
            </a:endParaRPr>
          </a:p>
        </p:txBody>
      </p:sp>
      <p:sp>
        <p:nvSpPr>
          <p:cNvPr id="37" name="Google Shape;294;g8d3272b2c0_0_426"/>
          <p:cNvSpPr/>
          <p:nvPr/>
        </p:nvSpPr>
        <p:spPr>
          <a:xfrm rot="10800000" flipH="1">
            <a:off x="7329023" y="2747409"/>
            <a:ext cx="1168047" cy="18103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38" name="Google Shape;332;g8d3272b2c0_0_493"/>
          <p:cNvSpPr/>
          <p:nvPr/>
        </p:nvSpPr>
        <p:spPr>
          <a:xfrm>
            <a:off x="8497069" y="4957211"/>
            <a:ext cx="2638673" cy="139752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ka-GE" sz="2000" b="1" dirty="0" smtClean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000" b="1" dirty="0" err="1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გამხნევება</a:t>
            </a:r>
            <a:endParaRPr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lt1"/>
              </a:solidFill>
              <a:latin typeface="Sylfaen Regular" pitchFamily="18" charset="0"/>
            </a:endParaRPr>
          </a:p>
        </p:txBody>
      </p:sp>
      <p:sp>
        <p:nvSpPr>
          <p:cNvPr id="39" name="Google Shape;294;g8d3272b2c0_0_426"/>
          <p:cNvSpPr/>
          <p:nvPr/>
        </p:nvSpPr>
        <p:spPr>
          <a:xfrm rot="12893782" flipH="1">
            <a:off x="7046971" y="3831667"/>
            <a:ext cx="1847468" cy="18103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59998"/>
                </a:moveTo>
                <a:lnTo>
                  <a:pt x="120000" y="59998"/>
                </a:lnTo>
              </a:path>
            </a:pathLst>
          </a:custGeom>
          <a:noFill/>
          <a:ln w="12700" cap="flat" cmpd="sng">
            <a:solidFill>
              <a:srgbClr val="345A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ylfaen Regular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9551326" y="139230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9564177" y="215947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d3272b2c0_0_467"/>
          <p:cNvSpPr/>
          <p:nvPr/>
        </p:nvSpPr>
        <p:spPr>
          <a:xfrm>
            <a:off x="4509727" y="1276791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rgbClr val="1D2A5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</a:t>
            </a:r>
            <a:r>
              <a:rPr lang="ka-GE" sz="1350" dirty="0">
                <a:solidFill>
                  <a:srgbClr val="1D2A57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interact   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      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v.)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06" name="Google Shape;306;g8d3272b2c0_0_467"/>
          <p:cNvSpPr/>
          <p:nvPr/>
        </p:nvSpPr>
        <p:spPr>
          <a:xfrm>
            <a:off x="2662561" y="3806413"/>
            <a:ext cx="6866877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</a:t>
            </a:r>
            <a:r>
              <a:rPr lang="en-US" sz="3500" dirty="0" err="1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ვინმესთან</a:t>
            </a: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ურთიერთობა</a:t>
            </a:r>
            <a:endParaRPr sz="35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740AC112-B136-6B45-A31A-F1FB8424AE2A}"/>
              </a:ext>
            </a:extLst>
          </p:cNvPr>
          <p:cNvSpPr/>
          <p:nvPr/>
        </p:nvSpPr>
        <p:spPr>
          <a:xfrm>
            <a:off x="2662561" y="4877135"/>
            <a:ext cx="6866877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It's interesting at parties to see how people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interact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socially</a:t>
            </a:r>
            <a:r>
              <a:rPr lang="ka-GE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.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B690BF3-20A3-B447-B658-EDAB29B458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B01E0D-5D22-BC46-90F5-CBC637C05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3443CE-6A21-B942-90FF-2F8492BE68E7}"/>
              </a:ext>
            </a:extLst>
          </p:cNvPr>
          <p:cNvSpPr/>
          <p:nvPr/>
        </p:nvSpPr>
        <p:spPr>
          <a:xfrm>
            <a:off x="8984796" y="377769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F4978-E7A4-5147-8FAF-9455013A3107}"/>
              </a:ext>
            </a:extLst>
          </p:cNvPr>
          <p:cNvSpPr txBox="1"/>
          <p:nvPr/>
        </p:nvSpPr>
        <p:spPr>
          <a:xfrm>
            <a:off x="8899253" y="443198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d3272b2c0_0_477"/>
          <p:cNvSpPr/>
          <p:nvPr/>
        </p:nvSpPr>
        <p:spPr>
          <a:xfrm>
            <a:off x="4272425" y="1365450"/>
            <a:ext cx="36501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Google Shape;315;g8d3272b2c0_0_477"/>
          <p:cNvSpPr/>
          <p:nvPr/>
        </p:nvSpPr>
        <p:spPr>
          <a:xfrm>
            <a:off x="2917531" y="3860251"/>
            <a:ext cx="6544521" cy="681734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ka-GE" sz="3500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კონტაქტების</a:t>
            </a:r>
            <a:r>
              <a:rPr lang="en-US" sz="3500" b="1" dirty="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3500" b="1" dirty="0" err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დამყარება</a:t>
            </a:r>
            <a:endParaRPr sz="3500" b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3081A697-A429-6541-9294-C0AB7DA59410}"/>
              </a:ext>
            </a:extLst>
          </p:cNvPr>
          <p:cNvSpPr/>
          <p:nvPr/>
        </p:nvSpPr>
        <p:spPr>
          <a:xfrm>
            <a:off x="2917531" y="4660068"/>
            <a:ext cx="6544521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Her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networking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skills were legendary in the business. 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EEBB7FDD-2064-B64B-A608-4EEEDFFF14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4E5E59-2D4D-724C-A8A0-1F69BC6E3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3732C5-69C5-734C-AD9D-DC82790E7D90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D8222-8BBC-2A40-AE1D-27451B8F55BA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d3272b2c0_0_485"/>
          <p:cNvSpPr/>
          <p:nvPr/>
        </p:nvSpPr>
        <p:spPr>
          <a:xfrm>
            <a:off x="4504764" y="1365460"/>
            <a:ext cx="3182400" cy="2046414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    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essential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     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ea typeface="Merriweather Light"/>
              <a:cs typeface="Calibri" panose="020F0502020204030204" pitchFamily="34" charset="0"/>
              <a:sym typeface="Merriweather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    </a:t>
            </a: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(adj.)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24" name="Google Shape;324;g8d3272b2c0_0_485"/>
          <p:cNvSpPr/>
          <p:nvPr/>
        </p:nvSpPr>
        <p:spPr>
          <a:xfrm>
            <a:off x="2828677" y="3624004"/>
            <a:ext cx="6880863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არსებითი, </a:t>
            </a:r>
            <a:r>
              <a:rPr lang="en-US" sz="35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მნიშვნელოვანი</a:t>
            </a:r>
            <a:endParaRPr sz="35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F03F43EB-7224-D141-B6D5-DCF47F4342E2}"/>
              </a:ext>
            </a:extLst>
          </p:cNvPr>
          <p:cNvSpPr/>
          <p:nvPr/>
        </p:nvSpPr>
        <p:spPr>
          <a:xfrm>
            <a:off x="2828678" y="4734934"/>
            <a:ext cx="6880862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A knowledge of Spanish is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essential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for this job. 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88369FF2-A494-1046-9A89-915894E031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A99BC1-066C-CC40-A523-32D45204C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903F1B-D0FE-4D44-A294-87273A31DCC5}"/>
              </a:ext>
            </a:extLst>
          </p:cNvPr>
          <p:cNvSpPr/>
          <p:nvPr/>
        </p:nvSpPr>
        <p:spPr>
          <a:xfrm>
            <a:off x="847790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8A89B-37B6-604C-97FD-0C2FE26A8347}"/>
              </a:ext>
            </a:extLst>
          </p:cNvPr>
          <p:cNvSpPr txBox="1"/>
          <p:nvPr/>
        </p:nvSpPr>
        <p:spPr>
          <a:xfrm>
            <a:off x="847790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0" y="1932868"/>
            <a:ext cx="12207936" cy="241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 | </a:t>
            </a:r>
            <a:r>
              <a:rPr lang="ka-GE" sz="6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მედია</a:t>
            </a:r>
            <a:endParaRPr sz="54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6A4AA-71E9-B34C-AAC8-D84F71CB1A1A}"/>
              </a:ext>
            </a:extLst>
          </p:cNvPr>
          <p:cNvSpPr/>
          <p:nvPr/>
        </p:nvSpPr>
        <p:spPr>
          <a:xfrm>
            <a:off x="2061247" y="4045527"/>
            <a:ext cx="81634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2"/>
          <p:cNvSpPr txBox="1"/>
          <p:nvPr/>
        </p:nvSpPr>
        <p:spPr>
          <a:xfrm>
            <a:off x="0" y="3523109"/>
            <a:ext cx="12192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u="none" strike="noStrike" cap="none" dirty="0">
              <a:solidFill>
                <a:schemeClr val="dk1"/>
              </a:solidFill>
              <a:latin typeface="Sylfaen Regular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u="none" strike="noStrike" cap="none" dirty="0">
                <a:solidFill>
                  <a:schemeClr val="bg1"/>
                </a:solidFill>
                <a:latin typeface="Sylfaen Regular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English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 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Specific Purposes | Level A2</a:t>
            </a:r>
            <a:endParaRPr sz="360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d3272b2c0_0_493"/>
          <p:cNvSpPr/>
          <p:nvPr/>
        </p:nvSpPr>
        <p:spPr>
          <a:xfrm>
            <a:off x="4808071" y="1091426"/>
            <a:ext cx="34146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lt1"/>
              </a:solidFill>
              <a:latin typeface="Sylfaen Regular" pitchFamily="18" charset="0"/>
            </a:endParaRPr>
          </a:p>
        </p:txBody>
      </p:sp>
      <p:sp>
        <p:nvSpPr>
          <p:cNvPr id="333" name="Google Shape;333;g8d3272b2c0_0_493"/>
          <p:cNvSpPr/>
          <p:nvPr/>
        </p:nvSpPr>
        <p:spPr>
          <a:xfrm>
            <a:off x="3756114" y="3633676"/>
            <a:ext cx="5518514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სამუშაო</a:t>
            </a:r>
            <a:r>
              <a:rPr lang="en-US" sz="35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35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სივრცე</a:t>
            </a:r>
            <a:endParaRPr sz="35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DBB1E2F3-8E73-344A-9B95-3F8972B04822}"/>
              </a:ext>
            </a:extLst>
          </p:cNvPr>
          <p:cNvSpPr/>
          <p:nvPr/>
        </p:nvSpPr>
        <p:spPr>
          <a:xfrm>
            <a:off x="3756114" y="4723475"/>
            <a:ext cx="5518514" cy="1394692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The office where you go to work every day to do your job is an example of your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workplace. </a:t>
            </a:r>
            <a:endParaRPr sz="2600" b="1" i="1" u="sng" strike="noStrike" cap="none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4D73872D-7DF0-2C4D-A0E8-5304BFE589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8AA8D-733D-4E4E-A80C-48A775DB0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074671-EBCC-5547-9CA1-6A38E0F1AD13}"/>
              </a:ext>
            </a:extLst>
          </p:cNvPr>
          <p:cNvSpPr/>
          <p:nvPr/>
        </p:nvSpPr>
        <p:spPr>
          <a:xfrm>
            <a:off x="8875465" y="377769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F0B7C-90D6-C84C-A108-6B0E73CAA0DD}"/>
              </a:ext>
            </a:extLst>
          </p:cNvPr>
          <p:cNvSpPr txBox="1"/>
          <p:nvPr/>
        </p:nvSpPr>
        <p:spPr>
          <a:xfrm>
            <a:off x="8875465" y="455843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d3272b2c0_0_501"/>
          <p:cNvSpPr/>
          <p:nvPr/>
        </p:nvSpPr>
        <p:spPr>
          <a:xfrm>
            <a:off x="4075780" y="1365450"/>
            <a:ext cx="4226767" cy="206355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ntertainment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        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 (n.)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2" name="Google Shape;342;g8d3272b2c0_0_501"/>
          <p:cNvSpPr/>
          <p:nvPr/>
        </p:nvSpPr>
        <p:spPr>
          <a:xfrm>
            <a:off x="3743050" y="3530049"/>
            <a:ext cx="4669429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სანახაობა</a:t>
            </a:r>
            <a:r>
              <a:rPr lang="en-US" sz="30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3000" dirty="0" err="1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გართობა</a:t>
            </a:r>
            <a:endParaRPr sz="30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306;g8d3272b2c0_0_467">
            <a:extLst>
              <a:ext uri="{FF2B5EF4-FFF2-40B4-BE49-F238E27FC236}">
                <a16:creationId xmlns:a16="http://schemas.microsoft.com/office/drawing/2014/main" id="{FD1291DE-A916-F348-B6C5-EF3DBDA806BD}"/>
              </a:ext>
            </a:extLst>
          </p:cNvPr>
          <p:cNvSpPr/>
          <p:nvPr/>
        </p:nvSpPr>
        <p:spPr>
          <a:xfrm>
            <a:off x="3743051" y="4529898"/>
            <a:ext cx="4669429" cy="128307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There's not much in the way of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entertainment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in this town - just the cinema and a couple of pubs. 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240CDC9D-61D3-CA44-B7BF-C8CBB09244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F3B58-887D-0749-A0CE-8EFF05E1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74F378-C5CB-4245-A89C-5A7EB58FF5BC}"/>
              </a:ext>
            </a:extLst>
          </p:cNvPr>
          <p:cNvSpPr/>
          <p:nvPr/>
        </p:nvSpPr>
        <p:spPr>
          <a:xfrm>
            <a:off x="9084187" y="269784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33D54C-37CA-2E40-9356-03A3D86831E3}"/>
              </a:ext>
            </a:extLst>
          </p:cNvPr>
          <p:cNvSpPr txBox="1"/>
          <p:nvPr/>
        </p:nvSpPr>
        <p:spPr>
          <a:xfrm>
            <a:off x="9084187" y="347858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8d3272b2c0_0_509"/>
          <p:cNvSpPr/>
          <p:nvPr/>
        </p:nvSpPr>
        <p:spPr>
          <a:xfrm>
            <a:off x="4810474" y="1262528"/>
            <a:ext cx="3004845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lang="en-US" sz="3400" b="1" dirty="0" smtClean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encourage       </a:t>
            </a:r>
            <a:endParaRPr sz="34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lt1"/>
                </a:solidFill>
                <a:latin typeface="Calibri" panose="020F0502020204030204" pitchFamily="34" charset="0"/>
                <a:ea typeface="Merriweather"/>
                <a:cs typeface="Calibri" panose="020F0502020204030204" pitchFamily="34" charset="0"/>
                <a:sym typeface="Merriweather"/>
              </a:rPr>
              <a:t>      (v.)</a:t>
            </a:r>
            <a:endParaRPr sz="3400" b="1" dirty="0">
              <a:solidFill>
                <a:schemeClr val="lt1"/>
              </a:solidFill>
              <a:latin typeface="Calibri" panose="020F0502020204030204" pitchFamily="34" charset="0"/>
              <a:ea typeface="Merriweather"/>
              <a:cs typeface="Calibri" panose="020F0502020204030204" pitchFamily="34" charset="0"/>
              <a:sym typeface="Merriweather"/>
            </a:endParaRPr>
          </a:p>
        </p:txBody>
      </p:sp>
      <p:sp>
        <p:nvSpPr>
          <p:cNvPr id="351" name="Google Shape;351;g8d3272b2c0_0_509"/>
          <p:cNvSpPr/>
          <p:nvPr/>
        </p:nvSpPr>
        <p:spPr>
          <a:xfrm>
            <a:off x="4239440" y="3822221"/>
            <a:ext cx="4146914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ka-GE" sz="2000" dirty="0">
                <a:solidFill>
                  <a:schemeClr val="lt1"/>
                </a:solidFill>
                <a:latin typeface="Sylfaen" panose="010A0502050306030303" pitchFamily="18" charset="0"/>
                <a:ea typeface="Calibri"/>
                <a:cs typeface="Calibri"/>
                <a:sym typeface="Calibri"/>
              </a:rPr>
              <a:t>    </a:t>
            </a:r>
            <a:r>
              <a:rPr lang="en-US" sz="2000" dirty="0">
                <a:solidFill>
                  <a:schemeClr val="lt1"/>
                </a:solidFill>
                <a:latin typeface="Sylfaen" panose="010A0502050306030303" pitchFamily="18" charset="0"/>
                <a:ea typeface="Calibri"/>
                <a:cs typeface="Calibri"/>
                <a:sym typeface="Calibri"/>
              </a:rPr>
              <a:t>  </a:t>
            </a:r>
            <a:r>
              <a:rPr lang="ka-GE" sz="35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წახალისება</a:t>
            </a:r>
            <a:endParaRPr sz="35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306;g8d3272b2c0_0_467">
            <a:extLst>
              <a:ext uri="{FF2B5EF4-FFF2-40B4-BE49-F238E27FC236}">
                <a16:creationId xmlns:a16="http://schemas.microsoft.com/office/drawing/2014/main" id="{888F55F5-21D6-5646-B670-7ABD8799D324}"/>
              </a:ext>
            </a:extLst>
          </p:cNvPr>
          <p:cNvSpPr/>
          <p:nvPr/>
        </p:nvSpPr>
        <p:spPr>
          <a:xfrm>
            <a:off x="4239440" y="4877135"/>
            <a:ext cx="4146914" cy="935836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The team leader </a:t>
            </a:r>
            <a:r>
              <a:rPr lang="en-US" sz="24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encouraged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him to take some courses</a:t>
            </a:r>
            <a:r>
              <a:rPr lang="ka-GE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.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3C1ACE8-AE11-904B-9509-52D0CDCA83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20B79F-08EC-6942-BBB9-6301C1CC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474B38-05B1-9840-A508-F30E681B4DEA}"/>
              </a:ext>
            </a:extLst>
          </p:cNvPr>
          <p:cNvSpPr/>
          <p:nvPr/>
        </p:nvSpPr>
        <p:spPr>
          <a:xfrm>
            <a:off x="8825770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234BC4-1CAA-7B46-93D3-5CDC3B9BAD33}"/>
              </a:ext>
            </a:extLst>
          </p:cNvPr>
          <p:cNvSpPr txBox="1"/>
          <p:nvPr/>
        </p:nvSpPr>
        <p:spPr>
          <a:xfrm>
            <a:off x="8829680" y="365125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d3272b2c0_0_517"/>
          <p:cNvSpPr/>
          <p:nvPr/>
        </p:nvSpPr>
        <p:spPr>
          <a:xfrm>
            <a:off x="4272425" y="1365450"/>
            <a:ext cx="3857700" cy="2070477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0" name="Google Shape;360;g8d3272b2c0_0_517"/>
          <p:cNvSpPr/>
          <p:nvPr/>
        </p:nvSpPr>
        <p:spPr>
          <a:xfrm>
            <a:off x="3970147" y="3578258"/>
            <a:ext cx="4272515" cy="8988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dirty="0" err="1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შესაძლებლობა</a:t>
            </a:r>
            <a:endParaRPr sz="3500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306;g8d3272b2c0_0_467">
            <a:extLst>
              <a:ext uri="{FF2B5EF4-FFF2-40B4-BE49-F238E27FC236}">
                <a16:creationId xmlns:a16="http://schemas.microsoft.com/office/drawing/2014/main" id="{8857D1BE-CE39-7C47-AC31-639A8C408A2A}"/>
              </a:ext>
            </a:extLst>
          </p:cNvPr>
          <p:cNvSpPr/>
          <p:nvPr/>
        </p:nvSpPr>
        <p:spPr>
          <a:xfrm>
            <a:off x="3970148" y="4624251"/>
            <a:ext cx="4272515" cy="11887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I was never given the </a:t>
            </a:r>
            <a:r>
              <a:rPr lang="en-US" sz="2600" b="1" i="1" u="sng" dirty="0">
                <a:solidFill>
                  <a:srgbClr val="FFFF00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opportunity</a:t>
            </a:r>
            <a:r>
              <a:rPr lang="en-US" sz="2400" b="1" i="1" dirty="0">
                <a:solidFill>
                  <a:schemeClr val="lt1"/>
                </a:solidFill>
                <a:latin typeface="Calibri" panose="020F0502020204030204" pitchFamily="34" charset="0"/>
                <a:ea typeface="Merriweather Light"/>
                <a:cs typeface="Calibri" panose="020F0502020204030204" pitchFamily="34" charset="0"/>
                <a:sym typeface="Merriweather Light"/>
              </a:rPr>
              <a:t> of going to college. </a:t>
            </a:r>
            <a:endParaRPr sz="2400" b="1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33C8DCBE-3401-9D44-9C5E-8E4472FFE1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81AB8-6B7E-E345-92E0-2BD63527F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E94EB7-F167-6D44-B1D4-0B79696046F4}"/>
              </a:ext>
            </a:extLst>
          </p:cNvPr>
          <p:cNvSpPr/>
          <p:nvPr/>
        </p:nvSpPr>
        <p:spPr>
          <a:xfrm>
            <a:off x="9094126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3B299-234F-F447-8BDE-163537B59FA6}"/>
              </a:ext>
            </a:extLst>
          </p:cNvPr>
          <p:cNvSpPr txBox="1"/>
          <p:nvPr/>
        </p:nvSpPr>
        <p:spPr>
          <a:xfrm>
            <a:off x="9098036" y="443199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ka-GE" sz="3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3587029" y="2103299"/>
            <a:ext cx="5017941" cy="1931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  <a:endParaRPr lang="ka-GE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წაკითხულის გააზრება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3C8DCBE-3401-9D44-9C5E-8E4472FFE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8174" y="277829"/>
            <a:ext cx="2281595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81AB8-6B7E-E345-92E0-2BD63527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69" y="277829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7F9B12-969A-408D-9A80-DB3D56BB645E}"/>
              </a:ext>
            </a:extLst>
          </p:cNvPr>
          <p:cNvSpPr/>
          <p:nvPr/>
        </p:nvSpPr>
        <p:spPr>
          <a:xfrm>
            <a:off x="810405" y="1569743"/>
            <a:ext cx="10561406" cy="5049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1.Social media can help you find a job or sell a business idea. Social networks like Facebook, Twitter and LinkedIn can help you find a job, build useful contacts and promote your business. In fact, social-media is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in the modern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workplace</a:t>
            </a:r>
            <a:r>
              <a:rPr lang="ka-GE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But remember: unsuitable posts could also damage your reputation. </a:t>
            </a:r>
            <a:endParaRPr lang="en-US" sz="35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latin typeface="Sylfaen Regular" pitchFamily="18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3C8DCBE-3401-9D44-9C5E-8E4472FFE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849" y="148620"/>
            <a:ext cx="2281595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081AB8-6B7E-E345-92E0-2BD63527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44" y="14862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A6CCF4A-DD7B-412B-ADB1-7004BC600AD1}"/>
              </a:ext>
            </a:extLst>
          </p:cNvPr>
          <p:cNvSpPr/>
          <p:nvPr/>
        </p:nvSpPr>
        <p:spPr>
          <a:xfrm>
            <a:off x="1051440" y="1535445"/>
            <a:ext cx="10263447" cy="5070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2.Facebook is often seen as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entertainment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; however, you should know that your comments may be seen by many people (friends of friends and their friends, for example). Facebook can</a:t>
            </a:r>
            <a:r>
              <a:rPr lang="ka-GE" sz="3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be used for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networking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that will help you in your career – and not just for finding your high-school friends. This is especially true if you run your own business.</a:t>
            </a: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33C8DCBE-3401-9D44-9C5E-8E4472FFE1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849" y="148620"/>
            <a:ext cx="2281595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81AB8-6B7E-E345-92E0-2BD63527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444" y="14862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33668A-C180-4A05-AB4F-6AAFDE5258A4}"/>
              </a:ext>
            </a:extLst>
          </p:cNvPr>
          <p:cNvSpPr/>
          <p:nvPr/>
        </p:nvSpPr>
        <p:spPr>
          <a:xfrm>
            <a:off x="846786" y="1480929"/>
            <a:ext cx="10568757" cy="5069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3.Social Media is no longer something that we can ignore. It is not a place to just wish your friends happy birthday. It is a place of business.</a:t>
            </a:r>
          </a:p>
          <a:p>
            <a:pPr algn="just"/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Probably the best-known of the professional networks is LinkedIn. It is important to have a profile on LinkedIn because interviewers often check for them. </a:t>
            </a: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323" y="19089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04" y="19089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297FB1-89EA-4F97-905B-79C9AF72301F}"/>
              </a:ext>
            </a:extLst>
          </p:cNvPr>
          <p:cNvSpPr/>
          <p:nvPr/>
        </p:nvSpPr>
        <p:spPr>
          <a:xfrm>
            <a:off x="729206" y="1593309"/>
            <a:ext cx="10496770" cy="4905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4.Twitter is a social media 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ka-GE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smaller 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than Facebook. On Twitter you can easily </a:t>
            </a:r>
            <a:r>
              <a:rPr lang="en-US" sz="35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with people you wouldn’t generally meet, such as movie stars, athletes, or even managers of a company. On Twitter you can’t say as much but you can have more influence. </a:t>
            </a: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323" y="19089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404" y="190897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CE9FF2-C1CD-3B46-8DA3-F837CD71F165}"/>
              </a:ext>
            </a:extLst>
          </p:cNvPr>
          <p:cNvSpPr/>
          <p:nvPr/>
        </p:nvSpPr>
        <p:spPr>
          <a:xfrm>
            <a:off x="542758" y="4169150"/>
            <a:ext cx="10815977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577303" y="2522281"/>
            <a:ext cx="10781432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2" name="Google Shape;532;g8d3272b2c0_2_186"/>
          <p:cNvGraphicFramePr/>
          <p:nvPr>
            <p:extLst>
              <p:ext uri="{D42A27DB-BD31-4B8C-83A1-F6EECF244321}">
                <p14:modId xmlns:p14="http://schemas.microsoft.com/office/powerpoint/2010/main" val="184170226"/>
              </p:ext>
            </p:extLst>
          </p:nvPr>
        </p:nvGraphicFramePr>
        <p:xfrm>
          <a:off x="631551" y="2807619"/>
          <a:ext cx="9925613" cy="838025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925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You cannot use</a:t>
                      </a:r>
                      <a:r>
                        <a:rPr lang="ka-GE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social networks</a:t>
                      </a:r>
                      <a:r>
                        <a:rPr lang="ka-GE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to find a job.</a:t>
                      </a:r>
                      <a:r>
                        <a:rPr lang="ka-GE" sz="29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                    </a:t>
                      </a:r>
                      <a:endParaRPr sz="31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C80389-CBF2-884A-AAE1-E30DBEC29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51314"/>
              </p:ext>
            </p:extLst>
          </p:nvPr>
        </p:nvGraphicFramePr>
        <p:xfrm>
          <a:off x="577303" y="4389665"/>
          <a:ext cx="10129490" cy="956058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129490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956058">
                <a:tc>
                  <a:txBody>
                    <a:bodyPr/>
                    <a:lstStyle/>
                    <a:p>
                      <a:r>
                        <a:rPr lang="en-US" sz="22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Social networks,</a:t>
                      </a:r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2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like Facebook and Twitter and professional networks such as LinkedIn</a:t>
                      </a:r>
                      <a:r>
                        <a:rPr lang="ka-GE" sz="22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2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can help</a:t>
                      </a:r>
                      <a:r>
                        <a:rPr lang="en-US" sz="2200" b="1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you find a job, </a:t>
                      </a:r>
                      <a:r>
                        <a:rPr lang="en-US" sz="2200" b="1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build useful contacts and promote your business</a:t>
                      </a:r>
                      <a:r>
                        <a:rPr lang="en-US" sz="2200" b="0" i="0" dirty="0">
                          <a:solidFill>
                            <a:schemeClr val="bg1"/>
                          </a:solidFill>
                          <a:latin typeface="Sylfaen Regular" pitchFamily="18" charset="0"/>
                          <a:cs typeface="Times New Roman" panose="02020603050405020304" pitchFamily="18" charset="0"/>
                          <a:sym typeface="Times New Roman"/>
                        </a:rPr>
                        <a:t>. </a:t>
                      </a:r>
                      <a:r>
                        <a:rPr lang="ka-GE" sz="2200" b="0" i="0" dirty="0">
                          <a:solidFill>
                            <a:schemeClr val="bg1"/>
                          </a:solidFill>
                          <a:latin typeface="Sylfaen Regular" pitchFamily="18" charset="0"/>
                          <a:cs typeface="Times New Roman" panose="02020603050405020304" pitchFamily="18" charset="0"/>
                          <a:sym typeface="Times New Roman"/>
                        </a:rPr>
                        <a:t>    </a:t>
                      </a:r>
                      <a:endParaRPr lang="en-US" sz="2200" b="0" i="0" dirty="0">
                        <a:solidFill>
                          <a:schemeClr val="bg1"/>
                        </a:solidFill>
                        <a:latin typeface="Sylfaen Regular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CA01B1FE-2E92-0B43-B977-A140F9C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1975" y="2522281"/>
            <a:ext cx="2377440" cy="1325563"/>
          </a:xfrm>
        </p:spPr>
        <p:txBody>
          <a:bodyPr/>
          <a:lstStyle/>
          <a:p>
            <a:r>
              <a:rPr lang="ka-GE" dirty="0" err="1">
                <a:solidFill>
                  <a:srgbClr val="FFC000"/>
                </a:solidFill>
              </a:rPr>
              <a:t>Fals</a:t>
            </a:r>
            <a:r>
              <a:rPr lang="en-US" dirty="0">
                <a:solidFill>
                  <a:srgbClr val="FFC000"/>
                </a:solidFill>
              </a:rPr>
              <a:t>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87DE58-B647-6341-B264-0F0900D656FE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სავარჯიშო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EAEA74FF-EFCD-B542-B6A5-DC86F21740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746207-8803-1149-ABAF-C30B4ACC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7345017" y="240842"/>
            <a:ext cx="4591878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                        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გეგმა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07" name="Google Shape;107;g8d3272b2c0_0_301"/>
          <p:cNvGrpSpPr/>
          <p:nvPr/>
        </p:nvGrpSpPr>
        <p:grpSpPr>
          <a:xfrm>
            <a:off x="-4942136" y="630936"/>
            <a:ext cx="12370352" cy="7633251"/>
            <a:chOff x="-4943656" y="-757771"/>
            <a:chExt cx="10431144" cy="5889900"/>
          </a:xfrm>
        </p:grpSpPr>
        <p:sp>
          <p:nvSpPr>
            <p:cNvPr id="108" name="Google Shape;108;g8d3272b2c0_0_301"/>
            <p:cNvSpPr/>
            <p:nvPr/>
          </p:nvSpPr>
          <p:spPr>
            <a:xfrm>
              <a:off x="-4943656" y="-757771"/>
              <a:ext cx="5889900" cy="5889900"/>
            </a:xfrm>
            <a:prstGeom prst="blockArc">
              <a:avLst>
                <a:gd name="adj1" fmla="val 18900000"/>
                <a:gd name="adj2" fmla="val 2173954"/>
                <a:gd name="adj3" fmla="val 0"/>
              </a:avLst>
            </a:pr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Introduction - </a:t>
              </a:r>
              <a:r>
                <a:rPr lang="en-US" sz="18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შესავალი</a:t>
              </a: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58396" y="149161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- </a:t>
              </a:r>
              <a:r>
                <a:rPr lang="en-US" sz="1800" dirty="0" err="1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ლექსიკა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418397" y="74580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2" y="1391711"/>
              <a:ext cx="4623356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</a:t>
              </a: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Comprehension- </a:t>
              </a:r>
              <a:r>
                <a:rPr lang="ka-GE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წაკითხულის გააზრება</a:t>
              </a:r>
              <a:r>
                <a:rPr lang="en-US" sz="1800" dirty="0" smtClean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615675" y="1342019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8" name="Google Shape;118;g8d3272b2c0_0_301"/>
            <p:cNvSpPr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9" name="Google Shape;119;g8d3272b2c0_0_301"/>
            <p:cNvSpPr txBox="1"/>
            <p:nvPr/>
          </p:nvSpPr>
          <p:spPr>
            <a:xfrm>
              <a:off x="927122" y="1988359"/>
              <a:ext cx="4202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Grammar - </a:t>
              </a:r>
              <a:r>
                <a:rPr lang="ka-GE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გრამატიკა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0" name="Google Shape;120;g8d3272b2c0_0_301"/>
            <p:cNvSpPr/>
            <p:nvPr/>
          </p:nvSpPr>
          <p:spPr>
            <a:xfrm>
              <a:off x="678664" y="1938667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1" name="Google Shape;121;g8d3272b2c0_0_301"/>
            <p:cNvSpPr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2" name="Google Shape;122;g8d3272b2c0_0_301"/>
            <p:cNvSpPr txBox="1"/>
            <p:nvPr/>
          </p:nvSpPr>
          <p:spPr>
            <a:xfrm>
              <a:off x="864133" y="2585006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Summary</a:t>
              </a:r>
              <a:r>
                <a:rPr lang="ka-GE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შეჯამება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3" name="Google Shape;123;g8d3272b2c0_0_301"/>
            <p:cNvSpPr/>
            <p:nvPr/>
          </p:nvSpPr>
          <p:spPr>
            <a:xfrm>
              <a:off x="607509" y="2525396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7" name="Google Shape;127;g8d3272b2c0_0_301"/>
            <p:cNvSpPr/>
            <p:nvPr/>
          </p:nvSpPr>
          <p:spPr>
            <a:xfrm>
              <a:off x="512821" y="3148361"/>
              <a:ext cx="46164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28" name="Google Shape;128;g8d3272b2c0_0_301"/>
            <p:cNvSpPr txBox="1"/>
            <p:nvPr/>
          </p:nvSpPr>
          <p:spPr>
            <a:xfrm>
              <a:off x="946244" y="3131366"/>
              <a:ext cx="3776597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Homework</a:t>
              </a:r>
              <a:r>
                <a:rPr lang="ka-GE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- საშინაო დავალება</a:t>
              </a:r>
              <a:r>
                <a:rPr lang="en-US" sz="18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endParaRPr sz="18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29" name="Google Shape;129;g8d3272b2c0_0_301"/>
            <p:cNvSpPr/>
            <p:nvPr/>
          </p:nvSpPr>
          <p:spPr>
            <a:xfrm>
              <a:off x="425985" y="3053040"/>
              <a:ext cx="496800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7126141" y="2620291"/>
            <a:ext cx="4810754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ka-GE" sz="50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en-US" sz="500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 </a:t>
            </a:r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| </a:t>
            </a:r>
            <a:r>
              <a:rPr lang="ka-GE" sz="54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მედია</a:t>
            </a:r>
            <a:endParaRPr sz="50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4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47" y="24084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828" y="240842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73D05D-EE5A-A541-ADBE-6F529C61B4E9}"/>
              </a:ext>
            </a:extLst>
          </p:cNvPr>
          <p:cNvSpPr/>
          <p:nvPr/>
        </p:nvSpPr>
        <p:spPr>
          <a:xfrm>
            <a:off x="650239" y="4206398"/>
            <a:ext cx="10708495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Google Shape;538;g8d3272b2c0_2_197"/>
          <p:cNvSpPr txBox="1">
            <a:spLocks noGrp="1"/>
          </p:cNvSpPr>
          <p:nvPr>
            <p:ph type="title"/>
          </p:nvPr>
        </p:nvSpPr>
        <p:spPr>
          <a:xfrm>
            <a:off x="6727341" y="2759225"/>
            <a:ext cx="147392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C000"/>
                </a:solidFill>
              </a:rPr>
              <a:t>T</a:t>
            </a:r>
            <a:r>
              <a:rPr lang="ka-GE" dirty="0">
                <a:solidFill>
                  <a:srgbClr val="FFC000"/>
                </a:solidFill>
              </a:rPr>
              <a:t>rue </a:t>
            </a:r>
            <a:endParaRPr dirty="0">
              <a:solidFill>
                <a:srgbClr val="FFC000"/>
              </a:solidFill>
            </a:endParaRPr>
          </a:p>
        </p:txBody>
      </p:sp>
      <p:graphicFrame>
        <p:nvGraphicFramePr>
          <p:cNvPr id="539" name="Google Shape;539;g8d3272b2c0_2_197"/>
          <p:cNvGraphicFramePr/>
          <p:nvPr>
            <p:extLst>
              <p:ext uri="{D42A27DB-BD31-4B8C-83A1-F6EECF244321}">
                <p14:modId xmlns:p14="http://schemas.microsoft.com/office/powerpoint/2010/main" val="3537935469"/>
              </p:ext>
            </p:extLst>
          </p:nvPr>
        </p:nvGraphicFramePr>
        <p:xfrm>
          <a:off x="952500" y="3088050"/>
          <a:ext cx="9754150" cy="673578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7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Social networks are 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used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in business.</a:t>
                      </a:r>
                      <a:endParaRPr sz="4000" b="0" i="0" u="none" strike="noStrike" cap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B85C69-6D64-BA42-8300-36AFB260F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34476"/>
              </p:ext>
            </p:extLst>
          </p:nvPr>
        </p:nvGraphicFramePr>
        <p:xfrm>
          <a:off x="853352" y="4449805"/>
          <a:ext cx="9853298" cy="932688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9853298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838887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Social Media is no longer something that we can ignore. It is not a place to just wish your friends happy birthday. It is a place of business.</a:t>
                      </a:r>
                      <a:endParaRPr lang="en-US" sz="24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AA70EBB-98FF-1347-905F-070F76100187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სავარჯიშო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Google Shape;90;p1">
            <a:extLst>
              <a:ext uri="{FF2B5EF4-FFF2-40B4-BE49-F238E27FC236}">
                <a16:creationId xmlns:a16="http://schemas.microsoft.com/office/drawing/2014/main" id="{107BEF43-DCB3-2D43-86C1-0A76E871CD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10BCA8-D475-944F-9E14-DE6754907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01267" y="3291840"/>
            <a:ext cx="163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297719-7BD2-E047-8438-904D3A7C872F}"/>
              </a:ext>
            </a:extLst>
          </p:cNvPr>
          <p:cNvSpPr/>
          <p:nvPr/>
        </p:nvSpPr>
        <p:spPr>
          <a:xfrm>
            <a:off x="660205" y="2745157"/>
            <a:ext cx="1069853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6353" y="3073845"/>
            <a:ext cx="66916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networks are used in business.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7934" y="3073846"/>
            <a:ext cx="183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F9C712-3BF5-4648-B71B-63B678D5707C}"/>
              </a:ext>
            </a:extLst>
          </p:cNvPr>
          <p:cNvSpPr/>
          <p:nvPr/>
        </p:nvSpPr>
        <p:spPr>
          <a:xfrm>
            <a:off x="650240" y="4341650"/>
            <a:ext cx="1070849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2D35C4-7D18-BA43-B2DA-DF97502BCFD4}"/>
              </a:ext>
            </a:extLst>
          </p:cNvPr>
          <p:cNvSpPr/>
          <p:nvPr/>
        </p:nvSpPr>
        <p:spPr>
          <a:xfrm>
            <a:off x="650239" y="2759225"/>
            <a:ext cx="10708495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45" name="Google Shape;545;g8d3272b2c0_2_206"/>
          <p:cNvGraphicFramePr/>
          <p:nvPr>
            <p:extLst>
              <p:ext uri="{D42A27DB-BD31-4B8C-83A1-F6EECF244321}">
                <p14:modId xmlns:p14="http://schemas.microsoft.com/office/powerpoint/2010/main" val="3811713814"/>
              </p:ext>
            </p:extLst>
          </p:nvPr>
        </p:nvGraphicFramePr>
        <p:xfrm>
          <a:off x="650240" y="3151000"/>
          <a:ext cx="6358167" cy="673578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6358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0326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Facebook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is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only</a:t>
                      </a:r>
                      <a:r>
                        <a:rPr lang="ka-GE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used 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to</a:t>
                      </a:r>
                      <a:r>
                        <a:rPr lang="ka-GE" sz="2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find friends</a:t>
                      </a:r>
                      <a:r>
                        <a:rPr lang="ka-GE" sz="2800" b="0" i="0" u="none" strike="noStrike" cap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. </a:t>
                      </a:r>
                      <a:endParaRPr sz="28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g8d3272b2c0_2_206"/>
          <p:cNvSpPr txBox="1">
            <a:spLocks noGrp="1"/>
          </p:cNvSpPr>
          <p:nvPr>
            <p:ph type="title"/>
          </p:nvPr>
        </p:nvSpPr>
        <p:spPr>
          <a:xfrm>
            <a:off x="5753686" y="2759225"/>
            <a:ext cx="2813539" cy="125033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ka-GE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742623-0EB8-F548-832E-761B4B87F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9163"/>
              </p:ext>
            </p:extLst>
          </p:nvPr>
        </p:nvGraphicFramePr>
        <p:xfrm>
          <a:off x="853352" y="4449805"/>
          <a:ext cx="10161651" cy="1050663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10161651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1050663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Facebook</a:t>
                      </a:r>
                      <a:r>
                        <a:rPr lang="en-US" sz="24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can be used</a:t>
                      </a:r>
                      <a:r>
                        <a:rPr lang="ka-GE" sz="2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for</a:t>
                      </a:r>
                      <a:r>
                        <a:rPr lang="en-US" sz="24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networking that will help you in your career – and not</a:t>
                      </a:r>
                      <a:r>
                        <a:rPr lang="en-US" sz="2400" b="0" i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just for finding your high-school friends.</a:t>
                      </a:r>
                      <a:r>
                        <a:rPr lang="ka-GE" sz="2400" b="0" i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                                                                          </a:t>
                      </a:r>
                      <a:endParaRPr lang="en-US" sz="24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CBBDE622-ADFF-C647-8131-0582CCDA40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28E33B-F81E-5442-A152-D20022438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AA70EBB-98FF-1347-905F-070F76100187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სავარჯიშო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B0DA25-1FC1-8D4A-934D-577C04B6C922}"/>
              </a:ext>
            </a:extLst>
          </p:cNvPr>
          <p:cNvSpPr/>
          <p:nvPr/>
        </p:nvSpPr>
        <p:spPr>
          <a:xfrm>
            <a:off x="525779" y="2668092"/>
            <a:ext cx="10832955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ACB20-EE23-9D40-9BD9-82663F76B08D}"/>
              </a:ext>
            </a:extLst>
          </p:cNvPr>
          <p:cNvSpPr/>
          <p:nvPr/>
        </p:nvSpPr>
        <p:spPr>
          <a:xfrm>
            <a:off x="525780" y="4206398"/>
            <a:ext cx="10832954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2" name="Google Shape;552;g8d3272b2c0_2_213"/>
          <p:cNvGraphicFramePr/>
          <p:nvPr>
            <p:extLst>
              <p:ext uri="{D42A27DB-BD31-4B8C-83A1-F6EECF244321}">
                <p14:modId xmlns:p14="http://schemas.microsoft.com/office/powerpoint/2010/main" val="853890529"/>
              </p:ext>
            </p:extLst>
          </p:nvPr>
        </p:nvGraphicFramePr>
        <p:xfrm>
          <a:off x="286480" y="2880496"/>
          <a:ext cx="9012265" cy="1094202"/>
        </p:xfrm>
        <a:graphic>
          <a:graphicData uri="http://schemas.openxmlformats.org/drawingml/2006/table">
            <a:tbl>
              <a:tblPr>
                <a:noFill/>
                <a:tableStyleId>{B46CFEF4-99AF-46A8-A051-738FFB79779B}</a:tableStyleId>
              </a:tblPr>
              <a:tblGrid>
                <a:gridCol w="901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050"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Twitter</a:t>
                      </a:r>
                      <a:r>
                        <a:rPr lang="ka-GE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is the</a:t>
                      </a:r>
                      <a:r>
                        <a:rPr lang="ka-GE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 </a:t>
                      </a:r>
                      <a:r>
                        <a:rPr lang="en-US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best</a:t>
                      </a:r>
                      <a:r>
                        <a:rPr lang="en-US" sz="26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social network</a:t>
                      </a:r>
                      <a:r>
                        <a:rPr lang="ka-GE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 </a:t>
                      </a:r>
                      <a:r>
                        <a:rPr lang="en-US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for finding </a:t>
                      </a:r>
                      <a:r>
                        <a:rPr lang="en-US" sz="2600" b="0" i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professional</a:t>
                      </a:r>
                      <a:r>
                        <a:rPr lang="en-US" sz="2600" b="0" i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600" b="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contacts. </a:t>
                      </a:r>
                      <a:endParaRPr sz="2600" b="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91425" marR="91425" marT="91425" marB="91425">
                    <a:lnL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3" name="Google Shape;553;g8d3272b2c0_2_213"/>
          <p:cNvSpPr txBox="1">
            <a:spLocks noGrp="1"/>
          </p:cNvSpPr>
          <p:nvPr>
            <p:ph type="title"/>
          </p:nvPr>
        </p:nvSpPr>
        <p:spPr>
          <a:xfrm>
            <a:off x="8617192" y="2668092"/>
            <a:ext cx="1841706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ka-GE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3152AA-1F9A-3F46-8CEC-D6ACDB49E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6724"/>
              </p:ext>
            </p:extLst>
          </p:nvPr>
        </p:nvGraphicFramePr>
        <p:xfrm>
          <a:off x="853352" y="4449805"/>
          <a:ext cx="9870066" cy="838887"/>
        </p:xfrm>
        <a:graphic>
          <a:graphicData uri="http://schemas.openxmlformats.org/drawingml/2006/table">
            <a:tbl>
              <a:tblPr firstRow="1" bandRow="1">
                <a:tableStyleId>{B46CFEF4-99AF-46A8-A051-738FFB79779B}</a:tableStyleId>
              </a:tblPr>
              <a:tblGrid>
                <a:gridCol w="9870066">
                  <a:extLst>
                    <a:ext uri="{9D8B030D-6E8A-4147-A177-3AD203B41FA5}">
                      <a16:colId xmlns:a16="http://schemas.microsoft.com/office/drawing/2014/main" val="2862978725"/>
                    </a:ext>
                  </a:extLst>
                </a:gridCol>
              </a:tblGrid>
              <a:tr h="83888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Probably the</a:t>
                      </a:r>
                      <a:r>
                        <a:rPr lang="ka-GE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best-known</a:t>
                      </a:r>
                      <a:r>
                        <a:rPr lang="ka-GE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of the 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Times New Roman"/>
                        </a:rPr>
                        <a:t>professional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networks is LinkedIn.</a:t>
                      </a:r>
                      <a:r>
                        <a:rPr lang="ka-GE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 </a:t>
                      </a:r>
                      <a:r>
                        <a:rPr lang="en-US" sz="2400" b="0" i="1" u="none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 </a:t>
                      </a:r>
                      <a:endParaRPr lang="en-US" sz="2400" b="0" i="1" u="none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563234"/>
                  </a:ext>
                </a:extLst>
              </a:tr>
            </a:tbl>
          </a:graphicData>
        </a:graphic>
      </p:graphicFrame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7E34126E-88A8-6244-BCA1-9BC2637D4B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41CC99-5B61-3A4F-ABB3-77796C1C0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AA70EBB-98FF-1347-905F-070F76100187}"/>
              </a:ext>
            </a:extLst>
          </p:cNvPr>
          <p:cNvSpPr/>
          <p:nvPr/>
        </p:nvSpPr>
        <p:spPr>
          <a:xfrm>
            <a:off x="7008407" y="42142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Reading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</a:p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კითხვის სავარჯიშო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3639047" y="2687353"/>
            <a:ext cx="4524291" cy="1765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</a:p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752522" y="464776"/>
            <a:ext cx="3399182" cy="1483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0E387F-F56A-0545-BA44-601E3311587C}"/>
              </a:ext>
            </a:extLst>
          </p:cNvPr>
          <p:cNvSpPr/>
          <p:nvPr/>
        </p:nvSpPr>
        <p:spPr>
          <a:xfrm>
            <a:off x="1071880" y="2966720"/>
            <a:ext cx="10079824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Facebook is a </a:t>
            </a:r>
            <a:r>
              <a:rPr lang="en-US" sz="35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popular</a:t>
            </a:r>
            <a:r>
              <a:rPr lang="en-US" sz="3500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place to find </a:t>
            </a:r>
            <a:r>
              <a:rPr lang="en-US" sz="35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new</a:t>
            </a:r>
            <a:r>
              <a:rPr lang="en-US" sz="3500" i="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contacts.</a:t>
            </a:r>
            <a:endParaRPr lang="en-US" sz="3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1101488" y="1510748"/>
            <a:ext cx="10224655" cy="5138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a-GE" sz="2800" dirty="0" smtClean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are adjectives?</a:t>
            </a:r>
            <a:endParaRPr lang="ka-GE" sz="24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Adjectives are words that describe nouns: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enormous, silly, interesting, fun.</a:t>
            </a:r>
            <a:endParaRPr lang="ka-GE" sz="2400" i="1" dirty="0">
              <a:solidFill>
                <a:srgbClr val="FFC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ka-GE" sz="2400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It is very </a:t>
            </a:r>
            <a:r>
              <a:rPr lang="ka-GE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interesting</a:t>
            </a:r>
            <a:r>
              <a:rPr lang="ka-GE" sz="2400" i="1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ka-GE" sz="2400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news. </a:t>
            </a:r>
            <a:endParaRPr lang="ka-GE" sz="2400" i="1" dirty="0" smtClean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news is very </a:t>
            </a:r>
            <a:r>
              <a:rPr lang="en-US" sz="2400" i="1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interesting</a:t>
            </a:r>
            <a:r>
              <a:rPr lang="en-US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 </a:t>
            </a:r>
            <a:endParaRPr lang="ka-GE" sz="2400" i="1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Adjectives </a:t>
            </a:r>
            <a:r>
              <a:rPr lang="en-US" sz="24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 not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modify verbs  or other adjectives. 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They can also describe the quantity of nouns: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many, few, millions, eleven.</a:t>
            </a:r>
            <a:endParaRPr lang="ka-GE" sz="2400" i="1" dirty="0">
              <a:solidFill>
                <a:srgbClr val="FFC0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endParaRPr lang="ka-GE" sz="2400" dirty="0">
              <a:latin typeface="Calibri" panose="020F0502020204030204" pitchFamily="34" charset="0"/>
              <a:cs typeface="Calibri" panose="020F0502020204030204" pitchFamily="34" charset="0"/>
              <a:sym typeface="Times New Roman"/>
            </a:endParaRPr>
          </a:p>
          <a:p>
            <a:r>
              <a:rPr lang="en-US" sz="2400" i="1" dirty="0">
                <a:solidFill>
                  <a:srgbClr val="FFC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150 million </a:t>
            </a:r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people use social media.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oogle Shape;90;p1">
            <a:extLst>
              <a:ext uri="{FF2B5EF4-FFF2-40B4-BE49-F238E27FC236}">
                <a16:creationId xmlns:a16="http://schemas.microsoft.com/office/drawing/2014/main" id="{1C14417A-E33F-0B46-915E-ABFAFA8D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202" y="210776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FE119-0200-0442-BAF7-CA24D53A2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83" y="210775"/>
            <a:ext cx="2376972" cy="9689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8627165" y="158715"/>
            <a:ext cx="3001618" cy="1113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EA2AB-4EC0-894F-9C48-DF6E44FE0776}"/>
              </a:ext>
            </a:extLst>
          </p:cNvPr>
          <p:cNvSpPr/>
          <p:nvPr/>
        </p:nvSpPr>
        <p:spPr>
          <a:xfrm>
            <a:off x="873457" y="2367280"/>
            <a:ext cx="10464800" cy="368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internet is 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using social media.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a reporter is very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>
                <a:schemeClr val="bg1"/>
              </a:buClr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 media can give you           ,</a:t>
            </a:r>
            <a:r>
              <a:rPr lang="ka-G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opportunities.  </a:t>
            </a:r>
          </a:p>
          <a:p>
            <a:pPr marL="457200" indent="-457200">
              <a:buAutoNum type="arabicPeriod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106478" y="308881"/>
            <a:ext cx="4486526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Grammar </a:t>
            </a:r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</a:t>
            </a:r>
            <a:r>
              <a:rPr lang="en-US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  <a:p>
            <a:pPr algn="ctr"/>
            <a:r>
              <a:rPr lang="ka-GE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გრამატიკის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სავარჯიშო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460DE-4122-544D-8CB3-8A621C4C9EE5}"/>
              </a:ext>
            </a:extLst>
          </p:cNvPr>
          <p:cNvSpPr txBox="1"/>
          <p:nvPr/>
        </p:nvSpPr>
        <p:spPr>
          <a:xfrm>
            <a:off x="3560064" y="3310128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essential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DD0DE3-2804-4B47-BC8D-C83CAA3A2A38}"/>
              </a:ext>
            </a:extLst>
          </p:cNvPr>
          <p:cNvSpPr/>
          <p:nvPr/>
        </p:nvSpPr>
        <p:spPr>
          <a:xfrm>
            <a:off x="4859570" y="3745992"/>
            <a:ext cx="1311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AA538-49F4-3F48-AE06-D70B87F618E2}"/>
              </a:ext>
            </a:extLst>
          </p:cNvPr>
          <p:cNvSpPr/>
          <p:nvPr/>
        </p:nvSpPr>
        <p:spPr>
          <a:xfrm>
            <a:off x="6801644" y="3745992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difficult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6419F-A0DB-7944-A205-E3861705B315}"/>
              </a:ext>
            </a:extLst>
          </p:cNvPr>
          <p:cNvSpPr/>
          <p:nvPr/>
        </p:nvSpPr>
        <p:spPr>
          <a:xfrm>
            <a:off x="6212844" y="4183868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1674" y="4183868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l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many</a:t>
            </a: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826" y="3088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908" y="308881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d3272b2c0_0_301"/>
          <p:cNvSpPr txBox="1">
            <a:spLocks noGrp="1"/>
          </p:cNvSpPr>
          <p:nvPr>
            <p:ph type="title"/>
          </p:nvPr>
        </p:nvSpPr>
        <p:spPr>
          <a:xfrm>
            <a:off x="7802217" y="390512"/>
            <a:ext cx="4231931" cy="123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                    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None/>
            </a:pPr>
            <a:r>
              <a:rPr lang="ka-GE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შეჯამება</a:t>
            </a: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2" name="Google Shape;107;g8d3272b2c0_0_301"/>
          <p:cNvGrpSpPr/>
          <p:nvPr/>
        </p:nvGrpSpPr>
        <p:grpSpPr>
          <a:xfrm>
            <a:off x="382385" y="2256029"/>
            <a:ext cx="5862674" cy="3352380"/>
            <a:chOff x="-161520" y="149161"/>
            <a:chExt cx="5539216" cy="1689658"/>
          </a:xfrm>
        </p:grpSpPr>
        <p:sp>
          <p:nvSpPr>
            <p:cNvPr id="109" name="Google Shape;109;g8d3272b2c0_0_301"/>
            <p:cNvSpPr/>
            <p:nvPr/>
          </p:nvSpPr>
          <p:spPr>
            <a:xfrm>
              <a:off x="306853" y="198853"/>
              <a:ext cx="482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0" name="Google Shape;110;g8d3272b2c0_0_301"/>
            <p:cNvSpPr txBox="1"/>
            <p:nvPr/>
          </p:nvSpPr>
          <p:spPr>
            <a:xfrm>
              <a:off x="555196" y="223657"/>
              <a:ext cx="482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Vocabulary connected with media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1" name="Google Shape;111;g8d3272b2c0_0_301"/>
            <p:cNvSpPr/>
            <p:nvPr/>
          </p:nvSpPr>
          <p:spPr>
            <a:xfrm>
              <a:off x="-161520" y="149161"/>
              <a:ext cx="716716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2" name="Google Shape;112;g8d3272b2c0_0_301"/>
            <p:cNvSpPr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3" name="Google Shape;113;g8d3272b2c0_0_301"/>
            <p:cNvSpPr txBox="1"/>
            <p:nvPr/>
          </p:nvSpPr>
          <p:spPr>
            <a:xfrm>
              <a:off x="666854" y="795501"/>
              <a:ext cx="4462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Reading  about </a:t>
              </a:r>
              <a:r>
                <a:rPr lang="en-US" sz="2200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Social Media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4" name="Google Shape;114;g8d3272b2c0_0_301"/>
            <p:cNvSpPr/>
            <p:nvPr/>
          </p:nvSpPr>
          <p:spPr>
            <a:xfrm>
              <a:off x="184060" y="745809"/>
              <a:ext cx="731137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5" name="Google Shape;115;g8d3272b2c0_0_301"/>
            <p:cNvSpPr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  <p:sp>
          <p:nvSpPr>
            <p:cNvPr id="116" name="Google Shape;116;g8d3272b2c0_0_301"/>
            <p:cNvSpPr txBox="1"/>
            <p:nvPr/>
          </p:nvSpPr>
          <p:spPr>
            <a:xfrm>
              <a:off x="864133" y="1391711"/>
              <a:ext cx="4265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5525" tIns="38100" rIns="38100" bIns="3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u="none" strike="noStrike" cap="none" dirty="0">
                  <a:solidFill>
                    <a:schemeClr val="lt1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Adjectives</a:t>
              </a:r>
              <a:endParaRPr sz="220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7" name="Google Shape;117;g8d3272b2c0_0_301"/>
            <p:cNvSpPr/>
            <p:nvPr/>
          </p:nvSpPr>
          <p:spPr>
            <a:xfrm>
              <a:off x="306853" y="1342019"/>
              <a:ext cx="805622" cy="4968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Sylfaen Regular" pitchFamily="18" charset="0"/>
              </a:endParaRPr>
            </a:p>
          </p:txBody>
        </p:sp>
      </p:grpSp>
      <p:sp>
        <p:nvSpPr>
          <p:cNvPr id="130" name="Google Shape;130;g8d3272b2c0_0_301"/>
          <p:cNvSpPr txBox="1"/>
          <p:nvPr/>
        </p:nvSpPr>
        <p:spPr>
          <a:xfrm>
            <a:off x="8174252" y="2467151"/>
            <a:ext cx="4103713" cy="27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Media| </a:t>
            </a:r>
            <a:r>
              <a:rPr lang="ka-GE" sz="4000" b="1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მედია</a:t>
            </a:r>
            <a:endParaRPr sz="40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B3777C88-76AA-3242-8985-AD7899327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733" y="390512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98D3A2-DB0F-424E-8C42-C2DFC8EC7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815" y="390512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BD67DF-B55F-3B41-8E9D-D3A0EFBDB28E}"/>
              </a:ext>
            </a:extLst>
          </p:cNvPr>
          <p:cNvSpPr txBox="1">
            <a:spLocks/>
          </p:cNvSpPr>
          <p:nvPr/>
        </p:nvSpPr>
        <p:spPr>
          <a:xfrm>
            <a:off x="606571" y="3173443"/>
            <a:ext cx="10684476" cy="142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ka-G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hich social media do you use most often? Describe its positive and negative sides. 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422572" y="51998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Homework 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საშინაო დავალება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04930"/>
            <a:ext cx="2164268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63" y="713744"/>
            <a:ext cx="237764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42AC8F-C617-8540-A5BD-0D218871DB0D}"/>
              </a:ext>
            </a:extLst>
          </p:cNvPr>
          <p:cNvSpPr/>
          <p:nvPr/>
        </p:nvSpPr>
        <p:spPr>
          <a:xfrm>
            <a:off x="7422572" y="519985"/>
            <a:ext cx="4350328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Homework  </a:t>
            </a:r>
            <a:r>
              <a:rPr lang="ka-GE" sz="3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საშინაო დავალება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704930"/>
            <a:ext cx="2164268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63" y="713744"/>
            <a:ext cx="2377646" cy="9693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3096" y="2395617"/>
            <a:ext cx="11117837" cy="388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remember when Facebook first began, it seemed more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 didn’t friend many people, just close contacts. When I used to log in, my newsfeed was full of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photos and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funny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status updates from my friends and family. These days,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is very different. It’s full of celebrities and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well-known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brands who want you to follow their pages. They’re constantly posting updates, hoping that their videos or photos will get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likes and become popular. I feel like social media has lost its 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touch.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16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title"/>
          </p:nvPr>
        </p:nvSpPr>
        <p:spPr>
          <a:xfrm>
            <a:off x="7078014" y="496957"/>
            <a:ext cx="4130400" cy="9918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შესავალი</a:t>
            </a:r>
            <a:endParaRPr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D9A7B7-2E7A-4C45-8448-1D4A0B159BF3}"/>
              </a:ext>
            </a:extLst>
          </p:cNvPr>
          <p:cNvSpPr/>
          <p:nvPr/>
        </p:nvSpPr>
        <p:spPr>
          <a:xfrm>
            <a:off x="516949" y="2624714"/>
            <a:ext cx="5388015" cy="9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Do you use social </a:t>
            </a:r>
            <a:r>
              <a:rPr lang="en-US" sz="35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media?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207" y="725338"/>
            <a:ext cx="2164081" cy="96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DA0573-655A-0240-8BF1-24D088C7DAA5}"/>
              </a:ext>
            </a:extLst>
          </p:cNvPr>
          <p:cNvSpPr/>
          <p:nvPr/>
        </p:nvSpPr>
        <p:spPr>
          <a:xfrm>
            <a:off x="516949" y="3861192"/>
            <a:ext cx="7186178" cy="9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Which one do you use most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often?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89" y="725338"/>
            <a:ext cx="2376972" cy="96899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FDDE84-06EF-3741-9186-C0093AB949E4}"/>
              </a:ext>
            </a:extLst>
          </p:cNvPr>
          <p:cNvSpPr/>
          <p:nvPr/>
        </p:nvSpPr>
        <p:spPr>
          <a:xfrm>
            <a:off x="516949" y="5047458"/>
            <a:ext cx="5388015" cy="912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450" lvl="0">
              <a:lnSpc>
                <a:spcPct val="115000"/>
              </a:lnSpc>
              <a:buClr>
                <a:srgbClr val="1C4587"/>
              </a:buClr>
              <a:buSzPts val="2900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do you use it </a:t>
            </a: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for?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5788E0-7697-6D4F-B132-F0C37041B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127" y="2302740"/>
            <a:ext cx="3707351" cy="370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g8d3272b2c0_0_186"/>
          <p:cNvGrpSpPr/>
          <p:nvPr/>
        </p:nvGrpSpPr>
        <p:grpSpPr>
          <a:xfrm>
            <a:off x="1135391" y="1623437"/>
            <a:ext cx="8286142" cy="5088988"/>
            <a:chOff x="-482977" y="-260008"/>
            <a:chExt cx="9029982" cy="5931382"/>
          </a:xfrm>
        </p:grpSpPr>
        <p:sp>
          <p:nvSpPr>
            <p:cNvPr id="148" name="Google Shape;148;g8d3272b2c0_0_186"/>
            <p:cNvSpPr/>
            <p:nvPr/>
          </p:nvSpPr>
          <p:spPr>
            <a:xfrm>
              <a:off x="3444150" y="2042466"/>
              <a:ext cx="2043827" cy="1604700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9" name="Google Shape;149;g8d3272b2c0_0_186"/>
            <p:cNvSpPr txBox="1"/>
            <p:nvPr/>
          </p:nvSpPr>
          <p:spPr>
            <a:xfrm>
              <a:off x="3554081" y="2314054"/>
              <a:ext cx="1779958" cy="11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Vocabulary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ლექსიკა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0" name="Google Shape;150;g8d3272b2c0_0_186"/>
            <p:cNvSpPr/>
            <p:nvPr/>
          </p:nvSpPr>
          <p:spPr>
            <a:xfrm rot="-5611042">
              <a:off x="4270650" y="1677702"/>
              <a:ext cx="709036" cy="2494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1" name="Google Shape;151;g8d3272b2c0_0_186"/>
            <p:cNvSpPr txBox="1"/>
            <p:nvPr/>
          </p:nvSpPr>
          <p:spPr>
            <a:xfrm rot="5196305">
              <a:off x="4607339" y="1672363"/>
              <a:ext cx="35462" cy="35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2" name="Google Shape;152;g8d3272b2c0_0_186"/>
            <p:cNvSpPr/>
            <p:nvPr/>
          </p:nvSpPr>
          <p:spPr>
            <a:xfrm>
              <a:off x="3615591" y="-46156"/>
              <a:ext cx="2160771" cy="155901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3" name="Google Shape;153;g8d3272b2c0_0_186"/>
            <p:cNvSpPr txBox="1"/>
            <p:nvPr/>
          </p:nvSpPr>
          <p:spPr>
            <a:xfrm>
              <a:off x="4077574" y="223727"/>
              <a:ext cx="1410402" cy="92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a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rticle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sz="240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სტატია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4" name="Google Shape;154;g8d3272b2c0_0_186"/>
            <p:cNvSpPr/>
            <p:nvPr/>
          </p:nvSpPr>
          <p:spPr>
            <a:xfrm rot="-2466682">
              <a:off x="5095496" y="1773956"/>
              <a:ext cx="1626555" cy="246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5" name="Google Shape;155;g8d3272b2c0_0_186"/>
            <p:cNvSpPr txBox="1"/>
            <p:nvPr/>
          </p:nvSpPr>
          <p:spPr>
            <a:xfrm rot="-2466378">
              <a:off x="5868095" y="1745714"/>
              <a:ext cx="81222" cy="81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6" name="Google Shape;156;g8d3272b2c0_0_186"/>
            <p:cNvSpPr/>
            <p:nvPr/>
          </p:nvSpPr>
          <p:spPr>
            <a:xfrm>
              <a:off x="6238345" y="-260008"/>
              <a:ext cx="2102996" cy="189074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7" name="Google Shape;157;g8d3272b2c0_0_186"/>
            <p:cNvSpPr txBox="1"/>
            <p:nvPr/>
          </p:nvSpPr>
          <p:spPr>
            <a:xfrm>
              <a:off x="6467280" y="113537"/>
              <a:ext cx="1810623" cy="9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headline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სათაური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59" name="Google Shape;159;g8d3272b2c0_0_186"/>
            <p:cNvSpPr txBox="1"/>
            <p:nvPr/>
          </p:nvSpPr>
          <p:spPr>
            <a:xfrm rot="-246013">
              <a:off x="6281636" y="2686160"/>
              <a:ext cx="83915" cy="839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3" name="Google Shape;163;g8d3272b2c0_0_186"/>
            <p:cNvSpPr txBox="1"/>
            <p:nvPr/>
          </p:nvSpPr>
          <p:spPr>
            <a:xfrm rot="2113695">
              <a:off x="5940677" y="3711274"/>
              <a:ext cx="77492" cy="77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6" name="Google Shape;166;g8d3272b2c0_0_186"/>
            <p:cNvSpPr/>
            <p:nvPr/>
          </p:nvSpPr>
          <p:spPr>
            <a:xfrm rot="8758077">
              <a:off x="1863981" y="2627936"/>
              <a:ext cx="1849402" cy="23104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7" name="Google Shape;167;g8d3272b2c0_0_186"/>
            <p:cNvSpPr txBox="1"/>
            <p:nvPr/>
          </p:nvSpPr>
          <p:spPr>
            <a:xfrm rot="5176116">
              <a:off x="4746973" y="3776269"/>
              <a:ext cx="13829" cy="138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68" name="Google Shape;168;g8d3272b2c0_0_186"/>
            <p:cNvSpPr/>
            <p:nvPr/>
          </p:nvSpPr>
          <p:spPr>
            <a:xfrm>
              <a:off x="-482977" y="3668701"/>
              <a:ext cx="3173645" cy="200267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9" name="Google Shape;169;g8d3272b2c0_0_186"/>
            <p:cNvSpPr txBox="1"/>
            <p:nvPr/>
          </p:nvSpPr>
          <p:spPr>
            <a:xfrm>
              <a:off x="-311501" y="4085806"/>
              <a:ext cx="2746725" cy="10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eporter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(n.)</a:t>
              </a:r>
              <a:endParaRPr sz="240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კორესპონდენტი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1" name="Google Shape;171;g8d3272b2c0_0_186"/>
            <p:cNvSpPr txBox="1"/>
            <p:nvPr/>
          </p:nvSpPr>
          <p:spPr>
            <a:xfrm rot="-1759631">
              <a:off x="3157491" y="3636472"/>
              <a:ext cx="91875" cy="91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4" name="Google Shape;174;g8d3272b2c0_0_186"/>
            <p:cNvSpPr/>
            <p:nvPr/>
          </p:nvSpPr>
          <p:spPr>
            <a:xfrm rot="12278115">
              <a:off x="5423709" y="3317486"/>
              <a:ext cx="1653515" cy="2492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5" name="Google Shape;175;g8d3272b2c0_0_186"/>
            <p:cNvSpPr txBox="1"/>
            <p:nvPr/>
          </p:nvSpPr>
          <p:spPr>
            <a:xfrm rot="162391">
              <a:off x="3037428" y="2729877"/>
              <a:ext cx="82592" cy="82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6" name="Google Shape;176;g8d3272b2c0_0_186"/>
            <p:cNvSpPr/>
            <p:nvPr/>
          </p:nvSpPr>
          <p:spPr>
            <a:xfrm>
              <a:off x="5816489" y="2948153"/>
              <a:ext cx="2730516" cy="2294859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7" name="Google Shape;177;g8d3272b2c0_0_186"/>
            <p:cNvSpPr txBox="1"/>
            <p:nvPr/>
          </p:nvSpPr>
          <p:spPr>
            <a:xfrm>
              <a:off x="6031865" y="3979797"/>
              <a:ext cx="2299764" cy="907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print </a:t>
              </a: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media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</a:t>
              </a: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n</a:t>
              </a: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)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ბეჭდ</a:t>
              </a:r>
              <a:r>
                <a:rPr lang="ka-GE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ური</a:t>
              </a: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მედია</a:t>
              </a:r>
              <a:endParaRPr sz="240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endParaRPr sz="2400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78" name="Google Shape;178;g8d3272b2c0_0_186"/>
            <p:cNvSpPr/>
            <p:nvPr/>
          </p:nvSpPr>
          <p:spPr>
            <a:xfrm rot="12881230">
              <a:off x="1811427" y="1740278"/>
              <a:ext cx="2041661" cy="247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12700" cap="flat" cmpd="sng">
              <a:solidFill>
                <a:srgbClr val="345A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9" name="Google Shape;179;g8d3272b2c0_0_186"/>
            <p:cNvSpPr txBox="1"/>
            <p:nvPr/>
          </p:nvSpPr>
          <p:spPr>
            <a:xfrm rot="2082986">
              <a:off x="3151457" y="1760313"/>
              <a:ext cx="102192" cy="102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80" name="Google Shape;180;g8d3272b2c0_0_186"/>
            <p:cNvSpPr/>
            <p:nvPr/>
          </p:nvSpPr>
          <p:spPr>
            <a:xfrm>
              <a:off x="73157" y="109080"/>
              <a:ext cx="3221590" cy="174931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1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1" name="Google Shape;181;g8d3272b2c0_0_186"/>
            <p:cNvSpPr txBox="1"/>
            <p:nvPr/>
          </p:nvSpPr>
          <p:spPr>
            <a:xfrm>
              <a:off x="496254" y="511474"/>
              <a:ext cx="2267955" cy="8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b</a:t>
              </a:r>
              <a:r>
                <a:rPr lang="en-US" sz="2400" dirty="0" smtClean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roadcast</a:t>
              </a:r>
              <a:endParaRPr sz="2400" dirty="0">
                <a:latin typeface="Calibri" charset="0"/>
                <a:ea typeface="Calibri" charset="0"/>
                <a:cs typeface="Calibri" charset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u="none" strike="noStrike" cap="none" dirty="0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(v.)</a:t>
              </a:r>
              <a:endParaRPr sz="240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en-US" sz="2400" dirty="0" err="1">
                  <a:solidFill>
                    <a:srgbClr val="FFFFFF"/>
                  </a:solidFill>
                  <a:latin typeface="Calibri" charset="0"/>
                  <a:ea typeface="Calibri" charset="0"/>
                  <a:cs typeface="Calibri" charset="0"/>
                  <a:sym typeface="Calibri"/>
                </a:rPr>
                <a:t>მაუწყებლობა</a:t>
              </a:r>
              <a:endParaRPr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pic>
        <p:nvPicPr>
          <p:cNvPr id="28" name="Google Shape;90;p1">
            <a:extLst>
              <a:ext uri="{FF2B5EF4-FFF2-40B4-BE49-F238E27FC236}">
                <a16:creationId xmlns:a16="http://schemas.microsoft.com/office/drawing/2014/main" id="{5F91BBF8-4280-E84D-AC36-E0FB43FF28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09" y="24084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467AF7E-AEF5-7240-BF10-F4787034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793" y="240842"/>
            <a:ext cx="2376972" cy="96899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905461" y="114988"/>
            <a:ext cx="3121489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Vocabulary</a:t>
            </a:r>
          </a:p>
          <a:p>
            <a:pPr algn="ctr"/>
            <a:r>
              <a:rPr lang="ka-GE" sz="3200" dirty="0" smtClean="0"/>
              <a:t>ლექსიკა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d3272b2c0_0_231"/>
          <p:cNvSpPr/>
          <p:nvPr/>
        </p:nvSpPr>
        <p:spPr>
          <a:xfrm>
            <a:off x="4402732" y="1248943"/>
            <a:ext cx="3431400" cy="25194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print </a:t>
            </a: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media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(n.)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Google Shape;190;g8d3272b2c0_0_231"/>
          <p:cNvSpPr/>
          <p:nvPr/>
        </p:nvSpPr>
        <p:spPr>
          <a:xfrm>
            <a:off x="4042582" y="3980641"/>
            <a:ext cx="4151700" cy="66883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3500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ბეჭდური მედია</a:t>
            </a:r>
            <a:endParaRPr sz="35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8FA8E3-2CE3-3647-992D-018F0126A7B0}"/>
              </a:ext>
            </a:extLst>
          </p:cNvPr>
          <p:cNvSpPr/>
          <p:nvPr/>
        </p:nvSpPr>
        <p:spPr>
          <a:xfrm>
            <a:off x="8826169" y="474059"/>
            <a:ext cx="2584555" cy="1549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8E047-1F90-4CB1-8264-047021299E60}"/>
              </a:ext>
            </a:extLst>
          </p:cNvPr>
          <p:cNvSpPr txBox="1"/>
          <p:nvPr/>
        </p:nvSpPr>
        <p:spPr>
          <a:xfrm>
            <a:off x="8872794" y="556124"/>
            <a:ext cx="24913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D1B5DCDD-794B-2846-8198-90595578A702}"/>
              </a:ext>
            </a:extLst>
          </p:cNvPr>
          <p:cNvSpPr/>
          <p:nvPr/>
        </p:nvSpPr>
        <p:spPr>
          <a:xfrm>
            <a:off x="4042582" y="4861769"/>
            <a:ext cx="4151700" cy="1012558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and less people use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 media. </a:t>
            </a:r>
            <a:endParaRPr sz="2600" b="1" u="sng" strike="noStrike" cap="none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6B00B62A-C3D9-E44C-A57B-24BD8195D2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C1737-B8AF-334B-B69F-C4A61B990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3272b2c0_0_2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„</a:t>
            </a:r>
          </a:p>
        </p:txBody>
      </p:sp>
      <p:sp>
        <p:nvSpPr>
          <p:cNvPr id="198" name="Google Shape;198;g8d3272b2c0_0_239"/>
          <p:cNvSpPr/>
          <p:nvPr/>
        </p:nvSpPr>
        <p:spPr>
          <a:xfrm>
            <a:off x="4504775" y="1053150"/>
            <a:ext cx="3657000" cy="2669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broadcast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(v</a:t>
            </a:r>
            <a:r>
              <a:rPr lang="en-US" sz="3600" b="1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.)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Google Shape;199;g8d3272b2c0_0_239"/>
          <p:cNvSpPr/>
          <p:nvPr/>
        </p:nvSpPr>
        <p:spPr>
          <a:xfrm>
            <a:off x="4326199" y="3861395"/>
            <a:ext cx="4199947" cy="106800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მაუწყებლობა</a:t>
            </a:r>
            <a:endParaRPr sz="35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E76EC-DAFE-4D40-AD68-7D6E5C3B03ED}"/>
              </a:ext>
            </a:extLst>
          </p:cNvPr>
          <p:cNvSpPr/>
          <p:nvPr/>
        </p:nvSpPr>
        <p:spPr>
          <a:xfrm>
            <a:off x="9114004" y="332684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17F93-3FE2-409B-AAEF-72303CA487B7}"/>
              </a:ext>
            </a:extLst>
          </p:cNvPr>
          <p:cNvSpPr txBox="1"/>
          <p:nvPr/>
        </p:nvSpPr>
        <p:spPr>
          <a:xfrm>
            <a:off x="9114004" y="410758"/>
            <a:ext cx="24632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4EBF8AC5-E672-D64F-B170-FF606B49B46F}"/>
              </a:ext>
            </a:extLst>
          </p:cNvPr>
          <p:cNvSpPr/>
          <p:nvPr/>
        </p:nvSpPr>
        <p:spPr>
          <a:xfrm>
            <a:off x="4326200" y="5105513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ceremony was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broadcast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internet. </a:t>
            </a:r>
            <a:endParaRPr sz="360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FF1C99C-380B-C94E-B652-4C05412115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6F74B-0F24-7848-A2FF-5A79A23BE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d3272b2c0_1_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g8d3272b2c0_1_54"/>
          <p:cNvSpPr/>
          <p:nvPr/>
        </p:nvSpPr>
        <p:spPr>
          <a:xfrm>
            <a:off x="4504764" y="1226915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lt1"/>
                </a:solidFill>
                <a:latin typeface="Sylfaen" panose="010A0502050306030303" pitchFamily="18" charset="0"/>
              </a:rPr>
              <a:t>  </a:t>
            </a:r>
            <a:r>
              <a:rPr lang="ka-GE" sz="3600" dirty="0">
                <a:solidFill>
                  <a:schemeClr val="lt1"/>
                </a:solidFill>
                <a:latin typeface="Sylfaen" panose="010A0502050306030303" pitchFamily="18" charset="0"/>
              </a:rPr>
              <a:t>  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ka-GE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Google Shape;208;g8d3272b2c0_1_54"/>
          <p:cNvSpPr/>
          <p:nvPr/>
        </p:nvSpPr>
        <p:spPr>
          <a:xfrm>
            <a:off x="4020114" y="3781090"/>
            <a:ext cx="4151700" cy="884203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სტატია</a:t>
            </a:r>
            <a:endParaRPr sz="35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6" name="Google Shape;190;g8d3272b2c0_0_231">
            <a:extLst>
              <a:ext uri="{FF2B5EF4-FFF2-40B4-BE49-F238E27FC236}">
                <a16:creationId xmlns:a16="http://schemas.microsoft.com/office/drawing/2014/main" id="{9019BE52-8DFC-1F4B-8957-0E66BE071B1E}"/>
              </a:ext>
            </a:extLst>
          </p:cNvPr>
          <p:cNvSpPr/>
          <p:nvPr/>
        </p:nvSpPr>
        <p:spPr>
          <a:xfrm>
            <a:off x="4020114" y="4861769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was an interesting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vegetarianism in the paper yesterday. </a:t>
            </a:r>
            <a:endParaRPr sz="3600" u="none" strike="noStrike" cap="none" dirty="0">
              <a:solidFill>
                <a:schemeClr val="accent2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F1977754-0BD6-3948-B2F4-0E363D5BF0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D6661-1EC1-E845-A38A-76B040F2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18754A-27AC-BE4F-B9FA-6DA1A0DC667A}"/>
              </a:ext>
            </a:extLst>
          </p:cNvPr>
          <p:cNvSpPr/>
          <p:nvPr/>
        </p:nvSpPr>
        <p:spPr>
          <a:xfrm>
            <a:off x="8766134" y="377769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D0F9F-0F48-A142-B205-9F77FE0A70AB}"/>
              </a:ext>
            </a:extLst>
          </p:cNvPr>
          <p:cNvSpPr txBox="1"/>
          <p:nvPr/>
        </p:nvSpPr>
        <p:spPr>
          <a:xfrm>
            <a:off x="8766134" y="443199"/>
            <a:ext cx="2467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3272b2c0_0_255"/>
          <p:cNvSpPr/>
          <p:nvPr/>
        </p:nvSpPr>
        <p:spPr>
          <a:xfrm>
            <a:off x="4504764" y="1226915"/>
            <a:ext cx="3182400" cy="2357700"/>
          </a:xfrm>
          <a:prstGeom prst="ellipse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headline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smtClean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n.)</a:t>
            </a:r>
            <a:endParaRPr sz="36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Google Shape;217;g8d3272b2c0_0_255"/>
          <p:cNvSpPr/>
          <p:nvPr/>
        </p:nvSpPr>
        <p:spPr>
          <a:xfrm>
            <a:off x="4020114" y="3878617"/>
            <a:ext cx="4151700" cy="753577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 err="1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სათაური</a:t>
            </a:r>
            <a:endParaRPr sz="350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190;g8d3272b2c0_0_231">
            <a:extLst>
              <a:ext uri="{FF2B5EF4-FFF2-40B4-BE49-F238E27FC236}">
                <a16:creationId xmlns:a16="http://schemas.microsoft.com/office/drawing/2014/main" id="{73D3E84D-49CD-7B42-8D4F-DBC96FAB1553}"/>
              </a:ext>
            </a:extLst>
          </p:cNvPr>
          <p:cNvSpPr/>
          <p:nvPr/>
        </p:nvSpPr>
        <p:spPr>
          <a:xfrm>
            <a:off x="4020114" y="4809339"/>
            <a:ext cx="4151700" cy="1339020"/>
          </a:xfrm>
          <a:prstGeom prst="rect">
            <a:avLst/>
          </a:prstGeom>
          <a:solidFill>
            <a:srgbClr val="4472C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news of the royal wedding appeared in the </a:t>
            </a:r>
            <a:r>
              <a:rPr lang="en-US" sz="2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headlines. </a:t>
            </a:r>
            <a:endParaRPr sz="2600" b="1" u="sng" strike="noStrike" cap="none" dirty="0">
              <a:solidFill>
                <a:srgbClr val="FFFF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37AD797A-86C6-3C48-A34B-51B902C472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80" y="556124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D657C5-8E3F-734A-A4EC-5D91BC496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562" y="556124"/>
            <a:ext cx="2376972" cy="968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6FA132-FFBB-B04F-8AB2-074656C32512}"/>
              </a:ext>
            </a:extLst>
          </p:cNvPr>
          <p:cNvSpPr/>
          <p:nvPr/>
        </p:nvSpPr>
        <p:spPr>
          <a:xfrm>
            <a:off x="8823661" y="365125"/>
            <a:ext cx="2467191" cy="1325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43C76-1491-D541-A15F-25218D1ED59E}"/>
              </a:ext>
            </a:extLst>
          </p:cNvPr>
          <p:cNvSpPr txBox="1"/>
          <p:nvPr/>
        </p:nvSpPr>
        <p:spPr>
          <a:xfrm>
            <a:off x="8844199" y="390881"/>
            <a:ext cx="24466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ლექსიკა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1108</Words>
  <Application>Microsoft Office PowerPoint</Application>
  <PresentationFormat>Widescreen</PresentationFormat>
  <Paragraphs>253</Paragraphs>
  <Slides>39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Merriweather</vt:lpstr>
      <vt:lpstr>Merriweather Light</vt:lpstr>
      <vt:lpstr>Sylfaen</vt:lpstr>
      <vt:lpstr>Sylfaen Regular</vt:lpstr>
      <vt:lpstr>Times New Roman</vt:lpstr>
      <vt:lpstr>Office Theme</vt:lpstr>
      <vt:lpstr>PowerPoint Presentation</vt:lpstr>
      <vt:lpstr>PowerPoint Presentation</vt:lpstr>
      <vt:lpstr>Agenda                         გაკვეთილის გეგმა</vt:lpstr>
      <vt:lpstr>Introduction შესავალი</vt:lpstr>
      <vt:lpstr>PowerPoint Presentation</vt:lpstr>
      <vt:lpstr>PowerPoint Presentation</vt:lpstr>
      <vt:lpstr>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False</vt:lpstr>
      <vt:lpstr>True </vt:lpstr>
      <vt:lpstr>        False</vt:lpstr>
      <vt:lpstr>   False</vt:lpstr>
      <vt:lpstr>PowerPoint Presentation</vt:lpstr>
      <vt:lpstr>PowerPoint Presentation</vt:lpstr>
      <vt:lpstr>PowerPoint Presentation</vt:lpstr>
      <vt:lpstr>PowerPoint Presentation</vt:lpstr>
      <vt:lpstr>Summary                      შეჯამება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Dalesio</dc:creator>
  <cp:lastModifiedBy>User</cp:lastModifiedBy>
  <cp:revision>149</cp:revision>
  <dcterms:created xsi:type="dcterms:W3CDTF">2020-04-09T12:21:27Z</dcterms:created>
  <dcterms:modified xsi:type="dcterms:W3CDTF">2020-09-16T05:31:03Z</dcterms:modified>
</cp:coreProperties>
</file>