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303" r:id="rId12"/>
    <p:sldId id="319" r:id="rId13"/>
    <p:sldId id="322" r:id="rId14"/>
    <p:sldId id="323" r:id="rId15"/>
    <p:sldId id="324" r:id="rId16"/>
    <p:sldId id="270" r:id="rId17"/>
    <p:sldId id="271" r:id="rId18"/>
    <p:sldId id="327" r:id="rId19"/>
    <p:sldId id="328" r:id="rId20"/>
    <p:sldId id="325" r:id="rId21"/>
    <p:sldId id="326" r:id="rId22"/>
    <p:sldId id="329" r:id="rId23"/>
    <p:sldId id="340" r:id="rId24"/>
    <p:sldId id="341" r:id="rId25"/>
    <p:sldId id="305" r:id="rId26"/>
    <p:sldId id="316" r:id="rId27"/>
    <p:sldId id="318" r:id="rId28"/>
    <p:sldId id="291" r:id="rId29"/>
    <p:sldId id="330" r:id="rId30"/>
    <p:sldId id="331" r:id="rId31"/>
    <p:sldId id="332" r:id="rId32"/>
    <p:sldId id="296" r:id="rId33"/>
    <p:sldId id="297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04" r:id="rId42"/>
    <p:sldId id="302" r:id="rId4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i04+w5nQ4tCbZznQyhmJX9mJzj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6CFEF4-99AF-46A8-A051-738FFB79779B}">
  <a:tblStyle styleId="{B46CFEF4-99AF-46A8-A051-738FFB7977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331022-4FDA-4916-96CC-4CBCEC6AEF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2"/>
    <p:restoredTop sz="93157"/>
  </p:normalViewPr>
  <p:slideViewPr>
    <p:cSldViewPr snapToGrid="0">
      <p:cViewPr varScale="1">
        <p:scale>
          <a:sx n="103" d="100"/>
          <a:sy n="103" d="100"/>
        </p:scale>
        <p:origin x="15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64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 b="0" i="0">
                <a:latin typeface="Sylfaen Regular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Sylfaen Regular" pitchFamily="18" charset="0"/>
        <a:ea typeface="Sylfaen Regular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3272b2c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d3272b2c0_0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212" name="Google Shape;212;g8d3272b2c0_0_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d3272b2c0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d3272b2c0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264" name="Google Shape;264;g8d3272b2c0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19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22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291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00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28</a:t>
            </a:fld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29</a:t>
            </a:fld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30</a:t>
            </a:fld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31</a:t>
            </a:fld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d3272b2c0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8d3272b2c0_1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64" name="Google Shape;564;g8d3272b2c0_1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32</a:t>
            </a:fld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33</a:t>
            </a:fld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34</a:t>
            </a:fld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35</a:t>
            </a:fld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3272b2c0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02" name="Google Shape;102;g8d3272b2c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3272b2c0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02" name="Google Shape;102;g8d3272b2c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3272b2c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3272b2c0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43" name="Google Shape;143;g8d3272b2c0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d3272b2c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d3272b2c0_0_2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94" name="Google Shape;194;g8d3272b2c0_0_2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d3272b2c0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d3272b2c0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203" name="Google Shape;203;g8d3272b2c0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d3272b2c0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d3272b2c0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239" name="Google Shape;239;g8d3272b2c0_0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Sylfaen Regular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Sylfaen Regular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ylfaen Regular" pitchFamily="18" charset="0"/>
          <a:ea typeface="Sylfaen Regular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ylfaen Regular" pitchFamily="18" charset="0"/>
          <a:ea typeface="Sylfaen Regular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d3272b2c0_0_255"/>
          <p:cNvSpPr/>
          <p:nvPr/>
        </p:nvSpPr>
        <p:spPr>
          <a:xfrm>
            <a:off x="4519754" y="1796541"/>
            <a:ext cx="3182400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lang="ka-GE" sz="36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ranch  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(n.)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Sylfaen" panose="010A0502050306030303" pitchFamily="18" charset="0"/>
            </a:endParaRPr>
          </a:p>
        </p:txBody>
      </p:sp>
      <p:sp>
        <p:nvSpPr>
          <p:cNvPr id="217" name="Google Shape;217;g8d3272b2c0_0_255"/>
          <p:cNvSpPr/>
          <p:nvPr/>
        </p:nvSpPr>
        <p:spPr>
          <a:xfrm>
            <a:off x="4110055" y="4226317"/>
            <a:ext cx="4151700" cy="753577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ka-GE" sz="3200" b="1" dirty="0" smtClean="0">
              <a:solidFill>
                <a:schemeClr val="bg1"/>
              </a:solidFill>
            </a:endParaRPr>
          </a:p>
          <a:p>
            <a:pPr algn="ctr"/>
            <a:r>
              <a:rPr lang="ka-GE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ფილიალი </a:t>
            </a:r>
            <a:endParaRPr lang="en-US" sz="3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none" strike="noStrike" cap="none" dirty="0">
              <a:solidFill>
                <a:srgbClr val="FFFFFF"/>
              </a:solidFill>
              <a:latin typeface="Sylfaen" panose="010A050205030603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73D3E84D-49CD-7B42-8D4F-DBC96FAB1553}"/>
              </a:ext>
            </a:extLst>
          </p:cNvPr>
          <p:cNvSpPr/>
          <p:nvPr/>
        </p:nvSpPr>
        <p:spPr>
          <a:xfrm>
            <a:off x="4110055" y="5094153"/>
            <a:ext cx="4151700" cy="13390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He's a </a:t>
            </a:r>
            <a:r>
              <a:rPr lang="en-US" sz="2800" b="1" i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</a:t>
            </a:r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manager.</a:t>
            </a:r>
          </a:p>
          <a:p>
            <a:pPr lvl="0" algn="ctr"/>
            <a:endParaRPr sz="2600" b="1" u="sng" strike="noStrike" cap="none" dirty="0">
              <a:solidFill>
                <a:srgbClr val="FFFF00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7AD797A-86C6-3C48-A34B-51B902C472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657C5-8E3F-734A-A4EC-5D91BC496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593493" y="479685"/>
            <a:ext cx="2858991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686801" y="443199"/>
            <a:ext cx="26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061490" y="4240478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A3800-D121-2841-834D-E3F36E1D0D8E}"/>
              </a:ext>
            </a:extLst>
          </p:cNvPr>
          <p:cNvSpPr/>
          <p:nvPr/>
        </p:nvSpPr>
        <p:spPr>
          <a:xfrm>
            <a:off x="2155136" y="3730634"/>
            <a:ext cx="7386759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>
              <a:lnSpc>
                <a:spcPct val="115000"/>
              </a:lnSpc>
              <a:buSzPts val="1500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Sylfaen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Sylfaen"/>
              </a:rPr>
            </a:b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Sylfaen"/>
              </a:rPr>
              <a:t>The company’s  </a:t>
            </a:r>
            <a:r>
              <a:rPr lang="mr-IN" sz="2800" dirty="0" smtClean="0">
                <a:solidFill>
                  <a:schemeClr val="bg1"/>
                </a:solidFill>
                <a:latin typeface="Calibri" pitchFamily="34" charset="0"/>
                <a:cs typeface="Sylfaen"/>
              </a:rPr>
              <a:t>………………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Sylfaen"/>
              </a:rPr>
              <a:t> is higher than last year.</a:t>
            </a:r>
          </a:p>
          <a:p>
            <a:pPr marL="133350" lvl="0">
              <a:lnSpc>
                <a:spcPct val="115000"/>
              </a:lnSpc>
              <a:buSzPts val="1500"/>
            </a:pPr>
            <a:endParaRPr lang="en-US" sz="2600" b="1" dirty="0">
              <a:solidFill>
                <a:schemeClr val="bg1"/>
              </a:solidFill>
              <a:latin typeface="Sylfaen" panose="010A050205030603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508645" y="2300024"/>
            <a:ext cx="1674057" cy="107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alibri" pitchFamily="34" charset="0"/>
                <a:cs typeface="Sylfaen"/>
              </a:rPr>
              <a:t>profit</a:t>
            </a:r>
            <a:endParaRPr lang="en-US" sz="2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C47528-8DA9-514A-ABB5-DF08268F46B6}"/>
              </a:ext>
            </a:extLst>
          </p:cNvPr>
          <p:cNvSpPr/>
          <p:nvPr/>
        </p:nvSpPr>
        <p:spPr>
          <a:xfrm>
            <a:off x="2416206" y="2275259"/>
            <a:ext cx="1695924" cy="109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workforce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4295831" y="2290248"/>
            <a:ext cx="1655264" cy="105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branch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7E5A-4AF2-2946-8B8E-7F5BF220557A}"/>
              </a:ext>
            </a:extLst>
          </p:cNvPr>
          <p:cNvSpPr/>
          <p:nvPr/>
        </p:nvSpPr>
        <p:spPr>
          <a:xfrm>
            <a:off x="8065140" y="2282522"/>
            <a:ext cx="1624065" cy="1033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6049672" y="2279628"/>
            <a:ext cx="1829370" cy="1051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593493" y="479685"/>
            <a:ext cx="2858991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686801" y="443199"/>
            <a:ext cx="26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C 0.10807 0.09166 0.21628 0.18379 0.26289 0.2706 C 0.30977 0.3574 0.27995 0.47939 0.28047 0.52037 C 0.28112 0.5618 0.26706 0.51828 0.26706 0.5185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973823" y="4201737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A3800-D121-2841-834D-E3F36E1D0D8E}"/>
              </a:ext>
            </a:extLst>
          </p:cNvPr>
          <p:cNvSpPr/>
          <p:nvPr/>
        </p:nvSpPr>
        <p:spPr>
          <a:xfrm>
            <a:off x="2038662" y="4242216"/>
            <a:ext cx="7503233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>
              <a:lnSpc>
                <a:spcPct val="115000"/>
              </a:lnSpc>
              <a:buSzPts val="1500"/>
            </a:pP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companies in the region have a  </a:t>
            </a:r>
            <a:r>
              <a:rPr lang="mr-IN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over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people</a:t>
            </a:r>
            <a:r>
              <a:rPr lang="ka-GE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3350" lvl="0">
              <a:lnSpc>
                <a:spcPct val="115000"/>
              </a:lnSpc>
              <a:buSzPts val="1500"/>
            </a:pPr>
            <a:endParaRPr lang="en-US" sz="2600" b="1" dirty="0">
              <a:solidFill>
                <a:schemeClr val="bg1"/>
              </a:solidFill>
              <a:latin typeface="Sylfaen" panose="010A050205030603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C47528-8DA9-514A-ABB5-DF08268F46B6}"/>
              </a:ext>
            </a:extLst>
          </p:cNvPr>
          <p:cNvSpPr/>
          <p:nvPr/>
        </p:nvSpPr>
        <p:spPr>
          <a:xfrm>
            <a:off x="1291437" y="2516095"/>
            <a:ext cx="1695924" cy="104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workforce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3439324" y="2516094"/>
            <a:ext cx="1627351" cy="1025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branch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7E5A-4AF2-2946-8B8E-7F5BF220557A}"/>
              </a:ext>
            </a:extLst>
          </p:cNvPr>
          <p:cNvSpPr/>
          <p:nvPr/>
        </p:nvSpPr>
        <p:spPr>
          <a:xfrm>
            <a:off x="7810308" y="2507132"/>
            <a:ext cx="1695992" cy="100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5426439" y="2518348"/>
            <a:ext cx="1874779" cy="100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593493" y="479685"/>
            <a:ext cx="2858991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686801" y="443199"/>
            <a:ext cx="26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8894 -2.22222E-6 C 0.12878 -2.22222E-6 0.178 0.15232 0.178 0.27639 L 0.178 0.5527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943843" y="4246707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new </a:t>
            </a:r>
            <a:r>
              <a:rPr lang="mr-IN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needs training.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1298135" y="2398020"/>
            <a:ext cx="1478461" cy="998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branch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7E5A-4AF2-2946-8B8E-7F5BF220557A}"/>
              </a:ext>
            </a:extLst>
          </p:cNvPr>
          <p:cNvSpPr/>
          <p:nvPr/>
        </p:nvSpPr>
        <p:spPr>
          <a:xfrm>
            <a:off x="6049661" y="2398425"/>
            <a:ext cx="1638813" cy="97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3463196" y="2398426"/>
            <a:ext cx="1829370" cy="98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593493" y="479685"/>
            <a:ext cx="2858991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686801" y="443199"/>
            <a:ext cx="26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108 1.85185E-6 C -0.16041 1.85185E-6 -0.22174 0.14907 -0.22174 0.27037 L -0.22174 0.5409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018794" y="4021854"/>
            <a:ext cx="812309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need a recommendation from your </a:t>
            </a:r>
            <a:r>
              <a:rPr lang="mr-I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……………</a:t>
            </a:r>
            <a:r>
              <a:rPr lang="ka-G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       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A3800-D121-2841-834D-E3F36E1D0D8E}"/>
              </a:ext>
            </a:extLst>
          </p:cNvPr>
          <p:cNvSpPr/>
          <p:nvPr/>
        </p:nvSpPr>
        <p:spPr>
          <a:xfrm>
            <a:off x="1991032" y="3818399"/>
            <a:ext cx="755086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>
              <a:lnSpc>
                <a:spcPct val="115000"/>
              </a:lnSpc>
              <a:buSzPts val="1500"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  <a:cs typeface="Sylfaen"/>
            </a:endParaRPr>
          </a:p>
          <a:p>
            <a:pPr marL="133350" lvl="0">
              <a:lnSpc>
                <a:spcPct val="115000"/>
              </a:lnSpc>
              <a:buSzPts val="1500"/>
            </a:pPr>
            <a:endParaRPr lang="en-US" sz="2600" b="1" dirty="0">
              <a:solidFill>
                <a:schemeClr val="bg1"/>
              </a:solidFill>
              <a:latin typeface="Sylfaen" panose="010A050205030603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2679677" y="2412338"/>
            <a:ext cx="1478461" cy="870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branch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5369016" y="2397348"/>
            <a:ext cx="1791856" cy="870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593493" y="479685"/>
            <a:ext cx="2858991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686801" y="443199"/>
            <a:ext cx="26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5078 2.96296E-6 C -0.07357 2.96296E-6 -0.10156 0.14699 -0.10156 0.26666 L -0.10156 0.5333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090413" y="4161273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Calibri" pitchFamily="34" charset="0"/>
              </a:rPr>
              <a:t>I used to work in a local  </a:t>
            </a:r>
            <a:r>
              <a:rPr lang="mr-IN" sz="2800" dirty="0" smtClean="0">
                <a:latin typeface="Calibri" pitchFamily="34" charset="0"/>
              </a:rPr>
              <a:t>…………</a:t>
            </a:r>
            <a:r>
              <a:rPr lang="en-US" sz="2800" dirty="0" smtClean="0">
                <a:latin typeface="Calibri" pitchFamily="34" charset="0"/>
              </a:rPr>
              <a:t>  of a large company.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5157889" y="2686452"/>
            <a:ext cx="1478461" cy="72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branch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593493" y="479685"/>
            <a:ext cx="2858991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686801" y="443199"/>
            <a:ext cx="26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01329 0.5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g8d3272b2c0_0_426"/>
          <p:cNvGrpSpPr/>
          <p:nvPr/>
        </p:nvGrpSpPr>
        <p:grpSpPr>
          <a:xfrm>
            <a:off x="966274" y="1454044"/>
            <a:ext cx="8189748" cy="5027814"/>
            <a:chOff x="186238" y="-178602"/>
            <a:chExt cx="6179313" cy="6738236"/>
          </a:xfrm>
        </p:grpSpPr>
        <p:sp>
          <p:nvSpPr>
            <p:cNvPr id="267" name="Google Shape;267;g8d3272b2c0_0_426"/>
            <p:cNvSpPr/>
            <p:nvPr/>
          </p:nvSpPr>
          <p:spPr>
            <a:xfrm>
              <a:off x="3756942" y="2042466"/>
              <a:ext cx="1584000" cy="16047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8" name="Google Shape;268;g8d3272b2c0_0_426"/>
            <p:cNvSpPr txBox="1"/>
            <p:nvPr/>
          </p:nvSpPr>
          <p:spPr>
            <a:xfrm>
              <a:off x="3868203" y="2291970"/>
              <a:ext cx="1504270" cy="11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Vocabulary</a:t>
              </a:r>
              <a:endParaRPr sz="2400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ლექსიკა</a:t>
              </a: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9" name="Google Shape;269;g8d3272b2c0_0_426"/>
            <p:cNvSpPr/>
            <p:nvPr/>
          </p:nvSpPr>
          <p:spPr>
            <a:xfrm rot="4857503" flipH="1">
              <a:off x="4159496" y="1006255"/>
              <a:ext cx="674165" cy="14633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0" name="Google Shape;270;g8d3272b2c0_0_426"/>
            <p:cNvSpPr txBox="1"/>
            <p:nvPr/>
          </p:nvSpPr>
          <p:spPr>
            <a:xfrm rot="5196305">
              <a:off x="4607339" y="1672363"/>
              <a:ext cx="35462" cy="35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271" name="Google Shape;271;g8d3272b2c0_0_426"/>
            <p:cNvSpPr/>
            <p:nvPr/>
          </p:nvSpPr>
          <p:spPr>
            <a:xfrm>
              <a:off x="3123117" y="-178602"/>
              <a:ext cx="2509502" cy="174780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2" name="Google Shape;272;g8d3272b2c0_0_426"/>
            <p:cNvSpPr txBox="1"/>
            <p:nvPr/>
          </p:nvSpPr>
          <p:spPr>
            <a:xfrm>
              <a:off x="3325307" y="-138419"/>
              <a:ext cx="2228139" cy="1607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ts val="630"/>
                </a:spcBef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u</a:t>
              </a:r>
              <a:r>
                <a:rPr lang="en-US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nemployment</a:t>
              </a:r>
              <a:br>
                <a:rPr lang="en-US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</a:br>
              <a:r>
                <a:rPr lang="ka-GE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  </a:t>
              </a:r>
              <a:r>
                <a:rPr lang="en-US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 </a:t>
              </a:r>
              <a:r>
                <a:rPr lang="ka-GE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</a:t>
              </a:r>
              <a:r>
                <a:rPr lang="en-US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n.</a:t>
              </a:r>
              <a:r>
                <a:rPr lang="ka-GE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)</a:t>
              </a:r>
              <a:endParaRPr lang="en-US" sz="24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უმუშევრობა</a:t>
              </a:r>
              <a:endParaRPr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274" name="Google Shape;274;g8d3272b2c0_0_426"/>
            <p:cNvSpPr txBox="1"/>
            <p:nvPr/>
          </p:nvSpPr>
          <p:spPr>
            <a:xfrm rot="-2466378">
              <a:off x="5868095" y="1745714"/>
              <a:ext cx="81222" cy="81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278" name="Google Shape;278;g8d3272b2c0_0_426"/>
            <p:cNvSpPr txBox="1"/>
            <p:nvPr/>
          </p:nvSpPr>
          <p:spPr>
            <a:xfrm rot="-246013">
              <a:off x="6281636" y="2686160"/>
              <a:ext cx="83915" cy="8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285" name="Google Shape;285;g8d3272b2c0_0_426"/>
            <p:cNvSpPr/>
            <p:nvPr/>
          </p:nvSpPr>
          <p:spPr>
            <a:xfrm rot="7443945">
              <a:off x="3788065" y="3661870"/>
              <a:ext cx="828391" cy="7130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6" name="Google Shape;286;g8d3272b2c0_0_426"/>
            <p:cNvSpPr txBox="1"/>
            <p:nvPr/>
          </p:nvSpPr>
          <p:spPr>
            <a:xfrm rot="-5624237">
              <a:off x="4237908" y="4025042"/>
              <a:ext cx="759415" cy="31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287" name="Google Shape;287;g8d3272b2c0_0_426"/>
            <p:cNvSpPr/>
            <p:nvPr/>
          </p:nvSpPr>
          <p:spPr>
            <a:xfrm>
              <a:off x="1922825" y="4100506"/>
              <a:ext cx="2838896" cy="2459128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8" name="Google Shape;288;g8d3272b2c0_0_426"/>
            <p:cNvSpPr txBox="1"/>
            <p:nvPr/>
          </p:nvSpPr>
          <p:spPr>
            <a:xfrm>
              <a:off x="2171650" y="4683108"/>
              <a:ext cx="2375173" cy="1868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lvl="0" algn="ctr"/>
              <a:r>
                <a:rPr lang="en-US" sz="20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CEO (Chief Executive Officer)</a:t>
              </a:r>
            </a:p>
            <a:p>
              <a:pPr lvl="0" algn="ctr"/>
              <a:r>
                <a:rPr lang="en-US" sz="20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(n.)</a:t>
              </a:r>
            </a:p>
            <a:p>
              <a:pPr algn="ctr"/>
              <a:r>
                <a:rPr lang="ka-GE" sz="20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აღმასრულებელი დირექტორი </a:t>
              </a:r>
              <a:endParaRPr 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lvl="0" algn="ctr"/>
              <a:endPara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9" name="Google Shape;289;g8d3272b2c0_0_426"/>
            <p:cNvSpPr/>
            <p:nvPr/>
          </p:nvSpPr>
          <p:spPr>
            <a:xfrm rot="9042088">
              <a:off x="2311159" y="3761612"/>
              <a:ext cx="1612197" cy="1018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0" name="Google Shape;290;g8d3272b2c0_0_426"/>
            <p:cNvSpPr txBox="1"/>
            <p:nvPr/>
          </p:nvSpPr>
          <p:spPr>
            <a:xfrm rot="-1759631">
              <a:off x="3157491" y="3636472"/>
              <a:ext cx="91875" cy="9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291" name="Google Shape;291;g8d3272b2c0_0_426"/>
            <p:cNvSpPr/>
            <p:nvPr/>
          </p:nvSpPr>
          <p:spPr>
            <a:xfrm>
              <a:off x="373307" y="2654407"/>
              <a:ext cx="2602382" cy="2008609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2" name="Google Shape;292;g8d3272b2c0_0_426"/>
            <p:cNvSpPr txBox="1"/>
            <p:nvPr/>
          </p:nvSpPr>
          <p:spPr>
            <a:xfrm>
              <a:off x="610823" y="2533510"/>
              <a:ext cx="2047174" cy="2133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lvl="0" algn="ctr"/>
              <a:endPara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lvl="0" algn="ctr"/>
              <a:r>
                <a:rPr lang="en-US" sz="24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atastrophic </a:t>
              </a:r>
            </a:p>
            <a:p>
              <a:pPr lvl="0" algn="ctr"/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(adj.)</a:t>
              </a:r>
            </a:p>
            <a:p>
              <a:pPr algn="ctr"/>
              <a:r>
                <a:rPr lang="ka-GE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კატასტროფული</a:t>
              </a:r>
              <a:endPara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lvl="0" algn="ctr"/>
              <a:endParaRPr lang="en-US"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3" name="Google Shape;293;g8d3272b2c0_0_426"/>
            <p:cNvSpPr txBox="1"/>
            <p:nvPr/>
          </p:nvSpPr>
          <p:spPr>
            <a:xfrm rot="162391">
              <a:off x="3037428" y="2729877"/>
              <a:ext cx="82592" cy="82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294" name="Google Shape;294;g8d3272b2c0_0_426"/>
            <p:cNvSpPr/>
            <p:nvPr/>
          </p:nvSpPr>
          <p:spPr>
            <a:xfrm rot="901153" flipH="1">
              <a:off x="1618126" y="1148218"/>
              <a:ext cx="2235257" cy="22060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5" name="Google Shape;295;g8d3272b2c0_0_426"/>
            <p:cNvSpPr txBox="1"/>
            <p:nvPr/>
          </p:nvSpPr>
          <p:spPr>
            <a:xfrm rot="2082986">
              <a:off x="3151457" y="1760313"/>
              <a:ext cx="102192" cy="102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296" name="Google Shape;296;g8d3272b2c0_0_426"/>
            <p:cNvSpPr/>
            <p:nvPr/>
          </p:nvSpPr>
          <p:spPr>
            <a:xfrm>
              <a:off x="531651" y="343732"/>
              <a:ext cx="1891325" cy="2009118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7" name="Google Shape;297;g8d3272b2c0_0_426"/>
            <p:cNvSpPr txBox="1"/>
            <p:nvPr/>
          </p:nvSpPr>
          <p:spPr>
            <a:xfrm>
              <a:off x="186238" y="504450"/>
              <a:ext cx="2550931" cy="1816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lvl="0" algn="ctr"/>
              <a:endPara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lvl="0" algn="ctr"/>
              <a:r>
                <a:rPr lang="en-US" sz="24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</a:t>
              </a:r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rading</a:t>
              </a:r>
              <a:r>
                <a:rPr lang="ka-GE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/>
              </a:r>
              <a:br>
                <a:rPr lang="ka-GE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ka-GE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(</a:t>
              </a:r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n.)</a:t>
              </a:r>
            </a:p>
            <a:p>
              <a:pPr algn="ctr"/>
              <a:r>
                <a:rPr lang="ka-GE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ვაჭრობა</a:t>
              </a:r>
              <a:endPara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lvl="0" algn="ctr"/>
              <a:endPara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8" name="Google Shape;285;g8d3272b2c0_0_426"/>
          <p:cNvSpPr/>
          <p:nvPr/>
        </p:nvSpPr>
        <p:spPr>
          <a:xfrm rot="1974036">
            <a:off x="7630018" y="4291908"/>
            <a:ext cx="1750856" cy="1859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8"/>
                </a:moveTo>
                <a:lnTo>
                  <a:pt x="120000" y="59998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Google Shape;271;g8d3272b2c0_0_426"/>
          <p:cNvSpPr/>
          <p:nvPr/>
        </p:nvSpPr>
        <p:spPr>
          <a:xfrm>
            <a:off x="8954123" y="3327817"/>
            <a:ext cx="3237877" cy="1978701"/>
          </a:xfrm>
          <a:prstGeom prst="ellipse">
            <a:avLst/>
          </a:prstGeom>
          <a:solidFill>
            <a:srgbClr val="4372C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n-US" sz="2400" b="1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ctr"/>
            <a:endParaRPr lang="en-US" sz="2400" b="1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ctr"/>
            <a:endParaRPr lang="ka-GE" sz="24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collapse</a:t>
            </a: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(v.)</a:t>
            </a:r>
          </a:p>
          <a:p>
            <a:pPr algn="ctr"/>
            <a:r>
              <a:rPr lang="ka-GE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კრახის, მარცხის განცდა</a:t>
            </a:r>
            <a:endParaRPr lang="en-US" sz="24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sz="2400" b="1" dirty="0" smtClean="0"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sz="2400" b="1" dirty="0" smtClean="0">
              <a:latin typeface="Calibri" charset="0"/>
              <a:ea typeface="Calibri" charset="0"/>
              <a:cs typeface="Calibri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Google Shape;285;g8d3272b2c0_0_426"/>
          <p:cNvSpPr/>
          <p:nvPr/>
        </p:nvSpPr>
        <p:spPr>
          <a:xfrm rot="8043365">
            <a:off x="7494957" y="3020315"/>
            <a:ext cx="1735017" cy="4571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8"/>
                </a:moveTo>
                <a:lnTo>
                  <a:pt x="120000" y="59998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Google Shape;271;g8d3272b2c0_0_426"/>
          <p:cNvSpPr/>
          <p:nvPr/>
        </p:nvSpPr>
        <p:spPr>
          <a:xfrm>
            <a:off x="8409482" y="1678898"/>
            <a:ext cx="3162925" cy="1618938"/>
          </a:xfrm>
          <a:prstGeom prst="ellipse">
            <a:avLst/>
          </a:prstGeom>
          <a:solidFill>
            <a:srgbClr val="4372C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n-US" sz="2400" b="1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ctr"/>
            <a:endParaRPr lang="en-US" sz="2400" b="1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ctr"/>
            <a:endParaRPr lang="ka-GE" sz="24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loss</a:t>
            </a:r>
            <a:b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(n.)</a:t>
            </a:r>
          </a:p>
          <a:p>
            <a:pPr algn="ctr"/>
            <a:r>
              <a:rPr lang="ka-GE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ზარალი, დანაკარგი</a:t>
            </a:r>
            <a:endParaRPr lang="en-US" sz="24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sz="2400" b="1" dirty="0" smtClean="0"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sz="2400" b="1" dirty="0" smtClean="0">
              <a:latin typeface="Calibri" charset="0"/>
              <a:ea typeface="Calibri" charset="0"/>
              <a:cs typeface="Calibri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72" y="34986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443" y="349865"/>
            <a:ext cx="2196390" cy="968991"/>
          </a:xfrm>
          <a:prstGeom prst="rect">
            <a:avLst/>
          </a:prstGeom>
        </p:spPr>
      </p:pic>
      <p:sp>
        <p:nvSpPr>
          <p:cNvPr id="35" name="Google Shape;305;g8d3272b2c0_0_467"/>
          <p:cNvSpPr/>
          <p:nvPr/>
        </p:nvSpPr>
        <p:spPr>
          <a:xfrm>
            <a:off x="7000406" y="5136760"/>
            <a:ext cx="3447737" cy="172124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appoint </a:t>
            </a: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(v.)</a:t>
            </a:r>
          </a:p>
          <a:p>
            <a:pPr lvl="0" algn="ctr"/>
            <a:r>
              <a:rPr lang="ka-GE" sz="2400" dirty="0" smtClean="0">
                <a:solidFill>
                  <a:schemeClr val="bg1"/>
                </a:solidFill>
                <a:latin typeface="Calibri" pitchFamily="34" charset="0"/>
              </a:rPr>
              <a:t>თანამდებობაზე დანიშნვა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Google Shape;285;g8d3272b2c0_0_426"/>
          <p:cNvSpPr/>
          <p:nvPr/>
        </p:nvSpPr>
        <p:spPr>
          <a:xfrm rot="4513955" flipV="1">
            <a:off x="6984420" y="4666065"/>
            <a:ext cx="1150627" cy="15799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8"/>
                </a:moveTo>
                <a:lnTo>
                  <a:pt x="120000" y="59998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829097" y="138817"/>
            <a:ext cx="2858991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954123" y="78538"/>
            <a:ext cx="26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d3272b2c0_0_467"/>
          <p:cNvSpPr/>
          <p:nvPr/>
        </p:nvSpPr>
        <p:spPr>
          <a:xfrm>
            <a:off x="4569687" y="1591585"/>
            <a:ext cx="3182400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350" dirty="0">
                <a:solidFill>
                  <a:srgbClr val="1D2A5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 </a:t>
            </a:r>
            <a:r>
              <a:rPr lang="ka-GE" sz="1350" dirty="0">
                <a:solidFill>
                  <a:srgbClr val="1D2A5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   </a:t>
            </a:r>
            <a:endParaRPr lang="ka-GE" sz="1350" dirty="0" smtClean="0">
              <a:solidFill>
                <a:srgbClr val="1D2A57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lvl="0" algn="ctr"/>
            <a:endParaRPr lang="ka-GE" sz="1350" b="1" dirty="0" smtClean="0">
              <a:solidFill>
                <a:srgbClr val="1D2A57"/>
              </a:solidFill>
              <a:latin typeface="Calibri" pitchFamily="34" charset="0"/>
              <a:sym typeface="Merriweather Light"/>
            </a:endParaRPr>
          </a:p>
          <a:p>
            <a:pPr lvl="0"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ollapse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(v.)</a:t>
            </a:r>
            <a:r>
              <a:rPr lang="ka-GE" sz="4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6" name="Google Shape;306;g8d3272b2c0_0_467"/>
          <p:cNvSpPr/>
          <p:nvPr/>
        </p:nvSpPr>
        <p:spPr>
          <a:xfrm>
            <a:off x="3196736" y="4271109"/>
            <a:ext cx="5898322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ka-GE" sz="3600" u="none" strike="noStrike" cap="none" dirty="0" smtClean="0">
                <a:solidFill>
                  <a:schemeClr val="lt1"/>
                </a:solidFill>
                <a:latin typeface="Sylfaen Regular" pitchFamily="18" charset="0"/>
                <a:ea typeface="Calibri"/>
                <a:cs typeface="Calibri"/>
                <a:sym typeface="Calibri"/>
              </a:rPr>
              <a:t>კრახის, მარცხის განცდა</a:t>
            </a:r>
            <a:endParaRPr sz="3600" u="none" strike="noStrike" cap="none" dirty="0">
              <a:solidFill>
                <a:schemeClr val="lt1"/>
              </a:solidFill>
              <a:latin typeface="Sylfaen Regular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6;g8d3272b2c0_0_467">
            <a:extLst>
              <a:ext uri="{FF2B5EF4-FFF2-40B4-BE49-F238E27FC236}">
                <a16:creationId xmlns:a16="http://schemas.microsoft.com/office/drawing/2014/main" id="{740AC112-B136-6B45-A31A-F1FB8424AE2A}"/>
              </a:ext>
            </a:extLst>
          </p:cNvPr>
          <p:cNvSpPr/>
          <p:nvPr/>
        </p:nvSpPr>
        <p:spPr>
          <a:xfrm>
            <a:off x="3181747" y="5296859"/>
            <a:ext cx="5898322" cy="93583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The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bank </a:t>
            </a:r>
            <a:r>
              <a:rPr lang="en-US" sz="2400" b="1" i="1" u="sng" dirty="0" smtClean="0">
                <a:solidFill>
                  <a:srgbClr val="FFFF00"/>
                </a:solidFill>
                <a:latin typeface="Calibri" pitchFamily="34" charset="0"/>
              </a:rPr>
              <a:t>collapsed</a:t>
            </a:r>
            <a:r>
              <a:rPr lang="en-US" sz="2400" i="1" u="sng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after losing more than two  billion dollars.</a:t>
            </a:r>
            <a:endParaRPr lang="en-US" sz="24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593493" y="479685"/>
            <a:ext cx="2858991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686801" y="443199"/>
            <a:ext cx="26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d3272b2c0_0_467"/>
          <p:cNvSpPr/>
          <p:nvPr/>
        </p:nvSpPr>
        <p:spPr>
          <a:xfrm>
            <a:off x="4647651" y="1641422"/>
            <a:ext cx="2864593" cy="2262891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rading  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(n.)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6" name="Google Shape;306;g8d3272b2c0_0_467"/>
          <p:cNvSpPr/>
          <p:nvPr/>
        </p:nvSpPr>
        <p:spPr>
          <a:xfrm>
            <a:off x="3181746" y="4011980"/>
            <a:ext cx="5898322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a-GE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ვაჭრობა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306;g8d3272b2c0_0_467">
            <a:extLst>
              <a:ext uri="{FF2B5EF4-FFF2-40B4-BE49-F238E27FC236}">
                <a16:creationId xmlns:a16="http://schemas.microsoft.com/office/drawing/2014/main" id="{740AC112-B136-6B45-A31A-F1FB8424AE2A}"/>
              </a:ext>
            </a:extLst>
          </p:cNvPr>
          <p:cNvSpPr/>
          <p:nvPr/>
        </p:nvSpPr>
        <p:spPr>
          <a:xfrm>
            <a:off x="3181746" y="5176939"/>
            <a:ext cx="5898322" cy="93583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USA has become one of Georgia’s largest </a:t>
            </a:r>
            <a:r>
              <a:rPr lang="en-US" sz="2400" b="1" i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trading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partners.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593493" y="479685"/>
            <a:ext cx="2858991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686801" y="443199"/>
            <a:ext cx="26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d3272b2c0_0_467"/>
          <p:cNvSpPr/>
          <p:nvPr/>
        </p:nvSpPr>
        <p:spPr>
          <a:xfrm>
            <a:off x="3987383" y="1692536"/>
            <a:ext cx="4501164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1D2A57"/>
                </a:solidFill>
                <a:latin typeface="Calibri" charset="0"/>
                <a:ea typeface="Calibri" charset="0"/>
                <a:cs typeface="Calibri" charset="0"/>
                <a:sym typeface="Merriweather Light"/>
              </a:rPr>
              <a:t>  </a:t>
            </a:r>
            <a:r>
              <a:rPr lang="ka-GE" sz="1800" dirty="0">
                <a:solidFill>
                  <a:srgbClr val="1D2A57"/>
                </a:solidFill>
                <a:latin typeface="Calibri" charset="0"/>
                <a:ea typeface="Calibri" charset="0"/>
                <a:cs typeface="Calibri" charset="0"/>
                <a:sym typeface="Merriweather Light"/>
              </a:rPr>
              <a:t>    </a:t>
            </a:r>
            <a:r>
              <a:rPr lang="en-US" sz="3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</a:t>
            </a:r>
            <a:r>
              <a:rPr lang="en-US" sz="3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nemployment 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(n.)</a:t>
            </a:r>
            <a:endParaRPr lang="en-US" sz="3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6" name="Google Shape;306;g8d3272b2c0_0_467"/>
          <p:cNvSpPr/>
          <p:nvPr/>
        </p:nvSpPr>
        <p:spPr>
          <a:xfrm>
            <a:off x="3181747" y="4256118"/>
            <a:ext cx="5898322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a-GE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უმუშევრობა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306;g8d3272b2c0_0_467">
            <a:extLst>
              <a:ext uri="{FF2B5EF4-FFF2-40B4-BE49-F238E27FC236}">
                <a16:creationId xmlns:a16="http://schemas.microsoft.com/office/drawing/2014/main" id="{740AC112-B136-6B45-A31A-F1FB8424AE2A}"/>
              </a:ext>
            </a:extLst>
          </p:cNvPr>
          <p:cNvSpPr/>
          <p:nvPr/>
        </p:nvSpPr>
        <p:spPr>
          <a:xfrm>
            <a:off x="3181746" y="5281869"/>
            <a:ext cx="5898322" cy="93583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month, </a:t>
            </a:r>
            <a:r>
              <a:rPr lang="en-US" sz="2400" b="1" i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unemployment</a:t>
            </a:r>
            <a:r>
              <a:rPr lang="en-US" sz="2400" i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rose to its highest level.</a:t>
            </a:r>
            <a:endParaRPr sz="2400" i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593493" y="479685"/>
            <a:ext cx="2858991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686801" y="443199"/>
            <a:ext cx="26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0" y="1932868"/>
            <a:ext cx="12207936" cy="241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Business </a:t>
            </a:r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| </a:t>
            </a:r>
            <a:r>
              <a:rPr lang="ka-GE" sz="540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ბიზნესი</a:t>
            </a:r>
            <a:endParaRPr sz="540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6A4AA-71E9-B34C-AAC8-D84F71CB1A1A}"/>
              </a:ext>
            </a:extLst>
          </p:cNvPr>
          <p:cNvSpPr/>
          <p:nvPr/>
        </p:nvSpPr>
        <p:spPr>
          <a:xfrm>
            <a:off x="2061247" y="4045527"/>
            <a:ext cx="81634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Google Shape;98;p2"/>
          <p:cNvSpPr txBox="1"/>
          <p:nvPr/>
        </p:nvSpPr>
        <p:spPr>
          <a:xfrm>
            <a:off x="0" y="3552670"/>
            <a:ext cx="12192000" cy="2368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u="none" strike="noStrike" cap="none" dirty="0">
              <a:solidFill>
                <a:schemeClr val="dk1"/>
              </a:solidFill>
              <a:latin typeface="Sylfaen Regular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English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Specific Purposes | Level A2</a:t>
            </a:r>
            <a:endParaRPr sz="360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207" y="72533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89" y="725338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d3272b2c0_0_467"/>
          <p:cNvSpPr/>
          <p:nvPr/>
        </p:nvSpPr>
        <p:spPr>
          <a:xfrm>
            <a:off x="4017365" y="1588956"/>
            <a:ext cx="3743866" cy="2410827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lang="en-US" sz="32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CEO (Chief Executive Officer</a:t>
            </a:r>
            <a:r>
              <a:rPr lang="ka-GE" sz="32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(n.)</a:t>
            </a:r>
          </a:p>
          <a:p>
            <a:pPr lvl="0"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6" name="Google Shape;306;g8d3272b2c0_0_467"/>
          <p:cNvSpPr/>
          <p:nvPr/>
        </p:nvSpPr>
        <p:spPr>
          <a:xfrm>
            <a:off x="3136776" y="4181167"/>
            <a:ext cx="5898322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a-GE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აღმასრულებელი დირექტორი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306;g8d3272b2c0_0_467">
            <a:extLst>
              <a:ext uri="{FF2B5EF4-FFF2-40B4-BE49-F238E27FC236}">
                <a16:creationId xmlns:a16="http://schemas.microsoft.com/office/drawing/2014/main" id="{740AC112-B136-6B45-A31A-F1FB8424AE2A}"/>
              </a:ext>
            </a:extLst>
          </p:cNvPr>
          <p:cNvSpPr/>
          <p:nvPr/>
        </p:nvSpPr>
        <p:spPr>
          <a:xfrm>
            <a:off x="3151766" y="5329123"/>
            <a:ext cx="5898322" cy="93583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Last week,</a:t>
            </a:r>
            <a:r>
              <a:rPr lang="ka-GE" sz="2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company</a:t>
            </a:r>
            <a:r>
              <a:rPr lang="ka-GE" sz="2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appointed</a:t>
            </a:r>
            <a:r>
              <a:rPr lang="ka-GE" sz="2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a new </a:t>
            </a:r>
            <a:r>
              <a:rPr lang="en-US" sz="2400" b="1" i="1" u="sng" dirty="0" smtClean="0">
                <a:solidFill>
                  <a:srgbClr val="FFFF00"/>
                </a:solidFill>
                <a:latin typeface="Calibri" pitchFamily="34" charset="0"/>
              </a:rPr>
              <a:t>CEO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sz="2400" i="1" u="sng" strike="noStrike" cap="none" dirty="0">
              <a:solidFill>
                <a:srgbClr val="FFFF00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3443CE-6A21-B942-90FF-2F8492BE68E7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F4978-E7A4-5147-8FAF-9455013A3107}"/>
              </a:ext>
            </a:extLst>
          </p:cNvPr>
          <p:cNvSpPr txBox="1"/>
          <p:nvPr/>
        </p:nvSpPr>
        <p:spPr>
          <a:xfrm>
            <a:off x="8477900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d3272b2c0_0_467"/>
          <p:cNvSpPr/>
          <p:nvPr/>
        </p:nvSpPr>
        <p:spPr>
          <a:xfrm>
            <a:off x="4434776" y="1606576"/>
            <a:ext cx="3182400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appoint </a:t>
            </a:r>
          </a:p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(v.)</a:t>
            </a:r>
          </a:p>
          <a:p>
            <a:pPr lvl="0"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6" name="Google Shape;306;g8d3272b2c0_0_467"/>
          <p:cNvSpPr/>
          <p:nvPr/>
        </p:nvSpPr>
        <p:spPr>
          <a:xfrm>
            <a:off x="3091806" y="4121205"/>
            <a:ext cx="5898322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a-GE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თანამდებობაზე დანიშვნა 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306;g8d3272b2c0_0_467">
            <a:extLst>
              <a:ext uri="{FF2B5EF4-FFF2-40B4-BE49-F238E27FC236}">
                <a16:creationId xmlns:a16="http://schemas.microsoft.com/office/drawing/2014/main" id="{740AC112-B136-6B45-A31A-F1FB8424AE2A}"/>
              </a:ext>
            </a:extLst>
          </p:cNvPr>
          <p:cNvSpPr/>
          <p:nvPr/>
        </p:nvSpPr>
        <p:spPr>
          <a:xfrm>
            <a:off x="3106795" y="5191928"/>
            <a:ext cx="5898322" cy="93583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was </a:t>
            </a:r>
            <a:r>
              <a:rPr lang="en-US" sz="2800" i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appointed</a:t>
            </a:r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a new position.</a:t>
            </a:r>
            <a:endParaRPr sz="2800" i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3443CE-6A21-B942-90FF-2F8492BE68E7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F4978-E7A4-5147-8FAF-9455013A3107}"/>
              </a:ext>
            </a:extLst>
          </p:cNvPr>
          <p:cNvSpPr txBox="1"/>
          <p:nvPr/>
        </p:nvSpPr>
        <p:spPr>
          <a:xfrm>
            <a:off x="8477900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d3272b2c0_0_467"/>
          <p:cNvSpPr/>
          <p:nvPr/>
        </p:nvSpPr>
        <p:spPr>
          <a:xfrm>
            <a:off x="4419786" y="1621565"/>
            <a:ext cx="3182400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l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oss 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(n.)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6" name="Google Shape;306;g8d3272b2c0_0_467"/>
          <p:cNvSpPr/>
          <p:nvPr/>
        </p:nvSpPr>
        <p:spPr>
          <a:xfrm>
            <a:off x="3226717" y="4166177"/>
            <a:ext cx="5898322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  </a:t>
            </a:r>
            <a:r>
              <a:rPr lang="ka-GE" sz="3500" b="1" dirty="0" smtClean="0">
                <a:solidFill>
                  <a:schemeClr val="bg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ზარალი, დანაკარგი</a:t>
            </a:r>
            <a:endParaRPr sz="3500" b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Google Shape;306;g8d3272b2c0_0_467">
            <a:extLst>
              <a:ext uri="{FF2B5EF4-FFF2-40B4-BE49-F238E27FC236}">
                <a16:creationId xmlns:a16="http://schemas.microsoft.com/office/drawing/2014/main" id="{740AC112-B136-6B45-A31A-F1FB8424AE2A}"/>
              </a:ext>
            </a:extLst>
          </p:cNvPr>
          <p:cNvSpPr/>
          <p:nvPr/>
        </p:nvSpPr>
        <p:spPr>
          <a:xfrm>
            <a:off x="3226717" y="5251889"/>
            <a:ext cx="5898322" cy="93583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dirty="0" smtClean="0">
                <a:solidFill>
                  <a:schemeClr val="lt1"/>
                </a:solidFill>
                <a:latin typeface="Calibri" pitchFamily="34" charset="0"/>
                <a:ea typeface="Merriweather Light"/>
                <a:cs typeface="Merriweather Light"/>
                <a:sym typeface="Merriweather Light"/>
              </a:rPr>
              <a:t>The company </a:t>
            </a:r>
            <a:r>
              <a:rPr lang="en-US" sz="2400" b="1" i="1" u="sng" dirty="0" smtClean="0">
                <a:solidFill>
                  <a:srgbClr val="FFFF00"/>
                </a:solidFill>
                <a:latin typeface="Calibri" pitchFamily="34" charset="0"/>
                <a:ea typeface="Merriweather Light"/>
                <a:cs typeface="Merriweather Light"/>
                <a:sym typeface="Merriweather Light"/>
              </a:rPr>
              <a:t>loss</a:t>
            </a:r>
            <a:r>
              <a:rPr lang="en-US" sz="2400" i="1" dirty="0" smtClean="0">
                <a:solidFill>
                  <a:schemeClr val="lt1"/>
                </a:solidFill>
                <a:latin typeface="Calibri" pitchFamily="34" charset="0"/>
                <a:ea typeface="Merriweather Light"/>
                <a:cs typeface="Merriweather Light"/>
                <a:sym typeface="Merriweather Light"/>
              </a:rPr>
              <a:t> is more than 2 million US Dollars.</a:t>
            </a:r>
            <a:endParaRPr sz="2400" i="1" u="none" strike="noStrike" cap="none" dirty="0">
              <a:solidFill>
                <a:schemeClr val="lt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3443CE-6A21-B942-90FF-2F8492BE68E7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F4978-E7A4-5147-8FAF-9455013A3107}"/>
              </a:ext>
            </a:extLst>
          </p:cNvPr>
          <p:cNvSpPr txBox="1"/>
          <p:nvPr/>
        </p:nvSpPr>
        <p:spPr>
          <a:xfrm>
            <a:off x="8477900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d3272b2c0_0_467"/>
          <p:cNvSpPr/>
          <p:nvPr/>
        </p:nvSpPr>
        <p:spPr>
          <a:xfrm>
            <a:off x="4149963" y="1454713"/>
            <a:ext cx="3964263" cy="2555315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atastrophic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 (adj.)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6" name="Google Shape;306;g8d3272b2c0_0_467"/>
          <p:cNvSpPr/>
          <p:nvPr/>
        </p:nvSpPr>
        <p:spPr>
          <a:xfrm>
            <a:off x="3196736" y="4121206"/>
            <a:ext cx="5898322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  </a:t>
            </a:r>
            <a:r>
              <a:rPr lang="ka-GE" sz="3500" dirty="0" smtClean="0">
                <a:solidFill>
                  <a:schemeClr val="bg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კატასტროფული</a:t>
            </a:r>
            <a:endParaRPr sz="350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Google Shape;306;g8d3272b2c0_0_467">
            <a:extLst>
              <a:ext uri="{FF2B5EF4-FFF2-40B4-BE49-F238E27FC236}">
                <a16:creationId xmlns:a16="http://schemas.microsoft.com/office/drawing/2014/main" id="{740AC112-B136-6B45-A31A-F1FB8424AE2A}"/>
              </a:ext>
            </a:extLst>
          </p:cNvPr>
          <p:cNvSpPr/>
          <p:nvPr/>
        </p:nvSpPr>
        <p:spPr>
          <a:xfrm>
            <a:off x="3181747" y="5191928"/>
            <a:ext cx="5898322" cy="93583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600" i="1" dirty="0" smtClean="0">
                <a:solidFill>
                  <a:schemeClr val="lt1"/>
                </a:solidFill>
                <a:latin typeface="Calibri" pitchFamily="34" charset="0"/>
                <a:ea typeface="Merriweather Light"/>
                <a:cs typeface="Merriweather Light"/>
                <a:sym typeface="Merriweather Light"/>
              </a:rPr>
              <a:t>The earthquake was </a:t>
            </a:r>
            <a:r>
              <a:rPr lang="en-US" sz="2600" b="1" i="1" u="sng" dirty="0" smtClean="0">
                <a:solidFill>
                  <a:srgbClr val="FFFF00"/>
                </a:solidFill>
                <a:latin typeface="Calibri" pitchFamily="34" charset="0"/>
                <a:ea typeface="Merriweather Light"/>
                <a:cs typeface="Merriweather Light"/>
                <a:sym typeface="Merriweather Light"/>
              </a:rPr>
              <a:t>catastrophic</a:t>
            </a:r>
            <a:r>
              <a:rPr lang="en-US" sz="2600" i="1" dirty="0" smtClean="0">
                <a:solidFill>
                  <a:schemeClr val="lt1"/>
                </a:solidFill>
                <a:latin typeface="Calibri" pitchFamily="34" charset="0"/>
                <a:ea typeface="Merriweather Light"/>
                <a:cs typeface="Merriweather Light"/>
                <a:sym typeface="Merriweather Light"/>
              </a:rPr>
              <a:t>. </a:t>
            </a:r>
            <a:endParaRPr sz="2600" i="1" u="none" strike="noStrike" cap="none" dirty="0">
              <a:solidFill>
                <a:schemeClr val="lt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3443CE-6A21-B942-90FF-2F8492BE68E7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F4978-E7A4-5147-8FAF-9455013A3107}"/>
              </a:ext>
            </a:extLst>
          </p:cNvPr>
          <p:cNvSpPr txBox="1"/>
          <p:nvPr/>
        </p:nvSpPr>
        <p:spPr>
          <a:xfrm>
            <a:off x="8477900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4126192" y="2766149"/>
            <a:ext cx="4756729" cy="160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 Comprehension</a:t>
            </a:r>
          </a:p>
          <a:p>
            <a:pPr algn="ctr"/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წაკითხულის გააზრება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7F9B12-969A-408D-9A80-DB3D56BB645E}"/>
              </a:ext>
            </a:extLst>
          </p:cNvPr>
          <p:cNvSpPr/>
          <p:nvPr/>
        </p:nvSpPr>
        <p:spPr>
          <a:xfrm>
            <a:off x="1717225" y="2036796"/>
            <a:ext cx="9452595" cy="4621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a company spends more money than they make, this can lead to 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losses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udden losses can make any company, no matter how big or small, 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collapse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And if one company is dependent on another company this can cause 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multiple collapses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resulting in mass 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unemployment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which is always 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catastrophic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6CCF4A-DD7B-412B-ADB1-7004BC600AD1}"/>
              </a:ext>
            </a:extLst>
          </p:cNvPr>
          <p:cNvSpPr/>
          <p:nvPr/>
        </p:nvSpPr>
        <p:spPr>
          <a:xfrm>
            <a:off x="1528997" y="1948721"/>
            <a:ext cx="9918088" cy="451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Just because a company has a large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workforce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does not mean a company is rich. Any business, no matter how big or how small, must make profits. When companies make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profit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they are able to pay their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employees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higher wages which allows them to work better.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297FB1-89EA-4F97-905B-79C9AF72301F}"/>
              </a:ext>
            </a:extLst>
          </p:cNvPr>
          <p:cNvSpPr/>
          <p:nvPr/>
        </p:nvSpPr>
        <p:spPr>
          <a:xfrm>
            <a:off x="1454046" y="2053652"/>
            <a:ext cx="10094210" cy="4512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people want to be 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 but it is not easy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Being a CEO is not a position you can apply for. It is a position that you often have to be 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appointed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to. This includes companies like banks, 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trading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companies, multinational corporations and others. Being a CEO is a big job and is often very stressful because of all the responsibilities.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0"/>
            <a:ext cx="10430041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3" y="2522281"/>
            <a:ext cx="1039549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275939293"/>
              </p:ext>
            </p:extLst>
          </p:nvPr>
        </p:nvGraphicFramePr>
        <p:xfrm>
          <a:off x="689318" y="2805863"/>
          <a:ext cx="10156874" cy="875749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1015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57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Being</a:t>
                      </a:r>
                      <a:r>
                        <a:rPr lang="en-US" sz="2800" b="0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CEO is easy.</a:t>
                      </a:r>
                      <a:endParaRPr sz="2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07689"/>
              </p:ext>
            </p:extLst>
          </p:nvPr>
        </p:nvGraphicFramePr>
        <p:xfrm>
          <a:off x="577303" y="3963251"/>
          <a:ext cx="10268888" cy="1737360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10268888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endParaRPr lang="en-US" sz="2400" i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Being a CEO is a big job and is often very stressful because of all the responsibilities. </a:t>
                      </a:r>
                    </a:p>
                    <a:p>
                      <a:endParaRPr lang="en-US" sz="2800" b="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534" y="2522280"/>
            <a:ext cx="2246258" cy="13255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ka-GE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endParaRPr lang="en-US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6622471" y="430781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  <a:p>
            <a:pPr algn="ctr"/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კითხვის დავალება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0"/>
            <a:ext cx="10430041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3" y="2522281"/>
            <a:ext cx="1039549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2017371667"/>
              </p:ext>
            </p:extLst>
          </p:nvPr>
        </p:nvGraphicFramePr>
        <p:xfrm>
          <a:off x="577303" y="2843587"/>
          <a:ext cx="10212617" cy="838025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10212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</a:t>
                      </a:r>
                      <a:r>
                        <a:rPr lang="en-US" sz="3000" b="0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company has a large workforce, they are rich.</a:t>
                      </a:r>
                      <a:endParaRPr sz="30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65296"/>
              </p:ext>
            </p:extLst>
          </p:nvPr>
        </p:nvGraphicFramePr>
        <p:xfrm>
          <a:off x="577303" y="4298531"/>
          <a:ext cx="9971752" cy="1066800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9971752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717594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 because a company has a large workforce does not mean a company is rich. </a:t>
                      </a:r>
                      <a:endParaRPr lang="en-US" sz="3200" b="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982" y="2541405"/>
            <a:ext cx="1536992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endParaRPr lang="en-US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6622471" y="524169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  <a:p>
            <a:pPr algn="ctr"/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კითხვის დავალება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3272b2c0_0_301"/>
          <p:cNvSpPr txBox="1">
            <a:spLocks noGrp="1"/>
          </p:cNvSpPr>
          <p:nvPr>
            <p:ph type="title"/>
          </p:nvPr>
        </p:nvSpPr>
        <p:spPr>
          <a:xfrm>
            <a:off x="7345680" y="731519"/>
            <a:ext cx="4358640" cy="10058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                       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გეგმა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07" name="Google Shape;107;g8d3272b2c0_0_301"/>
          <p:cNvGrpSpPr/>
          <p:nvPr/>
        </p:nvGrpSpPr>
        <p:grpSpPr>
          <a:xfrm>
            <a:off x="-5137029" y="1121080"/>
            <a:ext cx="11276571" cy="6374077"/>
            <a:chOff x="-4943656" y="-757771"/>
            <a:chExt cx="10073010" cy="5889900"/>
          </a:xfrm>
        </p:grpSpPr>
        <p:sp>
          <p:nvSpPr>
            <p:cNvPr id="108" name="Google Shape;108;g8d3272b2c0_0_301"/>
            <p:cNvSpPr/>
            <p:nvPr/>
          </p:nvSpPr>
          <p:spPr>
            <a:xfrm>
              <a:off x="-4943656" y="-757771"/>
              <a:ext cx="5889900" cy="5889900"/>
            </a:xfrm>
            <a:prstGeom prst="blockArc">
              <a:avLst>
                <a:gd name="adj1" fmla="val 18900000"/>
                <a:gd name="adj2" fmla="val 2173954"/>
                <a:gd name="adj3" fmla="val 0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09" name="Google Shape;109;g8d3272b2c0_0_301"/>
            <p:cNvSpPr/>
            <p:nvPr/>
          </p:nvSpPr>
          <p:spPr>
            <a:xfrm>
              <a:off x="306853" y="198853"/>
              <a:ext cx="482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0" name="Google Shape;110;g8d3272b2c0_0_301"/>
            <p:cNvSpPr txBox="1"/>
            <p:nvPr/>
          </p:nvSpPr>
          <p:spPr>
            <a:xfrm>
              <a:off x="306853" y="198853"/>
              <a:ext cx="482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Introduction - </a:t>
              </a:r>
              <a:r>
                <a:rPr lang="en-US" sz="1800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შესავალი</a:t>
              </a:r>
              <a:r>
                <a:rPr lang="en-US" sz="18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8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1" name="Google Shape;111;g8d3272b2c0_0_301"/>
            <p:cNvSpPr/>
            <p:nvPr/>
          </p:nvSpPr>
          <p:spPr>
            <a:xfrm>
              <a:off x="58396" y="149161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2" name="Google Shape;112;g8d3272b2c0_0_301"/>
            <p:cNvSpPr/>
            <p:nvPr/>
          </p:nvSpPr>
          <p:spPr>
            <a:xfrm>
              <a:off x="652633" y="865913"/>
              <a:ext cx="446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3" name="Google Shape;113;g8d3272b2c0_0_301"/>
            <p:cNvSpPr txBox="1"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 </a:t>
              </a:r>
              <a:r>
                <a:rPr lang="en-US" sz="18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- </a:t>
              </a:r>
              <a:r>
                <a:rPr lang="en-US" sz="1800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ლექსიკა</a:t>
              </a:r>
              <a:endParaRPr sz="18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4" name="Google Shape;114;g8d3272b2c0_0_301"/>
            <p:cNvSpPr/>
            <p:nvPr/>
          </p:nvSpPr>
          <p:spPr>
            <a:xfrm>
              <a:off x="404176" y="816221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5" name="Google Shape;115;g8d3272b2c0_0_301"/>
            <p:cNvSpPr/>
            <p:nvPr/>
          </p:nvSpPr>
          <p:spPr>
            <a:xfrm>
              <a:off x="849912" y="1430306"/>
              <a:ext cx="4265100" cy="443399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6" name="Google Shape;116;g8d3272b2c0_0_301"/>
            <p:cNvSpPr txBox="1"/>
            <p:nvPr/>
          </p:nvSpPr>
          <p:spPr>
            <a:xfrm>
              <a:off x="864133" y="1345812"/>
              <a:ext cx="4226375" cy="591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Reading Comprehension </a:t>
              </a:r>
              <a:r>
                <a:rPr lang="en-US" sz="18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- </a:t>
              </a:r>
              <a:r>
                <a:rPr lang="ka-GE" sz="1800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წაკითხულის გააზრება</a:t>
              </a:r>
              <a:r>
                <a:rPr lang="en-US" sz="1800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8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7" name="Google Shape;117;g8d3272b2c0_0_301"/>
            <p:cNvSpPr/>
            <p:nvPr/>
          </p:nvSpPr>
          <p:spPr>
            <a:xfrm>
              <a:off x="544570" y="1398348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8" name="Google Shape;118;g8d3272b2c0_0_301"/>
            <p:cNvSpPr/>
            <p:nvPr/>
          </p:nvSpPr>
          <p:spPr>
            <a:xfrm>
              <a:off x="898680" y="2002442"/>
              <a:ext cx="4202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9" name="Google Shape;119;g8d3272b2c0_0_301"/>
            <p:cNvSpPr txBox="1"/>
            <p:nvPr/>
          </p:nvSpPr>
          <p:spPr>
            <a:xfrm>
              <a:off x="927122" y="2044689"/>
              <a:ext cx="4202100" cy="441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Grammar - </a:t>
              </a:r>
              <a:r>
                <a:rPr lang="ka-GE" sz="18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გრამატიკა</a:t>
              </a:r>
              <a:endParaRPr sz="18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0" name="Google Shape;120;g8d3272b2c0_0_301"/>
            <p:cNvSpPr/>
            <p:nvPr/>
          </p:nvSpPr>
          <p:spPr>
            <a:xfrm>
              <a:off x="678664" y="1980913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1" name="Google Shape;121;g8d3272b2c0_0_301"/>
            <p:cNvSpPr/>
            <p:nvPr/>
          </p:nvSpPr>
          <p:spPr>
            <a:xfrm>
              <a:off x="849912" y="2627253"/>
              <a:ext cx="4265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2" name="Google Shape;122;g8d3272b2c0_0_301"/>
            <p:cNvSpPr txBox="1"/>
            <p:nvPr/>
          </p:nvSpPr>
          <p:spPr>
            <a:xfrm>
              <a:off x="849912" y="2627307"/>
              <a:ext cx="4265100" cy="436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Summary </a:t>
              </a:r>
              <a:r>
                <a:rPr lang="ka-GE" sz="18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- </a:t>
              </a:r>
              <a:r>
                <a:rPr lang="ka-GE" sz="18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შეჯამება</a:t>
              </a:r>
              <a:endParaRPr sz="18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3" name="Google Shape;123;g8d3272b2c0_0_301"/>
            <p:cNvSpPr/>
            <p:nvPr/>
          </p:nvSpPr>
          <p:spPr>
            <a:xfrm>
              <a:off x="536404" y="2553561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7" name="Google Shape;127;g8d3272b2c0_0_301"/>
            <p:cNvSpPr/>
            <p:nvPr/>
          </p:nvSpPr>
          <p:spPr>
            <a:xfrm>
              <a:off x="698069" y="3331425"/>
              <a:ext cx="4420880" cy="39430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8" name="Google Shape;128;g8d3272b2c0_0_301"/>
            <p:cNvSpPr txBox="1"/>
            <p:nvPr/>
          </p:nvSpPr>
          <p:spPr>
            <a:xfrm>
              <a:off x="846698" y="3328519"/>
              <a:ext cx="3252765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Homework </a:t>
              </a:r>
              <a:r>
                <a:rPr lang="ka-GE" sz="18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- საშინაო</a:t>
              </a:r>
              <a:r>
                <a:rPr lang="en-US" sz="1800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ka-GE" sz="18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დავალება</a:t>
              </a:r>
              <a:r>
                <a:rPr lang="en-US" sz="18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8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9" name="Google Shape;129;g8d3272b2c0_0_301"/>
            <p:cNvSpPr/>
            <p:nvPr/>
          </p:nvSpPr>
          <p:spPr>
            <a:xfrm>
              <a:off x="322709" y="3304007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</p:grpSp>
      <p:sp>
        <p:nvSpPr>
          <p:cNvPr id="130" name="Google Shape;130;g8d3272b2c0_0_301"/>
          <p:cNvSpPr txBox="1"/>
          <p:nvPr/>
        </p:nvSpPr>
        <p:spPr>
          <a:xfrm>
            <a:off x="6652263" y="1957059"/>
            <a:ext cx="4598347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sz="4000" b="1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Business | </a:t>
            </a:r>
            <a:r>
              <a:rPr lang="ka-GE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ბიზნესი</a:t>
            </a:r>
            <a:endParaRPr sz="40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4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207" y="72533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89" y="725338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0"/>
            <a:ext cx="10430041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3" y="2522281"/>
            <a:ext cx="1039549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3143997221"/>
              </p:ext>
            </p:extLst>
          </p:nvPr>
        </p:nvGraphicFramePr>
        <p:xfrm>
          <a:off x="699281" y="2805863"/>
          <a:ext cx="9119968" cy="838025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911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CEOs are never appointed.</a:t>
                      </a:r>
                      <a:endParaRPr sz="24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14443"/>
              </p:ext>
            </p:extLst>
          </p:nvPr>
        </p:nvGraphicFramePr>
        <p:xfrm>
          <a:off x="577302" y="4478155"/>
          <a:ext cx="11025417" cy="518160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11025417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466904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 is a position that you often have to be appointed to. </a:t>
                      </a:r>
                      <a:endParaRPr lang="en-US" sz="2800" b="0" i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534" y="2467584"/>
            <a:ext cx="1755303" cy="123737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False</a:t>
            </a:r>
            <a:endParaRPr lang="en-US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6895475" y="496144"/>
            <a:ext cx="4077324" cy="1242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</a:p>
          <a:p>
            <a:pPr algn="ctr"/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</a:t>
            </a:r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დავალება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0"/>
            <a:ext cx="10430041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3" y="2522281"/>
            <a:ext cx="1039549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228577176"/>
              </p:ext>
            </p:extLst>
          </p:nvPr>
        </p:nvGraphicFramePr>
        <p:xfrm>
          <a:off x="689317" y="2843587"/>
          <a:ext cx="9411286" cy="838025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941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Sudden</a:t>
                      </a:r>
                      <a:r>
                        <a:rPr lang="en-US" sz="2800" b="0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losses will lead a company to collapse.</a:t>
                      </a:r>
                      <a:endParaRPr sz="2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818"/>
              </p:ext>
            </p:extLst>
          </p:nvPr>
        </p:nvGraphicFramePr>
        <p:xfrm>
          <a:off x="577303" y="3996825"/>
          <a:ext cx="11025417" cy="1497888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11025417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1497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800" b="0" i="0" u="none" strike="noStrike" cap="none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r>
                        <a:rPr lang="en-US" sz="28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Sudden losses can make any company, no matter how big or small, collapse.</a:t>
                      </a:r>
                      <a:endParaRPr lang="en-US" sz="2800" b="0" i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992" y="2522281"/>
            <a:ext cx="1656829" cy="12373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rue</a:t>
            </a:r>
            <a:endParaRPr lang="en-US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6622471" y="447569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</a:p>
          <a:p>
            <a:pPr algn="ctr"/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</a:t>
            </a:r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დავალება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8259580" y="539646"/>
            <a:ext cx="2774513" cy="106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endParaRPr lang="ka-GE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გრამატიკა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0E387F-F56A-0545-BA44-601E3311587C}"/>
              </a:ext>
            </a:extLst>
          </p:cNvPr>
          <p:cNvSpPr/>
          <p:nvPr/>
        </p:nvSpPr>
        <p:spPr>
          <a:xfrm>
            <a:off x="1071880" y="2966720"/>
            <a:ext cx="9677400" cy="125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Profit was </a:t>
            </a:r>
            <a:r>
              <a:rPr lang="en-US" sz="3600" b="1" dirty="0" smtClean="0">
                <a:solidFill>
                  <a:srgbClr val="FFC000"/>
                </a:solidFill>
                <a:latin typeface="Calibri" pitchFamily="34" charset="0"/>
              </a:rPr>
              <a:t>higher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than last year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b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sz="3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500" dirty="0" smtClean="0">
                <a:latin typeface="Sylfaen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lang="en-US" sz="35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0E387F-F56A-0545-BA44-601E3311587C}"/>
              </a:ext>
            </a:extLst>
          </p:cNvPr>
          <p:cNvSpPr/>
          <p:nvPr/>
        </p:nvSpPr>
        <p:spPr>
          <a:xfrm>
            <a:off x="1091544" y="4673599"/>
            <a:ext cx="9657736" cy="1703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atin typeface="Calibri" charset="0"/>
                <a:ea typeface="Calibri" charset="0"/>
                <a:cs typeface="Calibri" charset="0"/>
                <a:sym typeface="Times New Roman"/>
              </a:rPr>
              <a:t>Profit of the company from 2017 was </a:t>
            </a:r>
            <a:r>
              <a:rPr lang="en-US" sz="36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  <a:sym typeface="Times New Roman"/>
              </a:rPr>
              <a:t>the highest</a:t>
            </a:r>
            <a:r>
              <a:rPr lang="en-US" sz="3500" b="1" dirty="0" smtClean="0">
                <a:latin typeface="Calibri" charset="0"/>
                <a:ea typeface="Calibri" charset="0"/>
                <a:cs typeface="Calibri" charset="0"/>
                <a:sym typeface="Times New Roman"/>
              </a:rPr>
              <a:t>.</a:t>
            </a:r>
            <a:endParaRPr lang="en-US" sz="35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1079292" y="2083632"/>
            <a:ext cx="10094938" cy="4223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Comparatives and Superlatives</a:t>
            </a:r>
            <a:endParaRPr lang="ka-GE" sz="3600" b="1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/>
            </a:r>
            <a:b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comparative adjectives to compare two people, places or things.</a:t>
            </a:r>
            <a:b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</a:rPr>
              <a:t>Profit was </a:t>
            </a:r>
            <a:r>
              <a:rPr lang="en-US" sz="2800" b="1" i="1" dirty="0" smtClean="0">
                <a:solidFill>
                  <a:srgbClr val="FFC000"/>
                </a:solidFill>
                <a:latin typeface="Calibri" pitchFamily="34" charset="0"/>
              </a:rPr>
              <a:t>higher </a:t>
            </a:r>
            <a:r>
              <a:rPr lang="en-US" sz="2800" i="1" dirty="0">
                <a:solidFill>
                  <a:schemeClr val="bg1"/>
                </a:solidFill>
                <a:latin typeface="Calibri" pitchFamily="34" charset="0"/>
              </a:rPr>
              <a:t>than last year</a:t>
            </a:r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.</a:t>
            </a:r>
            <a:b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high 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higher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8259580" y="539646"/>
            <a:ext cx="2774513" cy="106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endParaRPr lang="ka-GE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გრამატიკა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1109272" y="2068643"/>
            <a:ext cx="10169890" cy="4553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Comparatives and Superlatives</a:t>
            </a:r>
            <a:endParaRPr lang="ka-GE" sz="3600" b="1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/>
            </a:r>
            <a:b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en-US" sz="2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sentences that compare two people, places or things.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Bank collapsed after losing</a:t>
            </a:r>
            <a:r>
              <a:rPr lang="en-US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</a:t>
            </a:r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billion dollars.</a:t>
            </a:r>
            <a:r>
              <a:rPr lang="en-US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8259580" y="539646"/>
            <a:ext cx="2774513" cy="106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endParaRPr lang="ka-GE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გრამატიკა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719528" y="1963711"/>
            <a:ext cx="10912839" cy="4586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a-GE" sz="3600" b="1" dirty="0" smtClean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Comparatives and Superlatives</a:t>
            </a:r>
            <a:endParaRPr lang="ka-GE" sz="3600" b="1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lvl="0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/>
            </a:r>
            <a:b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superlative adjectives to compare more than two people, places or things.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en-US" sz="28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the superlative form of the adjective.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</a:t>
            </a:r>
            <a:r>
              <a:rPr lang="en-US" sz="2800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biggest </a:t>
            </a:r>
            <a:r>
              <a:rPr lang="en-US" sz="2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profit the company has made so far. 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big   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  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biggest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1" y="526143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543" y="541134"/>
            <a:ext cx="2376972" cy="9279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8679458" y="472933"/>
            <a:ext cx="2774513" cy="106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endParaRPr lang="ka-GE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გრამატიკა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915485" y="3632791"/>
            <a:ext cx="762641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Calibri" pitchFamily="34" charset="0"/>
              </a:rPr>
              <a:t>My daughter works for one of </a:t>
            </a:r>
            <a:r>
              <a:rPr lang="mr-IN" sz="2800" dirty="0" smtClean="0">
                <a:latin typeface="Calibri" pitchFamily="34" charset="0"/>
              </a:rPr>
              <a:t>…………</a:t>
            </a:r>
            <a:r>
              <a:rPr lang="en-US" sz="2800" dirty="0" smtClean="0">
                <a:latin typeface="Calibri" pitchFamily="34" charset="0"/>
              </a:rPr>
              <a:t>. companies in the area</a:t>
            </a:r>
            <a:r>
              <a:rPr lang="ka-GE" sz="2800" dirty="0" smtClean="0">
                <a:latin typeface="Calibri" pitchFamily="34" charset="0"/>
              </a:rPr>
              <a:t>.</a:t>
            </a:r>
            <a:r>
              <a:rPr lang="en-US" sz="2800" dirty="0" smtClean="0">
                <a:latin typeface="Calibri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A3800-D121-2841-834D-E3F36E1D0D8E}"/>
              </a:ext>
            </a:extLst>
          </p:cNvPr>
          <p:cNvSpPr/>
          <p:nvPr/>
        </p:nvSpPr>
        <p:spPr>
          <a:xfrm>
            <a:off x="1991032" y="3818399"/>
            <a:ext cx="755086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>
              <a:lnSpc>
                <a:spcPct val="115000"/>
              </a:lnSpc>
              <a:buSzPts val="1500"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  <a:cs typeface="Sylfaen"/>
            </a:endParaRPr>
          </a:p>
          <a:p>
            <a:pPr marL="133350" lvl="0">
              <a:lnSpc>
                <a:spcPct val="115000"/>
              </a:lnSpc>
              <a:buSzPts val="1500"/>
            </a:pPr>
            <a:endParaRPr lang="en-US" sz="2600" b="1" dirty="0">
              <a:solidFill>
                <a:schemeClr val="bg1"/>
              </a:solidFill>
              <a:latin typeface="Sylfaen" panose="010A050205030603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1596408" y="1909081"/>
            <a:ext cx="1774622" cy="107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C47528-8DA9-514A-ABB5-DF08268F46B6}"/>
              </a:ext>
            </a:extLst>
          </p:cNvPr>
          <p:cNvSpPr/>
          <p:nvPr/>
        </p:nvSpPr>
        <p:spPr>
          <a:xfrm>
            <a:off x="3737893" y="1904491"/>
            <a:ext cx="1809468" cy="1080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biggest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6125805" y="1904491"/>
            <a:ext cx="1478461" cy="1080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8182710" y="1941723"/>
            <a:ext cx="1829370" cy="1051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 than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030387" y="359763"/>
            <a:ext cx="4197246" cy="133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ka-GE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გრამატიკის დავალება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12252 0.5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033784" y="3497199"/>
            <a:ext cx="762641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Calibri" pitchFamily="34" charset="0"/>
              </a:rPr>
              <a:t> </a:t>
            </a:r>
            <a:r>
              <a:rPr lang="mr-IN" sz="2800" dirty="0">
                <a:latin typeface="Calibri" pitchFamily="34" charset="0"/>
              </a:rPr>
              <a:t>…………</a:t>
            </a:r>
            <a:r>
              <a:rPr lang="en-US" sz="2800" dirty="0">
                <a:latin typeface="Calibri" pitchFamily="34" charset="0"/>
              </a:rPr>
              <a:t>. </a:t>
            </a:r>
            <a:r>
              <a:rPr lang="en-US" sz="2800" dirty="0" smtClean="0">
                <a:latin typeface="Calibri" pitchFamily="34" charset="0"/>
              </a:rPr>
              <a:t>twice as many people are unemployed now than a year ago.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A3800-D121-2841-834D-E3F36E1D0D8E}"/>
              </a:ext>
            </a:extLst>
          </p:cNvPr>
          <p:cNvSpPr/>
          <p:nvPr/>
        </p:nvSpPr>
        <p:spPr>
          <a:xfrm>
            <a:off x="1991032" y="3818399"/>
            <a:ext cx="755086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>
              <a:lnSpc>
                <a:spcPct val="115000"/>
              </a:lnSpc>
              <a:buSzPts val="1500"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  <a:cs typeface="Sylfaen"/>
            </a:endParaRPr>
          </a:p>
          <a:p>
            <a:pPr marL="133350" lvl="0">
              <a:lnSpc>
                <a:spcPct val="115000"/>
              </a:lnSpc>
              <a:buSzPts val="1500"/>
            </a:pPr>
            <a:endParaRPr lang="en-US" sz="2600" b="1" dirty="0">
              <a:solidFill>
                <a:schemeClr val="bg1"/>
              </a:solidFill>
              <a:latin typeface="Sylfaen" panose="010A050205030603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2033784" y="2035039"/>
            <a:ext cx="1818985" cy="107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5047798" y="2015222"/>
            <a:ext cx="1682786" cy="1051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5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7667555" y="2015222"/>
            <a:ext cx="1829370" cy="99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 than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030387" y="359763"/>
            <a:ext cx="4197246" cy="133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ka-GE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გრამატიკის დავალება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2638 0.5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033784" y="3497199"/>
            <a:ext cx="762641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Calibri" pitchFamily="34" charset="0"/>
              </a:rPr>
              <a:t>Salaries are </a:t>
            </a:r>
            <a:r>
              <a:rPr lang="mr-IN" sz="2800" dirty="0">
                <a:latin typeface="Calibri" pitchFamily="34" charset="0"/>
              </a:rPr>
              <a:t>…………</a:t>
            </a:r>
            <a:r>
              <a:rPr lang="en-US" sz="2800" dirty="0">
                <a:latin typeface="Calibri" pitchFamily="34" charset="0"/>
              </a:rPr>
              <a:t>. </a:t>
            </a:r>
            <a:r>
              <a:rPr lang="en-US" sz="2800" dirty="0" smtClean="0">
                <a:latin typeface="Calibri" pitchFamily="34" charset="0"/>
              </a:rPr>
              <a:t>than at any other time this year.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A3800-D121-2841-834D-E3F36E1D0D8E}"/>
              </a:ext>
            </a:extLst>
          </p:cNvPr>
          <p:cNvSpPr/>
          <p:nvPr/>
        </p:nvSpPr>
        <p:spPr>
          <a:xfrm>
            <a:off x="1991032" y="3818399"/>
            <a:ext cx="755086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>
              <a:lnSpc>
                <a:spcPct val="115000"/>
              </a:lnSpc>
              <a:buSzPts val="1500"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  <a:cs typeface="Sylfaen"/>
            </a:endParaRPr>
          </a:p>
          <a:p>
            <a:pPr marL="133350" lvl="0">
              <a:lnSpc>
                <a:spcPct val="115000"/>
              </a:lnSpc>
              <a:buSzPts val="1500"/>
            </a:pPr>
            <a:endParaRPr lang="en-US" sz="2600" b="1" dirty="0">
              <a:solidFill>
                <a:schemeClr val="bg1"/>
              </a:solidFill>
              <a:latin typeface="Sylfaen" panose="010A050205030603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3153477" y="1902097"/>
            <a:ext cx="1840554" cy="107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lowest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6335310" y="1902097"/>
            <a:ext cx="1478461" cy="107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030387" y="359763"/>
            <a:ext cx="4197246" cy="133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a-GE" sz="3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r>
              <a:rPr lang="ka-GE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ka-GE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ka-GE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გრამატიკის დავალება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8 0.06482 L -0.14375 0.54885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21431" y="268973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033784" y="3497199"/>
            <a:ext cx="762641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Calibri" pitchFamily="34" charset="0"/>
              </a:rPr>
              <a:t>He started at </a:t>
            </a:r>
            <a:r>
              <a:rPr lang="mr-IN" sz="2800" dirty="0">
                <a:latin typeface="Calibri" pitchFamily="34" charset="0"/>
              </a:rPr>
              <a:t>…………</a:t>
            </a:r>
            <a:r>
              <a:rPr lang="en-US" sz="2800" dirty="0">
                <a:latin typeface="Calibri" pitchFamily="34" charset="0"/>
              </a:rPr>
              <a:t>. </a:t>
            </a:r>
            <a:r>
              <a:rPr lang="en-US" sz="2800" dirty="0" smtClean="0">
                <a:latin typeface="Calibri" pitchFamily="34" charset="0"/>
              </a:rPr>
              <a:t>position in the company but now he’s the CEO.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A3800-D121-2841-834D-E3F36E1D0D8E}"/>
              </a:ext>
            </a:extLst>
          </p:cNvPr>
          <p:cNvSpPr/>
          <p:nvPr/>
        </p:nvSpPr>
        <p:spPr>
          <a:xfrm>
            <a:off x="1991032" y="3818399"/>
            <a:ext cx="755086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>
              <a:lnSpc>
                <a:spcPct val="115000"/>
              </a:lnSpc>
              <a:buSzPts val="1500"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  <a:cs typeface="Sylfaen"/>
            </a:endParaRPr>
          </a:p>
          <a:p>
            <a:pPr marL="133350" lvl="0">
              <a:lnSpc>
                <a:spcPct val="115000"/>
              </a:lnSpc>
              <a:buSzPts val="1500"/>
            </a:pPr>
            <a:endParaRPr lang="en-US" sz="2600" b="1" dirty="0">
              <a:solidFill>
                <a:schemeClr val="bg1"/>
              </a:solidFill>
              <a:latin typeface="Sylfaen" panose="010A050205030603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4637437" y="1917286"/>
            <a:ext cx="1724850" cy="107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lowest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030387" y="359763"/>
            <a:ext cx="4197246" cy="133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ka-GE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გრამატიკის დავალება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00118 0.5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8304550" y="689548"/>
            <a:ext cx="3057993" cy="1034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შესავალი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D9A7B7-2E7A-4C45-8448-1D4A0B159BF3}"/>
              </a:ext>
            </a:extLst>
          </p:cNvPr>
          <p:cNvSpPr/>
          <p:nvPr/>
        </p:nvSpPr>
        <p:spPr>
          <a:xfrm>
            <a:off x="559276" y="2739973"/>
            <a:ext cx="5388015" cy="912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What types of businesses  or companies do you know?</a:t>
            </a: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5F91BBF8-4280-E84D-AC36-E0FB43FF2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207" y="725338"/>
            <a:ext cx="2164081" cy="968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DA0573-655A-0240-8BF1-24D088C7DAA5}"/>
              </a:ext>
            </a:extLst>
          </p:cNvPr>
          <p:cNvSpPr/>
          <p:nvPr/>
        </p:nvSpPr>
        <p:spPr>
          <a:xfrm>
            <a:off x="502201" y="5412657"/>
            <a:ext cx="7186178" cy="1061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endParaRPr lang="en-US" sz="2400" b="1" dirty="0" smtClean="0">
              <a:solidFill>
                <a:schemeClr val="bg1"/>
              </a:solidFill>
              <a:latin typeface="Sylfaen" panose="010A0502050306030303" pitchFamily="18" charset="0"/>
              <a:ea typeface="Times New Roman"/>
              <a:cs typeface="Times New Roman"/>
              <a:sym typeface="Times New Roman"/>
            </a:endParaRPr>
          </a:p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 which of these companies would you like to work and why?</a:t>
            </a:r>
          </a:p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endParaRPr lang="en-US" sz="3600" dirty="0">
              <a:solidFill>
                <a:schemeClr val="bg1"/>
              </a:solidFill>
              <a:latin typeface="Sylfaen" panose="010A0502050306030303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7AF7E-AEF5-7240-BF10-F47870346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89" y="725338"/>
            <a:ext cx="2376972" cy="968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5788E0-7697-6D4F-B132-F0C37041B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194" y="1948721"/>
            <a:ext cx="3707351" cy="35573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8745" y="3937336"/>
            <a:ext cx="1430594" cy="855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Family owned </a:t>
            </a: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business</a:t>
            </a:r>
            <a:endParaRPr lang="en-GB" sz="1600" b="1" i="1" dirty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4569" y="3937334"/>
            <a:ext cx="1445342" cy="840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Multinational </a:t>
            </a:r>
            <a:r>
              <a:rPr lang="en-US" sz="16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company</a:t>
            </a:r>
            <a:endParaRPr lang="en-GB" sz="1600" b="1" i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2453" y="3927423"/>
            <a:ext cx="1350566" cy="83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Private </a:t>
            </a:r>
            <a:r>
              <a:rPr lang="en-US" sz="16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company</a:t>
            </a:r>
            <a:endParaRPr lang="en-GB" sz="1600" b="1" i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01390" y="3927423"/>
            <a:ext cx="1382532" cy="809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Public </a:t>
            </a:r>
            <a:r>
              <a:rPr lang="en-US" sz="16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company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3272b2c0_0_301"/>
          <p:cNvSpPr txBox="1">
            <a:spLocks noGrp="1"/>
          </p:cNvSpPr>
          <p:nvPr>
            <p:ph type="title"/>
          </p:nvPr>
        </p:nvSpPr>
        <p:spPr>
          <a:xfrm>
            <a:off x="8409481" y="341970"/>
            <a:ext cx="3147935" cy="1060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                    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ka-GE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შეჯამება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2" name="Google Shape;107;g8d3272b2c0_0_301"/>
          <p:cNvGrpSpPr/>
          <p:nvPr/>
        </p:nvGrpSpPr>
        <p:grpSpPr>
          <a:xfrm>
            <a:off x="114533" y="1784247"/>
            <a:ext cx="6599982" cy="4456530"/>
            <a:chOff x="-170648" y="166211"/>
            <a:chExt cx="5414987" cy="1655642"/>
          </a:xfrm>
        </p:grpSpPr>
        <p:sp>
          <p:nvSpPr>
            <p:cNvPr id="109" name="Google Shape;109;g8d3272b2c0_0_301"/>
            <p:cNvSpPr/>
            <p:nvPr/>
          </p:nvSpPr>
          <p:spPr>
            <a:xfrm>
              <a:off x="306853" y="198853"/>
              <a:ext cx="482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0" name="Google Shape;110;g8d3272b2c0_0_301"/>
            <p:cNvSpPr txBox="1"/>
            <p:nvPr/>
          </p:nvSpPr>
          <p:spPr>
            <a:xfrm>
              <a:off x="421839" y="203955"/>
              <a:ext cx="482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 connected with companies and business</a:t>
              </a:r>
              <a:endParaRPr sz="27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1" name="Google Shape;111;g8d3272b2c0_0_301"/>
            <p:cNvSpPr/>
            <p:nvPr/>
          </p:nvSpPr>
          <p:spPr>
            <a:xfrm>
              <a:off x="-170648" y="166211"/>
              <a:ext cx="725030" cy="4627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2" name="Google Shape;112;g8d3272b2c0_0_301"/>
            <p:cNvSpPr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3" name="Google Shape;113;g8d3272b2c0_0_301"/>
            <p:cNvSpPr txBox="1"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Reading  about Business News</a:t>
              </a:r>
              <a:endParaRPr sz="27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4" name="Google Shape;114;g8d3272b2c0_0_301"/>
            <p:cNvSpPr/>
            <p:nvPr/>
          </p:nvSpPr>
          <p:spPr>
            <a:xfrm>
              <a:off x="-35382" y="772888"/>
              <a:ext cx="899515" cy="4627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5" name="Google Shape;115;g8d3272b2c0_0_301"/>
            <p:cNvSpPr/>
            <p:nvPr/>
          </p:nvSpPr>
          <p:spPr>
            <a:xfrm>
              <a:off x="864133" y="1391711"/>
              <a:ext cx="4265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6" name="Google Shape;116;g8d3272b2c0_0_301"/>
            <p:cNvSpPr txBox="1"/>
            <p:nvPr/>
          </p:nvSpPr>
          <p:spPr>
            <a:xfrm>
              <a:off x="864133" y="1391711"/>
              <a:ext cx="4265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Comparative and Superlative Adjectives</a:t>
              </a:r>
              <a:endParaRPr sz="27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7" name="Google Shape;117;g8d3272b2c0_0_301"/>
            <p:cNvSpPr/>
            <p:nvPr/>
          </p:nvSpPr>
          <p:spPr>
            <a:xfrm>
              <a:off x="306853" y="1359070"/>
              <a:ext cx="754557" cy="4627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</p:grpSp>
      <p:sp>
        <p:nvSpPr>
          <p:cNvPr id="130" name="Google Shape;130;g8d3272b2c0_0_301"/>
          <p:cNvSpPr txBox="1"/>
          <p:nvPr/>
        </p:nvSpPr>
        <p:spPr>
          <a:xfrm>
            <a:off x="6777318" y="1911339"/>
            <a:ext cx="4442812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ka-GE" sz="4000" b="1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endParaRPr lang="ka-GE" sz="4000" b="1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Business | </a:t>
            </a:r>
            <a:r>
              <a:rPr lang="ka-GE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ბიზნესი</a:t>
            </a:r>
            <a:endParaRPr sz="40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168" y="290106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50" y="290106"/>
            <a:ext cx="2376972" cy="9689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75628" y="323384"/>
            <a:ext cx="321564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alibri" pitchFamily="34" charset="0"/>
              </a:rPr>
              <a:t>Summary</a:t>
            </a:r>
          </a:p>
          <a:p>
            <a:pPr algn="ctr"/>
            <a:r>
              <a:rPr lang="ka-GE" sz="3200" dirty="0" smtClean="0"/>
              <a:t>შეჯამება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415701" y="275184"/>
            <a:ext cx="4350328" cy="104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Homework  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საშინაო დავალება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9508" y="3762532"/>
            <a:ext cx="9087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ka-G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დავალება შეგიძლიათ ატვირთოთ შემდეგ </a:t>
            </a:r>
          </a:p>
          <a:p>
            <a:pPr marL="114300" indent="0">
              <a:buNone/>
            </a:pPr>
            <a:r>
              <a:rPr lang="ka-G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მისამართზე: </a:t>
            </a:r>
            <a:r>
              <a:rPr lang="en-GB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teleskola.co.uk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324" y="27302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406" y="273022"/>
            <a:ext cx="2376972" cy="968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951722" y="2160121"/>
            <a:ext cx="8584164" cy="104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 short description of a company. 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0BD67DF-B55F-3B41-8E9D-D3A0EFBDB28E}"/>
              </a:ext>
            </a:extLst>
          </p:cNvPr>
          <p:cNvSpPr txBox="1">
            <a:spLocks/>
          </p:cNvSpPr>
          <p:nvPr/>
        </p:nvSpPr>
        <p:spPr>
          <a:xfrm>
            <a:off x="669324" y="2492125"/>
            <a:ext cx="10684476" cy="142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  <a:latin typeface="Sylfaen Regu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517" y="1723869"/>
            <a:ext cx="10856507" cy="4456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Google Shape;616;g8d3272b2c0_1_109"/>
          <p:cNvSpPr txBox="1"/>
          <p:nvPr/>
        </p:nvSpPr>
        <p:spPr>
          <a:xfrm>
            <a:off x="853144" y="1787288"/>
            <a:ext cx="10707900" cy="479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Coca-Cola is one of the biggest companies in the world. It is a large multinational corporation that has locations in many different countries. Coca-Cola’s employs over 60,000 in the United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tates and in different branches around the world they employ hundreds of thousands more. In 2019, Coca-Cola made thirty-seven billion dollars in profits, making them one of the  richest companies on the planet. Despite Coca-Cola’s size, it is not the largest soda company. That is PepsiCo which had much bigger profits in 2019, almost twice as much, even though Coca-Cola is older and has been around for a longer period of time.</a:t>
            </a:r>
          </a:p>
          <a:p>
            <a:pPr lvl="0"/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324" y="27302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406" y="273022"/>
            <a:ext cx="2376972" cy="968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415701" y="275184"/>
            <a:ext cx="4350328" cy="104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Homework  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საშინაო დავალება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g8d3272b2c0_0_186"/>
          <p:cNvGrpSpPr/>
          <p:nvPr/>
        </p:nvGrpSpPr>
        <p:grpSpPr>
          <a:xfrm>
            <a:off x="824459" y="1798820"/>
            <a:ext cx="9518755" cy="4631961"/>
            <a:chOff x="-184142" y="-500553"/>
            <a:chExt cx="8783017" cy="6467814"/>
          </a:xfrm>
        </p:grpSpPr>
        <p:sp>
          <p:nvSpPr>
            <p:cNvPr id="148" name="Google Shape;148;g8d3272b2c0_0_186"/>
            <p:cNvSpPr/>
            <p:nvPr/>
          </p:nvSpPr>
          <p:spPr>
            <a:xfrm>
              <a:off x="3662991" y="1573915"/>
              <a:ext cx="1879785" cy="16047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9" name="Google Shape;149;g8d3272b2c0_0_186"/>
            <p:cNvSpPr txBox="1"/>
            <p:nvPr/>
          </p:nvSpPr>
          <p:spPr>
            <a:xfrm>
              <a:off x="3827000" y="1718179"/>
              <a:ext cx="1584489" cy="1442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Vocabulary</a:t>
              </a:r>
              <a:endParaRPr sz="2400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ლექსიკა</a:t>
              </a: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1" name="Google Shape;151;g8d3272b2c0_0_186"/>
            <p:cNvSpPr txBox="1"/>
            <p:nvPr/>
          </p:nvSpPr>
          <p:spPr>
            <a:xfrm rot="5196305">
              <a:off x="4607339" y="1672363"/>
              <a:ext cx="35462" cy="35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3" name="Google Shape;153;g8d3272b2c0_0_186"/>
            <p:cNvSpPr txBox="1"/>
            <p:nvPr/>
          </p:nvSpPr>
          <p:spPr>
            <a:xfrm>
              <a:off x="4077574" y="223727"/>
              <a:ext cx="1410402" cy="9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4" name="Google Shape;154;g8d3272b2c0_0_186"/>
            <p:cNvSpPr/>
            <p:nvPr/>
          </p:nvSpPr>
          <p:spPr>
            <a:xfrm rot="19133318" flipV="1">
              <a:off x="5343273" y="1369676"/>
              <a:ext cx="1197712" cy="638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5" name="Google Shape;155;g8d3272b2c0_0_186"/>
            <p:cNvSpPr txBox="1"/>
            <p:nvPr/>
          </p:nvSpPr>
          <p:spPr>
            <a:xfrm rot="-2466378">
              <a:off x="5868095" y="1745714"/>
              <a:ext cx="81222" cy="81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6" name="Google Shape;156;g8d3272b2c0_0_186"/>
            <p:cNvSpPr/>
            <p:nvPr/>
          </p:nvSpPr>
          <p:spPr>
            <a:xfrm>
              <a:off x="5597435" y="-500553"/>
              <a:ext cx="3001440" cy="2009418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lvl="0" algn="ctr"/>
              <a:endPara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lvl="0" algn="ctr"/>
              <a:r>
                <a:rPr lang="en-US" sz="24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e</a:t>
              </a:r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mployer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(n.)</a:t>
              </a:r>
            </a:p>
            <a:p>
              <a:pPr algn="ctr"/>
              <a:r>
                <a:rPr lang="ka-GE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დამსაქმებელი</a:t>
              </a:r>
              <a:endPara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lvl="0"/>
              <a:endParaRPr lang="en-US" sz="2400" b="1" dirty="0" smtClean="0">
                <a:latin typeface="Calibri" charset="0"/>
                <a:ea typeface="Calibri" charset="0"/>
                <a:cs typeface="Calibri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9" name="Google Shape;159;g8d3272b2c0_0_186"/>
            <p:cNvSpPr txBox="1"/>
            <p:nvPr/>
          </p:nvSpPr>
          <p:spPr>
            <a:xfrm rot="-246013">
              <a:off x="6281636" y="2686160"/>
              <a:ext cx="83915" cy="8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63" name="Google Shape;163;g8d3272b2c0_0_186"/>
            <p:cNvSpPr txBox="1"/>
            <p:nvPr/>
          </p:nvSpPr>
          <p:spPr>
            <a:xfrm rot="2113695">
              <a:off x="5940677" y="3711274"/>
              <a:ext cx="77492" cy="7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66" name="Google Shape;166;g8d3272b2c0_0_186"/>
            <p:cNvSpPr/>
            <p:nvPr/>
          </p:nvSpPr>
          <p:spPr>
            <a:xfrm rot="5186587" flipV="1">
              <a:off x="4121335" y="3651025"/>
              <a:ext cx="998469" cy="1137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7" name="Google Shape;167;g8d3272b2c0_0_186"/>
            <p:cNvSpPr txBox="1"/>
            <p:nvPr/>
          </p:nvSpPr>
          <p:spPr>
            <a:xfrm rot="5176116">
              <a:off x="4746973" y="3776269"/>
              <a:ext cx="13829" cy="13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68" name="Google Shape;168;g8d3272b2c0_0_186"/>
            <p:cNvSpPr/>
            <p:nvPr/>
          </p:nvSpPr>
          <p:spPr>
            <a:xfrm>
              <a:off x="2858794" y="3936912"/>
              <a:ext cx="3278847" cy="2030349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4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e</a:t>
              </a:r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mployee</a:t>
              </a:r>
            </a:p>
            <a:p>
              <a:pPr lvl="0" algn="ctr"/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(n.)</a:t>
              </a:r>
            </a:p>
            <a:p>
              <a:pPr lvl="0" algn="ctr"/>
              <a:r>
                <a:rPr lang="ka-GE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დასაქმებული</a:t>
              </a:r>
              <a:endPara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0" name="Google Shape;170;g8d3272b2c0_0_186"/>
            <p:cNvSpPr/>
            <p:nvPr/>
          </p:nvSpPr>
          <p:spPr>
            <a:xfrm rot="9722507" flipV="1">
              <a:off x="2014934" y="3283040"/>
              <a:ext cx="1958639" cy="638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1" name="Google Shape;171;g8d3272b2c0_0_186"/>
            <p:cNvSpPr txBox="1"/>
            <p:nvPr/>
          </p:nvSpPr>
          <p:spPr>
            <a:xfrm rot="-1759631">
              <a:off x="3157491" y="3636472"/>
              <a:ext cx="91875" cy="9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2" name="Google Shape;172;g8d3272b2c0_0_186"/>
            <p:cNvSpPr/>
            <p:nvPr/>
          </p:nvSpPr>
          <p:spPr>
            <a:xfrm>
              <a:off x="-184142" y="2387984"/>
              <a:ext cx="2364570" cy="2291738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lvl="0" algn="ctr"/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workforce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(n.) </a:t>
              </a:r>
            </a:p>
            <a:p>
              <a:pPr algn="ctr"/>
              <a:r>
                <a:rPr lang="ka-GE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შრომითი რესურსი</a:t>
              </a:r>
              <a:endPara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3" name="Google Shape;173;g8d3272b2c0_0_186"/>
            <p:cNvSpPr txBox="1"/>
            <p:nvPr/>
          </p:nvSpPr>
          <p:spPr>
            <a:xfrm>
              <a:off x="-24417" y="3368847"/>
              <a:ext cx="19032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4" name="Google Shape;174;g8d3272b2c0_0_186"/>
            <p:cNvSpPr/>
            <p:nvPr/>
          </p:nvSpPr>
          <p:spPr>
            <a:xfrm rot="12278115" flipV="1">
              <a:off x="5336191" y="3296047"/>
              <a:ext cx="1730854" cy="811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5" name="Google Shape;175;g8d3272b2c0_0_186"/>
            <p:cNvSpPr txBox="1"/>
            <p:nvPr/>
          </p:nvSpPr>
          <p:spPr>
            <a:xfrm rot="162391">
              <a:off x="3037428" y="2729877"/>
              <a:ext cx="82592" cy="82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6" name="Google Shape;176;g8d3272b2c0_0_186"/>
            <p:cNvSpPr/>
            <p:nvPr/>
          </p:nvSpPr>
          <p:spPr>
            <a:xfrm>
              <a:off x="6289009" y="3015929"/>
              <a:ext cx="2309864" cy="2067542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4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p</a:t>
              </a:r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rofit</a:t>
              </a:r>
            </a:p>
            <a:p>
              <a:pPr lvl="0" algn="ctr"/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(n.)</a:t>
              </a:r>
            </a:p>
            <a:p>
              <a:pPr lvl="0" algn="ctr"/>
              <a:r>
                <a:rPr lang="ka-GE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მოგება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7" name="Google Shape;177;g8d3272b2c0_0_186"/>
            <p:cNvSpPr txBox="1"/>
            <p:nvPr/>
          </p:nvSpPr>
          <p:spPr>
            <a:xfrm>
              <a:off x="6716647" y="4147593"/>
              <a:ext cx="1588565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lvl="0" algn="ctr"/>
              <a:endPara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lvl="0" algn="ctr"/>
              <a:endPara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lvl="0" algn="ctr"/>
              <a:endPara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8" name="Google Shape;178;g8d3272b2c0_0_186"/>
            <p:cNvSpPr/>
            <p:nvPr/>
          </p:nvSpPr>
          <p:spPr>
            <a:xfrm rot="12881230" flipV="1">
              <a:off x="2236948" y="1562845"/>
              <a:ext cx="1594341" cy="638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9" name="Google Shape;179;g8d3272b2c0_0_186"/>
            <p:cNvSpPr txBox="1"/>
            <p:nvPr/>
          </p:nvSpPr>
          <p:spPr>
            <a:xfrm rot="2082986">
              <a:off x="3151457" y="1760313"/>
              <a:ext cx="102192" cy="102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80" name="Google Shape;180;g8d3272b2c0_0_186"/>
            <p:cNvSpPr/>
            <p:nvPr/>
          </p:nvSpPr>
          <p:spPr>
            <a:xfrm>
              <a:off x="92490" y="-333102"/>
              <a:ext cx="2513216" cy="194662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4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b</a:t>
              </a:r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ranch</a:t>
              </a:r>
            </a:p>
            <a:p>
              <a:pPr lvl="0" algn="ctr"/>
              <a:r>
                <a:rPr lang="en-US" sz="24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(n.)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400" dirty="0" err="1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ფილიალი</a:t>
              </a:r>
              <a:endParaRPr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1" name="Google Shape;181;g8d3272b2c0_0_186"/>
            <p:cNvSpPr txBox="1"/>
            <p:nvPr/>
          </p:nvSpPr>
          <p:spPr>
            <a:xfrm>
              <a:off x="370975" y="826892"/>
              <a:ext cx="1975500" cy="1159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pic>
        <p:nvPicPr>
          <p:cNvPr id="27" name="Google Shape;90;p1">
            <a:extLst>
              <a:ext uri="{FF2B5EF4-FFF2-40B4-BE49-F238E27FC236}">
                <a16:creationId xmlns:a16="http://schemas.microsoft.com/office/drawing/2014/main" id="{5F91BBF8-4280-E84D-AC36-E0FB43FF2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345" y="6653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C6F74B-0F24-7848-A2FF-5A79A23BE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249" y="676046"/>
            <a:ext cx="2376972" cy="94289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303315" y="517273"/>
            <a:ext cx="3312826" cy="101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02732" y="1578727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lang="ka-GE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 algn="ctr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w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orkforce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(n.)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Sylfaen" panose="010A0502050306030303" pitchFamily="18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053030" y="4210577"/>
            <a:ext cx="4151700" cy="66883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ka-GE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შრომითი რესურსი 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none" strike="noStrike" cap="none" dirty="0">
              <a:solidFill>
                <a:srgbClr val="FFFFFF"/>
              </a:solidFill>
              <a:latin typeface="Sylfaen" panose="010A050205030603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004748" y="526144"/>
            <a:ext cx="3312826" cy="1152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7884827" y="494676"/>
            <a:ext cx="3327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4042582" y="5101612"/>
            <a:ext cx="4151700" cy="1012558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ka-GE" sz="2800" i="1" dirty="0" smtClean="0"/>
          </a:p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company has a 1 000 -strong </a:t>
            </a:r>
            <a:r>
              <a:rPr lang="en-GB" sz="2800" i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workforce.</a:t>
            </a:r>
            <a:endParaRPr lang="en-US" sz="2800" u="sng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sz="2600" b="1" u="sng" strike="noStrike" cap="none" dirty="0">
              <a:solidFill>
                <a:srgbClr val="FFFF00"/>
              </a:solidFill>
              <a:latin typeface="Sylfaen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d3272b2c0_0_2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„</a:t>
            </a:r>
          </a:p>
        </p:txBody>
      </p:sp>
      <p:sp>
        <p:nvSpPr>
          <p:cNvPr id="198" name="Google Shape;198;g8d3272b2c0_0_239"/>
          <p:cNvSpPr/>
          <p:nvPr/>
        </p:nvSpPr>
        <p:spPr>
          <a:xfrm>
            <a:off x="4115565" y="1881824"/>
            <a:ext cx="3318180" cy="1866426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rofit 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(n.)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g8d3272b2c0_0_239"/>
          <p:cNvSpPr/>
          <p:nvPr/>
        </p:nvSpPr>
        <p:spPr>
          <a:xfrm>
            <a:off x="3869244" y="4133191"/>
            <a:ext cx="3810823" cy="746654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ka-GE" sz="3600" b="1" dirty="0" smtClean="0"/>
          </a:p>
          <a:p>
            <a:pPr algn="ctr"/>
            <a:r>
              <a:rPr lang="ka-GE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მოგება</a:t>
            </a:r>
            <a:endParaRPr lang="en-US" sz="3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none" strike="noStrike" cap="none" dirty="0">
              <a:solidFill>
                <a:srgbClr val="FFFFFF"/>
              </a:solidFill>
              <a:latin typeface="Sylfaen" panose="010A050205030603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5E76EC-DAFE-4D40-AD68-7D6E5C3B03ED}"/>
              </a:ext>
            </a:extLst>
          </p:cNvPr>
          <p:cNvSpPr/>
          <p:nvPr/>
        </p:nvSpPr>
        <p:spPr>
          <a:xfrm>
            <a:off x="8401985" y="491611"/>
            <a:ext cx="3192905" cy="119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17F93-3FE2-409B-AAEF-72303CA487B7}"/>
              </a:ext>
            </a:extLst>
          </p:cNvPr>
          <p:cNvSpPr txBox="1"/>
          <p:nvPr/>
        </p:nvSpPr>
        <p:spPr>
          <a:xfrm>
            <a:off x="8401985" y="521274"/>
            <a:ext cx="31479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4EBF8AC5-E672-D64F-B170-FF606B49B46F}"/>
              </a:ext>
            </a:extLst>
          </p:cNvPr>
          <p:cNvSpPr/>
          <p:nvPr/>
        </p:nvSpPr>
        <p:spPr>
          <a:xfrm>
            <a:off x="3854255" y="5084100"/>
            <a:ext cx="3810822" cy="936128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ka-GE" sz="2400" i="1" dirty="0" smtClean="0">
              <a:solidFill>
                <a:schemeClr val="bg1"/>
              </a:solidFill>
            </a:endParaRPr>
          </a:p>
          <a:p>
            <a:pPr algn="ctr"/>
            <a:r>
              <a:rPr lang="en-GB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company </a:t>
            </a:r>
            <a:r>
              <a:rPr lang="en-GB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</a:t>
            </a:r>
            <a:r>
              <a:rPr lang="en-GB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big  </a:t>
            </a:r>
            <a:r>
              <a:rPr lang="en-GB" sz="2400" b="1" i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profit</a:t>
            </a:r>
            <a:r>
              <a:rPr lang="en-US" sz="2400" b="1" i="1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i="1" u="sng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sz="3600" u="none" strike="noStrike" cap="none" dirty="0">
              <a:solidFill>
                <a:schemeClr val="accent2"/>
              </a:solidFill>
              <a:latin typeface="Sylfaen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FF1C99C-380B-C94E-B652-4C05412115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C6F74B-0F24-7848-A2FF-5A79A23BE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d3272b2c0_1_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g8d3272b2c0_1_54"/>
          <p:cNvSpPr/>
          <p:nvPr/>
        </p:nvSpPr>
        <p:spPr>
          <a:xfrm>
            <a:off x="4489773" y="1691610"/>
            <a:ext cx="3182400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lang="ka-GE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 algn="ctr"/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mployer</a:t>
            </a:r>
          </a:p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(n.)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Sylfaen" panose="010A0502050306030303" pitchFamily="18" charset="0"/>
            </a:endParaRPr>
          </a:p>
        </p:txBody>
      </p:sp>
      <p:sp>
        <p:nvSpPr>
          <p:cNvPr id="208" name="Google Shape;208;g8d3272b2c0_1_54"/>
          <p:cNvSpPr/>
          <p:nvPr/>
        </p:nvSpPr>
        <p:spPr>
          <a:xfrm>
            <a:off x="4154060" y="4181295"/>
            <a:ext cx="4151700" cy="884203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ka-GE" sz="2400" b="1" dirty="0" smtClean="0">
              <a:solidFill>
                <a:schemeClr val="bg1"/>
              </a:solidFill>
            </a:endParaRPr>
          </a:p>
          <a:p>
            <a:pPr algn="ctr"/>
            <a:r>
              <a:rPr lang="ka-G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დამსაქმებელი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none" strike="noStrike" cap="none" dirty="0">
              <a:solidFill>
                <a:srgbClr val="FFFFFF"/>
              </a:solidFill>
              <a:latin typeface="Sylfaen" panose="010A050205030603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0;g8d3272b2c0_0_231">
            <a:extLst>
              <a:ext uri="{FF2B5EF4-FFF2-40B4-BE49-F238E27FC236}">
                <a16:creationId xmlns:a16="http://schemas.microsoft.com/office/drawing/2014/main" id="{9019BE52-8DFC-1F4B-8957-0E66BE071B1E}"/>
              </a:ext>
            </a:extLst>
          </p:cNvPr>
          <p:cNvSpPr/>
          <p:nvPr/>
        </p:nvSpPr>
        <p:spPr>
          <a:xfrm>
            <a:off x="4140036" y="5116601"/>
            <a:ext cx="4151700" cy="13390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ka-G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ka-GE" sz="2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We need a recommendation from your 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former  </a:t>
            </a:r>
            <a:r>
              <a:rPr lang="ka-GE" sz="2400" i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 b="1" i="1" u="sng" dirty="0" smtClean="0">
                <a:solidFill>
                  <a:srgbClr val="FFFF00"/>
                </a:solidFill>
                <a:latin typeface="Calibri" pitchFamily="34" charset="0"/>
              </a:rPr>
              <a:t>employer</a:t>
            </a:r>
            <a:r>
              <a:rPr lang="en-US" sz="2400" b="1" i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lvl="0" algn="ctr"/>
            <a:endParaRPr sz="3600" u="none" strike="noStrike" cap="none" dirty="0">
              <a:solidFill>
                <a:schemeClr val="accent2"/>
              </a:solidFill>
              <a:latin typeface="Sylfaen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F1977754-0BD6-3948-B2F4-0E363D5BF0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4D6661-1EC1-E845-A38A-76B040F22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593493" y="479685"/>
            <a:ext cx="2858991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686801" y="443199"/>
            <a:ext cx="26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d3272b2c0_0_279"/>
          <p:cNvSpPr/>
          <p:nvPr/>
        </p:nvSpPr>
        <p:spPr>
          <a:xfrm>
            <a:off x="4414823" y="1679322"/>
            <a:ext cx="3182400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mployee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(n.)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4" name="Google Shape;244;g8d3272b2c0_0_279"/>
          <p:cNvSpPr/>
          <p:nvPr/>
        </p:nvSpPr>
        <p:spPr>
          <a:xfrm>
            <a:off x="4019390" y="4153397"/>
            <a:ext cx="4151700" cy="733597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ka-GE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დასაქმებული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0861218-79F7-C745-AA83-9E87ECA0A1A5}"/>
              </a:ext>
            </a:extLst>
          </p:cNvPr>
          <p:cNvSpPr/>
          <p:nvPr/>
        </p:nvSpPr>
        <p:spPr>
          <a:xfrm>
            <a:off x="4020114" y="5102089"/>
            <a:ext cx="4151700" cy="13390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ka-G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The company </a:t>
            </a:r>
            <a:r>
              <a:rPr lang="en-US" sz="2400" b="1" i="1" u="sng" dirty="0" smtClean="0">
                <a:solidFill>
                  <a:srgbClr val="FFFF00"/>
                </a:solidFill>
                <a:latin typeface="Calibri" pitchFamily="34" charset="0"/>
              </a:rPr>
              <a:t>employees 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work eight hours a day.</a:t>
            </a:r>
          </a:p>
          <a:p>
            <a:pPr lvl="0" algn="ctr"/>
            <a:endParaRPr lang="en-US" sz="2400" dirty="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732EE9D5-350F-EB41-A182-BAF1FC76FE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04DEA-A936-B94B-B90D-59E901811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593493" y="479685"/>
            <a:ext cx="2858991" cy="110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686801" y="443199"/>
            <a:ext cx="26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965</Words>
  <Application>Microsoft Office PowerPoint</Application>
  <PresentationFormat>Widescreen</PresentationFormat>
  <Paragraphs>314</Paragraphs>
  <Slides>42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Mangal</vt:lpstr>
      <vt:lpstr>Merriweather Light</vt:lpstr>
      <vt:lpstr>Sylfaen</vt:lpstr>
      <vt:lpstr>Sylfaen Regular</vt:lpstr>
      <vt:lpstr>Times New Roman</vt:lpstr>
      <vt:lpstr>Wingdings</vt:lpstr>
      <vt:lpstr>Office Theme</vt:lpstr>
      <vt:lpstr>PowerPoint Presentation</vt:lpstr>
      <vt:lpstr>PowerPoint Presentation</vt:lpstr>
      <vt:lpstr>Agenda                         გაკვეთილის გეგმა</vt:lpstr>
      <vt:lpstr>Introduction შესავალი</vt:lpstr>
      <vt:lpstr>PowerPoint Presentation</vt:lpstr>
      <vt:lpstr>PowerPoint Presentation</vt:lpstr>
      <vt:lpstr>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False</vt:lpstr>
      <vt:lpstr>False</vt:lpstr>
      <vt:lpstr>False</vt:lpstr>
      <vt:lpstr>True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                     შეჯამება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Dalesio</dc:creator>
  <cp:lastModifiedBy>User</cp:lastModifiedBy>
  <cp:revision>194</cp:revision>
  <dcterms:created xsi:type="dcterms:W3CDTF">2020-04-09T12:21:27Z</dcterms:created>
  <dcterms:modified xsi:type="dcterms:W3CDTF">2020-09-04T07:36:29Z</dcterms:modified>
</cp:coreProperties>
</file>