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371" r:id="rId8"/>
    <p:sldId id="373" r:id="rId9"/>
    <p:sldId id="372" r:id="rId10"/>
    <p:sldId id="374" r:id="rId11"/>
    <p:sldId id="399" r:id="rId12"/>
    <p:sldId id="347" r:id="rId13"/>
    <p:sldId id="381" r:id="rId14"/>
    <p:sldId id="382" r:id="rId15"/>
    <p:sldId id="383" r:id="rId16"/>
    <p:sldId id="400" r:id="rId17"/>
    <p:sldId id="384" r:id="rId18"/>
    <p:sldId id="357" r:id="rId19"/>
    <p:sldId id="393" r:id="rId20"/>
    <p:sldId id="358" r:id="rId21"/>
    <p:sldId id="360" r:id="rId22"/>
    <p:sldId id="361" r:id="rId23"/>
    <p:sldId id="362" r:id="rId24"/>
    <p:sldId id="387" r:id="rId25"/>
    <p:sldId id="388" r:id="rId26"/>
    <p:sldId id="353" r:id="rId27"/>
    <p:sldId id="354" r:id="rId28"/>
    <p:sldId id="355" r:id="rId29"/>
    <p:sldId id="397" r:id="rId30"/>
    <p:sldId id="363" r:id="rId31"/>
    <p:sldId id="364" r:id="rId32"/>
    <p:sldId id="365" r:id="rId33"/>
    <p:sldId id="366" r:id="rId34"/>
    <p:sldId id="296" r:id="rId35"/>
    <p:sldId id="398" r:id="rId36"/>
    <p:sldId id="325" r:id="rId37"/>
    <p:sldId id="376" r:id="rId38"/>
    <p:sldId id="401" r:id="rId39"/>
    <p:sldId id="402" r:id="rId40"/>
    <p:sldId id="302" r:id="rId41"/>
    <p:sldId id="330" r:id="rId42"/>
    <p:sldId id="331" r:id="rId43"/>
    <p:sldId id="395" r:id="rId44"/>
    <p:sldId id="396" r:id="rId45"/>
    <p:sldId id="392" r:id="rId46"/>
    <p:sldId id="304" r:id="rId47"/>
    <p:sldId id="333"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5865"/>
  </p:normalViewPr>
  <p:slideViewPr>
    <p:cSldViewPr snapToGrid="0">
      <p:cViewPr varScale="1">
        <p:scale>
          <a:sx n="112" d="100"/>
          <a:sy n="112" d="100"/>
        </p:scale>
        <p:origin x="9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333388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641816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3401494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97058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47</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97486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19504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press release</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r>
              <a:rPr lang="en-US" sz="2800" b="1" dirty="0" smtClean="0">
                <a:solidFill>
                  <a:schemeClr val="bg1"/>
                </a:solidFill>
                <a:latin typeface="Calibri" panose="020F0502020204030204" pitchFamily="34" charset="0"/>
                <a:cs typeface="Calibri" panose="020F0502020204030204" pitchFamily="34" charset="0"/>
              </a:rPr>
              <a:t>. phr.)</a:t>
            </a:r>
            <a:endParaRPr lang="en-US"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29203" y="4330584"/>
            <a:ext cx="3661056" cy="88583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2000" b="1" dirty="0">
              <a:solidFill>
                <a:schemeClr val="bg1"/>
              </a:solidFill>
              <a:latin typeface="Calibri" panose="020F0502020204030204" pitchFamily="34" charset="0"/>
              <a:cs typeface="Calibri" panose="020F0502020204030204" pitchFamily="34" charset="0"/>
            </a:endParaRPr>
          </a:p>
          <a:p>
            <a:pPr lvl="0" algn="ctr"/>
            <a:r>
              <a:rPr lang="ka-GE" sz="2000" dirty="0">
                <a:solidFill>
                  <a:schemeClr val="bg1"/>
                </a:solidFill>
                <a:latin typeface="Calibri" panose="020F0502020204030204" pitchFamily="34" charset="0"/>
                <a:cs typeface="Calibri" panose="020F0502020204030204" pitchFamily="34" charset="0"/>
              </a:rPr>
              <a:t>შეტყობინება პრესისთვის, </a:t>
            </a:r>
          </a:p>
          <a:p>
            <a:pPr lvl="0" algn="ctr"/>
            <a:r>
              <a:rPr lang="ka-GE" sz="2000" dirty="0">
                <a:solidFill>
                  <a:schemeClr val="bg1"/>
                </a:solidFill>
                <a:latin typeface="Calibri" panose="020F0502020204030204" pitchFamily="34" charset="0"/>
                <a:cs typeface="Calibri" panose="020F0502020204030204" pitchFamily="34" charset="0"/>
              </a:rPr>
              <a:t>პრეს-რელიზი </a:t>
            </a:r>
          </a:p>
          <a:p>
            <a:pPr marL="0" marR="0" lvl="0" indent="0" algn="ctr" rtl="0">
              <a:spcBef>
                <a:spcPts val="0"/>
              </a:spcBef>
              <a:spcAft>
                <a:spcPts val="0"/>
              </a:spcAft>
              <a:buNone/>
            </a:pP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Knowing the right way to issue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press release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is almost as important as the information in the release itself.</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promotion</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977196" y="4197014"/>
            <a:ext cx="4412202" cy="84892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000" b="1" dirty="0">
              <a:solidFill>
                <a:schemeClr val="bg1"/>
              </a:solidFill>
              <a:latin typeface="Calibri" panose="020F0502020204030204" pitchFamily="34" charset="0"/>
              <a:cs typeface="Calibri" panose="020F0502020204030204" pitchFamily="34" charset="0"/>
            </a:endParaRPr>
          </a:p>
          <a:p>
            <a:pPr algn="ctr"/>
            <a:r>
              <a:rPr lang="ka-GE" sz="2000" dirty="0">
                <a:solidFill>
                  <a:schemeClr val="bg1"/>
                </a:solidFill>
                <a:latin typeface="Calibri" panose="020F0502020204030204" pitchFamily="34" charset="0"/>
                <a:cs typeface="Calibri" panose="020F0502020204030204" pitchFamily="34" charset="0"/>
              </a:rPr>
              <a:t>სტიმულირება, პოპულარიზაცია, რეკლამირება </a:t>
            </a:r>
          </a:p>
          <a:p>
            <a:pPr marL="0" marR="0" lvl="0" indent="0" algn="ctr" rtl="0">
              <a:spcBef>
                <a:spcPts val="0"/>
              </a:spcBef>
              <a:spcAft>
                <a:spcPts val="0"/>
              </a:spcAft>
              <a:buNone/>
            </a:pPr>
            <a:endPar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97573"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There was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promotion</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in the supermarket and they were giving away free glasses of wine.</a:t>
            </a:r>
          </a:p>
        </p:txBody>
      </p:sp>
    </p:spTree>
    <p:extLst>
      <p:ext uri="{BB962C8B-B14F-4D97-AF65-F5344CB8AC3E}">
        <p14:creationId xmlns:p14="http://schemas.microsoft.com/office/powerpoint/2010/main" val="74133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84395-477B-5643-998F-5A55D6D879D4}"/>
              </a:ext>
            </a:extLst>
          </p:cNvPr>
          <p:cNvSpPr/>
          <p:nvPr/>
        </p:nvSpPr>
        <p:spPr>
          <a:xfrm>
            <a:off x="1212257" y="3625620"/>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Their marketing strategy for the product involves obtaining as much free</a:t>
            </a:r>
          </a:p>
          <a:p>
            <a:pPr algn="ct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 ……………………….as possible.</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281646" y="2183907"/>
            <a:ext cx="1744462" cy="65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publicity</a:t>
            </a:r>
          </a:p>
        </p:txBody>
      </p:sp>
      <p:sp>
        <p:nvSpPr>
          <p:cNvPr id="18" name="Rectangle 17">
            <a:extLst>
              <a:ext uri="{FF2B5EF4-FFF2-40B4-BE49-F238E27FC236}">
                <a16:creationId xmlns:a16="http://schemas.microsoft.com/office/drawing/2014/main" id="{9F627E5A-4AF2-2946-8B8E-7F5BF220557A}"/>
              </a:ext>
            </a:extLst>
          </p:cNvPr>
          <p:cNvSpPr/>
          <p:nvPr/>
        </p:nvSpPr>
        <p:spPr>
          <a:xfrm>
            <a:off x="4462476" y="2183906"/>
            <a:ext cx="1617743" cy="665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viral</a:t>
            </a:r>
          </a:p>
        </p:txBody>
      </p:sp>
      <p:sp>
        <p:nvSpPr>
          <p:cNvPr id="19" name="Rectangle 18">
            <a:extLst>
              <a:ext uri="{FF2B5EF4-FFF2-40B4-BE49-F238E27FC236}">
                <a16:creationId xmlns:a16="http://schemas.microsoft.com/office/drawing/2014/main" id="{9B367E4F-EA24-D143-A51F-FA5040CB2782}"/>
              </a:ext>
            </a:extLst>
          </p:cNvPr>
          <p:cNvSpPr/>
          <p:nvPr/>
        </p:nvSpPr>
        <p:spPr>
          <a:xfrm>
            <a:off x="6516587" y="2183905"/>
            <a:ext cx="1617743" cy="633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target audience</a:t>
            </a:r>
          </a:p>
        </p:txBody>
      </p:sp>
      <p:sp>
        <p:nvSpPr>
          <p:cNvPr id="20" name="Rectangle 19">
            <a:extLst>
              <a:ext uri="{FF2B5EF4-FFF2-40B4-BE49-F238E27FC236}">
                <a16:creationId xmlns:a16="http://schemas.microsoft.com/office/drawing/2014/main" id="{D86E702E-104A-D647-B1CD-0A5C18F4C340}"/>
              </a:ext>
            </a:extLst>
          </p:cNvPr>
          <p:cNvSpPr/>
          <p:nvPr/>
        </p:nvSpPr>
        <p:spPr>
          <a:xfrm>
            <a:off x="8586689" y="2164459"/>
            <a:ext cx="1490086" cy="665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press release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57375" y="2183907"/>
            <a:ext cx="1744462" cy="63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coverage</a:t>
            </a:r>
          </a:p>
        </p:txBody>
      </p:sp>
      <p:sp>
        <p:nvSpPr>
          <p:cNvPr id="3" name="Rectangle 2">
            <a:extLst>
              <a:ext uri="{FF2B5EF4-FFF2-40B4-BE49-F238E27FC236}">
                <a16:creationId xmlns:a16="http://schemas.microsoft.com/office/drawing/2014/main" id="{AEE74040-9F97-4F8F-88A7-B4ECFD0FE782}"/>
              </a:ext>
            </a:extLst>
          </p:cNvPr>
          <p:cNvSpPr/>
          <p:nvPr/>
        </p:nvSpPr>
        <p:spPr>
          <a:xfrm>
            <a:off x="10505621" y="2164459"/>
            <a:ext cx="1571348" cy="65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promotion</a:t>
            </a:r>
          </a:p>
        </p:txBody>
      </p:sp>
      <p:sp>
        <p:nvSpPr>
          <p:cNvPr id="21" name="Rectangle 20">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7.40741E-7 L 0.17032 0.34213 " pathEditMode="relative" rAng="0" ptsTypes="AA">
                                      <p:cBhvr>
                                        <p:cTn id="6" dur="2000" fill="hold"/>
                                        <p:tgtEl>
                                          <p:spTgt spid="17"/>
                                        </p:tgtEl>
                                        <p:attrNameLst>
                                          <p:attrName>ppt_x</p:attrName>
                                          <p:attrName>ppt_y</p:attrName>
                                        </p:attrNameLst>
                                      </p:cBhvr>
                                      <p:rCtr x="8516" y="17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All their clever targeted ……………………..campaigning may ultimately be less effective than good old mass marketing.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912352" y="2102741"/>
            <a:ext cx="1824374"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viral</a:t>
            </a:r>
          </a:p>
        </p:txBody>
      </p:sp>
      <p:sp>
        <p:nvSpPr>
          <p:cNvPr id="18" name="Rectangle 17">
            <a:extLst>
              <a:ext uri="{FF2B5EF4-FFF2-40B4-BE49-F238E27FC236}">
                <a16:creationId xmlns:a16="http://schemas.microsoft.com/office/drawing/2014/main" id="{9F627E5A-4AF2-2946-8B8E-7F5BF220557A}"/>
              </a:ext>
            </a:extLst>
          </p:cNvPr>
          <p:cNvSpPr/>
          <p:nvPr/>
        </p:nvSpPr>
        <p:spPr>
          <a:xfrm>
            <a:off x="5220070" y="2102742"/>
            <a:ext cx="164124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target audience</a:t>
            </a:r>
          </a:p>
        </p:txBody>
      </p:sp>
      <p:sp>
        <p:nvSpPr>
          <p:cNvPr id="19" name="Rectangle 18">
            <a:extLst>
              <a:ext uri="{FF2B5EF4-FFF2-40B4-BE49-F238E27FC236}">
                <a16:creationId xmlns:a16="http://schemas.microsoft.com/office/drawing/2014/main" id="{9B367E4F-EA24-D143-A51F-FA5040CB2782}"/>
              </a:ext>
            </a:extLst>
          </p:cNvPr>
          <p:cNvSpPr/>
          <p:nvPr/>
        </p:nvSpPr>
        <p:spPr>
          <a:xfrm>
            <a:off x="7410033" y="2109784"/>
            <a:ext cx="171383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press release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37559" y="2103190"/>
            <a:ext cx="182437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coverage</a:t>
            </a:r>
          </a:p>
        </p:txBody>
      </p:sp>
      <p:sp>
        <p:nvSpPr>
          <p:cNvPr id="21" name="Rectangle 20">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
        <p:nvSpPr>
          <p:cNvPr id="3" name="Rectangle 2">
            <a:extLst>
              <a:ext uri="{FF2B5EF4-FFF2-40B4-BE49-F238E27FC236}">
                <a16:creationId xmlns:a16="http://schemas.microsoft.com/office/drawing/2014/main" id="{57CE4A7C-70D4-462D-B50E-448CE0DCC68E}"/>
              </a:ext>
            </a:extLst>
          </p:cNvPr>
          <p:cNvSpPr/>
          <p:nvPr/>
        </p:nvSpPr>
        <p:spPr>
          <a:xfrm>
            <a:off x="9534617" y="2109784"/>
            <a:ext cx="171383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promotion</a:t>
            </a: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22222E-6 L 0.11446 0.20903 " pathEditMode="relative" rAng="0" ptsTypes="AA">
                                      <p:cBhvr>
                                        <p:cTn id="6" dur="2000" fill="hold"/>
                                        <p:tgtEl>
                                          <p:spTgt spid="17"/>
                                        </p:tgtEl>
                                        <p:attrNameLst>
                                          <p:attrName>ppt_x</p:attrName>
                                          <p:attrName>ppt_y</p:attrName>
                                        </p:attrNameLst>
                                      </p:cBhvr>
                                      <p:rCtr x="5716" y="10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Sometimes it seems that press ……………………..of an event is inversely proportional to its true importance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1134319" y="2459879"/>
            <a:ext cx="176867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coverage</a:t>
            </a:r>
          </a:p>
        </p:txBody>
      </p:sp>
      <p:sp>
        <p:nvSpPr>
          <p:cNvPr id="18" name="Rectangle 17">
            <a:extLst>
              <a:ext uri="{FF2B5EF4-FFF2-40B4-BE49-F238E27FC236}">
                <a16:creationId xmlns:a16="http://schemas.microsoft.com/office/drawing/2014/main" id="{9F627E5A-4AF2-2946-8B8E-7F5BF220557A}"/>
              </a:ext>
            </a:extLst>
          </p:cNvPr>
          <p:cNvSpPr/>
          <p:nvPr/>
        </p:nvSpPr>
        <p:spPr>
          <a:xfrm>
            <a:off x="3569903" y="2459878"/>
            <a:ext cx="2063684"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target audience</a:t>
            </a:r>
          </a:p>
        </p:txBody>
      </p:sp>
      <p:sp>
        <p:nvSpPr>
          <p:cNvPr id="19" name="Rectangle 18">
            <a:extLst>
              <a:ext uri="{FF2B5EF4-FFF2-40B4-BE49-F238E27FC236}">
                <a16:creationId xmlns:a16="http://schemas.microsoft.com/office/drawing/2014/main" id="{9B367E4F-EA24-D143-A51F-FA5040CB2782}"/>
              </a:ext>
            </a:extLst>
          </p:cNvPr>
          <p:cNvSpPr/>
          <p:nvPr/>
        </p:nvSpPr>
        <p:spPr>
          <a:xfrm>
            <a:off x="6351646" y="2459878"/>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press release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619F7BE9-E8B7-4C27-95B3-0AAA20D7D4A1}"/>
              </a:ext>
            </a:extLst>
          </p:cNvPr>
          <p:cNvSpPr/>
          <p:nvPr/>
        </p:nvSpPr>
        <p:spPr>
          <a:xfrm>
            <a:off x="9206144" y="2459880"/>
            <a:ext cx="18998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promotion</a:t>
            </a:r>
          </a:p>
        </p:txBody>
      </p:sp>
      <p:sp>
        <p:nvSpPr>
          <p:cNvPr id="14" name="Rectangle 13">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1.11111E-6 L 0.38347 0.24074 " pathEditMode="relative" rAng="0" ptsTypes="AA">
                                      <p:cBhvr>
                                        <p:cTn id="6" dur="2000" fill="hold"/>
                                        <p:tgtEl>
                                          <p:spTgt spid="17"/>
                                        </p:tgtEl>
                                        <p:attrNameLst>
                                          <p:attrName>ppt_x</p:attrName>
                                          <p:attrName>ppt_y</p:attrName>
                                        </p:attrNameLst>
                                      </p:cBhvr>
                                      <p:rCtr x="19167" y="1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807868" y="4283971"/>
            <a:ext cx="10013681"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Obviously as sales manager he'll be very involved in the ………………………and marketing of the product.</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112089" y="2544131"/>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target audience</a:t>
            </a:r>
          </a:p>
        </p:txBody>
      </p:sp>
      <p:sp>
        <p:nvSpPr>
          <p:cNvPr id="18" name="Rectangle 17">
            <a:extLst>
              <a:ext uri="{FF2B5EF4-FFF2-40B4-BE49-F238E27FC236}">
                <a16:creationId xmlns:a16="http://schemas.microsoft.com/office/drawing/2014/main" id="{9F627E5A-4AF2-2946-8B8E-7F5BF220557A}"/>
              </a:ext>
            </a:extLst>
          </p:cNvPr>
          <p:cNvSpPr/>
          <p:nvPr/>
        </p:nvSpPr>
        <p:spPr>
          <a:xfrm>
            <a:off x="5021239" y="2544131"/>
            <a:ext cx="2149521"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press release </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5B12B903-2D15-4CA2-A1BA-A4AC11186E13}"/>
              </a:ext>
            </a:extLst>
          </p:cNvPr>
          <p:cNvSpPr/>
          <p:nvPr/>
        </p:nvSpPr>
        <p:spPr>
          <a:xfrm>
            <a:off x="7930389" y="2574029"/>
            <a:ext cx="1705234"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promotion</a:t>
            </a:r>
          </a:p>
        </p:txBody>
      </p:sp>
      <p:sp>
        <p:nvSpPr>
          <p:cNvPr id="14" name="Rectangle 13">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85185E-6 L 0.02591 0.24236 " pathEditMode="relative" rAng="0" ptsTypes="AA">
                                      <p:cBhvr>
                                        <p:cTn id="6" dur="2000" fill="hold"/>
                                        <p:tgtEl>
                                          <p:spTgt spid="3"/>
                                        </p:tgtEl>
                                        <p:attrNameLst>
                                          <p:attrName>ppt_x</p:attrName>
                                          <p:attrName>ppt_y</p:attrName>
                                        </p:attrNameLst>
                                      </p:cBhvr>
                                      <p:rCtr x="1289" y="1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Pre-school children are the……………………………for the show.</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369992" y="2763723"/>
            <a:ext cx="1885589" cy="665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target audience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F9B7953D-8EF1-4466-9AB7-A861EFC897D1}"/>
              </a:ext>
            </a:extLst>
          </p:cNvPr>
          <p:cNvSpPr/>
          <p:nvPr/>
        </p:nvSpPr>
        <p:spPr>
          <a:xfrm>
            <a:off x="6267635" y="2763723"/>
            <a:ext cx="1953087" cy="665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press release</a:t>
            </a:r>
          </a:p>
        </p:txBody>
      </p:sp>
      <p:sp>
        <p:nvSpPr>
          <p:cNvPr id="14" name="Rectangle 13">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346118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1.11111E-6 L 0.22213 0.22917 " pathEditMode="relative" rAng="0" ptsTypes="AA">
                                      <p:cBhvr>
                                        <p:cTn id="6" dur="2000" fill="hold"/>
                                        <p:tgtEl>
                                          <p:spTgt spid="17"/>
                                        </p:tgtEl>
                                        <p:attrNameLst>
                                          <p:attrName>ppt_x</p:attrName>
                                          <p:attrName>ppt_y</p:attrName>
                                        </p:attrNameLst>
                                      </p:cBhvr>
                                      <p:rCtr x="11107" y="1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In a …………………………yesterday, the company warmly welcomed the new proposals.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021239" y="2563048"/>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press release </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8354291" y="217801"/>
            <a:ext cx="34497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8279476" y="403082"/>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2.59259E-6 L -0.24375 0.24537 " pathEditMode="relative" rAng="0" ptsTypes="AA">
                                      <p:cBhvr>
                                        <p:cTn id="6" dur="2000" fill="hold"/>
                                        <p:tgtEl>
                                          <p:spTgt spid="17"/>
                                        </p:tgtEl>
                                        <p:attrNameLst>
                                          <p:attrName>ppt_x</p:attrName>
                                          <p:attrName>ppt_y</p:attrName>
                                        </p:attrNameLst>
                                      </p:cBhvr>
                                      <p:rCtr x="-12188" y="1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776171" y="60296"/>
            <a:ext cx="8705355" cy="6629134"/>
            <a:chOff x="315206" y="-910539"/>
            <a:chExt cx="8373640" cy="6915066"/>
          </a:xfrm>
        </p:grpSpPr>
        <p:sp>
          <p:nvSpPr>
            <p:cNvPr id="148" name="Google Shape;148;g8d3272b2c0_0_186"/>
            <p:cNvSpPr/>
            <p:nvPr/>
          </p:nvSpPr>
          <p:spPr>
            <a:xfrm>
              <a:off x="3785481" y="2042466"/>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0" name="Google Shape;150;g8d3272b2c0_0_186"/>
            <p:cNvSpPr/>
            <p:nvPr/>
          </p:nvSpPr>
          <p:spPr>
            <a:xfrm rot="3727338" flipV="1">
              <a:off x="3544996" y="1274191"/>
              <a:ext cx="1387797" cy="52248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752176" y="-910539"/>
              <a:ext cx="3314319" cy="2399012"/>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2000" dirty="0">
                  <a:solidFill>
                    <a:schemeClr val="bg1"/>
                  </a:solidFill>
                  <a:latin typeface="Calibri" charset="0"/>
                  <a:ea typeface="Calibri" charset="0"/>
                  <a:cs typeface="Calibri" charset="0"/>
                </a:rPr>
                <a:t>     </a:t>
              </a:r>
            </a:p>
            <a:p>
              <a:pPr marL="0" lvl="0" indent="0" algn="ctr" rtl="0">
                <a:spcBef>
                  <a:spcPts val="0"/>
                </a:spcBef>
                <a:spcAft>
                  <a:spcPts val="0"/>
                </a:spcAft>
                <a:buNone/>
              </a:pPr>
              <a:r>
                <a:rPr lang="en-US" sz="2000" b="1" dirty="0">
                  <a:solidFill>
                    <a:schemeClr val="bg1"/>
                  </a:solidFill>
                  <a:latin typeface="Calibri" charset="0"/>
                  <a:ea typeface="Calibri" charset="0"/>
                  <a:cs typeface="Calibri" charset="0"/>
                </a:rPr>
                <a:t>fundraising</a:t>
              </a:r>
            </a:p>
            <a:p>
              <a:pPr marL="0" lvl="0" indent="0" algn="ctr" rtl="0">
                <a:spcBef>
                  <a:spcPts val="0"/>
                </a:spcBef>
                <a:spcAft>
                  <a:spcPts val="0"/>
                </a:spcAft>
                <a:buNone/>
              </a:pPr>
              <a:r>
                <a:rPr lang="en-US" sz="2000" b="1" dirty="0">
                  <a:solidFill>
                    <a:schemeClr val="bg1"/>
                  </a:solidFill>
                  <a:latin typeface="Calibri" charset="0"/>
                  <a:ea typeface="Calibri" charset="0"/>
                  <a:cs typeface="Calibri" charset="0"/>
                </a:rPr>
                <a:t>(n.)</a:t>
              </a:r>
              <a:r>
                <a:rPr lang="ka-GE" sz="2000" b="1" dirty="0">
                  <a:solidFill>
                    <a:schemeClr val="bg1"/>
                  </a:solidFill>
                  <a:latin typeface="Calibri" charset="0"/>
                  <a:ea typeface="Calibri" charset="0"/>
                  <a:cs typeface="Calibri" charset="0"/>
                </a:rPr>
                <a:t> </a:t>
              </a:r>
            </a:p>
            <a:p>
              <a:pPr marL="0" lvl="0" indent="0" algn="ctr" rtl="0">
                <a:spcBef>
                  <a:spcPts val="0"/>
                </a:spcBef>
                <a:spcAft>
                  <a:spcPts val="0"/>
                </a:spcAft>
                <a:buNone/>
              </a:pPr>
              <a:r>
                <a:rPr lang="ka-GE" dirty="0">
                  <a:solidFill>
                    <a:schemeClr val="bg1"/>
                  </a:solidFill>
                  <a:latin typeface="Calibri" charset="0"/>
                  <a:ea typeface="Calibri" charset="0"/>
                  <a:cs typeface="Calibri" charset="0"/>
                </a:rPr>
                <a:t>ფანდრაიზინგი - ორგანიზებული საქმიანობა თანხის მოზიდვის მიზნით საქველმოქმედო და პოლიტიკურ ორგანიზაციებში</a:t>
              </a:r>
              <a:endParaRPr lang="en-US"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en-US" sz="2000" b="1" dirty="0">
                <a:solidFill>
                  <a:schemeClr val="bg1"/>
                </a:solidFill>
                <a:latin typeface="Calibri" charset="0"/>
                <a:ea typeface="Calibri" charset="0"/>
                <a:cs typeface="Calibri" charset="0"/>
              </a:endParaRPr>
            </a:p>
          </p:txBody>
        </p:sp>
        <p:sp>
          <p:nvSpPr>
            <p:cNvPr id="154" name="Google Shape;154;g8d3272b2c0_0_186"/>
            <p:cNvSpPr/>
            <p:nvPr/>
          </p:nvSpPr>
          <p:spPr>
            <a:xfrm rot="-2466682">
              <a:off x="5095496" y="1773956"/>
              <a:ext cx="1626555" cy="24666"/>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439990" y="839119"/>
              <a:ext cx="2248856" cy="1739629"/>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6634208" y="1309333"/>
              <a:ext cx="1860418" cy="761522"/>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trade union</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a:t>
              </a: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1600" dirty="0">
                  <a:solidFill>
                    <a:srgbClr val="FFFFFF"/>
                  </a:solidFill>
                  <a:latin typeface="Calibri" charset="0"/>
                  <a:ea typeface="Calibri" charset="0"/>
                  <a:cs typeface="Calibri" charset="0"/>
                  <a:sym typeface="Calibri"/>
                </a:rPr>
                <a:t>პროფესიული კავშირი</a:t>
              </a:r>
              <a:endParaRPr sz="1600"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a:off x="3430060" y="3813808"/>
              <a:ext cx="947363" cy="284818"/>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2207334" y="4130709"/>
              <a:ext cx="2437370" cy="1873818"/>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retiree</a:t>
              </a:r>
            </a:p>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a:t>
              </a:r>
              <a:r>
                <a:rPr lang="en-US" sz="2400" b="1" dirty="0">
                  <a:solidFill>
                    <a:schemeClr val="bg1"/>
                  </a:solidFill>
                  <a:latin typeface="Calibri" charset="0"/>
                  <a:ea typeface="Calibri" charset="0"/>
                  <a:cs typeface="Calibri" charset="0"/>
                </a:rPr>
                <a:t>n.)</a:t>
              </a: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1600" dirty="0">
                  <a:solidFill>
                    <a:schemeClr val="bg1"/>
                  </a:solidFill>
                  <a:latin typeface="Calibri" charset="0"/>
                  <a:ea typeface="Calibri" charset="0"/>
                  <a:cs typeface="Calibri" charset="0"/>
                </a:rPr>
                <a:t>პენსიაში გასული</a:t>
              </a:r>
              <a:r>
                <a:rPr lang="en-US" sz="1600" dirty="0">
                  <a:solidFill>
                    <a:schemeClr val="bg1"/>
                  </a:solidFill>
                  <a:latin typeface="Calibri" charset="0"/>
                  <a:ea typeface="Calibri" charset="0"/>
                  <a:cs typeface="Calibri" charset="0"/>
                </a:rPr>
                <a:t> </a:t>
              </a:r>
              <a:r>
                <a:rPr lang="ka-GE" sz="1600" dirty="0">
                  <a:solidFill>
                    <a:schemeClr val="bg1"/>
                  </a:solidFill>
                  <a:latin typeface="Calibri" charset="0"/>
                  <a:ea typeface="Calibri" charset="0"/>
                  <a:cs typeface="Calibri" charset="0"/>
                </a:rPr>
                <a:t>ადამიანი, პენსიონერი</a:t>
              </a:r>
              <a:endParaRPr sz="1600" dirty="0">
                <a:solidFill>
                  <a:schemeClr val="bg1"/>
                </a:solidFill>
                <a:latin typeface="Calibri" charset="0"/>
                <a:ea typeface="Calibri" charset="0"/>
                <a:cs typeface="Calibri" charset="0"/>
              </a:endParaRPr>
            </a:p>
          </p:txBody>
        </p:sp>
        <p:sp>
          <p:nvSpPr>
            <p:cNvPr id="170" name="Google Shape;170;g8d3272b2c0_0_186"/>
            <p:cNvSpPr/>
            <p:nvPr/>
          </p:nvSpPr>
          <p:spPr>
            <a:xfrm rot="11044894">
              <a:off x="1862394" y="2521210"/>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315206" y="1498697"/>
              <a:ext cx="2407639" cy="1837325"/>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3" name="Google Shape;173;g8d3272b2c0_0_186"/>
            <p:cNvSpPr txBox="1"/>
            <p:nvPr/>
          </p:nvSpPr>
          <p:spPr>
            <a:xfrm>
              <a:off x="546441" y="1958358"/>
              <a:ext cx="1892589" cy="97553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b="1" u="none" strike="noStrike" cap="none" dirty="0">
                  <a:solidFill>
                    <a:srgbClr val="FFFFFF"/>
                  </a:solidFill>
                  <a:latin typeface="Calibri" charset="0"/>
                  <a:ea typeface="Calibri" charset="0"/>
                  <a:cs typeface="Calibri" charset="0"/>
                  <a:sym typeface="Calibri"/>
                </a:rPr>
                <a:t>for-profit</a:t>
              </a:r>
              <a:endParaRPr lang="ka-GE" sz="20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2000" b="1" dirty="0">
                  <a:solidFill>
                    <a:srgbClr val="FFFFFF"/>
                  </a:solidFill>
                  <a:latin typeface="Calibri" charset="0"/>
                  <a:ea typeface="Calibri" charset="0"/>
                  <a:cs typeface="Calibri" charset="0"/>
                  <a:sym typeface="Calibri"/>
                </a:rPr>
                <a:t>(</a:t>
              </a:r>
              <a:r>
                <a:rPr lang="en-US" sz="2000" b="1" dirty="0">
                  <a:solidFill>
                    <a:srgbClr val="FFFFFF"/>
                  </a:solidFill>
                  <a:latin typeface="Calibri" charset="0"/>
                  <a:ea typeface="Calibri" charset="0"/>
                  <a:cs typeface="Calibri" charset="0"/>
                  <a:sym typeface="Calibri"/>
                </a:rPr>
                <a:t>adj.)</a:t>
              </a:r>
              <a:endParaRPr lang="en-US" sz="20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1600" u="none" strike="noStrike" cap="none" dirty="0">
                  <a:solidFill>
                    <a:srgbClr val="FFFFFF"/>
                  </a:solidFill>
                  <a:latin typeface="Calibri" charset="0"/>
                  <a:ea typeface="Calibri" charset="0"/>
                  <a:cs typeface="Calibri" charset="0"/>
                  <a:sym typeface="Calibri"/>
                </a:rPr>
                <a:t>კომერციული ორგანიზაცია</a:t>
              </a:r>
              <a:r>
                <a:rPr lang="en-US" sz="1600" u="none" strike="noStrike" cap="none" dirty="0">
                  <a:solidFill>
                    <a:srgbClr val="FFFFFF"/>
                  </a:solidFill>
                  <a:latin typeface="Calibri" charset="0"/>
                  <a:ea typeface="Calibri" charset="0"/>
                  <a:cs typeface="Calibri" charset="0"/>
                  <a:sym typeface="Calibri"/>
                </a:rPr>
                <a:t> </a:t>
              </a:r>
              <a:endParaRPr lang="ka-GE" sz="1600" u="none" strike="noStrike" cap="none" dirty="0">
                <a:solidFill>
                  <a:srgbClr val="FFFFFF"/>
                </a:solidFill>
                <a:latin typeface="Calibri" charset="0"/>
                <a:ea typeface="Calibri" charset="0"/>
                <a:cs typeface="Calibri" charset="0"/>
                <a:sym typeface="Calibri"/>
              </a:endParaRPr>
            </a:p>
          </p:txBody>
        </p:sp>
        <p:sp>
          <p:nvSpPr>
            <p:cNvPr id="174" name="Google Shape;174;g8d3272b2c0_0_186"/>
            <p:cNvSpPr/>
            <p:nvPr/>
          </p:nvSpPr>
          <p:spPr>
            <a:xfrm rot="12278115">
              <a:off x="5423709" y="3317486"/>
              <a:ext cx="1653515" cy="2492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013485" y="4189022"/>
            <a:ext cx="2468041" cy="1548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to refrain</a:t>
            </a:r>
          </a:p>
          <a:p>
            <a:pPr algn="ctr"/>
            <a:r>
              <a:rPr lang="en-US" sz="2000" b="1" dirty="0">
                <a:latin typeface="Calibri" panose="020F0502020204030204" pitchFamily="34" charset="0"/>
                <a:cs typeface="Calibri" panose="020F0502020204030204" pitchFamily="34" charset="0"/>
              </a:rPr>
              <a:t>(v.)</a:t>
            </a:r>
          </a:p>
          <a:p>
            <a:pPr algn="ctr"/>
            <a:r>
              <a:rPr lang="ka-GE" sz="1600" dirty="0">
                <a:latin typeface="Calibri" panose="020F0502020204030204" pitchFamily="34" charset="0"/>
                <a:cs typeface="Calibri" panose="020F0502020204030204" pitchFamily="34" charset="0"/>
              </a:rPr>
              <a:t>თავშეკავება (ქმედების შესრულებისგან)</a:t>
            </a:r>
          </a:p>
        </p:txBody>
      </p:sp>
      <p:cxnSp>
        <p:nvCxnSpPr>
          <p:cNvPr id="30" name="Straight Connector 29">
            <a:extLst>
              <a:ext uri="{FF2B5EF4-FFF2-40B4-BE49-F238E27FC236}">
                <a16:creationId xmlns:a16="http://schemas.microsoft.com/office/drawing/2014/main" id="{53F2663E-4617-4789-A064-F1C604AA3DFF}"/>
              </a:ext>
            </a:extLst>
          </p:cNvPr>
          <p:cNvCxnSpPr>
            <a:cxnSpLocks/>
          </p:cNvCxnSpPr>
          <p:nvPr/>
        </p:nvCxnSpPr>
        <p:spPr>
          <a:xfrm>
            <a:off x="6959421" y="3944640"/>
            <a:ext cx="1141992" cy="716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F2663E-4617-4789-A064-F1C604AA3DFF}"/>
              </a:ext>
            </a:extLst>
          </p:cNvPr>
          <p:cNvCxnSpPr/>
          <p:nvPr/>
        </p:nvCxnSpPr>
        <p:spPr>
          <a:xfrm flipV="1">
            <a:off x="7148831" y="2726979"/>
            <a:ext cx="1431629" cy="744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F2663E-4617-4789-A064-F1C604AA3DFF}"/>
              </a:ext>
            </a:extLst>
          </p:cNvPr>
          <p:cNvCxnSpPr>
            <a:cxnSpLocks/>
            <a:stCxn id="152" idx="4"/>
          </p:cNvCxnSpPr>
          <p:nvPr/>
        </p:nvCxnSpPr>
        <p:spPr>
          <a:xfrm>
            <a:off x="6032487" y="2360111"/>
            <a:ext cx="205775" cy="699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F2663E-4617-4789-A064-F1C604AA3DFF}"/>
              </a:ext>
            </a:extLst>
          </p:cNvPr>
          <p:cNvCxnSpPr>
            <a:endCxn id="148" idx="2"/>
          </p:cNvCxnSpPr>
          <p:nvPr/>
        </p:nvCxnSpPr>
        <p:spPr>
          <a:xfrm>
            <a:off x="3997194" y="3303469"/>
            <a:ext cx="1386724" cy="356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F2663E-4617-4789-A064-F1C604AA3DFF}"/>
              </a:ext>
            </a:extLst>
          </p:cNvPr>
          <p:cNvCxnSpPr/>
          <p:nvPr/>
        </p:nvCxnSpPr>
        <p:spPr>
          <a:xfrm flipV="1">
            <a:off x="5339571" y="4189022"/>
            <a:ext cx="621780" cy="9606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90744" y="1910975"/>
            <a:ext cx="292305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fundraising</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386805" y="3894708"/>
            <a:ext cx="4282634" cy="11450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600" u="none" strike="noStrike" cap="none" dirty="0">
                <a:solidFill>
                  <a:srgbClr val="FFFFFF"/>
                </a:solidFill>
                <a:latin typeface="Calibri Regular" charset="0"/>
                <a:ea typeface="Calibri"/>
                <a:cs typeface="Calibri"/>
                <a:sym typeface="Calibri"/>
              </a:rPr>
              <a:t>ფანდრაიზინგი - ორგანიზებული საქმიანობა თანხის მოზიდვის მიზნით საქველმოქმედო და პოლიტიკურ ორგანიზაციებში</a:t>
            </a:r>
          </a:p>
        </p:txBody>
      </p:sp>
      <p:sp>
        <p:nvSpPr>
          <p:cNvPr id="3" name="Rectangle 2">
            <a:extLst>
              <a:ext uri="{FF2B5EF4-FFF2-40B4-BE49-F238E27FC236}">
                <a16:creationId xmlns:a16="http://schemas.microsoft.com/office/drawing/2014/main" id="{748FA8E3-2CE3-3647-992D-018F0126A7B0}"/>
              </a:ext>
            </a:extLst>
          </p:cNvPr>
          <p:cNvSpPr/>
          <p:nvPr/>
        </p:nvSpPr>
        <p:spPr>
          <a:xfrm>
            <a:off x="8316202" y="32056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09455" y="490983"/>
            <a:ext cx="2397092"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90186"/>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 dinner is a </a:t>
            </a:r>
            <a:r>
              <a:rPr lang="en-US" sz="2800" i="1" dirty="0">
                <a:solidFill>
                  <a:srgbClr val="FF0000"/>
                </a:solidFill>
                <a:latin typeface="Calibri" charset="0"/>
                <a:ea typeface="Calibri" charset="0"/>
                <a:cs typeface="Calibri" charset="0"/>
              </a:rPr>
              <a:t>fundraising</a:t>
            </a:r>
            <a:r>
              <a:rPr lang="en-US" sz="2800" i="1" dirty="0">
                <a:solidFill>
                  <a:schemeClr val="bg1"/>
                </a:solidFill>
                <a:latin typeface="Calibri" charset="0"/>
                <a:ea typeface="Calibri" charset="0"/>
                <a:cs typeface="Calibri" charset="0"/>
              </a:rPr>
              <a:t> event for the museum.</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lvl="0" algn="ctr"/>
            <a:r>
              <a:rPr lang="en-US" sz="6600" dirty="0">
                <a:solidFill>
                  <a:schemeClr val="bg1"/>
                </a:solidFill>
                <a:latin typeface="Calibri" panose="020F0502020204030204" pitchFamily="34" charset="0"/>
                <a:ea typeface="Calibri"/>
                <a:cs typeface="Calibri" panose="020F0502020204030204" pitchFamily="34" charset="0"/>
                <a:sym typeface="Calibri"/>
              </a:rPr>
              <a:t>Marketing</a:t>
            </a:r>
            <a:r>
              <a:rPr lang="ka-GE" sz="6600" dirty="0">
                <a:solidFill>
                  <a:schemeClr val="bg1"/>
                </a:solidFill>
                <a:latin typeface="Calibri" panose="020F0502020204030204" pitchFamily="34" charset="0"/>
                <a:ea typeface="Calibri"/>
                <a:cs typeface="Calibri" panose="020F0502020204030204" pitchFamily="34" charset="0"/>
                <a:sym typeface="Calibri"/>
              </a:rPr>
              <a:t> </a:t>
            </a:r>
            <a:r>
              <a:rPr lang="en-US" sz="6600" dirty="0">
                <a:solidFill>
                  <a:schemeClr val="bg1"/>
                </a:solidFill>
                <a:latin typeface="Calibri" panose="020F0502020204030204" pitchFamily="34" charset="0"/>
                <a:ea typeface="Calibri"/>
                <a:cs typeface="Calibri" panose="020F0502020204030204" pitchFamily="34" charset="0"/>
                <a:sym typeface="Calibri"/>
              </a:rPr>
              <a:t>ǀ</a:t>
            </a:r>
            <a:r>
              <a:rPr lang="ka-GE" sz="6600" dirty="0">
                <a:solidFill>
                  <a:schemeClr val="bg1"/>
                </a:solidFill>
                <a:latin typeface="Calibri" panose="020F0502020204030204" pitchFamily="34" charset="0"/>
                <a:ea typeface="Calibri"/>
                <a:cs typeface="Calibri" panose="020F0502020204030204" pitchFamily="34" charset="0"/>
                <a:sym typeface="Calibri"/>
              </a:rPr>
              <a:t> მარკეტინგი</a:t>
            </a: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 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52897" y="1635960"/>
            <a:ext cx="3422166"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a:solidFill>
                  <a:schemeClr val="bg1"/>
                </a:solidFill>
                <a:latin typeface="Calibri" pitchFamily="34" charset="0"/>
              </a:rPr>
              <a:t>trade union</a:t>
            </a:r>
          </a:p>
          <a:p>
            <a:pPr lvl="0" algn="ctr"/>
            <a:r>
              <a:rPr lang="en-US" sz="3600" b="1" dirty="0">
                <a:solidFill>
                  <a:schemeClr val="bg1"/>
                </a:solidFill>
                <a:latin typeface="Calibri" pitchFamily="34" charset="0"/>
              </a:rPr>
              <a:t>(n.)</a:t>
            </a:r>
          </a:p>
        </p:txBody>
      </p:sp>
      <p:sp>
        <p:nvSpPr>
          <p:cNvPr id="190" name="Google Shape;190;g8d3272b2c0_0_231"/>
          <p:cNvSpPr/>
          <p:nvPr/>
        </p:nvSpPr>
        <p:spPr>
          <a:xfrm>
            <a:off x="4022580" y="4398214"/>
            <a:ext cx="3882799" cy="8100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ka-GE" sz="2400" dirty="0">
                <a:solidFill>
                  <a:schemeClr val="bg1"/>
                </a:solidFill>
                <a:latin typeface="Calibri" pitchFamily="34" charset="0"/>
              </a:rPr>
              <a:t>პროფესიული კავშირი</a:t>
            </a:r>
          </a:p>
          <a:p>
            <a:pPr marL="0" marR="0" lvl="0" indent="0" algn="ctr" rtl="0">
              <a:spcBef>
                <a:spcPts val="0"/>
              </a:spcBef>
              <a:spcAft>
                <a:spcPts val="0"/>
              </a:spcAft>
              <a:buNone/>
            </a:pPr>
            <a:endParaRPr lang="ka-GE"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678261" y="5451118"/>
            <a:ext cx="4571439" cy="112059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government's proposals have been strongly </a:t>
            </a:r>
            <a:r>
              <a:rPr lang="en-US" sz="2600" i="1" strike="noStrike" cap="none" dirty="0" err="1">
                <a:solidFill>
                  <a:schemeClr val="bg1"/>
                </a:solidFill>
                <a:latin typeface="Calibri" charset="0"/>
                <a:ea typeface="Calibri" charset="0"/>
                <a:cs typeface="Calibri" charset="0"/>
                <a:sym typeface="Calibri"/>
              </a:rPr>
              <a:t>criticised</a:t>
            </a:r>
            <a:r>
              <a:rPr lang="en-US" sz="2600" i="1" strike="noStrike" cap="none" dirty="0">
                <a:solidFill>
                  <a:schemeClr val="bg1"/>
                </a:solidFill>
                <a:latin typeface="Calibri" charset="0"/>
                <a:ea typeface="Calibri" charset="0"/>
                <a:cs typeface="Calibri" charset="0"/>
                <a:sym typeface="Calibri"/>
              </a:rPr>
              <a:t> by the </a:t>
            </a:r>
            <a:r>
              <a:rPr lang="en-US" sz="2600" i="1" strike="noStrike" cap="none" dirty="0">
                <a:solidFill>
                  <a:srgbClr val="FF0000"/>
                </a:solidFill>
                <a:latin typeface="Calibri" charset="0"/>
                <a:ea typeface="Calibri" charset="0"/>
                <a:cs typeface="Calibri" charset="0"/>
                <a:sym typeface="Calibri"/>
              </a:rPr>
              <a:t>trade unions.</a:t>
            </a:r>
            <a:endParaRPr sz="2600" i="1" strike="noStrike" cap="none" dirty="0">
              <a:solidFill>
                <a:srgbClr val="FF0000"/>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8342952" y="23109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8436204" y="401520"/>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12085" y="1871968"/>
            <a:ext cx="3193930"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to refrain </a:t>
            </a:r>
          </a:p>
          <a:p>
            <a:pPr lvl="0" algn="ctr"/>
            <a:r>
              <a:rPr lang="en-US" sz="2800" b="1" dirty="0">
                <a:solidFill>
                  <a:schemeClr val="bg1"/>
                </a:solidFill>
                <a:latin typeface="Calibri" pitchFamily="34" charset="0"/>
              </a:rPr>
              <a:t>(v.)</a:t>
            </a:r>
            <a:endParaRPr lang="ka-GE" sz="2800" b="1" dirty="0">
              <a:solidFill>
                <a:schemeClr val="bg1"/>
              </a:solidFill>
              <a:latin typeface="Calibri" pitchFamily="34" charset="0"/>
            </a:endParaRPr>
          </a:p>
        </p:txBody>
      </p:sp>
      <p:sp>
        <p:nvSpPr>
          <p:cNvPr id="190" name="Google Shape;190;g8d3272b2c0_0_231"/>
          <p:cNvSpPr/>
          <p:nvPr/>
        </p:nvSpPr>
        <p:spPr>
          <a:xfrm>
            <a:off x="4496874" y="4361472"/>
            <a:ext cx="3714911"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თავშეკავება (ქმედების შესრულებისგან)</a:t>
            </a:r>
          </a:p>
        </p:txBody>
      </p:sp>
      <p:sp>
        <p:nvSpPr>
          <p:cNvPr id="3" name="Rectangle 2">
            <a:extLst>
              <a:ext uri="{FF2B5EF4-FFF2-40B4-BE49-F238E27FC236}">
                <a16:creationId xmlns:a16="http://schemas.microsoft.com/office/drawing/2014/main" id="{748FA8E3-2CE3-3647-992D-018F0126A7B0}"/>
              </a:ext>
            </a:extLst>
          </p:cNvPr>
          <p:cNvSpPr/>
          <p:nvPr/>
        </p:nvSpPr>
        <p:spPr>
          <a:xfrm>
            <a:off x="8299577" y="29011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92829" y="460538"/>
            <a:ext cx="2413717"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496874" y="5450879"/>
            <a:ext cx="3714912"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We </a:t>
            </a:r>
            <a:r>
              <a:rPr lang="en-US" sz="2600" i="1" strike="noStrike" cap="none" dirty="0">
                <a:solidFill>
                  <a:srgbClr val="FF0000"/>
                </a:solidFill>
                <a:latin typeface="Calibri" charset="0"/>
                <a:ea typeface="Calibri" charset="0"/>
                <a:cs typeface="Calibri" charset="0"/>
                <a:sym typeface="Calibri"/>
              </a:rPr>
              <a:t>refrained </a:t>
            </a:r>
            <a:r>
              <a:rPr lang="en-US" sz="2600" i="1" strike="noStrike" cap="none" dirty="0">
                <a:solidFill>
                  <a:schemeClr val="bg1"/>
                </a:solidFill>
                <a:latin typeface="Calibri" charset="0"/>
                <a:ea typeface="Calibri" charset="0"/>
                <a:cs typeface="Calibri" charset="0"/>
                <a:sym typeface="Calibri"/>
              </a:rPr>
              <a:t>from talking until we knew that it was safe.</a:t>
            </a: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50643" y="1974079"/>
            <a:ext cx="3210589" cy="225110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smtClean="0">
                <a:solidFill>
                  <a:schemeClr val="bg1"/>
                </a:solidFill>
                <a:latin typeface="Calibri" pitchFamily="34" charset="0"/>
              </a:rPr>
              <a:t>retiree</a:t>
            </a:r>
          </a:p>
          <a:p>
            <a:pPr lvl="0" algn="ctr"/>
            <a:r>
              <a:rPr lang="en-US" sz="3600" b="1" dirty="0" smtClean="0">
                <a:solidFill>
                  <a:schemeClr val="bg1"/>
                </a:solidFill>
                <a:latin typeface="Calibri" pitchFamily="34" charset="0"/>
              </a:rPr>
              <a:t>(n</a:t>
            </a:r>
            <a:r>
              <a:rPr lang="en-US" sz="3600" b="1" dirty="0">
                <a:solidFill>
                  <a:schemeClr val="bg1"/>
                </a:solidFill>
                <a:latin typeface="Calibri" pitchFamily="34" charset="0"/>
              </a:rPr>
              <a:t>.)</a:t>
            </a:r>
          </a:p>
        </p:txBody>
      </p:sp>
      <p:sp>
        <p:nvSpPr>
          <p:cNvPr id="190" name="Google Shape;190;g8d3272b2c0_0_231"/>
          <p:cNvSpPr/>
          <p:nvPr/>
        </p:nvSpPr>
        <p:spPr>
          <a:xfrm>
            <a:off x="4477155" y="4330078"/>
            <a:ext cx="3992743"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ka-GE" sz="2400" dirty="0">
                <a:solidFill>
                  <a:schemeClr val="bg1"/>
                </a:solidFill>
                <a:latin typeface="Calibri" pitchFamily="34" charset="0"/>
              </a:rPr>
              <a:t>პენსიაში გასული ადამიანი, პენსიონერი</a:t>
            </a:r>
          </a:p>
          <a:p>
            <a:pPr marL="0" marR="0" lvl="0" indent="0" algn="ctr" rtl="0">
              <a:spcBef>
                <a:spcPts val="0"/>
              </a:spcBef>
              <a:spcAft>
                <a:spcPts val="0"/>
              </a:spcAft>
              <a:buNone/>
            </a:pPr>
            <a:endParaRPr lang="ka-GE"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31505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485476"/>
            <a:ext cx="2413717"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477156" y="5450879"/>
            <a:ext cx="3992743"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a:t>
            </a:r>
            <a:r>
              <a:rPr lang="en-US" sz="2600" i="1" strike="noStrike" cap="none" dirty="0" err="1">
                <a:solidFill>
                  <a:schemeClr val="bg1"/>
                </a:solidFill>
                <a:latin typeface="Calibri" charset="0"/>
                <a:ea typeface="Calibri" charset="0"/>
                <a:cs typeface="Calibri" charset="0"/>
                <a:sym typeface="Calibri"/>
              </a:rPr>
              <a:t>neighbourhood</a:t>
            </a:r>
            <a:r>
              <a:rPr lang="en-US" sz="2600" i="1" strike="noStrike" cap="none" dirty="0">
                <a:solidFill>
                  <a:schemeClr val="bg1"/>
                </a:solidFill>
                <a:latin typeface="Calibri" charset="0"/>
                <a:ea typeface="Calibri" charset="0"/>
                <a:cs typeface="Calibri" charset="0"/>
                <a:sym typeface="Calibri"/>
              </a:rPr>
              <a:t> is a mixture of </a:t>
            </a:r>
            <a:r>
              <a:rPr lang="en-US" sz="2600" i="1" strike="noStrike" cap="none" dirty="0">
                <a:solidFill>
                  <a:srgbClr val="FF0000"/>
                </a:solidFill>
                <a:latin typeface="Calibri" charset="0"/>
                <a:ea typeface="Calibri" charset="0"/>
                <a:cs typeface="Calibri" charset="0"/>
                <a:sym typeface="Calibri"/>
              </a:rPr>
              <a:t>retirees</a:t>
            </a:r>
            <a:r>
              <a:rPr lang="en-US" sz="2600" i="1" strike="noStrike" cap="none" dirty="0">
                <a:solidFill>
                  <a:schemeClr val="bg1"/>
                </a:solidFill>
                <a:latin typeface="Calibri" charset="0"/>
                <a:ea typeface="Calibri" charset="0"/>
                <a:cs typeface="Calibri" charset="0"/>
                <a:sym typeface="Calibri"/>
              </a:rPr>
              <a:t> and single professionals.</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78241" y="1980270"/>
            <a:ext cx="3246787" cy="214571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a:solidFill>
                  <a:schemeClr val="bg1"/>
                </a:solidFill>
                <a:latin typeface="Calibri" pitchFamily="34" charset="0"/>
              </a:rPr>
              <a:t>for-profit</a:t>
            </a:r>
          </a:p>
          <a:p>
            <a:pPr lvl="0" algn="ctr"/>
            <a:r>
              <a:rPr lang="en-US" sz="3600" b="1" dirty="0">
                <a:solidFill>
                  <a:schemeClr val="bg1"/>
                </a:solidFill>
                <a:latin typeface="Calibri" pitchFamily="34" charset="0"/>
              </a:rPr>
              <a:t>(adj.)</a:t>
            </a:r>
          </a:p>
        </p:txBody>
      </p:sp>
      <p:sp>
        <p:nvSpPr>
          <p:cNvPr id="190" name="Google Shape;190;g8d3272b2c0_0_231"/>
          <p:cNvSpPr/>
          <p:nvPr/>
        </p:nvSpPr>
        <p:spPr>
          <a:xfrm>
            <a:off x="4060318" y="4210164"/>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ka-GE" sz="2400" dirty="0">
                <a:solidFill>
                  <a:schemeClr val="bg1"/>
                </a:solidFill>
                <a:latin typeface="Calibri" pitchFamily="34" charset="0"/>
              </a:rPr>
              <a:t>კომერციული ორგანიზაცია </a:t>
            </a:r>
          </a:p>
          <a:p>
            <a:pPr marL="0" marR="0" lvl="0" indent="0" algn="ctr" rtl="0">
              <a:spcBef>
                <a:spcPts val="0"/>
              </a:spcBef>
              <a:spcAft>
                <a:spcPts val="0"/>
              </a:spcAft>
              <a:buNone/>
            </a:pPr>
            <a:endParaRPr lang="ka-GE"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60318" y="5198495"/>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 law here allows hospitals to be operated on a </a:t>
            </a:r>
            <a:r>
              <a:rPr lang="en-US" sz="2800" i="1" dirty="0">
                <a:solidFill>
                  <a:srgbClr val="FF0000"/>
                </a:solidFill>
                <a:latin typeface="Calibri" charset="0"/>
                <a:ea typeface="Calibri" charset="0"/>
                <a:cs typeface="Calibri" charset="0"/>
              </a:rPr>
              <a:t>for-profit </a:t>
            </a:r>
            <a:r>
              <a:rPr lang="en-US" sz="2800" i="1" dirty="0">
                <a:solidFill>
                  <a:schemeClr val="bg1"/>
                </a:solidFill>
                <a:latin typeface="Calibri" charset="0"/>
                <a:ea typeface="Calibri" charset="0"/>
                <a:cs typeface="Calibri" charset="0"/>
              </a:rPr>
              <a:t>basis.</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342035"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2966184" y="3095890"/>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320884" y="26266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84966" y="26266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7067138" y="210244"/>
            <a:ext cx="4492637" cy="1088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7197792" y="277548"/>
            <a:ext cx="4492637"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Reading Comprehension</a:t>
            </a:r>
          </a:p>
          <a:p>
            <a:pPr algn="ctr"/>
            <a:r>
              <a:rPr lang="ka-GE" sz="28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2800"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48FA8E3-2CE3-3647-992D-018F0126A7B0}"/>
              </a:ext>
            </a:extLst>
          </p:cNvPr>
          <p:cNvSpPr/>
          <p:nvPr/>
        </p:nvSpPr>
        <p:spPr>
          <a:xfrm>
            <a:off x="651163" y="2482237"/>
            <a:ext cx="4728065" cy="1254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What does PR include?</a:t>
            </a:r>
          </a:p>
        </p:txBody>
      </p:sp>
      <p:sp>
        <p:nvSpPr>
          <p:cNvPr id="2" name="Rectangle 1">
            <a:extLst>
              <a:ext uri="{FF2B5EF4-FFF2-40B4-BE49-F238E27FC236}">
                <a16:creationId xmlns:a16="http://schemas.microsoft.com/office/drawing/2014/main" id="{DE5456EA-EEC2-4A49-9858-746F1C499259}"/>
              </a:ext>
            </a:extLst>
          </p:cNvPr>
          <p:cNvSpPr/>
          <p:nvPr/>
        </p:nvSpPr>
        <p:spPr>
          <a:xfrm>
            <a:off x="651163" y="4169720"/>
            <a:ext cx="4728065" cy="1287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How does it differ from marketing?</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269" y="2810548"/>
            <a:ext cx="4518944" cy="2259472"/>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071869"/>
            <a:ext cx="11274219" cy="3833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latin typeface="Calibri" panose="020F0502020204030204" pitchFamily="34" charset="0"/>
                <a:cs typeface="Calibri" panose="020F0502020204030204" pitchFamily="34" charset="0"/>
              </a:rPr>
              <a:t>The scope of public relations</a:t>
            </a:r>
          </a:p>
          <a:p>
            <a:pPr algn="just"/>
            <a:r>
              <a:rPr lang="en-US" sz="2000" dirty="0">
                <a:latin typeface="Calibri" panose="020F0502020204030204" pitchFamily="34" charset="0"/>
                <a:cs typeface="Calibri" panose="020F0502020204030204" pitchFamily="34" charset="0"/>
              </a:rPr>
              <a:t>Public relations covers many aspects of communications between </a:t>
            </a:r>
            <a:r>
              <a:rPr lang="en-US" sz="2000" dirty="0" err="1">
                <a:latin typeface="Calibri" panose="020F0502020204030204" pitchFamily="34" charset="0"/>
                <a:cs typeface="Calibri" panose="020F0502020204030204" pitchFamily="34" charset="0"/>
              </a:rPr>
              <a:t>organisations</a:t>
            </a:r>
            <a:r>
              <a:rPr lang="en-US" sz="2000" dirty="0">
                <a:latin typeface="Calibri" panose="020F0502020204030204" pitchFamily="34" charset="0"/>
                <a:cs typeface="Calibri" panose="020F0502020204030204" pitchFamily="34" charset="0"/>
              </a:rPr>
              <a:t> and individuals and their various publics. Here are some examples:</a:t>
            </a:r>
          </a:p>
          <a:p>
            <a:pPr algn="just"/>
            <a:endParaRPr lang="en-US" sz="2000" dirty="0">
              <a:latin typeface="Calibri" panose="020F0502020204030204" pitchFamily="34" charset="0"/>
              <a:cs typeface="Calibri" panose="020F0502020204030204" pitchFamily="34" charset="0"/>
            </a:endParaRPr>
          </a:p>
          <a:p>
            <a:pPr algn="just"/>
            <a:r>
              <a:rPr lang="en-US" sz="2000" i="1" dirty="0">
                <a:latin typeface="Calibri" panose="020F0502020204030204" pitchFamily="34" charset="0"/>
                <a:cs typeface="Calibri" panose="020F0502020204030204" pitchFamily="34" charset="0"/>
              </a:rPr>
              <a:t>Community relations</a:t>
            </a:r>
          </a:p>
          <a:p>
            <a:pPr algn="just"/>
            <a:r>
              <a:rPr lang="en-US" sz="2000" dirty="0">
                <a:latin typeface="Calibri" panose="020F0502020204030204" pitchFamily="34" charset="0"/>
                <a:cs typeface="Calibri" panose="020F0502020204030204" pitchFamily="34" charset="0"/>
              </a:rPr>
              <a:t>This is the relationship between the </a:t>
            </a:r>
            <a:r>
              <a:rPr lang="en-US" sz="2000" dirty="0" err="1">
                <a:latin typeface="Calibri" panose="020F0502020204030204" pitchFamily="34" charset="0"/>
                <a:cs typeface="Calibri" panose="020F0502020204030204" pitchFamily="34" charset="0"/>
              </a:rPr>
              <a:t>organisation</a:t>
            </a:r>
            <a:r>
              <a:rPr lang="en-US" sz="2000" dirty="0">
                <a:latin typeface="Calibri" panose="020F0502020204030204" pitchFamily="34" charset="0"/>
                <a:cs typeface="Calibri" panose="020F0502020204030204" pitchFamily="34" charset="0"/>
              </a:rPr>
              <a:t> and the community within which it operates. A multinational corporation, for instance, will operate within several, often very </a:t>
            </a:r>
            <a:r>
              <a:rPr lang="en-US" sz="2000" dirty="0" smtClean="0">
                <a:latin typeface="Calibri" panose="020F0502020204030204" pitchFamily="34" charset="0"/>
                <a:cs typeface="Calibri" panose="020F0502020204030204" pitchFamily="34" charset="0"/>
              </a:rPr>
              <a:t>different community </a:t>
            </a:r>
            <a:r>
              <a:rPr lang="en-US" sz="2000" dirty="0">
                <a:latin typeface="Calibri" panose="020F0502020204030204" pitchFamily="34" charset="0"/>
                <a:cs typeface="Calibri" panose="020F0502020204030204" pitchFamily="34" charset="0"/>
              </a:rPr>
              <a:t>environments. Companies may work closely with communities (including local government representatives) to alleviate problems such as noise from late-night deliveries. Equally, companies may become actively involved in local community activities, such as fundraising for local schools and hospitals, building a strong link between the </a:t>
            </a:r>
            <a:r>
              <a:rPr lang="en-US" sz="2000" dirty="0" err="1">
                <a:latin typeface="Calibri" panose="020F0502020204030204" pitchFamily="34" charset="0"/>
                <a:cs typeface="Calibri" panose="020F0502020204030204" pitchFamily="34" charset="0"/>
              </a:rPr>
              <a:t>organisation</a:t>
            </a:r>
            <a:r>
              <a:rPr lang="en-US" sz="2000" dirty="0">
                <a:latin typeface="Calibri" panose="020F0502020204030204" pitchFamily="34" charset="0"/>
                <a:cs typeface="Calibri" panose="020F0502020204030204" pitchFamily="34" charset="0"/>
              </a:rPr>
              <a:t> and the community. </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7"/>
            <a:ext cx="11110086" cy="4069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dirty="0">
                <a:latin typeface="Calibri" panose="020F0502020204030204" pitchFamily="34" charset="0"/>
                <a:cs typeface="Calibri" panose="020F0502020204030204" pitchFamily="34" charset="0"/>
              </a:rPr>
              <a:t>Customer relations</a:t>
            </a:r>
          </a:p>
          <a:p>
            <a:pPr algn="just"/>
            <a:r>
              <a:rPr lang="en-US" sz="2000" dirty="0">
                <a:latin typeface="Calibri" panose="020F0502020204030204" pitchFamily="34" charset="0"/>
                <a:cs typeface="Calibri" panose="020F0502020204030204" pitchFamily="34" charset="0"/>
              </a:rPr>
              <a:t>In increasingly competitive markets, companies seek to build longer-term relationships with their customers. Customer relations can include the development of loyalty card systems, meet-and-greet policies in hotels and stores, and how complaints are handled.</a:t>
            </a:r>
          </a:p>
          <a:p>
            <a:pPr algn="just"/>
            <a:endParaRPr lang="en-US" sz="2000" dirty="0">
              <a:latin typeface="Calibri" panose="020F0502020204030204" pitchFamily="34" charset="0"/>
              <a:cs typeface="Calibri" panose="020F0502020204030204" pitchFamily="34" charset="0"/>
            </a:endParaRPr>
          </a:p>
          <a:p>
            <a:pPr algn="just"/>
            <a:r>
              <a:rPr lang="en-US" sz="2000" i="1" dirty="0">
                <a:latin typeface="Calibri" panose="020F0502020204030204" pitchFamily="34" charset="0"/>
                <a:cs typeface="Calibri" panose="020F0502020204030204" pitchFamily="34" charset="0"/>
              </a:rPr>
              <a:t>Employee relations</a:t>
            </a:r>
          </a:p>
          <a:p>
            <a:pPr algn="just"/>
            <a:r>
              <a:rPr lang="en-US" sz="2000" dirty="0">
                <a:latin typeface="Calibri" panose="020F0502020204030204" pitchFamily="34" charset="0"/>
                <a:cs typeface="Calibri" panose="020F0502020204030204" pitchFamily="34" charset="0"/>
              </a:rPr>
              <a:t>This is the relationship between the </a:t>
            </a:r>
            <a:r>
              <a:rPr lang="en-US" sz="2000" dirty="0" err="1">
                <a:latin typeface="Calibri" panose="020F0502020204030204" pitchFamily="34" charset="0"/>
                <a:cs typeface="Calibri" panose="020F0502020204030204" pitchFamily="34" charset="0"/>
              </a:rPr>
              <a:t>organisation</a:t>
            </a:r>
            <a:r>
              <a:rPr lang="en-US" sz="2000" dirty="0">
                <a:latin typeface="Calibri" panose="020F0502020204030204" pitchFamily="34" charset="0"/>
                <a:cs typeface="Calibri" panose="020F0502020204030204" pitchFamily="34" charset="0"/>
              </a:rPr>
              <a:t> and its employees, on both a one-to-one and one-to-group basis. ‘Employee relations’ normally includes communications with retirees, who perhaps benefit from the </a:t>
            </a:r>
            <a:r>
              <a:rPr lang="en-US" sz="2000" dirty="0" err="1">
                <a:latin typeface="Calibri" panose="020F0502020204030204" pitchFamily="34" charset="0"/>
                <a:cs typeface="Calibri" panose="020F0502020204030204" pitchFamily="34" charset="0"/>
              </a:rPr>
              <a:t>organisation’s</a:t>
            </a:r>
            <a:r>
              <a:rPr lang="en-US" sz="2000" dirty="0">
                <a:latin typeface="Calibri" panose="020F0502020204030204" pitchFamily="34" charset="0"/>
                <a:cs typeface="Calibri" panose="020F0502020204030204" pitchFamily="34" charset="0"/>
              </a:rPr>
              <a:t> pension plan. It can be argued that for a for-profit </a:t>
            </a:r>
            <a:r>
              <a:rPr lang="en-US" sz="2000" dirty="0" err="1">
                <a:latin typeface="Calibri" panose="020F0502020204030204" pitchFamily="34" charset="0"/>
                <a:cs typeface="Calibri" panose="020F0502020204030204" pitchFamily="34" charset="0"/>
              </a:rPr>
              <a:t>organisation</a:t>
            </a:r>
            <a:r>
              <a:rPr lang="en-US" sz="2000" dirty="0">
                <a:latin typeface="Calibri" panose="020F0502020204030204" pitchFamily="34" charset="0"/>
                <a:cs typeface="Calibri" panose="020F0502020204030204" pitchFamily="34" charset="0"/>
              </a:rPr>
              <a:t>,  retirees can also be viewed as customers. Employee relations is often considered as the core component of internal communications. Research has indicated that good internal communication procedures can enhance employee motivation.</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892440" y="2120836"/>
            <a:ext cx="10516195" cy="3929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solidFill>
                  <a:schemeClr val="bg1"/>
                </a:solidFill>
                <a:latin typeface="Calibri" panose="020F0502020204030204" pitchFamily="34" charset="0"/>
                <a:cs typeface="Calibri" panose="020F0502020204030204" pitchFamily="34" charset="0"/>
              </a:rPr>
              <a:t>Industrial </a:t>
            </a:r>
            <a:r>
              <a:rPr lang="en-US" sz="2400" i="1" dirty="0" smtClean="0">
                <a:solidFill>
                  <a:schemeClr val="bg1"/>
                </a:solidFill>
                <a:latin typeface="Calibri" panose="020F0502020204030204" pitchFamily="34" charset="0"/>
                <a:cs typeface="Calibri" panose="020F0502020204030204" pitchFamily="34" charset="0"/>
              </a:rPr>
              <a:t>relations</a:t>
            </a:r>
          </a:p>
          <a:p>
            <a:pPr algn="just"/>
            <a:endParaRPr lang="en-US" sz="2400" i="1" dirty="0">
              <a:solidFill>
                <a:schemeClr val="bg1"/>
              </a:solidFill>
              <a:latin typeface="Calibri" panose="020F0502020204030204" pitchFamily="34" charset="0"/>
              <a:cs typeface="Calibri" panose="020F0502020204030204" pitchFamily="34" charset="0"/>
            </a:endParaRPr>
          </a:p>
          <a:p>
            <a:pPr algn="just"/>
            <a:r>
              <a:rPr lang="en-US" sz="2400" dirty="0">
                <a:solidFill>
                  <a:schemeClr val="bg1"/>
                </a:solidFill>
                <a:latin typeface="Calibri" panose="020F0502020204030204" pitchFamily="34" charset="0"/>
                <a:cs typeface="Calibri" panose="020F0502020204030204" pitchFamily="34" charset="0"/>
              </a:rPr>
              <a:t>This can be viewed from two perspectives. Firstly, it refers to the relationship between different companies operating within the same industrial or commercial sector. While they have to refrain from revealing company secrets, </a:t>
            </a:r>
            <a:r>
              <a:rPr lang="en-US" sz="2400" dirty="0" err="1">
                <a:solidFill>
                  <a:schemeClr val="bg1"/>
                </a:solidFill>
                <a:latin typeface="Calibri" panose="020F0502020204030204" pitchFamily="34" charset="0"/>
                <a:cs typeface="Calibri" panose="020F0502020204030204" pitchFamily="34" charset="0"/>
              </a:rPr>
              <a:t>organi</a:t>
            </a:r>
            <a:r>
              <a:rPr lang="en-US" sz="2400" dirty="0" err="1">
                <a:latin typeface="Calibri" panose="020F0502020204030204" pitchFamily="34" charset="0"/>
                <a:cs typeface="Calibri" panose="020F0502020204030204" pitchFamily="34" charset="0"/>
              </a:rPr>
              <a:t>s</a:t>
            </a:r>
            <a:r>
              <a:rPr lang="en-US" sz="2400" dirty="0" err="1">
                <a:solidFill>
                  <a:schemeClr val="bg1"/>
                </a:solidFill>
                <a:latin typeface="Calibri" panose="020F0502020204030204" pitchFamily="34" charset="0"/>
                <a:cs typeface="Calibri" panose="020F0502020204030204" pitchFamily="34" charset="0"/>
              </a:rPr>
              <a:t>ations</a:t>
            </a:r>
            <a:r>
              <a:rPr lang="en-US" sz="2400" dirty="0">
                <a:solidFill>
                  <a:schemeClr val="bg1"/>
                </a:solidFill>
                <a:latin typeface="Calibri" panose="020F0502020204030204" pitchFamily="34" charset="0"/>
                <a:cs typeface="Calibri" panose="020F0502020204030204" pitchFamily="34" charset="0"/>
              </a:rPr>
              <a:t> can nevertheless share information that will benefit the industry as a whole, through special forums and/or through trade/professional bodies. Secondly, this can be the relationship between the </a:t>
            </a:r>
            <a:r>
              <a:rPr lang="en-US" sz="2400" dirty="0" err="1">
                <a:solidFill>
                  <a:schemeClr val="bg1"/>
                </a:solidFill>
                <a:latin typeface="Calibri" panose="020F0502020204030204" pitchFamily="34" charset="0"/>
                <a:cs typeface="Calibri" panose="020F0502020204030204" pitchFamily="34" charset="0"/>
              </a:rPr>
              <a:t>organi</a:t>
            </a:r>
            <a:r>
              <a:rPr lang="en-US" sz="2400" dirty="0" err="1">
                <a:latin typeface="Calibri" panose="020F0502020204030204" pitchFamily="34" charset="0"/>
                <a:cs typeface="Calibri" panose="020F0502020204030204" pitchFamily="34" charset="0"/>
              </a:rPr>
              <a:t>s</a:t>
            </a:r>
            <a:r>
              <a:rPr lang="en-US" sz="2400" dirty="0" err="1">
                <a:solidFill>
                  <a:schemeClr val="bg1"/>
                </a:solidFill>
                <a:latin typeface="Calibri" panose="020F0502020204030204" pitchFamily="34" charset="0"/>
                <a:cs typeface="Calibri" panose="020F0502020204030204" pitchFamily="34" charset="0"/>
              </a:rPr>
              <a:t>ation</a:t>
            </a:r>
            <a:r>
              <a:rPr lang="en-US" sz="2400" dirty="0">
                <a:solidFill>
                  <a:schemeClr val="bg1"/>
                </a:solidFill>
                <a:latin typeface="Calibri" panose="020F0502020204030204" pitchFamily="34" charset="0"/>
                <a:cs typeface="Calibri" panose="020F0502020204030204" pitchFamily="34" charset="0"/>
              </a:rPr>
              <a:t> and the various trade unions and professional bodies that represent its employees in negotiations.</a:t>
            </a: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742811" y="18049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solidFill>
                  <a:schemeClr val="bg1"/>
                </a:solidFill>
                <a:latin typeface="Calibri" panose="020F0502020204030204" pitchFamily="34" charset="0"/>
                <a:cs typeface="Calibri" panose="020F0502020204030204" pitchFamily="34" charset="0"/>
              </a:rPr>
              <a:t>Issues </a:t>
            </a:r>
            <a:r>
              <a:rPr lang="en-US" sz="2800" i="1" dirty="0" smtClean="0">
                <a:solidFill>
                  <a:schemeClr val="bg1"/>
                </a:solidFill>
                <a:latin typeface="Calibri" panose="020F0502020204030204" pitchFamily="34" charset="0"/>
                <a:cs typeface="Calibri" panose="020F0502020204030204" pitchFamily="34" charset="0"/>
              </a:rPr>
              <a:t>management</a:t>
            </a:r>
          </a:p>
          <a:p>
            <a:pPr algn="just"/>
            <a:endParaRPr lang="en-US" sz="2800" i="1" dirty="0">
              <a:solidFill>
                <a:schemeClr val="bg1"/>
              </a:solidFill>
              <a:latin typeface="Calibri" panose="020F0502020204030204" pitchFamily="34" charset="0"/>
              <a:cs typeface="Calibri" panose="020F0502020204030204" pitchFamily="34" charset="0"/>
            </a:endParaRPr>
          </a:p>
          <a:p>
            <a:pPr algn="just"/>
            <a:r>
              <a:rPr lang="en-US" sz="2800" dirty="0">
                <a:solidFill>
                  <a:schemeClr val="bg1"/>
                </a:solidFill>
                <a:latin typeface="Calibri" panose="020F0502020204030204" pitchFamily="34" charset="0"/>
                <a:cs typeface="Calibri" panose="020F0502020204030204" pitchFamily="34" charset="0"/>
              </a:rPr>
              <a:t>This is also known as crisis management and is a major component of public relations. </a:t>
            </a:r>
            <a:r>
              <a:rPr lang="en-US" sz="2800" dirty="0" err="1">
                <a:solidFill>
                  <a:schemeClr val="bg1"/>
                </a:solidFill>
                <a:latin typeface="Calibri" panose="020F0502020204030204" pitchFamily="34" charset="0"/>
                <a:cs typeface="Calibri" panose="020F0502020204030204" pitchFamily="34" charset="0"/>
              </a:rPr>
              <a:t>Organi</a:t>
            </a:r>
            <a:r>
              <a:rPr lang="en-US" sz="2800" dirty="0" err="1">
                <a:latin typeface="Calibri" panose="020F0502020204030204" pitchFamily="34" charset="0"/>
                <a:cs typeface="Calibri" panose="020F0502020204030204" pitchFamily="34" charset="0"/>
              </a:rPr>
              <a:t>s</a:t>
            </a:r>
            <a:r>
              <a:rPr lang="en-US" sz="2800" dirty="0" err="1">
                <a:solidFill>
                  <a:schemeClr val="bg1"/>
                </a:solidFill>
                <a:latin typeface="Calibri" panose="020F0502020204030204" pitchFamily="34" charset="0"/>
                <a:cs typeface="Calibri" panose="020F0502020204030204" pitchFamily="34" charset="0"/>
              </a:rPr>
              <a:t>ations</a:t>
            </a:r>
            <a:r>
              <a:rPr lang="en-US" sz="2800" dirty="0">
                <a:solidFill>
                  <a:schemeClr val="bg1"/>
                </a:solidFill>
                <a:latin typeface="Calibri" panose="020F0502020204030204" pitchFamily="34" charset="0"/>
                <a:cs typeface="Calibri" panose="020F0502020204030204" pitchFamily="34" charset="0"/>
              </a:rPr>
              <a:t> prepare plans in case a crisis or major issue arises. This can relate to human resources (such as strikes), or to products (faulty goods or contaminated food). Crisis or issues management may be used either as part of a continuing campaign or to handle a one-off specific crisis. </a:t>
            </a:r>
          </a:p>
          <a:p>
            <a:pPr algn="just"/>
            <a:r>
              <a:rPr lang="en-US" sz="28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3871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014026" y="99369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a:t>
              </a:r>
              <a:r>
                <a:rPr lang="ka-GE" sz="1500" b="1" dirty="0">
                  <a:solidFill>
                    <a:schemeClr val="lt1"/>
                  </a:solidFill>
                  <a:latin typeface="Calibri" panose="020F0502020204030204" pitchFamily="34" charset="0"/>
                  <a:ea typeface="Calibri"/>
                  <a:cs typeface="Calibri" panose="020F0502020204030204" pitchFamily="34" charset="0"/>
                  <a:sym typeface="Calibri"/>
                </a:rPr>
                <a:t> </a:t>
              </a:r>
              <a:r>
                <a:rPr lang="en-US" sz="1500" b="1" dirty="0">
                  <a:solidFill>
                    <a:schemeClr val="lt1"/>
                  </a:solidFill>
                  <a:latin typeface="Calibri" panose="020F0502020204030204" pitchFamily="34" charset="0"/>
                  <a:ea typeface="Calibri"/>
                  <a:cs typeface="Calibri" panose="020F0502020204030204" pitchFamily="34" charset="0"/>
                  <a:sym typeface="Calibri"/>
                </a:rPr>
                <a:t>Comprehension-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946244" y="3131366"/>
              <a:ext cx="34574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24" name="Rectangle 23">
            <a:extLst>
              <a:ext uri="{FF2B5EF4-FFF2-40B4-BE49-F238E27FC236}">
                <a16:creationId xmlns:a16="http://schemas.microsoft.com/office/drawing/2014/main" id="{6AD9A7B7-2E7A-4C45-8448-1D4A0B159BF3}"/>
              </a:ext>
            </a:extLst>
          </p:cNvPr>
          <p:cNvSpPr/>
          <p:nvPr/>
        </p:nvSpPr>
        <p:spPr>
          <a:xfrm>
            <a:off x="7184061" y="346663"/>
            <a:ext cx="4047186"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3200" dirty="0">
                <a:solidFill>
                  <a:schemeClr val="bg1"/>
                </a:solidFill>
                <a:latin typeface="Calibri" panose="020F0502020204030204" pitchFamily="34" charset="0"/>
                <a:cs typeface="Calibri" panose="020F0502020204030204" pitchFamily="34" charset="0"/>
              </a:rPr>
              <a:t>Agenda  </a:t>
            </a:r>
            <a:r>
              <a:rPr lang="en-US" sz="3200" dirty="0">
                <a:solidFill>
                  <a:schemeClr val="bg1"/>
                </a:solidFill>
                <a:latin typeface="Calibri Regular" charset="0"/>
              </a:rPr>
              <a:t>                      </a:t>
            </a:r>
          </a:p>
          <a:p>
            <a:pPr lvl="0" algn="ctr">
              <a:lnSpc>
                <a:spcPct val="90000"/>
              </a:lnSpc>
              <a:buClr>
                <a:schemeClr val="dk1"/>
              </a:buClr>
              <a:buSzPts val="3500"/>
            </a:pPr>
            <a:r>
              <a:rPr lang="ka-GE" sz="3200" dirty="0">
                <a:solidFill>
                  <a:schemeClr val="bg1"/>
                </a:solidFill>
                <a:latin typeface="Calibri" panose="020F0502020204030204" pitchFamily="34" charset="0"/>
                <a:cs typeface="Calibri" panose="020F0502020204030204" pitchFamily="34" charset="0"/>
              </a:rPr>
              <a:t>გაკვეთილის გეგმა</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277474902"/>
              </p:ext>
            </p:extLst>
          </p:nvPr>
        </p:nvGraphicFramePr>
        <p:xfrm>
          <a:off x="577304" y="2566373"/>
          <a:ext cx="8186406" cy="1374968"/>
        </p:xfrm>
        <a:graphic>
          <a:graphicData uri="http://schemas.openxmlformats.org/drawingml/2006/table">
            <a:tbl>
              <a:tblPr>
                <a:noFill/>
                <a:tableStyleId>{B46CFEF4-99AF-46A8-A051-738FFB79779B}</a:tableStyleId>
              </a:tblPr>
              <a:tblGrid>
                <a:gridCol w="8186406">
                  <a:extLst>
                    <a:ext uri="{9D8B030D-6E8A-4147-A177-3AD203B41FA5}">
                      <a16:colId xmlns:a16="http://schemas.microsoft.com/office/drawing/2014/main" val="20000"/>
                    </a:ext>
                  </a:extLst>
                </a:gridCol>
              </a:tblGrid>
              <a:tr h="1374968">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Fundraising for local school is an example of community relations.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623748917"/>
              </p:ext>
            </p:extLst>
          </p:nvPr>
        </p:nvGraphicFramePr>
        <p:xfrm>
          <a:off x="577303" y="4169150"/>
          <a:ext cx="10395496" cy="1465097"/>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1465097">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Companies may become actively involved in local community activities, such as fundraising for local schools and hospitals, building a strong link between the </a:t>
                      </a:r>
                      <a:r>
                        <a:rPr lang="en-US" sz="2800" b="0" i="1" u="none" strike="noStrike" cap="none" dirty="0" err="1">
                          <a:solidFill>
                            <a:schemeClr val="bg1"/>
                          </a:solidFill>
                          <a:latin typeface="Calibri" panose="020F0502020204030204" pitchFamily="34" charset="0"/>
                          <a:ea typeface="Arial"/>
                          <a:cs typeface="Calibri" panose="020F0502020204030204" pitchFamily="34" charset="0"/>
                          <a:sym typeface="Arial"/>
                        </a:rPr>
                        <a:t>organi</a:t>
                      </a:r>
                      <a:r>
                        <a:rPr lang="en-US" sz="2800" i="1" dirty="0" err="1">
                          <a:solidFill>
                            <a:schemeClr val="bg1"/>
                          </a:solidFill>
                          <a:latin typeface="Calibri" panose="020F0502020204030204" pitchFamily="34" charset="0"/>
                          <a:cs typeface="Calibri" panose="020F0502020204030204" pitchFamily="34" charset="0"/>
                        </a:rPr>
                        <a:t>s</a:t>
                      </a:r>
                      <a:r>
                        <a:rPr lang="en-US" sz="2800" b="0" i="1" u="none" strike="noStrike" cap="none" dirty="0" err="1">
                          <a:solidFill>
                            <a:schemeClr val="bg1"/>
                          </a:solidFill>
                          <a:latin typeface="Calibri" panose="020F0502020204030204" pitchFamily="34" charset="0"/>
                          <a:ea typeface="Arial"/>
                          <a:cs typeface="Calibri" panose="020F0502020204030204" pitchFamily="34" charset="0"/>
                          <a:sym typeface="Arial"/>
                        </a:rPr>
                        <a:t>ation</a:t>
                      </a:r>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 and the community.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455242" y="2566372"/>
            <a:ext cx="1755303"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32" name="Google Shape;532;g8d3272b2c0_2_186"/>
          <p:cNvGraphicFramePr/>
          <p:nvPr>
            <p:extLst>
              <p:ext uri="{D42A27DB-BD31-4B8C-83A1-F6EECF244321}">
                <p14:modId xmlns:p14="http://schemas.microsoft.com/office/powerpoint/2010/main" val="748671139"/>
              </p:ext>
            </p:extLst>
          </p:nvPr>
        </p:nvGraphicFramePr>
        <p:xfrm>
          <a:off x="577303" y="2662068"/>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Customer relations include motivating customers to buy products.</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696026878"/>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Customer relations can include the development of loyalty card systems, meet-and-greet policies in hotels and stores, and how complaints are handled.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50531" y="2560166"/>
            <a:ext cx="1544715"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42758" y="2606185"/>
            <a:ext cx="10430041" cy="1237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979526434"/>
              </p:ext>
            </p:extLst>
          </p:nvPr>
        </p:nvGraphicFramePr>
        <p:xfrm>
          <a:off x="542758" y="2606185"/>
          <a:ext cx="9222679" cy="1774953"/>
        </p:xfrm>
        <a:graphic>
          <a:graphicData uri="http://schemas.openxmlformats.org/drawingml/2006/table">
            <a:tbl>
              <a:tblPr>
                <a:noFill/>
                <a:tableStyleId>{B46CFEF4-99AF-46A8-A051-738FFB79779B}</a:tableStyleId>
              </a:tblPr>
              <a:tblGrid>
                <a:gridCol w="9222679">
                  <a:extLst>
                    <a:ext uri="{9D8B030D-6E8A-4147-A177-3AD203B41FA5}">
                      <a16:colId xmlns:a16="http://schemas.microsoft.com/office/drawing/2014/main" val="20000"/>
                    </a:ext>
                  </a:extLst>
                </a:gridCol>
              </a:tblGrid>
              <a:tr h="1774953">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Good internal communication procedures can improve employee motivation.</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918350918"/>
              </p:ext>
            </p:extLst>
          </p:nvPr>
        </p:nvGraphicFramePr>
        <p:xfrm>
          <a:off x="577302" y="4483509"/>
          <a:ext cx="10395497" cy="939525"/>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939525">
                <a:tc>
                  <a:txBody>
                    <a:bodyPr/>
                    <a:lstStyle/>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Good internal communication procedures can enhance employee motivation.</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605639" y="2606185"/>
            <a:ext cx="1367160"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920957391"/>
              </p:ext>
            </p:extLst>
          </p:nvPr>
        </p:nvGraphicFramePr>
        <p:xfrm>
          <a:off x="698069" y="2769322"/>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Issues management is the key component of public relations.</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316651906"/>
              </p:ext>
            </p:extLst>
          </p:nvPr>
        </p:nvGraphicFramePr>
        <p:xfrm>
          <a:off x="577302" y="4478155"/>
          <a:ext cx="9972165" cy="82296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pPr algn="just"/>
                      <a:r>
                        <a:rPr lang="en-US" sz="2400" i="1" dirty="0">
                          <a:solidFill>
                            <a:schemeClr val="bg1"/>
                          </a:solidFill>
                          <a:latin typeface="Calibri" panose="020F0502020204030204" pitchFamily="34" charset="0"/>
                          <a:cs typeface="Calibri" panose="020F0502020204030204" pitchFamily="34" charset="0"/>
                        </a:rPr>
                        <a:t>Issues management is also known as crisis management and is a major component of public relations.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596761" y="2522281"/>
            <a:ext cx="1498016" cy="128983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071880" y="3429000"/>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bg1"/>
                </a:solidFill>
                <a:latin typeface="Calibri" panose="020F0502020204030204" pitchFamily="34" charset="0"/>
                <a:cs typeface="Calibri" panose="020F0502020204030204" pitchFamily="34" charset="0"/>
              </a:rPr>
              <a:t>Passive Voice</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7821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Rounded Corners 7">
            <a:extLst>
              <a:ext uri="{FF2B5EF4-FFF2-40B4-BE49-F238E27FC236}">
                <a16:creationId xmlns:a16="http://schemas.microsoft.com/office/drawing/2014/main" id="{38990DBD-A2EF-4580-928D-335789D7928A}"/>
              </a:ext>
            </a:extLst>
          </p:cNvPr>
          <p:cNvSpPr/>
          <p:nvPr/>
        </p:nvSpPr>
        <p:spPr>
          <a:xfrm>
            <a:off x="1482571" y="2743200"/>
            <a:ext cx="2164081" cy="514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Passive Voice</a:t>
            </a:r>
            <a:endParaRPr lang="en-US" dirty="0"/>
          </a:p>
        </p:txBody>
      </p:sp>
      <p:sp>
        <p:nvSpPr>
          <p:cNvPr id="11" name="Rectangle: Rounded Corners 10">
            <a:extLst>
              <a:ext uri="{FF2B5EF4-FFF2-40B4-BE49-F238E27FC236}">
                <a16:creationId xmlns:a16="http://schemas.microsoft.com/office/drawing/2014/main" id="{E38CFAF5-F232-47D6-8F3E-068A4112E5F9}"/>
              </a:ext>
            </a:extLst>
          </p:cNvPr>
          <p:cNvSpPr/>
          <p:nvPr/>
        </p:nvSpPr>
        <p:spPr>
          <a:xfrm>
            <a:off x="1482571" y="3613212"/>
            <a:ext cx="4332303" cy="2459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a:t>
            </a:r>
          </a:p>
          <a:p>
            <a:pPr marL="285750" indent="-285750">
              <a:buClr>
                <a:schemeClr val="bg1"/>
              </a:buClr>
              <a:buFont typeface="Arial" panose="020B0604020202020204" pitchFamily="34" charset="0"/>
              <a:buChar char="•"/>
            </a:pPr>
            <a:r>
              <a:rPr lang="en-US" dirty="0"/>
              <a:t>When we don’t know who does/did something</a:t>
            </a:r>
          </a:p>
          <a:p>
            <a:pPr marL="285750" indent="-285750">
              <a:buClr>
                <a:schemeClr val="bg1"/>
              </a:buClr>
              <a:buFont typeface="Arial" panose="020B0604020202020204" pitchFamily="34" charset="0"/>
              <a:buChar char="•"/>
            </a:pPr>
            <a:r>
              <a:rPr lang="en-US" dirty="0"/>
              <a:t>When it’s obvious who does/did something</a:t>
            </a:r>
          </a:p>
          <a:p>
            <a:pPr marL="285750" indent="-285750">
              <a:buClr>
                <a:schemeClr val="bg1"/>
              </a:buClr>
              <a:buFont typeface="Arial" panose="020B0604020202020204" pitchFamily="34" charset="0"/>
              <a:buChar char="•"/>
            </a:pPr>
            <a:r>
              <a:rPr lang="en-US" dirty="0"/>
              <a:t>When it’s not important who does/did something</a:t>
            </a:r>
          </a:p>
          <a:p>
            <a:pPr marL="285750" indent="-285750">
              <a:buClr>
                <a:schemeClr val="bg1"/>
              </a:buClr>
              <a:buFont typeface="Arial" panose="020B0604020202020204" pitchFamily="34" charset="0"/>
              <a:buChar char="•"/>
            </a:pPr>
            <a:r>
              <a:rPr lang="en-US" dirty="0"/>
              <a:t>When we want to emphasis new information or use a formal style</a:t>
            </a:r>
          </a:p>
        </p:txBody>
      </p:sp>
      <p:sp>
        <p:nvSpPr>
          <p:cNvPr id="12" name="Rectangle: Rounded Corners 11">
            <a:extLst>
              <a:ext uri="{FF2B5EF4-FFF2-40B4-BE49-F238E27FC236}">
                <a16:creationId xmlns:a16="http://schemas.microsoft.com/office/drawing/2014/main" id="{4EF00F80-B7FA-4679-B1E0-CD679D838043}"/>
              </a:ext>
            </a:extLst>
          </p:cNvPr>
          <p:cNvSpPr/>
          <p:nvPr/>
        </p:nvSpPr>
        <p:spPr>
          <a:xfrm>
            <a:off x="7178211" y="3621758"/>
            <a:ext cx="3639283" cy="2459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Examples </a:t>
            </a:r>
          </a:p>
          <a:p>
            <a:pPr algn="ctr"/>
            <a:endParaRPr lang="en-US" dirty="0"/>
          </a:p>
          <a:p>
            <a:pPr algn="ctr"/>
            <a:r>
              <a:rPr lang="en-US" dirty="0"/>
              <a:t>My documents have been stolen!</a:t>
            </a:r>
          </a:p>
          <a:p>
            <a:pPr algn="ctr"/>
            <a:r>
              <a:rPr lang="en-US" dirty="0"/>
              <a:t>The manager was arrested for fraud.</a:t>
            </a:r>
          </a:p>
          <a:p>
            <a:pPr algn="ctr"/>
            <a:r>
              <a:rPr lang="en-US" dirty="0"/>
              <a:t>The documents have been sent to the investors. </a:t>
            </a:r>
          </a:p>
          <a:p>
            <a:pPr algn="ctr"/>
            <a:endParaRPr lang="en-US" dirty="0"/>
          </a:p>
          <a:p>
            <a:pPr algn="ctr"/>
            <a:endParaRPr lang="en-US" dirty="0"/>
          </a:p>
        </p:txBody>
      </p:sp>
    </p:spTree>
    <p:extLst>
      <p:ext uri="{BB962C8B-B14F-4D97-AF65-F5344CB8AC3E}">
        <p14:creationId xmlns:p14="http://schemas.microsoft.com/office/powerpoint/2010/main" val="1538524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101946" y="1496291"/>
            <a:ext cx="9978919" cy="528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647709" y="176179"/>
            <a:ext cx="3905768" cy="1107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444422" y="314332"/>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608504" y="314332"/>
            <a:ext cx="2376972" cy="968991"/>
          </a:xfrm>
          <a:prstGeom prst="rect">
            <a:avLst/>
          </a:prstGeom>
        </p:spPr>
      </p:pic>
      <p:sp>
        <p:nvSpPr>
          <p:cNvPr id="3" name="Rectangle: Rounded Corners 2">
            <a:extLst>
              <a:ext uri="{FF2B5EF4-FFF2-40B4-BE49-F238E27FC236}">
                <a16:creationId xmlns:a16="http://schemas.microsoft.com/office/drawing/2014/main" id="{435200B2-3262-4EB0-878F-6E7607728A27}"/>
              </a:ext>
            </a:extLst>
          </p:cNvPr>
          <p:cNvSpPr/>
          <p:nvPr/>
        </p:nvSpPr>
        <p:spPr>
          <a:xfrm>
            <a:off x="1589104" y="2033698"/>
            <a:ext cx="2393236" cy="598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Present Simple </a:t>
            </a:r>
          </a:p>
        </p:txBody>
      </p:sp>
      <p:sp>
        <p:nvSpPr>
          <p:cNvPr id="4" name="Rectangle: Rounded Corners 3">
            <a:extLst>
              <a:ext uri="{FF2B5EF4-FFF2-40B4-BE49-F238E27FC236}">
                <a16:creationId xmlns:a16="http://schemas.microsoft.com/office/drawing/2014/main" id="{562A6B6C-3750-482B-AC4A-0EFBDD29C5CD}"/>
              </a:ext>
            </a:extLst>
          </p:cNvPr>
          <p:cNvSpPr/>
          <p:nvPr/>
        </p:nvSpPr>
        <p:spPr>
          <a:xfrm>
            <a:off x="1589104" y="2929631"/>
            <a:ext cx="4190260" cy="2574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Active</a:t>
            </a:r>
          </a:p>
          <a:p>
            <a:pPr algn="ctr"/>
            <a:endParaRPr lang="en-US" sz="2000" dirty="0"/>
          </a:p>
          <a:p>
            <a:pPr algn="ctr"/>
            <a:endParaRPr lang="en-US" sz="2000" dirty="0"/>
          </a:p>
          <a:p>
            <a:pPr algn="ctr"/>
            <a:r>
              <a:rPr lang="en-US" sz="2000" dirty="0"/>
              <a:t>PR department issues a  press release almost every week. </a:t>
            </a:r>
          </a:p>
        </p:txBody>
      </p:sp>
      <p:sp>
        <p:nvSpPr>
          <p:cNvPr id="5" name="Rectangle: Rounded Corners 4">
            <a:extLst>
              <a:ext uri="{FF2B5EF4-FFF2-40B4-BE49-F238E27FC236}">
                <a16:creationId xmlns:a16="http://schemas.microsoft.com/office/drawing/2014/main" id="{CDB89ED5-9DDE-48BF-86E0-47BBCA286660}"/>
              </a:ext>
            </a:extLst>
          </p:cNvPr>
          <p:cNvSpPr/>
          <p:nvPr/>
        </p:nvSpPr>
        <p:spPr>
          <a:xfrm>
            <a:off x="6649375" y="2929629"/>
            <a:ext cx="4296791" cy="2574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Passive</a:t>
            </a:r>
          </a:p>
          <a:p>
            <a:pPr algn="ctr"/>
            <a:endParaRPr lang="en-US" sz="2000" dirty="0"/>
          </a:p>
          <a:p>
            <a:pPr algn="ctr"/>
            <a:r>
              <a:rPr lang="en-US" sz="2000" dirty="0"/>
              <a:t>am/is/are + past participle</a:t>
            </a:r>
          </a:p>
          <a:p>
            <a:pPr algn="ctr"/>
            <a:endParaRPr lang="en-US" sz="2000" dirty="0"/>
          </a:p>
          <a:p>
            <a:pPr algn="ctr"/>
            <a:r>
              <a:rPr lang="en-US" sz="2000" dirty="0"/>
              <a:t>A press release </a:t>
            </a:r>
            <a:r>
              <a:rPr lang="en-US" sz="2000" dirty="0">
                <a:solidFill>
                  <a:srgbClr val="FF0000"/>
                </a:solidFill>
              </a:rPr>
              <a:t>is issued </a:t>
            </a:r>
            <a:r>
              <a:rPr lang="en-US" sz="2000" dirty="0"/>
              <a:t>almost every week.</a:t>
            </a:r>
          </a:p>
          <a:p>
            <a:pPr algn="ctr"/>
            <a:r>
              <a:rPr lang="en-US" dirty="0"/>
              <a:t> </a:t>
            </a:r>
          </a:p>
        </p:txBody>
      </p:sp>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086252"/>
            <a:ext cx="10335153" cy="4198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4496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4" name="Rectangle: Rounded Corners 3">
            <a:extLst>
              <a:ext uri="{FF2B5EF4-FFF2-40B4-BE49-F238E27FC236}">
                <a16:creationId xmlns:a16="http://schemas.microsoft.com/office/drawing/2014/main" id="{DCC6F6F7-B563-44AB-B2F5-8897B8B5DC77}"/>
              </a:ext>
            </a:extLst>
          </p:cNvPr>
          <p:cNvSpPr/>
          <p:nvPr/>
        </p:nvSpPr>
        <p:spPr>
          <a:xfrm>
            <a:off x="1455938" y="2471570"/>
            <a:ext cx="2698563" cy="585511"/>
          </a:xfrm>
          <a:prstGeom prst="roundRect">
            <a:avLst>
              <a:gd name="adj" fmla="val 39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Past Simple</a:t>
            </a:r>
          </a:p>
        </p:txBody>
      </p:sp>
      <p:sp>
        <p:nvSpPr>
          <p:cNvPr id="5" name="Rectangle: Rounded Corners 4">
            <a:extLst>
              <a:ext uri="{FF2B5EF4-FFF2-40B4-BE49-F238E27FC236}">
                <a16:creationId xmlns:a16="http://schemas.microsoft.com/office/drawing/2014/main" id="{B429FB76-D0AA-4355-A40B-4F584F2733D5}"/>
              </a:ext>
            </a:extLst>
          </p:cNvPr>
          <p:cNvSpPr/>
          <p:nvPr/>
        </p:nvSpPr>
        <p:spPr>
          <a:xfrm>
            <a:off x="1455938" y="3429001"/>
            <a:ext cx="4030462" cy="248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Active</a:t>
            </a:r>
          </a:p>
          <a:p>
            <a:pPr algn="ctr"/>
            <a:endParaRPr lang="en-US" sz="2000" dirty="0"/>
          </a:p>
          <a:p>
            <a:pPr algn="ctr"/>
            <a:endParaRPr lang="en-US" sz="2000" dirty="0"/>
          </a:p>
          <a:p>
            <a:pPr algn="ctr"/>
            <a:r>
              <a:rPr lang="en-US" sz="2000" dirty="0"/>
              <a:t>They cancelled the meeting.</a:t>
            </a:r>
          </a:p>
        </p:txBody>
      </p:sp>
      <p:sp>
        <p:nvSpPr>
          <p:cNvPr id="6" name="Rectangle: Rounded Corners 5">
            <a:extLst>
              <a:ext uri="{FF2B5EF4-FFF2-40B4-BE49-F238E27FC236}">
                <a16:creationId xmlns:a16="http://schemas.microsoft.com/office/drawing/2014/main" id="{C64570A2-F6F8-4443-94D5-CA642C56AFE8}"/>
              </a:ext>
            </a:extLst>
          </p:cNvPr>
          <p:cNvSpPr/>
          <p:nvPr/>
        </p:nvSpPr>
        <p:spPr>
          <a:xfrm>
            <a:off x="6897950" y="3266983"/>
            <a:ext cx="4030462" cy="248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Passive</a:t>
            </a:r>
          </a:p>
          <a:p>
            <a:pPr algn="ctr"/>
            <a:endParaRPr lang="en-US" sz="2000" dirty="0"/>
          </a:p>
          <a:p>
            <a:pPr algn="ctr"/>
            <a:r>
              <a:rPr lang="en-US" sz="2000" dirty="0"/>
              <a:t>was/were + past participle</a:t>
            </a:r>
          </a:p>
          <a:p>
            <a:pPr algn="ctr"/>
            <a:endParaRPr lang="en-US" sz="2000" dirty="0"/>
          </a:p>
          <a:p>
            <a:pPr algn="ctr"/>
            <a:r>
              <a:rPr lang="en-US" sz="2000" dirty="0"/>
              <a:t>The meeting </a:t>
            </a:r>
            <a:r>
              <a:rPr lang="en-US" sz="2000" dirty="0">
                <a:solidFill>
                  <a:srgbClr val="FF0000"/>
                </a:solidFill>
              </a:rPr>
              <a:t>was cancelled.</a:t>
            </a:r>
          </a:p>
        </p:txBody>
      </p:sp>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547892"/>
            <a:ext cx="10335153" cy="3736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4496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4" name="Rectangle: Rounded Corners 3">
            <a:extLst>
              <a:ext uri="{FF2B5EF4-FFF2-40B4-BE49-F238E27FC236}">
                <a16:creationId xmlns:a16="http://schemas.microsoft.com/office/drawing/2014/main" id="{DCC6F6F7-B563-44AB-B2F5-8897B8B5DC77}"/>
              </a:ext>
            </a:extLst>
          </p:cNvPr>
          <p:cNvSpPr/>
          <p:nvPr/>
        </p:nvSpPr>
        <p:spPr>
          <a:xfrm>
            <a:off x="1651247" y="2852103"/>
            <a:ext cx="2242899" cy="574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Future Simple</a:t>
            </a:r>
          </a:p>
        </p:txBody>
      </p:sp>
      <p:sp>
        <p:nvSpPr>
          <p:cNvPr id="6" name="Rectangle: Rounded Corners 5">
            <a:extLst>
              <a:ext uri="{FF2B5EF4-FFF2-40B4-BE49-F238E27FC236}">
                <a16:creationId xmlns:a16="http://schemas.microsoft.com/office/drawing/2014/main" id="{C64570A2-F6F8-4443-94D5-CA642C56AFE8}"/>
              </a:ext>
            </a:extLst>
          </p:cNvPr>
          <p:cNvSpPr/>
          <p:nvPr/>
        </p:nvSpPr>
        <p:spPr>
          <a:xfrm>
            <a:off x="6993233" y="3684233"/>
            <a:ext cx="3877017" cy="2219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Passive</a:t>
            </a:r>
          </a:p>
          <a:p>
            <a:pPr algn="ctr"/>
            <a:endParaRPr lang="en-US" sz="2000" dirty="0"/>
          </a:p>
          <a:p>
            <a:pPr algn="ctr"/>
            <a:r>
              <a:rPr lang="en-US" sz="2000" dirty="0"/>
              <a:t>will + be + past participle</a:t>
            </a:r>
          </a:p>
          <a:p>
            <a:pPr algn="ctr"/>
            <a:endParaRPr lang="en-US" sz="2000" dirty="0"/>
          </a:p>
          <a:p>
            <a:pPr algn="ctr"/>
            <a:r>
              <a:rPr lang="en-US" sz="2000" dirty="0"/>
              <a:t>The investors </a:t>
            </a:r>
            <a:r>
              <a:rPr lang="en-US" sz="2000" dirty="0">
                <a:solidFill>
                  <a:srgbClr val="FF0000"/>
                </a:solidFill>
              </a:rPr>
              <a:t>will be informed.</a:t>
            </a:r>
          </a:p>
        </p:txBody>
      </p:sp>
      <p:sp>
        <p:nvSpPr>
          <p:cNvPr id="3" name="Rectangle: Rounded Corners 2">
            <a:extLst>
              <a:ext uri="{FF2B5EF4-FFF2-40B4-BE49-F238E27FC236}">
                <a16:creationId xmlns:a16="http://schemas.microsoft.com/office/drawing/2014/main" id="{D9D38A7F-E79A-4CEF-B5B1-5FDC6F62129B}"/>
              </a:ext>
            </a:extLst>
          </p:cNvPr>
          <p:cNvSpPr/>
          <p:nvPr/>
        </p:nvSpPr>
        <p:spPr>
          <a:xfrm>
            <a:off x="1651248" y="3684233"/>
            <a:ext cx="4476088" cy="2219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Active</a:t>
            </a:r>
          </a:p>
          <a:p>
            <a:pPr algn="ctr"/>
            <a:endParaRPr lang="en-US" sz="2000" dirty="0"/>
          </a:p>
          <a:p>
            <a:pPr algn="ctr"/>
            <a:endParaRPr lang="en-US" sz="2000" dirty="0"/>
          </a:p>
          <a:p>
            <a:pPr algn="ctr"/>
            <a:r>
              <a:rPr lang="en-US" sz="2000" dirty="0" smtClean="0"/>
              <a:t>They </a:t>
            </a:r>
            <a:r>
              <a:rPr lang="en-US" sz="2000" dirty="0"/>
              <a:t>will inform the investors about the decision.</a:t>
            </a:r>
          </a:p>
        </p:txBody>
      </p:sp>
    </p:spTree>
    <p:extLst>
      <p:ext uri="{BB962C8B-B14F-4D97-AF65-F5344CB8AC3E}">
        <p14:creationId xmlns:p14="http://schemas.microsoft.com/office/powerpoint/2010/main" val="208373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547892"/>
            <a:ext cx="10335153" cy="3736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699761" y="377769"/>
            <a:ext cx="37955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4" name="Rectangle: Rounded Corners 3">
            <a:extLst>
              <a:ext uri="{FF2B5EF4-FFF2-40B4-BE49-F238E27FC236}">
                <a16:creationId xmlns:a16="http://schemas.microsoft.com/office/drawing/2014/main" id="{DCC6F6F7-B563-44AB-B2F5-8897B8B5DC77}"/>
              </a:ext>
            </a:extLst>
          </p:cNvPr>
          <p:cNvSpPr/>
          <p:nvPr/>
        </p:nvSpPr>
        <p:spPr>
          <a:xfrm>
            <a:off x="1651247" y="2933267"/>
            <a:ext cx="2784020" cy="519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Present Perfect</a:t>
            </a:r>
          </a:p>
        </p:txBody>
      </p:sp>
      <p:sp>
        <p:nvSpPr>
          <p:cNvPr id="6" name="Rectangle: Rounded Corners 5">
            <a:extLst>
              <a:ext uri="{FF2B5EF4-FFF2-40B4-BE49-F238E27FC236}">
                <a16:creationId xmlns:a16="http://schemas.microsoft.com/office/drawing/2014/main" id="{C64570A2-F6F8-4443-94D5-CA642C56AFE8}"/>
              </a:ext>
            </a:extLst>
          </p:cNvPr>
          <p:cNvSpPr/>
          <p:nvPr/>
        </p:nvSpPr>
        <p:spPr>
          <a:xfrm>
            <a:off x="7144960" y="3684233"/>
            <a:ext cx="4075668" cy="2219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Passive</a:t>
            </a:r>
          </a:p>
          <a:p>
            <a:pPr algn="ctr"/>
            <a:endParaRPr lang="en-US" sz="2000" dirty="0"/>
          </a:p>
          <a:p>
            <a:pPr algn="ctr"/>
            <a:r>
              <a:rPr lang="en-US" sz="2000" dirty="0"/>
              <a:t>have / has + been + past participle</a:t>
            </a:r>
          </a:p>
          <a:p>
            <a:pPr algn="ctr"/>
            <a:r>
              <a:rPr lang="en-US" sz="2000" dirty="0">
                <a:solidFill>
                  <a:schemeClr val="bg1"/>
                </a:solidFill>
              </a:rPr>
              <a:t>The task </a:t>
            </a:r>
            <a:r>
              <a:rPr lang="en-US" sz="2000" dirty="0">
                <a:solidFill>
                  <a:srgbClr val="FF0000"/>
                </a:solidFill>
              </a:rPr>
              <a:t>has been completed </a:t>
            </a:r>
            <a:r>
              <a:rPr lang="en-US" sz="2000" dirty="0">
                <a:solidFill>
                  <a:schemeClr val="bg1"/>
                </a:solidFill>
              </a:rPr>
              <a:t>by the team members.</a:t>
            </a:r>
          </a:p>
        </p:txBody>
      </p:sp>
      <p:sp>
        <p:nvSpPr>
          <p:cNvPr id="3" name="Rectangle: Rounded Corners 2">
            <a:extLst>
              <a:ext uri="{FF2B5EF4-FFF2-40B4-BE49-F238E27FC236}">
                <a16:creationId xmlns:a16="http://schemas.microsoft.com/office/drawing/2014/main" id="{D9D38A7F-E79A-4CEF-B5B1-5FDC6F62129B}"/>
              </a:ext>
            </a:extLst>
          </p:cNvPr>
          <p:cNvSpPr/>
          <p:nvPr/>
        </p:nvSpPr>
        <p:spPr>
          <a:xfrm>
            <a:off x="1651247" y="3684233"/>
            <a:ext cx="4767307" cy="2219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Active</a:t>
            </a:r>
          </a:p>
          <a:p>
            <a:pPr algn="ctr"/>
            <a:endParaRPr lang="en-US" sz="2000" dirty="0"/>
          </a:p>
          <a:p>
            <a:pPr algn="ctr"/>
            <a:r>
              <a:rPr lang="en-US" sz="2000" dirty="0"/>
              <a:t>The team members have completed the task successfully. </a:t>
            </a:r>
          </a:p>
        </p:txBody>
      </p:sp>
    </p:spTree>
    <p:extLst>
      <p:ext uri="{BB962C8B-B14F-4D97-AF65-F5344CB8AC3E}">
        <p14:creationId xmlns:p14="http://schemas.microsoft.com/office/powerpoint/2010/main" val="3277823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id="{6AD9A7B7-2E7A-4C45-8448-1D4A0B159BF3}"/>
              </a:ext>
            </a:extLst>
          </p:cNvPr>
          <p:cNvSpPr/>
          <p:nvPr/>
        </p:nvSpPr>
        <p:spPr>
          <a:xfrm>
            <a:off x="2792159" y="3361954"/>
            <a:ext cx="6925247" cy="16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Which departments of a company are involved in promoting it and its products?</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sp>
        <p:nvSpPr>
          <p:cNvPr id="9" name="Rectangle 8">
            <a:extLst>
              <a:ext uri="{FF2B5EF4-FFF2-40B4-BE49-F238E27FC236}">
                <a16:creationId xmlns:a16="http://schemas.microsoft.com/office/drawing/2014/main" id="{6AD9A7B7-2E7A-4C45-8448-1D4A0B159BF3}"/>
              </a:ext>
            </a:extLst>
          </p:cNvPr>
          <p:cNvSpPr/>
          <p:nvPr/>
        </p:nvSpPr>
        <p:spPr>
          <a:xfrm>
            <a:off x="8451656" y="562805"/>
            <a:ext cx="2531501"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3200" dirty="0">
                <a:solidFill>
                  <a:schemeClr val="bg1"/>
                </a:solidFill>
                <a:latin typeface="Calibri Regular" charset="0"/>
              </a:rPr>
              <a:t>Introduction</a:t>
            </a:r>
            <a:br>
              <a:rPr lang="en-US" sz="3200" dirty="0">
                <a:solidFill>
                  <a:schemeClr val="bg1"/>
                </a:solidFill>
                <a:latin typeface="Calibri Regular" charset="0"/>
              </a:rPr>
            </a:br>
            <a:r>
              <a:rPr lang="ka-GE" sz="3200" dirty="0">
                <a:solidFill>
                  <a:schemeClr val="bg1"/>
                </a:solidFill>
                <a:latin typeface="Calibri Regular" charset="0"/>
              </a:rPr>
              <a:t>შესავალი</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Someone</a:t>
            </a:r>
            <a:r>
              <a:rPr lang="en-US" sz="3500" i="1" dirty="0">
                <a:solidFill>
                  <a:schemeClr val="bg1"/>
                </a:solidFill>
                <a:latin typeface="Calibri" panose="020F0502020204030204" pitchFamily="34" charset="0"/>
                <a:cs typeface="Calibri" panose="020F0502020204030204" pitchFamily="34" charset="0"/>
              </a:rPr>
              <a:t> </a:t>
            </a:r>
            <a:r>
              <a:rPr lang="en-US" sz="3500" i="1" dirty="0" smtClean="0">
                <a:solidFill>
                  <a:schemeClr val="bg1"/>
                </a:solidFill>
                <a:latin typeface="Calibri" panose="020F0502020204030204" pitchFamily="34" charset="0"/>
                <a:cs typeface="Calibri" panose="020F0502020204030204" pitchFamily="34" charset="0"/>
              </a:rPr>
              <a:t>was / has  </a:t>
            </a:r>
            <a:r>
              <a:rPr lang="en-US" sz="3500" dirty="0">
                <a:solidFill>
                  <a:schemeClr val="bg1"/>
                </a:solidFill>
                <a:latin typeface="Calibri" panose="020F0502020204030204" pitchFamily="34" charset="0"/>
                <a:cs typeface="Calibri" panose="020F0502020204030204" pitchFamily="34" charset="0"/>
              </a:rPr>
              <a:t>left their wallet on the floor</a:t>
            </a:r>
            <a:r>
              <a:rPr lang="en-US" sz="3500" i="1" dirty="0">
                <a:solidFill>
                  <a:schemeClr val="bg1"/>
                </a:solidFill>
                <a:latin typeface="Calibri" panose="020F0502020204030204" pitchFamily="34" charset="0"/>
                <a:cs typeface="Calibri" panose="020F0502020204030204" pitchFamily="34" charset="0"/>
              </a:rPr>
              <a:t>.</a:t>
            </a:r>
          </a:p>
        </p:txBody>
      </p:sp>
      <p:sp>
        <p:nvSpPr>
          <p:cNvPr id="6" name="Rectangle 5">
            <a:extLst>
              <a:ext uri="{FF2B5EF4-FFF2-40B4-BE49-F238E27FC236}">
                <a16:creationId xmlns:a16="http://schemas.microsoft.com/office/drawing/2014/main" id="{6042AC8F-C617-8540-A5BD-0D218871DB0D}"/>
              </a:ext>
            </a:extLst>
          </p:cNvPr>
          <p:cNvSpPr/>
          <p:nvPr/>
        </p:nvSpPr>
        <p:spPr>
          <a:xfrm>
            <a:off x="6616931" y="546823"/>
            <a:ext cx="4974094"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a:solidFill>
                  <a:schemeClr val="bg1"/>
                </a:solidFill>
                <a:latin typeface="Calibri" panose="020F0502020204030204" pitchFamily="34" charset="0"/>
                <a:cs typeface="Calibri" panose="020F0502020204030204" pitchFamily="34" charset="0"/>
              </a:rPr>
              <a:t>გრამატიკის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a:extLst>
              <a:ext uri="{FF2B5EF4-FFF2-40B4-BE49-F238E27FC236}">
                <a16:creationId xmlns:a16="http://schemas.microsoft.com/office/drawing/2014/main" id="{69BD6A7E-209F-4F8F-B4E7-0A2134F38D7A}"/>
              </a:ext>
            </a:extLst>
          </p:cNvPr>
          <p:cNvCxnSpPr/>
          <p:nvPr/>
        </p:nvCxnSpPr>
        <p:spPr>
          <a:xfrm>
            <a:off x="3623334" y="4386564"/>
            <a:ext cx="100317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764645" y="2633633"/>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The prime minister </a:t>
            </a:r>
            <a:r>
              <a:rPr lang="en-US" sz="3200" i="1" dirty="0" smtClean="0">
                <a:solidFill>
                  <a:schemeClr val="bg1"/>
                </a:solidFill>
                <a:latin typeface="Calibri" panose="020F0502020204030204" pitchFamily="34" charset="0"/>
                <a:cs typeface="Calibri" panose="020F0502020204030204" pitchFamily="34" charset="0"/>
              </a:rPr>
              <a:t>was / has  </a:t>
            </a:r>
            <a:r>
              <a:rPr lang="en-US" sz="3200" dirty="0" err="1">
                <a:solidFill>
                  <a:schemeClr val="bg1"/>
                </a:solidFill>
                <a:latin typeface="Calibri" panose="020F0502020204030204" pitchFamily="34" charset="0"/>
                <a:cs typeface="Calibri" panose="020F0502020204030204" pitchFamily="34" charset="0"/>
              </a:rPr>
              <a:t>criticised</a:t>
            </a:r>
            <a:r>
              <a:rPr lang="en-US" sz="3200" dirty="0">
                <a:solidFill>
                  <a:schemeClr val="bg1"/>
                </a:solidFill>
                <a:latin typeface="Calibri" panose="020F0502020204030204" pitchFamily="34" charset="0"/>
                <a:cs typeface="Calibri" panose="020F0502020204030204" pitchFamily="34" charset="0"/>
              </a:rPr>
              <a:t> for his recent actions.</a:t>
            </a:r>
          </a:p>
        </p:txBody>
      </p:sp>
      <p:sp>
        <p:nvSpPr>
          <p:cNvPr id="9" name="TextBox 8">
            <a:extLst>
              <a:ext uri="{FF2B5EF4-FFF2-40B4-BE49-F238E27FC236}">
                <a16:creationId xmlns:a16="http://schemas.microsoft.com/office/drawing/2014/main" id="{C3A0B8F0-ED81-4886-BAD3-624878320317}"/>
              </a:ext>
            </a:extLst>
          </p:cNvPr>
          <p:cNvSpPr txBox="1"/>
          <p:nvPr/>
        </p:nvSpPr>
        <p:spPr>
          <a:xfrm>
            <a:off x="1152525" y="4303838"/>
            <a:ext cx="9353550" cy="584775"/>
          </a:xfrm>
          <a:prstGeom prst="rect">
            <a:avLst/>
          </a:prstGeom>
          <a:noFill/>
        </p:spPr>
        <p:txBody>
          <a:bodyPr wrap="square" rtlCol="0">
            <a:spAutoFit/>
          </a:bodyPr>
          <a:lstStyle/>
          <a:p>
            <a:r>
              <a:rPr lang="en-US" sz="3200" dirty="0">
                <a:solidFill>
                  <a:schemeClr val="accent2"/>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042AC8F-C617-8540-A5BD-0D218871DB0D}"/>
              </a:ext>
            </a:extLst>
          </p:cNvPr>
          <p:cNvSpPr/>
          <p:nvPr/>
        </p:nvSpPr>
        <p:spPr>
          <a:xfrm>
            <a:off x="6517179" y="223970"/>
            <a:ext cx="5215163"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6"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a:extLst>
              <a:ext uri="{FF2B5EF4-FFF2-40B4-BE49-F238E27FC236}">
                <a16:creationId xmlns:a16="http://schemas.microsoft.com/office/drawing/2014/main" id="{718086EC-F618-432C-8B95-17819340E59C}"/>
              </a:ext>
            </a:extLst>
          </p:cNvPr>
          <p:cNvCxnSpPr/>
          <p:nvPr/>
        </p:nvCxnSpPr>
        <p:spPr>
          <a:xfrm>
            <a:off x="4232730" y="4447713"/>
            <a:ext cx="59480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The important documents  </a:t>
            </a:r>
            <a:r>
              <a:rPr lang="en-US" sz="3500" i="1" dirty="0" smtClean="0">
                <a:solidFill>
                  <a:schemeClr val="bg1"/>
                </a:solidFill>
                <a:latin typeface="Calibri" panose="020F0502020204030204" pitchFamily="34" charset="0"/>
                <a:cs typeface="Calibri" panose="020F0502020204030204" pitchFamily="34" charset="0"/>
              </a:rPr>
              <a:t>were / have </a:t>
            </a:r>
            <a:r>
              <a:rPr lang="en-US" sz="3500" i="1" dirty="0">
                <a:solidFill>
                  <a:schemeClr val="bg1"/>
                </a:solidFill>
                <a:latin typeface="Calibri" panose="020F0502020204030204" pitchFamily="34" charset="0"/>
                <a:cs typeface="Calibri" panose="020F0502020204030204" pitchFamily="34" charset="0"/>
              </a:rPr>
              <a:t>been </a:t>
            </a:r>
            <a:r>
              <a:rPr lang="en-US" sz="3500" dirty="0">
                <a:solidFill>
                  <a:schemeClr val="bg1"/>
                </a:solidFill>
                <a:latin typeface="Calibri" panose="020F0502020204030204" pitchFamily="34" charset="0"/>
                <a:cs typeface="Calibri" panose="020F0502020204030204" pitchFamily="34" charset="0"/>
              </a:rPr>
              <a:t>stolen.</a:t>
            </a:r>
          </a:p>
        </p:txBody>
      </p:sp>
      <p:sp>
        <p:nvSpPr>
          <p:cNvPr id="11" name="Rectangle 10">
            <a:extLst>
              <a:ext uri="{FF2B5EF4-FFF2-40B4-BE49-F238E27FC236}">
                <a16:creationId xmlns:a16="http://schemas.microsoft.com/office/drawing/2014/main" id="{6042AC8F-C617-8540-A5BD-0D218871DB0D}"/>
              </a:ext>
            </a:extLst>
          </p:cNvPr>
          <p:cNvSpPr/>
          <p:nvPr/>
        </p:nvSpPr>
        <p:spPr>
          <a:xfrm>
            <a:off x="6633557" y="379217"/>
            <a:ext cx="505722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a:extLst>
              <a:ext uri="{FF2B5EF4-FFF2-40B4-BE49-F238E27FC236}">
                <a16:creationId xmlns:a16="http://schemas.microsoft.com/office/drawing/2014/main" id="{3975DBEA-7630-420B-BF32-B7F29746B09A}"/>
              </a:ext>
            </a:extLst>
          </p:cNvPr>
          <p:cNvCxnSpPr/>
          <p:nvPr/>
        </p:nvCxnSpPr>
        <p:spPr>
          <a:xfrm>
            <a:off x="6986311" y="4935984"/>
            <a:ext cx="205074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56442"/>
            <a:ext cx="10944859" cy="2521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panose="020F0502020204030204" pitchFamily="34" charset="0"/>
              <a:cs typeface="Calibri" panose="020F0502020204030204" pitchFamily="34" charset="0"/>
            </a:endParaRPr>
          </a:p>
          <a:p>
            <a:r>
              <a:rPr lang="en-US" sz="3200" dirty="0" smtClean="0">
                <a:solidFill>
                  <a:schemeClr val="bg1"/>
                </a:solidFill>
                <a:latin typeface="Calibri" panose="020F0502020204030204" pitchFamily="34" charset="0"/>
                <a:cs typeface="Calibri" panose="020F0502020204030204" pitchFamily="34" charset="0"/>
              </a:rPr>
              <a:t>Your </a:t>
            </a:r>
            <a:r>
              <a:rPr lang="en-US" sz="3200" dirty="0" err="1">
                <a:solidFill>
                  <a:schemeClr val="bg1"/>
                </a:solidFill>
                <a:latin typeface="Calibri" panose="020F0502020204030204" pitchFamily="34" charset="0"/>
                <a:cs typeface="Calibri" panose="020F0502020204030204" pitchFamily="34" charset="0"/>
              </a:rPr>
              <a:t>cheque</a:t>
            </a:r>
            <a:r>
              <a:rPr lang="en-US" sz="3200" dirty="0">
                <a:solidFill>
                  <a:schemeClr val="bg1"/>
                </a:solidFill>
                <a:latin typeface="Calibri" panose="020F0502020204030204" pitchFamily="34" charset="0"/>
                <a:cs typeface="Calibri" panose="020F0502020204030204" pitchFamily="34" charset="0"/>
              </a:rPr>
              <a:t>  </a:t>
            </a:r>
            <a:r>
              <a:rPr lang="en-US" sz="3200" i="1" dirty="0" smtClean="0">
                <a:solidFill>
                  <a:schemeClr val="bg1"/>
                </a:solidFill>
                <a:latin typeface="Calibri" panose="020F0502020204030204" pitchFamily="34" charset="0"/>
                <a:cs typeface="Calibri" panose="020F0502020204030204" pitchFamily="34" charset="0"/>
              </a:rPr>
              <a:t>was / has </a:t>
            </a:r>
            <a:r>
              <a:rPr lang="en-US" sz="3200" i="1" dirty="0">
                <a:solidFill>
                  <a:schemeClr val="bg1"/>
                </a:solidFill>
                <a:latin typeface="Calibri" panose="020F0502020204030204" pitchFamily="34" charset="0"/>
                <a:cs typeface="Calibri" panose="020F0502020204030204" pitchFamily="34" charset="0"/>
              </a:rPr>
              <a:t>been </a:t>
            </a:r>
            <a:r>
              <a:rPr lang="en-US" sz="3200" dirty="0">
                <a:solidFill>
                  <a:schemeClr val="bg1"/>
                </a:solidFill>
                <a:latin typeface="Calibri" panose="020F0502020204030204" pitchFamily="34" charset="0"/>
                <a:cs typeface="Calibri" panose="020F0502020204030204" pitchFamily="34" charset="0"/>
              </a:rPr>
              <a:t>sent last Friday.</a:t>
            </a:r>
          </a:p>
          <a:p>
            <a:endParaRPr lang="en-US" sz="3200"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042AC8F-C617-8540-A5BD-0D218871DB0D}"/>
              </a:ext>
            </a:extLst>
          </p:cNvPr>
          <p:cNvSpPr/>
          <p:nvPr/>
        </p:nvSpPr>
        <p:spPr>
          <a:xfrm>
            <a:off x="6907876" y="379217"/>
            <a:ext cx="4911333"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a:extLst>
              <a:ext uri="{FF2B5EF4-FFF2-40B4-BE49-F238E27FC236}">
                <a16:creationId xmlns:a16="http://schemas.microsoft.com/office/drawing/2014/main" id="{493C4ECF-EC5D-4909-A12F-911055538DAC}"/>
              </a:ext>
            </a:extLst>
          </p:cNvPr>
          <p:cNvCxnSpPr/>
          <p:nvPr/>
        </p:nvCxnSpPr>
        <p:spPr>
          <a:xfrm>
            <a:off x="3059395" y="4358189"/>
            <a:ext cx="727969"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56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The strategy of the company </a:t>
            </a:r>
            <a:r>
              <a:rPr lang="en-US" sz="3200" i="1" dirty="0">
                <a:solidFill>
                  <a:schemeClr val="bg1"/>
                </a:solidFill>
                <a:latin typeface="Calibri" panose="020F0502020204030204" pitchFamily="34" charset="0"/>
                <a:cs typeface="Calibri" panose="020F0502020204030204" pitchFamily="34" charset="0"/>
              </a:rPr>
              <a:t>will </a:t>
            </a:r>
            <a:r>
              <a:rPr lang="en-US" sz="3200" i="1" dirty="0" smtClean="0">
                <a:solidFill>
                  <a:schemeClr val="bg1"/>
                </a:solidFill>
                <a:latin typeface="Calibri" panose="020F0502020204030204" pitchFamily="34" charset="0"/>
                <a:cs typeface="Calibri" panose="020F0502020204030204" pitchFamily="34" charset="0"/>
              </a:rPr>
              <a:t>be / is  </a:t>
            </a:r>
            <a:r>
              <a:rPr lang="en-US" sz="3200" dirty="0">
                <a:solidFill>
                  <a:schemeClr val="bg1"/>
                </a:solidFill>
                <a:latin typeface="Calibri" panose="020F0502020204030204" pitchFamily="34" charset="0"/>
                <a:cs typeface="Calibri" panose="020F0502020204030204" pitchFamily="34" charset="0"/>
              </a:rPr>
              <a:t>presented  </a:t>
            </a:r>
            <a:r>
              <a:rPr lang="en-US" sz="3200" dirty="0" smtClean="0">
                <a:solidFill>
                  <a:schemeClr val="bg1"/>
                </a:solidFill>
                <a:latin typeface="Calibri" panose="020F0502020204030204" pitchFamily="34" charset="0"/>
                <a:cs typeface="Calibri" panose="020F0502020204030204" pitchFamily="34" charset="0"/>
              </a:rPr>
              <a:t>next </a:t>
            </a:r>
            <a:r>
              <a:rPr lang="en-US" sz="3200" dirty="0">
                <a:solidFill>
                  <a:schemeClr val="bg1"/>
                </a:solidFill>
                <a:latin typeface="Calibri" panose="020F0502020204030204" pitchFamily="34" charset="0"/>
                <a:cs typeface="Calibri" panose="020F0502020204030204" pitchFamily="34" charset="0"/>
              </a:rPr>
              <a:t>week.</a:t>
            </a:r>
          </a:p>
        </p:txBody>
      </p:sp>
      <p:sp>
        <p:nvSpPr>
          <p:cNvPr id="11" name="Rectangle 10">
            <a:extLst>
              <a:ext uri="{FF2B5EF4-FFF2-40B4-BE49-F238E27FC236}">
                <a16:creationId xmlns:a16="http://schemas.microsoft.com/office/drawing/2014/main" id="{6042AC8F-C617-8540-A5BD-0D218871DB0D}"/>
              </a:ext>
            </a:extLst>
          </p:cNvPr>
          <p:cNvSpPr/>
          <p:nvPr/>
        </p:nvSpPr>
        <p:spPr>
          <a:xfrm>
            <a:off x="6708371" y="379217"/>
            <a:ext cx="5007345"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a:extLst>
              <a:ext uri="{FF2B5EF4-FFF2-40B4-BE49-F238E27FC236}">
                <a16:creationId xmlns:a16="http://schemas.microsoft.com/office/drawing/2014/main" id="{92646907-C46B-4C23-8A73-DE68AB1834F7}"/>
              </a:ext>
            </a:extLst>
          </p:cNvPr>
          <p:cNvCxnSpPr/>
          <p:nvPr/>
        </p:nvCxnSpPr>
        <p:spPr>
          <a:xfrm>
            <a:off x="5741944" y="4777513"/>
            <a:ext cx="108899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470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6196"/>
              <a:ext cx="4963824" cy="40100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Public Relations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086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Passive Voice</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908849" y="2398808"/>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Marketing</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მარკეტინგი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7" name="Rectangle 16">
            <a:extLst>
              <a:ext uri="{FF2B5EF4-FFF2-40B4-BE49-F238E27FC236}">
                <a16:creationId xmlns:a16="http://schemas.microsoft.com/office/drawing/2014/main" id="{AD0E387F-F56A-0545-BA44-601E3311587C}"/>
              </a:ext>
            </a:extLst>
          </p:cNvPr>
          <p:cNvSpPr/>
          <p:nvPr/>
        </p:nvSpPr>
        <p:spPr>
          <a:xfrm>
            <a:off x="6957291" y="329009"/>
            <a:ext cx="4638964"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3200" dirty="0">
                <a:solidFill>
                  <a:schemeClr val="bg1"/>
                </a:solidFill>
                <a:latin typeface="Calibri" panose="020F0502020204030204" pitchFamily="34" charset="0"/>
                <a:cs typeface="Calibri" panose="020F0502020204030204" pitchFamily="34" charset="0"/>
              </a:rPr>
              <a:t>Summary                     </a:t>
            </a:r>
          </a:p>
          <a:p>
            <a:pPr lvl="0" algn="ctr">
              <a:lnSpc>
                <a:spcPct val="90000"/>
              </a:lnSpc>
              <a:buClr>
                <a:schemeClr val="dk1"/>
              </a:buClr>
              <a:buSzPts val="3500"/>
            </a:pPr>
            <a:r>
              <a:rPr lang="ka-GE" sz="3200" dirty="0">
                <a:solidFill>
                  <a:schemeClr val="bg1"/>
                </a:solidFill>
                <a:latin typeface="Calibri" panose="020F0502020204030204" pitchFamily="34" charset="0"/>
                <a:cs typeface="Calibri" panose="020F0502020204030204" pitchFamily="34" charset="0"/>
              </a:rPr>
              <a:t>გაკვეთილის შეჯამება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864885" y="2769552"/>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919985" y="3045273"/>
            <a:ext cx="10038003"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solidFill>
                  <a:schemeClr val="bg1"/>
                </a:solidFill>
                <a:latin typeface="Calibri" charset="0"/>
                <a:ea typeface="Calibri" charset="0"/>
                <a:cs typeface="Calibri" charset="0"/>
              </a:rPr>
              <a:t>Write a paragraph about a famous PR campaign that you know of.</a:t>
            </a:r>
          </a:p>
        </p:txBody>
      </p:sp>
      <p:sp>
        <p:nvSpPr>
          <p:cNvPr id="7" name="Rectangle 6">
            <a:extLst>
              <a:ext uri="{FF2B5EF4-FFF2-40B4-BE49-F238E27FC236}">
                <a16:creationId xmlns:a16="http://schemas.microsoft.com/office/drawing/2014/main" id="{6042AC8F-C617-8540-A5BD-0D218871DB0D}"/>
              </a:ext>
            </a:extLst>
          </p:cNvPr>
          <p:cNvSpPr/>
          <p:nvPr/>
        </p:nvSpPr>
        <p:spPr>
          <a:xfrm>
            <a:off x="8184985" y="385704"/>
            <a:ext cx="3237544" cy="1077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a16="http://schemas.microsoft.com/office/drawing/2014/main" id="{EAEA74FF-EFCD-B542-B6A5-DC86F21740F1}"/>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746207-8803-1149-ABAF-C30B4ACCC417}"/>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270288" y="1967897"/>
            <a:ext cx="9679098" cy="43794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Taco Bell is an American fast-food restaurant. When it began </a:t>
            </a:r>
            <a:r>
              <a:rPr lang="en-US" sz="2400">
                <a:latin typeface="Calibri" panose="020F0502020204030204" pitchFamily="34" charset="0"/>
                <a:cs typeface="Calibri" panose="020F0502020204030204" pitchFamily="34" charset="0"/>
              </a:rPr>
              <a:t>its Taco </a:t>
            </a:r>
            <a:r>
              <a:rPr lang="en-US" sz="2400" dirty="0">
                <a:latin typeface="Calibri" panose="020F0502020204030204" pitchFamily="34" charset="0"/>
                <a:cs typeface="Calibri" panose="020F0502020204030204" pitchFamily="34" charset="0"/>
              </a:rPr>
              <a:t>Bell Hotel &amp; Resort in Palm Springs, California, last June, reservations sold out in less than two minutes. Taking advantage of the experiential space, Taco Bell catered to its biggest fans when it refurbished an entire hotel to create a destination. The brand worked for two years on the project, which was also a hit on Instagram. 400 people from 21 states stayed at the hotel during the four days it was open. Online, the campaign generated 4.4 billion impressions and more than 5,000 articles from news outlets.</a:t>
            </a: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961775" y="123965"/>
            <a:ext cx="9884937" cy="6689344"/>
            <a:chOff x="-134323" y="-818534"/>
            <a:chExt cx="9592045" cy="6645011"/>
          </a:xfrm>
        </p:grpSpPr>
        <p:sp>
          <p:nvSpPr>
            <p:cNvPr id="148" name="Google Shape;148;g8d3272b2c0_0_186"/>
            <p:cNvSpPr/>
            <p:nvPr/>
          </p:nvSpPr>
          <p:spPr>
            <a:xfrm>
              <a:off x="3804155" y="1833716"/>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816996" y="2192137"/>
              <a:ext cx="1714238" cy="1140927"/>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b="1"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b="1" dirty="0">
                <a:latin typeface="Calibri" panose="020F0502020204030204" pitchFamily="34" charset="0"/>
                <a:cs typeface="Calibri" panose="020F0502020204030204" pitchFamily="34"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2945511" y="-818534"/>
              <a:ext cx="3676589" cy="1975003"/>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solidFill>
                    <a:schemeClr val="bg1"/>
                  </a:solidFill>
                  <a:latin typeface="Calibri" panose="020F0502020204030204" pitchFamily="34" charset="0"/>
                  <a:cs typeface="Calibri" panose="020F0502020204030204" pitchFamily="34" charset="0"/>
                </a:rPr>
                <a:t>        </a:t>
              </a:r>
              <a:r>
                <a:rPr lang="en-US" sz="2000" b="1" dirty="0" smtClean="0">
                  <a:solidFill>
                    <a:schemeClr val="bg1"/>
                  </a:solidFill>
                  <a:latin typeface="Calibri" panose="020F0502020204030204" pitchFamily="34" charset="0"/>
                  <a:cs typeface="Calibri" panose="020F0502020204030204" pitchFamily="34" charset="0"/>
                </a:rPr>
                <a:t>        </a:t>
              </a:r>
              <a:r>
                <a:rPr lang="en-US" sz="2000" b="1" dirty="0">
                  <a:solidFill>
                    <a:schemeClr val="bg1"/>
                  </a:solidFill>
                  <a:latin typeface="Calibri" panose="020F0502020204030204" pitchFamily="34" charset="0"/>
                  <a:cs typeface="Calibri" panose="020F0502020204030204" pitchFamily="34" charset="0"/>
                </a:rPr>
                <a:t>publicity</a:t>
              </a:r>
            </a:p>
            <a:p>
              <a:pPr marL="0" lvl="0" indent="0" algn="l" rtl="0">
                <a:spcBef>
                  <a:spcPts val="0"/>
                </a:spcBef>
                <a:spcAft>
                  <a:spcPts val="0"/>
                </a:spcAft>
                <a:buNone/>
              </a:pPr>
              <a:r>
                <a:rPr lang="ka-GE" sz="2400" b="1" dirty="0">
                  <a:solidFill>
                    <a:schemeClr val="bg1"/>
                  </a:solidFill>
                  <a:latin typeface="Sylfaen Regular" pitchFamily="18" charset="0"/>
                  <a:cs typeface="Calibri" panose="020F0502020204030204" pitchFamily="34" charset="0"/>
                </a:rPr>
                <a:t>               </a:t>
              </a:r>
              <a:r>
                <a:rPr lang="en-US" sz="1800" b="1" dirty="0">
                  <a:solidFill>
                    <a:schemeClr val="bg1"/>
                  </a:solidFill>
                  <a:latin typeface="Calibri" panose="020F0502020204030204" pitchFamily="34" charset="0"/>
                  <a:cs typeface="Calibri" panose="020F0502020204030204" pitchFamily="34" charset="0"/>
                </a:rPr>
                <a:t>(n.)</a:t>
              </a:r>
            </a:p>
            <a:p>
              <a:pPr marL="0" lvl="0" indent="0" algn="ctr" rtl="0">
                <a:spcBef>
                  <a:spcPts val="0"/>
                </a:spcBef>
                <a:spcAft>
                  <a:spcPts val="0"/>
                </a:spcAft>
                <a:buNone/>
              </a:pPr>
              <a:r>
                <a:rPr lang="ka-GE" sz="1800" dirty="0">
                  <a:solidFill>
                    <a:schemeClr val="bg1"/>
                  </a:solidFill>
                  <a:latin typeface="Sylfaen Regular" pitchFamily="18" charset="0"/>
                </a:rPr>
                <a:t>საჯაროობა</a:t>
              </a:r>
              <a:r>
                <a:rPr lang="ka-GE" sz="1800" b="1" dirty="0">
                  <a:solidFill>
                    <a:schemeClr val="bg1"/>
                  </a:solidFill>
                  <a:latin typeface="Sylfaen Regular" pitchFamily="18" charset="0"/>
                </a:rPr>
                <a:t>, </a:t>
              </a:r>
              <a:r>
                <a:rPr lang="ka-GE" sz="1800" dirty="0">
                  <a:solidFill>
                    <a:schemeClr val="bg1"/>
                  </a:solidFill>
                  <a:latin typeface="Sylfaen Regular" pitchFamily="18" charset="0"/>
                </a:rPr>
                <a:t>რეკლამირება</a:t>
              </a:r>
              <a:endParaRPr lang="en-US" sz="1800" dirty="0">
                <a:solidFill>
                  <a:schemeClr val="bg1"/>
                </a:solidFill>
                <a:latin typeface="Sylfaen Regular" pitchFamily="18" charset="0"/>
              </a:endParaRPr>
            </a:p>
            <a:p>
              <a:pPr marL="0" lvl="0" indent="0" algn="l" rtl="0">
                <a:spcBef>
                  <a:spcPts val="0"/>
                </a:spcBef>
                <a:spcAft>
                  <a:spcPts val="0"/>
                </a:spcAft>
                <a:buNone/>
              </a:pPr>
              <a:endParaRPr sz="2400" b="1" dirty="0">
                <a:solidFill>
                  <a:schemeClr val="bg1"/>
                </a:solidFill>
                <a:latin typeface="Calibri" panose="020F0502020204030204" pitchFamily="34" charset="0"/>
                <a:cs typeface="Calibri" panose="020F0502020204030204" pitchFamily="34"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6985326" y="2536532"/>
              <a:ext cx="2472396" cy="1803768"/>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7" name="Google Shape;157;g8d3272b2c0_0_186"/>
            <p:cNvSpPr txBox="1"/>
            <p:nvPr/>
          </p:nvSpPr>
          <p:spPr>
            <a:xfrm>
              <a:off x="7380732" y="3061296"/>
              <a:ext cx="1684451" cy="767973"/>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target audience</a:t>
              </a: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 phr.)</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1600" dirty="0">
                  <a:solidFill>
                    <a:srgbClr val="FFFFFF"/>
                  </a:solidFill>
                  <a:latin typeface="Calibri" panose="020F0502020204030204" pitchFamily="34" charset="0"/>
                  <a:ea typeface="Calibri"/>
                  <a:cs typeface="Calibri" panose="020F0502020204030204" pitchFamily="34" charset="0"/>
                  <a:sym typeface="Calibri"/>
                </a:rPr>
                <a:t>სამიზნე  აუდიტორია</a:t>
              </a:r>
              <a:endParaRPr sz="16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3406512" y="3841553"/>
              <a:ext cx="3111998" cy="198492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3804155" y="4136366"/>
              <a:ext cx="2405690" cy="130767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press release</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a:t>
              </a:r>
              <a:r>
                <a:rPr lang="en-US" sz="1800" b="1" dirty="0">
                  <a:solidFill>
                    <a:srgbClr val="FFFFFF"/>
                  </a:solidFill>
                  <a:latin typeface="Calibri" panose="020F0502020204030204" pitchFamily="34" charset="0"/>
                  <a:ea typeface="Calibri"/>
                  <a:cs typeface="Calibri" panose="020F0502020204030204" pitchFamily="34" charset="0"/>
                  <a:sym typeface="Calibri"/>
                </a:rPr>
                <a:t>n</a:t>
              </a:r>
              <a:r>
                <a:rPr lang="en-US" sz="1800" b="1" dirty="0" smtClean="0">
                  <a:solidFill>
                    <a:srgbClr val="FFFFFF"/>
                  </a:solidFill>
                  <a:latin typeface="Calibri" panose="020F0502020204030204" pitchFamily="34" charset="0"/>
                  <a:ea typeface="Calibri"/>
                  <a:cs typeface="Calibri" panose="020F0502020204030204" pitchFamily="34" charset="0"/>
                  <a:sym typeface="Calibri"/>
                </a:rPr>
                <a:t>. phr.)</a:t>
              </a:r>
              <a:endParaRPr lang="en-US" sz="18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1600" dirty="0">
                  <a:solidFill>
                    <a:srgbClr val="FFFFFF"/>
                  </a:solidFill>
                  <a:latin typeface="Calibri" panose="020F0502020204030204" pitchFamily="34" charset="0"/>
                  <a:ea typeface="Calibri"/>
                  <a:cs typeface="Calibri" panose="020F0502020204030204" pitchFamily="34" charset="0"/>
                  <a:sym typeface="Calibri"/>
                </a:rPr>
                <a:t>შეტყობინება პრესისთვის, </a:t>
              </a:r>
            </a:p>
            <a:p>
              <a:pPr marL="0" marR="0" lvl="0" indent="0" algn="ctr" rtl="0">
                <a:lnSpc>
                  <a:spcPct val="90000"/>
                </a:lnSpc>
                <a:spcBef>
                  <a:spcPts val="630"/>
                </a:spcBef>
                <a:spcAft>
                  <a:spcPts val="0"/>
                </a:spcAft>
                <a:buNone/>
              </a:pPr>
              <a:r>
                <a:rPr lang="ka-GE" sz="1600" dirty="0">
                  <a:solidFill>
                    <a:srgbClr val="FFFFFF"/>
                  </a:solidFill>
                  <a:latin typeface="Calibri" panose="020F0502020204030204" pitchFamily="34" charset="0"/>
                  <a:ea typeface="Calibri"/>
                  <a:cs typeface="Calibri" panose="020F0502020204030204" pitchFamily="34" charset="0"/>
                  <a:sym typeface="Calibri"/>
                </a:rPr>
                <a:t>პრეს-რელიზი </a:t>
              </a:r>
            </a:p>
          </p:txBody>
        </p:sp>
        <p:sp>
          <p:nvSpPr>
            <p:cNvPr id="170"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2" name="Google Shape;172;g8d3272b2c0_0_186"/>
            <p:cNvSpPr/>
            <p:nvPr/>
          </p:nvSpPr>
          <p:spPr>
            <a:xfrm>
              <a:off x="221842" y="2660797"/>
              <a:ext cx="2804588" cy="1991933"/>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latin typeface="Calibri" panose="020F0502020204030204" pitchFamily="34" charset="0"/>
                  <a:cs typeface="Calibri" panose="020F0502020204030204" pitchFamily="34" charset="0"/>
                </a:rPr>
                <a:t>promotion</a:t>
              </a:r>
            </a:p>
            <a:p>
              <a:pPr marL="0" lvl="0" indent="0" algn="ctr" rtl="0">
                <a:spcBef>
                  <a:spcPts val="0"/>
                </a:spcBef>
                <a:spcAft>
                  <a:spcPts val="0"/>
                </a:spcAft>
                <a:buNone/>
              </a:pPr>
              <a:r>
                <a:rPr lang="en-US" sz="2000" b="1" dirty="0">
                  <a:solidFill>
                    <a:schemeClr val="bg1"/>
                  </a:solidFill>
                  <a:latin typeface="Calibri" panose="020F0502020204030204" pitchFamily="34" charset="0"/>
                  <a:cs typeface="Calibri" panose="020F0502020204030204" pitchFamily="34" charset="0"/>
                </a:rPr>
                <a:t>(n.)</a:t>
              </a:r>
            </a:p>
            <a:p>
              <a:pPr marL="0" lvl="0" indent="0" algn="ctr" rtl="0">
                <a:spcBef>
                  <a:spcPts val="0"/>
                </a:spcBef>
                <a:spcAft>
                  <a:spcPts val="0"/>
                </a:spcAft>
                <a:buNone/>
              </a:pPr>
              <a:r>
                <a:rPr lang="ka-GE" sz="1600" dirty="0">
                  <a:solidFill>
                    <a:schemeClr val="bg1"/>
                  </a:solidFill>
                  <a:latin typeface="Calibri" panose="020F0502020204030204" pitchFamily="34" charset="0"/>
                  <a:cs typeface="Calibri" panose="020F0502020204030204" pitchFamily="34" charset="0"/>
                </a:rPr>
                <a:t>  სტიმულირება,  პოპულარიზაცია, რეკლამირება</a:t>
              </a:r>
              <a:r>
                <a:rPr lang="en-US" sz="1600" dirty="0">
                  <a:solidFill>
                    <a:schemeClr val="bg1"/>
                  </a:solidFill>
                  <a:latin typeface="Calibri" panose="020F0502020204030204" pitchFamily="34" charset="0"/>
                  <a:cs typeface="Calibri" panose="020F0502020204030204" pitchFamily="34" charset="0"/>
                </a:rPr>
                <a:t> </a:t>
              </a:r>
              <a:endParaRPr sz="1600" dirty="0">
                <a:solidFill>
                  <a:schemeClr val="bg1"/>
                </a:solidFill>
                <a:latin typeface="Calibri" panose="020F0502020204030204" pitchFamily="34" charset="0"/>
                <a:cs typeface="Calibri" panose="020F0502020204030204" pitchFamily="34"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8" name="Google Shape;178;g8d3272b2c0_0_186"/>
            <p:cNvSpPr/>
            <p:nvPr/>
          </p:nvSpPr>
          <p:spPr>
            <a:xfrm rot="-8718770">
              <a:off x="2181777" y="1798872"/>
              <a:ext cx="2041661" cy="2479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134323" y="172243"/>
              <a:ext cx="3068693" cy="2096156"/>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bg1"/>
                  </a:solidFill>
                  <a:latin typeface="Calibri" panose="020F0502020204030204" pitchFamily="34" charset="0"/>
                  <a:cs typeface="Calibri" panose="020F0502020204030204" pitchFamily="34" charset="0"/>
                </a:rPr>
                <a:t>    </a:t>
              </a:r>
              <a:r>
                <a:rPr lang="ka-GE" sz="2400" dirty="0">
                  <a:solidFill>
                    <a:schemeClr val="bg1"/>
                  </a:solidFill>
                  <a:latin typeface="Calibri" panose="020F0502020204030204" pitchFamily="34" charset="0"/>
                  <a:cs typeface="Calibri" panose="020F0502020204030204" pitchFamily="34" charset="0"/>
                </a:rPr>
                <a:t>  </a:t>
              </a:r>
              <a:r>
                <a:rPr lang="en-US" sz="2000" b="1" dirty="0">
                  <a:solidFill>
                    <a:schemeClr val="bg1"/>
                  </a:solidFill>
                  <a:latin typeface="Calibri" panose="020F0502020204030204" pitchFamily="34" charset="0"/>
                  <a:cs typeface="Calibri" panose="020F0502020204030204" pitchFamily="34" charset="0"/>
                </a:rPr>
                <a:t>coverage</a:t>
              </a:r>
            </a:p>
            <a:p>
              <a:pPr marL="0" lvl="0" indent="0" algn="l" rtl="0">
                <a:spcBef>
                  <a:spcPts val="0"/>
                </a:spcBef>
                <a:spcAft>
                  <a:spcPts val="0"/>
                </a:spcAft>
                <a:buNone/>
              </a:pPr>
              <a:r>
                <a:rPr lang="en-US" sz="2000" b="1" dirty="0">
                  <a:solidFill>
                    <a:schemeClr val="bg1"/>
                  </a:solidFill>
                  <a:latin typeface="Calibri" panose="020F0502020204030204" pitchFamily="34" charset="0"/>
                  <a:cs typeface="Calibri" panose="020F0502020204030204" pitchFamily="34" charset="0"/>
                </a:rPr>
                <a:t>       </a:t>
              </a:r>
              <a:r>
                <a:rPr lang="ka-GE" sz="2000" b="1" dirty="0">
                  <a:solidFill>
                    <a:schemeClr val="bg1"/>
                  </a:solidFill>
                  <a:latin typeface="Calibri" panose="020F0502020204030204" pitchFamily="34" charset="0"/>
                  <a:cs typeface="Calibri" panose="020F0502020204030204" pitchFamily="34" charset="0"/>
                </a:rPr>
                <a:t>   </a:t>
              </a:r>
              <a:r>
                <a:rPr lang="en-US" sz="2000" b="1" dirty="0">
                  <a:solidFill>
                    <a:schemeClr val="bg1"/>
                  </a:solidFill>
                  <a:latin typeface="Calibri" panose="020F0502020204030204" pitchFamily="34" charset="0"/>
                  <a:cs typeface="Calibri" panose="020F0502020204030204" pitchFamily="34" charset="0"/>
                </a:rPr>
                <a:t>  (n.)</a:t>
              </a:r>
            </a:p>
            <a:p>
              <a:pPr marL="0" lvl="0" indent="0" algn="l" rtl="0">
                <a:spcBef>
                  <a:spcPts val="0"/>
                </a:spcBef>
                <a:spcAft>
                  <a:spcPts val="0"/>
                </a:spcAft>
                <a:buNone/>
              </a:pPr>
              <a:r>
                <a:rPr lang="ka-GE" sz="1600" dirty="0">
                  <a:solidFill>
                    <a:schemeClr val="bg1"/>
                  </a:solidFill>
                  <a:latin typeface="Calibri" panose="020F0502020204030204" pitchFamily="34" charset="0"/>
                  <a:cs typeface="Calibri" panose="020F0502020204030204" pitchFamily="34" charset="0"/>
                </a:rPr>
                <a:t>        რეპორტაჟი, მოვლენების გაშუქება</a:t>
              </a:r>
              <a:endParaRPr sz="1600" dirty="0">
                <a:solidFill>
                  <a:schemeClr val="bg1"/>
                </a:solidFill>
                <a:latin typeface="Calibri" panose="020F0502020204030204" pitchFamily="34" charset="0"/>
                <a:cs typeface="Calibri" panose="020F0502020204030204" pitchFamily="34" charset="0"/>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5934876" y="2793910"/>
            <a:ext cx="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D5A52FD-7E06-4697-8EF9-CB741C6CB568}"/>
              </a:ext>
            </a:extLst>
          </p:cNvPr>
          <p:cNvCxnSpPr>
            <a:cxnSpLocks/>
            <a:stCxn id="148" idx="6"/>
          </p:cNvCxnSpPr>
          <p:nvPr/>
        </p:nvCxnSpPr>
        <p:spPr>
          <a:xfrm flipV="1">
            <a:off x="6849238" y="3569578"/>
            <a:ext cx="1124856" cy="32035"/>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EFEFD1-011D-428F-BAF8-0CB92112E763}"/>
              </a:ext>
            </a:extLst>
          </p:cNvPr>
          <p:cNvCxnSpPr>
            <a:cxnSpLocks/>
            <a:stCxn id="152" idx="4"/>
          </p:cNvCxnSpPr>
          <p:nvPr/>
        </p:nvCxnSpPr>
        <p:spPr>
          <a:xfrm>
            <a:off x="6030078" y="2112144"/>
            <a:ext cx="369668" cy="913889"/>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43F571-B4BF-4BB5-9A9B-16746047EECD}"/>
              </a:ext>
            </a:extLst>
          </p:cNvPr>
          <p:cNvCxnSpPr>
            <a:cxnSpLocks/>
            <a:stCxn id="168" idx="0"/>
          </p:cNvCxnSpPr>
          <p:nvPr/>
        </p:nvCxnSpPr>
        <p:spPr>
          <a:xfrm flipH="1" flipV="1">
            <a:off x="5629349" y="4521273"/>
            <a:ext cx="584892" cy="293869"/>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1AB0AA-2552-43C2-9A14-83D255EAE2EC}"/>
              </a:ext>
            </a:extLst>
          </p:cNvPr>
          <p:cNvCxnSpPr/>
          <p:nvPr/>
        </p:nvCxnSpPr>
        <p:spPr>
          <a:xfrm flipV="1">
            <a:off x="6643010" y="2479210"/>
            <a:ext cx="940843" cy="79697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E7606E2-4734-4845-A0B7-5E5716F16EBF}"/>
              </a:ext>
            </a:extLst>
          </p:cNvPr>
          <p:cNvSpPr/>
          <p:nvPr/>
        </p:nvSpPr>
        <p:spPr>
          <a:xfrm>
            <a:off x="7924504" y="1215403"/>
            <a:ext cx="2922208" cy="18331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viral</a:t>
            </a:r>
            <a:endParaRPr lang="ka-GE" sz="2000" b="1" dirty="0">
              <a:latin typeface="Calibri" panose="020F0502020204030204" pitchFamily="34" charset="0"/>
              <a:cs typeface="Calibri" panose="020F0502020204030204" pitchFamily="34" charset="0"/>
            </a:endParaRPr>
          </a:p>
          <a:p>
            <a:pPr algn="ctr"/>
            <a:r>
              <a:rPr lang="ka-GE" sz="1800" b="1" dirty="0">
                <a:latin typeface="Calibri" panose="020F0502020204030204" pitchFamily="34" charset="0"/>
                <a:cs typeface="Calibri" panose="020F0502020204030204" pitchFamily="34" charset="0"/>
              </a:rPr>
              <a:t>(</a:t>
            </a:r>
            <a:r>
              <a:rPr lang="en-US" sz="1800" b="1" dirty="0">
                <a:latin typeface="Calibri" panose="020F0502020204030204" pitchFamily="34" charset="0"/>
                <a:cs typeface="Calibri" panose="020F0502020204030204" pitchFamily="34" charset="0"/>
              </a:rPr>
              <a:t>adj.)</a:t>
            </a:r>
          </a:p>
          <a:p>
            <a:pPr algn="ctr"/>
            <a:r>
              <a:rPr lang="ka-GE" sz="1600" dirty="0">
                <a:latin typeface="Calibri" panose="020F0502020204030204" pitchFamily="34" charset="0"/>
                <a:cs typeface="Calibri" panose="020F0502020204030204" pitchFamily="34" charset="0"/>
              </a:rPr>
              <a:t>სწრაფად</a:t>
            </a:r>
            <a:r>
              <a:rPr lang="ka-GE" sz="1600" b="1" dirty="0">
                <a:latin typeface="Calibri" panose="020F0502020204030204" pitchFamily="34" charset="0"/>
                <a:cs typeface="Calibri" panose="020F0502020204030204" pitchFamily="34" charset="0"/>
              </a:rPr>
              <a:t> </a:t>
            </a:r>
            <a:r>
              <a:rPr lang="ka-GE" sz="1600" dirty="0">
                <a:latin typeface="Calibri" panose="020F0502020204030204" pitchFamily="34" charset="0"/>
                <a:cs typeface="Calibri" panose="020F0502020204030204" pitchFamily="34" charset="0"/>
              </a:rPr>
              <a:t>და ფართოდ გავრცელებული, პოპულარიზებული</a:t>
            </a:r>
            <a:endParaRPr lang="en-US" sz="1600" dirty="0">
              <a:latin typeface="Calibri" panose="020F0502020204030204" pitchFamily="34" charset="0"/>
              <a:cs typeface="Calibri" panose="020F0502020204030204" pitchFamily="34" charset="0"/>
            </a:endParaRPr>
          </a:p>
        </p:txBody>
      </p:sp>
      <p:cxnSp>
        <p:nvCxnSpPr>
          <p:cNvPr id="8" name="Straight Connector 7"/>
          <p:cNvCxnSpPr>
            <a:cxnSpLocks/>
          </p:cNvCxnSpPr>
          <p:nvPr/>
        </p:nvCxnSpPr>
        <p:spPr>
          <a:xfrm>
            <a:off x="5820128" y="2099326"/>
            <a:ext cx="23268" cy="857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635058" y="2408924"/>
            <a:ext cx="1432172" cy="867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a:stCxn id="156" idx="2"/>
            <a:endCxn id="149" idx="3"/>
          </p:cNvCxnSpPr>
          <p:nvPr/>
        </p:nvCxnSpPr>
        <p:spPr>
          <a:xfrm flipH="1" flipV="1">
            <a:off x="6800329" y="3728992"/>
            <a:ext cx="1498493" cy="680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endCxn id="149" idx="2"/>
          </p:cNvCxnSpPr>
          <p:nvPr/>
        </p:nvCxnSpPr>
        <p:spPr>
          <a:xfrm flipV="1">
            <a:off x="5904413" y="4303261"/>
            <a:ext cx="12625" cy="867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V="1">
            <a:off x="4019160" y="3984932"/>
            <a:ext cx="1091663" cy="437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029868" y="2667254"/>
            <a:ext cx="1150485" cy="70582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06599" y="2136449"/>
            <a:ext cx="3047898" cy="208415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coverage</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800" u="none" strike="noStrike" cap="none" dirty="0">
                <a:solidFill>
                  <a:srgbClr val="FFFFFF"/>
                </a:solidFill>
                <a:latin typeface="Calibri" panose="020F0502020204030204" pitchFamily="34" charset="0"/>
                <a:ea typeface="Calibri"/>
                <a:cs typeface="Calibri" panose="020F0502020204030204" pitchFamily="34" charset="0"/>
                <a:sym typeface="Calibri"/>
              </a:rPr>
              <a:t>რეპორტაჟი, მოვლენების გაშუქება</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What </a:t>
            </a:r>
            <a:r>
              <a:rPr lang="en-US" sz="2400" i="1" strike="noStrike" cap="none" dirty="0" smtClean="0">
                <a:solidFill>
                  <a:srgbClr val="FFFFFF"/>
                </a:solidFill>
                <a:latin typeface="Calibri" panose="020F0502020204030204" pitchFamily="34" charset="0"/>
                <a:ea typeface="Calibri"/>
                <a:cs typeface="Calibri" panose="020F0502020204030204" pitchFamily="34" charset="0"/>
                <a:sym typeface="Calibri"/>
              </a:rPr>
              <a:t>did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you think of the BBC's election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coverage</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06599" y="2076627"/>
            <a:ext cx="3047898" cy="222728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publicity</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საჯაროობა, რეკლამირება</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71540" y="455842"/>
            <a:ext cx="2584555"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180386"/>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high-street chain's sales were hurt by all the negative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publicity</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1" y="1580647"/>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viral</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897297" y="4197014"/>
            <a:ext cx="4412201" cy="82387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a:solidFill>
                <a:schemeClr val="bg1"/>
              </a:solidFill>
              <a:latin typeface="Calibri" panose="020F0502020204030204" pitchFamily="34" charset="0"/>
              <a:cs typeface="Calibri" panose="020F0502020204030204" pitchFamily="34" charset="0"/>
            </a:endParaRPr>
          </a:p>
          <a:p>
            <a:pPr algn="ctr"/>
            <a:r>
              <a:rPr lang="ka-GE" sz="1800" dirty="0">
                <a:solidFill>
                  <a:schemeClr val="bg1"/>
                </a:solidFill>
                <a:latin typeface="Calibri" panose="020F0502020204030204" pitchFamily="34" charset="0"/>
                <a:cs typeface="Calibri" panose="020F0502020204030204" pitchFamily="34" charset="0"/>
              </a:rPr>
              <a:t>სწრაფად და ფართოდ გავრცელებული, პოპულარიზებული</a:t>
            </a:r>
          </a:p>
          <a:p>
            <a:pPr marL="0" marR="0" lvl="0" indent="0" algn="ctr" rtl="0">
              <a:spcBef>
                <a:spcPts val="0"/>
              </a:spcBef>
              <a:spcAft>
                <a:spcPts val="0"/>
              </a:spcAft>
              <a:buNone/>
            </a:pP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97573"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Here's a list of the top ten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viral</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videos this week.</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533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target audience</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en-US" sz="2800" b="1" dirty="0" smtClean="0">
                <a:solidFill>
                  <a:schemeClr val="bg1"/>
                </a:solidFill>
                <a:latin typeface="Calibri" panose="020F0502020204030204" pitchFamily="34" charset="0"/>
                <a:cs typeface="Calibri" panose="020F0502020204030204" pitchFamily="34" charset="0"/>
              </a:rPr>
              <a:t>n. phr.)</a:t>
            </a:r>
            <a:endParaRPr lang="en-US"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71074" cy="7019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000" b="1" dirty="0">
              <a:solidFill>
                <a:schemeClr val="bg1"/>
              </a:solidFill>
              <a:latin typeface="Calibri" panose="020F0502020204030204" pitchFamily="34" charset="0"/>
              <a:cs typeface="Calibri" panose="020F0502020204030204" pitchFamily="34" charset="0"/>
            </a:endParaRPr>
          </a:p>
          <a:p>
            <a:pPr algn="ctr"/>
            <a:r>
              <a:rPr lang="ka-GE" sz="2000" dirty="0">
                <a:solidFill>
                  <a:schemeClr val="bg1"/>
                </a:solidFill>
                <a:latin typeface="Calibri" panose="020F0502020204030204" pitchFamily="34" charset="0"/>
                <a:cs typeface="Calibri" panose="020F0502020204030204" pitchFamily="34" charset="0"/>
              </a:rPr>
              <a:t>სამიზნე  აუდიტორია</a:t>
            </a:r>
          </a:p>
          <a:p>
            <a:pPr marL="0" marR="0" lvl="0" indent="0" algn="ctr" rtl="0">
              <a:spcBef>
                <a:spcPts val="0"/>
              </a:spcBef>
              <a:spcAft>
                <a:spcPts val="0"/>
              </a:spcAft>
              <a:buNone/>
            </a:pP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71540" y="355564"/>
            <a:ext cx="2584556"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new campaign aims to reach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target audience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of consumers 45 years old and younger.</a:t>
            </a: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5777</TotalTime>
  <Words>1561</Words>
  <Application>Microsoft Office PowerPoint</Application>
  <PresentationFormat>Widescreen</PresentationFormat>
  <Paragraphs>343</Paragraphs>
  <Slides>47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Regular</vt:lpstr>
      <vt:lpstr>Sylfaen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vt:lpstr>
      <vt:lpstr>False</vt:lpstr>
      <vt:lpstr>True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392</cp:revision>
  <dcterms:created xsi:type="dcterms:W3CDTF">2020-04-09T12:21:27Z</dcterms:created>
  <dcterms:modified xsi:type="dcterms:W3CDTF">2021-02-24T11:31:13Z</dcterms:modified>
</cp:coreProperties>
</file>