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346" r:id="rId6"/>
    <p:sldId id="261" r:id="rId7"/>
    <p:sldId id="262" r:id="rId8"/>
    <p:sldId id="263" r:id="rId9"/>
    <p:sldId id="264" r:id="rId10"/>
    <p:sldId id="267" r:id="rId11"/>
    <p:sldId id="268" r:id="rId12"/>
    <p:sldId id="303" r:id="rId13"/>
    <p:sldId id="311" r:id="rId14"/>
    <p:sldId id="312" r:id="rId15"/>
    <p:sldId id="313" r:id="rId16"/>
    <p:sldId id="314" r:id="rId17"/>
    <p:sldId id="315" r:id="rId18"/>
    <p:sldId id="345" r:id="rId19"/>
    <p:sldId id="271" r:id="rId20"/>
    <p:sldId id="336" r:id="rId21"/>
    <p:sldId id="335" r:id="rId22"/>
    <p:sldId id="350" r:id="rId23"/>
    <p:sldId id="337" r:id="rId24"/>
    <p:sldId id="338" r:id="rId25"/>
    <p:sldId id="344" r:id="rId26"/>
    <p:sldId id="347" r:id="rId27"/>
    <p:sldId id="348" r:id="rId28"/>
    <p:sldId id="349" r:id="rId29"/>
    <p:sldId id="351" r:id="rId30"/>
    <p:sldId id="339" r:id="rId31"/>
    <p:sldId id="356" r:id="rId32"/>
    <p:sldId id="357" r:id="rId33"/>
    <p:sldId id="358" r:id="rId34"/>
    <p:sldId id="297" r:id="rId35"/>
    <p:sldId id="360" r:id="rId36"/>
    <p:sldId id="302" r:id="rId37"/>
    <p:sldId id="329" r:id="rId38"/>
    <p:sldId id="332" r:id="rId39"/>
    <p:sldId id="362" r:id="rId40"/>
    <p:sldId id="363" r:id="rId41"/>
    <p:sldId id="364" r:id="rId42"/>
    <p:sldId id="343" r:id="rId43"/>
    <p:sldId id="304" r:id="rId44"/>
    <p:sldId id="333"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9" autoAdjust="0"/>
    <p:restoredTop sz="95201" autoAdjust="0"/>
  </p:normalViewPr>
  <p:slideViewPr>
    <p:cSldViewPr snapToGrid="0">
      <p:cViewPr>
        <p:scale>
          <a:sx n="111" d="100"/>
          <a:sy n="111" d="100"/>
        </p:scale>
        <p:origin x="750" y="120"/>
      </p:cViewPr>
      <p:guideLst>
        <p:guide orient="horz" pos="2160"/>
        <p:guide pos="3840"/>
      </p:guideLst>
    </p:cSldViewPr>
  </p:slideViewPr>
  <p:outlineViewPr>
    <p:cViewPr>
      <p:scale>
        <a:sx n="33" d="100"/>
        <a:sy n="33" d="100"/>
      </p:scale>
      <p:origin x="0" y="-8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Calibri Regular"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219797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ea typeface="Calisto MT Regular" charset="0"/>
                <a:cs typeface="Calisto MT Regular" charset="0"/>
              </a:rPr>
              <a:pPr marL="0" lvl="0" indent="0" algn="r" rtl="0">
                <a:spcBef>
                  <a:spcPts val="0"/>
                </a:spcBef>
                <a:spcAft>
                  <a:spcPts val="0"/>
                </a:spcAft>
                <a:buNone/>
              </a:pPr>
              <a:t>1</a:t>
            </a:fld>
            <a:endParaRPr dirty="0">
              <a:ea typeface="Calisto MT Regular" charset="0"/>
              <a:cs typeface="Calisto MT Regular"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d3272b2c0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d3272b2c0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39" name="Google Shape;239;g8d3272b2c0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10</a:t>
            </a:fld>
            <a:endParaRPr dirty="0">
              <a:ea typeface="Calisto MT Regular" charset="0"/>
              <a:cs typeface="Calisto MT Regular"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d3272b2c0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d3272b2c0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48" name="Google Shape;248;g8d3272b2c0_0_2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11</a:t>
            </a:fld>
            <a:endParaRPr dirty="0">
              <a:ea typeface="Calisto MT Regular" charset="0"/>
              <a:cs typeface="Calisto MT Regular"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cs typeface="Calibri"/>
                <a:sym typeface="Calibri"/>
              </a:rPr>
              <a:pPr algn="r"/>
              <a:t>16</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29789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19</a:t>
            </a:fld>
            <a:endParaRPr dirty="0">
              <a:ea typeface="Calisto MT Regular" charset="0"/>
              <a:cs typeface="Calisto MT Regular"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20</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21</a:t>
            </a:fld>
            <a:endParaRPr dirty="0">
              <a:ea typeface="Calisto MT Regular" charset="0"/>
              <a:cs typeface="Calisto MT Regular" charset="0"/>
            </a:endParaRPr>
          </a:p>
        </p:txBody>
      </p:sp>
    </p:spTree>
    <p:extLst>
      <p:ext uri="{BB962C8B-B14F-4D97-AF65-F5344CB8AC3E}">
        <p14:creationId xmlns:p14="http://schemas.microsoft.com/office/powerpoint/2010/main" val="112453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22</a:t>
            </a:fld>
            <a:endParaRPr dirty="0">
              <a:ea typeface="Calisto MT Regular" charset="0"/>
              <a:cs typeface="Calisto MT Regular" charset="0"/>
            </a:endParaRPr>
          </a:p>
        </p:txBody>
      </p:sp>
    </p:spTree>
    <p:extLst>
      <p:ext uri="{BB962C8B-B14F-4D97-AF65-F5344CB8AC3E}">
        <p14:creationId xmlns:p14="http://schemas.microsoft.com/office/powerpoint/2010/main" val="2204153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23</a:t>
            </a:fld>
            <a:endParaRPr dirty="0">
              <a:ea typeface="Calisto MT Regular" charset="0"/>
              <a:cs typeface="Calisto MT Regular" charset="0"/>
            </a:endParaRPr>
          </a:p>
        </p:txBody>
      </p:sp>
    </p:spTree>
    <p:extLst>
      <p:ext uri="{BB962C8B-B14F-4D97-AF65-F5344CB8AC3E}">
        <p14:creationId xmlns:p14="http://schemas.microsoft.com/office/powerpoint/2010/main" val="1047658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24</a:t>
            </a:fld>
            <a:endParaRPr dirty="0">
              <a:ea typeface="Calisto MT Regular" charset="0"/>
              <a:cs typeface="Calisto MT Regular" charset="0"/>
            </a:endParaRPr>
          </a:p>
        </p:txBody>
      </p:sp>
    </p:spTree>
    <p:extLst>
      <p:ext uri="{BB962C8B-B14F-4D97-AF65-F5344CB8AC3E}">
        <p14:creationId xmlns:p14="http://schemas.microsoft.com/office/powerpoint/2010/main" val="1239482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30</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62259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31</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978885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32</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95855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33</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4190570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34</a:t>
            </a:fld>
            <a:endParaRPr dirty="0">
              <a:ea typeface="Calisto MT Regular" charset="0"/>
              <a:cs typeface="Calisto MT Regular"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35</a:t>
            </a:fld>
            <a:endParaRPr dirty="0">
              <a:ea typeface="Calisto MT Regular" charset="0"/>
              <a:cs typeface="Calisto MT Regular" charset="0"/>
            </a:endParaRPr>
          </a:p>
        </p:txBody>
      </p:sp>
    </p:spTree>
    <p:extLst>
      <p:ext uri="{BB962C8B-B14F-4D97-AF65-F5344CB8AC3E}">
        <p14:creationId xmlns:p14="http://schemas.microsoft.com/office/powerpoint/2010/main" val="2858307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36</a:t>
            </a:fld>
            <a:endParaRPr dirty="0">
              <a:ea typeface="Calisto MT Regular" charset="0"/>
              <a:cs typeface="Calisto MT Regular"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37</a:t>
            </a:fld>
            <a:endParaRPr dirty="0">
              <a:ea typeface="Calisto MT Regular" charset="0"/>
              <a:cs typeface="Calisto MT Regular" charset="0"/>
            </a:endParaRPr>
          </a:p>
        </p:txBody>
      </p:sp>
    </p:spTree>
    <p:extLst>
      <p:ext uri="{BB962C8B-B14F-4D97-AF65-F5344CB8AC3E}">
        <p14:creationId xmlns:p14="http://schemas.microsoft.com/office/powerpoint/2010/main" val="3300297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38</a:t>
            </a:fld>
            <a:endParaRPr dirty="0">
              <a:ea typeface="Calisto MT Regular" charset="0"/>
              <a:cs typeface="Calisto MT Regular" charset="0"/>
            </a:endParaRPr>
          </a:p>
        </p:txBody>
      </p:sp>
    </p:spTree>
    <p:extLst>
      <p:ext uri="{BB962C8B-B14F-4D97-AF65-F5344CB8AC3E}">
        <p14:creationId xmlns:p14="http://schemas.microsoft.com/office/powerpoint/2010/main" val="4274741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39</a:t>
            </a:fld>
            <a:endParaRPr dirty="0">
              <a:ea typeface="Calisto MT Regular" charset="0"/>
              <a:cs typeface="Calisto MT Regular" charset="0"/>
            </a:endParaRPr>
          </a:p>
        </p:txBody>
      </p:sp>
    </p:spTree>
    <p:extLst>
      <p:ext uri="{BB962C8B-B14F-4D97-AF65-F5344CB8AC3E}">
        <p14:creationId xmlns:p14="http://schemas.microsoft.com/office/powerpoint/2010/main" val="3085768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40</a:t>
            </a:fld>
            <a:endParaRPr dirty="0">
              <a:ea typeface="Calisto MT Regular" charset="0"/>
              <a:cs typeface="Calisto MT Regular" charset="0"/>
            </a:endParaRPr>
          </a:p>
        </p:txBody>
      </p:sp>
    </p:spTree>
    <p:extLst>
      <p:ext uri="{BB962C8B-B14F-4D97-AF65-F5344CB8AC3E}">
        <p14:creationId xmlns:p14="http://schemas.microsoft.com/office/powerpoint/2010/main" val="31864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41</a:t>
            </a:fld>
            <a:endParaRPr dirty="0">
              <a:ea typeface="Calisto MT Regular" charset="0"/>
              <a:cs typeface="Calisto MT Regular" charset="0"/>
            </a:endParaRPr>
          </a:p>
        </p:txBody>
      </p:sp>
    </p:spTree>
    <p:extLst>
      <p:ext uri="{BB962C8B-B14F-4D97-AF65-F5344CB8AC3E}">
        <p14:creationId xmlns:p14="http://schemas.microsoft.com/office/powerpoint/2010/main" val="747181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905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44</a:t>
            </a:fld>
            <a:endParaRPr dirty="0">
              <a:ea typeface="Calisto MT Regular" charset="0"/>
              <a:cs typeface="Calisto MT Regular" charset="0"/>
            </a:endParaRPr>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6</a:t>
            </a:fld>
            <a:endParaRPr dirty="0">
              <a:ea typeface="Calisto MT Regular" charset="0"/>
              <a:cs typeface="Calisto MT Regular"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d3272b2c0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d3272b2c0_0_2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94" name="Google Shape;194;g8d3272b2c0_0_2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7</a:t>
            </a:fld>
            <a:endParaRPr dirty="0">
              <a:ea typeface="Calisto MT Regular" charset="0"/>
              <a:cs typeface="Calisto MT Regular"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d3272b2c0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d3272b2c0_1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03" name="Google Shape;203;g8d3272b2c0_1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8</a:t>
            </a:fld>
            <a:endParaRPr dirty="0">
              <a:ea typeface="Calisto MT Regular" charset="0"/>
              <a:cs typeface="Calisto MT Regular"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d3272b2c0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d3272b2c0_0_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12" name="Google Shape;212;g8d3272b2c0_0_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9</a:t>
            </a:fld>
            <a:endParaRPr dirty="0">
              <a:ea typeface="Calisto MT Regular" charset="0"/>
              <a:cs typeface="Calisto MT Regular"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Regular"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Regular"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Regular"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Regular" charset="0"/>
                <a:ea typeface="Calibri Regular"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Regular" charset="0"/>
                <a:ea typeface="Calibri Regular"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g8d3272b2c0_0_279"/>
          <p:cNvSpPr/>
          <p:nvPr/>
        </p:nvSpPr>
        <p:spPr>
          <a:xfrm>
            <a:off x="4678532" y="2189881"/>
            <a:ext cx="3329125" cy="219607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lt1"/>
                </a:solidFill>
                <a:latin typeface="Calibri" panose="020F0502020204030204" pitchFamily="34" charset="0"/>
                <a:ea typeface="Calisto MT Regular" charset="0"/>
                <a:cs typeface="Calibri" panose="020F0502020204030204" pitchFamily="34" charset="0"/>
              </a:rPr>
              <a:t>thrilled</a:t>
            </a:r>
            <a:endParaRPr lang="en-US" sz="2800" dirty="0">
              <a:solidFill>
                <a:schemeClr val="lt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dirty="0">
                <a:solidFill>
                  <a:schemeClr val="lt1"/>
                </a:solidFill>
                <a:latin typeface="Calibri" panose="020F0502020204030204" pitchFamily="34" charset="0"/>
                <a:ea typeface="Calisto MT Regular" charset="0"/>
                <a:cs typeface="Calibri" panose="020F0502020204030204" pitchFamily="34" charset="0"/>
              </a:rPr>
              <a:t>(adj.)</a:t>
            </a:r>
          </a:p>
        </p:txBody>
      </p:sp>
      <p:sp>
        <p:nvSpPr>
          <p:cNvPr id="244" name="Google Shape;244;g8d3272b2c0_0_279"/>
          <p:cNvSpPr/>
          <p:nvPr/>
        </p:nvSpPr>
        <p:spPr>
          <a:xfrm>
            <a:off x="4427778" y="4557451"/>
            <a:ext cx="3830632" cy="73359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a:spcAft>
                <a:spcPts val="1200"/>
              </a:spcAft>
            </a:pPr>
            <a:r>
              <a:rPr lang="en-US" sz="2400" b="1" dirty="0">
                <a:solidFill>
                  <a:schemeClr val="lt1"/>
                </a:solidFill>
                <a:latin typeface="Calibri" panose="020F0502020204030204" pitchFamily="34" charset="0"/>
                <a:ea typeface="Calisto MT Regular" charset="0"/>
                <a:cs typeface="Calibri" panose="020F0502020204030204" pitchFamily="34" charset="0"/>
              </a:rPr>
              <a:t> </a:t>
            </a:r>
            <a:r>
              <a:rPr lang="ka-GE" sz="2400" b="1" dirty="0">
                <a:solidFill>
                  <a:schemeClr val="lt1"/>
                </a:solidFill>
                <a:latin typeface="Calibri" panose="020F0502020204030204" pitchFamily="34" charset="0"/>
                <a:ea typeface="Calisto MT Regular" charset="0"/>
                <a:cs typeface="Calibri" panose="020F0502020204030204" pitchFamily="34" charset="0"/>
              </a:rPr>
              <a:t>       </a:t>
            </a:r>
            <a:r>
              <a:rPr sz="2400" u="none" strike="noStrike" cap="none" dirty="0">
                <a:solidFill>
                  <a:schemeClr val="lt1"/>
                </a:solidFill>
                <a:latin typeface="Calibri" panose="020F0502020204030204" pitchFamily="34" charset="0"/>
                <a:ea typeface="Calibri"/>
                <a:cs typeface="Calibri" panose="020F0502020204030204" pitchFamily="34" charset="0"/>
                <a:sym typeface="Calibri"/>
              </a:rPr>
              <a:t>აღელვებული</a:t>
            </a:r>
          </a:p>
        </p:txBody>
      </p:sp>
      <p:sp>
        <p:nvSpPr>
          <p:cNvPr id="7" name="Google Shape;190;g8d3272b2c0_0_231">
            <a:extLst>
              <a:ext uri="{FF2B5EF4-FFF2-40B4-BE49-F238E27FC236}">
                <a16:creationId xmlns:a16="http://schemas.microsoft.com/office/drawing/2014/main" id="{D0861218-79F7-C745-AA83-9E87ECA0A1A5}"/>
              </a:ext>
            </a:extLst>
          </p:cNvPr>
          <p:cNvSpPr/>
          <p:nvPr/>
        </p:nvSpPr>
        <p:spPr>
          <a:xfrm>
            <a:off x="4020015" y="5526680"/>
            <a:ext cx="4646158" cy="6695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I am </a:t>
            </a:r>
            <a:r>
              <a:rPr lang="en-US" sz="2400" i="1" dirty="0">
                <a:solidFill>
                  <a:srgbClr val="FF0000"/>
                </a:solidFill>
                <a:latin typeface="Calibri" panose="020F0502020204030204" pitchFamily="34" charset="0"/>
                <a:ea typeface="Calisto MT Regular" charset="0"/>
                <a:cs typeface="Calibri" panose="020F0502020204030204" pitchFamily="34" charset="0"/>
              </a:rPr>
              <a:t>thrilled</a:t>
            </a:r>
            <a:r>
              <a:rPr lang="en-US" sz="2400" i="1" dirty="0">
                <a:solidFill>
                  <a:schemeClr val="bg1"/>
                </a:solidFill>
                <a:latin typeface="Calibri" panose="020F0502020204030204" pitchFamily="34" charset="0"/>
                <a:ea typeface="Calisto MT Regular" charset="0"/>
                <a:cs typeface="Calibri" panose="020F0502020204030204" pitchFamily="34" charset="0"/>
              </a:rPr>
              <a:t> about my achievement.</a:t>
            </a:r>
          </a:p>
        </p:txBody>
      </p:sp>
      <p:pic>
        <p:nvPicPr>
          <p:cNvPr id="8" name="Google Shape;90;p1">
            <a:extLst>
              <a:ext uri="{FF2B5EF4-FFF2-40B4-BE49-F238E27FC236}">
                <a16:creationId xmlns:a16="http://schemas.microsoft.com/office/drawing/2014/main" id="{732EE9D5-350F-EB41-A182-BAF1FC76FE5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63204DEA-A936-B94B-B90D-59E90181150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id="{C93443CE-6A21-B942-90FF-2F8492BE68E7}"/>
              </a:ext>
            </a:extLst>
          </p:cNvPr>
          <p:cNvSpPr/>
          <p:nvPr/>
        </p:nvSpPr>
        <p:spPr>
          <a:xfrm>
            <a:off x="8477900" y="377769"/>
            <a:ext cx="291990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itchFamily="34" charset="0"/>
                <a:ea typeface="Calisto MT Regular" charset="0"/>
                <a:cs typeface="Calibri" pitchFamily="34" charset="0"/>
              </a:rPr>
              <a:t>Vocabulary</a:t>
            </a:r>
          </a:p>
          <a:p>
            <a:pPr algn="ctr"/>
            <a:r>
              <a:rPr lang="ka-GE" sz="2800" dirty="0">
                <a:solidFill>
                  <a:schemeClr val="bg1"/>
                </a:solidFill>
                <a:latin typeface="Calibri" pitchFamily="34" charset="0"/>
                <a:ea typeface="Calisto MT Regular" charset="0"/>
                <a:cs typeface="Calibri" pitchFamily="34" charset="0"/>
              </a:rPr>
              <a:t> ლექსიკა</a:t>
            </a:r>
            <a:endParaRPr lang="en-US" sz="28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g8d3272b2c0_0_287"/>
          <p:cNvSpPr/>
          <p:nvPr/>
        </p:nvSpPr>
        <p:spPr>
          <a:xfrm>
            <a:off x="4598633" y="1948169"/>
            <a:ext cx="3249227" cy="229909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rgbClr val="FFFFFF"/>
                </a:solidFill>
                <a:latin typeface="Calibri" pitchFamily="34" charset="0"/>
                <a:ea typeface="Calibri"/>
                <a:cs typeface="Calibri"/>
                <a:sym typeface="Calibri"/>
              </a:rPr>
              <a:t>frustrated</a:t>
            </a:r>
            <a:endParaRPr lang="en-US" sz="2800" dirty="0">
              <a:solidFill>
                <a:srgbClr val="FFFFFF"/>
              </a:solidFill>
              <a:latin typeface="Calibri" pitchFamily="34" charset="0"/>
              <a:ea typeface="Calibri"/>
              <a:cs typeface="Calibri"/>
              <a:sym typeface="Calibri"/>
            </a:endParaRPr>
          </a:p>
          <a:p>
            <a:pPr marL="0" marR="0" lvl="0" indent="0" algn="ctr" rtl="0">
              <a:spcBef>
                <a:spcPts val="0"/>
              </a:spcBef>
              <a:spcAft>
                <a:spcPts val="0"/>
              </a:spcAft>
              <a:buNone/>
            </a:pPr>
            <a:r>
              <a:rPr lang="en-US" sz="2800" dirty="0">
                <a:solidFill>
                  <a:srgbClr val="FFFFFF"/>
                </a:solidFill>
                <a:latin typeface="Calibri" pitchFamily="34" charset="0"/>
                <a:ea typeface="Calibri"/>
                <a:cs typeface="Calibri"/>
                <a:sym typeface="Calibri"/>
              </a:rPr>
              <a:t>(adj.)</a:t>
            </a:r>
          </a:p>
        </p:txBody>
      </p:sp>
      <p:sp>
        <p:nvSpPr>
          <p:cNvPr id="7" name="Google Shape;190;g8d3272b2c0_0_231">
            <a:extLst>
              <a:ext uri="{FF2B5EF4-FFF2-40B4-BE49-F238E27FC236}">
                <a16:creationId xmlns:a16="http://schemas.microsoft.com/office/drawing/2014/main" id="{239F01CF-9F24-B541-9847-F5B5F2B8F8AB}"/>
              </a:ext>
            </a:extLst>
          </p:cNvPr>
          <p:cNvSpPr/>
          <p:nvPr/>
        </p:nvSpPr>
        <p:spPr>
          <a:xfrm>
            <a:off x="4063504" y="5357609"/>
            <a:ext cx="4319484" cy="103177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Are you feeling </a:t>
            </a:r>
            <a:r>
              <a:rPr lang="en-US" sz="2400" i="1" dirty="0">
                <a:solidFill>
                  <a:srgbClr val="FF0000"/>
                </a:solidFill>
                <a:latin typeface="Calibri" panose="020F0502020204030204" pitchFamily="34" charset="0"/>
                <a:ea typeface="Calisto MT Regular" charset="0"/>
                <a:cs typeface="Calibri" panose="020F0502020204030204" pitchFamily="34" charset="0"/>
              </a:rPr>
              <a:t>frustrated </a:t>
            </a:r>
            <a:r>
              <a:rPr lang="en-US" sz="2400" i="1" dirty="0">
                <a:solidFill>
                  <a:schemeClr val="bg1"/>
                </a:solidFill>
                <a:latin typeface="Calibri" panose="020F0502020204030204" pitchFamily="34" charset="0"/>
                <a:ea typeface="Calisto MT Regular" charset="0"/>
                <a:cs typeface="Calibri" panose="020F0502020204030204" pitchFamily="34" charset="0"/>
              </a:rPr>
              <a:t>in your present job?</a:t>
            </a:r>
          </a:p>
        </p:txBody>
      </p:sp>
      <p:pic>
        <p:nvPicPr>
          <p:cNvPr id="8" name="Google Shape;90;p1">
            <a:extLst>
              <a:ext uri="{FF2B5EF4-FFF2-40B4-BE49-F238E27FC236}">
                <a16:creationId xmlns:a16="http://schemas.microsoft.com/office/drawing/2014/main" id="{473C5727-9AB1-AA49-9644-87C94876FADF}"/>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004365E6-6CAF-A048-8693-857B4A60AFD2}"/>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id="{C93443CE-6A21-B942-90FF-2F8492BE68E7}"/>
              </a:ext>
            </a:extLst>
          </p:cNvPr>
          <p:cNvSpPr/>
          <p:nvPr/>
        </p:nvSpPr>
        <p:spPr>
          <a:xfrm>
            <a:off x="8477900" y="377769"/>
            <a:ext cx="291990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itchFamily="34" charset="0"/>
                <a:ea typeface="Calisto MT Regular" charset="0"/>
                <a:cs typeface="Calibri" pitchFamily="34" charset="0"/>
              </a:rPr>
              <a:t>Vocabulary</a:t>
            </a:r>
          </a:p>
          <a:p>
            <a:pPr algn="ctr"/>
            <a:r>
              <a:rPr lang="ka-GE" sz="2800" dirty="0">
                <a:solidFill>
                  <a:schemeClr val="bg1"/>
                </a:solidFill>
                <a:latin typeface="Calibri" pitchFamily="34" charset="0"/>
                <a:ea typeface="Calisto MT Regular" charset="0"/>
                <a:cs typeface="Calibri" pitchFamily="34" charset="0"/>
              </a:rPr>
              <a:t> ლექსიკა</a:t>
            </a:r>
            <a:endParaRPr lang="en-US" sz="2800" dirty="0">
              <a:solidFill>
                <a:schemeClr val="bg1"/>
              </a:solidFill>
              <a:latin typeface="Calibri" pitchFamily="34" charset="0"/>
              <a:ea typeface="Calisto MT Regular" charset="0"/>
              <a:cs typeface="Calibri" pitchFamily="34" charset="0"/>
            </a:endParaRPr>
          </a:p>
        </p:txBody>
      </p:sp>
      <p:sp>
        <p:nvSpPr>
          <p:cNvPr id="10" name="Google Shape;208;g8d3272b2c0_1_54"/>
          <p:cNvSpPr/>
          <p:nvPr/>
        </p:nvSpPr>
        <p:spPr>
          <a:xfrm>
            <a:off x="4598633" y="4504682"/>
            <a:ext cx="3323230" cy="59827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u="none" strike="noStrike" cap="none" dirty="0" smtClean="0">
                <a:solidFill>
                  <a:srgbClr val="FFFFFF"/>
                </a:solidFill>
                <a:latin typeface="Calibri Regular" charset="0"/>
                <a:ea typeface="Calibri"/>
                <a:cs typeface="Calibri"/>
                <a:sym typeface="Calibri"/>
              </a:rPr>
              <a:t>იმედგაცრუებული</a:t>
            </a:r>
            <a:endParaRPr sz="2000" u="none" strike="noStrike" cap="none" dirty="0">
              <a:solidFill>
                <a:srgbClr val="FFFFFF"/>
              </a:solidFill>
              <a:latin typeface="Calibri Regular" charset="0"/>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535591" y="3733679"/>
            <a:ext cx="8733235"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a:latin typeface="Calibri" panose="020F0502020204030204" pitchFamily="34" charset="0"/>
                <a:cs typeface="Calibri" panose="020F0502020204030204" pitchFamily="34" charset="0"/>
              </a:rPr>
              <a:t>Disappointed and unhappy because of discovering the truth about something or someone that you liked or respected</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7B248CA7-93A4-1A4B-AD8E-13329B2E3006}"/>
              </a:ext>
            </a:extLst>
          </p:cNvPr>
          <p:cNvSpPr/>
          <p:nvPr/>
        </p:nvSpPr>
        <p:spPr>
          <a:xfrm>
            <a:off x="441512" y="2370373"/>
            <a:ext cx="1674057"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exasperated</a:t>
            </a:r>
          </a:p>
        </p:txBody>
      </p:sp>
      <p:sp>
        <p:nvSpPr>
          <p:cNvPr id="16" name="Rectangle 15">
            <a:extLst>
              <a:ext uri="{FF2B5EF4-FFF2-40B4-BE49-F238E27FC236}">
                <a16:creationId xmlns:a16="http://schemas.microsoft.com/office/drawing/2014/main" id="{CFC47528-8DA9-514A-ABB5-DF08268F46B6}"/>
              </a:ext>
            </a:extLst>
          </p:cNvPr>
          <p:cNvSpPr/>
          <p:nvPr/>
        </p:nvSpPr>
        <p:spPr>
          <a:xfrm>
            <a:off x="2369549" y="2370373"/>
            <a:ext cx="1515529"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humiliated</a:t>
            </a:r>
          </a:p>
        </p:txBody>
      </p:sp>
      <p:sp>
        <p:nvSpPr>
          <p:cNvPr id="17" name="Rectangle 16">
            <a:extLst>
              <a:ext uri="{FF2B5EF4-FFF2-40B4-BE49-F238E27FC236}">
                <a16:creationId xmlns:a16="http://schemas.microsoft.com/office/drawing/2014/main" id="{C3F1E415-546D-2C48-A6C3-AC6D34F9BA7B}"/>
              </a:ext>
            </a:extLst>
          </p:cNvPr>
          <p:cNvSpPr/>
          <p:nvPr/>
        </p:nvSpPr>
        <p:spPr>
          <a:xfrm>
            <a:off x="4139058" y="2370374"/>
            <a:ext cx="1617695"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disillusioned</a:t>
            </a:r>
          </a:p>
        </p:txBody>
      </p:sp>
      <p:sp>
        <p:nvSpPr>
          <p:cNvPr id="18" name="Rectangle 17">
            <a:extLst>
              <a:ext uri="{FF2B5EF4-FFF2-40B4-BE49-F238E27FC236}">
                <a16:creationId xmlns:a16="http://schemas.microsoft.com/office/drawing/2014/main" id="{9F627E5A-4AF2-2946-8B8E-7F5BF220557A}"/>
              </a:ext>
            </a:extLst>
          </p:cNvPr>
          <p:cNvSpPr/>
          <p:nvPr/>
        </p:nvSpPr>
        <p:spPr>
          <a:xfrm>
            <a:off x="6010733" y="2387997"/>
            <a:ext cx="1525026"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infuriated</a:t>
            </a:r>
          </a:p>
        </p:txBody>
      </p:sp>
      <p:sp>
        <p:nvSpPr>
          <p:cNvPr id="19" name="Rectangle 18">
            <a:extLst>
              <a:ext uri="{FF2B5EF4-FFF2-40B4-BE49-F238E27FC236}">
                <a16:creationId xmlns:a16="http://schemas.microsoft.com/office/drawing/2014/main" id="{9B367E4F-EA24-D143-A51F-FA5040CB2782}"/>
              </a:ext>
            </a:extLst>
          </p:cNvPr>
          <p:cNvSpPr/>
          <p:nvPr/>
        </p:nvSpPr>
        <p:spPr>
          <a:xfrm>
            <a:off x="7768024" y="2398376"/>
            <a:ext cx="1419751" cy="662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thrilled</a:t>
            </a:r>
          </a:p>
        </p:txBody>
      </p:sp>
      <p:sp>
        <p:nvSpPr>
          <p:cNvPr id="20" name="Rectangle 19">
            <a:extLst>
              <a:ext uri="{FF2B5EF4-FFF2-40B4-BE49-F238E27FC236}">
                <a16:creationId xmlns:a16="http://schemas.microsoft.com/office/drawing/2014/main" id="{D86E702E-104A-D647-B1CD-0A5C18F4C340}"/>
              </a:ext>
            </a:extLst>
          </p:cNvPr>
          <p:cNvSpPr/>
          <p:nvPr/>
        </p:nvSpPr>
        <p:spPr>
          <a:xfrm>
            <a:off x="9420040" y="2398376"/>
            <a:ext cx="1622215" cy="66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frustrated</a:t>
            </a:r>
          </a:p>
        </p:txBody>
      </p:sp>
      <p:sp>
        <p:nvSpPr>
          <p:cNvPr id="21" name="Rectangle 20">
            <a:extLst>
              <a:ext uri="{FF2B5EF4-FFF2-40B4-BE49-F238E27FC236}">
                <a16:creationId xmlns:a16="http://schemas.microsoft.com/office/drawing/2014/main" id="{748FA8E3-2CE3-3647-992D-018F0126A7B0}"/>
              </a:ext>
            </a:extLst>
          </p:cNvPr>
          <p:cNvSpPr/>
          <p:nvPr/>
        </p:nvSpPr>
        <p:spPr>
          <a:xfrm>
            <a:off x="8279476" y="245097"/>
            <a:ext cx="3524597"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328E047-1F90-4CB1-8264-047021299E60}"/>
              </a:ext>
            </a:extLst>
          </p:cNvPr>
          <p:cNvSpPr txBox="1"/>
          <p:nvPr/>
        </p:nvSpPr>
        <p:spPr>
          <a:xfrm>
            <a:off x="8279476" y="416730"/>
            <a:ext cx="3599411" cy="954107"/>
          </a:xfrm>
          <a:prstGeom prst="rect">
            <a:avLst/>
          </a:prstGeom>
          <a:noFill/>
        </p:spPr>
        <p:txBody>
          <a:bodyPr wrap="square" rtlCol="0">
            <a:spAutoFit/>
          </a:bodyPr>
          <a:lstStyle/>
          <a:p>
            <a:pPr algn="ctr"/>
            <a:r>
              <a:rPr lang="en-US" sz="2800" dirty="0">
                <a:solidFill>
                  <a:schemeClr val="bg1"/>
                </a:solidFill>
                <a:latin typeface="Calibri Regular" charset="0"/>
              </a:rPr>
              <a:t>Vocabulary Activity</a:t>
            </a:r>
          </a:p>
          <a:p>
            <a:pPr algn="ctr"/>
            <a:r>
              <a:rPr lang="ka-GE" sz="2800" dirty="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32218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07407E-6 L 0.38724 0.49722 " pathEditMode="relative" rAng="0" ptsTypes="AA">
                                      <p:cBhvr>
                                        <p:cTn id="6" dur="2000" fill="hold"/>
                                        <p:tgtEl>
                                          <p:spTgt spid="17"/>
                                        </p:tgtEl>
                                        <p:attrNameLst>
                                          <p:attrName>ppt_x</p:attrName>
                                          <p:attrName>ppt_y</p:attrName>
                                        </p:attrNameLst>
                                      </p:cBhvr>
                                      <p:rCtr x="19362" y="24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642368" y="3432709"/>
            <a:ext cx="8096435"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Feeling annoyed or less confident because you cannot achieve what you want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id="{37C75B55-7989-8648-AD44-3E426651A547}"/>
              </a:ext>
            </a:extLst>
          </p:cNvPr>
          <p:cNvSpPr/>
          <p:nvPr/>
        </p:nvSpPr>
        <p:spPr>
          <a:xfrm>
            <a:off x="2514228" y="2227204"/>
            <a:ext cx="1829370"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 humiliated</a:t>
            </a:r>
          </a:p>
        </p:txBody>
      </p:sp>
      <p:sp>
        <p:nvSpPr>
          <p:cNvPr id="17" name="Rectangle 16">
            <a:extLst>
              <a:ext uri="{FF2B5EF4-FFF2-40B4-BE49-F238E27FC236}">
                <a16:creationId xmlns:a16="http://schemas.microsoft.com/office/drawing/2014/main" id="{2D1FFD4F-87C7-AF4D-A172-F5757015C8A3}"/>
              </a:ext>
            </a:extLst>
          </p:cNvPr>
          <p:cNvSpPr/>
          <p:nvPr/>
        </p:nvSpPr>
        <p:spPr>
          <a:xfrm>
            <a:off x="351411" y="2227204"/>
            <a:ext cx="1905340"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exasperated</a:t>
            </a:r>
          </a:p>
        </p:txBody>
      </p:sp>
      <p:sp>
        <p:nvSpPr>
          <p:cNvPr id="18" name="Rectangle 17">
            <a:extLst>
              <a:ext uri="{FF2B5EF4-FFF2-40B4-BE49-F238E27FC236}">
                <a16:creationId xmlns:a16="http://schemas.microsoft.com/office/drawing/2014/main" id="{E1263BD4-41EB-F140-B14D-92CDFFA0F291}"/>
              </a:ext>
            </a:extLst>
          </p:cNvPr>
          <p:cNvSpPr/>
          <p:nvPr/>
        </p:nvSpPr>
        <p:spPr>
          <a:xfrm>
            <a:off x="4601075" y="2227205"/>
            <a:ext cx="1829370" cy="66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infuriated</a:t>
            </a:r>
          </a:p>
        </p:txBody>
      </p:sp>
      <p:sp>
        <p:nvSpPr>
          <p:cNvPr id="19" name="Rectangle 18">
            <a:extLst>
              <a:ext uri="{FF2B5EF4-FFF2-40B4-BE49-F238E27FC236}">
                <a16:creationId xmlns:a16="http://schemas.microsoft.com/office/drawing/2014/main" id="{4F00EBF1-1BB5-A648-8DE1-A0671CA6C62A}"/>
              </a:ext>
            </a:extLst>
          </p:cNvPr>
          <p:cNvSpPr/>
          <p:nvPr/>
        </p:nvSpPr>
        <p:spPr>
          <a:xfrm>
            <a:off x="6687922" y="2227204"/>
            <a:ext cx="1629696" cy="66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thrilled</a:t>
            </a:r>
          </a:p>
        </p:txBody>
      </p:sp>
      <p:sp>
        <p:nvSpPr>
          <p:cNvPr id="20" name="Rectangle 19">
            <a:extLst>
              <a:ext uri="{FF2B5EF4-FFF2-40B4-BE49-F238E27FC236}">
                <a16:creationId xmlns:a16="http://schemas.microsoft.com/office/drawing/2014/main" id="{FA90D152-4A5C-4E41-8151-C27BEF0D827B}"/>
              </a:ext>
            </a:extLst>
          </p:cNvPr>
          <p:cNvSpPr/>
          <p:nvPr/>
        </p:nvSpPr>
        <p:spPr>
          <a:xfrm>
            <a:off x="8575095" y="2227205"/>
            <a:ext cx="1883908" cy="66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frustrated</a:t>
            </a:r>
          </a:p>
        </p:txBody>
      </p:sp>
      <p:sp>
        <p:nvSpPr>
          <p:cNvPr id="12" name="Rectangle 11">
            <a:extLst>
              <a:ext uri="{FF2B5EF4-FFF2-40B4-BE49-F238E27FC236}">
                <a16:creationId xmlns:a16="http://schemas.microsoft.com/office/drawing/2014/main" id="{748FA8E3-2CE3-3647-992D-018F0126A7B0}"/>
              </a:ext>
            </a:extLst>
          </p:cNvPr>
          <p:cNvSpPr/>
          <p:nvPr/>
        </p:nvSpPr>
        <p:spPr>
          <a:xfrm>
            <a:off x="8279476" y="245097"/>
            <a:ext cx="3524597"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28E047-1F90-4CB1-8264-047021299E60}"/>
              </a:ext>
            </a:extLst>
          </p:cNvPr>
          <p:cNvSpPr txBox="1"/>
          <p:nvPr/>
        </p:nvSpPr>
        <p:spPr>
          <a:xfrm>
            <a:off x="8279476" y="416730"/>
            <a:ext cx="3599411" cy="954107"/>
          </a:xfrm>
          <a:prstGeom prst="rect">
            <a:avLst/>
          </a:prstGeom>
          <a:noFill/>
        </p:spPr>
        <p:txBody>
          <a:bodyPr wrap="square" rtlCol="0">
            <a:spAutoFit/>
          </a:bodyPr>
          <a:lstStyle/>
          <a:p>
            <a:pPr algn="ctr"/>
            <a:r>
              <a:rPr lang="en-US" sz="2800" dirty="0">
                <a:solidFill>
                  <a:schemeClr val="bg1"/>
                </a:solidFill>
                <a:latin typeface="Calibri Regular" charset="0"/>
              </a:rPr>
              <a:t>Vocabulary Activity</a:t>
            </a:r>
          </a:p>
          <a:p>
            <a:pPr algn="ctr"/>
            <a:r>
              <a:rPr lang="ka-GE" sz="2800" dirty="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42111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3.7037E-7 L 0.03281 0.47963 " pathEditMode="relative" rAng="0" ptsTypes="AA">
                                      <p:cBhvr>
                                        <p:cTn id="6" dur="2000" fill="hold"/>
                                        <p:tgtEl>
                                          <p:spTgt spid="20"/>
                                        </p:tgtEl>
                                        <p:attrNameLst>
                                          <p:attrName>ppt_x</p:attrName>
                                          <p:attrName>ppt_y</p:attrName>
                                        </p:attrNameLst>
                                      </p:cBhvr>
                                      <p:rCtr x="1641" y="2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95436" y="3630811"/>
            <a:ext cx="9183249"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Annoyed, especially because you can do nothing to solve a problem</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AB51ACFF-F310-5647-8BC6-7F2F693EB2A1}"/>
              </a:ext>
            </a:extLst>
          </p:cNvPr>
          <p:cNvSpPr/>
          <p:nvPr/>
        </p:nvSpPr>
        <p:spPr>
          <a:xfrm>
            <a:off x="5813396" y="2328974"/>
            <a:ext cx="174890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infuriated</a:t>
            </a:r>
          </a:p>
        </p:txBody>
      </p:sp>
      <p:sp>
        <p:nvSpPr>
          <p:cNvPr id="24" name="Rectangle 23">
            <a:extLst>
              <a:ext uri="{FF2B5EF4-FFF2-40B4-BE49-F238E27FC236}">
                <a16:creationId xmlns:a16="http://schemas.microsoft.com/office/drawing/2014/main" id="{3A21CBDB-B86B-274B-AEE2-502A98736C66}"/>
              </a:ext>
            </a:extLst>
          </p:cNvPr>
          <p:cNvSpPr/>
          <p:nvPr/>
        </p:nvSpPr>
        <p:spPr>
          <a:xfrm>
            <a:off x="3755254" y="2328974"/>
            <a:ext cx="174890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humiliated</a:t>
            </a:r>
          </a:p>
        </p:txBody>
      </p:sp>
      <p:sp>
        <p:nvSpPr>
          <p:cNvPr id="25" name="Rectangle 24">
            <a:extLst>
              <a:ext uri="{FF2B5EF4-FFF2-40B4-BE49-F238E27FC236}">
                <a16:creationId xmlns:a16="http://schemas.microsoft.com/office/drawing/2014/main" id="{2D0CC33F-1376-2247-AB87-401035E60839}"/>
              </a:ext>
            </a:extLst>
          </p:cNvPr>
          <p:cNvSpPr/>
          <p:nvPr/>
        </p:nvSpPr>
        <p:spPr>
          <a:xfrm>
            <a:off x="7785716" y="2349913"/>
            <a:ext cx="1630535" cy="62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thrilled</a:t>
            </a:r>
          </a:p>
        </p:txBody>
      </p:sp>
      <p:sp>
        <p:nvSpPr>
          <p:cNvPr id="26" name="Rectangle 25">
            <a:extLst>
              <a:ext uri="{FF2B5EF4-FFF2-40B4-BE49-F238E27FC236}">
                <a16:creationId xmlns:a16="http://schemas.microsoft.com/office/drawing/2014/main" id="{D79AFC14-AF30-1F4E-8F17-110DD69DEAAF}"/>
              </a:ext>
            </a:extLst>
          </p:cNvPr>
          <p:cNvSpPr/>
          <p:nvPr/>
        </p:nvSpPr>
        <p:spPr>
          <a:xfrm>
            <a:off x="1535837" y="2315277"/>
            <a:ext cx="1968743" cy="661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exasperated</a:t>
            </a:r>
          </a:p>
        </p:txBody>
      </p:sp>
      <p:sp>
        <p:nvSpPr>
          <p:cNvPr id="12" name="Rectangle 11">
            <a:extLst>
              <a:ext uri="{FF2B5EF4-FFF2-40B4-BE49-F238E27FC236}">
                <a16:creationId xmlns:a16="http://schemas.microsoft.com/office/drawing/2014/main" id="{748FA8E3-2CE3-3647-992D-018F0126A7B0}"/>
              </a:ext>
            </a:extLst>
          </p:cNvPr>
          <p:cNvSpPr/>
          <p:nvPr/>
        </p:nvSpPr>
        <p:spPr>
          <a:xfrm>
            <a:off x="8279476" y="245097"/>
            <a:ext cx="3524597"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328E047-1F90-4CB1-8264-047021299E60}"/>
              </a:ext>
            </a:extLst>
          </p:cNvPr>
          <p:cNvSpPr txBox="1"/>
          <p:nvPr/>
        </p:nvSpPr>
        <p:spPr>
          <a:xfrm>
            <a:off x="8279476" y="416730"/>
            <a:ext cx="3599411" cy="954107"/>
          </a:xfrm>
          <a:prstGeom prst="rect">
            <a:avLst/>
          </a:prstGeom>
          <a:noFill/>
        </p:spPr>
        <p:txBody>
          <a:bodyPr wrap="square" rtlCol="0">
            <a:spAutoFit/>
          </a:bodyPr>
          <a:lstStyle/>
          <a:p>
            <a:pPr algn="ctr"/>
            <a:r>
              <a:rPr lang="en-US" sz="2800" dirty="0">
                <a:solidFill>
                  <a:schemeClr val="bg1"/>
                </a:solidFill>
                <a:latin typeface="Calibri Regular" charset="0"/>
              </a:rPr>
              <a:t>Vocabulary Activity</a:t>
            </a:r>
          </a:p>
          <a:p>
            <a:pPr algn="ctr"/>
            <a:r>
              <a:rPr lang="ka-GE" sz="2800" dirty="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3283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1.85185E-6 L 0.04167 0.48819 " pathEditMode="relative" rAng="0" ptsTypes="AA">
                                      <p:cBhvr>
                                        <p:cTn id="6" dur="2000" fill="hold"/>
                                        <p:tgtEl>
                                          <p:spTgt spid="26"/>
                                        </p:tgtEl>
                                        <p:attrNameLst>
                                          <p:attrName>ppt_x</p:attrName>
                                          <p:attrName>ppt_y</p:attrName>
                                        </p:attrNameLst>
                                      </p:cBhvr>
                                      <p:rCtr x="2083" y="243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580312" y="4108359"/>
            <a:ext cx="6607434" cy="1361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Feeling ashamed and stupid</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9D5A5EAA-CD06-4D4F-B2E6-B132E6FC0D9C}"/>
              </a:ext>
            </a:extLst>
          </p:cNvPr>
          <p:cNvSpPr/>
          <p:nvPr/>
        </p:nvSpPr>
        <p:spPr>
          <a:xfrm>
            <a:off x="2616060" y="2311759"/>
            <a:ext cx="1895205"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humiliated</a:t>
            </a:r>
          </a:p>
        </p:txBody>
      </p:sp>
      <p:sp>
        <p:nvSpPr>
          <p:cNvPr id="24" name="Rectangle 23">
            <a:extLst>
              <a:ext uri="{FF2B5EF4-FFF2-40B4-BE49-F238E27FC236}">
                <a16:creationId xmlns:a16="http://schemas.microsoft.com/office/drawing/2014/main" id="{7B60A6A8-0AE2-9545-91DC-51583EAD8D7B}"/>
              </a:ext>
            </a:extLst>
          </p:cNvPr>
          <p:cNvSpPr/>
          <p:nvPr/>
        </p:nvSpPr>
        <p:spPr>
          <a:xfrm>
            <a:off x="4899353" y="2270935"/>
            <a:ext cx="1968922"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infuriated</a:t>
            </a:r>
          </a:p>
        </p:txBody>
      </p:sp>
      <p:sp>
        <p:nvSpPr>
          <p:cNvPr id="25" name="Rectangle 24">
            <a:extLst>
              <a:ext uri="{FF2B5EF4-FFF2-40B4-BE49-F238E27FC236}">
                <a16:creationId xmlns:a16="http://schemas.microsoft.com/office/drawing/2014/main" id="{9BC8510C-2B83-394C-99F2-DA4CDABB0620}"/>
              </a:ext>
            </a:extLst>
          </p:cNvPr>
          <p:cNvSpPr/>
          <p:nvPr/>
        </p:nvSpPr>
        <p:spPr>
          <a:xfrm>
            <a:off x="7176464" y="2270935"/>
            <a:ext cx="1576265"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thrilled</a:t>
            </a:r>
          </a:p>
        </p:txBody>
      </p:sp>
      <p:sp>
        <p:nvSpPr>
          <p:cNvPr id="10" name="Rectangle 9">
            <a:extLst>
              <a:ext uri="{FF2B5EF4-FFF2-40B4-BE49-F238E27FC236}">
                <a16:creationId xmlns:a16="http://schemas.microsoft.com/office/drawing/2014/main" id="{748FA8E3-2CE3-3647-992D-018F0126A7B0}"/>
              </a:ext>
            </a:extLst>
          </p:cNvPr>
          <p:cNvSpPr/>
          <p:nvPr/>
        </p:nvSpPr>
        <p:spPr>
          <a:xfrm>
            <a:off x="8279476" y="245097"/>
            <a:ext cx="3524597"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8279476" y="416730"/>
            <a:ext cx="3599411" cy="954107"/>
          </a:xfrm>
          <a:prstGeom prst="rect">
            <a:avLst/>
          </a:prstGeom>
          <a:noFill/>
        </p:spPr>
        <p:txBody>
          <a:bodyPr wrap="square" rtlCol="0">
            <a:spAutoFit/>
          </a:bodyPr>
          <a:lstStyle/>
          <a:p>
            <a:pPr algn="ctr"/>
            <a:r>
              <a:rPr lang="en-US" sz="2800" dirty="0">
                <a:solidFill>
                  <a:schemeClr val="bg1"/>
                </a:solidFill>
                <a:latin typeface="Calibri Regular" charset="0"/>
              </a:rPr>
              <a:t>Vocabulary Activity</a:t>
            </a:r>
          </a:p>
          <a:p>
            <a:pPr algn="ctr"/>
            <a:r>
              <a:rPr lang="ka-GE" sz="2800" dirty="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11029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2.59259E-6 L 0.57995 0.47986 " pathEditMode="relative" rAng="0" ptsTypes="AA">
                                      <p:cBhvr>
                                        <p:cTn id="6" dur="2000" fill="hold"/>
                                        <p:tgtEl>
                                          <p:spTgt spid="23"/>
                                        </p:tgtEl>
                                        <p:attrNameLst>
                                          <p:attrName>ppt_x</p:attrName>
                                          <p:attrName>ppt_y</p:attrName>
                                        </p:attrNameLst>
                                      </p:cBhvr>
                                      <p:rCtr x="28997" y="2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651984" y="4082601"/>
            <a:ext cx="7285867" cy="1049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Extremely happy about something</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56AC6B3F-A560-A742-9BDC-512FF4445514}"/>
              </a:ext>
            </a:extLst>
          </p:cNvPr>
          <p:cNvSpPr/>
          <p:nvPr/>
        </p:nvSpPr>
        <p:spPr>
          <a:xfrm>
            <a:off x="3724148" y="2332494"/>
            <a:ext cx="212610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infuriated</a:t>
            </a:r>
          </a:p>
        </p:txBody>
      </p:sp>
      <p:sp>
        <p:nvSpPr>
          <p:cNvPr id="24" name="Rectangle 23">
            <a:extLst>
              <a:ext uri="{FF2B5EF4-FFF2-40B4-BE49-F238E27FC236}">
                <a16:creationId xmlns:a16="http://schemas.microsoft.com/office/drawing/2014/main" id="{53A942B7-6B83-6B4C-BBF8-D1111EB748D1}"/>
              </a:ext>
            </a:extLst>
          </p:cNvPr>
          <p:cNvSpPr/>
          <p:nvPr/>
        </p:nvSpPr>
        <p:spPr>
          <a:xfrm>
            <a:off x="6528987" y="2332493"/>
            <a:ext cx="228641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thrilled</a:t>
            </a:r>
          </a:p>
        </p:txBody>
      </p:sp>
      <p:sp>
        <p:nvSpPr>
          <p:cNvPr id="9" name="Rectangle 8">
            <a:extLst>
              <a:ext uri="{FF2B5EF4-FFF2-40B4-BE49-F238E27FC236}">
                <a16:creationId xmlns:a16="http://schemas.microsoft.com/office/drawing/2014/main" id="{748FA8E3-2CE3-3647-992D-018F0126A7B0}"/>
              </a:ext>
            </a:extLst>
          </p:cNvPr>
          <p:cNvSpPr/>
          <p:nvPr/>
        </p:nvSpPr>
        <p:spPr>
          <a:xfrm>
            <a:off x="8279476" y="245097"/>
            <a:ext cx="3524597"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8279476" y="416730"/>
            <a:ext cx="3599411" cy="954107"/>
          </a:xfrm>
          <a:prstGeom prst="rect">
            <a:avLst/>
          </a:prstGeom>
          <a:noFill/>
        </p:spPr>
        <p:txBody>
          <a:bodyPr wrap="square" rtlCol="0">
            <a:spAutoFit/>
          </a:bodyPr>
          <a:lstStyle/>
          <a:p>
            <a:pPr algn="ctr"/>
            <a:r>
              <a:rPr lang="en-US" sz="2800" dirty="0">
                <a:solidFill>
                  <a:schemeClr val="bg1"/>
                </a:solidFill>
                <a:latin typeface="Calibri Regular" charset="0"/>
              </a:rPr>
              <a:t>Vocabulary Activity</a:t>
            </a:r>
          </a:p>
          <a:p>
            <a:pPr algn="ctr"/>
            <a:r>
              <a:rPr lang="ka-GE" sz="2800" dirty="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21394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1.11111E-6 L 0.1194 0.45278 " pathEditMode="relative" rAng="0" ptsTypes="AA">
                                      <p:cBhvr>
                                        <p:cTn id="6" dur="2000" fill="hold"/>
                                        <p:tgtEl>
                                          <p:spTgt spid="24"/>
                                        </p:tgtEl>
                                        <p:attrNameLst>
                                          <p:attrName>ppt_x</p:attrName>
                                          <p:attrName>ppt_y</p:attrName>
                                        </p:attrNameLst>
                                      </p:cBhvr>
                                      <p:rCtr x="5964" y="2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693434" y="3979572"/>
            <a:ext cx="5956642" cy="1118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                    Extremely angry</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a16="http://schemas.microsoft.com/office/drawing/2014/main" id="{A867B969-0030-7D4B-A1EF-C41480F48F1C}"/>
              </a:ext>
            </a:extLst>
          </p:cNvPr>
          <p:cNvSpPr/>
          <p:nvPr/>
        </p:nvSpPr>
        <p:spPr>
          <a:xfrm>
            <a:off x="4665752" y="2544753"/>
            <a:ext cx="21150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infuriated</a:t>
            </a:r>
          </a:p>
        </p:txBody>
      </p:sp>
      <p:sp>
        <p:nvSpPr>
          <p:cNvPr id="13" name="Rectangle 12">
            <a:extLst>
              <a:ext uri="{FF2B5EF4-FFF2-40B4-BE49-F238E27FC236}">
                <a16:creationId xmlns:a16="http://schemas.microsoft.com/office/drawing/2014/main" id="{748FA8E3-2CE3-3647-992D-018F0126A7B0}"/>
              </a:ext>
            </a:extLst>
          </p:cNvPr>
          <p:cNvSpPr/>
          <p:nvPr/>
        </p:nvSpPr>
        <p:spPr>
          <a:xfrm>
            <a:off x="8279476" y="245097"/>
            <a:ext cx="3524597"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328E047-1F90-4CB1-8264-047021299E60}"/>
              </a:ext>
            </a:extLst>
          </p:cNvPr>
          <p:cNvSpPr txBox="1"/>
          <p:nvPr/>
        </p:nvSpPr>
        <p:spPr>
          <a:xfrm>
            <a:off x="8279476" y="416730"/>
            <a:ext cx="3599411" cy="954107"/>
          </a:xfrm>
          <a:prstGeom prst="rect">
            <a:avLst/>
          </a:prstGeom>
          <a:noFill/>
        </p:spPr>
        <p:txBody>
          <a:bodyPr wrap="square" rtlCol="0">
            <a:spAutoFit/>
          </a:bodyPr>
          <a:lstStyle/>
          <a:p>
            <a:pPr algn="ctr"/>
            <a:r>
              <a:rPr lang="en-US" sz="2800" dirty="0">
                <a:solidFill>
                  <a:schemeClr val="bg1"/>
                </a:solidFill>
                <a:latin typeface="Calibri Regular" charset="0"/>
              </a:rPr>
              <a:t>Vocabulary Activity</a:t>
            </a:r>
          </a:p>
          <a:p>
            <a:pPr algn="ctr"/>
            <a:r>
              <a:rPr lang="ka-GE" sz="2800" dirty="0">
                <a:solidFill>
                  <a:schemeClr val="bg1"/>
                </a:solidFill>
                <a:latin typeface="Calibri Regular" charset="0"/>
              </a:rPr>
              <a:t>ლექსიკის დავალება</a:t>
            </a:r>
            <a:endParaRPr lang="en-US" sz="2800" dirty="0">
              <a:solidFill>
                <a:schemeClr val="bg1"/>
              </a:solidFill>
              <a:latin typeface="Calibri Regular" charset="0"/>
            </a:endParaRPr>
          </a:p>
        </p:txBody>
      </p:sp>
    </p:spTree>
    <p:extLst>
      <p:ext uri="{BB962C8B-B14F-4D97-AF65-F5344CB8AC3E}">
        <p14:creationId xmlns:p14="http://schemas.microsoft.com/office/powerpoint/2010/main" val="30585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6993 0.22268 L 0.08672 0.48935 " pathEditMode="relative" rAng="0" ptsTypes="AA">
                                      <p:cBhvr>
                                        <p:cTn id="6" dur="2000" fill="hold"/>
                                        <p:tgtEl>
                                          <p:spTgt spid="24"/>
                                        </p:tgtEl>
                                        <p:attrNameLst>
                                          <p:attrName>ppt_x</p:attrName>
                                          <p:attrName>ppt_y</p:attrName>
                                        </p:attrNameLst>
                                      </p:cBhvr>
                                      <p:rCtr x="833" y="1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grpSp>
        <p:nvGrpSpPr>
          <p:cNvPr id="9" name="Google Shape;147;g8d3272b2c0_0_186"/>
          <p:cNvGrpSpPr/>
          <p:nvPr/>
        </p:nvGrpSpPr>
        <p:grpSpPr>
          <a:xfrm>
            <a:off x="803305" y="1100001"/>
            <a:ext cx="11032618" cy="5664653"/>
            <a:chOff x="-1116041" y="-1144304"/>
            <a:chExt cx="12314150" cy="7256868"/>
          </a:xfrm>
        </p:grpSpPr>
        <p:sp>
          <p:nvSpPr>
            <p:cNvPr id="10" name="Google Shape;148;g8d3272b2c0_0_186"/>
            <p:cNvSpPr/>
            <p:nvPr/>
          </p:nvSpPr>
          <p:spPr>
            <a:xfrm>
              <a:off x="3914859" y="1103917"/>
              <a:ext cx="1996698" cy="186084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4106697" y="1479065"/>
              <a:ext cx="1655046" cy="125059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u="none" strike="noStrike" cap="none" dirty="0">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6" name="Google Shape;152;g8d3272b2c0_0_186"/>
            <p:cNvSpPr/>
            <p:nvPr/>
          </p:nvSpPr>
          <p:spPr>
            <a:xfrm>
              <a:off x="-1116041" y="-1144304"/>
              <a:ext cx="3780071" cy="22519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solidFill>
                    <a:schemeClr val="bg1"/>
                  </a:solidFill>
                  <a:latin typeface="Calibri" pitchFamily="34" charset="0"/>
                  <a:ea typeface="Calisto MT Regular" charset="0"/>
                  <a:cs typeface="Calisto MT Regular" charset="0"/>
                </a:rPr>
                <a:t>to get </a:t>
              </a:r>
              <a:r>
                <a:rPr lang="en-US" sz="2000" dirty="0">
                  <a:solidFill>
                    <a:schemeClr val="bg1"/>
                  </a:solidFill>
                  <a:latin typeface="Calibri" pitchFamily="34" charset="0"/>
                  <a:ea typeface="Calisto MT Regular" charset="0"/>
                  <a:cs typeface="Calisto MT Regular" charset="0"/>
                </a:rPr>
                <a:t>over</a:t>
              </a:r>
            </a:p>
            <a:p>
              <a:pPr marL="0" lvl="0" indent="0" algn="ctr" rtl="0">
                <a:spcBef>
                  <a:spcPts val="0"/>
                </a:spcBef>
                <a:spcAft>
                  <a:spcPts val="0"/>
                </a:spcAft>
                <a:buNone/>
              </a:pPr>
              <a:r>
                <a:rPr lang="en-US" sz="2000" dirty="0">
                  <a:solidFill>
                    <a:schemeClr val="bg1"/>
                  </a:solidFill>
                  <a:latin typeface="Calibri" pitchFamily="34" charset="0"/>
                  <a:ea typeface="Calisto MT Regular" charset="0"/>
                  <a:cs typeface="Calisto MT Regular" charset="0"/>
                </a:rPr>
                <a:t>(</a:t>
              </a:r>
              <a:r>
                <a:rPr lang="en-US" sz="2000" dirty="0" smtClean="0">
                  <a:solidFill>
                    <a:schemeClr val="bg1"/>
                  </a:solidFill>
                  <a:latin typeface="Calibri" pitchFamily="34" charset="0"/>
                  <a:ea typeface="Calisto MT Regular" charset="0"/>
                  <a:cs typeface="Calisto MT Regular" charset="0"/>
                </a:rPr>
                <a:t>phr. </a:t>
              </a:r>
              <a:r>
                <a:rPr lang="en-US" sz="2000" dirty="0">
                  <a:solidFill>
                    <a:schemeClr val="bg1"/>
                  </a:solidFill>
                  <a:latin typeface="Calibri" pitchFamily="34" charset="0"/>
                  <a:ea typeface="Calisto MT Regular" charset="0"/>
                  <a:cs typeface="Calisto MT Regular" charset="0"/>
                </a:rPr>
                <a:t>v</a:t>
              </a:r>
              <a:r>
                <a:rPr lang="en-US" sz="2000" dirty="0" smtClean="0">
                  <a:solidFill>
                    <a:schemeClr val="bg1"/>
                  </a:solidFill>
                  <a:latin typeface="Calibri" pitchFamily="34" charset="0"/>
                  <a:ea typeface="Calisto MT Regular" charset="0"/>
                  <a:cs typeface="Calisto MT Regular" charset="0"/>
                </a:rPr>
                <a:t>.)</a:t>
              </a:r>
              <a:endParaRPr lang="ka-GE" sz="2000" dirty="0" smtClean="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ka-GE" sz="2000" dirty="0" smtClean="0">
                  <a:solidFill>
                    <a:schemeClr val="bg1"/>
                  </a:solidFill>
                  <a:latin typeface="Calibri" pitchFamily="34" charset="0"/>
                  <a:ea typeface="Calisto MT Regular" charset="0"/>
                  <a:cs typeface="Calisto MT Regular" charset="0"/>
                </a:rPr>
                <a:t>გამოჯანმრთელება</a:t>
              </a:r>
              <a:endParaRPr sz="2000" dirty="0">
                <a:solidFill>
                  <a:schemeClr val="bg1"/>
                </a:solidFill>
                <a:latin typeface="Calibri" pitchFamily="34" charset="0"/>
                <a:ea typeface="Calisto MT Regular" charset="0"/>
                <a:cs typeface="Calisto MT Regular" charset="0"/>
              </a:endParaRPr>
            </a:p>
          </p:txBody>
        </p:sp>
        <p:sp>
          <p:nvSpPr>
            <p:cNvPr id="19"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0" name="Google Shape;156;g8d3272b2c0_0_186"/>
            <p:cNvSpPr/>
            <p:nvPr/>
          </p:nvSpPr>
          <p:spPr>
            <a:xfrm>
              <a:off x="7208622" y="-942206"/>
              <a:ext cx="3602791" cy="243644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solidFill>
                    <a:schemeClr val="bg1"/>
                  </a:solidFill>
                  <a:latin typeface="Calibri" pitchFamily="34" charset="0"/>
                  <a:ea typeface="Calisto MT Regular" charset="0"/>
                  <a:cs typeface="Calisto MT Regular" charset="0"/>
                </a:rPr>
                <a:t>to </a:t>
              </a:r>
              <a:r>
                <a:rPr lang="en-US" sz="2000" dirty="0" err="1" smtClean="0">
                  <a:solidFill>
                    <a:schemeClr val="bg1"/>
                  </a:solidFill>
                  <a:latin typeface="Calibri" pitchFamily="34" charset="0"/>
                  <a:ea typeface="Calisto MT Regular" charset="0"/>
                  <a:cs typeface="Calisto MT Regular" charset="0"/>
                </a:rPr>
                <a:t>trivialise</a:t>
              </a:r>
              <a:endParaRPr lang="en-US" sz="2000" dirty="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en-US" sz="2000" dirty="0" smtClean="0">
                  <a:solidFill>
                    <a:schemeClr val="bg1"/>
                  </a:solidFill>
                  <a:latin typeface="Calibri" pitchFamily="34" charset="0"/>
                  <a:ea typeface="Calisto MT Regular" charset="0"/>
                  <a:cs typeface="Calisto MT Regular" charset="0"/>
                </a:rPr>
                <a:t>(v.)</a:t>
              </a:r>
              <a:endParaRPr lang="ka-GE" sz="2000" dirty="0" smtClean="0">
                <a:solidFill>
                  <a:schemeClr val="bg1"/>
                </a:solidFill>
                <a:latin typeface="Calibri" pitchFamily="34" charset="0"/>
                <a:ea typeface="Calisto MT Regular" charset="0"/>
                <a:cs typeface="Calisto MT Regular" charset="0"/>
              </a:endParaRPr>
            </a:p>
            <a:p>
              <a:pPr algn="ctr"/>
              <a:r>
                <a:rPr lang="ka-GE" sz="2000" dirty="0">
                  <a:solidFill>
                    <a:schemeClr val="lt1"/>
                  </a:solidFill>
                  <a:latin typeface="Merriweather Light"/>
                  <a:ea typeface="Merriweather Light"/>
                  <a:cs typeface="Merriweather Light"/>
                  <a:sym typeface="Merriweather Light"/>
                </a:rPr>
                <a:t> </a:t>
              </a:r>
              <a:r>
                <a:rPr lang="ka-GE" sz="2000" dirty="0">
                  <a:solidFill>
                    <a:schemeClr val="bg1"/>
                  </a:solidFill>
                  <a:latin typeface="Calibri Regular" charset="0"/>
                  <a:ea typeface="Calibri"/>
                  <a:cs typeface="Calibri"/>
                  <a:sym typeface="Calibri"/>
                </a:rPr>
                <a:t>გაუბრალოება, </a:t>
              </a:r>
              <a:r>
                <a:rPr lang="ka-GE" sz="2000" dirty="0" smtClean="0">
                  <a:solidFill>
                    <a:schemeClr val="bg1"/>
                  </a:solidFill>
                  <a:latin typeface="Calibri Regular" charset="0"/>
                  <a:ea typeface="Calibri"/>
                  <a:cs typeface="Calibri"/>
                  <a:sym typeface="Calibri"/>
                </a:rPr>
                <a:t>გამარტივება</a:t>
              </a:r>
              <a:endParaRPr lang="ka-GE" sz="2000" dirty="0">
                <a:solidFill>
                  <a:schemeClr val="bg1"/>
                </a:solidFill>
                <a:latin typeface="Calibri Regular" charset="0"/>
                <a:ea typeface="Calibri"/>
                <a:cs typeface="Calibri"/>
                <a:sym typeface="Calibri"/>
              </a:endParaRPr>
            </a:p>
          </p:txBody>
        </p:sp>
        <p:sp>
          <p:nvSpPr>
            <p:cNvPr id="22"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6"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7" name="Google Shape;168;g8d3272b2c0_0_186"/>
            <p:cNvSpPr/>
            <p:nvPr/>
          </p:nvSpPr>
          <p:spPr>
            <a:xfrm>
              <a:off x="2664031" y="3823941"/>
              <a:ext cx="3778842" cy="228862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69;g8d3272b2c0_0_186"/>
            <p:cNvSpPr txBox="1"/>
            <p:nvPr/>
          </p:nvSpPr>
          <p:spPr>
            <a:xfrm>
              <a:off x="2807651" y="4324293"/>
              <a:ext cx="3634838"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dirty="0">
                  <a:solidFill>
                    <a:srgbClr val="FFFFFF"/>
                  </a:solidFill>
                  <a:latin typeface="Calibri" panose="020F0502020204030204" pitchFamily="34" charset="0"/>
                  <a:ea typeface="Calibri"/>
                  <a:cs typeface="Calibri" panose="020F0502020204030204" pitchFamily="34" charset="0"/>
                  <a:sym typeface="Calibri"/>
                </a:rPr>
                <a:t>i</a:t>
              </a:r>
              <a:r>
                <a:rPr lang="en-US" sz="2000" dirty="0" smtClean="0">
                  <a:solidFill>
                    <a:srgbClr val="FFFFFF"/>
                  </a:solidFill>
                  <a:latin typeface="Calibri" panose="020F0502020204030204" pitchFamily="34" charset="0"/>
                  <a:ea typeface="Calibri"/>
                  <a:cs typeface="Calibri" panose="020F0502020204030204" pitchFamily="34" charset="0"/>
                  <a:sym typeface="Calibri"/>
                </a:rPr>
                <a:t>rritable</a:t>
              </a:r>
              <a:endParaRPr lang="en-US" sz="20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000" dirty="0">
                  <a:solidFill>
                    <a:srgbClr val="FFFFFF"/>
                  </a:solidFill>
                  <a:latin typeface="Calibri" panose="020F0502020204030204" pitchFamily="34" charset="0"/>
                  <a:ea typeface="Calibri"/>
                  <a:cs typeface="Calibri" panose="020F0502020204030204" pitchFamily="34" charset="0"/>
                  <a:sym typeface="Calibri"/>
                </a:rPr>
                <a:t>(adj</a:t>
              </a:r>
              <a:r>
                <a:rPr lang="en-US" sz="2000" dirty="0" smtClean="0">
                  <a:solidFill>
                    <a:srgbClr val="FFFFFF"/>
                  </a:solidFill>
                  <a:latin typeface="Calibri" panose="020F0502020204030204" pitchFamily="34" charset="0"/>
                  <a:ea typeface="Calibri"/>
                  <a:cs typeface="Calibri" panose="020F0502020204030204" pitchFamily="34" charset="0"/>
                  <a:sym typeface="Calibri"/>
                </a:rPr>
                <a:t>.)</a:t>
              </a:r>
              <a:endParaRPr lang="ka-GE" sz="2000" dirty="0" smtClean="0">
                <a:solidFill>
                  <a:srgbClr val="FFFFFF"/>
                </a:solidFill>
                <a:latin typeface="Calibri" panose="020F0502020204030204" pitchFamily="34" charset="0"/>
                <a:ea typeface="Calibri"/>
                <a:cs typeface="Calibri" panose="020F0502020204030204" pitchFamily="34" charset="0"/>
                <a:sym typeface="Calibri"/>
              </a:endParaRPr>
            </a:p>
            <a:p>
              <a:pPr algn="ctr">
                <a:lnSpc>
                  <a:spcPct val="90000"/>
                </a:lnSpc>
                <a:spcBef>
                  <a:spcPts val="630"/>
                </a:spcBef>
              </a:pPr>
              <a:r>
                <a:rPr lang="ka-GE" sz="2000" dirty="0" smtClean="0">
                  <a:solidFill>
                    <a:schemeClr val="lt1"/>
                  </a:solidFill>
                  <a:latin typeface="Calibri Regular" charset="0"/>
                  <a:ea typeface="Calibri"/>
                  <a:cs typeface="Calibri"/>
                  <a:sym typeface="Calibri"/>
                </a:rPr>
                <a:t>გაღიზიანებული</a:t>
              </a:r>
              <a:endParaRPr lang="ka-GE" sz="2000" dirty="0">
                <a:solidFill>
                  <a:schemeClr val="lt1"/>
                </a:solidFill>
                <a:latin typeface="Calibri Regular" charset="0"/>
                <a:ea typeface="Calibri"/>
                <a:cs typeface="Calibri"/>
                <a:sym typeface="Calibri"/>
              </a:endParaRPr>
            </a:p>
          </p:txBody>
        </p:sp>
        <p:sp>
          <p:nvSpPr>
            <p:cNvPr id="30"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1" name="Google Shape;172;g8d3272b2c0_0_186"/>
            <p:cNvSpPr/>
            <p:nvPr/>
          </p:nvSpPr>
          <p:spPr>
            <a:xfrm>
              <a:off x="-798632" y="1552461"/>
              <a:ext cx="3414060" cy="243742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2" name="Google Shape;173;g8d3272b2c0_0_186"/>
            <p:cNvSpPr txBox="1"/>
            <p:nvPr/>
          </p:nvSpPr>
          <p:spPr>
            <a:xfrm>
              <a:off x="-546475" y="2260476"/>
              <a:ext cx="3033256" cy="90779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000" dirty="0" smtClean="0">
                  <a:solidFill>
                    <a:srgbClr val="FFFFFF"/>
                  </a:solidFill>
                  <a:latin typeface="Calibri" panose="020F0502020204030204" pitchFamily="34" charset="0"/>
                  <a:ea typeface="Calibri"/>
                  <a:cs typeface="Calibri" panose="020F0502020204030204" pitchFamily="34" charset="0"/>
                  <a:sym typeface="Calibri"/>
                </a:rPr>
                <a:t>down</a:t>
              </a:r>
              <a:endParaRPr lang="en-US" sz="20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000" dirty="0" smtClean="0">
                  <a:solidFill>
                    <a:srgbClr val="FFFFFF"/>
                  </a:solidFill>
                  <a:latin typeface="Calibri" panose="020F0502020204030204" pitchFamily="34" charset="0"/>
                  <a:ea typeface="Calibri"/>
                  <a:cs typeface="Calibri" panose="020F0502020204030204" pitchFamily="34" charset="0"/>
                  <a:sym typeface="Calibri"/>
                </a:rPr>
                <a:t>(adj.)</a:t>
              </a:r>
              <a:endParaRPr lang="ka-GE" sz="2000" dirty="0" smtClean="0">
                <a:solidFill>
                  <a:srgbClr val="FFFFFF"/>
                </a:solidFill>
                <a:latin typeface="Calibri" panose="020F0502020204030204" pitchFamily="34" charset="0"/>
                <a:ea typeface="Calibri"/>
                <a:cs typeface="Calibri" panose="020F0502020204030204" pitchFamily="34" charset="0"/>
                <a:sym typeface="Calibri"/>
              </a:endParaRPr>
            </a:p>
            <a:p>
              <a:pPr algn="ctr">
                <a:lnSpc>
                  <a:spcPct val="90000"/>
                </a:lnSpc>
              </a:pPr>
              <a:r>
                <a:rPr lang="ka-GE" sz="2000" dirty="0">
                  <a:solidFill>
                    <a:schemeClr val="lt1"/>
                  </a:solidFill>
                  <a:latin typeface="Calibri Regular" charset="0"/>
                  <a:ea typeface="Calibri"/>
                  <a:cs typeface="Calibri"/>
                  <a:sym typeface="Calibri"/>
                </a:rPr>
                <a:t>უბედური, </a:t>
              </a:r>
              <a:r>
                <a:rPr lang="ka-GE" sz="2000" dirty="0" smtClean="0">
                  <a:solidFill>
                    <a:schemeClr val="lt1"/>
                  </a:solidFill>
                  <a:latin typeface="Calibri Regular" charset="0"/>
                  <a:ea typeface="Calibri"/>
                  <a:cs typeface="Calibri"/>
                  <a:sym typeface="Calibri"/>
                </a:rPr>
                <a:t>მოწყენილი</a:t>
              </a:r>
              <a:endParaRPr lang="ka-GE" sz="2000" dirty="0">
                <a:solidFill>
                  <a:schemeClr val="lt1"/>
                </a:solidFill>
                <a:latin typeface="Calibri Regular" charset="0"/>
                <a:ea typeface="Calibri"/>
                <a:cs typeface="Calibri"/>
                <a:sym typeface="Calibri"/>
              </a:endParaRPr>
            </a:p>
          </p:txBody>
        </p:sp>
        <p:sp>
          <p:nvSpPr>
            <p:cNvPr id="34"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5" name="Google Shape;176;g8d3272b2c0_0_186"/>
            <p:cNvSpPr/>
            <p:nvPr/>
          </p:nvSpPr>
          <p:spPr>
            <a:xfrm>
              <a:off x="7208621" y="2523426"/>
              <a:ext cx="3989488" cy="224705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bg1"/>
                  </a:solidFill>
                  <a:latin typeface="Calibri" pitchFamily="34" charset="0"/>
                  <a:ea typeface="Calisto MT Regular" charset="0"/>
                  <a:cs typeface="Calisto MT Regular" charset="0"/>
                </a:rPr>
                <a:t>s</a:t>
              </a:r>
              <a:r>
                <a:rPr lang="en-US" sz="2000" dirty="0" smtClean="0">
                  <a:solidFill>
                    <a:schemeClr val="bg1"/>
                  </a:solidFill>
                  <a:latin typeface="Calibri" pitchFamily="34" charset="0"/>
                  <a:ea typeface="Calisto MT Regular" charset="0"/>
                  <a:cs typeface="Calisto MT Regular" charset="0"/>
                </a:rPr>
                <a:t>uicidal</a:t>
              </a:r>
              <a:endParaRPr lang="en-US" sz="2000" dirty="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en-US" sz="1800" dirty="0">
                  <a:solidFill>
                    <a:schemeClr val="bg1"/>
                  </a:solidFill>
                  <a:latin typeface="Calibri" pitchFamily="34" charset="0"/>
                  <a:ea typeface="Calisto MT Regular" charset="0"/>
                  <a:cs typeface="Calisto MT Regular" charset="0"/>
                </a:rPr>
                <a:t>(adj</a:t>
              </a:r>
              <a:r>
                <a:rPr lang="en-US" sz="1800" dirty="0" smtClean="0">
                  <a:solidFill>
                    <a:schemeClr val="bg1"/>
                  </a:solidFill>
                  <a:latin typeface="Calibri" pitchFamily="34" charset="0"/>
                  <a:ea typeface="Calisto MT Regular" charset="0"/>
                  <a:cs typeface="Calisto MT Regular" charset="0"/>
                </a:rPr>
                <a:t>.)</a:t>
              </a:r>
              <a:endParaRPr lang="ka-GE" sz="1800" dirty="0" smtClean="0">
                <a:solidFill>
                  <a:schemeClr val="bg1"/>
                </a:solidFill>
                <a:latin typeface="Calibri" pitchFamily="34" charset="0"/>
                <a:ea typeface="Calisto MT Regular" charset="0"/>
                <a:cs typeface="Calisto MT Regular" charset="0"/>
              </a:endParaRPr>
            </a:p>
            <a:p>
              <a:pPr algn="ctr"/>
              <a:r>
                <a:rPr lang="ka-GE" sz="1800" dirty="0">
                  <a:solidFill>
                    <a:schemeClr val="lt1"/>
                  </a:solidFill>
                  <a:latin typeface="Calibri Regular" charset="0"/>
                  <a:ea typeface="Calibri"/>
                  <a:cs typeface="Calibri"/>
                  <a:sym typeface="Calibri"/>
                </a:rPr>
                <a:t>თვითმკვლელობისკენ </a:t>
              </a:r>
              <a:r>
                <a:rPr lang="ka-GE" sz="1800" dirty="0" smtClean="0">
                  <a:solidFill>
                    <a:schemeClr val="lt1"/>
                  </a:solidFill>
                  <a:latin typeface="Calibri Regular" charset="0"/>
                  <a:ea typeface="Calibri"/>
                  <a:cs typeface="Calibri"/>
                  <a:sym typeface="Calibri"/>
                </a:rPr>
                <a:t>მიმართული</a:t>
              </a:r>
              <a:r>
                <a:rPr lang="en-US" sz="1800" dirty="0" smtClean="0">
                  <a:solidFill>
                    <a:schemeClr val="bg1"/>
                  </a:solidFill>
                  <a:latin typeface="Calibri" pitchFamily="34" charset="0"/>
                  <a:ea typeface="Calisto MT Regular" charset="0"/>
                  <a:cs typeface="Calisto MT Regular" charset="0"/>
                </a:rPr>
                <a:t> </a:t>
              </a:r>
              <a:endParaRPr lang="ka-GE" sz="1800" dirty="0">
                <a:solidFill>
                  <a:schemeClr val="bg1"/>
                </a:solidFill>
                <a:latin typeface="Calibri Regular" charset="0"/>
                <a:ea typeface="Calisto MT Regular" charset="0"/>
                <a:cs typeface="Calisto MT Regular" charset="0"/>
              </a:endParaRPr>
            </a:p>
          </p:txBody>
        </p:sp>
        <p:sp>
          <p:nvSpPr>
            <p:cNvPr id="37"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grpSp>
      <p:sp>
        <p:nvSpPr>
          <p:cNvPr id="5" name="Oval 4">
            <a:extLst>
              <a:ext uri="{FF2B5EF4-FFF2-40B4-BE49-F238E27FC236}">
                <a16:creationId xmlns:a16="http://schemas.microsoft.com/office/drawing/2014/main" id="{B034F6F6-E50A-41E7-A744-CF70F1F4389A}"/>
              </a:ext>
            </a:extLst>
          </p:cNvPr>
          <p:cNvSpPr/>
          <p:nvPr/>
        </p:nvSpPr>
        <p:spPr>
          <a:xfrm>
            <a:off x="4766336" y="413803"/>
            <a:ext cx="3070048" cy="187112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g</a:t>
            </a:r>
            <a:r>
              <a:rPr lang="en-US" sz="2000" dirty="0" smtClean="0">
                <a:latin typeface="Calibri" pitchFamily="34" charset="0"/>
              </a:rPr>
              <a:t>loom</a:t>
            </a:r>
            <a:endParaRPr lang="en-US" sz="2000" dirty="0">
              <a:latin typeface="Calibri" pitchFamily="34" charset="0"/>
            </a:endParaRPr>
          </a:p>
          <a:p>
            <a:pPr algn="ctr"/>
            <a:r>
              <a:rPr lang="en-US" sz="2000" dirty="0">
                <a:latin typeface="Calibri" pitchFamily="34" charset="0"/>
              </a:rPr>
              <a:t>(n</a:t>
            </a:r>
            <a:r>
              <a:rPr lang="en-US" sz="2000" dirty="0" smtClean="0">
                <a:latin typeface="Calibri" pitchFamily="34" charset="0"/>
              </a:rPr>
              <a:t>.)</a:t>
            </a:r>
            <a:endParaRPr lang="ka-GE" sz="2000" dirty="0" smtClean="0">
              <a:latin typeface="Calibri" pitchFamily="34" charset="0"/>
            </a:endParaRPr>
          </a:p>
          <a:p>
            <a:pPr algn="ctr"/>
            <a:r>
              <a:rPr lang="ka-GE" sz="2000" dirty="0" smtClean="0">
                <a:latin typeface="Calibri" pitchFamily="34" charset="0"/>
              </a:rPr>
              <a:t>სევდა, ნაღველი</a:t>
            </a:r>
            <a:endParaRPr lang="en-US" sz="2000" dirty="0">
              <a:latin typeface="Calibri" pitchFamily="34" charset="0"/>
            </a:endParaRPr>
          </a:p>
        </p:txBody>
      </p:sp>
      <p:cxnSp>
        <p:nvCxnSpPr>
          <p:cNvPr id="8" name="Straight Connector 7"/>
          <p:cNvCxnSpPr>
            <a:stCxn id="12" idx="0"/>
          </p:cNvCxnSpPr>
          <p:nvPr/>
        </p:nvCxnSpPr>
        <p:spPr>
          <a:xfrm flipV="1">
            <a:off x="6223917" y="1978919"/>
            <a:ext cx="77443" cy="1168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81104" y="2563350"/>
            <a:ext cx="1854558" cy="734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709893" y="3581223"/>
            <a:ext cx="2021983" cy="1042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2" idx="2"/>
          </p:cNvCxnSpPr>
          <p:nvPr/>
        </p:nvCxnSpPr>
        <p:spPr>
          <a:xfrm flipH="1">
            <a:off x="6068885" y="4123984"/>
            <a:ext cx="155032" cy="1244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400023" y="3680465"/>
            <a:ext cx="2266681" cy="144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3490175" y="2284924"/>
            <a:ext cx="2176529" cy="10634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07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4434145" y="4662152"/>
            <a:ext cx="3225970" cy="60325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sz="2400" strike="noStrike" cap="none" dirty="0">
                <a:solidFill>
                  <a:schemeClr val="bg1"/>
                </a:solidFill>
                <a:latin typeface="Calibri Regular" charset="0"/>
                <a:ea typeface="Calibri"/>
                <a:cs typeface="Calibri"/>
                <a:sym typeface="Calibri"/>
              </a:rPr>
              <a:t>გამოჯანმრთელება</a:t>
            </a:r>
          </a:p>
        </p:txBody>
      </p:sp>
      <p:sp>
        <p:nvSpPr>
          <p:cNvPr id="15" name="Google Shape;305;g8d3272b2c0_0_467"/>
          <p:cNvSpPr/>
          <p:nvPr/>
        </p:nvSpPr>
        <p:spPr>
          <a:xfrm>
            <a:off x="4374324" y="2016807"/>
            <a:ext cx="3353196" cy="241184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smtClean="0">
                <a:solidFill>
                  <a:schemeClr val="lt1"/>
                </a:solidFill>
                <a:latin typeface="Calibri" panose="020F0502020204030204" pitchFamily="34" charset="0"/>
                <a:ea typeface="Merriweather"/>
                <a:cs typeface="Calibri" panose="020F0502020204030204" pitchFamily="34" charset="0"/>
                <a:sym typeface="Merriweather Light"/>
              </a:rPr>
              <a:t>to get </a:t>
            </a: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over</a:t>
            </a:r>
          </a:p>
          <a:p>
            <a:pPr lvl="0" algn="ct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a:t>
            </a:r>
            <a:r>
              <a:rPr lang="en-US" sz="2800" dirty="0" smtClean="0">
                <a:solidFill>
                  <a:schemeClr val="lt1"/>
                </a:solidFill>
                <a:latin typeface="Calibri" panose="020F0502020204030204" pitchFamily="34" charset="0"/>
                <a:ea typeface="Merriweather"/>
                <a:cs typeface="Calibri" panose="020F0502020204030204" pitchFamily="34" charset="0"/>
                <a:sym typeface="Merriweather Light"/>
              </a:rPr>
              <a:t>phr.</a:t>
            </a:r>
            <a:r>
              <a:rPr lang="ka-GE" sz="2800" dirty="0" smtClean="0">
                <a:solidFill>
                  <a:schemeClr val="lt1"/>
                </a:solidFill>
                <a:latin typeface="Calibri" panose="020F0502020204030204" pitchFamily="34" charset="0"/>
                <a:ea typeface="Merriweather"/>
                <a:cs typeface="Calibri" panose="020F0502020204030204" pitchFamily="34" charset="0"/>
                <a:sym typeface="Merriweather Light"/>
              </a:rPr>
              <a:t> </a:t>
            </a: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v</a:t>
            </a:r>
            <a:r>
              <a:rPr lang="en-US" sz="2800" dirty="0" smtClean="0">
                <a:solidFill>
                  <a:schemeClr val="lt1"/>
                </a:solidFill>
                <a:latin typeface="Calibri" panose="020F0502020204030204" pitchFamily="34" charset="0"/>
                <a:ea typeface="Merriweather"/>
                <a:cs typeface="Calibri" panose="020F0502020204030204" pitchFamily="34" charset="0"/>
                <a:sym typeface="Merriweather Light"/>
              </a:rPr>
              <a:t>.)</a:t>
            </a:r>
            <a:endParaRPr lang="en-US" sz="2800" dirty="0">
              <a:solidFill>
                <a:schemeClr val="lt1"/>
              </a:solidFill>
              <a:latin typeface="Calibri" panose="020F0502020204030204" pitchFamily="34" charset="0"/>
              <a:ea typeface="Merriweather"/>
              <a:cs typeface="Calibri" panose="020F0502020204030204" pitchFamily="34" charset="0"/>
              <a:sym typeface="Merriweather Light"/>
            </a:endParaRPr>
          </a:p>
        </p:txBody>
      </p:sp>
      <p:sp>
        <p:nvSpPr>
          <p:cNvPr id="2" name="Rectangle 1">
            <a:extLst>
              <a:ext uri="{FF2B5EF4-FFF2-40B4-BE49-F238E27FC236}">
                <a16:creationId xmlns:a16="http://schemas.microsoft.com/office/drawing/2014/main" id="{346307CE-BC9D-4DD1-856A-707B236085F7}"/>
              </a:ext>
            </a:extLst>
          </p:cNvPr>
          <p:cNvSpPr/>
          <p:nvPr/>
        </p:nvSpPr>
        <p:spPr>
          <a:xfrm>
            <a:off x="3573852" y="5498906"/>
            <a:ext cx="4795169" cy="993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latin typeface="Calibri" panose="020F0502020204030204" pitchFamily="34" charset="0"/>
                <a:cs typeface="Calibri" panose="020F0502020204030204" pitchFamily="34" charset="0"/>
              </a:rPr>
              <a:t>He’s </a:t>
            </a:r>
            <a:r>
              <a:rPr lang="en-US" sz="2400" i="1" dirty="0">
                <a:latin typeface="Calibri" panose="020F0502020204030204" pitchFamily="34" charset="0"/>
                <a:cs typeface="Calibri" panose="020F0502020204030204" pitchFamily="34" charset="0"/>
              </a:rPr>
              <a:t>just </a:t>
            </a:r>
            <a:r>
              <a:rPr lang="en-US" sz="2400" i="1" dirty="0">
                <a:solidFill>
                  <a:srgbClr val="FF0000"/>
                </a:solidFill>
                <a:latin typeface="Calibri" panose="020F0502020204030204" pitchFamily="34" charset="0"/>
                <a:cs typeface="Calibri" panose="020F0502020204030204" pitchFamily="34" charset="0"/>
              </a:rPr>
              <a:t>getting over </a:t>
            </a:r>
            <a:r>
              <a:rPr lang="en-US" sz="2400" i="1" dirty="0">
                <a:latin typeface="Calibri" panose="020F0502020204030204" pitchFamily="34" charset="0"/>
                <a:cs typeface="Calibri" panose="020F0502020204030204" pitchFamily="34" charset="0"/>
              </a:rPr>
              <a:t>the flu.</a:t>
            </a:r>
          </a:p>
        </p:txBody>
      </p:sp>
      <p:sp>
        <p:nvSpPr>
          <p:cNvPr id="12" name="Rectangle 11">
            <a:extLst>
              <a:ext uri="{FF2B5EF4-FFF2-40B4-BE49-F238E27FC236}">
                <a16:creationId xmlns:a16="http://schemas.microsoft.com/office/drawing/2014/main" id="{C93443CE-6A21-B942-90FF-2F8492BE68E7}"/>
              </a:ext>
            </a:extLst>
          </p:cNvPr>
          <p:cNvSpPr/>
          <p:nvPr/>
        </p:nvSpPr>
        <p:spPr>
          <a:xfrm>
            <a:off x="8477900" y="377769"/>
            <a:ext cx="291990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itchFamily="34" charset="0"/>
                <a:ea typeface="Calisto MT Regular" charset="0"/>
                <a:cs typeface="Calibri" pitchFamily="34" charset="0"/>
              </a:rPr>
              <a:t>Vocabulary</a:t>
            </a:r>
          </a:p>
          <a:p>
            <a:pPr algn="ctr"/>
            <a:r>
              <a:rPr lang="ka-GE" sz="2800" dirty="0">
                <a:solidFill>
                  <a:schemeClr val="bg1"/>
                </a:solidFill>
                <a:latin typeface="Calibri" pitchFamily="34" charset="0"/>
                <a:ea typeface="Calisto MT Regular" charset="0"/>
                <a:cs typeface="Calibri" pitchFamily="34" charset="0"/>
              </a:rPr>
              <a:t> ლექსიკა</a:t>
            </a:r>
            <a:endParaRPr lang="en-US" sz="2800" dirty="0">
              <a:solidFill>
                <a:schemeClr val="bg1"/>
              </a:solidFill>
              <a:latin typeface="Calibri" pitchFamily="34" charset="0"/>
              <a:ea typeface="Calisto MT Regular"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anose="020F0502020204030204" pitchFamily="34" charset="0"/>
                <a:ea typeface="Calibri"/>
                <a:cs typeface="Calibri" panose="020F0502020204030204" pitchFamily="34" charset="0"/>
                <a:sym typeface="Calibri"/>
              </a:rPr>
              <a:t>Psychology </a:t>
            </a:r>
            <a:r>
              <a:rPr lang="en-US" sz="6600" dirty="0">
                <a:solidFill>
                  <a:schemeClr val="bg1"/>
                </a:solidFill>
                <a:latin typeface="Calibri Regular" charset="0"/>
                <a:ea typeface="Calibri"/>
                <a:cs typeface="Calibri"/>
                <a:sym typeface="Calibri"/>
              </a:rPr>
              <a:t>| </a:t>
            </a:r>
            <a:r>
              <a:rPr lang="ka-GE" sz="6600" dirty="0">
                <a:solidFill>
                  <a:schemeClr val="bg1"/>
                </a:solidFill>
                <a:latin typeface="Calibri" panose="020F0502020204030204" pitchFamily="34" charset="0"/>
                <a:ea typeface="Calibri"/>
                <a:cs typeface="Calibri" panose="020F0502020204030204" pitchFamily="34" charset="0"/>
                <a:sym typeface="Calibri"/>
              </a:rPr>
              <a:t>ფსიქოლოგია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Regular"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Regular"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 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3950287" y="4467547"/>
            <a:ext cx="4527613" cy="9282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a:solidFill>
                  <a:schemeClr val="lt1"/>
                </a:solidFill>
                <a:latin typeface="Calibri Regular" charset="0"/>
                <a:ea typeface="Calibri"/>
                <a:cs typeface="Calibri"/>
                <a:sym typeface="Calibri"/>
              </a:rPr>
              <a:t>სევდა, ნაღველი</a:t>
            </a:r>
            <a:endParaRPr sz="2400"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674550" y="2008263"/>
            <a:ext cx="3222236" cy="221196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g</a:t>
            </a:r>
            <a:r>
              <a:rPr lang="en-US" sz="2800" dirty="0" smtClean="0">
                <a:solidFill>
                  <a:schemeClr val="lt1"/>
                </a:solidFill>
                <a:latin typeface="Calibri" panose="020F0502020204030204" pitchFamily="34" charset="0"/>
                <a:ea typeface="Merriweather"/>
                <a:cs typeface="Calibri" panose="020F0502020204030204" pitchFamily="34" charset="0"/>
                <a:sym typeface="Merriweather Light"/>
              </a:rPr>
              <a:t>loom</a:t>
            </a:r>
            <a:endParaRPr lang="en-US" sz="2800" dirty="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id="{4ACEDBCE-3075-43EA-89A4-A660715B448F}"/>
              </a:ext>
            </a:extLst>
          </p:cNvPr>
          <p:cNvSpPr/>
          <p:nvPr/>
        </p:nvSpPr>
        <p:spPr>
          <a:xfrm>
            <a:off x="3160451" y="5770485"/>
            <a:ext cx="6090081"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FF0000"/>
                </a:solidFill>
                <a:latin typeface="Calibri" panose="020F0502020204030204" pitchFamily="34" charset="0"/>
                <a:cs typeface="Calibri" panose="020F0502020204030204" pitchFamily="34" charset="0"/>
              </a:rPr>
              <a:t>Gloom</a:t>
            </a:r>
            <a:r>
              <a:rPr lang="en-US" sz="2400" i="1" dirty="0">
                <a:latin typeface="Calibri" panose="020F0502020204030204" pitchFamily="34" charset="0"/>
                <a:cs typeface="Calibri" panose="020F0502020204030204" pitchFamily="34" charset="0"/>
              </a:rPr>
              <a:t> and anger replaced her earlier upbeat mood.</a:t>
            </a:r>
          </a:p>
        </p:txBody>
      </p:sp>
      <p:sp>
        <p:nvSpPr>
          <p:cNvPr id="12" name="Rectangle 11">
            <a:extLst>
              <a:ext uri="{FF2B5EF4-FFF2-40B4-BE49-F238E27FC236}">
                <a16:creationId xmlns:a16="http://schemas.microsoft.com/office/drawing/2014/main" id="{C93443CE-6A21-B942-90FF-2F8492BE68E7}"/>
              </a:ext>
            </a:extLst>
          </p:cNvPr>
          <p:cNvSpPr/>
          <p:nvPr/>
        </p:nvSpPr>
        <p:spPr>
          <a:xfrm>
            <a:off x="8477900" y="377769"/>
            <a:ext cx="291990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itchFamily="34" charset="0"/>
                <a:ea typeface="Calisto MT Regular" charset="0"/>
                <a:cs typeface="Calibri" pitchFamily="34" charset="0"/>
              </a:rPr>
              <a:t>Vocabulary</a:t>
            </a:r>
          </a:p>
          <a:p>
            <a:pPr algn="ctr"/>
            <a:r>
              <a:rPr lang="ka-GE" sz="2800" dirty="0">
                <a:solidFill>
                  <a:schemeClr val="bg1"/>
                </a:solidFill>
                <a:latin typeface="Calibri" pitchFamily="34" charset="0"/>
                <a:ea typeface="Calisto MT Regular" charset="0"/>
                <a:cs typeface="Calibri" pitchFamily="34" charset="0"/>
              </a:rPr>
              <a:t> ლექსიკა</a:t>
            </a:r>
            <a:endParaRPr lang="en-US" sz="28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211746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3884049" y="4765183"/>
            <a:ext cx="4154611" cy="7598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dirty="0">
                <a:solidFill>
                  <a:schemeClr val="lt1"/>
                </a:solidFill>
                <a:latin typeface="Merriweather Light"/>
                <a:ea typeface="Merriweather Light"/>
                <a:cs typeface="Merriweather Light"/>
                <a:sym typeface="Merriweather Light"/>
              </a:rPr>
              <a:t> </a:t>
            </a:r>
            <a:r>
              <a:rPr lang="ka-GE" sz="2400" dirty="0" smtClean="0">
                <a:solidFill>
                  <a:schemeClr val="bg1"/>
                </a:solidFill>
                <a:latin typeface="Calibri Regular" charset="0"/>
                <a:ea typeface="Calibri"/>
                <a:cs typeface="Calibri"/>
                <a:sym typeface="Calibri"/>
              </a:rPr>
              <a:t>გაუბრალოება</a:t>
            </a:r>
            <a:r>
              <a:rPr lang="ka-GE" sz="2400" dirty="0">
                <a:solidFill>
                  <a:schemeClr val="bg1"/>
                </a:solidFill>
                <a:latin typeface="Calibri Regular" charset="0"/>
                <a:ea typeface="Calibri"/>
                <a:cs typeface="Calibri"/>
                <a:sym typeface="Calibri"/>
              </a:rPr>
              <a:t>, გამარტივება</a:t>
            </a:r>
            <a:endParaRPr sz="2400" u="none" strike="noStrike" cap="none" dirty="0">
              <a:solidFill>
                <a:schemeClr val="bg1"/>
              </a:solidFill>
              <a:latin typeface="Calibri Regular" charset="0"/>
              <a:ea typeface="Calibri"/>
              <a:cs typeface="Calibri"/>
              <a:sym typeface="Calibri"/>
            </a:endParaRPr>
          </a:p>
        </p:txBody>
      </p:sp>
      <p:sp>
        <p:nvSpPr>
          <p:cNvPr id="15" name="Google Shape;305;g8d3272b2c0_0_467"/>
          <p:cNvSpPr/>
          <p:nvPr/>
        </p:nvSpPr>
        <p:spPr>
          <a:xfrm>
            <a:off x="4332385" y="2196270"/>
            <a:ext cx="3257938" cy="236780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 </a:t>
            </a: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to </a:t>
            </a:r>
            <a:r>
              <a:rPr lang="en-GB" sz="2800" dirty="0" smtClean="0">
                <a:solidFill>
                  <a:schemeClr val="bg1"/>
                </a:solidFill>
                <a:latin typeface="Calibri" panose="020F0502020204030204" pitchFamily="34" charset="0"/>
                <a:ea typeface="Merriweather"/>
                <a:cs typeface="Calibri" panose="020F0502020204030204" pitchFamily="34" charset="0"/>
                <a:sym typeface="Merriweather Light"/>
              </a:rPr>
              <a:t>trivialise</a:t>
            </a:r>
          </a:p>
          <a:p>
            <a:pPr lvl="0" algn="ct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a:t>
            </a: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v.)</a:t>
            </a:r>
          </a:p>
        </p:txBody>
      </p:sp>
      <p:sp>
        <p:nvSpPr>
          <p:cNvPr id="2" name="Rectangle 1">
            <a:extLst>
              <a:ext uri="{FF2B5EF4-FFF2-40B4-BE49-F238E27FC236}">
                <a16:creationId xmlns:a16="http://schemas.microsoft.com/office/drawing/2014/main" id="{8A673F4B-A0C2-48B6-A049-C658D78476DE}"/>
              </a:ext>
            </a:extLst>
          </p:cNvPr>
          <p:cNvSpPr/>
          <p:nvPr/>
        </p:nvSpPr>
        <p:spPr>
          <a:xfrm>
            <a:off x="3116062" y="5726097"/>
            <a:ext cx="5690587" cy="852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I don't want to </a:t>
            </a:r>
            <a:r>
              <a:rPr lang="en-US" sz="2400" i="1" dirty="0" smtClean="0">
                <a:solidFill>
                  <a:srgbClr val="FF0000"/>
                </a:solidFill>
                <a:latin typeface="Calibri" panose="020F0502020204030204" pitchFamily="34" charset="0"/>
                <a:cs typeface="Calibri" panose="020F0502020204030204" pitchFamily="34" charset="0"/>
              </a:rPr>
              <a:t>trivialise </a:t>
            </a:r>
            <a:r>
              <a:rPr lang="en-US" sz="2400" i="1" dirty="0">
                <a:latin typeface="Calibri" panose="020F0502020204030204" pitchFamily="34" charset="0"/>
                <a:cs typeface="Calibri" panose="020F0502020204030204" pitchFamily="34" charset="0"/>
              </a:rPr>
              <a:t>the </a:t>
            </a:r>
            <a:r>
              <a:rPr lang="en-US" sz="2400" i="1" dirty="0" smtClean="0">
                <a:latin typeface="Calibri" panose="020F0502020204030204" pitchFamily="34" charset="0"/>
                <a:cs typeface="Calibri" panose="020F0502020204030204" pitchFamily="34" charset="0"/>
              </a:rPr>
              <a:t>problem</a:t>
            </a:r>
            <a:endParaRPr lang="en-US" sz="2400" i="1"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C93443CE-6A21-B942-90FF-2F8492BE68E7}"/>
              </a:ext>
            </a:extLst>
          </p:cNvPr>
          <p:cNvSpPr/>
          <p:nvPr/>
        </p:nvSpPr>
        <p:spPr>
          <a:xfrm>
            <a:off x="8477900" y="377769"/>
            <a:ext cx="291990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itchFamily="34" charset="0"/>
                <a:ea typeface="Calisto MT Regular" charset="0"/>
                <a:cs typeface="Calibri" pitchFamily="34" charset="0"/>
              </a:rPr>
              <a:t>Vocabulary</a:t>
            </a:r>
          </a:p>
          <a:p>
            <a:pPr algn="ctr"/>
            <a:r>
              <a:rPr lang="ka-GE" sz="2800" dirty="0">
                <a:solidFill>
                  <a:schemeClr val="bg1"/>
                </a:solidFill>
                <a:latin typeface="Calibri" pitchFamily="34" charset="0"/>
                <a:ea typeface="Calisto MT Regular" charset="0"/>
                <a:cs typeface="Calibri" pitchFamily="34" charset="0"/>
              </a:rPr>
              <a:t> ლექსიკა</a:t>
            </a:r>
            <a:endParaRPr lang="en-US" sz="28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4932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77769"/>
            <a:ext cx="291990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itchFamily="34" charset="0"/>
                <a:ea typeface="Calisto MT Regular" charset="0"/>
                <a:cs typeface="Calibri" pitchFamily="34" charset="0"/>
              </a:rPr>
              <a:t>Vocabulary</a:t>
            </a:r>
          </a:p>
          <a:p>
            <a:pPr algn="ctr"/>
            <a:r>
              <a:rPr lang="ka-GE" sz="2800" dirty="0">
                <a:solidFill>
                  <a:schemeClr val="bg1"/>
                </a:solidFill>
                <a:latin typeface="Calibri" pitchFamily="34" charset="0"/>
                <a:ea typeface="Calisto MT Regular" charset="0"/>
                <a:cs typeface="Calibri" pitchFamily="34" charset="0"/>
              </a:rPr>
              <a:t> ლექსიკა</a:t>
            </a:r>
            <a:endParaRPr lang="en-US" sz="28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4292073" y="4443338"/>
            <a:ext cx="4155309" cy="9001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u="none" strike="noStrike" cap="none" dirty="0" smtClean="0">
                <a:solidFill>
                  <a:schemeClr val="lt1"/>
                </a:solidFill>
                <a:latin typeface="Calibri Regular" charset="0"/>
                <a:ea typeface="Calibri"/>
                <a:cs typeface="Calibri"/>
                <a:sym typeface="Calibri"/>
              </a:rPr>
              <a:t>თვითმკვლელობისკენ </a:t>
            </a:r>
            <a:r>
              <a:rPr lang="ka-GE" sz="2400" u="none" strike="noStrike" cap="none" dirty="0">
                <a:solidFill>
                  <a:schemeClr val="lt1"/>
                </a:solidFill>
                <a:latin typeface="Calibri Regular" charset="0"/>
                <a:ea typeface="Calibri"/>
                <a:cs typeface="Calibri"/>
                <a:sym typeface="Calibri"/>
              </a:rPr>
              <a:t>მიმართული</a:t>
            </a:r>
          </a:p>
        </p:txBody>
      </p:sp>
      <p:sp>
        <p:nvSpPr>
          <p:cNvPr id="15" name="Google Shape;305;g8d3272b2c0_0_467"/>
          <p:cNvSpPr/>
          <p:nvPr/>
        </p:nvSpPr>
        <p:spPr>
          <a:xfrm>
            <a:off x="4650938" y="1940470"/>
            <a:ext cx="3437577" cy="239658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suicidal</a:t>
            </a:r>
            <a:endParaRPr lang="en-US" sz="2800"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(adj.)</a:t>
            </a:r>
          </a:p>
        </p:txBody>
      </p:sp>
      <p:sp>
        <p:nvSpPr>
          <p:cNvPr id="2" name="Rectangle 1">
            <a:extLst>
              <a:ext uri="{FF2B5EF4-FFF2-40B4-BE49-F238E27FC236}">
                <a16:creationId xmlns:a16="http://schemas.microsoft.com/office/drawing/2014/main" id="{1E161817-8FF1-4901-BB34-E8705ADEC0DA}"/>
              </a:ext>
            </a:extLst>
          </p:cNvPr>
          <p:cNvSpPr/>
          <p:nvPr/>
        </p:nvSpPr>
        <p:spPr>
          <a:xfrm>
            <a:off x="3726561" y="5556047"/>
            <a:ext cx="5381928" cy="900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He had </a:t>
            </a:r>
            <a:r>
              <a:rPr lang="en-US" sz="2400" i="1" dirty="0">
                <a:solidFill>
                  <a:srgbClr val="FF0000"/>
                </a:solidFill>
                <a:latin typeface="Calibri" panose="020F0502020204030204" pitchFamily="34" charset="0"/>
                <a:cs typeface="Calibri" panose="020F0502020204030204" pitchFamily="34" charset="0"/>
              </a:rPr>
              <a:t>suicidal</a:t>
            </a:r>
            <a:r>
              <a:rPr lang="en-US" sz="2400" i="1" dirty="0">
                <a:latin typeface="Calibri" panose="020F0502020204030204" pitchFamily="34" charset="0"/>
                <a:cs typeface="Calibri" panose="020F0502020204030204" pitchFamily="34" charset="0"/>
              </a:rPr>
              <a:t> thoughts.</a:t>
            </a:r>
          </a:p>
        </p:txBody>
      </p:sp>
    </p:spTree>
    <p:extLst>
      <p:ext uri="{BB962C8B-B14F-4D97-AF65-F5344CB8AC3E}">
        <p14:creationId xmlns:p14="http://schemas.microsoft.com/office/powerpoint/2010/main" val="275834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4708120" y="4542851"/>
            <a:ext cx="3375389" cy="77841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sz="2400" u="none" strike="noStrike" cap="none" dirty="0">
                <a:solidFill>
                  <a:schemeClr val="lt1"/>
                </a:solidFill>
                <a:latin typeface="Calibri Regular" charset="0"/>
                <a:ea typeface="Calibri"/>
                <a:cs typeface="Calibri"/>
                <a:sym typeface="Calibri"/>
              </a:rPr>
              <a:t>გაღიზიანებული</a:t>
            </a:r>
          </a:p>
        </p:txBody>
      </p:sp>
      <p:sp>
        <p:nvSpPr>
          <p:cNvPr id="15" name="Google Shape;305;g8d3272b2c0_0_467"/>
          <p:cNvSpPr/>
          <p:nvPr/>
        </p:nvSpPr>
        <p:spPr>
          <a:xfrm>
            <a:off x="4647963" y="1951311"/>
            <a:ext cx="3495702" cy="238891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i</a:t>
            </a: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rritable</a:t>
            </a:r>
            <a:endParaRPr lang="en-US" sz="2800"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(adj.)</a:t>
            </a:r>
          </a:p>
        </p:txBody>
      </p:sp>
      <p:sp>
        <p:nvSpPr>
          <p:cNvPr id="2" name="Rectangle 1">
            <a:extLst>
              <a:ext uri="{FF2B5EF4-FFF2-40B4-BE49-F238E27FC236}">
                <a16:creationId xmlns:a16="http://schemas.microsoft.com/office/drawing/2014/main" id="{0EF9BE1E-2F23-4238-BE7A-3266217FED8C}"/>
              </a:ext>
            </a:extLst>
          </p:cNvPr>
          <p:cNvSpPr/>
          <p:nvPr/>
        </p:nvSpPr>
        <p:spPr>
          <a:xfrm>
            <a:off x="3639048" y="5523884"/>
            <a:ext cx="6090081"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Be careful what you say - he's rather </a:t>
            </a:r>
            <a:r>
              <a:rPr lang="en-US" sz="2000" i="1" dirty="0">
                <a:solidFill>
                  <a:srgbClr val="FF0000"/>
                </a:solidFill>
              </a:rPr>
              <a:t>irritable</a:t>
            </a:r>
            <a:r>
              <a:rPr lang="en-US" sz="2000" i="1" dirty="0"/>
              <a:t> today.</a:t>
            </a:r>
          </a:p>
        </p:txBody>
      </p:sp>
      <p:sp>
        <p:nvSpPr>
          <p:cNvPr id="12" name="Rectangle 11">
            <a:extLst>
              <a:ext uri="{FF2B5EF4-FFF2-40B4-BE49-F238E27FC236}">
                <a16:creationId xmlns:a16="http://schemas.microsoft.com/office/drawing/2014/main" id="{C93443CE-6A21-B942-90FF-2F8492BE68E7}"/>
              </a:ext>
            </a:extLst>
          </p:cNvPr>
          <p:cNvSpPr/>
          <p:nvPr/>
        </p:nvSpPr>
        <p:spPr>
          <a:xfrm>
            <a:off x="8477900" y="377769"/>
            <a:ext cx="291990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itchFamily="34" charset="0"/>
                <a:ea typeface="Calisto MT Regular" charset="0"/>
                <a:cs typeface="Calibri" pitchFamily="34" charset="0"/>
              </a:rPr>
              <a:t>Vocabulary</a:t>
            </a:r>
          </a:p>
          <a:p>
            <a:pPr algn="ctr"/>
            <a:r>
              <a:rPr lang="ka-GE" sz="2800" dirty="0">
                <a:solidFill>
                  <a:schemeClr val="bg1"/>
                </a:solidFill>
                <a:latin typeface="Calibri" pitchFamily="34" charset="0"/>
                <a:ea typeface="Calisto MT Regular" charset="0"/>
                <a:cs typeface="Calibri" pitchFamily="34" charset="0"/>
              </a:rPr>
              <a:t> ლექსიკა</a:t>
            </a:r>
            <a:endParaRPr lang="en-US" sz="28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67529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4488823" y="4564126"/>
            <a:ext cx="3894973" cy="89126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a:solidFill>
                  <a:schemeClr val="lt1"/>
                </a:solidFill>
                <a:latin typeface="Calibri Regular" charset="0"/>
                <a:ea typeface="Calibri"/>
                <a:cs typeface="Calibri"/>
                <a:sym typeface="Calibri"/>
              </a:rPr>
              <a:t>უბედური, მოწყენილი</a:t>
            </a:r>
            <a:endParaRPr lang="ka-GE" sz="2400"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699312" y="2039740"/>
            <a:ext cx="3475139" cy="239658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down</a:t>
            </a:r>
            <a:endParaRPr lang="en-US" sz="2800"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(adj.)</a:t>
            </a:r>
          </a:p>
        </p:txBody>
      </p:sp>
      <p:sp>
        <p:nvSpPr>
          <p:cNvPr id="2" name="Rectangle 1">
            <a:extLst>
              <a:ext uri="{FF2B5EF4-FFF2-40B4-BE49-F238E27FC236}">
                <a16:creationId xmlns:a16="http://schemas.microsoft.com/office/drawing/2014/main" id="{3145DF5A-7BF0-4CF3-9647-4DE29BF0DF8A}"/>
              </a:ext>
            </a:extLst>
          </p:cNvPr>
          <p:cNvSpPr/>
          <p:nvPr/>
        </p:nvSpPr>
        <p:spPr>
          <a:xfrm>
            <a:off x="3648722" y="5601610"/>
            <a:ext cx="5575177" cy="89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latin typeface="Calibri" panose="020F0502020204030204" pitchFamily="34" charset="0"/>
                <a:cs typeface="Calibri" panose="020F0502020204030204" pitchFamily="34" charset="0"/>
              </a:rPr>
              <a:t>I've been (feeling) a little bit </a:t>
            </a:r>
            <a:r>
              <a:rPr lang="en-US" sz="2400" i="1" dirty="0">
                <a:solidFill>
                  <a:srgbClr val="FF0000"/>
                </a:solidFill>
                <a:latin typeface="Calibri" panose="020F0502020204030204" pitchFamily="34" charset="0"/>
                <a:cs typeface="Calibri" panose="020F0502020204030204" pitchFamily="34" charset="0"/>
              </a:rPr>
              <a:t>down</a:t>
            </a:r>
            <a:r>
              <a:rPr lang="en-US" sz="2400" i="1" dirty="0">
                <a:solidFill>
                  <a:schemeClr val="bg1"/>
                </a:solidFill>
                <a:latin typeface="Calibri" panose="020F0502020204030204" pitchFamily="34" charset="0"/>
                <a:cs typeface="Calibri" panose="020F0502020204030204" pitchFamily="34" charset="0"/>
              </a:rPr>
              <a:t> this week.</a:t>
            </a:r>
          </a:p>
        </p:txBody>
      </p:sp>
      <p:sp>
        <p:nvSpPr>
          <p:cNvPr id="12" name="Rectangle 11">
            <a:extLst>
              <a:ext uri="{FF2B5EF4-FFF2-40B4-BE49-F238E27FC236}">
                <a16:creationId xmlns:a16="http://schemas.microsoft.com/office/drawing/2014/main" id="{C93443CE-6A21-B942-90FF-2F8492BE68E7}"/>
              </a:ext>
            </a:extLst>
          </p:cNvPr>
          <p:cNvSpPr/>
          <p:nvPr/>
        </p:nvSpPr>
        <p:spPr>
          <a:xfrm>
            <a:off x="8477900" y="377769"/>
            <a:ext cx="291990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itchFamily="34" charset="0"/>
                <a:ea typeface="Calisto MT Regular" charset="0"/>
                <a:cs typeface="Calibri" pitchFamily="34" charset="0"/>
              </a:rPr>
              <a:t>Vocabulary</a:t>
            </a:r>
          </a:p>
          <a:p>
            <a:pPr algn="ctr"/>
            <a:r>
              <a:rPr lang="ka-GE" sz="2800" dirty="0">
                <a:solidFill>
                  <a:schemeClr val="bg1"/>
                </a:solidFill>
                <a:latin typeface="Calibri" pitchFamily="34" charset="0"/>
                <a:ea typeface="Calisto MT Regular" charset="0"/>
                <a:cs typeface="Calibri" pitchFamily="34" charset="0"/>
              </a:rPr>
              <a:t> ლექსიკა</a:t>
            </a:r>
            <a:endParaRPr lang="en-US" sz="28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0912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7F9B12-969A-408D-9A80-DB3D56BB645E}"/>
              </a:ext>
            </a:extLst>
          </p:cNvPr>
          <p:cNvSpPr/>
          <p:nvPr/>
        </p:nvSpPr>
        <p:spPr>
          <a:xfrm>
            <a:off x="3078760" y="3073400"/>
            <a:ext cx="5906988"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alibri" panose="020F0502020204030204" pitchFamily="34" charset="0"/>
                <a:cs typeface="Calibri" panose="020F0502020204030204" pitchFamily="34" charset="0"/>
              </a:rPr>
              <a:t>Reading </a:t>
            </a:r>
            <a:r>
              <a:rPr lang="en-US" sz="3200" dirty="0">
                <a:latin typeface="Calibri" panose="020F0502020204030204" pitchFamily="34" charset="0"/>
                <a:cs typeface="Calibri" panose="020F0502020204030204" pitchFamily="34" charset="0"/>
              </a:rPr>
              <a:t>Comprehension</a:t>
            </a:r>
          </a:p>
          <a:p>
            <a:pPr algn="ctr"/>
            <a:r>
              <a:rPr lang="ka-GE" sz="3200" dirty="0" smtClean="0">
                <a:latin typeface="Calibri" panose="020F0502020204030204" pitchFamily="34" charset="0"/>
                <a:cs typeface="Calibri" panose="020F0502020204030204" pitchFamily="34" charset="0"/>
              </a:rPr>
              <a:t>წაკითხულის </a:t>
            </a:r>
            <a:r>
              <a:rPr lang="ka-GE" sz="3200" dirty="0" smtClean="0">
                <a:latin typeface="Calibri" panose="020F0502020204030204" pitchFamily="34" charset="0"/>
                <a:cs typeface="Calibri" panose="020F0502020204030204" pitchFamily="34" charset="0"/>
              </a:rPr>
              <a:t>გააზრება</a:t>
            </a:r>
            <a:endParaRPr lang="en-US" sz="3200" dirty="0">
              <a:latin typeface="Calibri" panose="020F0502020204030204" pitchFamily="34" charset="0"/>
              <a:cs typeface="Calibri" panose="020F0502020204030204" pitchFamily="34" charset="0"/>
            </a:endParaRPr>
          </a:p>
        </p:txBody>
      </p:sp>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018164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6" name="Rectangle: Rounded Corners 3">
            <a:extLst>
              <a:ext uri="{FF2B5EF4-FFF2-40B4-BE49-F238E27FC236}">
                <a16:creationId xmlns:a16="http://schemas.microsoft.com/office/drawing/2014/main" id="{897F9B12-969A-408D-9A80-DB3D56BB645E}"/>
              </a:ext>
            </a:extLst>
          </p:cNvPr>
          <p:cNvSpPr/>
          <p:nvPr/>
        </p:nvSpPr>
        <p:spPr>
          <a:xfrm>
            <a:off x="936087" y="2122415"/>
            <a:ext cx="6219315" cy="1597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Calibri" panose="020F0502020204030204" pitchFamily="34" charset="0"/>
                <a:cs typeface="Calibri" panose="020F0502020204030204" pitchFamily="34" charset="0"/>
              </a:rPr>
              <a:t>How</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do you generally feel at the end of January after the New Year celebrations are over?</a:t>
            </a:r>
          </a:p>
        </p:txBody>
      </p:sp>
      <p:sp>
        <p:nvSpPr>
          <p:cNvPr id="7" name="Rectangle: Rounded Corners 6">
            <a:extLst>
              <a:ext uri="{FF2B5EF4-FFF2-40B4-BE49-F238E27FC236}">
                <a16:creationId xmlns:a16="http://schemas.microsoft.com/office/drawing/2014/main" id="{8824B019-7345-44A8-BCDB-1248148523E9}"/>
              </a:ext>
            </a:extLst>
          </p:cNvPr>
          <p:cNvSpPr/>
          <p:nvPr/>
        </p:nvSpPr>
        <p:spPr>
          <a:xfrm>
            <a:off x="873943" y="4083728"/>
            <a:ext cx="6219315" cy="1597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Have you ever heard about “Blue Monday”?</a:t>
            </a:r>
          </a:p>
        </p:txBody>
      </p:sp>
      <p:pic>
        <p:nvPicPr>
          <p:cNvPr id="4" name="Picture 3">
            <a:extLst>
              <a:ext uri="{FF2B5EF4-FFF2-40B4-BE49-F238E27FC236}">
                <a16:creationId xmlns:a16="http://schemas.microsoft.com/office/drawing/2014/main" id="{82E314ED-264A-46E4-B490-FB646447FC20}"/>
              </a:ext>
            </a:extLst>
          </p:cNvPr>
          <p:cNvPicPr>
            <a:picLocks noChangeAspect="1"/>
          </p:cNvPicPr>
          <p:nvPr/>
        </p:nvPicPr>
        <p:blipFill>
          <a:blip r:embed="rId4"/>
          <a:stretch>
            <a:fillRect/>
          </a:stretch>
        </p:blipFill>
        <p:spPr>
          <a:xfrm>
            <a:off x="8447091" y="2661725"/>
            <a:ext cx="2876666" cy="2346111"/>
          </a:xfrm>
          <a:prstGeom prst="rect">
            <a:avLst/>
          </a:prstGeom>
        </p:spPr>
      </p:pic>
    </p:spTree>
    <p:extLst>
      <p:ext uri="{BB962C8B-B14F-4D97-AF65-F5344CB8AC3E}">
        <p14:creationId xmlns:p14="http://schemas.microsoft.com/office/powerpoint/2010/main" val="3128851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4">
            <a:extLst>
              <a:ext uri="{FF2B5EF4-FFF2-40B4-BE49-F238E27FC236}">
                <a16:creationId xmlns:a16="http://schemas.microsoft.com/office/drawing/2014/main" id="{BA6CCF4A-DD7B-412B-ADB1-7004BC600AD1}"/>
              </a:ext>
            </a:extLst>
          </p:cNvPr>
          <p:cNvSpPr/>
          <p:nvPr/>
        </p:nvSpPr>
        <p:spPr>
          <a:xfrm>
            <a:off x="842838" y="1669002"/>
            <a:ext cx="10386291" cy="5025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anose="020F0502020204030204" pitchFamily="34" charset="0"/>
                <a:cs typeface="Calibri" panose="020F0502020204030204" pitchFamily="34" charset="0"/>
              </a:rPr>
              <a:t>Blue Monday, is supposed to be the saddest day of the year, and it takes place on the third Monday in January. Why is it so sad? Well, there are several reasons for that.</a:t>
            </a:r>
          </a:p>
          <a:p>
            <a:pPr algn="just"/>
            <a:r>
              <a:rPr lang="en-US" sz="2800" dirty="0" smtClean="0">
                <a:latin typeface="Calibri" panose="020F0502020204030204" pitchFamily="34" charset="0"/>
                <a:cs typeface="Calibri" panose="020F0502020204030204" pitchFamily="34" charset="0"/>
              </a:rPr>
              <a:t>Firstly</a:t>
            </a:r>
            <a:r>
              <a:rPr lang="en-US" sz="2800" dirty="0">
                <a:latin typeface="Calibri" panose="020F0502020204030204" pitchFamily="34" charset="0"/>
                <a:cs typeface="Calibri" panose="020F0502020204030204" pitchFamily="34" charset="0"/>
              </a:rPr>
              <a:t>, for most of the world, the holiday season is over. The New Year decorations are down and, for many of those living in the north, they are replaced with cold, damp, grey weather.</a:t>
            </a:r>
          </a:p>
          <a:p>
            <a:pPr algn="just"/>
            <a:r>
              <a:rPr lang="en-US" sz="2800" dirty="0">
                <a:latin typeface="Calibri" panose="020F0502020204030204" pitchFamily="34" charset="0"/>
                <a:cs typeface="Calibri" panose="020F0502020204030204" pitchFamily="34" charset="0"/>
              </a:rPr>
              <a:t>To add to the gloom, following the increase in spending for the end of year celebrations, levels of debt are most likely to be up at this time. This means you may be having to reduce expenses, that is likely to be a little more wobbly than usual.</a:t>
            </a:r>
          </a:p>
        </p:txBody>
      </p:sp>
    </p:spTree>
    <p:extLst>
      <p:ext uri="{BB962C8B-B14F-4D97-AF65-F5344CB8AC3E}">
        <p14:creationId xmlns:p14="http://schemas.microsoft.com/office/powerpoint/2010/main" val="3275559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id="{C633668A-C180-4A05-AB4F-6AAFDE5258A4}"/>
              </a:ext>
            </a:extLst>
          </p:cNvPr>
          <p:cNvSpPr/>
          <p:nvPr/>
        </p:nvSpPr>
        <p:spPr>
          <a:xfrm>
            <a:off x="633597" y="1725769"/>
            <a:ext cx="10511798" cy="5132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However, the term ’Blue Monday’, which was established by psychologist Cliff Arnall in 2004,  has been met with a certain amount of skepticism from mental healthcare professionals. Clinical depression is a serious illness that will likely affect around one person out of every six. Many feel that designating a day in January, where everyone feels depressed, </a:t>
            </a:r>
            <a:r>
              <a:rPr lang="en-GB" sz="2400" dirty="0" smtClean="0">
                <a:latin typeface="Calibri" panose="020F0502020204030204" pitchFamily="34" charset="0"/>
                <a:cs typeface="Calibri" panose="020F0502020204030204" pitchFamily="34" charset="0"/>
              </a:rPr>
              <a:t>trivialises</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 issue that severely impacts a significant number of people in all aspects of their lives all year. People who suffer from depression may have suicidal thoughts, sleep deprivation, and a  feeling of being disconnected from others</a:t>
            </a:r>
            <a:r>
              <a:rPr lang="en-US" sz="2400" dirty="0" smtClean="0">
                <a:latin typeface="Calibri" panose="020F0502020204030204" pitchFamily="34" charset="0"/>
                <a:cs typeface="Calibri" panose="020F0502020204030204" pitchFamily="34" charset="0"/>
              </a:rPr>
              <a:t>.</a:t>
            </a:r>
          </a:p>
          <a:p>
            <a:pPr algn="just"/>
            <a:r>
              <a:rPr lang="en-US" sz="2400" dirty="0" smtClean="0">
                <a:latin typeface="Calibri" panose="020F0502020204030204" pitchFamily="34" charset="0"/>
                <a:cs typeface="Calibri" panose="020F0502020204030204" pitchFamily="34" charset="0"/>
              </a:rPr>
              <a:t>There </a:t>
            </a:r>
            <a:r>
              <a:rPr lang="en-US" sz="2400" dirty="0">
                <a:latin typeface="Calibri" panose="020F0502020204030204" pitchFamily="34" charset="0"/>
                <a:cs typeface="Calibri" panose="020F0502020204030204" pitchFamily="34" charset="0"/>
              </a:rPr>
              <a:t>are also a significant number of people who suffer from  Seasonal Affective Disorder (or SAD). This largely affects people during the months when lack of sunlight is more likely, leaving them depressed, irritable and feeling worthless.</a:t>
            </a:r>
          </a:p>
        </p:txBody>
      </p:sp>
    </p:spTree>
    <p:extLst>
      <p:ext uri="{BB962C8B-B14F-4D97-AF65-F5344CB8AC3E}">
        <p14:creationId xmlns:p14="http://schemas.microsoft.com/office/powerpoint/2010/main" val="2833273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id="{C633668A-C180-4A05-AB4F-6AAFDE5258A4}"/>
              </a:ext>
            </a:extLst>
          </p:cNvPr>
          <p:cNvSpPr/>
          <p:nvPr/>
        </p:nvSpPr>
        <p:spPr>
          <a:xfrm>
            <a:off x="633597" y="1899822"/>
            <a:ext cx="10511798" cy="4216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Calibri" panose="020F0502020204030204" pitchFamily="34" charset="0"/>
                <a:cs typeface="Calibri" panose="020F0502020204030204" pitchFamily="34" charset="0"/>
              </a:rPr>
              <a:t>Again</a:t>
            </a:r>
            <a:r>
              <a:rPr lang="en-US" sz="2400" dirty="0">
                <a:latin typeface="Calibri" panose="020F0502020204030204" pitchFamily="34" charset="0"/>
                <a:cs typeface="Calibri" panose="020F0502020204030204" pitchFamily="34" charset="0"/>
              </a:rPr>
              <a:t>, symptoms of this adversely affect millions around the world each year for many months, so the implication that we can just feel down for one day and get over it, is upsetting to many. </a:t>
            </a:r>
          </a:p>
          <a:p>
            <a:pPr algn="just"/>
            <a:r>
              <a:rPr lang="en-US" sz="2400" dirty="0">
                <a:latin typeface="Calibri" panose="020F0502020204030204" pitchFamily="34" charset="0"/>
                <a:cs typeface="Calibri" panose="020F0502020204030204" pitchFamily="34" charset="0"/>
              </a:rPr>
              <a:t>Arnall himself has since publicly apologised for introducing the term and done much work to ensure positive work is done year-round. Nonetheless, the idea has stuck.</a:t>
            </a:r>
          </a:p>
          <a:p>
            <a:pPr algn="just"/>
            <a:r>
              <a:rPr lang="en-US" sz="2400" dirty="0">
                <a:latin typeface="Calibri" panose="020F0502020204030204" pitchFamily="34" charset="0"/>
                <a:cs typeface="Calibri" panose="020F0502020204030204" pitchFamily="34" charset="0"/>
              </a:rPr>
              <a:t>On a positive note, it is a good chance to acknowledge and discuss mental health more openly. It is often an issue, due to its very nature, that people struggle with </a:t>
            </a:r>
            <a:r>
              <a:rPr lang="en-US" sz="2400" dirty="0" smtClean="0">
                <a:latin typeface="Calibri" panose="020F0502020204030204" pitchFamily="34" charset="0"/>
                <a:cs typeface="Calibri" panose="020F0502020204030204" pitchFamily="34" charset="0"/>
              </a:rPr>
              <a:t>it in </a:t>
            </a:r>
            <a:r>
              <a:rPr lang="en-US" sz="2400" dirty="0">
                <a:latin typeface="Calibri" panose="020F0502020204030204" pitchFamily="34" charset="0"/>
                <a:cs typeface="Calibri" panose="020F0502020204030204" pitchFamily="34" charset="0"/>
              </a:rPr>
              <a:t>private.</a:t>
            </a:r>
          </a:p>
        </p:txBody>
      </p:sp>
    </p:spTree>
    <p:extLst>
      <p:ext uri="{BB962C8B-B14F-4D97-AF65-F5344CB8AC3E}">
        <p14:creationId xmlns:p14="http://schemas.microsoft.com/office/powerpoint/2010/main" val="151957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635304" y="883231"/>
            <a:ext cx="10666988" cy="7238968"/>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შესავალი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7" name="Google Shape;127;g8d3272b2c0_0_301"/>
            <p:cNvSpPr/>
            <p:nvPr/>
          </p:nvSpPr>
          <p:spPr>
            <a:xfrm>
              <a:off x="666798" y="3121606"/>
              <a:ext cx="4462426"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8" name="Google Shape;128;g8d3272b2c0_0_301"/>
            <p:cNvSpPr txBox="1"/>
            <p:nvPr/>
          </p:nvSpPr>
          <p:spPr>
            <a:xfrm>
              <a:off x="692815"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grpSp>
      <p:sp>
        <p:nvSpPr>
          <p:cNvPr id="2" name="Rectangle 1"/>
          <p:cNvSpPr/>
          <p:nvPr/>
        </p:nvSpPr>
        <p:spPr>
          <a:xfrm>
            <a:off x="6727971" y="422911"/>
            <a:ext cx="4714614" cy="12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Google Shape;106;g8d3272b2c0_0_301"/>
          <p:cNvSpPr txBox="1">
            <a:spLocks noGrp="1"/>
          </p:cNvSpPr>
          <p:nvPr>
            <p:ph type="title"/>
          </p:nvPr>
        </p:nvSpPr>
        <p:spPr>
          <a:xfrm>
            <a:off x="6727971" y="358294"/>
            <a:ext cx="4714614"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გაკვეთილის 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62602" y="538515"/>
            <a:ext cx="2164081" cy="968991"/>
          </a:xfrm>
          <a:prstGeom prst="rect">
            <a:avLst/>
          </a:prstGeom>
          <a:noFill/>
          <a:ln>
            <a:noFill/>
          </a:ln>
        </p:spPr>
      </p:pic>
      <p:pic>
        <p:nvPicPr>
          <p:cNvPr id="26" name="Picture 25">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26684" y="538515"/>
            <a:ext cx="2376972" cy="968991"/>
          </a:xfrm>
          <a:prstGeom prst="rect">
            <a:avLst/>
          </a:prstGeom>
        </p:spPr>
      </p:pic>
      <p:sp>
        <p:nvSpPr>
          <p:cNvPr id="28" name="Google Shape;130;g8d3272b2c0_0_301"/>
          <p:cNvSpPr txBox="1"/>
          <p:nvPr/>
        </p:nvSpPr>
        <p:spPr>
          <a:xfrm>
            <a:off x="6510813" y="2514438"/>
            <a:ext cx="5148930" cy="2719676"/>
          </a:xfrm>
          <a:prstGeom prst="rect">
            <a:avLst/>
          </a:prstGeom>
          <a:noFill/>
          <a:ln>
            <a:noFill/>
          </a:ln>
        </p:spPr>
        <p:txBody>
          <a:bodyPr spcFirstLastPara="1" wrap="square" lIns="91425" tIns="91425" rIns="91425" bIns="91425" anchor="ctr" anchorCtr="0">
            <a:noAutofit/>
          </a:bodyPr>
          <a:lstStyle/>
          <a:p>
            <a:pPr lvl="0" algn="ctr"/>
            <a:r>
              <a:rPr lang="en-US" sz="3600" dirty="0" smtClean="0">
                <a:solidFill>
                  <a:schemeClr val="bg1"/>
                </a:solidFill>
                <a:latin typeface="Calibri" panose="020F0502020204030204" pitchFamily="34" charset="0"/>
                <a:ea typeface="Calibri"/>
                <a:cs typeface="Calibri" panose="020F0502020204030204" pitchFamily="34" charset="0"/>
                <a:sym typeface="Calibri"/>
              </a:rPr>
              <a:t>Psychology</a:t>
            </a:r>
            <a:endParaRPr lang="ka-GE" sz="3600" dirty="0" smtClean="0">
              <a:solidFill>
                <a:schemeClr val="bg1"/>
              </a:solidFill>
              <a:latin typeface="Calibri" panose="020F0502020204030204" pitchFamily="34" charset="0"/>
              <a:ea typeface="Calibri"/>
              <a:cs typeface="Calibri" panose="020F0502020204030204" pitchFamily="34" charset="0"/>
              <a:sym typeface="Calibri"/>
            </a:endParaRPr>
          </a:p>
          <a:p>
            <a:pPr lvl="0" algn="ctr"/>
            <a:r>
              <a:rPr lang="ka-GE" sz="3600" dirty="0" smtClean="0">
                <a:solidFill>
                  <a:schemeClr val="bg1"/>
                </a:solidFill>
                <a:latin typeface="Calibri" panose="020F0502020204030204" pitchFamily="34" charset="0"/>
                <a:ea typeface="Calibri"/>
                <a:cs typeface="Calibri" panose="020F0502020204030204" pitchFamily="34" charset="0"/>
                <a:sym typeface="Calibri"/>
              </a:rPr>
              <a:t>ფსიქოლოგია</a:t>
            </a:r>
            <a:endParaRPr sz="3600" dirty="0">
              <a:solidFill>
                <a:schemeClr val="bg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id="{89532C94-481D-4FEF-8434-AC58F2B681E0}"/>
              </a:ext>
            </a:extLst>
          </p:cNvPr>
          <p:cNvSpPr/>
          <p:nvPr/>
        </p:nvSpPr>
        <p:spPr>
          <a:xfrm>
            <a:off x="883640" y="2725444"/>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One of the reasons for Blue Monday, is that by the third Monday in January, people </a:t>
            </a:r>
            <a:r>
              <a:rPr lang="en-US" sz="2400" dirty="0" smtClean="0">
                <a:latin typeface="Calibri" panose="020F0502020204030204" pitchFamily="34" charset="0"/>
                <a:cs typeface="Calibri" panose="020F0502020204030204" pitchFamily="34" charset="0"/>
              </a:rPr>
              <a:t>have </a:t>
            </a:r>
            <a:r>
              <a:rPr lang="en-US" sz="2400" dirty="0">
                <a:latin typeface="Calibri" panose="020F0502020204030204" pitchFamily="34" charset="0"/>
                <a:cs typeface="Calibri" panose="020F0502020204030204" pitchFamily="34" charset="0"/>
              </a:rPr>
              <a:t>less income.</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883640" y="4819910"/>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atin typeface="Calibri" panose="020F0502020204030204" pitchFamily="34" charset="0"/>
                <a:cs typeface="Calibri" panose="020F0502020204030204" pitchFamily="34" charset="0"/>
              </a:rPr>
              <a:t>This means you may be having to reduce expenses, that is likely to be a little more wobbly than usual.</a:t>
            </a:r>
          </a:p>
        </p:txBody>
      </p:sp>
      <p:sp>
        <p:nvSpPr>
          <p:cNvPr id="4" name="Rectangle: Rounded Corners 3">
            <a:extLst>
              <a:ext uri="{FF2B5EF4-FFF2-40B4-BE49-F238E27FC236}">
                <a16:creationId xmlns:a16="http://schemas.microsoft.com/office/drawing/2014/main" id="{632DDD8C-CD3E-426C-A4D3-86C04B234F37}"/>
              </a:ext>
            </a:extLst>
          </p:cNvPr>
          <p:cNvSpPr/>
          <p:nvPr/>
        </p:nvSpPr>
        <p:spPr>
          <a:xfrm>
            <a:off x="10558786" y="2747637"/>
            <a:ext cx="1322773" cy="1154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solidFill>
              </a:rPr>
              <a:t>False</a:t>
            </a:r>
          </a:p>
        </p:txBody>
      </p:sp>
      <p:sp>
        <p:nvSpPr>
          <p:cNvPr id="8" name="Rectangle 7"/>
          <p:cNvSpPr/>
          <p:nvPr/>
        </p:nvSpPr>
        <p:spPr>
          <a:xfrm>
            <a:off x="6400800" y="556124"/>
            <a:ext cx="4907560" cy="1066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rPr>
              <a:t>Reading Comprehension</a:t>
            </a:r>
          </a:p>
          <a:p>
            <a:pPr algn="ctr"/>
            <a:r>
              <a:rPr lang="ka-GE" sz="2800" dirty="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18550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Calibri" panose="020F0502020204030204" pitchFamily="34" charset="0"/>
                <a:cs typeface="Calibri" panose="020F0502020204030204" pitchFamily="34" charset="0"/>
              </a:rPr>
              <a:t>Some </a:t>
            </a:r>
            <a:r>
              <a:rPr lang="en-US" sz="2400" dirty="0">
                <a:latin typeface="Calibri" panose="020F0502020204030204" pitchFamily="34" charset="0"/>
                <a:cs typeface="Calibri" panose="020F0502020204030204" pitchFamily="34" charset="0"/>
              </a:rPr>
              <a:t>mental healthcare professionals  have objected to Blue Monday, saying that it reduces the importance of clinical depression which is a very serious issue for </a:t>
            </a:r>
            <a:r>
              <a:rPr lang="en-US" sz="2400" dirty="0" smtClean="0">
                <a:latin typeface="Calibri" panose="020F0502020204030204" pitchFamily="34" charset="0"/>
                <a:cs typeface="Calibri" panose="020F0502020204030204" pitchFamily="34" charset="0"/>
              </a:rPr>
              <a:t>many people.</a:t>
            </a:r>
            <a:endParaRPr lang="en-US" sz="2400" dirty="0">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554245"/>
            <a:ext cx="10022890" cy="1447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latin typeface="Calibri" panose="020F0502020204030204" pitchFamily="34" charset="0"/>
                <a:cs typeface="Calibri" panose="020F0502020204030204" pitchFamily="34" charset="0"/>
              </a:rPr>
              <a:t>The term ’Blue Monday’, which was established by psychologist Cliff Arnall in 2004,  has been met with a certain amount of skepticism from mental healthcare professionals. </a:t>
            </a:r>
          </a:p>
        </p:txBody>
      </p:sp>
      <p:sp>
        <p:nvSpPr>
          <p:cNvPr id="4" name="Rectangle: Rounded Corners 3">
            <a:extLst>
              <a:ext uri="{FF2B5EF4-FFF2-40B4-BE49-F238E27FC236}">
                <a16:creationId xmlns:a16="http://schemas.microsoft.com/office/drawing/2014/main" id="{3CE47980-3CFC-4B2E-8CA5-68CCC80A4F0B}"/>
              </a:ext>
            </a:extLst>
          </p:cNvPr>
          <p:cNvSpPr/>
          <p:nvPr/>
        </p:nvSpPr>
        <p:spPr>
          <a:xfrm>
            <a:off x="10567413" y="2840191"/>
            <a:ext cx="1260629" cy="968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rPr>
              <a:t>True</a:t>
            </a:r>
          </a:p>
        </p:txBody>
      </p:sp>
      <p:sp>
        <p:nvSpPr>
          <p:cNvPr id="8" name="Rectangle 7"/>
          <p:cNvSpPr/>
          <p:nvPr/>
        </p:nvSpPr>
        <p:spPr>
          <a:xfrm>
            <a:off x="6400800" y="556124"/>
            <a:ext cx="4907560" cy="1066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rPr>
              <a:t>Reading Comprehension</a:t>
            </a:r>
          </a:p>
          <a:p>
            <a:pPr algn="ctr"/>
            <a:r>
              <a:rPr lang="ka-GE" sz="2800" dirty="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16295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Seasonal Affective Disorder often affects people during the summer months and can cause depression.</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527612"/>
            <a:ext cx="10022890" cy="1667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latin typeface="Calibri" panose="020F0502020204030204" pitchFamily="34" charset="0"/>
                <a:cs typeface="Calibri" panose="020F0502020204030204" pitchFamily="34" charset="0"/>
              </a:rPr>
              <a:t>There are also a significant number of people who suffer from  Seasonal Affective Disorder. This largely affects people during the months when lack of sunlight is more likely, leaving them depressed, irritable and feeling worthless.</a:t>
            </a:r>
          </a:p>
        </p:txBody>
      </p:sp>
      <p:sp>
        <p:nvSpPr>
          <p:cNvPr id="4" name="Rectangle: Rounded Corners 3">
            <a:extLst>
              <a:ext uri="{FF2B5EF4-FFF2-40B4-BE49-F238E27FC236}">
                <a16:creationId xmlns:a16="http://schemas.microsoft.com/office/drawing/2014/main" id="{DF023B59-3A78-4B09-A1A8-9F29678CCA5A}"/>
              </a:ext>
            </a:extLst>
          </p:cNvPr>
          <p:cNvSpPr/>
          <p:nvPr/>
        </p:nvSpPr>
        <p:spPr>
          <a:xfrm>
            <a:off x="10468018" y="2805343"/>
            <a:ext cx="1331651" cy="1038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rPr>
              <a:t>False</a:t>
            </a:r>
          </a:p>
        </p:txBody>
      </p:sp>
      <p:sp>
        <p:nvSpPr>
          <p:cNvPr id="8" name="Rectangle 7"/>
          <p:cNvSpPr/>
          <p:nvPr/>
        </p:nvSpPr>
        <p:spPr>
          <a:xfrm>
            <a:off x="6400800" y="556124"/>
            <a:ext cx="4907560" cy="1066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rPr>
              <a:t>Reading Comprehension</a:t>
            </a:r>
          </a:p>
          <a:p>
            <a:pPr algn="ctr"/>
            <a:r>
              <a:rPr lang="ka-GE" sz="2800" dirty="0"/>
              <a:t>წაკითხულის გააზრება</a:t>
            </a:r>
            <a:endParaRPr lang="en-US" sz="2800" dirty="0">
              <a:latin typeface="Calibri" pitchFamily="34" charset="0"/>
            </a:endParaRPr>
          </a:p>
        </p:txBody>
      </p:sp>
    </p:spTree>
    <p:extLst>
      <p:ext uri="{BB962C8B-B14F-4D97-AF65-F5344CB8AC3E}">
        <p14:creationId xmlns:p14="http://schemas.microsoft.com/office/powerpoint/2010/main" val="11938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1066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rPr>
              <a:t>Reading Comprehension</a:t>
            </a:r>
          </a:p>
          <a:p>
            <a:pPr algn="ctr"/>
            <a:r>
              <a:rPr lang="ka-GE" sz="2800" dirty="0"/>
              <a:t>წაკითხულის გააზრება</a:t>
            </a:r>
            <a:endParaRPr lang="en-US" sz="2800" dirty="0">
              <a:latin typeface="Calibri" pitchFamily="34" charset="0"/>
            </a:endParaRPr>
          </a:p>
        </p:txBody>
      </p:sp>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Cliff Arnall, the creator of the Blue Monday concept, has distanced himself from </a:t>
            </a:r>
            <a:r>
              <a:rPr lang="en-US" sz="2400" dirty="0" smtClean="0">
                <a:latin typeface="Calibri" panose="020F0502020204030204" pitchFamily="34" charset="0"/>
                <a:cs typeface="Calibri" panose="020F0502020204030204" pitchFamily="34" charset="0"/>
              </a:rPr>
              <a:t>the idea </a:t>
            </a:r>
            <a:r>
              <a:rPr lang="en-US" sz="2400" dirty="0">
                <a:latin typeface="Calibri" panose="020F0502020204030204" pitchFamily="34" charset="0"/>
                <a:cs typeface="Calibri" panose="020F0502020204030204" pitchFamily="34" charset="0"/>
              </a:rPr>
              <a:t>and </a:t>
            </a:r>
            <a:r>
              <a:rPr lang="en-US" sz="2400" dirty="0" smtClean="0">
                <a:latin typeface="Calibri" panose="020F0502020204030204" pitchFamily="34" charset="0"/>
                <a:cs typeface="Calibri" panose="020F0502020204030204" pitchFamily="34" charset="0"/>
              </a:rPr>
              <a:t>apologised</a:t>
            </a:r>
            <a:r>
              <a:rPr lang="en-US" sz="2400" dirty="0">
                <a:latin typeface="Calibri" panose="020F0502020204030204" pitchFamily="34" charset="0"/>
                <a:cs typeface="Calibri" panose="020F0502020204030204" pitchFamily="34" charset="0"/>
              </a:rPr>
              <a:t>.</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atin typeface="Calibri" panose="020F0502020204030204" pitchFamily="34" charset="0"/>
                <a:cs typeface="Calibri" panose="020F0502020204030204" pitchFamily="34" charset="0"/>
              </a:rPr>
              <a:t>Arnall himself has since publicly apologised for introducing the term and done much work to ensure positive work is done year-round.</a:t>
            </a:r>
          </a:p>
        </p:txBody>
      </p:sp>
      <p:sp>
        <p:nvSpPr>
          <p:cNvPr id="7" name="Rectangle: Rounded Corners 3">
            <a:extLst>
              <a:ext uri="{FF2B5EF4-FFF2-40B4-BE49-F238E27FC236}">
                <a16:creationId xmlns:a16="http://schemas.microsoft.com/office/drawing/2014/main" id="{3CE47980-3CFC-4B2E-8CA5-68CCC80A4F0B}"/>
              </a:ext>
            </a:extLst>
          </p:cNvPr>
          <p:cNvSpPr/>
          <p:nvPr/>
        </p:nvSpPr>
        <p:spPr>
          <a:xfrm>
            <a:off x="10550321" y="2823068"/>
            <a:ext cx="1260629" cy="968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rPr>
              <a:t>True</a:t>
            </a:r>
          </a:p>
        </p:txBody>
      </p:sp>
    </p:spTree>
    <p:extLst>
      <p:ext uri="{BB962C8B-B14F-4D97-AF65-F5344CB8AC3E}">
        <p14:creationId xmlns:p14="http://schemas.microsoft.com/office/powerpoint/2010/main" val="28243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78933" y="2734810"/>
            <a:ext cx="10212917" cy="3230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Calibri" charset="0"/>
                <a:ea typeface="Calibri" charset="0"/>
                <a:cs typeface="Calibri" charset="0"/>
              </a:rPr>
              <a:t>Conjunctions: Coordinators and Subordinators</a:t>
            </a:r>
          </a:p>
        </p:txBody>
      </p:sp>
      <p:pic>
        <p:nvPicPr>
          <p:cNvPr id="9"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0" name="Picture 9">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7" name="Rectangle 6">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a16="http://schemas.microsoft.com/office/drawing/2014/main" id="{0EDC11AA-0F7F-2940-8C05-F555C4D6FD04}"/>
              </a:ext>
            </a:extLst>
          </p:cNvPr>
          <p:cNvSpPr txBox="1"/>
          <p:nvPr/>
        </p:nvSpPr>
        <p:spPr>
          <a:xfrm>
            <a:off x="6118595" y="500039"/>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a:t>
            </a:r>
            <a:endParaRPr lang="ka-GE" sz="2800" dirty="0">
              <a:solidFill>
                <a:schemeClr val="bg1"/>
              </a:solidFill>
              <a:latin typeface="Calibri" panose="020F0502020204030204" pitchFamily="34" charset="0"/>
              <a:ea typeface="Calisto MT Regular" charset="0"/>
              <a:cs typeface="Calibri" panose="020F0502020204030204" pitchFamily="34" charset="0"/>
            </a:endParaRP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8" name="Rectangle 7">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Rectangle 1">
            <a:extLst>
              <a:ext uri="{FF2B5EF4-FFF2-40B4-BE49-F238E27FC236}">
                <a16:creationId xmlns:a16="http://schemas.microsoft.com/office/drawing/2014/main" id="{EBCEA2AB-4EC0-894F-9C48-DF6E44FE0776}"/>
              </a:ext>
            </a:extLst>
          </p:cNvPr>
          <p:cNvSpPr/>
          <p:nvPr/>
        </p:nvSpPr>
        <p:spPr>
          <a:xfrm>
            <a:off x="943362" y="1953087"/>
            <a:ext cx="10060842" cy="4300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sto MT Regular" charset="0"/>
              </a:rPr>
              <a:t>Conjunctions are used to express a connection between words. The most familiar conjunctions are </a:t>
            </a:r>
            <a:r>
              <a:rPr lang="en-US" sz="2400" b="1" i="1" dirty="0">
                <a:latin typeface="Calisto MT Regular" charset="0"/>
              </a:rPr>
              <a:t>and, but</a:t>
            </a:r>
            <a:r>
              <a:rPr lang="en-US" sz="2400" dirty="0">
                <a:latin typeface="Calisto MT Regular" charset="0"/>
              </a:rPr>
              <a:t>, and </a:t>
            </a:r>
            <a:r>
              <a:rPr lang="en-US" sz="2400" b="1" i="1" dirty="0">
                <a:latin typeface="Calisto MT Regular" charset="0"/>
              </a:rPr>
              <a:t>or</a:t>
            </a:r>
            <a:r>
              <a:rPr lang="en-US" sz="2400" dirty="0">
                <a:latin typeface="Calisto MT Regular" charset="0"/>
              </a:rPr>
              <a:t>:</a:t>
            </a:r>
          </a:p>
          <a:p>
            <a:r>
              <a:rPr lang="en-US" sz="2400" dirty="0">
                <a:latin typeface="Calisto MT Regular" charset="0"/>
              </a:rPr>
              <a:t>  </a:t>
            </a:r>
            <a:r>
              <a:rPr lang="en-US" sz="2400" i="1" dirty="0">
                <a:latin typeface="Calisto MT Regular" charset="0"/>
              </a:rPr>
              <a:t>cold </a:t>
            </a:r>
            <a:r>
              <a:rPr lang="en-US" sz="2400" i="1" dirty="0">
                <a:solidFill>
                  <a:srgbClr val="FF0000"/>
                </a:solidFill>
                <a:latin typeface="Calisto MT Regular" charset="0"/>
              </a:rPr>
              <a:t>and</a:t>
            </a:r>
            <a:r>
              <a:rPr lang="en-US" sz="2400" i="1" dirty="0">
                <a:latin typeface="Calisto MT Regular" charset="0"/>
              </a:rPr>
              <a:t> wet </a:t>
            </a:r>
          </a:p>
          <a:p>
            <a:r>
              <a:rPr lang="en-US" sz="2400" i="1" dirty="0">
                <a:latin typeface="Calisto MT Regular" charset="0"/>
              </a:rPr>
              <a:t>  tired </a:t>
            </a:r>
            <a:r>
              <a:rPr lang="en-US" sz="2400" i="1" dirty="0">
                <a:solidFill>
                  <a:srgbClr val="FF0000"/>
                </a:solidFill>
                <a:latin typeface="Calisto MT Regular" charset="0"/>
              </a:rPr>
              <a:t>but</a:t>
            </a:r>
            <a:r>
              <a:rPr lang="en-US" sz="2400" i="1" dirty="0">
                <a:latin typeface="Calisto MT Regular" charset="0"/>
              </a:rPr>
              <a:t> happy</a:t>
            </a:r>
          </a:p>
          <a:p>
            <a:r>
              <a:rPr lang="en-US" sz="2400" i="1" dirty="0">
                <a:latin typeface="Calisto MT Regular" charset="0"/>
              </a:rPr>
              <a:t>  </a:t>
            </a:r>
            <a:r>
              <a:rPr lang="en-US" sz="2400" i="1" dirty="0" smtClean="0">
                <a:latin typeface="Calisto MT Regular" charset="0"/>
              </a:rPr>
              <a:t>tea </a:t>
            </a:r>
            <a:r>
              <a:rPr lang="en-US" sz="2400" i="1" dirty="0">
                <a:solidFill>
                  <a:srgbClr val="FF0000"/>
                </a:solidFill>
                <a:latin typeface="Calisto MT Regular" charset="0"/>
              </a:rPr>
              <a:t>or</a:t>
            </a:r>
            <a:r>
              <a:rPr lang="en-US" sz="2400" i="1" dirty="0">
                <a:latin typeface="Calisto MT Regular" charset="0"/>
              </a:rPr>
              <a:t> coffee</a:t>
            </a:r>
          </a:p>
          <a:p>
            <a:endParaRPr lang="en-US" sz="2400" dirty="0">
              <a:latin typeface="Calisto MT Regular" charset="0"/>
            </a:endParaRPr>
          </a:p>
          <a:p>
            <a:r>
              <a:rPr lang="en-US" sz="2400" dirty="0">
                <a:latin typeface="Calisto MT Regular" charset="0"/>
              </a:rPr>
              <a:t>They can also connect longer units:  </a:t>
            </a:r>
          </a:p>
          <a:p>
            <a:r>
              <a:rPr lang="en-US" sz="2400" dirty="0">
                <a:latin typeface="Calisto MT Regular" charset="0"/>
              </a:rPr>
              <a:t> </a:t>
            </a:r>
          </a:p>
          <a:p>
            <a:r>
              <a:rPr lang="en-US" sz="2400" i="1" dirty="0">
                <a:latin typeface="Calisto MT Regular" charset="0"/>
              </a:rPr>
              <a:t>Paul plays football </a:t>
            </a:r>
            <a:r>
              <a:rPr lang="en-US" sz="2400" i="1" dirty="0">
                <a:solidFill>
                  <a:srgbClr val="FF0000"/>
                </a:solidFill>
                <a:latin typeface="Calisto MT Regular" charset="0"/>
              </a:rPr>
              <a:t>and </a:t>
            </a:r>
            <a:r>
              <a:rPr lang="en-US" sz="2400" i="1" dirty="0">
                <a:latin typeface="Calisto MT Regular" charset="0"/>
              </a:rPr>
              <a:t>David plays </a:t>
            </a:r>
            <a:r>
              <a:rPr lang="en-US" sz="2400" i="1" dirty="0" smtClean="0">
                <a:latin typeface="Calisto MT Regular" charset="0"/>
              </a:rPr>
              <a:t>chess. </a:t>
            </a:r>
            <a:endParaRPr lang="en-US" sz="2400" i="1" dirty="0">
              <a:latin typeface="Calisto MT Regular" charset="0"/>
            </a:endParaRPr>
          </a:p>
          <a:p>
            <a:r>
              <a:rPr lang="en-US" sz="2400" i="1" dirty="0">
                <a:latin typeface="Calisto MT Regular" charset="0"/>
              </a:rPr>
              <a:t>I play tennis </a:t>
            </a:r>
            <a:r>
              <a:rPr lang="en-US" sz="2400" i="1" dirty="0">
                <a:solidFill>
                  <a:srgbClr val="FF0000"/>
                </a:solidFill>
                <a:latin typeface="Calisto MT Regular" charset="0"/>
              </a:rPr>
              <a:t>but </a:t>
            </a:r>
            <a:r>
              <a:rPr lang="en-US" sz="2400" i="1" dirty="0">
                <a:latin typeface="Calisto MT Regular" charset="0"/>
              </a:rPr>
              <a:t>I don't play </a:t>
            </a:r>
            <a:r>
              <a:rPr lang="en-US" sz="2400" i="1" dirty="0" smtClean="0">
                <a:latin typeface="Calisto MT Regular" charset="0"/>
              </a:rPr>
              <a:t>well. </a:t>
            </a:r>
            <a:endParaRPr lang="en-US" sz="2400" i="1" dirty="0">
              <a:latin typeface="Calisto MT Regular" charset="0"/>
            </a:endParaRPr>
          </a:p>
          <a:p>
            <a:r>
              <a:rPr lang="en-US" sz="2400" i="1" dirty="0">
                <a:latin typeface="Calisto MT Regular" charset="0"/>
              </a:rPr>
              <a:t> </a:t>
            </a:r>
          </a:p>
          <a:p>
            <a:r>
              <a:rPr lang="en-US" sz="1200" dirty="0">
                <a:latin typeface="Calisto MT Regular" charset="0"/>
              </a:rPr>
              <a:t> </a:t>
            </a:r>
          </a:p>
        </p:txBody>
      </p:sp>
      <p:pic>
        <p:nvPicPr>
          <p:cNvPr id="11"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5" name="TextBox 4">
            <a:extLst>
              <a:ext uri="{FF2B5EF4-FFF2-40B4-BE49-F238E27FC236}">
                <a16:creationId xmlns:a16="http://schemas.microsoft.com/office/drawing/2014/main" id="{FABFFF8D-7757-4EFE-960E-317117FE62ED}"/>
              </a:ext>
            </a:extLst>
          </p:cNvPr>
          <p:cNvSpPr txBox="1"/>
          <p:nvPr/>
        </p:nvSpPr>
        <p:spPr>
          <a:xfrm>
            <a:off x="6096000" y="2947386"/>
            <a:ext cx="4834854" cy="307777"/>
          </a:xfrm>
          <a:prstGeom prst="rect">
            <a:avLst/>
          </a:prstGeom>
          <a:noFill/>
        </p:spPr>
        <p:txBody>
          <a:bodyPr wrap="square" rtlCol="0">
            <a:spAutoFit/>
          </a:bodyPr>
          <a:lstStyle/>
          <a:p>
            <a:endParaRPr lang="en-US" dirty="0">
              <a:solidFill>
                <a:schemeClr val="bg1"/>
              </a:solidFill>
            </a:endParaRPr>
          </a:p>
        </p:txBody>
      </p:sp>
      <p:sp>
        <p:nvSpPr>
          <p:cNvPr id="7" name="TextBox 6">
            <a:extLst>
              <a:ext uri="{FF2B5EF4-FFF2-40B4-BE49-F238E27FC236}">
                <a16:creationId xmlns:a16="http://schemas.microsoft.com/office/drawing/2014/main" id="{0EDC11AA-0F7F-2940-8C05-F555C4D6FD04}"/>
              </a:ext>
            </a:extLst>
          </p:cNvPr>
          <p:cNvSpPr txBox="1"/>
          <p:nvPr/>
        </p:nvSpPr>
        <p:spPr>
          <a:xfrm>
            <a:off x="6118595" y="500039"/>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a:t>
            </a:r>
            <a:endParaRPr lang="ka-GE" sz="2800" dirty="0">
              <a:solidFill>
                <a:schemeClr val="bg1"/>
              </a:solidFill>
              <a:latin typeface="Calibri" panose="020F0502020204030204" pitchFamily="34" charset="0"/>
              <a:ea typeface="Calisto MT Regular" charset="0"/>
              <a:cs typeface="Calibri" panose="020F0502020204030204" pitchFamily="34" charset="0"/>
            </a:endParaRP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195768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id="{C633668A-C180-4A05-AB4F-6AAFDE5258A4}"/>
              </a:ext>
            </a:extLst>
          </p:cNvPr>
          <p:cNvSpPr/>
          <p:nvPr/>
        </p:nvSpPr>
        <p:spPr>
          <a:xfrm>
            <a:off x="863600" y="1997476"/>
            <a:ext cx="10464800" cy="3828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smtClean="0">
                <a:solidFill>
                  <a:schemeClr val="bg1"/>
                </a:solidFill>
                <a:latin typeface="Calibri" panose="020F0502020204030204" pitchFamily="34" charset="0"/>
                <a:cs typeface="Calibri" panose="020F0502020204030204" pitchFamily="34" charset="0"/>
              </a:rPr>
              <a:t>There </a:t>
            </a:r>
            <a:r>
              <a:rPr lang="en-US" sz="3500" i="1" dirty="0">
                <a:solidFill>
                  <a:schemeClr val="bg1"/>
                </a:solidFill>
                <a:latin typeface="Calibri" panose="020F0502020204030204" pitchFamily="34" charset="0"/>
                <a:cs typeface="Calibri" panose="020F0502020204030204" pitchFamily="34" charset="0"/>
              </a:rPr>
              <a:t>are two types of conjunctions. COORDINATING CONJUNCTIONS (or simply COORDINATORS) connect elements of `equal' syntactic status:  </a:t>
            </a:r>
          </a:p>
          <a:p>
            <a:r>
              <a:rPr lang="en-US" sz="3500" i="1" dirty="0">
                <a:solidFill>
                  <a:schemeClr val="bg1"/>
                </a:solidFill>
                <a:latin typeface="Calibri" panose="020F0502020204030204" pitchFamily="34" charset="0"/>
                <a:cs typeface="Calibri" panose="020F0502020204030204" pitchFamily="34" charset="0"/>
              </a:rPr>
              <a:t> </a:t>
            </a:r>
          </a:p>
          <a:p>
            <a:r>
              <a:rPr lang="en-US" sz="3500" i="1" dirty="0">
                <a:solidFill>
                  <a:schemeClr val="bg1"/>
                </a:solidFill>
                <a:latin typeface="Calibri" panose="020F0502020204030204" pitchFamily="34" charset="0"/>
                <a:cs typeface="Calibri" panose="020F0502020204030204" pitchFamily="34" charset="0"/>
              </a:rPr>
              <a:t>Paul and David </a:t>
            </a:r>
          </a:p>
          <a:p>
            <a:r>
              <a:rPr lang="en-US" sz="3500" i="1" dirty="0">
                <a:solidFill>
                  <a:schemeClr val="bg1"/>
                </a:solidFill>
                <a:latin typeface="Calibri" panose="020F0502020204030204" pitchFamily="34" charset="0"/>
                <a:cs typeface="Calibri" panose="020F0502020204030204" pitchFamily="34" charset="0"/>
              </a:rPr>
              <a:t>I play tennis but I don't play well </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pic>
        <p:nvPicPr>
          <p:cNvPr id="12"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TextBox 5">
            <a:extLst>
              <a:ext uri="{FF2B5EF4-FFF2-40B4-BE49-F238E27FC236}">
                <a16:creationId xmlns:a16="http://schemas.microsoft.com/office/drawing/2014/main" id="{0EDC11AA-0F7F-2940-8C05-F555C4D6FD04}"/>
              </a:ext>
            </a:extLst>
          </p:cNvPr>
          <p:cNvSpPr txBox="1"/>
          <p:nvPr/>
        </p:nvSpPr>
        <p:spPr>
          <a:xfrm>
            <a:off x="6118595" y="500039"/>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a:t>
            </a:r>
            <a:endParaRPr lang="ka-GE" sz="2800" dirty="0">
              <a:solidFill>
                <a:schemeClr val="bg1"/>
              </a:solidFill>
              <a:latin typeface="Calibri" panose="020F0502020204030204" pitchFamily="34" charset="0"/>
              <a:ea typeface="Calisto MT Regular" charset="0"/>
              <a:cs typeface="Calibri" panose="020F0502020204030204" pitchFamily="34" charset="0"/>
            </a:endParaRP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778933" y="1613825"/>
            <a:ext cx="10789496" cy="4828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chemeClr val="bg1"/>
                </a:solidFill>
                <a:latin typeface="Calibri" panose="020F0502020204030204" pitchFamily="34" charset="0"/>
                <a:cs typeface="Calibri" panose="020F0502020204030204" pitchFamily="34" charset="0"/>
              </a:rPr>
              <a:t>On the other hand, SUBORDINATING CONJUNCTIONS (or SUBORDINATORS) connect elements of `unequal' syntactic status:  </a:t>
            </a:r>
          </a:p>
          <a:p>
            <a:r>
              <a:rPr lang="en-US" sz="3200" i="1" dirty="0">
                <a:solidFill>
                  <a:schemeClr val="bg1"/>
                </a:solidFill>
                <a:latin typeface="Calibri" panose="020F0502020204030204" pitchFamily="34" charset="0"/>
                <a:cs typeface="Calibri" panose="020F0502020204030204" pitchFamily="34" charset="0"/>
              </a:rPr>
              <a:t> I left early </a:t>
            </a:r>
            <a:r>
              <a:rPr lang="en-US" sz="3200" i="1" dirty="0">
                <a:solidFill>
                  <a:srgbClr val="FF0000"/>
                </a:solidFill>
                <a:latin typeface="Calibri" panose="020F0502020204030204" pitchFamily="34" charset="0"/>
                <a:cs typeface="Calibri" panose="020F0502020204030204" pitchFamily="34" charset="0"/>
              </a:rPr>
              <a:t>because </a:t>
            </a:r>
            <a:r>
              <a:rPr lang="en-US" sz="3200" i="1" dirty="0">
                <a:solidFill>
                  <a:schemeClr val="bg1"/>
                </a:solidFill>
                <a:latin typeface="Calibri" panose="020F0502020204030204" pitchFamily="34" charset="0"/>
                <a:cs typeface="Calibri" panose="020F0502020204030204" pitchFamily="34" charset="0"/>
              </a:rPr>
              <a:t>I had an interview the next day </a:t>
            </a:r>
            <a:r>
              <a:rPr lang="en-US" sz="3200" i="1" dirty="0" smtClean="0">
                <a:solidFill>
                  <a:schemeClr val="bg1"/>
                </a:solidFill>
                <a:latin typeface="Calibri" panose="020F0502020204030204" pitchFamily="34" charset="0"/>
                <a:cs typeface="Calibri" panose="020F0502020204030204" pitchFamily="34" charset="0"/>
              </a:rPr>
              <a:t>.</a:t>
            </a:r>
            <a:endParaRPr lang="en-US" sz="3200" i="1" dirty="0">
              <a:solidFill>
                <a:schemeClr val="bg1"/>
              </a:solidFill>
              <a:latin typeface="Calibri" panose="020F0502020204030204" pitchFamily="34" charset="0"/>
              <a:cs typeface="Calibri" panose="020F0502020204030204" pitchFamily="34" charset="0"/>
            </a:endParaRPr>
          </a:p>
          <a:p>
            <a:r>
              <a:rPr lang="en-US" sz="3200" i="1" dirty="0">
                <a:solidFill>
                  <a:schemeClr val="bg1"/>
                </a:solidFill>
                <a:latin typeface="Calibri" panose="020F0502020204030204" pitchFamily="34" charset="0"/>
                <a:cs typeface="Calibri" panose="020F0502020204030204" pitchFamily="34" charset="0"/>
              </a:rPr>
              <a:t>We visited Madame Tussaud's </a:t>
            </a:r>
            <a:r>
              <a:rPr lang="en-US" sz="3200" i="1" dirty="0">
                <a:solidFill>
                  <a:srgbClr val="FF0000"/>
                </a:solidFill>
                <a:latin typeface="Calibri" panose="020F0502020204030204" pitchFamily="34" charset="0"/>
                <a:cs typeface="Calibri" panose="020F0502020204030204" pitchFamily="34" charset="0"/>
              </a:rPr>
              <a:t>while</a:t>
            </a:r>
            <a:r>
              <a:rPr lang="en-US" sz="3200" i="1" dirty="0">
                <a:solidFill>
                  <a:schemeClr val="bg1"/>
                </a:solidFill>
                <a:latin typeface="Calibri" panose="020F0502020204030204" pitchFamily="34" charset="0"/>
                <a:cs typeface="Calibri" panose="020F0502020204030204" pitchFamily="34" charset="0"/>
              </a:rPr>
              <a:t> we were in </a:t>
            </a:r>
            <a:r>
              <a:rPr lang="en-US" sz="3200" i="1" dirty="0" smtClean="0">
                <a:solidFill>
                  <a:schemeClr val="bg1"/>
                </a:solidFill>
                <a:latin typeface="Calibri" panose="020F0502020204030204" pitchFamily="34" charset="0"/>
                <a:cs typeface="Calibri" panose="020F0502020204030204" pitchFamily="34" charset="0"/>
              </a:rPr>
              <a:t>London.</a:t>
            </a:r>
          </a:p>
          <a:p>
            <a:r>
              <a:rPr lang="en-US" sz="3200" i="1" dirty="0" smtClean="0">
                <a:solidFill>
                  <a:schemeClr val="bg1"/>
                </a:solidFill>
                <a:latin typeface="Calibri" panose="020F0502020204030204" pitchFamily="34" charset="0"/>
                <a:cs typeface="Calibri" panose="020F0502020204030204" pitchFamily="34" charset="0"/>
              </a:rPr>
              <a:t> </a:t>
            </a:r>
            <a:endParaRPr lang="en-US" sz="3200" i="1" dirty="0">
              <a:solidFill>
                <a:schemeClr val="bg1"/>
              </a:solidFill>
              <a:latin typeface="Calibri" panose="020F0502020204030204" pitchFamily="34" charset="0"/>
              <a:cs typeface="Calibri" panose="020F0502020204030204" pitchFamily="34" charset="0"/>
            </a:endParaRPr>
          </a:p>
          <a:p>
            <a:r>
              <a:rPr lang="en-US" sz="3200" i="1" dirty="0">
                <a:solidFill>
                  <a:schemeClr val="bg1"/>
                </a:solidFill>
                <a:latin typeface="Calibri" panose="020F0502020204030204" pitchFamily="34" charset="0"/>
                <a:cs typeface="Calibri" panose="020F0502020204030204" pitchFamily="34" charset="0"/>
              </a:rPr>
              <a:t>Other subordinating conjunctions include </a:t>
            </a:r>
            <a:r>
              <a:rPr lang="en-US" sz="3200" i="1" dirty="0">
                <a:solidFill>
                  <a:srgbClr val="FF0000"/>
                </a:solidFill>
                <a:latin typeface="Calibri" panose="020F0502020204030204" pitchFamily="34" charset="0"/>
                <a:cs typeface="Calibri" panose="020F0502020204030204" pitchFamily="34" charset="0"/>
              </a:rPr>
              <a:t>although, because, before, since, till, unless, whereas, whether </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6118595" y="500039"/>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a:t>
            </a:r>
            <a:endParaRPr lang="ka-GE" sz="2800" dirty="0">
              <a:solidFill>
                <a:schemeClr val="bg1"/>
              </a:solidFill>
              <a:latin typeface="Calibri" panose="020F0502020204030204" pitchFamily="34" charset="0"/>
              <a:ea typeface="Calisto MT Regular" charset="0"/>
              <a:cs typeface="Calibri" panose="020F0502020204030204" pitchFamily="34" charset="0"/>
            </a:endParaRP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9951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12" name="Rectangle 11">
            <a:extLst>
              <a:ext uri="{FF2B5EF4-FFF2-40B4-BE49-F238E27FC236}">
                <a16:creationId xmlns:a16="http://schemas.microsoft.com/office/drawing/2014/main" id="{29A71C1E-DAAB-A148-ACE1-5513F96BC64F}"/>
              </a:ext>
            </a:extLst>
          </p:cNvPr>
          <p:cNvSpPr/>
          <p:nvPr/>
        </p:nvSpPr>
        <p:spPr>
          <a:xfrm>
            <a:off x="7153275" y="531838"/>
            <a:ext cx="4225637" cy="109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23571"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a:solidFill>
                  <a:schemeClr val="bg1"/>
                </a:solidFill>
                <a:latin typeface="Calibri" panose="020F0502020204030204" pitchFamily="34" charset="0"/>
                <a:cs typeface="Calibri" panose="020F0502020204030204" pitchFamily="34" charset="0"/>
              </a:rPr>
              <a:t>Last year we visited Venice </a:t>
            </a:r>
            <a:r>
              <a:rPr lang="en-US" sz="3500" i="1" dirty="0">
                <a:solidFill>
                  <a:srgbClr val="FF0000"/>
                </a:solidFill>
                <a:latin typeface="Calibri" panose="020F0502020204030204" pitchFamily="34" charset="0"/>
                <a:cs typeface="Calibri" panose="020F0502020204030204" pitchFamily="34" charset="0"/>
              </a:rPr>
              <a:t>and</a:t>
            </a:r>
            <a:r>
              <a:rPr lang="en-US" sz="3500" i="1" dirty="0">
                <a:solidFill>
                  <a:schemeClr val="bg1"/>
                </a:solidFill>
                <a:latin typeface="Calibri" panose="020F0502020204030204" pitchFamily="34" charset="0"/>
                <a:cs typeface="Calibri" panose="020F0502020204030204" pitchFamily="34" charset="0"/>
              </a:rPr>
              <a:t> Pisa.</a:t>
            </a:r>
          </a:p>
          <a:p>
            <a:pPr marL="514350" indent="-514350">
              <a:buClr>
                <a:schemeClr val="bg1"/>
              </a:buClr>
              <a:buFont typeface="+mj-lt"/>
              <a:buAutoNum type="alphaLcPeriod"/>
            </a:pPr>
            <a:r>
              <a:rPr lang="en-US" sz="3500" i="1" dirty="0" smtClean="0">
                <a:solidFill>
                  <a:schemeClr val="bg1"/>
                </a:solidFill>
                <a:latin typeface="Calibri" panose="020F0502020204030204" pitchFamily="34" charset="0"/>
                <a:cs typeface="Calibri" panose="020F0502020204030204" pitchFamily="34" charset="0"/>
              </a:rPr>
              <a:t>subordinator</a:t>
            </a:r>
            <a:endParaRPr lang="en-US" sz="3500" i="1" dirty="0">
              <a:solidFill>
                <a:schemeClr val="bg1"/>
              </a:solidFill>
              <a:latin typeface="Calibri" panose="020F0502020204030204" pitchFamily="34" charset="0"/>
              <a:cs typeface="Calibri" panose="020F0502020204030204" pitchFamily="34" charset="0"/>
            </a:endParaRPr>
          </a:p>
          <a:p>
            <a:pPr marL="514350" indent="-514350">
              <a:buClr>
                <a:schemeClr val="bg1"/>
              </a:buClr>
              <a:buAutoNum type="alphaLcPeriod"/>
            </a:pPr>
            <a:r>
              <a:rPr lang="en-US" sz="3500" i="1" dirty="0">
                <a:solidFill>
                  <a:schemeClr val="bg1"/>
                </a:solidFill>
                <a:latin typeface="Calibri" panose="020F0502020204030204" pitchFamily="34" charset="0"/>
                <a:cs typeface="Calibri" panose="020F0502020204030204" pitchFamily="34" charset="0"/>
              </a:rPr>
              <a:t>coordinator</a:t>
            </a:r>
          </a:p>
        </p:txBody>
      </p:sp>
      <p:sp>
        <p:nvSpPr>
          <p:cNvPr id="9" name="TextBox 8">
            <a:extLst>
              <a:ext uri="{FF2B5EF4-FFF2-40B4-BE49-F238E27FC236}">
                <a16:creationId xmlns:a16="http://schemas.microsoft.com/office/drawing/2014/main" id="{C3A0B8F0-ED81-4886-BAD3-624878320317}"/>
              </a:ext>
            </a:extLst>
          </p:cNvPr>
          <p:cNvSpPr txBox="1"/>
          <p:nvPr/>
        </p:nvSpPr>
        <p:spPr>
          <a:xfrm>
            <a:off x="1186392" y="4385797"/>
            <a:ext cx="935355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3" name="Straight Connector 2">
            <a:extLst>
              <a:ext uri="{FF2B5EF4-FFF2-40B4-BE49-F238E27FC236}">
                <a16:creationId xmlns:a16="http://schemas.microsoft.com/office/drawing/2014/main" id="{8460BE4B-E05C-4D4F-9F15-FC3C7813FF80}"/>
              </a:ext>
            </a:extLst>
          </p:cNvPr>
          <p:cNvCxnSpPr/>
          <p:nvPr/>
        </p:nvCxnSpPr>
        <p:spPr>
          <a:xfrm>
            <a:off x="1420427" y="5086905"/>
            <a:ext cx="2139519"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0EDC11AA-0F7F-2940-8C05-F555C4D6FD04}"/>
              </a:ext>
            </a:extLst>
          </p:cNvPr>
          <p:cNvSpPr txBox="1"/>
          <p:nvPr/>
        </p:nvSpPr>
        <p:spPr>
          <a:xfrm>
            <a:off x="7153275" y="602771"/>
            <a:ext cx="4225638"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21313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12" name="Rectangle 11">
            <a:extLst>
              <a:ext uri="{FF2B5EF4-FFF2-40B4-BE49-F238E27FC236}">
                <a16:creationId xmlns:a16="http://schemas.microsoft.com/office/drawing/2014/main" id="{29A71C1E-DAAB-A148-ACE1-5513F96BC64F}"/>
              </a:ext>
            </a:extLst>
          </p:cNvPr>
          <p:cNvSpPr/>
          <p:nvPr/>
        </p:nvSpPr>
        <p:spPr>
          <a:xfrm>
            <a:off x="7153275" y="531838"/>
            <a:ext cx="4225637" cy="109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23571"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a:solidFill>
                  <a:schemeClr val="bg1"/>
                </a:solidFill>
                <a:latin typeface="Calibri" panose="020F0502020204030204" pitchFamily="34" charset="0"/>
                <a:cs typeface="Calibri" panose="020F0502020204030204" pitchFamily="34" charset="0"/>
              </a:rPr>
              <a:t>Have there been any developments </a:t>
            </a:r>
            <a:r>
              <a:rPr lang="en-US" sz="3500" i="1" dirty="0">
                <a:solidFill>
                  <a:srgbClr val="FF0000"/>
                </a:solidFill>
                <a:latin typeface="Calibri" panose="020F0502020204030204" pitchFamily="34" charset="0"/>
                <a:cs typeface="Calibri" panose="020F0502020204030204" pitchFamily="34" charset="0"/>
              </a:rPr>
              <a:t>since</a:t>
            </a:r>
            <a:r>
              <a:rPr lang="en-US" sz="3500" i="1" dirty="0">
                <a:solidFill>
                  <a:schemeClr val="bg1"/>
                </a:solidFill>
                <a:latin typeface="Calibri" panose="020F0502020204030204" pitchFamily="34" charset="0"/>
                <a:cs typeface="Calibri" panose="020F0502020204030204" pitchFamily="34" charset="0"/>
              </a:rPr>
              <a:t> we last met?</a:t>
            </a:r>
          </a:p>
          <a:p>
            <a:pPr marL="514350" indent="-514350">
              <a:buClr>
                <a:schemeClr val="bg1"/>
              </a:buClr>
              <a:buAutoNum type="alphaLcPeriod"/>
            </a:pPr>
            <a:r>
              <a:rPr lang="en-US" sz="3500" i="1" dirty="0" smtClean="0">
                <a:solidFill>
                  <a:schemeClr val="bg1"/>
                </a:solidFill>
                <a:latin typeface="Calibri" panose="020F0502020204030204" pitchFamily="34" charset="0"/>
                <a:cs typeface="Calibri" panose="020F0502020204030204" pitchFamily="34" charset="0"/>
              </a:rPr>
              <a:t>subordinator</a:t>
            </a:r>
            <a:endParaRPr lang="en-US" sz="3500" i="1" dirty="0">
              <a:solidFill>
                <a:schemeClr val="bg1"/>
              </a:solidFill>
              <a:latin typeface="Calibri" panose="020F0502020204030204" pitchFamily="34" charset="0"/>
              <a:cs typeface="Calibri" panose="020F0502020204030204" pitchFamily="34" charset="0"/>
            </a:endParaRPr>
          </a:p>
          <a:p>
            <a:pPr marL="514350" indent="-514350">
              <a:buClr>
                <a:schemeClr val="bg1"/>
              </a:buClr>
              <a:buAutoNum type="alphaLcPeriod"/>
            </a:pPr>
            <a:r>
              <a:rPr lang="en-US" sz="3500" i="1" dirty="0">
                <a:solidFill>
                  <a:schemeClr val="bg1"/>
                </a:solidFill>
                <a:latin typeface="Calibri" panose="020F0502020204030204" pitchFamily="34" charset="0"/>
                <a:cs typeface="Calibri" panose="020F0502020204030204" pitchFamily="34" charset="0"/>
              </a:rPr>
              <a:t>coordinator</a:t>
            </a:r>
          </a:p>
        </p:txBody>
      </p:sp>
      <p:sp>
        <p:nvSpPr>
          <p:cNvPr id="9" name="TextBox 8">
            <a:extLst>
              <a:ext uri="{FF2B5EF4-FFF2-40B4-BE49-F238E27FC236}">
                <a16:creationId xmlns:a16="http://schemas.microsoft.com/office/drawing/2014/main" id="{C3A0B8F0-ED81-4886-BAD3-624878320317}"/>
              </a:ext>
            </a:extLst>
          </p:cNvPr>
          <p:cNvSpPr txBox="1"/>
          <p:nvPr/>
        </p:nvSpPr>
        <p:spPr>
          <a:xfrm>
            <a:off x="1186392" y="4385797"/>
            <a:ext cx="935355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3" name="Straight Connector 2">
            <a:extLst>
              <a:ext uri="{FF2B5EF4-FFF2-40B4-BE49-F238E27FC236}">
                <a16:creationId xmlns:a16="http://schemas.microsoft.com/office/drawing/2014/main" id="{1EC00B22-5713-4372-8450-28B6C975586C}"/>
              </a:ext>
            </a:extLst>
          </p:cNvPr>
          <p:cNvCxnSpPr/>
          <p:nvPr/>
        </p:nvCxnSpPr>
        <p:spPr>
          <a:xfrm>
            <a:off x="1438183" y="4563122"/>
            <a:ext cx="237033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0EDC11AA-0F7F-2940-8C05-F555C4D6FD04}"/>
              </a:ext>
            </a:extLst>
          </p:cNvPr>
          <p:cNvSpPr txBox="1"/>
          <p:nvPr/>
        </p:nvSpPr>
        <p:spPr>
          <a:xfrm>
            <a:off x="7153275" y="602771"/>
            <a:ext cx="4225638"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74673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7754181" y="592428"/>
            <a:ext cx="3487067" cy="1101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Google Shape;138;p3"/>
          <p:cNvSpPr txBox="1">
            <a:spLocks noGrp="1"/>
          </p:cNvSpPr>
          <p:nvPr>
            <p:ph type="title"/>
          </p:nvPr>
        </p:nvSpPr>
        <p:spPr>
          <a:xfrm>
            <a:off x="7814320" y="828083"/>
            <a:ext cx="3426927" cy="68046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r>
              <a:rPr lang="en-US" sz="3600" dirty="0">
                <a:solidFill>
                  <a:schemeClr val="bg1"/>
                </a:solidFill>
                <a:latin typeface="Calibri Regular" charset="0"/>
              </a:rPr>
              <a:t/>
            </a:r>
            <a:br>
              <a:rPr lang="en-US" sz="3600" dirty="0">
                <a:solidFill>
                  <a:schemeClr val="bg1"/>
                </a:solidFill>
                <a:latin typeface="Calibri Regular"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979207" y="2509625"/>
            <a:ext cx="6774974" cy="1741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ctr">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What feelings do the emojis show?</a:t>
            </a: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2" name="Rectangle 1">
            <a:extLst>
              <a:ext uri="{FF2B5EF4-FFF2-40B4-BE49-F238E27FC236}">
                <a16:creationId xmlns:a16="http://schemas.microsoft.com/office/drawing/2014/main" id="{C43062DF-C63C-4C65-A713-225D28618EFD}"/>
              </a:ext>
            </a:extLst>
          </p:cNvPr>
          <p:cNvSpPr/>
          <p:nvPr/>
        </p:nvSpPr>
        <p:spPr>
          <a:xfrm>
            <a:off x="979207" y="4678532"/>
            <a:ext cx="6774974" cy="1535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Is it easier to show feelings in text messages using emojis?</a:t>
            </a:r>
          </a:p>
        </p:txBody>
      </p:sp>
      <p:pic>
        <p:nvPicPr>
          <p:cNvPr id="3" name="Picture 2">
            <a:extLst>
              <a:ext uri="{FF2B5EF4-FFF2-40B4-BE49-F238E27FC236}">
                <a16:creationId xmlns:a16="http://schemas.microsoft.com/office/drawing/2014/main" id="{DE37D7D3-5716-4B61-BBB2-034D22C7F2D7}"/>
              </a:ext>
            </a:extLst>
          </p:cNvPr>
          <p:cNvPicPr>
            <a:picLocks noChangeAspect="1"/>
          </p:cNvPicPr>
          <p:nvPr/>
        </p:nvPicPr>
        <p:blipFill>
          <a:blip r:embed="rId5"/>
          <a:stretch>
            <a:fillRect/>
          </a:stretch>
        </p:blipFill>
        <p:spPr>
          <a:xfrm>
            <a:off x="8245363" y="2971098"/>
            <a:ext cx="3595457" cy="22931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23571"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a:solidFill>
                  <a:schemeClr val="bg1"/>
                </a:solidFill>
                <a:latin typeface="Calibri" panose="020F0502020204030204" pitchFamily="34" charset="0"/>
                <a:cs typeface="Calibri" panose="020F0502020204030204" pitchFamily="34" charset="0"/>
              </a:rPr>
              <a:t>Meg will drink red </a:t>
            </a:r>
            <a:r>
              <a:rPr lang="en-US" sz="3500" i="1" dirty="0">
                <a:solidFill>
                  <a:srgbClr val="FF0000"/>
                </a:solidFill>
                <a:latin typeface="Calibri" panose="020F0502020204030204" pitchFamily="34" charset="0"/>
                <a:cs typeface="Calibri" panose="020F0502020204030204" pitchFamily="34" charset="0"/>
              </a:rPr>
              <a:t>or </a:t>
            </a:r>
            <a:r>
              <a:rPr lang="en-US" sz="3500" i="1" dirty="0">
                <a:solidFill>
                  <a:schemeClr val="bg1"/>
                </a:solidFill>
                <a:latin typeface="Calibri" panose="020F0502020204030204" pitchFamily="34" charset="0"/>
                <a:cs typeface="Calibri" panose="020F0502020204030204" pitchFamily="34" charset="0"/>
              </a:rPr>
              <a:t>white wine.</a:t>
            </a:r>
          </a:p>
          <a:p>
            <a:pPr marL="514350" indent="-514350">
              <a:buClr>
                <a:schemeClr val="bg1"/>
              </a:buClr>
              <a:buAutoNum type="alphaLcPeriod"/>
            </a:pPr>
            <a:r>
              <a:rPr lang="en-US" sz="3500" i="1" dirty="0" smtClean="0">
                <a:solidFill>
                  <a:schemeClr val="bg1"/>
                </a:solidFill>
                <a:latin typeface="Calibri" panose="020F0502020204030204" pitchFamily="34" charset="0"/>
                <a:cs typeface="Calibri" panose="020F0502020204030204" pitchFamily="34" charset="0"/>
              </a:rPr>
              <a:t>subordinator</a:t>
            </a:r>
            <a:endParaRPr lang="en-US" sz="3500" i="1" dirty="0">
              <a:solidFill>
                <a:schemeClr val="bg1"/>
              </a:solidFill>
              <a:latin typeface="Calibri" panose="020F0502020204030204" pitchFamily="34" charset="0"/>
              <a:cs typeface="Calibri" panose="020F0502020204030204" pitchFamily="34" charset="0"/>
            </a:endParaRPr>
          </a:p>
          <a:p>
            <a:pPr marL="514350" indent="-514350">
              <a:buClr>
                <a:schemeClr val="bg1"/>
              </a:buClr>
              <a:buAutoNum type="alphaLcPeriod"/>
            </a:pPr>
            <a:r>
              <a:rPr lang="en-US" sz="3500" i="1" dirty="0">
                <a:solidFill>
                  <a:schemeClr val="bg1"/>
                </a:solidFill>
                <a:latin typeface="Calibri" panose="020F0502020204030204" pitchFamily="34" charset="0"/>
                <a:cs typeface="Calibri" panose="020F0502020204030204" pitchFamily="34" charset="0"/>
              </a:rPr>
              <a:t>coordinator</a:t>
            </a:r>
          </a:p>
        </p:txBody>
      </p:sp>
      <p:sp>
        <p:nvSpPr>
          <p:cNvPr id="9" name="TextBox 8">
            <a:extLst>
              <a:ext uri="{FF2B5EF4-FFF2-40B4-BE49-F238E27FC236}">
                <a16:creationId xmlns:a16="http://schemas.microsoft.com/office/drawing/2014/main" id="{C3A0B8F0-ED81-4886-BAD3-624878320317}"/>
              </a:ext>
            </a:extLst>
          </p:cNvPr>
          <p:cNvSpPr txBox="1"/>
          <p:nvPr/>
        </p:nvSpPr>
        <p:spPr>
          <a:xfrm>
            <a:off x="1186392" y="4385797"/>
            <a:ext cx="935355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3" name="Straight Connector 2">
            <a:extLst>
              <a:ext uri="{FF2B5EF4-FFF2-40B4-BE49-F238E27FC236}">
                <a16:creationId xmlns:a16="http://schemas.microsoft.com/office/drawing/2014/main" id="{196A0E90-E42A-4E08-BB11-10BF44A41D66}"/>
              </a:ext>
            </a:extLst>
          </p:cNvPr>
          <p:cNvCxnSpPr/>
          <p:nvPr/>
        </p:nvCxnSpPr>
        <p:spPr>
          <a:xfrm>
            <a:off x="1420427" y="5086905"/>
            <a:ext cx="2157274"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1" name="Rectangle 10">
            <a:extLst>
              <a:ext uri="{FF2B5EF4-FFF2-40B4-BE49-F238E27FC236}">
                <a16:creationId xmlns:a16="http://schemas.microsoft.com/office/drawing/2014/main" id="{29A71C1E-DAAB-A148-ACE1-5513F96BC64F}"/>
              </a:ext>
            </a:extLst>
          </p:cNvPr>
          <p:cNvSpPr/>
          <p:nvPr/>
        </p:nvSpPr>
        <p:spPr>
          <a:xfrm>
            <a:off x="7153275" y="531838"/>
            <a:ext cx="4225637" cy="109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a16="http://schemas.microsoft.com/office/drawing/2014/main" id="{0EDC11AA-0F7F-2940-8C05-F555C4D6FD04}"/>
              </a:ext>
            </a:extLst>
          </p:cNvPr>
          <p:cNvSpPr txBox="1"/>
          <p:nvPr/>
        </p:nvSpPr>
        <p:spPr>
          <a:xfrm>
            <a:off x="7153275" y="602771"/>
            <a:ext cx="4225638"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408034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23571"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a:solidFill>
                  <a:schemeClr val="bg1"/>
                </a:solidFill>
                <a:latin typeface="Calibri" panose="020F0502020204030204" pitchFamily="34" charset="0"/>
                <a:cs typeface="Calibri" panose="020F0502020204030204" pitchFamily="34" charset="0"/>
              </a:rPr>
              <a:t>I find it very difficult to forgive, </a:t>
            </a:r>
            <a:r>
              <a:rPr lang="en-US" sz="3500" i="1" dirty="0">
                <a:solidFill>
                  <a:srgbClr val="FF0000"/>
                </a:solidFill>
                <a:latin typeface="Calibri" panose="020F0502020204030204" pitchFamily="34" charset="0"/>
                <a:cs typeface="Calibri" panose="020F0502020204030204" pitchFamily="34" charset="0"/>
              </a:rPr>
              <a:t>although</a:t>
            </a:r>
            <a:r>
              <a:rPr lang="en-US" sz="3500" i="1" dirty="0">
                <a:solidFill>
                  <a:schemeClr val="bg1"/>
                </a:solidFill>
                <a:latin typeface="Calibri" panose="020F0502020204030204" pitchFamily="34" charset="0"/>
                <a:cs typeface="Calibri" panose="020F0502020204030204" pitchFamily="34" charset="0"/>
              </a:rPr>
              <a:t> I do eventually.</a:t>
            </a:r>
          </a:p>
          <a:p>
            <a:pPr marL="514350" indent="-514350">
              <a:buClr>
                <a:schemeClr val="bg1"/>
              </a:buClr>
              <a:buAutoNum type="alphaLcPeriod"/>
            </a:pPr>
            <a:r>
              <a:rPr lang="en-US" sz="3500" i="1" dirty="0" smtClean="0">
                <a:solidFill>
                  <a:schemeClr val="bg1"/>
                </a:solidFill>
                <a:latin typeface="Calibri" panose="020F0502020204030204" pitchFamily="34" charset="0"/>
                <a:cs typeface="Calibri" panose="020F0502020204030204" pitchFamily="34" charset="0"/>
              </a:rPr>
              <a:t>subordinator</a:t>
            </a:r>
            <a:endParaRPr lang="en-US" sz="3500" i="1" dirty="0">
              <a:solidFill>
                <a:schemeClr val="bg1"/>
              </a:solidFill>
              <a:latin typeface="Calibri" panose="020F0502020204030204" pitchFamily="34" charset="0"/>
              <a:cs typeface="Calibri" panose="020F0502020204030204" pitchFamily="34" charset="0"/>
            </a:endParaRPr>
          </a:p>
          <a:p>
            <a:pPr marL="514350" indent="-514350">
              <a:buClr>
                <a:schemeClr val="bg1"/>
              </a:buClr>
              <a:buAutoNum type="alphaLcPeriod"/>
            </a:pPr>
            <a:r>
              <a:rPr lang="en-US" sz="3500" i="1" dirty="0">
                <a:solidFill>
                  <a:schemeClr val="bg1"/>
                </a:solidFill>
                <a:latin typeface="Calibri" panose="020F0502020204030204" pitchFamily="34" charset="0"/>
                <a:cs typeface="Calibri" panose="020F0502020204030204" pitchFamily="34" charset="0"/>
              </a:rPr>
              <a:t>coordinator</a:t>
            </a:r>
          </a:p>
        </p:txBody>
      </p:sp>
      <p:sp>
        <p:nvSpPr>
          <p:cNvPr id="9" name="TextBox 8">
            <a:extLst>
              <a:ext uri="{FF2B5EF4-FFF2-40B4-BE49-F238E27FC236}">
                <a16:creationId xmlns:a16="http://schemas.microsoft.com/office/drawing/2014/main" id="{C3A0B8F0-ED81-4886-BAD3-624878320317}"/>
              </a:ext>
            </a:extLst>
          </p:cNvPr>
          <p:cNvSpPr txBox="1"/>
          <p:nvPr/>
        </p:nvSpPr>
        <p:spPr>
          <a:xfrm>
            <a:off x="1186392" y="4385797"/>
            <a:ext cx="935355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109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7153275" y="602771"/>
            <a:ext cx="4225638"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3" name="Straight Connector 2">
            <a:extLst>
              <a:ext uri="{FF2B5EF4-FFF2-40B4-BE49-F238E27FC236}">
                <a16:creationId xmlns:a16="http://schemas.microsoft.com/office/drawing/2014/main" id="{E43928EF-A9F3-4C5E-9DF0-2ADCEC9016F5}"/>
              </a:ext>
            </a:extLst>
          </p:cNvPr>
          <p:cNvCxnSpPr/>
          <p:nvPr/>
        </p:nvCxnSpPr>
        <p:spPr>
          <a:xfrm>
            <a:off x="1420427" y="4465468"/>
            <a:ext cx="2396971"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4768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5600088" cy="3231330"/>
            <a:chOff x="-404278" y="239928"/>
            <a:chExt cx="6453168" cy="1628647"/>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5734378"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dirty="0">
                  <a:solidFill>
                    <a:schemeClr val="lt1"/>
                  </a:solidFill>
                  <a:latin typeface="Calibri" panose="020F0502020204030204" pitchFamily="34" charset="0"/>
                  <a:ea typeface="Calibri"/>
                  <a:cs typeface="Calibri" panose="020F0502020204030204" pitchFamily="34" charset="0"/>
                  <a:sym typeface="Calibri"/>
                </a:rPr>
                <a:t>Vocabulary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5" y="870213"/>
              <a:ext cx="5635590"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71215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a:t>
              </a: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Blue </a:t>
              </a: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Monday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210108" y="1392329"/>
              <a:ext cx="5389035" cy="476246"/>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411828" y="1430948"/>
              <a:ext cx="5187316"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Grammar: Conjunctions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p:cNvSpPr/>
          <p:nvPr/>
        </p:nvSpPr>
        <p:spPr>
          <a:xfrm>
            <a:off x="7340367" y="464777"/>
            <a:ext cx="4412610" cy="108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7341047" y="411722"/>
            <a:ext cx="4417376" cy="11121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sp>
        <p:nvSpPr>
          <p:cNvPr id="19" name="Google Shape;130;g8d3272b2c0_0_301"/>
          <p:cNvSpPr txBox="1"/>
          <p:nvPr/>
        </p:nvSpPr>
        <p:spPr>
          <a:xfrm>
            <a:off x="7494662" y="2683379"/>
            <a:ext cx="4115112" cy="2124070"/>
          </a:xfrm>
          <a:prstGeom prst="rect">
            <a:avLst/>
          </a:prstGeom>
          <a:noFill/>
          <a:ln>
            <a:noFill/>
          </a:ln>
        </p:spPr>
        <p:txBody>
          <a:bodyPr spcFirstLastPara="1" wrap="square" lIns="91425" tIns="91425" rIns="91425" bIns="91425" anchor="ctr" anchorCtr="0">
            <a:noAutofit/>
          </a:bodyPr>
          <a:lstStyle/>
          <a:p>
            <a:pPr lvl="0" algn="ctr"/>
            <a:r>
              <a:rPr lang="en-US" sz="3600" dirty="0" smtClean="0">
                <a:solidFill>
                  <a:schemeClr val="bg1"/>
                </a:solidFill>
                <a:latin typeface="Calibri" panose="020F0502020204030204" pitchFamily="34" charset="0"/>
                <a:ea typeface="Calibri"/>
                <a:cs typeface="Calibri" panose="020F0502020204030204" pitchFamily="34" charset="0"/>
                <a:sym typeface="Calibri"/>
              </a:rPr>
              <a:t>Psychology</a:t>
            </a:r>
            <a:endParaRPr lang="ka-GE" sz="3600" dirty="0" smtClean="0">
              <a:solidFill>
                <a:schemeClr val="bg1"/>
              </a:solidFill>
              <a:latin typeface="Calibri" panose="020F0502020204030204" pitchFamily="34" charset="0"/>
              <a:ea typeface="Calibri"/>
              <a:cs typeface="Calibri" panose="020F0502020204030204" pitchFamily="34" charset="0"/>
              <a:sym typeface="Calibri"/>
            </a:endParaRPr>
          </a:p>
          <a:p>
            <a:pPr lvl="0" algn="ctr"/>
            <a:r>
              <a:rPr lang="ka-GE" sz="3600" dirty="0" smtClean="0">
                <a:solidFill>
                  <a:schemeClr val="bg1"/>
                </a:solidFill>
                <a:latin typeface="Calibri" panose="020F0502020204030204" pitchFamily="34" charset="0"/>
                <a:ea typeface="Calibri"/>
                <a:cs typeface="Calibri" panose="020F0502020204030204" pitchFamily="34" charset="0"/>
                <a:sym typeface="Calibri"/>
              </a:rPr>
              <a:t>ფსიქოლოგია</a:t>
            </a:r>
            <a:endParaRPr sz="3600"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562313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778933" y="2366527"/>
            <a:ext cx="10199231" cy="129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669324" y="2507049"/>
            <a:ext cx="10308840" cy="14238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dirty="0">
                <a:solidFill>
                  <a:schemeClr val="bg1"/>
                </a:solidFill>
                <a:latin typeface="Calibri" charset="0"/>
                <a:ea typeface="Calibri" charset="0"/>
                <a:cs typeface="Calibri" charset="0"/>
              </a:rPr>
              <a:t>Write a paragraph about how you feel after New Year celebrations are over.</a:t>
            </a:r>
            <a:endParaRPr lang="en-US" dirty="0">
              <a:solidFill>
                <a:schemeClr val="accent2"/>
              </a:solidFill>
              <a:latin typeface="Calibri" charset="0"/>
              <a:ea typeface="Calibri" charset="0"/>
              <a:cs typeface="Calibri" charset="0"/>
            </a:endParaRPr>
          </a:p>
        </p:txBody>
      </p:sp>
      <p:sp>
        <p:nvSpPr>
          <p:cNvPr id="12" name="Rectangle 11">
            <a:extLst>
              <a:ext uri="{FF2B5EF4-FFF2-40B4-BE49-F238E27FC236}">
                <a16:creationId xmlns:a16="http://schemas.microsoft.com/office/drawing/2014/main" id="{29A71C1E-DAAB-A148-ACE1-5513F96BC64F}"/>
              </a:ext>
            </a:extLst>
          </p:cNvPr>
          <p:cNvSpPr/>
          <p:nvPr/>
        </p:nvSpPr>
        <p:spPr>
          <a:xfrm>
            <a:off x="6953418" y="464777"/>
            <a:ext cx="4024746" cy="1093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id="{0EDC11AA-0F7F-2940-8C05-F555C4D6FD04}"/>
              </a:ext>
            </a:extLst>
          </p:cNvPr>
          <p:cNvSpPr txBox="1"/>
          <p:nvPr/>
        </p:nvSpPr>
        <p:spPr>
          <a:xfrm>
            <a:off x="6953421" y="516295"/>
            <a:ext cx="402474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2">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3"/>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628650" y="1429560"/>
            <a:ext cx="10790861" cy="5270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Many people experience sadness when the holidays are over. Sometimes it hits them hard and seems to come out of the blue. If I’m describing you, please don’t be alarmed. This reaction to the end of the holiday season is not at all unusual. We tend to have our schedules filled with social events during the month of December, only to have virtually nothing on the calendar in the month of January. So, we go from being social butterflies to being homebodies. If you enjoyed and looked forward to </a:t>
            </a:r>
            <a:r>
              <a:rPr lang="en-US" sz="2400" dirty="0" err="1" smtClean="0">
                <a:latin typeface="Calibri" panose="020F0502020204030204" pitchFamily="34" charset="0"/>
                <a:cs typeface="Calibri" panose="020F0502020204030204" pitchFamily="34" charset="0"/>
              </a:rPr>
              <a:t>socialising</a:t>
            </a:r>
            <a:r>
              <a:rPr lang="en-US" sz="2400" dirty="0">
                <a:latin typeface="Calibri" panose="020F0502020204030204" pitchFamily="34" charset="0"/>
                <a:cs typeface="Calibri" panose="020F0502020204030204" pitchFamily="34" charset="0"/>
              </a:rPr>
              <a:t>, it most likely felt good and fulfilling to you. Getting out and being with people may have helped you to feel wanted, loved, important. You may have had the opportunity to meet new people, make new friends and/or reacquaint yourself with old ones. A change in your social calendar with a sudden lack of social events to go to can lead to loneliness, boredom and a feeling of isolation.</a:t>
            </a:r>
          </a:p>
        </p:txBody>
      </p:sp>
      <p:pic>
        <p:nvPicPr>
          <p:cNvPr id="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304800"/>
            <a:ext cx="2164081" cy="968991"/>
          </a:xfrm>
          <a:prstGeom prst="rect">
            <a:avLst/>
          </a:prstGeom>
          <a:noFill/>
          <a:ln>
            <a:noFill/>
          </a:ln>
        </p:spPr>
      </p:pic>
      <p:pic>
        <p:nvPicPr>
          <p:cNvPr id="7" name="Picture 6">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304800"/>
            <a:ext cx="2376972" cy="968991"/>
          </a:xfrm>
          <a:prstGeom prst="rect">
            <a:avLst/>
          </a:prstGeom>
        </p:spPr>
      </p:pic>
      <p:sp>
        <p:nvSpPr>
          <p:cNvPr id="9" name="Rectangle 8">
            <a:extLst>
              <a:ext uri="{FF2B5EF4-FFF2-40B4-BE49-F238E27FC236}">
                <a16:creationId xmlns:a16="http://schemas.microsoft.com/office/drawing/2014/main" id="{29A71C1E-DAAB-A148-ACE1-5513F96BC64F}"/>
              </a:ext>
            </a:extLst>
          </p:cNvPr>
          <p:cNvSpPr/>
          <p:nvPr/>
        </p:nvSpPr>
        <p:spPr>
          <a:xfrm>
            <a:off x="7095086" y="304800"/>
            <a:ext cx="4024746"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0" name="Google Shape;147;g8d3272b2c0_0_186"/>
          <p:cNvGrpSpPr/>
          <p:nvPr/>
        </p:nvGrpSpPr>
        <p:grpSpPr>
          <a:xfrm>
            <a:off x="1002672" y="383395"/>
            <a:ext cx="9913520" cy="6167546"/>
            <a:chOff x="-1128629" y="-1086839"/>
            <a:chExt cx="10931533" cy="7325360"/>
          </a:xfrm>
        </p:grpSpPr>
        <p:sp>
          <p:nvSpPr>
            <p:cNvPr id="11" name="Google Shape;148;g8d3272b2c0_0_186"/>
            <p:cNvSpPr/>
            <p:nvPr/>
          </p:nvSpPr>
          <p:spPr>
            <a:xfrm>
              <a:off x="3785481" y="1959900"/>
              <a:ext cx="1919179" cy="168726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277466"/>
              <a:ext cx="1531091"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u="none" strike="noStrike" cap="none" dirty="0">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5" name="Google Shape;152;g8d3272b2c0_0_186"/>
            <p:cNvSpPr/>
            <p:nvPr/>
          </p:nvSpPr>
          <p:spPr>
            <a:xfrm>
              <a:off x="3078724" y="-1086839"/>
              <a:ext cx="2939796" cy="179008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6" name="Google Shape;153;g8d3272b2c0_0_186"/>
            <p:cNvSpPr txBox="1"/>
            <p:nvPr/>
          </p:nvSpPr>
          <p:spPr>
            <a:xfrm>
              <a:off x="3170149" y="-811077"/>
              <a:ext cx="2888513" cy="110821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000" dirty="0">
                  <a:solidFill>
                    <a:srgbClr val="FFFFFF"/>
                  </a:solidFill>
                  <a:latin typeface="Calibri" panose="020F0502020204030204" pitchFamily="34" charset="0"/>
                  <a:ea typeface="Calibri"/>
                  <a:cs typeface="Calibri" panose="020F0502020204030204" pitchFamily="34" charset="0"/>
                  <a:sym typeface="Calibri"/>
                </a:rPr>
                <a:t>h</a:t>
              </a:r>
              <a:r>
                <a:rPr lang="en-US" sz="2000" dirty="0" smtClean="0">
                  <a:solidFill>
                    <a:srgbClr val="FFFFFF"/>
                  </a:solidFill>
                  <a:latin typeface="Calibri" panose="020F0502020204030204" pitchFamily="34" charset="0"/>
                  <a:ea typeface="Calibri"/>
                  <a:cs typeface="Calibri" panose="020F0502020204030204" pitchFamily="34" charset="0"/>
                  <a:sym typeface="Calibri"/>
                </a:rPr>
                <a:t>umiliated</a:t>
              </a:r>
              <a:endParaRPr lang="en-US" sz="18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en-US" sz="1800" dirty="0">
                  <a:solidFill>
                    <a:srgbClr val="FFFFFF"/>
                  </a:solidFill>
                  <a:latin typeface="Calibri" panose="020F0502020204030204" pitchFamily="34" charset="0"/>
                  <a:ea typeface="Calibri"/>
                  <a:cs typeface="Calibri" panose="020F0502020204030204" pitchFamily="34" charset="0"/>
                  <a:sym typeface="Calibri"/>
                </a:rPr>
                <a:t>(adj.)</a:t>
              </a:r>
              <a:endParaRPr lang="ka-GE" sz="18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ka-GE" sz="1600" dirty="0">
                  <a:solidFill>
                    <a:srgbClr val="FFFFFF"/>
                  </a:solidFill>
                  <a:latin typeface="Calibri" panose="020F0502020204030204" pitchFamily="34" charset="0"/>
                  <a:ea typeface="Calibri"/>
                  <a:cs typeface="Calibri" panose="020F0502020204030204" pitchFamily="34" charset="0"/>
                  <a:sym typeface="Calibri"/>
                </a:rPr>
                <a:t>შეურაცხყოფილი</a:t>
              </a:r>
              <a:r>
                <a:rPr lang="en-US" sz="1600" dirty="0">
                  <a:solidFill>
                    <a:srgbClr val="FFFFFF"/>
                  </a:solidFill>
                  <a:latin typeface="Calibri" panose="020F0502020204030204" pitchFamily="34" charset="0"/>
                  <a:ea typeface="Calibri"/>
                  <a:cs typeface="Calibri" panose="020F0502020204030204" pitchFamily="34" charset="0"/>
                  <a:sym typeface="Calibri"/>
                </a:rPr>
                <a:t>, </a:t>
              </a:r>
              <a:r>
                <a:rPr lang="ka-GE" sz="1600" dirty="0">
                  <a:solidFill>
                    <a:srgbClr val="FFFFFF"/>
                  </a:solidFill>
                  <a:latin typeface="Calibri" panose="020F0502020204030204" pitchFamily="34" charset="0"/>
                  <a:ea typeface="Calibri"/>
                  <a:cs typeface="Calibri" panose="020F0502020204030204" pitchFamily="34" charset="0"/>
                  <a:sym typeface="Calibri"/>
                </a:rPr>
                <a:t>დამცირებული</a:t>
              </a:r>
              <a:endParaRPr sz="16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8"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9" name="Google Shape;156;g8d3272b2c0_0_186"/>
            <p:cNvSpPr/>
            <p:nvPr/>
          </p:nvSpPr>
          <p:spPr>
            <a:xfrm>
              <a:off x="6857924" y="-244955"/>
              <a:ext cx="2944980" cy="224077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0" name="Google Shape;157;g8d3272b2c0_0_186"/>
            <p:cNvSpPr txBox="1"/>
            <p:nvPr/>
          </p:nvSpPr>
          <p:spPr>
            <a:xfrm>
              <a:off x="7131650" y="366031"/>
              <a:ext cx="2397526" cy="90779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dirty="0">
                  <a:solidFill>
                    <a:srgbClr val="FFFFFF"/>
                  </a:solidFill>
                  <a:latin typeface="Calibri" panose="020F0502020204030204" pitchFamily="34" charset="0"/>
                  <a:ea typeface="Calibri"/>
                  <a:cs typeface="Calibri" panose="020F0502020204030204" pitchFamily="34" charset="0"/>
                  <a:sym typeface="Calibri"/>
                </a:rPr>
                <a:t>d</a:t>
              </a:r>
              <a:r>
                <a:rPr lang="en-US" sz="2000" dirty="0" smtClean="0">
                  <a:solidFill>
                    <a:srgbClr val="FFFFFF"/>
                  </a:solidFill>
                  <a:latin typeface="Calibri" panose="020F0502020204030204" pitchFamily="34" charset="0"/>
                  <a:ea typeface="Calibri"/>
                  <a:cs typeface="Calibri" panose="020F0502020204030204" pitchFamily="34" charset="0"/>
                  <a:sym typeface="Calibri"/>
                </a:rPr>
                <a:t>isillusioned</a:t>
              </a:r>
              <a:endParaRPr lang="en-US" sz="20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1800" dirty="0">
                  <a:solidFill>
                    <a:srgbClr val="FFFFFF"/>
                  </a:solidFill>
                  <a:latin typeface="Calibri" panose="020F0502020204030204" pitchFamily="34" charset="0"/>
                  <a:ea typeface="Calibri"/>
                  <a:cs typeface="Calibri" panose="020F0502020204030204" pitchFamily="34" charset="0"/>
                  <a:sym typeface="Calibri"/>
                </a:rPr>
                <a:t>(adj</a:t>
              </a:r>
              <a:r>
                <a:rPr lang="en-US" sz="1800" dirty="0" smtClean="0">
                  <a:solidFill>
                    <a:srgbClr val="FFFFFF"/>
                  </a:solidFill>
                  <a:latin typeface="Calibri" panose="020F0502020204030204" pitchFamily="34" charset="0"/>
                  <a:ea typeface="Calibri"/>
                  <a:cs typeface="Calibri" panose="020F0502020204030204" pitchFamily="34" charset="0"/>
                  <a:sym typeface="Calibri"/>
                </a:rPr>
                <a:t>.)</a:t>
              </a:r>
            </a:p>
            <a:p>
              <a:pPr algn="ctr">
                <a:buClr>
                  <a:schemeClr val="dk1"/>
                </a:buClr>
                <a:buSzPts val="1100"/>
              </a:pPr>
              <a:r>
                <a:rPr lang="ka-GE" sz="1800" dirty="0" smtClean="0">
                  <a:solidFill>
                    <a:srgbClr val="FFFFFF"/>
                  </a:solidFill>
                  <a:latin typeface="Calibri Regular" charset="0"/>
                  <a:ea typeface="Calibri"/>
                  <a:cs typeface="Calibri"/>
                  <a:sym typeface="Calibri"/>
                </a:rPr>
                <a:t>გულგატეხილი</a:t>
              </a:r>
              <a:endParaRPr lang="ka-GE" sz="1800" dirty="0">
                <a:solidFill>
                  <a:srgbClr val="FFFFFF"/>
                </a:solidFill>
                <a:latin typeface="Calibri Regular" charset="0"/>
                <a:ea typeface="Calibri"/>
                <a:cs typeface="Calibri"/>
                <a:sym typeface="Calibri"/>
              </a:endParaRPr>
            </a:p>
          </p:txBody>
        </p:sp>
        <p:sp>
          <p:nvSpPr>
            <p:cNvPr id="21"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2"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4"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8;g8d3272b2c0_0_186"/>
            <p:cNvSpPr/>
            <p:nvPr/>
          </p:nvSpPr>
          <p:spPr>
            <a:xfrm>
              <a:off x="2911090" y="4136308"/>
              <a:ext cx="3275065" cy="210221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bg1"/>
                  </a:solidFill>
                  <a:latin typeface="Calibri" pitchFamily="34" charset="0"/>
                  <a:ea typeface="Calisto MT Regular" charset="0"/>
                  <a:cs typeface="Calisto MT Regular" charset="0"/>
                </a:rPr>
                <a:t>t</a:t>
              </a:r>
              <a:r>
                <a:rPr lang="en-US" sz="2000" dirty="0" smtClean="0">
                  <a:solidFill>
                    <a:schemeClr val="bg1"/>
                  </a:solidFill>
                  <a:latin typeface="Calibri" pitchFamily="34" charset="0"/>
                  <a:ea typeface="Calisto MT Regular" charset="0"/>
                  <a:cs typeface="Calisto MT Regular" charset="0"/>
                </a:rPr>
                <a:t>hrilled</a:t>
              </a:r>
              <a:endParaRPr lang="en-US" sz="2200" dirty="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en-US" sz="1800" dirty="0">
                  <a:solidFill>
                    <a:schemeClr val="bg1"/>
                  </a:solidFill>
                  <a:latin typeface="Calibri" pitchFamily="34" charset="0"/>
                  <a:ea typeface="Calisto MT Regular" charset="0"/>
                  <a:cs typeface="Calisto MT Regular" charset="0"/>
                </a:rPr>
                <a:t>(adj.)</a:t>
              </a:r>
            </a:p>
            <a:p>
              <a:pPr marL="0" lvl="0" indent="0" algn="ctr" rtl="0">
                <a:spcBef>
                  <a:spcPts val="0"/>
                </a:spcBef>
                <a:spcAft>
                  <a:spcPts val="0"/>
                </a:spcAft>
                <a:buNone/>
              </a:pPr>
              <a:r>
                <a:rPr lang="ka-GE" sz="1800" dirty="0">
                  <a:solidFill>
                    <a:schemeClr val="bg1"/>
                  </a:solidFill>
                  <a:latin typeface="Calibri Regular" charset="0"/>
                  <a:ea typeface="Calisto MT Regular" charset="0"/>
                  <a:cs typeface="Calisto MT Regular" charset="0"/>
                </a:rPr>
                <a:t>აღელვებული</a:t>
              </a:r>
              <a:endParaRPr sz="2200" dirty="0">
                <a:solidFill>
                  <a:schemeClr val="bg1"/>
                </a:solidFill>
                <a:latin typeface="Calibri" pitchFamily="34" charset="0"/>
                <a:ea typeface="Calisto MT Regular" charset="0"/>
                <a:cs typeface="Calisto MT Regular" charset="0"/>
              </a:endParaRPr>
            </a:p>
          </p:txBody>
        </p:sp>
        <p:sp>
          <p:nvSpPr>
            <p:cNvPr id="28"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9" name="Google Shape;172;g8d3272b2c0_0_186"/>
            <p:cNvSpPr/>
            <p:nvPr/>
          </p:nvSpPr>
          <p:spPr>
            <a:xfrm>
              <a:off x="-1128629" y="3140994"/>
              <a:ext cx="3195313" cy="208306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3;g8d3272b2c0_0_186"/>
            <p:cNvSpPr txBox="1"/>
            <p:nvPr/>
          </p:nvSpPr>
          <p:spPr>
            <a:xfrm>
              <a:off x="-561990" y="3686530"/>
              <a:ext cx="2328337" cy="907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000" dirty="0">
                  <a:solidFill>
                    <a:srgbClr val="FFFFFF"/>
                  </a:solidFill>
                  <a:latin typeface="Calibri" panose="020F0502020204030204" pitchFamily="34" charset="0"/>
                  <a:ea typeface="Calibri"/>
                  <a:cs typeface="Calibri" panose="020F0502020204030204" pitchFamily="34" charset="0"/>
                  <a:sym typeface="Calibri"/>
                </a:rPr>
                <a:t>f</a:t>
              </a:r>
              <a:r>
                <a:rPr lang="en-US" sz="20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rustrated</a:t>
              </a:r>
              <a:endParaRPr lang="en-US" sz="2200"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1800" dirty="0">
                  <a:solidFill>
                    <a:srgbClr val="FFFFFF"/>
                  </a:solidFill>
                  <a:latin typeface="Calibri" panose="020F0502020204030204" pitchFamily="34" charset="0"/>
                  <a:ea typeface="Calibri"/>
                  <a:cs typeface="Calibri" panose="020F0502020204030204" pitchFamily="34" charset="0"/>
                  <a:sym typeface="Calibri"/>
                </a:rPr>
                <a:t>(adj.)</a:t>
              </a:r>
              <a:endParaRPr lang="ka-GE" sz="18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ka-GE" sz="1800" dirty="0" smtClean="0">
                  <a:solidFill>
                    <a:srgbClr val="FFFFFF"/>
                  </a:solidFill>
                  <a:latin typeface="Calibri" panose="020F0502020204030204" pitchFamily="34" charset="0"/>
                  <a:ea typeface="Calibri"/>
                  <a:cs typeface="Calibri" panose="020F0502020204030204" pitchFamily="34" charset="0"/>
                  <a:sym typeface="Calibri"/>
                </a:rPr>
                <a:t>იმედგაცრუებული</a:t>
              </a:r>
              <a:endParaRPr lang="ka-GE" sz="18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1" name="Google Shape;174;g8d3272b2c0_0_186"/>
            <p:cNvSpPr/>
            <p:nvPr/>
          </p:nvSpPr>
          <p:spPr>
            <a:xfrm rot="12278115">
              <a:off x="5634351" y="3337559"/>
              <a:ext cx="1438884" cy="5539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2"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3" name="Google Shape;176;g8d3272b2c0_0_186"/>
            <p:cNvSpPr/>
            <p:nvPr/>
          </p:nvSpPr>
          <p:spPr>
            <a:xfrm>
              <a:off x="6731749" y="2857674"/>
              <a:ext cx="3071155" cy="203531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4" name="Google Shape;177;g8d3272b2c0_0_186"/>
            <p:cNvSpPr txBox="1"/>
            <p:nvPr/>
          </p:nvSpPr>
          <p:spPr>
            <a:xfrm>
              <a:off x="7132333" y="3482613"/>
              <a:ext cx="2215069" cy="90779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dirty="0">
                  <a:solidFill>
                    <a:srgbClr val="FFFFFF"/>
                  </a:solidFill>
                  <a:latin typeface="Calibri" panose="020F0502020204030204" pitchFamily="34" charset="0"/>
                  <a:ea typeface="Calibri"/>
                  <a:cs typeface="Calibri" panose="020F0502020204030204" pitchFamily="34" charset="0"/>
                  <a:sym typeface="Calibri"/>
                </a:rPr>
                <a:t>infuriated</a:t>
              </a:r>
              <a:endParaRPr lang="en-US" sz="22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1800" dirty="0">
                  <a:solidFill>
                    <a:srgbClr val="FFFFFF"/>
                  </a:solidFill>
                  <a:latin typeface="Calibri" panose="020F0502020204030204" pitchFamily="34" charset="0"/>
                  <a:ea typeface="Calibri"/>
                  <a:cs typeface="Calibri" panose="020F0502020204030204" pitchFamily="34" charset="0"/>
                  <a:sym typeface="Calibri"/>
                </a:rPr>
                <a:t>(adj.)</a:t>
              </a:r>
            </a:p>
            <a:p>
              <a:pPr marL="0" marR="0" lvl="0" indent="0" algn="ctr" rtl="0">
                <a:lnSpc>
                  <a:spcPct val="90000"/>
                </a:lnSpc>
                <a:spcBef>
                  <a:spcPts val="630"/>
                </a:spcBef>
                <a:spcAft>
                  <a:spcPts val="0"/>
                </a:spcAft>
                <a:buNone/>
              </a:pPr>
              <a:r>
                <a:rPr lang="ka-GE" sz="1600" dirty="0">
                  <a:solidFill>
                    <a:srgbClr val="FFFFFF"/>
                  </a:solidFill>
                  <a:latin typeface="Calibri" panose="020F0502020204030204" pitchFamily="34" charset="0"/>
                  <a:ea typeface="Calibri"/>
                  <a:cs typeface="Calibri" panose="020F0502020204030204" pitchFamily="34" charset="0"/>
                  <a:sym typeface="Calibri"/>
                </a:rPr>
                <a:t>გამძვინვარებული</a:t>
              </a:r>
              <a:r>
                <a:rPr lang="en-US" sz="1600" dirty="0">
                  <a:solidFill>
                    <a:srgbClr val="FFFFFF"/>
                  </a:solidFill>
                  <a:latin typeface="Calibri" panose="020F0502020204030204" pitchFamily="34" charset="0"/>
                  <a:ea typeface="Calibri"/>
                  <a:cs typeface="Calibri" panose="020F0502020204030204" pitchFamily="34" charset="0"/>
                  <a:sym typeface="Calibri"/>
                </a:rPr>
                <a:t>, </a:t>
              </a:r>
              <a:r>
                <a:rPr lang="ka-GE" sz="1600" dirty="0" smtClean="0">
                  <a:solidFill>
                    <a:srgbClr val="FFFFFF"/>
                  </a:solidFill>
                  <a:latin typeface="Calibri" panose="020F0502020204030204" pitchFamily="34" charset="0"/>
                  <a:ea typeface="Calibri"/>
                  <a:cs typeface="Calibri" panose="020F0502020204030204" pitchFamily="34" charset="0"/>
                  <a:sym typeface="Calibri"/>
                </a:rPr>
                <a:t>გააფთრებული</a:t>
              </a:r>
              <a:endParaRPr lang="ka-GE" sz="16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6" name="Google Shape;179;g8d3272b2c0_0_186"/>
            <p:cNvSpPr txBox="1"/>
            <p:nvPr/>
          </p:nvSpPr>
          <p:spPr>
            <a:xfrm rot="2082986">
              <a:off x="3053634" y="1686894"/>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80;g8d3272b2c0_0_186"/>
            <p:cNvSpPr/>
            <p:nvPr/>
          </p:nvSpPr>
          <p:spPr>
            <a:xfrm>
              <a:off x="-1106536" y="-126567"/>
              <a:ext cx="3195313" cy="212613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solidFill>
                    <a:schemeClr val="bg1"/>
                  </a:solidFill>
                  <a:latin typeface="Calibri" pitchFamily="34" charset="0"/>
                  <a:ea typeface="Calisto MT Regular" charset="0"/>
                  <a:cs typeface="Calisto MT Regular" charset="0"/>
                </a:rPr>
                <a:t>exasperated</a:t>
              </a:r>
              <a:endParaRPr lang="en-US" sz="2400" dirty="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en-US" sz="1800" dirty="0">
                  <a:solidFill>
                    <a:schemeClr val="bg1"/>
                  </a:solidFill>
                  <a:latin typeface="Calibri" pitchFamily="34" charset="0"/>
                  <a:ea typeface="Calisto MT Regular" charset="0"/>
                  <a:cs typeface="Calisto MT Regular" charset="0"/>
                </a:rPr>
                <a:t>(adj.)</a:t>
              </a:r>
            </a:p>
            <a:p>
              <a:pPr marL="0" lvl="0" indent="0" algn="ctr" rtl="0">
                <a:spcBef>
                  <a:spcPts val="0"/>
                </a:spcBef>
                <a:spcAft>
                  <a:spcPts val="0"/>
                </a:spcAft>
                <a:buNone/>
              </a:pPr>
              <a:r>
                <a:rPr lang="ka-GE" sz="1600" dirty="0">
                  <a:solidFill>
                    <a:schemeClr val="bg1"/>
                  </a:solidFill>
                  <a:latin typeface="Calibri Regular" charset="0"/>
                  <a:ea typeface="Calisto MT Regular" charset="0"/>
                  <a:cs typeface="Calisto MT Regular" charset="0"/>
                </a:rPr>
                <a:t>გაღიზიანებული, გაბრაზებული</a:t>
              </a:r>
              <a:endParaRPr lang="en-US" sz="1600" dirty="0">
                <a:solidFill>
                  <a:schemeClr val="bg1"/>
                </a:solidFill>
                <a:latin typeface="Calibri" pitchFamily="34" charset="0"/>
                <a:ea typeface="Calisto MT Regular" charset="0"/>
                <a:cs typeface="Calisto MT Regular" charset="0"/>
              </a:endParaRPr>
            </a:p>
          </p:txBody>
        </p:sp>
      </p:grpSp>
      <p:cxnSp>
        <p:nvCxnSpPr>
          <p:cNvPr id="5" name="Straight Connector 4"/>
          <p:cNvCxnSpPr/>
          <p:nvPr/>
        </p:nvCxnSpPr>
        <p:spPr>
          <a:xfrm flipH="1">
            <a:off x="3245476" y="3838650"/>
            <a:ext cx="2367610" cy="586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3245476" y="2370947"/>
            <a:ext cx="2537138" cy="964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671256" y="2370947"/>
            <a:ext cx="1983347" cy="964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31186" y="4230620"/>
            <a:ext cx="59657" cy="764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0" y="61557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6" idx="2"/>
          </p:cNvCxnSpPr>
          <p:nvPr/>
        </p:nvCxnSpPr>
        <p:spPr>
          <a:xfrm flipV="1">
            <a:off x="6190843" y="1548625"/>
            <a:ext cx="20037" cy="16673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54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02732" y="177698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ea typeface="Calisto MT Regular" charset="0"/>
                <a:cs typeface="Calibri" panose="020F0502020204030204" pitchFamily="34" charset="0"/>
              </a:rPr>
              <a:t>e</a:t>
            </a:r>
            <a:r>
              <a:rPr lang="en-US" sz="2800" dirty="0" smtClean="0">
                <a:solidFill>
                  <a:schemeClr val="bg1"/>
                </a:solidFill>
                <a:latin typeface="Calibri" panose="020F0502020204030204" pitchFamily="34" charset="0"/>
                <a:ea typeface="Calisto MT Regular" charset="0"/>
                <a:cs typeface="Calibri" panose="020F0502020204030204" pitchFamily="34" charset="0"/>
              </a:rPr>
              <a:t>xasperated</a:t>
            </a:r>
            <a:endParaRPr lang="en-US" sz="2800"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ea typeface="Calisto MT Regular" charset="0"/>
                <a:cs typeface="Calibri" panose="020F0502020204030204" pitchFamily="34" charset="0"/>
              </a:rPr>
              <a:t>(adj.)</a:t>
            </a:r>
          </a:p>
        </p:txBody>
      </p:sp>
      <p:sp>
        <p:nvSpPr>
          <p:cNvPr id="190" name="Google Shape;190;g8d3272b2c0_0_231"/>
          <p:cNvSpPr/>
          <p:nvPr/>
        </p:nvSpPr>
        <p:spPr>
          <a:xfrm>
            <a:off x="3895966" y="4597758"/>
            <a:ext cx="4444932" cy="7340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000" dirty="0">
                <a:solidFill>
                  <a:schemeClr val="bg1"/>
                </a:solidFill>
                <a:latin typeface="Calibri" panose="020F0502020204030204" pitchFamily="34" charset="0"/>
                <a:ea typeface="Calisto MT Regular" charset="0"/>
                <a:cs typeface="Calibri" panose="020F0502020204030204" pitchFamily="34" charset="0"/>
              </a:rPr>
              <a:t>გაღიზიანებული, </a:t>
            </a:r>
            <a:r>
              <a:rPr lang="ka-GE" sz="2000" dirty="0" smtClean="0">
                <a:solidFill>
                  <a:schemeClr val="bg1"/>
                </a:solidFill>
                <a:latin typeface="Calibri" panose="020F0502020204030204" pitchFamily="34" charset="0"/>
                <a:ea typeface="Calisto MT Regular" charset="0"/>
                <a:cs typeface="Calibri" panose="020F0502020204030204" pitchFamily="34" charset="0"/>
              </a:rPr>
              <a:t>გაბრაზებული</a:t>
            </a:r>
            <a:endParaRPr lang="ka-GE" sz="2000" dirty="0">
              <a:solidFill>
                <a:schemeClr val="bg1"/>
              </a:solidFill>
              <a:latin typeface="Calibri" panose="020F0502020204030204" pitchFamily="34" charset="0"/>
              <a:ea typeface="Calisto MT Regular"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248025" y="5454203"/>
            <a:ext cx="572452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He's becoming increasingly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exasperated </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with the situation.</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77769"/>
            <a:ext cx="291990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itchFamily="34" charset="0"/>
                <a:ea typeface="Calisto MT Regular" charset="0"/>
                <a:cs typeface="Calibri" pitchFamily="34" charset="0"/>
              </a:rPr>
              <a:t>Vocabulary</a:t>
            </a:r>
          </a:p>
          <a:p>
            <a:pPr algn="ctr"/>
            <a:r>
              <a:rPr lang="ka-GE" sz="2800" dirty="0">
                <a:solidFill>
                  <a:schemeClr val="bg1"/>
                </a:solidFill>
                <a:latin typeface="Calibri" pitchFamily="34" charset="0"/>
                <a:ea typeface="Calisto MT Regular" charset="0"/>
                <a:cs typeface="Calibri" pitchFamily="34" charset="0"/>
              </a:rPr>
              <a:t> ლექსიკა</a:t>
            </a:r>
            <a:endParaRPr lang="en-US" sz="28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d3272b2c0_0_2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dirty="0"/>
              <a:t>„</a:t>
            </a:r>
          </a:p>
        </p:txBody>
      </p:sp>
      <p:sp>
        <p:nvSpPr>
          <p:cNvPr id="198" name="Google Shape;198;g8d3272b2c0_0_239"/>
          <p:cNvSpPr/>
          <p:nvPr/>
        </p:nvSpPr>
        <p:spPr>
          <a:xfrm>
            <a:off x="4827534" y="2212654"/>
            <a:ext cx="3187930" cy="237222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ea typeface="Calisto MT Regular" charset="0"/>
                <a:cs typeface="Calibri" panose="020F0502020204030204" pitchFamily="34" charset="0"/>
              </a:rPr>
              <a:t>h</a:t>
            </a:r>
            <a:r>
              <a:rPr lang="en-US" sz="2800" dirty="0" smtClean="0">
                <a:solidFill>
                  <a:schemeClr val="bg1"/>
                </a:solidFill>
                <a:latin typeface="Calibri" panose="020F0502020204030204" pitchFamily="34" charset="0"/>
                <a:ea typeface="Calisto MT Regular" charset="0"/>
                <a:cs typeface="Calibri" panose="020F0502020204030204" pitchFamily="34" charset="0"/>
              </a:rPr>
              <a:t>umiliated</a:t>
            </a:r>
            <a:endParaRPr lang="en-US" sz="2800"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ea typeface="Calisto MT Regular" charset="0"/>
                <a:cs typeface="Calibri" panose="020F0502020204030204" pitchFamily="34" charset="0"/>
              </a:rPr>
              <a:t>(adj.)</a:t>
            </a:r>
          </a:p>
        </p:txBody>
      </p:sp>
      <p:sp>
        <p:nvSpPr>
          <p:cNvPr id="199" name="Google Shape;199;g8d3272b2c0_0_239"/>
          <p:cNvSpPr/>
          <p:nvPr/>
        </p:nvSpPr>
        <p:spPr>
          <a:xfrm>
            <a:off x="4277953" y="4726545"/>
            <a:ext cx="4199947" cy="75664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000" dirty="0">
                <a:solidFill>
                  <a:schemeClr val="bg1"/>
                </a:solidFill>
                <a:latin typeface="Calibri" panose="020F0502020204030204" pitchFamily="34" charset="0"/>
                <a:ea typeface="Calisto MT Regular" charset="0"/>
                <a:cs typeface="Calibri" panose="020F0502020204030204" pitchFamily="34" charset="0"/>
              </a:rPr>
              <a:t>შეურაცხყოფილი, </a:t>
            </a:r>
            <a:r>
              <a:rPr lang="ka-GE" sz="2000" dirty="0" smtClean="0">
                <a:solidFill>
                  <a:schemeClr val="bg1"/>
                </a:solidFill>
                <a:latin typeface="Calibri" panose="020F0502020204030204" pitchFamily="34" charset="0"/>
                <a:ea typeface="Calisto MT Regular" charset="0"/>
                <a:cs typeface="Calibri" panose="020F0502020204030204" pitchFamily="34" charset="0"/>
              </a:rPr>
              <a:t>დამცირებული</a:t>
            </a:r>
            <a:endParaRPr lang="ka-GE" sz="2000" dirty="0">
              <a:solidFill>
                <a:schemeClr val="bg1"/>
              </a:solidFill>
              <a:latin typeface="Calibri" panose="020F0502020204030204" pitchFamily="34" charset="0"/>
              <a:ea typeface="Calisto MT Regular"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4EBF8AC5-E672-D64F-B170-FF606B49B46F}"/>
              </a:ext>
            </a:extLst>
          </p:cNvPr>
          <p:cNvSpPr/>
          <p:nvPr/>
        </p:nvSpPr>
        <p:spPr>
          <a:xfrm>
            <a:off x="3526932" y="5666702"/>
            <a:ext cx="5810251" cy="77782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I've never felt so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humiliated</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in my life.</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AFF1C99C-380B-C94E-B652-4C054121158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E8C6F74B-0F24-7848-A2FF-5A79A23BE826}"/>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77769"/>
            <a:ext cx="291990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itchFamily="34" charset="0"/>
                <a:ea typeface="Calisto MT Regular" charset="0"/>
                <a:cs typeface="Calibri" pitchFamily="34" charset="0"/>
              </a:rPr>
              <a:t>Vocabulary</a:t>
            </a:r>
          </a:p>
          <a:p>
            <a:pPr algn="ctr"/>
            <a:r>
              <a:rPr lang="ka-GE" sz="2800" dirty="0">
                <a:solidFill>
                  <a:schemeClr val="bg1"/>
                </a:solidFill>
                <a:latin typeface="Calibri" pitchFamily="34" charset="0"/>
                <a:ea typeface="Calisto MT Regular" charset="0"/>
                <a:cs typeface="Calibri" pitchFamily="34" charset="0"/>
              </a:rPr>
              <a:t> ლექსიკა</a:t>
            </a:r>
            <a:endParaRPr lang="en-US" sz="28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g8d3272b2c0_1_5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Font typeface="Arial"/>
              <a:buNone/>
            </a:pPr>
            <a:endParaRPr sz="1400" dirty="0">
              <a:solidFill>
                <a:srgbClr val="000000"/>
              </a:solidFill>
              <a:ea typeface="Calisto MT Regular" charset="0"/>
              <a:cs typeface="Calisto MT Regular" charset="0"/>
              <a:sym typeface="Arial"/>
            </a:endParaRPr>
          </a:p>
          <a:p>
            <a:pPr marL="0" lvl="0" indent="0" algn="l" rtl="0">
              <a:spcBef>
                <a:spcPts val="1000"/>
              </a:spcBef>
              <a:spcAft>
                <a:spcPts val="0"/>
              </a:spcAft>
              <a:buNone/>
            </a:pPr>
            <a:endParaRPr dirty="0"/>
          </a:p>
        </p:txBody>
      </p:sp>
      <p:sp>
        <p:nvSpPr>
          <p:cNvPr id="207" name="Google Shape;207;g8d3272b2c0_1_54"/>
          <p:cNvSpPr/>
          <p:nvPr/>
        </p:nvSpPr>
        <p:spPr>
          <a:xfrm>
            <a:off x="4429851" y="2111217"/>
            <a:ext cx="3641315" cy="233823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lt1"/>
                </a:solidFill>
                <a:latin typeface="Calibri" pitchFamily="34" charset="0"/>
                <a:ea typeface="Calisto MT Regular" charset="0"/>
                <a:cs typeface="Calisto MT Regular" charset="0"/>
              </a:rPr>
              <a:t>disillusioned</a:t>
            </a:r>
          </a:p>
          <a:p>
            <a:pPr marL="0" marR="0" lvl="0" indent="0" algn="ctr" rtl="0">
              <a:spcBef>
                <a:spcPts val="0"/>
              </a:spcBef>
              <a:spcAft>
                <a:spcPts val="0"/>
              </a:spcAft>
              <a:buNone/>
            </a:pPr>
            <a:r>
              <a:rPr lang="en-US" sz="2800" dirty="0" smtClean="0">
                <a:solidFill>
                  <a:schemeClr val="lt1"/>
                </a:solidFill>
                <a:latin typeface="Calibri" pitchFamily="34" charset="0"/>
                <a:ea typeface="Calisto MT Regular" charset="0"/>
                <a:cs typeface="Calisto MT Regular" charset="0"/>
              </a:rPr>
              <a:t>(</a:t>
            </a:r>
            <a:r>
              <a:rPr lang="en-US" sz="2800" dirty="0">
                <a:solidFill>
                  <a:schemeClr val="lt1"/>
                </a:solidFill>
                <a:latin typeface="Calibri" pitchFamily="34" charset="0"/>
                <a:ea typeface="Calisto MT Regular" charset="0"/>
                <a:cs typeface="Calisto MT Regular" charset="0"/>
              </a:rPr>
              <a:t>adj.)</a:t>
            </a:r>
          </a:p>
        </p:txBody>
      </p:sp>
      <p:sp>
        <p:nvSpPr>
          <p:cNvPr id="208" name="Google Shape;208;g8d3272b2c0_1_54"/>
          <p:cNvSpPr/>
          <p:nvPr/>
        </p:nvSpPr>
        <p:spPr>
          <a:xfrm>
            <a:off x="4588893" y="4803820"/>
            <a:ext cx="3323230" cy="59827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u="none" strike="noStrike" cap="none" dirty="0">
                <a:solidFill>
                  <a:srgbClr val="FFFFFF"/>
                </a:solidFill>
                <a:latin typeface="Calibri Regular" charset="0"/>
                <a:ea typeface="Calibri"/>
                <a:cs typeface="Calibri"/>
                <a:sym typeface="Calibri"/>
              </a:rPr>
              <a:t>გულგატეხილი</a:t>
            </a:r>
          </a:p>
        </p:txBody>
      </p:sp>
      <p:sp>
        <p:nvSpPr>
          <p:cNvPr id="6" name="Google Shape;190;g8d3272b2c0_0_231">
            <a:extLst>
              <a:ext uri="{FF2B5EF4-FFF2-40B4-BE49-F238E27FC236}">
                <a16:creationId xmlns:a16="http://schemas.microsoft.com/office/drawing/2014/main" id="{9019BE52-8DFC-1F4B-8957-0E66BE071B1E}"/>
              </a:ext>
            </a:extLst>
          </p:cNvPr>
          <p:cNvSpPr/>
          <p:nvPr/>
        </p:nvSpPr>
        <p:spPr>
          <a:xfrm>
            <a:off x="3773374" y="5550794"/>
            <a:ext cx="4954272" cy="83455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He's become a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disillusioned</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man.</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F1977754-0BD6-3948-B2F4-0E363D5BF0C8}"/>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34D6661-1EC1-E845-A38A-76B040F22EA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77769"/>
            <a:ext cx="291990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itchFamily="34" charset="0"/>
                <a:ea typeface="Calisto MT Regular" charset="0"/>
                <a:cs typeface="Calibri" pitchFamily="34" charset="0"/>
              </a:rPr>
              <a:t>Vocabulary</a:t>
            </a:r>
          </a:p>
          <a:p>
            <a:pPr algn="ctr"/>
            <a:r>
              <a:rPr lang="ka-GE" sz="2800" dirty="0">
                <a:solidFill>
                  <a:schemeClr val="bg1"/>
                </a:solidFill>
                <a:latin typeface="Calibri" pitchFamily="34" charset="0"/>
                <a:ea typeface="Calisto MT Regular" charset="0"/>
                <a:cs typeface="Calibri" pitchFamily="34" charset="0"/>
              </a:rPr>
              <a:t> ლექსიკა</a:t>
            </a:r>
            <a:endParaRPr lang="en-US" sz="28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g8d3272b2c0_0_255"/>
          <p:cNvSpPr/>
          <p:nvPr/>
        </p:nvSpPr>
        <p:spPr>
          <a:xfrm>
            <a:off x="4704179" y="2133562"/>
            <a:ext cx="2823136" cy="197186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lt1"/>
                </a:solidFill>
                <a:latin typeface="Calibri" pitchFamily="34" charset="0"/>
                <a:ea typeface="Calisto MT Regular" charset="0"/>
                <a:cs typeface="Calisto MT Regular" charset="0"/>
              </a:rPr>
              <a:t>infuriated</a:t>
            </a:r>
          </a:p>
          <a:p>
            <a:pPr marL="0" marR="0" lvl="0" indent="0" algn="ctr" rtl="0">
              <a:spcBef>
                <a:spcPts val="0"/>
              </a:spcBef>
              <a:spcAft>
                <a:spcPts val="0"/>
              </a:spcAft>
              <a:buNone/>
            </a:pPr>
            <a:r>
              <a:rPr lang="en-US" sz="2800" dirty="0">
                <a:solidFill>
                  <a:schemeClr val="lt1"/>
                </a:solidFill>
                <a:latin typeface="Calibri" pitchFamily="34" charset="0"/>
                <a:ea typeface="Calisto MT Regular" charset="0"/>
                <a:cs typeface="Calisto MT Regular" charset="0"/>
              </a:rPr>
              <a:t>(adj.)</a:t>
            </a:r>
          </a:p>
        </p:txBody>
      </p:sp>
      <p:sp>
        <p:nvSpPr>
          <p:cNvPr id="217" name="Google Shape;217;g8d3272b2c0_0_255"/>
          <p:cNvSpPr/>
          <p:nvPr/>
        </p:nvSpPr>
        <p:spPr>
          <a:xfrm>
            <a:off x="4027316" y="4239797"/>
            <a:ext cx="4176863" cy="99626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a:solidFill>
                  <a:schemeClr val="lt1"/>
                </a:solidFill>
                <a:latin typeface="Calibri Regular" charset="0"/>
                <a:ea typeface="Calisto MT Regular" charset="0"/>
                <a:cs typeface="Calisto MT Regular" charset="0"/>
              </a:rPr>
              <a:t>გამძვინვარებული, </a:t>
            </a:r>
            <a:r>
              <a:rPr lang="ka-GE" sz="2400" dirty="0" smtClean="0">
                <a:solidFill>
                  <a:schemeClr val="lt1"/>
                </a:solidFill>
                <a:latin typeface="Calibri Regular" charset="0"/>
                <a:ea typeface="Calisto MT Regular" charset="0"/>
                <a:cs typeface="Calisto MT Regular" charset="0"/>
              </a:rPr>
              <a:t>გააფთრებული</a:t>
            </a:r>
            <a:endParaRPr lang="ka-GE" sz="2400" dirty="0">
              <a:solidFill>
                <a:schemeClr val="lt1"/>
              </a:solidFill>
              <a:latin typeface="Calibri Regular" charset="0"/>
              <a:ea typeface="Calisto MT Regular" charset="0"/>
              <a:cs typeface="Calisto MT Regular" charset="0"/>
            </a:endParaRPr>
          </a:p>
        </p:txBody>
      </p:sp>
      <p:sp>
        <p:nvSpPr>
          <p:cNvPr id="7" name="Google Shape;190;g8d3272b2c0_0_231">
            <a:extLst>
              <a:ext uri="{FF2B5EF4-FFF2-40B4-BE49-F238E27FC236}">
                <a16:creationId xmlns:a16="http://schemas.microsoft.com/office/drawing/2014/main" id="{73D3E84D-49CD-7B42-8D4F-DBC96FAB1553}"/>
              </a:ext>
            </a:extLst>
          </p:cNvPr>
          <p:cNvSpPr/>
          <p:nvPr/>
        </p:nvSpPr>
        <p:spPr>
          <a:xfrm>
            <a:off x="3839591" y="5479044"/>
            <a:ext cx="4552314" cy="99902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The man was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infuriated</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 by the unsupported accusations.</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37AD797A-86C6-3C48-A34B-51B902C4720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0D657C5-8E3F-734A-A4EC-5D91BC4961F0}"/>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77769"/>
            <a:ext cx="291990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itchFamily="34" charset="0"/>
                <a:ea typeface="Calisto MT Regular" charset="0"/>
                <a:cs typeface="Calibri" pitchFamily="34" charset="0"/>
              </a:rPr>
              <a:t>Vocabulary</a:t>
            </a:r>
          </a:p>
          <a:p>
            <a:pPr algn="ctr"/>
            <a:r>
              <a:rPr lang="ka-GE" sz="2800" dirty="0">
                <a:solidFill>
                  <a:schemeClr val="bg1"/>
                </a:solidFill>
                <a:latin typeface="Calibri" pitchFamily="34" charset="0"/>
                <a:ea typeface="Calisto MT Regular" charset="0"/>
                <a:cs typeface="Calibri" pitchFamily="34" charset="0"/>
              </a:rPr>
              <a:t> ლექსიკა</a:t>
            </a:r>
            <a:endParaRPr lang="en-US" sz="28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7303</TotalTime>
  <Words>1671</Words>
  <Application>Microsoft Office PowerPoint</Application>
  <PresentationFormat>Widescreen</PresentationFormat>
  <Paragraphs>366</Paragraphs>
  <Slides>44</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Regular</vt:lpstr>
      <vt:lpstr>Calisto MT Regular</vt:lpstr>
      <vt:lpstr>Merriweather</vt:lpstr>
      <vt:lpstr>Merriweather Light</vt:lpstr>
      <vt:lpstr>Sylfaen</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303</cp:revision>
  <cp:lastPrinted>2020-08-18T09:30:28Z</cp:lastPrinted>
  <dcterms:created xsi:type="dcterms:W3CDTF">2020-04-09T12:21:27Z</dcterms:created>
  <dcterms:modified xsi:type="dcterms:W3CDTF">2021-03-15T11:24:31Z</dcterms:modified>
</cp:coreProperties>
</file>