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371" r:id="rId8"/>
    <p:sldId id="372" r:id="rId9"/>
    <p:sldId id="373" r:id="rId10"/>
    <p:sldId id="374" r:id="rId11"/>
    <p:sldId id="347" r:id="rId12"/>
    <p:sldId id="417" r:id="rId13"/>
    <p:sldId id="418" r:id="rId14"/>
    <p:sldId id="419" r:id="rId15"/>
    <p:sldId id="420" r:id="rId16"/>
    <p:sldId id="357" r:id="rId17"/>
    <p:sldId id="358" r:id="rId18"/>
    <p:sldId id="360" r:id="rId19"/>
    <p:sldId id="362" r:id="rId20"/>
    <p:sldId id="393" r:id="rId21"/>
    <p:sldId id="404" r:id="rId22"/>
    <p:sldId id="409" r:id="rId23"/>
    <p:sldId id="387" r:id="rId24"/>
    <p:sldId id="388" r:id="rId25"/>
    <p:sldId id="353" r:id="rId26"/>
    <p:sldId id="403" r:id="rId27"/>
    <p:sldId id="354" r:id="rId28"/>
    <p:sldId id="363" r:id="rId29"/>
    <p:sldId id="364" r:id="rId30"/>
    <p:sldId id="365" r:id="rId31"/>
    <p:sldId id="366" r:id="rId32"/>
    <p:sldId id="296" r:id="rId33"/>
    <p:sldId id="325" r:id="rId34"/>
    <p:sldId id="405" r:id="rId35"/>
    <p:sldId id="406" r:id="rId36"/>
    <p:sldId id="415" r:id="rId37"/>
    <p:sldId id="302" r:id="rId38"/>
    <p:sldId id="330" r:id="rId39"/>
    <p:sldId id="331" r:id="rId40"/>
    <p:sldId id="392" r:id="rId41"/>
    <p:sldId id="304" r:id="rId42"/>
    <p:sldId id="333"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0" autoAdjust="0"/>
    <p:restoredTop sz="95865"/>
  </p:normalViewPr>
  <p:slideViewPr>
    <p:cSldViewPr snapToGrid="0">
      <p:cViewPr>
        <p:scale>
          <a:sx n="115" d="100"/>
          <a:sy n="115" d="100"/>
        </p:scale>
        <p:origin x="30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9641444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43011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964964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36880" y="2004185"/>
            <a:ext cx="3542972" cy="271710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bone</a:t>
            </a:r>
            <a:r>
              <a:rPr lang="ka-GE" sz="2800" b="1" dirty="0">
                <a:solidFill>
                  <a:schemeClr val="bg1"/>
                </a:solidFill>
                <a:latin typeface="Calibri" panose="020F0502020204030204" pitchFamily="34" charset="0"/>
                <a:cs typeface="Calibri" panose="020F0502020204030204" pitchFamily="34" charset="0"/>
              </a:rPr>
              <a:t> fr</a:t>
            </a:r>
            <a:r>
              <a:rPr lang="en-US" sz="2800" b="1" dirty="0">
                <a:solidFill>
                  <a:schemeClr val="bg1"/>
                </a:solidFill>
                <a:latin typeface="Calibri" panose="020F0502020204030204" pitchFamily="34" charset="0"/>
                <a:cs typeface="Calibri" panose="020F0502020204030204" pitchFamily="34" charset="0"/>
              </a:rPr>
              <a:t>a</a:t>
            </a:r>
            <a:r>
              <a:rPr lang="ka-GE" sz="2800" b="1" dirty="0">
                <a:solidFill>
                  <a:schemeClr val="bg1"/>
                </a:solidFill>
                <a:latin typeface="Calibri" panose="020F0502020204030204" pitchFamily="34" charset="0"/>
                <a:cs typeface="Calibri" panose="020F0502020204030204" pitchFamily="34" charset="0"/>
              </a:rPr>
              <a:t>cture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39048" y="4786635"/>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ka-GE" sz="2400" b="1" dirty="0">
                <a:solidFill>
                  <a:srgbClr val="FFFFFF"/>
                </a:solidFill>
                <a:latin typeface="Calibri" charset="0"/>
                <a:ea typeface="Calibri" charset="0"/>
                <a:cs typeface="Calibri" charset="0"/>
                <a:sym typeface="Calibri"/>
              </a:rPr>
              <a:t>ძვლის გაბზარვა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545371"/>
            <a:ext cx="5138637" cy="98605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 fell down and had a serious </a:t>
            </a:r>
            <a:r>
              <a:rPr lang="ka-GE" sz="2400" i="1" u="none" strike="noStrike" cap="none" dirty="0">
                <a:solidFill>
                  <a:srgbClr val="FFC000"/>
                </a:solidFill>
                <a:latin typeface="Calibri" panose="020F0502020204030204" pitchFamily="34" charset="0"/>
                <a:ea typeface="Calibri"/>
                <a:cs typeface="Calibri" panose="020F0502020204030204" pitchFamily="34" charset="0"/>
                <a:sym typeface="Calibri"/>
              </a:rPr>
              <a:t>bone</a:t>
            </a: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lang="ka-GE" sz="2400" i="1" u="none" strike="noStrike" cap="none" dirty="0">
                <a:solidFill>
                  <a:srgbClr val="FFC000"/>
                </a:solidFill>
                <a:latin typeface="Calibri" panose="020F0502020204030204" pitchFamily="34" charset="0"/>
                <a:ea typeface="Calibri"/>
                <a:cs typeface="Calibri" panose="020F0502020204030204" pitchFamily="34" charset="0"/>
                <a:sym typeface="Calibri"/>
              </a:rPr>
              <a:t>fr</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a</a:t>
            </a:r>
            <a:r>
              <a:rPr lang="ka-GE" sz="2400" i="1" u="none" strike="noStrike" cap="none" dirty="0">
                <a:solidFill>
                  <a:srgbClr val="FFC000"/>
                </a:solidFill>
                <a:latin typeface="Calibri" panose="020F0502020204030204" pitchFamily="34" charset="0"/>
                <a:ea typeface="Calibri"/>
                <a:cs typeface="Calibri" panose="020F0502020204030204" pitchFamily="34" charset="0"/>
                <a:sym typeface="Calibri"/>
              </a:rPr>
              <a:t>cture</a:t>
            </a: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12257" y="3614725"/>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panose="020F0502020204030204" pitchFamily="34" charset="0"/>
                <a:cs typeface="Calibri" panose="020F0502020204030204" pitchFamily="34" charset="0"/>
              </a:rPr>
              <a:t>The part of the hospital where you go in the event of an emergency, or </a:t>
            </a:r>
            <a:r>
              <a:rPr lang="en-US" sz="2400" b="1" dirty="0" smtClean="0">
                <a:latin typeface="Calibri" panose="020F0502020204030204" pitchFamily="34" charset="0"/>
                <a:cs typeface="Calibri" panose="020F0502020204030204" pitchFamily="34" charset="0"/>
              </a:rPr>
              <a:t>a </a:t>
            </a:r>
            <a:r>
              <a:rPr lang="en-US" sz="2400" b="1" dirty="0">
                <a:latin typeface="Calibri" panose="020F0502020204030204" pitchFamily="34" charset="0"/>
                <a:cs typeface="Calibri" panose="020F0502020204030204" pitchFamily="34" charset="0"/>
              </a:rPr>
              <a:t>condition that needs immediate medical attention</a:t>
            </a:r>
            <a:r>
              <a:rPr lang="ka-GE" sz="2400" b="1"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944302" y="2149360"/>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emergency</a:t>
            </a:r>
            <a:r>
              <a:rPr lang="ka-GE" sz="2000" b="1" dirty="0">
                <a:latin typeface="Calibri" panose="020F0502020204030204" pitchFamily="34" charset="0"/>
                <a:cs typeface="Calibri" panose="020F0502020204030204" pitchFamily="34" charset="0"/>
              </a:rPr>
              <a:t> room</a:t>
            </a:r>
            <a:endParaRPr lang="en-US" sz="2000" b="1"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5156475" y="2143823"/>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intensive</a:t>
            </a:r>
            <a:r>
              <a:rPr lang="ka-GE" sz="2000" b="1" dirty="0">
                <a:latin typeface="Calibri" panose="020F0502020204030204" pitchFamily="34" charset="0"/>
                <a:cs typeface="Calibri" panose="020F0502020204030204" pitchFamily="34" charset="0"/>
              </a:rPr>
              <a:t> care unit</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425565" y="2146841"/>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physician</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9503227" y="2134732"/>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a:t>
            </a:r>
            <a:r>
              <a:rPr lang="ka-GE" sz="2000" b="1" dirty="0">
                <a:latin typeface="Calibri" panose="020F0502020204030204" pitchFamily="34" charset="0"/>
                <a:cs typeface="Calibri" panose="020F0502020204030204" pitchFamily="34" charset="0"/>
              </a:rPr>
              <a:t>one fr</a:t>
            </a:r>
            <a:r>
              <a:rPr lang="en-US" sz="2000" b="1" dirty="0">
                <a:latin typeface="Calibri" panose="020F0502020204030204" pitchFamily="34" charset="0"/>
                <a:cs typeface="Calibri" panose="020F0502020204030204" pitchFamily="34" charset="0"/>
              </a:rPr>
              <a:t>a</a:t>
            </a:r>
            <a:r>
              <a:rPr lang="ka-GE" sz="2000" b="1" dirty="0">
                <a:latin typeface="Calibri" panose="020F0502020204030204" pitchFamily="34" charset="0"/>
                <a:cs typeface="Calibri" panose="020F0502020204030204" pitchFamily="34" charset="0"/>
              </a:rPr>
              <a:t>cture</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92411" y="2155457"/>
            <a:ext cx="2149521" cy="1023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shot</a:t>
            </a:r>
            <a:endParaRPr lang="en-US" sz="2000" b="1"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68888E-6 4.07407E-6 L 0.16585 0.48935 " pathEditMode="relative" rAng="0" ptsTypes="AA">
                                      <p:cBhvr>
                                        <p:cTn id="6" dur="2000" fill="hold"/>
                                        <p:tgtEl>
                                          <p:spTgt spid="17"/>
                                        </p:tgtEl>
                                        <p:attrNameLst>
                                          <p:attrName>ppt_x</p:attrName>
                                          <p:attrName>ppt_y</p:attrName>
                                        </p:attrNameLst>
                                      </p:cBhvr>
                                      <p:rCtr x="8292" y="2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02343" y="3715470"/>
            <a:ext cx="7594445" cy="130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Doses of medicine or vaccines administered by a needle.</a:t>
            </a:r>
          </a:p>
          <a:p>
            <a:endParaRPr lang="en-US" sz="40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639048" y="2120832"/>
            <a:ext cx="1960518" cy="1019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intensive</a:t>
            </a:r>
            <a:r>
              <a:rPr lang="ka-GE" sz="2000" b="1" dirty="0">
                <a:latin typeface="Calibri" panose="020F0502020204030204" pitchFamily="34" charset="0"/>
                <a:cs typeface="Calibri" panose="020F0502020204030204" pitchFamily="34" charset="0"/>
              </a:rPr>
              <a:t> care unit</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156040" y="2096626"/>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physician</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321080" y="2120833"/>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a:t>
            </a:r>
            <a:r>
              <a:rPr lang="ka-GE" sz="2000" b="1" dirty="0">
                <a:latin typeface="Calibri" panose="020F0502020204030204" pitchFamily="34" charset="0"/>
                <a:cs typeface="Calibri" panose="020F0502020204030204" pitchFamily="34" charset="0"/>
              </a:rPr>
              <a:t>one fr</a:t>
            </a:r>
            <a:r>
              <a:rPr lang="en-US" sz="2000" b="1" dirty="0">
                <a:latin typeface="Calibri" panose="020F0502020204030204" pitchFamily="34" charset="0"/>
                <a:cs typeface="Calibri" panose="020F0502020204030204" pitchFamily="34" charset="0"/>
              </a:rPr>
              <a:t>a</a:t>
            </a:r>
            <a:r>
              <a:rPr lang="ka-GE" sz="2000" b="1" dirty="0">
                <a:latin typeface="Calibri" panose="020F0502020204030204" pitchFamily="34" charset="0"/>
                <a:cs typeface="Calibri" panose="020F0502020204030204" pitchFamily="34" charset="0"/>
              </a:rPr>
              <a:t>cture</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965168" y="2108725"/>
            <a:ext cx="2149521" cy="1019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shot</a:t>
            </a:r>
            <a:endParaRPr lang="en-US" sz="2000" b="1"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2694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11143E-6 -7.40741E-7 L 0.21922 0.46968 " pathEditMode="relative" rAng="0" ptsTypes="AA">
                                      <p:cBhvr>
                                        <p:cTn id="6" dur="2000" fill="hold"/>
                                        <p:tgtEl>
                                          <p:spTgt spid="14"/>
                                        </p:tgtEl>
                                        <p:attrNameLst>
                                          <p:attrName>ppt_x</p:attrName>
                                          <p:attrName>ppt_y</p:attrName>
                                        </p:attrNameLst>
                                      </p:cBhvr>
                                      <p:rCtr x="10961" y="2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139670" y="3799445"/>
            <a:ext cx="6877641" cy="1416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A situation in which one of your bones has been broken.</a:t>
            </a:r>
          </a:p>
          <a:p>
            <a:endParaRPr lang="en-US" sz="36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1930456" y="2120251"/>
            <a:ext cx="1960518" cy="1019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intensive</a:t>
            </a:r>
            <a:r>
              <a:rPr lang="ka-GE" sz="2000" b="1" dirty="0">
                <a:latin typeface="Calibri" panose="020F0502020204030204" pitchFamily="34" charset="0"/>
                <a:cs typeface="Calibri" panose="020F0502020204030204" pitchFamily="34" charset="0"/>
              </a:rPr>
              <a:t> care unit</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4714150" y="2105674"/>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physician</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7550045" y="2093565"/>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b</a:t>
            </a:r>
            <a:r>
              <a:rPr lang="ka-GE" sz="2000" b="1" dirty="0" smtClean="0">
                <a:latin typeface="Calibri" panose="020F0502020204030204" pitchFamily="34" charset="0"/>
                <a:cs typeface="Calibri" panose="020F0502020204030204" pitchFamily="34" charset="0"/>
              </a:rPr>
              <a:t>one </a:t>
            </a:r>
            <a:r>
              <a:rPr lang="ka-GE" sz="2000" b="1" dirty="0">
                <a:latin typeface="Calibri" panose="020F0502020204030204" pitchFamily="34" charset="0"/>
                <a:cs typeface="Calibri" panose="020F0502020204030204" pitchFamily="34" charset="0"/>
              </a:rPr>
              <a:t>fr</a:t>
            </a:r>
            <a:r>
              <a:rPr lang="en-US" sz="2000" b="1" dirty="0">
                <a:latin typeface="Calibri" panose="020F0502020204030204" pitchFamily="34" charset="0"/>
                <a:cs typeface="Calibri" panose="020F0502020204030204" pitchFamily="34" charset="0"/>
              </a:rPr>
              <a:t>a</a:t>
            </a:r>
            <a:r>
              <a:rPr lang="ka-GE" sz="2000" b="1" dirty="0">
                <a:latin typeface="Calibri" panose="020F0502020204030204" pitchFamily="34" charset="0"/>
                <a:cs typeface="Calibri" panose="020F0502020204030204" pitchFamily="34" charset="0"/>
              </a:rPr>
              <a:t>cture</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5355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3 0.10857 L -0.25455 0.51736 " pathEditMode="relative" ptsTypes="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370648" y="3715471"/>
            <a:ext cx="7379841" cy="108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a-GE" sz="32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Another word for a doctor.</a:t>
            </a:r>
          </a:p>
          <a:p>
            <a:pPr algn="ctr"/>
            <a:endParaRPr lang="en-US" sz="72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961611" y="2093565"/>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intensive</a:t>
            </a:r>
            <a:r>
              <a:rPr lang="ka-GE" sz="2000" b="1" dirty="0">
                <a:latin typeface="Calibri" panose="020F0502020204030204" pitchFamily="34" charset="0"/>
                <a:cs typeface="Calibri" panose="020F0502020204030204" pitchFamily="34" charset="0"/>
              </a:rPr>
              <a:t> care unit</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784597" y="2097073"/>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physician</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9763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867 0.10347 L -0.07083 0.49629 " pathEditMode="relative" ptsTypes="AA">
                                      <p:cBhvr>
                                        <p:cTn id="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736167" y="3510198"/>
            <a:ext cx="9217972" cy="1192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a-GE" sz="48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The part of the hospital where you are admitted to stay if you need continuous monitoring or care.</a:t>
            </a:r>
          </a:p>
          <a:p>
            <a:endParaRPr lang="en-US" sz="115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5364894" y="2121666"/>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intensive</a:t>
            </a:r>
            <a:r>
              <a:rPr lang="ka-GE" sz="2000" b="1" dirty="0">
                <a:latin typeface="Calibri" panose="020F0502020204030204" pitchFamily="34" charset="0"/>
                <a:cs typeface="Calibri" panose="020F0502020204030204" pitchFamily="34" charset="0"/>
              </a:rPr>
              <a:t> care unit</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4606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96277E-6 -7.40741E-7 L 0.00039 0.40417 " pathEditMode="relative" rAng="0" ptsTypes="AA">
                                      <p:cBhvr>
                                        <p:cTn id="6" dur="2000" fill="hold"/>
                                        <p:tgtEl>
                                          <p:spTgt spid="18"/>
                                        </p:tgtEl>
                                        <p:attrNameLst>
                                          <p:attrName>ppt_x</p:attrName>
                                          <p:attrName>ppt_y</p:attrName>
                                        </p:attrNameLst>
                                      </p:cBhvr>
                                      <p:rCtr x="13" y="20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015526" y="468784"/>
            <a:ext cx="7504649" cy="6522052"/>
            <a:chOff x="-916734" y="-410898"/>
            <a:chExt cx="7282285" cy="6803363"/>
          </a:xfrm>
        </p:grpSpPr>
        <p:sp>
          <p:nvSpPr>
            <p:cNvPr id="148" name="Google Shape;148;g8d3272b2c0_0_186"/>
            <p:cNvSpPr/>
            <p:nvPr/>
          </p:nvSpPr>
          <p:spPr>
            <a:xfrm>
              <a:off x="3559766"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735741" y="228556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921664" y="-410898"/>
              <a:ext cx="3226610" cy="170232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577375" y="142049"/>
              <a:ext cx="2095391" cy="685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blood</a:t>
              </a:r>
              <a:r>
                <a:rPr lang="ka-GE" sz="2000" b="1" dirty="0">
                  <a:solidFill>
                    <a:srgbClr val="FFFFFF"/>
                  </a:solidFill>
                  <a:latin typeface="Calibri" charset="0"/>
                  <a:ea typeface="Calibri" charset="0"/>
                  <a:cs typeface="Calibri" charset="0"/>
                  <a:sym typeface="Calibri"/>
                </a:rPr>
                <a:t> circulation</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000" b="1" dirty="0">
                  <a:solidFill>
                    <a:srgbClr val="FFFFFF"/>
                  </a:solidFill>
                  <a:latin typeface="Calibri" charset="0"/>
                  <a:ea typeface="Calibri" charset="0"/>
                  <a:cs typeface="Calibri" charset="0"/>
                  <a:sym typeface="Calibri"/>
                </a:rPr>
                <a:t>სისხლის ცირკულაცია</a:t>
              </a:r>
            </a:p>
            <a:p>
              <a:pPr marL="0" marR="0" lvl="0" indent="0" algn="ctr" rtl="0">
                <a:lnSpc>
                  <a:spcPct val="90000"/>
                </a:lnSpc>
                <a:spcBef>
                  <a:spcPts val="630"/>
                </a:spcBef>
                <a:spcAft>
                  <a:spcPts val="0"/>
                </a:spcAft>
                <a:buClr>
                  <a:srgbClr val="000000"/>
                </a:buClr>
                <a:buFont typeface="Arial"/>
                <a:buNone/>
              </a:pPr>
              <a:endParaRPr lang="ka-GE" sz="20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772052" y="4568738"/>
              <a:ext cx="3081215" cy="1629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2754933" y="5301599"/>
              <a:ext cx="3050746"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b="1" dirty="0">
                  <a:solidFill>
                    <a:srgbClr val="FFFFFF"/>
                  </a:solidFill>
                  <a:latin typeface="Calibri" charset="0"/>
                  <a:ea typeface="Calibri" charset="0"/>
                  <a:cs typeface="Calibri" charset="0"/>
                  <a:sym typeface="Calibri"/>
                </a:rPr>
                <a:t>phoney</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(adj.)</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b="1" dirty="0">
                  <a:solidFill>
                    <a:srgbClr val="FFFFFF"/>
                  </a:solidFill>
                  <a:latin typeface="Calibri" charset="0"/>
                  <a:ea typeface="Calibri" charset="0"/>
                  <a:cs typeface="Calibri" charset="0"/>
                  <a:sym typeface="Calibri"/>
                </a:rPr>
                <a:t>ცრუ, ყალბი</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charset="0"/>
                  <a:ea typeface="Calibri" charset="0"/>
                  <a:cs typeface="Calibri" charset="0"/>
                  <a:sym typeface="Calibri"/>
                </a:rPr>
                <a:t>,</a:t>
              </a: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846107" y="1686346"/>
              <a:ext cx="3193215" cy="164634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916734" y="2572646"/>
              <a:ext cx="3413709" cy="9078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ka-GE" sz="2000" b="1" u="none" strike="noStrike" cap="none" dirty="0">
                  <a:solidFill>
                    <a:srgbClr val="FFFFFF"/>
                  </a:solidFill>
                  <a:latin typeface="Calibri" charset="0"/>
                  <a:ea typeface="Calibri" charset="0"/>
                  <a:cs typeface="Calibri" charset="0"/>
                  <a:sym typeface="Calibri"/>
                </a:rPr>
                <a:t>therapy</a:t>
              </a:r>
              <a:endParaRPr lang="en-US"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2000" b="1" dirty="0">
                  <a:solidFill>
                    <a:srgbClr val="FFFFFF"/>
                  </a:solidFill>
                  <a:latin typeface="Calibri" charset="0"/>
                  <a:ea typeface="Calibri" charset="0"/>
                  <a:cs typeface="Calibri" charset="0"/>
                  <a:sym typeface="Calibri"/>
                </a:rPr>
                <a:t>თერაპია</a:t>
              </a: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sz="2400" b="1" u="none" strike="noStrike" cap="none" dirty="0">
                <a:solidFill>
                  <a:srgbClr val="FFFFFF"/>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526469" y="4277682"/>
            <a:ext cx="3518409" cy="1667052"/>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400" b="1" dirty="0">
              <a:latin typeface="Calibri" panose="020F0502020204030204" pitchFamily="34" charset="0"/>
              <a:cs typeface="Calibri" panose="020F0502020204030204" pitchFamily="34" charset="0"/>
            </a:endParaRPr>
          </a:p>
          <a:p>
            <a:pPr algn="ctr"/>
            <a:endParaRPr lang="ka-GE" sz="2400" b="1" dirty="0">
              <a:latin typeface="Calibri" panose="020F0502020204030204" pitchFamily="34" charset="0"/>
              <a:cs typeface="Calibri" panose="020F0502020204030204" pitchFamily="34" charset="0"/>
            </a:endParaRPr>
          </a:p>
          <a:p>
            <a:pPr algn="ctr"/>
            <a:endParaRPr lang="en-US" sz="2000" b="1" dirty="0">
              <a:latin typeface="Calibri" panose="020F0502020204030204" pitchFamily="34" charset="0"/>
              <a:cs typeface="Calibri" panose="020F0502020204030204" pitchFamily="34" charset="0"/>
            </a:endParaRPr>
          </a:p>
          <a:p>
            <a:pPr algn="ctr"/>
            <a:endParaRPr lang="en-US" sz="2000" b="1" dirty="0">
              <a:latin typeface="Calibri" panose="020F0502020204030204" pitchFamily="34" charset="0"/>
              <a:cs typeface="Calibri" panose="020F0502020204030204" pitchFamily="34" charset="0"/>
            </a:endParaRPr>
          </a:p>
          <a:p>
            <a:pPr algn="ctr"/>
            <a:r>
              <a:rPr lang="ka-GE" sz="2000" b="1" dirty="0">
                <a:latin typeface="Calibri" panose="020F0502020204030204" pitchFamily="34" charset="0"/>
                <a:cs typeface="Calibri" panose="020F0502020204030204" pitchFamily="34" charset="0"/>
              </a:rPr>
              <a:t>endorphin</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(n.)</a:t>
            </a:r>
            <a:endParaRPr lang="ka-GE" sz="2000" b="1" dirty="0">
              <a:latin typeface="Calibri" panose="020F0502020204030204" pitchFamily="34" charset="0"/>
              <a:cs typeface="Calibri" panose="020F0502020204030204" pitchFamily="34" charset="0"/>
            </a:endParaRPr>
          </a:p>
          <a:p>
            <a:pPr algn="ctr"/>
            <a:r>
              <a:rPr lang="ka-GE" sz="2000" b="1" dirty="0">
                <a:latin typeface="Calibri" panose="020F0502020204030204" pitchFamily="34" charset="0"/>
                <a:cs typeface="Calibri" panose="020F0502020204030204" pitchFamily="34" charset="0"/>
              </a:rPr>
              <a:t>ენდორფინი</a:t>
            </a:r>
          </a:p>
          <a:p>
            <a:pPr algn="ctr"/>
            <a:endParaRPr lang="ka-GE" sz="2400" b="1" dirty="0">
              <a:latin typeface="Calibri" panose="020F0502020204030204" pitchFamily="34" charset="0"/>
              <a:cs typeface="Calibri" panose="020F0502020204030204" pitchFamily="34" charset="0"/>
            </a:endParaRPr>
          </a:p>
          <a:p>
            <a:pPr algn="ctr"/>
            <a:endParaRPr lang="ka-GE" sz="2400" b="1" dirty="0">
              <a:latin typeface="Calibri" panose="020F0502020204030204" pitchFamily="34" charset="0"/>
              <a:cs typeface="Calibri" panose="020F0502020204030204" pitchFamily="34" charset="0"/>
            </a:endParaRPr>
          </a:p>
          <a:p>
            <a:pPr algn="ctr"/>
            <a:endParaRPr lang="ka-GE" sz="2400" b="1" dirty="0">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p:txBody>
      </p:sp>
      <p:sp>
        <p:nvSpPr>
          <p:cNvPr id="33" name="Google Shape;156;g8d3272b2c0_0_186"/>
          <p:cNvSpPr/>
          <p:nvPr/>
        </p:nvSpPr>
        <p:spPr>
          <a:xfrm>
            <a:off x="8787972" y="2273969"/>
            <a:ext cx="3258847" cy="152961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9364993" y="2704184"/>
            <a:ext cx="2400246" cy="67241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bloodstream</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n</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სისხლის მიმოქცევა</a:t>
            </a:r>
          </a:p>
        </p:txBody>
      </p:sp>
      <p:sp>
        <p:nvSpPr>
          <p:cNvPr id="36" name="Google Shape;172;g8d3272b2c0_0_186"/>
          <p:cNvSpPr/>
          <p:nvPr/>
        </p:nvSpPr>
        <p:spPr>
          <a:xfrm>
            <a:off x="945503" y="4572552"/>
            <a:ext cx="3234026" cy="152767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7" name="Google Shape;173;g8d3272b2c0_0_186"/>
          <p:cNvSpPr txBox="1"/>
          <p:nvPr/>
        </p:nvSpPr>
        <p:spPr>
          <a:xfrm>
            <a:off x="888744" y="5509601"/>
            <a:ext cx="3290785" cy="87026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ka-GE" sz="2000" b="1" u="none" strike="noStrike" cap="none" dirty="0">
                <a:solidFill>
                  <a:srgbClr val="FFFFFF"/>
                </a:solidFill>
                <a:latin typeface="Calibri" charset="0"/>
                <a:ea typeface="Calibri" charset="0"/>
                <a:cs typeface="Calibri" charset="0"/>
                <a:sym typeface="Calibri"/>
              </a:rPr>
              <a:t>practitioner</a:t>
            </a:r>
            <a:endParaRPr lang="en-US" sz="20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charset="0"/>
                <a:ea typeface="Calibri" charset="0"/>
                <a:cs typeface="Calibri" charset="0"/>
                <a:sym typeface="Calibri"/>
              </a:rPr>
              <a:t>(</a:t>
            </a:r>
            <a:r>
              <a:rPr lang="ka-GE" sz="2000" b="1" dirty="0">
                <a:solidFill>
                  <a:srgbClr val="FFFFFF"/>
                </a:solidFill>
                <a:latin typeface="Calibri" charset="0"/>
                <a:ea typeface="Calibri" charset="0"/>
                <a:cs typeface="Calibri" charset="0"/>
                <a:sym typeface="Calibri"/>
              </a:rPr>
              <a:t>n</a:t>
            </a:r>
            <a:r>
              <a:rPr lang="en-US" sz="2000" b="1" dirty="0">
                <a:solidFill>
                  <a:srgbClr val="FFFFFF"/>
                </a:solidFill>
                <a:latin typeface="Calibri" charset="0"/>
                <a:ea typeface="Calibri" charset="0"/>
                <a:cs typeface="Calibri" charset="0"/>
                <a:sym typeface="Calibri"/>
              </a:rPr>
              <a:t>.)</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2000" b="1" dirty="0">
                <a:solidFill>
                  <a:srgbClr val="FFFFFF"/>
                </a:solidFill>
                <a:latin typeface="Calibri" charset="0"/>
                <a:ea typeface="Calibri" charset="0"/>
                <a:cs typeface="Calibri" charset="0"/>
                <a:sym typeface="Calibri"/>
              </a:rPr>
              <a:t>პრაქტიკოსი</a:t>
            </a: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sz="2400" b="1" u="none" strike="noStrike" cap="none" dirty="0">
              <a:solidFill>
                <a:srgbClr val="FFFFFF"/>
              </a:solidFill>
              <a:latin typeface="Calibri" charset="0"/>
              <a:ea typeface="Calibri" charset="0"/>
              <a:cs typeface="Calibri" charset="0"/>
              <a:sym typeface="Calibri"/>
            </a:endParaRPr>
          </a:p>
        </p:txBody>
      </p:sp>
      <p:pic>
        <p:nvPicPr>
          <p:cNvPr id="3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0" name="Picture 3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p:cNvCxnSpPr>
            <a:stCxn id="148" idx="0"/>
          </p:cNvCxnSpPr>
          <p:nvPr/>
        </p:nvCxnSpPr>
        <p:spPr>
          <a:xfrm flipV="1">
            <a:off x="6543079" y="2100719"/>
            <a:ext cx="0" cy="71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8" idx="6"/>
            <a:endCxn id="33" idx="2"/>
          </p:cNvCxnSpPr>
          <p:nvPr/>
        </p:nvCxnSpPr>
        <p:spPr>
          <a:xfrm flipV="1">
            <a:off x="7457440" y="3038777"/>
            <a:ext cx="1330532" cy="551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8" idx="2"/>
            <a:endCxn id="172" idx="6"/>
          </p:cNvCxnSpPr>
          <p:nvPr/>
        </p:nvCxnSpPr>
        <p:spPr>
          <a:xfrm flipH="1" flipV="1">
            <a:off x="4379030" y="3268444"/>
            <a:ext cx="1249686" cy="32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8" idx="3"/>
            <a:endCxn id="36" idx="6"/>
          </p:cNvCxnSpPr>
          <p:nvPr/>
        </p:nvCxnSpPr>
        <p:spPr>
          <a:xfrm flipH="1">
            <a:off x="4179529" y="4133766"/>
            <a:ext cx="1716997" cy="1202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 idx="2"/>
          </p:cNvCxnSpPr>
          <p:nvPr/>
        </p:nvCxnSpPr>
        <p:spPr>
          <a:xfrm>
            <a:off x="7068502" y="3842453"/>
            <a:ext cx="1457967" cy="1268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8" idx="4"/>
          </p:cNvCxnSpPr>
          <p:nvPr/>
        </p:nvCxnSpPr>
        <p:spPr>
          <a:xfrm>
            <a:off x="6543079" y="4359052"/>
            <a:ext cx="0" cy="8834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73097" y="1891956"/>
            <a:ext cx="4041128"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blood</a:t>
            </a:r>
            <a:r>
              <a:rPr lang="ka-GE" sz="2800" b="1" dirty="0">
                <a:solidFill>
                  <a:schemeClr val="bg1"/>
                </a:solidFill>
                <a:latin typeface="Calibri" pitchFamily="34" charset="0"/>
              </a:rPr>
              <a:t> circulation </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185873" y="4540709"/>
            <a:ext cx="4215576" cy="8057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სისხლის ცირკულაცია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163196" y="5450879"/>
            <a:ext cx="4215576" cy="92192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C</a:t>
            </a:r>
            <a:r>
              <a:rPr lang="ka-GE" sz="2600" i="1" strike="noStrike" cap="none" dirty="0">
                <a:solidFill>
                  <a:schemeClr val="bg1"/>
                </a:solidFill>
                <a:latin typeface="Calibri" charset="0"/>
                <a:ea typeface="Calibri" charset="0"/>
                <a:cs typeface="Calibri" charset="0"/>
                <a:sym typeface="Calibri"/>
              </a:rPr>
              <a:t>ertain drugs help </a:t>
            </a:r>
            <a:r>
              <a:rPr lang="ka-GE" sz="2600" i="1" strike="noStrike" cap="none" dirty="0">
                <a:solidFill>
                  <a:srgbClr val="FFC000"/>
                </a:solidFill>
                <a:latin typeface="Calibri" charset="0"/>
                <a:ea typeface="Calibri" charset="0"/>
                <a:cs typeface="Calibri" charset="0"/>
                <a:sym typeface="Calibri"/>
              </a:rPr>
              <a:t>blood circulation</a:t>
            </a:r>
            <a:r>
              <a:rPr lang="ka-GE" sz="2600" i="1" strike="noStrike" cap="none" dirty="0">
                <a:solidFill>
                  <a:schemeClr val="bg1"/>
                </a:solidFill>
                <a:latin typeface="Calibri" charset="0"/>
                <a:ea typeface="Calibri" charset="0"/>
                <a:cs typeface="Calibri" charset="0"/>
                <a:sym typeface="Calibri"/>
              </a:rPr>
              <a:t>. </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24044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9278" y="2149278"/>
            <a:ext cx="3692508" cy="232941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bg1"/>
                </a:solidFill>
                <a:latin typeface="Calibri" pitchFamily="34" charset="0"/>
              </a:rPr>
              <a:t>bloodstream</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496874" y="4592332"/>
            <a:ext cx="3714911" cy="70801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სისხლის მიმოქცევა</a:t>
            </a: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E</a:t>
            </a:r>
            <a:r>
              <a:rPr lang="ka-GE" sz="2400" i="1" dirty="0">
                <a:solidFill>
                  <a:schemeClr val="bg1"/>
                </a:solidFill>
                <a:latin typeface="Calibri" charset="0"/>
                <a:ea typeface="Calibri" charset="0"/>
                <a:cs typeface="Calibri" charset="0"/>
                <a:sym typeface="Calibri"/>
              </a:rPr>
              <a:t>xercise will affect your </a:t>
            </a:r>
            <a:r>
              <a:rPr lang="ka-GE" sz="2400" i="1" dirty="0">
                <a:solidFill>
                  <a:srgbClr val="FFC000"/>
                </a:solidFill>
                <a:latin typeface="Calibri" charset="0"/>
                <a:ea typeface="Calibri" charset="0"/>
                <a:cs typeface="Calibri" charset="0"/>
                <a:sym typeface="Calibri"/>
              </a:rPr>
              <a:t>bloodstream.</a:t>
            </a:r>
            <a:endParaRPr sz="2400" i="1" strike="noStrike" cap="none" dirty="0">
              <a:solidFill>
                <a:srgbClr val="FFC000"/>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1631" y="2241328"/>
            <a:ext cx="3738067" cy="231201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bg1"/>
                </a:solidFill>
                <a:latin typeface="Calibri" pitchFamily="34" charset="0"/>
              </a:rPr>
              <a:t>endorphin</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145982" y="4662497"/>
            <a:ext cx="4469363" cy="71193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ენდორფინი</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145984" y="5564811"/>
            <a:ext cx="4469363" cy="780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i="1" dirty="0">
                <a:solidFill>
                  <a:schemeClr val="bg1"/>
                </a:solidFill>
                <a:latin typeface="Calibri" charset="0"/>
                <a:ea typeface="Calibri" charset="0"/>
                <a:cs typeface="Calibri" charset="0"/>
              </a:rPr>
              <a:t>Chocolate helps</a:t>
            </a:r>
            <a:r>
              <a:rPr lang="en-US" sz="2400" i="1" dirty="0">
                <a:solidFill>
                  <a:schemeClr val="bg1"/>
                </a:solidFill>
                <a:latin typeface="Calibri" charset="0"/>
                <a:ea typeface="Calibri" charset="0"/>
                <a:cs typeface="Calibri" charset="0"/>
              </a:rPr>
              <a:t> </a:t>
            </a:r>
            <a:r>
              <a:rPr lang="ka-GE" sz="2400" i="1" dirty="0" smtClean="0">
                <a:solidFill>
                  <a:srgbClr val="FFC000"/>
                </a:solidFill>
                <a:latin typeface="Calibri" charset="0"/>
                <a:ea typeface="Calibri" charset="0"/>
                <a:cs typeface="Calibri" charset="0"/>
              </a:rPr>
              <a:t>endorphin</a:t>
            </a:r>
            <a:r>
              <a:rPr lang="en-US" sz="2400" i="1" dirty="0" smtClean="0">
                <a:solidFill>
                  <a:srgbClr val="FFC000"/>
                </a:solidFill>
                <a:latin typeface="Calibri" charset="0"/>
                <a:ea typeface="Calibri" charset="0"/>
                <a:cs typeface="Calibri" charset="0"/>
              </a:rPr>
              <a:t> </a:t>
            </a:r>
            <a:r>
              <a:rPr lang="en-US" sz="2400" i="1" dirty="0">
                <a:solidFill>
                  <a:schemeClr val="bg1"/>
                </a:solidFill>
                <a:latin typeface="Calibri" charset="0"/>
                <a:ea typeface="Calibri" charset="0"/>
                <a:cs typeface="Calibri" charset="0"/>
              </a:rPr>
              <a:t>release</a:t>
            </a:r>
            <a:r>
              <a:rPr lang="ka-GE" sz="2400" i="1" dirty="0" smtClean="0">
                <a:solidFill>
                  <a:schemeClr val="bg1"/>
                </a:solidFill>
                <a:latin typeface="Calibri" charset="0"/>
                <a:ea typeface="Calibri" charset="0"/>
                <a:cs typeface="Calibri" charset="0"/>
              </a:rPr>
              <a:t>.</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Medicine </a:t>
            </a:r>
            <a:r>
              <a:rPr lang="en-US" sz="6600" dirty="0" smtClean="0">
                <a:solidFill>
                  <a:schemeClr val="bg1"/>
                </a:solidFill>
                <a:latin typeface="Calibri" panose="020F0502020204030204" pitchFamily="34" charset="0"/>
                <a:ea typeface="Calibri"/>
                <a:cs typeface="Calibri" panose="020F0502020204030204" pitchFamily="34" charset="0"/>
                <a:sym typeface="Calibri"/>
              </a:rPr>
              <a:t>ǀ </a:t>
            </a:r>
            <a:r>
              <a:rPr lang="ka-GE" sz="6600" dirty="0">
                <a:solidFill>
                  <a:schemeClr val="bg1"/>
                </a:solidFill>
                <a:latin typeface="Calibri" panose="020F0502020204030204" pitchFamily="34" charset="0"/>
                <a:ea typeface="Calibri"/>
                <a:cs typeface="Calibri" panose="020F0502020204030204" pitchFamily="34" charset="0"/>
                <a:sym typeface="Calibri"/>
              </a:rPr>
              <a:t>მედიცინა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B1</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25347" y="2212848"/>
            <a:ext cx="3937857" cy="229383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bg1"/>
                </a:solidFill>
                <a:latin typeface="Calibri" pitchFamily="34" charset="0"/>
              </a:rPr>
              <a:t>phoney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525347" y="4665306"/>
            <a:ext cx="3929488" cy="69046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ცრუ, ყალბი</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525347" y="5481600"/>
            <a:ext cx="3929488" cy="84935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i="1" dirty="0">
                <a:solidFill>
                  <a:srgbClr val="FFC000"/>
                </a:solidFill>
                <a:latin typeface="Calibri" charset="0"/>
                <a:ea typeface="Calibri" charset="0"/>
                <a:cs typeface="Calibri" charset="0"/>
              </a:rPr>
              <a:t>Phoney</a:t>
            </a:r>
            <a:r>
              <a:rPr lang="ka-GE" sz="2400" i="1" dirty="0">
                <a:solidFill>
                  <a:schemeClr val="bg1"/>
                </a:solidFill>
                <a:latin typeface="Calibri" charset="0"/>
                <a:ea typeface="Calibri" charset="0"/>
                <a:cs typeface="Calibri" charset="0"/>
              </a:rPr>
              <a:t> people are not good friends.</a:t>
            </a:r>
            <a:endParaRPr lang="en-US"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49210" y="2240839"/>
            <a:ext cx="3838275" cy="243379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bg1"/>
                </a:solidFill>
                <a:latin typeface="Calibri" pitchFamily="34" charset="0"/>
              </a:rPr>
              <a:t>practitioner</a:t>
            </a:r>
            <a:endParaRPr lang="en-US" sz="2800" b="1" dirty="0">
              <a:solidFill>
                <a:schemeClr val="bg1"/>
              </a:solidFill>
              <a:latin typeface="Calibri" pitchFamily="34" charset="0"/>
            </a:endParaRPr>
          </a:p>
          <a:p>
            <a:pPr lvl="0" algn="ctr"/>
            <a:r>
              <a:rPr lang="ka-GE" sz="2800" b="1" dirty="0">
                <a:solidFill>
                  <a:schemeClr val="bg1"/>
                </a:solidFill>
                <a:latin typeface="Calibri" pitchFamily="34" charset="0"/>
              </a:rPr>
              <a:t>(n</a:t>
            </a:r>
            <a:r>
              <a:rPr lang="en-US" sz="2800" b="1" dirty="0">
                <a:solidFill>
                  <a:schemeClr val="bg1"/>
                </a:solidFill>
                <a:latin typeface="Calibri" pitchFamily="34" charset="0"/>
              </a:rPr>
              <a:t>.)</a:t>
            </a:r>
            <a:endParaRPr lang="ka-GE" sz="2800" b="1" dirty="0">
              <a:solidFill>
                <a:schemeClr val="bg1"/>
              </a:solidFill>
              <a:latin typeface="Calibri" pitchFamily="34" charset="0"/>
            </a:endParaRPr>
          </a:p>
        </p:txBody>
      </p:sp>
      <p:sp>
        <p:nvSpPr>
          <p:cNvPr id="190" name="Google Shape;190;g8d3272b2c0_0_231"/>
          <p:cNvSpPr/>
          <p:nvPr/>
        </p:nvSpPr>
        <p:spPr>
          <a:xfrm>
            <a:off x="4531283" y="4767943"/>
            <a:ext cx="3802420" cy="63416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პრაქტიკოსი</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549210" y="5568769"/>
            <a:ext cx="3802420" cy="924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i="1" dirty="0">
                <a:solidFill>
                  <a:srgbClr val="FFC000"/>
                </a:solidFill>
                <a:latin typeface="Calibri" charset="0"/>
                <a:ea typeface="Calibri" charset="0"/>
                <a:cs typeface="Calibri" charset="0"/>
              </a:rPr>
              <a:t>Practitioner</a:t>
            </a:r>
            <a:r>
              <a:rPr lang="ka-GE" sz="2400" i="1" dirty="0">
                <a:solidFill>
                  <a:schemeClr val="bg1"/>
                </a:solidFill>
                <a:latin typeface="Calibri" charset="0"/>
                <a:ea typeface="Calibri" charset="0"/>
                <a:cs typeface="Calibri" charset="0"/>
              </a:rPr>
              <a:t> doctors are very busy. </a:t>
            </a:r>
            <a:endParaRPr lang="en-US"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58274" y="2306152"/>
            <a:ext cx="3838275" cy="253643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bg1"/>
                </a:solidFill>
                <a:latin typeface="Calibri" pitchFamily="34" charset="0"/>
              </a:rPr>
              <a:t>therapy</a:t>
            </a:r>
            <a:r>
              <a:rPr lang="en-US" sz="2800" b="1" dirty="0">
                <a:solidFill>
                  <a:schemeClr val="bg1"/>
                </a:solidFill>
                <a:latin typeface="Calibri" pitchFamily="34" charset="0"/>
              </a:rPr>
              <a:t> </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445840" y="4918894"/>
            <a:ext cx="4306273" cy="70746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თერაპია</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45840" y="5719395"/>
            <a:ext cx="4306273" cy="8027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A</a:t>
            </a:r>
            <a:r>
              <a:rPr lang="ka-GE" sz="2400" i="1" dirty="0">
                <a:solidFill>
                  <a:schemeClr val="bg1"/>
                </a:solidFill>
                <a:latin typeface="Calibri" charset="0"/>
                <a:ea typeface="Calibri" charset="0"/>
                <a:cs typeface="Calibri" charset="0"/>
              </a:rPr>
              <a:t>fter surger</a:t>
            </a:r>
            <a:r>
              <a:rPr lang="en-US" sz="2400" i="1" dirty="0">
                <a:solidFill>
                  <a:schemeClr val="bg1"/>
                </a:solidFill>
                <a:latin typeface="Calibri" charset="0"/>
                <a:ea typeface="Calibri" charset="0"/>
                <a:cs typeface="Calibri" charset="0"/>
              </a:rPr>
              <a:t>y,</a:t>
            </a:r>
            <a:r>
              <a:rPr lang="ka-GE" sz="2400" i="1" dirty="0">
                <a:solidFill>
                  <a:schemeClr val="bg1"/>
                </a:solidFill>
                <a:latin typeface="Calibri" charset="0"/>
                <a:ea typeface="Calibri" charset="0"/>
                <a:cs typeface="Calibri" charset="0"/>
              </a:rPr>
              <a:t> you might need </a:t>
            </a:r>
            <a:r>
              <a:rPr lang="ka-GE" sz="2400" i="1" dirty="0">
                <a:solidFill>
                  <a:srgbClr val="FFC000"/>
                </a:solidFill>
                <a:latin typeface="Calibri" charset="0"/>
                <a:ea typeface="Calibri" charset="0"/>
                <a:cs typeface="Calibri" charset="0"/>
              </a:rPr>
              <a:t>therapy</a:t>
            </a:r>
            <a:r>
              <a:rPr lang="ka-GE" sz="2400" i="1" dirty="0">
                <a:solidFill>
                  <a:schemeClr val="bg1"/>
                </a:solidFill>
                <a:latin typeface="Calibri" charset="0"/>
                <a:ea typeface="Calibri" charset="0"/>
                <a:cs typeface="Calibri" charset="0"/>
              </a:rPr>
              <a:t>. </a:t>
            </a:r>
            <a:endParaRPr lang="en-US"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825452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639048" y="286309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330079" y="3075356"/>
            <a:ext cx="5498038"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endParaRPr lang="ka-GE" sz="3500" dirty="0">
              <a:solidFill>
                <a:schemeClr val="bg1"/>
              </a:solidFill>
              <a:latin typeface="Calibri" panose="020F0502020204030204" pitchFamily="34" charset="0"/>
              <a:cs typeface="Calibri" panose="020F0502020204030204" pitchFamily="34" charset="0"/>
            </a:endParaRP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97D84395-477B-5643-998F-5A55D6D879D4}"/>
              </a:ext>
            </a:extLst>
          </p:cNvPr>
          <p:cNvSpPr/>
          <p:nvPr/>
        </p:nvSpPr>
        <p:spPr>
          <a:xfrm>
            <a:off x="296354" y="2369976"/>
            <a:ext cx="5913904" cy="122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pitchFamily="34" charset="0"/>
                <a:cs typeface="Calibri" pitchFamily="34" charset="0"/>
              </a:rPr>
              <a:t>What gets you </a:t>
            </a:r>
            <a:r>
              <a:rPr lang="en-US" sz="2400" b="1" dirty="0" smtClean="0">
                <a:latin typeface="Calibri" pitchFamily="34" charset="0"/>
                <a:cs typeface="Calibri" pitchFamily="34" charset="0"/>
              </a:rPr>
              <a:t>stressed? </a:t>
            </a:r>
            <a:r>
              <a:rPr lang="en-US" sz="2400" b="1" dirty="0">
                <a:latin typeface="Calibri" pitchFamily="34" charset="0"/>
                <a:cs typeface="Calibri" pitchFamily="34" charset="0"/>
              </a:rPr>
              <a:t>What symptoms do you typically experience?</a:t>
            </a:r>
            <a:endParaRPr lang="en-US" sz="2400" b="1" dirty="0">
              <a:solidFill>
                <a:schemeClr val="bg1"/>
              </a:solidFill>
              <a:latin typeface="Calibri" pitchFamily="34" charset="0"/>
              <a:ea typeface="Calibri" charset="0"/>
              <a:cs typeface="Calibri" pitchFamily="34" charset="0"/>
            </a:endParaRPr>
          </a:p>
        </p:txBody>
      </p:sp>
      <p:sp>
        <p:nvSpPr>
          <p:cNvPr id="10" name="Rectangle 9">
            <a:extLst>
              <a:ext uri="{FF2B5EF4-FFF2-40B4-BE49-F238E27FC236}">
                <a16:creationId xmlns:a16="http://schemas.microsoft.com/office/drawing/2014/main" id="{97D84395-477B-5643-998F-5A55D6D879D4}"/>
              </a:ext>
            </a:extLst>
          </p:cNvPr>
          <p:cNvSpPr/>
          <p:nvPr/>
        </p:nvSpPr>
        <p:spPr>
          <a:xfrm>
            <a:off x="286479" y="3905756"/>
            <a:ext cx="5923779" cy="128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pitchFamily="34" charset="0"/>
                <a:cs typeface="Calibri" pitchFamily="34" charset="0"/>
              </a:rPr>
              <a:t>What was the most stressful period you have ever experienced?</a:t>
            </a:r>
            <a:endParaRPr lang="en-US" sz="2400" b="1" dirty="0">
              <a:solidFill>
                <a:schemeClr val="bg1"/>
              </a:solidFill>
              <a:latin typeface="Calibri" pitchFamily="34" charset="0"/>
              <a:ea typeface="Calibri" charset="0"/>
              <a:cs typeface="Calibri" pitchFamily="34" charset="0"/>
            </a:endParaRPr>
          </a:p>
        </p:txBody>
      </p:sp>
      <p:pic>
        <p:nvPicPr>
          <p:cNvPr id="5" name="Picture 4">
            <a:extLst>
              <a:ext uri="{FF2B5EF4-FFF2-40B4-BE49-F238E27FC236}">
                <a16:creationId xmlns:a16="http://schemas.microsoft.com/office/drawing/2014/main" id="{B3A5C33E-B69F-7D4C-81E9-8D995EFDC504}"/>
              </a:ext>
            </a:extLst>
          </p:cNvPr>
          <p:cNvPicPr>
            <a:picLocks noChangeAspect="1"/>
          </p:cNvPicPr>
          <p:nvPr/>
        </p:nvPicPr>
        <p:blipFill>
          <a:blip r:embed="rId5"/>
          <a:stretch>
            <a:fillRect/>
          </a:stretch>
        </p:blipFill>
        <p:spPr>
          <a:xfrm>
            <a:off x="7397381" y="2119654"/>
            <a:ext cx="4311658" cy="342195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7884367" y="556124"/>
            <a:ext cx="353542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24319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1804953"/>
            <a:ext cx="11271300" cy="4908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Have you ever laughed until you cried and then felt an immediate </a:t>
            </a:r>
            <a:r>
              <a:rPr lang="en-US" sz="2400" dirty="0">
                <a:solidFill>
                  <a:schemeClr val="bg1"/>
                </a:solidFill>
                <a:latin typeface="Calibri" panose="020F0502020204030204" pitchFamily="34" charset="0"/>
                <a:cs typeface="Calibri" panose="020F0502020204030204" pitchFamily="34" charset="0"/>
              </a:rPr>
              <a:t>sense</a:t>
            </a:r>
            <a:r>
              <a:rPr lang="en-US" sz="2400" dirty="0">
                <a:latin typeface="Calibri" panose="020F0502020204030204" pitchFamily="34" charset="0"/>
                <a:cs typeface="Calibri" panose="020F0502020204030204" pitchFamily="34" charset="0"/>
              </a:rPr>
              <a:t> of peace afterwards? It has always been said that laughter is the best medicine, and medical research now points to laughter as an important part of managing and </a:t>
            </a:r>
            <a:r>
              <a:rPr lang="en-US" sz="2400" dirty="0">
                <a:solidFill>
                  <a:schemeClr val="bg1"/>
                </a:solidFill>
                <a:latin typeface="Calibri" panose="020F0502020204030204" pitchFamily="34" charset="0"/>
                <a:cs typeface="Calibri" panose="020F0502020204030204" pitchFamily="34" charset="0"/>
              </a:rPr>
              <a:t>reducing</a:t>
            </a:r>
            <a:r>
              <a:rPr lang="en-US" sz="2400" dirty="0">
                <a:latin typeface="Calibri" panose="020F0502020204030204" pitchFamily="34" charset="0"/>
                <a:cs typeface="Calibri" panose="020F0502020204030204" pitchFamily="34" charset="0"/>
              </a:rPr>
              <a:t> stress. It’s like a workout for your insides, which helps to provide a physical and emotional </a:t>
            </a:r>
            <a:r>
              <a:rPr lang="en-US" sz="2400" dirty="0">
                <a:solidFill>
                  <a:schemeClr val="bg1"/>
                </a:solidFill>
                <a:latin typeface="Calibri" panose="020F0502020204030204" pitchFamily="34" charset="0"/>
                <a:cs typeface="Calibri" panose="020F0502020204030204" pitchFamily="34" charset="0"/>
              </a:rPr>
              <a:t>release</a:t>
            </a:r>
            <a:r>
              <a:rPr lang="en-US" sz="2400" dirty="0">
                <a:latin typeface="Calibri" panose="020F0502020204030204" pitchFamily="34" charset="0"/>
                <a:cs typeface="Calibri" panose="020F0502020204030204" pitchFamily="34" charset="0"/>
              </a:rPr>
              <a:t> from stress</a:t>
            </a:r>
            <a:r>
              <a:rPr lang="ka-GE" sz="2400" dirty="0">
                <a:cs typeface="Calibri" panose="020F0502020204030204" pitchFamily="34" charset="0"/>
              </a:rPr>
              <a:t>.</a:t>
            </a:r>
          </a:p>
          <a:p>
            <a:pPr algn="just"/>
            <a:endParaRPr lang="ka-GE" sz="2400" dirty="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Laughing is free and natural, and according to research, it has numerous other health benefits including providing a good </a:t>
            </a:r>
            <a:r>
              <a:rPr lang="en-US" sz="2400" dirty="0">
                <a:solidFill>
                  <a:schemeClr val="bg1"/>
                </a:solidFill>
                <a:latin typeface="Calibri" panose="020F0502020204030204" pitchFamily="34" charset="0"/>
                <a:cs typeface="Calibri" panose="020F0502020204030204" pitchFamily="34" charset="0"/>
              </a:rPr>
              <a:t>workout</a:t>
            </a:r>
            <a:r>
              <a:rPr lang="en-US" sz="2400" dirty="0">
                <a:latin typeface="Calibri" panose="020F0502020204030204" pitchFamily="34" charset="0"/>
                <a:cs typeface="Calibri" panose="020F0502020204030204" pitchFamily="34" charset="0"/>
              </a:rPr>
              <a:t> for your heart. It can help strengthen your immune system and improve the overall </a:t>
            </a:r>
            <a:r>
              <a:rPr lang="en-US" sz="2400" dirty="0">
                <a:solidFill>
                  <a:srgbClr val="FFC000"/>
                </a:solidFill>
                <a:latin typeface="Calibri" panose="020F0502020204030204" pitchFamily="34" charset="0"/>
                <a:cs typeface="Calibri" panose="020F0502020204030204" pitchFamily="34" charset="0"/>
              </a:rPr>
              <a:t>blood circulation </a:t>
            </a:r>
            <a:r>
              <a:rPr lang="en-US" sz="2400" dirty="0">
                <a:latin typeface="Calibri" panose="020F0502020204030204" pitchFamily="34" charset="0"/>
                <a:cs typeface="Calibri" panose="020F0502020204030204" pitchFamily="34" charset="0"/>
              </a:rPr>
              <a:t>in your body. Laughter also reduces high levels </a:t>
            </a:r>
            <a:r>
              <a:rPr lang="en-US" sz="2400" dirty="0">
                <a:solidFill>
                  <a:schemeClr val="bg1"/>
                </a:solidFill>
                <a:latin typeface="Calibri" panose="020F0502020204030204" pitchFamily="34" charset="0"/>
                <a:cs typeface="Calibri" panose="020F0502020204030204" pitchFamily="34" charset="0"/>
              </a:rPr>
              <a:t>of cortisone </a:t>
            </a:r>
            <a:r>
              <a:rPr lang="en-US" sz="2400" dirty="0">
                <a:latin typeface="Calibri" panose="020F0502020204030204" pitchFamily="34" charset="0"/>
                <a:cs typeface="Calibri" panose="020F0502020204030204" pitchFamily="34" charset="0"/>
              </a:rPr>
              <a:t>in the </a:t>
            </a:r>
            <a:r>
              <a:rPr lang="en-US" sz="2400" dirty="0">
                <a:solidFill>
                  <a:srgbClr val="FFC000"/>
                </a:solidFill>
                <a:latin typeface="Calibri" panose="020F0502020204030204" pitchFamily="34" charset="0"/>
                <a:cs typeface="Calibri" panose="020F0502020204030204" pitchFamily="34" charset="0"/>
              </a:rPr>
              <a:t>bloodstream</a:t>
            </a:r>
            <a:r>
              <a:rPr lang="en-US" sz="2400" dirty="0">
                <a:latin typeface="Calibri" panose="020F0502020204030204" pitchFamily="34" charset="0"/>
                <a:cs typeface="Calibri" panose="020F0502020204030204" pitchFamily="34" charset="0"/>
              </a:rPr>
              <a:t> and increases the production of </a:t>
            </a:r>
            <a:r>
              <a:rPr lang="en-US" sz="2400" dirty="0">
                <a:solidFill>
                  <a:srgbClr val="FFC000"/>
                </a:solidFill>
                <a:latin typeface="Calibri" panose="020F0502020204030204" pitchFamily="34" charset="0"/>
                <a:cs typeface="Calibri" panose="020F0502020204030204" pitchFamily="34" charset="0"/>
              </a:rPr>
              <a:t>endorphins</a:t>
            </a:r>
            <a:r>
              <a:rPr lang="en-US" sz="2400" dirty="0">
                <a:latin typeface="Calibri" panose="020F0502020204030204" pitchFamily="34" charset="0"/>
                <a:cs typeface="Calibri" panose="020F0502020204030204" pitchFamily="34" charset="0"/>
              </a:rPr>
              <a:t>, which lighten an unhappy disposition and reduce pain.</a:t>
            </a:r>
            <a:endParaRPr lang="en-US" sz="2400" dirty="0">
              <a:latin typeface="Calibri" panose="020F0502020204030204" pitchFamily="34" charset="0"/>
              <a:ea typeface="Calibri" charset="0"/>
              <a:cs typeface="Calibri" panose="020F0502020204030204" pitchFamily="34" charset="0"/>
            </a:endParaRPr>
          </a:p>
        </p:txBody>
      </p:sp>
    </p:spTree>
    <p:extLst>
      <p:ext uri="{BB962C8B-B14F-4D97-AF65-F5344CB8AC3E}">
        <p14:creationId xmlns:p14="http://schemas.microsoft.com/office/powerpoint/2010/main" val="72857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8"/>
            <a:ext cx="11200863" cy="3835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Interestingly enough, even if you haven’t got anything to laugh about, faking it works just as well. The fact is that your body can’t tell the difference between a real laugh and a </a:t>
            </a:r>
            <a:r>
              <a:rPr lang="en-US" sz="2400" dirty="0" err="1">
                <a:solidFill>
                  <a:srgbClr val="FFC000"/>
                </a:solidFill>
                <a:latin typeface="Calibri" panose="020F0502020204030204" pitchFamily="34" charset="0"/>
                <a:cs typeface="Calibri" panose="020F0502020204030204" pitchFamily="34" charset="0"/>
              </a:rPr>
              <a:t>phoney</a:t>
            </a:r>
            <a:r>
              <a:rPr lang="en-US" sz="2400" dirty="0">
                <a:latin typeface="Calibri" panose="020F0502020204030204" pitchFamily="34" charset="0"/>
                <a:cs typeface="Calibri" panose="020F0502020204030204" pitchFamily="34" charset="0"/>
              </a:rPr>
              <a:t> one. All laughter, whether real or faked, produces the same results. Alternative health </a:t>
            </a:r>
            <a:r>
              <a:rPr lang="en-US" sz="2400" dirty="0">
                <a:solidFill>
                  <a:srgbClr val="FFC000"/>
                </a:solidFill>
                <a:latin typeface="Calibri" panose="020F0502020204030204" pitchFamily="34" charset="0"/>
                <a:cs typeface="Calibri" panose="020F0502020204030204" pitchFamily="34" charset="0"/>
              </a:rPr>
              <a:t>practitioners</a:t>
            </a:r>
            <a:r>
              <a:rPr lang="en-US" sz="2400" dirty="0">
                <a:latin typeface="Calibri" panose="020F0502020204030204" pitchFamily="34" charset="0"/>
                <a:cs typeface="Calibri" panose="020F0502020204030204" pitchFamily="34" charset="0"/>
              </a:rPr>
              <a:t>, in recognition of this fact, have set up laughing yoga studios and </a:t>
            </a:r>
            <a:r>
              <a:rPr lang="en-US" sz="2400" dirty="0" err="1">
                <a:latin typeface="Calibri" panose="020F0502020204030204" pitchFamily="34" charset="0"/>
                <a:cs typeface="Calibri" panose="020F0502020204030204" pitchFamily="34" charset="0"/>
              </a:rPr>
              <a:t>humour</a:t>
            </a:r>
            <a:r>
              <a:rPr lang="en-US" sz="2400" dirty="0">
                <a:latin typeface="Calibri" panose="020F0502020204030204" pitchFamily="34" charset="0"/>
                <a:cs typeface="Calibri" panose="020F0502020204030204" pitchFamily="34" charset="0"/>
              </a:rPr>
              <a:t> </a:t>
            </a:r>
            <a:r>
              <a:rPr lang="en-US" sz="2400" dirty="0">
                <a:solidFill>
                  <a:srgbClr val="FFC000"/>
                </a:solidFill>
                <a:latin typeface="Calibri" panose="020F0502020204030204" pitchFamily="34" charset="0"/>
                <a:cs typeface="Calibri" panose="020F0502020204030204" pitchFamily="34" charset="0"/>
              </a:rPr>
              <a:t>therapy</a:t>
            </a:r>
            <a:r>
              <a:rPr lang="en-US" sz="2400" dirty="0">
                <a:latin typeface="Calibri" panose="020F0502020204030204" pitchFamily="34" charset="0"/>
                <a:cs typeface="Calibri" panose="020F0502020204030204" pitchFamily="34" charset="0"/>
              </a:rPr>
              <a:t> clinics worldwide to provide an </a:t>
            </a:r>
            <a:r>
              <a:rPr lang="en-US" sz="2400" dirty="0">
                <a:solidFill>
                  <a:schemeClr val="bg1"/>
                </a:solidFill>
                <a:latin typeface="Calibri" panose="020F0502020204030204" pitchFamily="34" charset="0"/>
                <a:cs typeface="Calibri" panose="020F0502020204030204" pitchFamily="34" charset="0"/>
              </a:rPr>
              <a:t>antidote to the </a:t>
            </a:r>
            <a:r>
              <a:rPr lang="en-US" sz="2400" dirty="0">
                <a:latin typeface="Calibri" panose="020F0502020204030204" pitchFamily="34" charset="0"/>
                <a:cs typeface="Calibri" panose="020F0502020204030204" pitchFamily="34" charset="0"/>
              </a:rPr>
              <a:t>stressed-out lives many people are living today. </a:t>
            </a:r>
            <a:endParaRPr lang="en-US" sz="2400" dirty="0">
              <a:latin typeface="Calibri" panose="020F0502020204030204" pitchFamily="34" charset="0"/>
              <a:ea typeface="Calibri" charset="0"/>
              <a:cs typeface="Calibri" panose="020F0502020204030204" pitchFamily="34" charset="0"/>
            </a:endParaRPr>
          </a:p>
        </p:txBody>
      </p:sp>
    </p:spTree>
    <p:extLst>
      <p:ext uri="{BB962C8B-B14F-4D97-AF65-F5344CB8AC3E}">
        <p14:creationId xmlns:p14="http://schemas.microsoft.com/office/powerpoint/2010/main" val="173172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1905314"/>
            <a:ext cx="11660343" cy="3926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So think about all the people around you who could use a good laugh. Try smiling more and bringing more laughter into your day. When you’re feeling stressed, think about a giggling baby, a playful puppy or a joke you heard recently, and crack a smile or have a good chuckle. Remember, laughter is infectious, and your own private chuckle could very easily spread to your friends, family members or colleagues.</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You</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were</a:t>
            </a:r>
            <a:r>
              <a:rPr lang="ka-GE" sz="2400" dirty="0">
                <a:latin typeface="Calibri" panose="020F0502020204030204" pitchFamily="34" charset="0"/>
                <a:cs typeface="Calibri" panose="020F0502020204030204" pitchFamily="34" charset="0"/>
              </a:rPr>
              <a:t> stressing out </a:t>
            </a:r>
            <a:r>
              <a:rPr lang="en-US" sz="2400" dirty="0" smtClean="0">
                <a:latin typeface="Calibri" panose="020F0502020204030204" pitchFamily="34" charset="0"/>
                <a:cs typeface="Calibri" panose="020F0502020204030204" pitchFamily="34" charset="0"/>
              </a:rPr>
              <a:t>before</a:t>
            </a:r>
            <a:r>
              <a:rPr lang="ka-GE"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now you will all enjoy a good laugh and feel </a:t>
            </a:r>
            <a:r>
              <a:rPr lang="en-US" sz="2400" dirty="0">
                <a:latin typeface="Calibri" panose="020F0502020204030204" pitchFamily="34" charset="0"/>
                <a:cs typeface="Calibri" panose="020F0502020204030204" pitchFamily="34" charset="0"/>
              </a:rPr>
              <a:t>better about </a:t>
            </a:r>
            <a:r>
              <a:rPr lang="en-US" sz="2400" dirty="0" smtClean="0">
                <a:latin typeface="Calibri" panose="020F0502020204030204" pitchFamily="34" charset="0"/>
                <a:cs typeface="Calibri" panose="020F0502020204030204" pitchFamily="34" charset="0"/>
              </a:rPr>
              <a:t>life.</a:t>
            </a:r>
            <a:r>
              <a:rPr lang="ka-GE"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ea typeface="Calibri" charset="0"/>
              <a:cs typeface="Calibri" panose="020F0502020204030204" pitchFamily="34" charset="0"/>
            </a:endParaRPr>
          </a:p>
        </p:txBody>
      </p:sp>
    </p:spTree>
    <p:extLst>
      <p:ext uri="{BB962C8B-B14F-4D97-AF65-F5344CB8AC3E}">
        <p14:creationId xmlns:p14="http://schemas.microsoft.com/office/powerpoint/2010/main" val="73351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77303" y="4169150"/>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625186997"/>
              </p:ext>
            </p:extLst>
          </p:nvPr>
        </p:nvGraphicFramePr>
        <p:xfrm>
          <a:off x="661958" y="2833215"/>
          <a:ext cx="8064429" cy="838025"/>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dirty="0">
                          <a:solidFill>
                            <a:schemeClr val="bg1"/>
                          </a:solidFill>
                          <a:latin typeface="Calibri" charset="0"/>
                          <a:ea typeface="Calibri" charset="0"/>
                          <a:cs typeface="Calibri" charset="0"/>
                        </a:rPr>
                        <a:t>L</a:t>
                      </a:r>
                      <a:r>
                        <a:rPr lang="ka-GE" sz="2800" dirty="0">
                          <a:solidFill>
                            <a:schemeClr val="bg1"/>
                          </a:solidFill>
                          <a:latin typeface="Calibri" charset="0"/>
                          <a:ea typeface="Calibri" charset="0"/>
                          <a:cs typeface="Calibri" charset="0"/>
                        </a:rPr>
                        <a:t>aughter only helps your emotional state being.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879607515"/>
              </p:ext>
            </p:extLst>
          </p:nvPr>
        </p:nvGraphicFramePr>
        <p:xfrm>
          <a:off x="577303" y="4413379"/>
          <a:ext cx="10284662" cy="909513"/>
        </p:xfrm>
        <a:graphic>
          <a:graphicData uri="http://schemas.openxmlformats.org/drawingml/2006/table">
            <a:tbl>
              <a:tblPr firstRow="1" bandRow="1">
                <a:tableStyleId>{B46CFEF4-99AF-46A8-A051-738FFB79779B}</a:tableStyleId>
              </a:tblPr>
              <a:tblGrid>
                <a:gridCol w="10284662">
                  <a:extLst>
                    <a:ext uri="{9D8B030D-6E8A-4147-A177-3AD203B41FA5}">
                      <a16:colId xmlns:a16="http://schemas.microsoft.com/office/drawing/2014/main" val="2862978725"/>
                    </a:ext>
                  </a:extLst>
                </a:gridCol>
              </a:tblGrid>
              <a:tr h="909513">
                <a:tc>
                  <a:txBody>
                    <a:bodyPr/>
                    <a:lstStyle/>
                    <a:p>
                      <a:pPr algn="just"/>
                      <a:r>
                        <a:rPr lang="en-US" sz="2400" i="1" dirty="0">
                          <a:solidFill>
                            <a:schemeClr val="bg1"/>
                          </a:solidFill>
                          <a:latin typeface="Calibri" panose="020F0502020204030204" pitchFamily="34" charset="0"/>
                          <a:cs typeface="Calibri" panose="020F0502020204030204" pitchFamily="34" charset="0"/>
                        </a:rPr>
                        <a:t>It’s like a workout for your insides, which helps to provide a physical and emotional release from stress</a:t>
                      </a:r>
                      <a:r>
                        <a:rPr lang="ka-GE" sz="2400" i="1" dirty="0">
                          <a:solidFill>
                            <a:schemeClr val="bg1"/>
                          </a:solidFill>
                          <a:cs typeface="Calibri" panose="020F0502020204030204" pitchFamily="34" charset="0"/>
                        </a:rPr>
                        <a: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921772" y="2522281"/>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646209540"/>
              </p:ext>
            </p:extLst>
          </p:nvPr>
        </p:nvGraphicFramePr>
        <p:xfrm>
          <a:off x="679940" y="2617323"/>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Y</a:t>
                      </a:r>
                      <a:r>
                        <a:rPr lang="ka-GE" sz="2800" b="0" i="0" dirty="0">
                          <a:solidFill>
                            <a:schemeClr val="bg1"/>
                          </a:solidFill>
                          <a:latin typeface="Calibri" charset="0"/>
                          <a:ea typeface="Calibri" charset="0"/>
                          <a:cs typeface="Calibri" charset="0"/>
                        </a:rPr>
                        <a:t>our body can tell the difference between fake laugh</a:t>
                      </a:r>
                      <a:r>
                        <a:rPr lang="en-US" sz="2800" b="0" i="0" dirty="0">
                          <a:solidFill>
                            <a:schemeClr val="bg1"/>
                          </a:solidFill>
                          <a:latin typeface="Calibri" charset="0"/>
                          <a:ea typeface="Calibri" charset="0"/>
                          <a:cs typeface="Calibri" charset="0"/>
                        </a:rPr>
                        <a:t>s</a:t>
                      </a:r>
                      <a:r>
                        <a:rPr lang="ka-GE" sz="2800" b="0" i="0" dirty="0">
                          <a:solidFill>
                            <a:schemeClr val="bg1"/>
                          </a:solidFill>
                          <a:latin typeface="Calibri" charset="0"/>
                          <a:ea typeface="Calibri" charset="0"/>
                          <a:cs typeface="Calibri" charset="0"/>
                        </a:rPr>
                        <a:t> and real laugh</a:t>
                      </a:r>
                      <a:r>
                        <a:rPr lang="en-US" sz="2800" b="0" i="0" dirty="0">
                          <a:solidFill>
                            <a:schemeClr val="bg1"/>
                          </a:solidFill>
                          <a:latin typeface="Calibri" charset="0"/>
                          <a:ea typeface="Calibri" charset="0"/>
                          <a:cs typeface="Calibri" charset="0"/>
                        </a:rPr>
                        <a:t>s</a:t>
                      </a:r>
                      <a:r>
                        <a:rPr lang="ka-GE" sz="2800" b="0" i="0" dirty="0">
                          <a:solidFill>
                            <a:schemeClr val="bg1"/>
                          </a:solidFill>
                          <a:latin typeface="Calibri" charset="0"/>
                          <a:ea typeface="Calibri" charset="0"/>
                          <a:cs typeface="Calibri" charset="0"/>
                        </a:rPr>
                        <a:t>.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925612717"/>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pPr algn="just"/>
                      <a:r>
                        <a:rPr lang="en-US" sz="2400" i="1" dirty="0">
                          <a:solidFill>
                            <a:schemeClr val="bg1"/>
                          </a:solidFill>
                          <a:latin typeface="Calibri" panose="020F0502020204030204" pitchFamily="34" charset="0"/>
                          <a:cs typeface="Calibri" panose="020F0502020204030204" pitchFamily="34" charset="0"/>
                        </a:rPr>
                        <a:t>The fact is that your body can’t tell the difference between a real laugh and a </a:t>
                      </a:r>
                      <a:r>
                        <a:rPr lang="en-US" sz="2400" i="1" dirty="0" err="1">
                          <a:solidFill>
                            <a:schemeClr val="bg1"/>
                          </a:solidFill>
                          <a:latin typeface="Calibri" panose="020F0502020204030204" pitchFamily="34" charset="0"/>
                          <a:cs typeface="Calibri" panose="020F0502020204030204" pitchFamily="34" charset="0"/>
                        </a:rPr>
                        <a:t>phoney</a:t>
                      </a:r>
                      <a:r>
                        <a:rPr lang="en-US" sz="2400" i="1" dirty="0">
                          <a:solidFill>
                            <a:schemeClr val="bg1"/>
                          </a:solidFill>
                          <a:latin typeface="Calibri" panose="020F0502020204030204" pitchFamily="34" charset="0"/>
                          <a:cs typeface="Calibri" panose="020F0502020204030204" pitchFamily="34" charset="0"/>
                        </a:rPr>
                        <a:t> one.</a:t>
                      </a:r>
                      <a:endParaRPr lang="en-US" sz="24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647854" y="2584745"/>
            <a:ext cx="1390940" cy="1200633"/>
          </a:xfrm>
        </p:spPr>
        <p:txBody>
          <a:bodyPr>
            <a:normAutofit fontScale="90000"/>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Rectangle 1"/>
          <p:cNvSpPr/>
          <p:nvPr/>
        </p:nvSpPr>
        <p:spPr>
          <a:xfrm>
            <a:off x="7184571" y="533750"/>
            <a:ext cx="4553339" cy="991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267974"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Agenda                        </a:t>
            </a:r>
            <a:endParaRPr sz="3200" dirty="0">
              <a:solidFill>
                <a:schemeClr val="bg1"/>
              </a:solidFill>
              <a:latin typeface="Calibri" pitchFamily="34" charset="0"/>
              <a:cs typeface="Calibri"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err="1">
                <a:solidFill>
                  <a:schemeClr val="bg1"/>
                </a:solidFill>
                <a:latin typeface="Calibri" panose="020F0502020204030204" pitchFamily="34" charset="0"/>
                <a:cs typeface="Calibri" panose="020F0502020204030204" pitchFamily="34" charset="0"/>
              </a:rPr>
              <a:t>გაკვეთილის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გეგმა</a:t>
            </a:r>
            <a:endParaRPr sz="32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a:t>
              </a:r>
              <a:r>
                <a:rPr lang="en-US" sz="1500" b="1" dirty="0" err="1">
                  <a:solidFill>
                    <a:schemeClr val="lt1"/>
                  </a:solidFill>
                  <a:latin typeface="Calibri" panose="020F0502020204030204" pitchFamily="34" charset="0"/>
                  <a:ea typeface="Calibri"/>
                  <a:cs typeface="Calibri" panose="020F0502020204030204" pitchFamily="34" charset="0"/>
                  <a:sym typeface="Calibri"/>
                </a:rPr>
                <a:t>კითხ</a:t>
              </a:r>
              <a:r>
                <a:rPr lang="ka-GE" sz="1500" b="1" dirty="0">
                  <a:solidFill>
                    <a:schemeClr val="lt1"/>
                  </a:solidFill>
                  <a:latin typeface="Calibri" panose="020F0502020204030204" pitchFamily="34" charset="0"/>
                  <a:ea typeface="Calibri"/>
                  <a:cs typeface="Calibri" panose="020F0502020204030204" pitchFamily="34" charset="0"/>
                  <a:sym typeface="Calibri"/>
                </a:rPr>
                <a:t>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90574"/>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5968538" y="2095707"/>
            <a:ext cx="6223462" cy="2751600"/>
          </a:xfrm>
          <a:prstGeom prst="rect">
            <a:avLst/>
          </a:prstGeom>
          <a:noFill/>
          <a:ln>
            <a:noFill/>
          </a:ln>
        </p:spPr>
        <p:txBody>
          <a:bodyPr spcFirstLastPara="1" wrap="square" lIns="91425" tIns="91425" rIns="91425" bIns="91425" anchor="ctr" anchorCtr="0">
            <a:noAutofit/>
          </a:bodyPr>
          <a:lstStyle/>
          <a:p>
            <a:pPr lvl="0" algn="ctr"/>
            <a:endParaRPr lang="en-US"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Medicine </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მედიცინა</a:t>
            </a:r>
          </a:p>
        </p:txBody>
      </p:sp>
      <p:pic>
        <p:nvPicPr>
          <p:cNvPr id="26"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904182780"/>
              </p:ext>
            </p:extLst>
          </p:nvPr>
        </p:nvGraphicFramePr>
        <p:xfrm>
          <a:off x="652786" y="275493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Y</a:t>
                      </a:r>
                      <a:r>
                        <a:rPr lang="ka-GE" sz="2800" b="0" i="0" dirty="0">
                          <a:solidFill>
                            <a:schemeClr val="bg1"/>
                          </a:solidFill>
                          <a:latin typeface="Calibri" panose="020F0502020204030204" pitchFamily="34" charset="0"/>
                          <a:cs typeface="Calibri" panose="020F0502020204030204" pitchFamily="34" charset="0"/>
                        </a:rPr>
                        <a:t>our body reacts to real laugh only, not to fake laugh.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969041339"/>
              </p:ext>
            </p:extLst>
          </p:nvPr>
        </p:nvGraphicFramePr>
        <p:xfrm>
          <a:off x="577302" y="4483509"/>
          <a:ext cx="10395497" cy="93952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pPr algn="just"/>
                      <a:r>
                        <a:rPr lang="en-US" sz="2400" i="1" dirty="0">
                          <a:solidFill>
                            <a:schemeClr val="bg1"/>
                          </a:solidFill>
                          <a:latin typeface="Calibri" panose="020F0502020204030204" pitchFamily="34" charset="0"/>
                          <a:cs typeface="Calibri" panose="020F0502020204030204" pitchFamily="34" charset="0"/>
                        </a:rPr>
                        <a:t>All laughter, whether real or faked, produces the same results.</a:t>
                      </a:r>
                      <a:endParaRPr lang="en-US" sz="24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50240" y="2566372"/>
            <a:ext cx="1565329"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176811231"/>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L</a:t>
                      </a:r>
                      <a:r>
                        <a:rPr lang="ka-GE" sz="2800" b="0" i="0" dirty="0">
                          <a:solidFill>
                            <a:schemeClr val="bg1"/>
                          </a:solidFill>
                          <a:latin typeface="Calibri" charset="0"/>
                          <a:ea typeface="Calibri" charset="0"/>
                          <a:cs typeface="Calibri" charset="0"/>
                        </a:rPr>
                        <a:t>aughter has good </a:t>
                      </a:r>
                      <a:r>
                        <a:rPr lang="en-US" sz="2800" b="0" i="0" dirty="0" smtClean="0">
                          <a:solidFill>
                            <a:schemeClr val="bg1"/>
                          </a:solidFill>
                          <a:latin typeface="Calibri" charset="0"/>
                          <a:ea typeface="Calibri" charset="0"/>
                          <a:cs typeface="Calibri" charset="0"/>
                        </a:rPr>
                        <a:t>e</a:t>
                      </a:r>
                      <a:r>
                        <a:rPr lang="ka-GE" sz="2800" b="0" i="0" dirty="0" smtClean="0">
                          <a:solidFill>
                            <a:schemeClr val="bg1"/>
                          </a:solidFill>
                          <a:latin typeface="Calibri" charset="0"/>
                          <a:ea typeface="Calibri" charset="0"/>
                          <a:cs typeface="Calibri" charset="0"/>
                        </a:rPr>
                        <a:t>ffect</a:t>
                      </a:r>
                      <a:r>
                        <a:rPr lang="en-US" sz="2800" b="0" i="0" dirty="0" smtClean="0">
                          <a:solidFill>
                            <a:schemeClr val="bg1"/>
                          </a:solidFill>
                          <a:latin typeface="Calibri" charset="0"/>
                          <a:ea typeface="Calibri" charset="0"/>
                          <a:cs typeface="Calibri" charset="0"/>
                        </a:rPr>
                        <a:t>s</a:t>
                      </a:r>
                      <a:r>
                        <a:rPr lang="ka-GE" sz="2800" b="0" i="0" dirty="0" smtClean="0">
                          <a:solidFill>
                            <a:schemeClr val="bg1"/>
                          </a:solidFill>
                          <a:latin typeface="Calibri" charset="0"/>
                          <a:ea typeface="Calibri" charset="0"/>
                          <a:cs typeface="Calibri" charset="0"/>
                        </a:rPr>
                        <a:t> </a:t>
                      </a:r>
                      <a:r>
                        <a:rPr lang="ka-GE" sz="2800" b="0" i="0" dirty="0">
                          <a:solidFill>
                            <a:schemeClr val="bg1"/>
                          </a:solidFill>
                          <a:latin typeface="Calibri" charset="0"/>
                          <a:ea typeface="Calibri" charset="0"/>
                          <a:cs typeface="Calibri" charset="0"/>
                        </a:rPr>
                        <a:t>on your blood circulation.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94866610"/>
              </p:ext>
            </p:extLst>
          </p:nvPr>
        </p:nvGraphicFramePr>
        <p:xfrm>
          <a:off x="577303" y="4379425"/>
          <a:ext cx="9972165" cy="82296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400" i="1" dirty="0">
                          <a:solidFill>
                            <a:schemeClr val="bg1"/>
                          </a:solidFill>
                          <a:latin typeface="Calibri" panose="020F0502020204030204" pitchFamily="34" charset="0"/>
                          <a:cs typeface="Calibri" panose="020F0502020204030204" pitchFamily="34" charset="0"/>
                        </a:rPr>
                        <a:t>It can help strengthen your immune system and improve the overall blood circulation in your body.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069285" y="2522281"/>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368519" y="2837522"/>
            <a:ext cx="9645015" cy="1911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anose="020F0502020204030204" pitchFamily="34" charset="0"/>
                <a:cs typeface="Calibri" panose="020F0502020204030204" pitchFamily="34" charset="0"/>
              </a:rPr>
              <a:t>You</a:t>
            </a:r>
            <a:r>
              <a:rPr lang="en-US" sz="3200" dirty="0">
                <a:latin typeface="Calibri" panose="020F0502020204030204" pitchFamily="34" charset="0"/>
                <a:cs typeface="Calibri" panose="020F0502020204030204" pitchFamily="34" charset="0"/>
              </a:rPr>
              <a:t> </a:t>
            </a:r>
            <a:r>
              <a:rPr lang="en-US" sz="3200" dirty="0">
                <a:solidFill>
                  <a:schemeClr val="accent2"/>
                </a:solidFill>
                <a:latin typeface="Calibri" panose="020F0502020204030204" pitchFamily="34" charset="0"/>
                <a:cs typeface="Calibri" panose="020F0502020204030204" pitchFamily="34" charset="0"/>
              </a:rPr>
              <a:t>were</a:t>
            </a:r>
            <a:r>
              <a:rPr lang="ka-GE" sz="3200" dirty="0">
                <a:solidFill>
                  <a:schemeClr val="accent2"/>
                </a:solidFill>
                <a:latin typeface="Calibri" panose="020F0502020204030204" pitchFamily="34" charset="0"/>
                <a:cs typeface="Calibri" panose="020F0502020204030204" pitchFamily="34" charset="0"/>
              </a:rPr>
              <a:t> stressing</a:t>
            </a:r>
            <a:r>
              <a:rPr lang="ka-GE" sz="3200" dirty="0">
                <a:solidFill>
                  <a:schemeClr val="bg1"/>
                </a:solidFill>
                <a:latin typeface="Calibri" panose="020F0502020204030204" pitchFamily="34" charset="0"/>
                <a:cs typeface="Calibri" panose="020F0502020204030204" pitchFamily="34" charset="0"/>
              </a:rPr>
              <a:t> out </a:t>
            </a:r>
            <a:r>
              <a:rPr lang="en-US" sz="3200" dirty="0" smtClean="0">
                <a:latin typeface="Calibri" panose="020F0502020204030204" pitchFamily="34" charset="0"/>
                <a:cs typeface="Calibri" panose="020F0502020204030204" pitchFamily="34" charset="0"/>
              </a:rPr>
              <a:t>before, now you will all enjoy a good laugh and feel better about life!</a:t>
            </a:r>
            <a:endParaRPr lang="en-US" sz="3200" dirty="0">
              <a:solidFill>
                <a:schemeClr val="bg1"/>
              </a:solidFill>
              <a:latin typeface="Calibri" panose="020F0502020204030204" pitchFamily="34" charset="0"/>
              <a:cs typeface="Calibri" panose="020F0502020204030204" pitchFamily="34" charset="0"/>
            </a:endParaRPr>
          </a:p>
        </p:txBody>
      </p:sp>
      <p:pic>
        <p:nvPicPr>
          <p:cNvPr id="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296953" y="2452749"/>
            <a:ext cx="8938727" cy="335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latin typeface="Calibri" panose="020F0502020204030204" pitchFamily="34" charset="0"/>
                <a:cs typeface="Calibri" panose="020F0502020204030204" pitchFamily="34" charset="0"/>
              </a:rPr>
              <a:t>The Past </a:t>
            </a:r>
            <a:r>
              <a:rPr lang="ka-GE" sz="2400" dirty="0">
                <a:latin typeface="Calibri" panose="020F0502020204030204" pitchFamily="34" charset="0"/>
                <a:cs typeface="Calibri" panose="020F0502020204030204" pitchFamily="34" charset="0"/>
              </a:rPr>
              <a:t>Contin</a:t>
            </a:r>
            <a:r>
              <a:rPr lang="en-US" sz="2400" dirty="0">
                <a:latin typeface="Calibri" panose="020F0502020204030204" pitchFamily="34" charset="0"/>
                <a:cs typeface="Calibri" panose="020F0502020204030204" pitchFamily="34" charset="0"/>
              </a:rPr>
              <a:t>u</a:t>
            </a:r>
            <a:r>
              <a:rPr lang="ka-GE" sz="2400" dirty="0">
                <a:latin typeface="Calibri" panose="020F0502020204030204" pitchFamily="34" charset="0"/>
                <a:cs typeface="Calibri" panose="020F0502020204030204" pitchFamily="34" charset="0"/>
              </a:rPr>
              <a:t>ous</a:t>
            </a:r>
            <a:r>
              <a:rPr lang="en-US" sz="2400" dirty="0">
                <a:latin typeface="Calibri" panose="020F0502020204030204" pitchFamily="34" charset="0"/>
                <a:cs typeface="Calibri" panose="020F0502020204030204" pitchFamily="34" charset="0"/>
              </a:rPr>
              <a:t> is used:</a:t>
            </a:r>
          </a:p>
          <a:p>
            <a:pPr fontAlgn="base"/>
            <a:endParaRPr lang="en-US" sz="2400" dirty="0">
              <a:latin typeface="Calibri" panose="020F0502020204030204" pitchFamily="34" charset="0"/>
              <a:cs typeface="Calibri" panose="020F0502020204030204" pitchFamily="34" charset="0"/>
            </a:endParaRPr>
          </a:p>
          <a:p>
            <a:pPr fontAlgn="base"/>
            <a:r>
              <a:rPr lang="en-US" sz="2400" dirty="0">
                <a:latin typeface="Calibri" panose="020F0502020204030204" pitchFamily="34" charset="0"/>
                <a:cs typeface="Calibri" panose="020F0502020204030204" pitchFamily="34" charset="0"/>
              </a:rPr>
              <a:t>To put emphasis on the course of an action in the past.</a:t>
            </a:r>
            <a:endParaRPr lang="ka-GE" sz="2400" dirty="0">
              <a:latin typeface="Calibri" pitchFamily="34" charset="0"/>
              <a:cs typeface="Calibri" pitchFamily="34" charset="0"/>
            </a:endParaRPr>
          </a:p>
          <a:p>
            <a:pPr fontAlgn="base"/>
            <a:endParaRPr lang="en-US" sz="2400" dirty="0">
              <a:latin typeface="Calibri" panose="020F0502020204030204" pitchFamily="34" charset="0"/>
              <a:ea typeface="Calibri" charset="0"/>
              <a:cs typeface="Calibri" panose="020F0502020204030204" pitchFamily="34" charset="0"/>
            </a:endParaRPr>
          </a:p>
          <a:p>
            <a:r>
              <a:rPr lang="en-US" sz="2400" i="1" dirty="0">
                <a:solidFill>
                  <a:srgbClr val="FFC000"/>
                </a:solidFill>
                <a:latin typeface="Calibri" panose="020F0502020204030204" pitchFamily="34" charset="0"/>
                <a:ea typeface="Calibri" charset="0"/>
                <a:cs typeface="Calibri" panose="020F0502020204030204" pitchFamily="34" charset="0"/>
              </a:rPr>
              <a:t>H</a:t>
            </a:r>
            <a:r>
              <a:rPr lang="ka-GE" sz="2400" i="1" dirty="0">
                <a:solidFill>
                  <a:srgbClr val="FFC000"/>
                </a:solidFill>
                <a:latin typeface="Calibri" panose="020F0502020204030204" pitchFamily="34" charset="0"/>
                <a:ea typeface="Calibri" charset="0"/>
                <a:cs typeface="Calibri" panose="020F0502020204030204" pitchFamily="34" charset="0"/>
              </a:rPr>
              <a:t>e was playing football. </a:t>
            </a:r>
            <a:endParaRPr lang="en-US" sz="2400" i="1" dirty="0">
              <a:solidFill>
                <a:srgbClr val="FFC000"/>
              </a:solidFill>
              <a:latin typeface="Calibri" panose="020F0502020204030204" pitchFamily="34" charset="0"/>
              <a:ea typeface="Calibri" charset="0"/>
              <a:cs typeface="Calibri" panose="020F0502020204030204" pitchFamily="34"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607496"/>
            <a:ext cx="9392957" cy="285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The Past </a:t>
            </a:r>
            <a:r>
              <a:rPr lang="ka-GE" sz="2400" dirty="0">
                <a:latin typeface="Calibri" panose="020F0502020204030204" pitchFamily="34" charset="0"/>
                <a:cs typeface="Calibri" panose="020F0502020204030204" pitchFamily="34" charset="0"/>
              </a:rPr>
              <a:t>Contin</a:t>
            </a:r>
            <a:r>
              <a:rPr lang="en-US" sz="2400" dirty="0">
                <a:latin typeface="Calibri" panose="020F0502020204030204" pitchFamily="34" charset="0"/>
                <a:cs typeface="Calibri" panose="020F0502020204030204" pitchFamily="34" charset="0"/>
              </a:rPr>
              <a:t>u</a:t>
            </a:r>
            <a:r>
              <a:rPr lang="ka-GE" sz="2400" dirty="0">
                <a:latin typeface="Calibri" panose="020F0502020204030204" pitchFamily="34" charset="0"/>
                <a:cs typeface="Calibri" panose="020F0502020204030204" pitchFamily="34" charset="0"/>
              </a:rPr>
              <a:t>ous</a:t>
            </a:r>
            <a:r>
              <a:rPr lang="en-US" sz="2400" dirty="0">
                <a:latin typeface="Calibri" panose="020F0502020204030204" pitchFamily="34" charset="0"/>
                <a:cs typeface="Calibri" panose="020F0502020204030204" pitchFamily="34" charset="0"/>
              </a:rPr>
              <a:t> is used:</a:t>
            </a:r>
          </a:p>
          <a:p>
            <a:endParaRPr lang="ka-GE"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two actions were happening at the same time (in the past)</a:t>
            </a:r>
            <a:r>
              <a:rPr lang="ka-GE" sz="2400" dirty="0">
                <a:latin typeface="Calibri" panose="020F0502020204030204" pitchFamily="34" charset="0"/>
                <a:cs typeface="Calibri" panose="020F0502020204030204" pitchFamily="34" charset="0"/>
              </a:rPr>
              <a:t>.</a:t>
            </a:r>
          </a:p>
          <a:p>
            <a:endParaRPr lang="ka-GE" sz="2400" dirty="0">
              <a:latin typeface="Calibri" panose="020F0502020204030204" pitchFamily="34" charset="0"/>
              <a:cs typeface="Calibri" panose="020F0502020204030204" pitchFamily="34" charset="0"/>
            </a:endParaRPr>
          </a:p>
          <a:p>
            <a:r>
              <a:rPr lang="en-US" sz="2400" i="1" dirty="0">
                <a:solidFill>
                  <a:srgbClr val="FFC000"/>
                </a:solidFill>
                <a:latin typeface="Calibri" panose="020F0502020204030204" pitchFamily="34" charset="0"/>
                <a:cs typeface="Calibri" panose="020F0502020204030204" pitchFamily="34" charset="0"/>
              </a:rPr>
              <a:t>While she was preparing dinner, he was washing the dishes.</a:t>
            </a: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150636" y="2504209"/>
            <a:ext cx="9616890" cy="3206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The Past </a:t>
            </a:r>
            <a:r>
              <a:rPr lang="ka-GE" sz="2400" dirty="0">
                <a:latin typeface="Calibri" panose="020F0502020204030204" pitchFamily="34" charset="0"/>
                <a:cs typeface="Calibri" panose="020F0502020204030204" pitchFamily="34" charset="0"/>
              </a:rPr>
              <a:t>Contin</a:t>
            </a:r>
            <a:r>
              <a:rPr lang="en-US" sz="2400" dirty="0">
                <a:latin typeface="Calibri" panose="020F0502020204030204" pitchFamily="34" charset="0"/>
                <a:cs typeface="Calibri" panose="020F0502020204030204" pitchFamily="34" charset="0"/>
              </a:rPr>
              <a:t>u</a:t>
            </a:r>
            <a:r>
              <a:rPr lang="ka-GE" sz="2400" dirty="0">
                <a:latin typeface="Calibri" panose="020F0502020204030204" pitchFamily="34" charset="0"/>
                <a:cs typeface="Calibri" panose="020F0502020204030204" pitchFamily="34" charset="0"/>
              </a:rPr>
              <a:t>ous</a:t>
            </a:r>
            <a:r>
              <a:rPr lang="en-US" sz="2400" dirty="0">
                <a:latin typeface="Calibri" panose="020F0502020204030204" pitchFamily="34" charset="0"/>
                <a:cs typeface="Calibri" panose="020F0502020204030204" pitchFamily="34" charset="0"/>
              </a:rPr>
              <a:t> is used:</a:t>
            </a:r>
          </a:p>
          <a:p>
            <a:endParaRPr lang="ka-GE"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the action is going on at a certain time in the past.</a:t>
            </a:r>
            <a:endParaRPr lang="ka-GE" sz="2400" dirty="0">
              <a:cs typeface="Calibri" panose="020F0502020204030204" pitchFamily="34" charset="0"/>
            </a:endParaRPr>
          </a:p>
          <a:p>
            <a:endParaRPr lang="ka-GE" sz="2400" dirty="0">
              <a:cs typeface="Calibri" panose="020F0502020204030204" pitchFamily="34" charset="0"/>
            </a:endParaRPr>
          </a:p>
          <a:p>
            <a:r>
              <a:rPr lang="en-US" sz="2400" i="1" dirty="0">
                <a:solidFill>
                  <a:srgbClr val="FFC000"/>
                </a:solidFill>
                <a:latin typeface="Calibri" panose="020F0502020204030204" pitchFamily="34" charset="0"/>
                <a:cs typeface="Calibri" panose="020F0502020204030204" pitchFamily="34" charset="0"/>
              </a:rPr>
              <a:t>When I was having breakfast, the phone suddenly rang.</a:t>
            </a: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398456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504208"/>
            <a:ext cx="5766741" cy="352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i="1" dirty="0">
                <a:solidFill>
                  <a:schemeClr val="bg1"/>
                </a:solidFill>
                <a:latin typeface="Calibri" panose="020F0502020204030204" pitchFamily="34" charset="0"/>
                <a:ea typeface="Calibri" charset="0"/>
                <a:cs typeface="Calibri" panose="020F0502020204030204" pitchFamily="34" charset="0"/>
              </a:rPr>
              <a:t>To form past continuous we need </a:t>
            </a:r>
            <a:endParaRPr lang="en-US" sz="2800" i="1" dirty="0" smtClean="0">
              <a:solidFill>
                <a:schemeClr val="bg1"/>
              </a:solidFill>
              <a:latin typeface="Calibri" panose="020F0502020204030204" pitchFamily="34" charset="0"/>
              <a:ea typeface="Calibri" charset="0"/>
              <a:cs typeface="Calibri" panose="020F0502020204030204" pitchFamily="34" charset="0"/>
            </a:endParaRPr>
          </a:p>
          <a:p>
            <a:r>
              <a:rPr lang="ka-GE" sz="2800" i="1" dirty="0" smtClean="0">
                <a:solidFill>
                  <a:srgbClr val="FFC000"/>
                </a:solidFill>
                <a:latin typeface="Calibri" panose="020F0502020204030204" pitchFamily="34" charset="0"/>
                <a:ea typeface="Calibri" charset="0"/>
                <a:cs typeface="Calibri" panose="020F0502020204030204" pitchFamily="34" charset="0"/>
              </a:rPr>
              <a:t>to </a:t>
            </a:r>
            <a:r>
              <a:rPr lang="ka-GE" sz="2800" i="1" dirty="0">
                <a:solidFill>
                  <a:srgbClr val="FFC000"/>
                </a:solidFill>
                <a:latin typeface="Calibri" panose="020F0502020204030204" pitchFamily="34" charset="0"/>
                <a:ea typeface="Calibri" charset="0"/>
                <a:cs typeface="Calibri" panose="020F0502020204030204" pitchFamily="34" charset="0"/>
              </a:rPr>
              <a:t>be in the past form + verb + ing.</a:t>
            </a:r>
          </a:p>
          <a:p>
            <a:endParaRPr lang="ka-GE" sz="4000" i="1" dirty="0">
              <a:solidFill>
                <a:schemeClr val="bg1"/>
              </a:solidFill>
              <a:latin typeface="Calibri" panose="020F0502020204030204" pitchFamily="34" charset="0"/>
              <a:ea typeface="Calibri" charset="0"/>
              <a:cs typeface="Calibri" panose="020F0502020204030204" pitchFamily="34" charset="0"/>
            </a:endParaRPr>
          </a:p>
          <a:p>
            <a:r>
              <a:rPr lang="en-US" sz="2400" i="1" dirty="0">
                <a:solidFill>
                  <a:srgbClr val="FFC000"/>
                </a:solidFill>
                <a:latin typeface="Calibri" panose="020F0502020204030204" pitchFamily="34" charset="0"/>
                <a:ea typeface="Calibri" charset="0"/>
                <a:cs typeface="Calibri" panose="020F0502020204030204" pitchFamily="34" charset="0"/>
              </a:rPr>
              <a:t>I</a:t>
            </a:r>
            <a:r>
              <a:rPr lang="ka-GE" sz="2400" i="1" dirty="0">
                <a:solidFill>
                  <a:srgbClr val="FFC000"/>
                </a:solidFill>
                <a:latin typeface="Calibri" panose="020F0502020204030204" pitchFamily="34" charset="0"/>
                <a:ea typeface="Calibri" charset="0"/>
                <a:cs typeface="Calibri" panose="020F0502020204030204" pitchFamily="34" charset="0"/>
              </a:rPr>
              <a:t> was working on the project whole day. </a:t>
            </a:r>
            <a:endParaRPr lang="en-US" sz="2400" i="1" dirty="0">
              <a:solidFill>
                <a:srgbClr val="FFC000"/>
              </a:solidFill>
              <a:latin typeface="Calibri" panose="020F0502020204030204" pitchFamily="34" charset="0"/>
              <a:ea typeface="Calibri" charset="0"/>
              <a:cs typeface="Calibri" panose="020F0502020204030204" pitchFamily="34" charset="0"/>
            </a:endParaRPr>
          </a:p>
        </p:txBody>
      </p:sp>
      <p:pic>
        <p:nvPicPr>
          <p:cNvPr id="3" name="Picture 2">
            <a:extLst>
              <a:ext uri="{FF2B5EF4-FFF2-40B4-BE49-F238E27FC236}">
                <a16:creationId xmlns:a16="http://schemas.microsoft.com/office/drawing/2014/main" id="{D4345C7A-0146-B145-8C10-E8E8CBC6A205}"/>
              </a:ext>
            </a:extLst>
          </p:cNvPr>
          <p:cNvPicPr>
            <a:picLocks noChangeAspect="1"/>
          </p:cNvPicPr>
          <p:nvPr/>
        </p:nvPicPr>
        <p:blipFill rotWithShape="1">
          <a:blip r:embed="rId3"/>
          <a:srcRect/>
          <a:stretch/>
        </p:blipFill>
        <p:spPr>
          <a:xfrm>
            <a:off x="7070146" y="2504207"/>
            <a:ext cx="4334020" cy="3528457"/>
          </a:xfrm>
          <a:prstGeom prst="rect">
            <a:avLst/>
          </a:prstGeom>
        </p:spPr>
      </p:pic>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5"/>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76939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85143"/>
            <a:ext cx="10656618" cy="266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H</a:t>
            </a:r>
            <a:r>
              <a:rPr lang="ka-GE" sz="3200" dirty="0">
                <a:solidFill>
                  <a:schemeClr val="bg1"/>
                </a:solidFill>
                <a:latin typeface="Calibri" panose="020F0502020204030204" pitchFamily="34" charset="0"/>
                <a:cs typeface="Calibri" panose="020F0502020204030204" pitchFamily="34" charset="0"/>
              </a:rPr>
              <a:t>e </a:t>
            </a:r>
            <a:r>
              <a:rPr lang="ka-GE" sz="3200" i="1"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(walk) when he met George</a:t>
            </a:r>
            <a:r>
              <a:rPr lang="ka-GE" sz="3200" i="1"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  </a:t>
            </a:r>
          </a:p>
          <a:p>
            <a:r>
              <a:rPr lang="ka-GE" sz="3200" i="1" dirty="0">
                <a:solidFill>
                  <a:srgbClr val="FFC000"/>
                </a:solidFill>
                <a:latin typeface="Calibri" panose="020F0502020204030204" pitchFamily="34" charset="0"/>
                <a:cs typeface="Calibri" panose="020F0502020204030204" pitchFamily="34" charset="0"/>
              </a:rPr>
              <a:t>He was walking when he met George. </a:t>
            </a:r>
            <a:endParaRPr lang="en-US" sz="3200" dirty="0">
              <a:solidFill>
                <a:srgbClr val="FFC000"/>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71522" y="2739475"/>
            <a:ext cx="10466593" cy="271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3200" dirty="0">
                <a:solidFill>
                  <a:schemeClr val="bg1"/>
                </a:solidFill>
                <a:latin typeface="Calibri" panose="020F0502020204030204" pitchFamily="34" charset="0"/>
                <a:cs typeface="Calibri" panose="020F0502020204030204" pitchFamily="34" charset="0"/>
              </a:rPr>
              <a:t>They .... (live) in Paris for a year. </a:t>
            </a:r>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ka-GE" sz="3200" i="1" dirty="0">
                <a:solidFill>
                  <a:srgbClr val="FFC000"/>
                </a:solidFill>
                <a:latin typeface="Calibri" panose="020F0502020204030204" pitchFamily="34" charset="0"/>
                <a:cs typeface="Calibri" panose="020F0502020204030204" pitchFamily="34" charset="0"/>
              </a:rPr>
              <a:t>They were living in Paris for a year. </a:t>
            </a:r>
            <a:endParaRPr lang="en-US" sz="3200" i="1" dirty="0">
              <a:solidFill>
                <a:srgbClr val="FFC000"/>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C633668A-C180-4A05-AB4F-6AAFDE5258A4}"/>
              </a:ext>
            </a:extLst>
          </p:cNvPr>
          <p:cNvSpPr/>
          <p:nvPr/>
        </p:nvSpPr>
        <p:spPr>
          <a:xfrm>
            <a:off x="654941" y="2843719"/>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A998593-0AF6-46CA-B7D5-177946EB5FA5}"/>
              </a:ext>
            </a:extLst>
          </p:cNvPr>
          <p:cNvSpPr txBox="1"/>
          <p:nvPr/>
        </p:nvSpPr>
        <p:spPr>
          <a:xfrm>
            <a:off x="909180" y="2987535"/>
            <a:ext cx="9911167" cy="2000548"/>
          </a:xfrm>
          <a:prstGeom prst="rect">
            <a:avLst/>
          </a:prstGeom>
          <a:noFill/>
        </p:spPr>
        <p:txBody>
          <a:bodyPr wrap="square" rtlCol="0">
            <a:spAutoFit/>
          </a:bodyPr>
          <a:lstStyle/>
          <a:p>
            <a:endParaRPr lang="en-US" sz="2800" dirty="0">
              <a:solidFill>
                <a:schemeClr val="bg1"/>
              </a:solidFill>
              <a:latin typeface="Calibri" panose="020F0502020204030204" pitchFamily="34" charset="0"/>
              <a:cs typeface="Calibri" panose="020F0502020204030204" pitchFamily="34" charset="0"/>
            </a:endParaRPr>
          </a:p>
          <a:p>
            <a:r>
              <a:rPr lang="ka-GE" sz="3200" dirty="0">
                <a:solidFill>
                  <a:schemeClr val="bg1"/>
                </a:solidFill>
                <a:latin typeface="Calibri" panose="020F0502020204030204" pitchFamily="34" charset="0"/>
                <a:cs typeface="Calibri" panose="020F0502020204030204" pitchFamily="34" charset="0"/>
              </a:rPr>
              <a:t>My friend ...... (have) a surgery yesterday at 6 o’clock. </a:t>
            </a:r>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ka-GE" sz="3200" i="1" dirty="0">
                <a:solidFill>
                  <a:srgbClr val="FFC000"/>
                </a:solidFill>
                <a:latin typeface="Calibri" panose="020F0502020204030204" pitchFamily="34" charset="0"/>
                <a:cs typeface="Calibri" panose="020F0502020204030204" pitchFamily="34" charset="0"/>
              </a:rPr>
              <a:t>My friend was having a surgery yesterday at 6 o’clock. </a:t>
            </a:r>
            <a:endParaRPr lang="en-US" sz="3200" i="1" dirty="0">
              <a:solidFill>
                <a:srgbClr val="FFC000"/>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id="{6042AC8F-C617-8540-A5BD-0D218871DB0D}"/>
              </a:ext>
            </a:extLst>
          </p:cNvPr>
          <p:cNvSpPr/>
          <p:nvPr/>
        </p:nvSpPr>
        <p:spPr>
          <a:xfrm>
            <a:off x="6952456" y="556124"/>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r>
              <a:rPr lang="en-US" sz="3000" dirty="0">
                <a:latin typeface="Calibri" charset="0"/>
                <a:ea typeface="Calibri" charset="0"/>
                <a:cs typeface="Calibri" charset="0"/>
              </a:rPr>
              <a:t> Activity</a:t>
            </a:r>
            <a:endParaRPr lang="ka-GE" sz="3000" dirty="0">
              <a:latin typeface="Calibri" charset="0"/>
              <a:ea typeface="Calibri" charset="0"/>
              <a:cs typeface="Calibri" charset="0"/>
            </a:endParaRPr>
          </a:p>
          <a:p>
            <a:pPr algn="ctr"/>
            <a:r>
              <a:rPr lang="ka-GE" sz="3000" dirty="0">
                <a:latin typeface="Calibri" charset="0"/>
                <a:ea typeface="Calibri" charset="0"/>
                <a:cs typeface="Calibri" charset="0"/>
              </a:rPr>
              <a:t>გრამატიკის დავალება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additive="base">
                                        <p:cTn id="1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2" name="Rectangle 11"/>
          <p:cNvSpPr/>
          <p:nvPr/>
        </p:nvSpPr>
        <p:spPr>
          <a:xfrm>
            <a:off x="7184571" y="533750"/>
            <a:ext cx="4553339" cy="991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396040" y="658869"/>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solidFill>
                  <a:schemeClr val="bg1"/>
                </a:solidFill>
                <a:latin typeface="Calibri" pitchFamily="34" charset="0"/>
                <a:cs typeface="Calibri" pitchFamily="34" charset="0"/>
              </a:rPr>
              <a:t>Introduction</a:t>
            </a:r>
            <a:br>
              <a:rPr lang="en-US" sz="3200" dirty="0">
                <a:solidFill>
                  <a:schemeClr val="bg1"/>
                </a:solidFill>
                <a:latin typeface="Calibri" pitchFamily="34" charset="0"/>
                <a:cs typeface="Calibri" pitchFamily="34" charset="0"/>
              </a:rPr>
            </a:br>
            <a:r>
              <a:rPr lang="ka-GE" sz="3200" dirty="0">
                <a:solidFill>
                  <a:schemeClr val="bg1"/>
                </a:solidFill>
                <a:latin typeface="Calibri" pitchFamily="34" charset="0"/>
                <a:cs typeface="Calibri" pitchFamily="34" charset="0"/>
              </a:rPr>
              <a:t>შესავალი</a:t>
            </a:r>
            <a:endParaRPr sz="32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716482" y="2874087"/>
            <a:ext cx="5845131" cy="1987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Calibri" panose="020F0502020204030204" pitchFamily="34" charset="0"/>
                <a:cs typeface="Calibri" panose="020F0502020204030204" pitchFamily="34" charset="0"/>
              </a:rPr>
              <a:t>What gets people stressed? What </a:t>
            </a:r>
            <a:r>
              <a:rPr lang="en-US" sz="3200" dirty="0">
                <a:latin typeface="Calibri" panose="020F0502020204030204" pitchFamily="34" charset="0"/>
                <a:cs typeface="Calibri" panose="020F0502020204030204" pitchFamily="34" charset="0"/>
              </a:rPr>
              <a:t>are the most common sources of stress?</a:t>
            </a:r>
            <a:endParaRPr lang="en-US" sz="32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C2E7F58-4064-4093-B88E-84B88085630F}"/>
              </a:ext>
            </a:extLst>
          </p:cNvPr>
          <p:cNvSpPr txBox="1"/>
          <p:nvPr/>
        </p:nvSpPr>
        <p:spPr>
          <a:xfrm>
            <a:off x="7410734" y="2274826"/>
            <a:ext cx="3572423" cy="2140498"/>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B2E94755-7350-8E40-9AA9-E02F106930E2}"/>
              </a:ext>
            </a:extLst>
          </p:cNvPr>
          <p:cNvPicPr>
            <a:picLocks noChangeAspect="1"/>
          </p:cNvPicPr>
          <p:nvPr/>
        </p:nvPicPr>
        <p:blipFill>
          <a:blip r:embed="rId3"/>
          <a:stretch>
            <a:fillRect/>
          </a:stretch>
        </p:blipFill>
        <p:spPr>
          <a:xfrm>
            <a:off x="8041154" y="2447503"/>
            <a:ext cx="2840171" cy="2840171"/>
          </a:xfrm>
          <a:prstGeom prst="rect">
            <a:avLst/>
          </a:prstGeom>
        </p:spPr>
      </p:pic>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977C1737-B8AF-334B-B69F-C4A61B990CB1}"/>
              </a:ext>
            </a:extLst>
          </p:cNvPr>
          <p:cNvPicPr>
            <a:picLocks noChangeAspect="1"/>
          </p:cNvPicPr>
          <p:nvPr/>
        </p:nvPicPr>
        <p:blipFill>
          <a:blip r:embed="rId5"/>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Rectangle 2"/>
          <p:cNvSpPr/>
          <p:nvPr/>
        </p:nvSpPr>
        <p:spPr>
          <a:xfrm>
            <a:off x="7109927" y="556124"/>
            <a:ext cx="432940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848233" y="474260"/>
            <a:ext cx="4852791" cy="113271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2800" dirty="0">
                <a:solidFill>
                  <a:schemeClr val="bg1"/>
                </a:solidFill>
                <a:latin typeface="Calibri" panose="020F0502020204030204" pitchFamily="34" charset="0"/>
                <a:cs typeface="Calibri" panose="020F0502020204030204" pitchFamily="34" charset="0"/>
              </a:rPr>
              <a:t>Summary                     </a:t>
            </a:r>
            <a:endParaRPr sz="28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2800" dirty="0" err="1">
                <a:solidFill>
                  <a:schemeClr val="bg1"/>
                </a:solidFill>
                <a:latin typeface="Calibri" panose="020F0502020204030204" pitchFamily="34" charset="0"/>
                <a:cs typeface="Calibri" panose="020F0502020204030204" pitchFamily="34" charset="0"/>
              </a:rPr>
              <a:t>გაკვეთილის</a:t>
            </a:r>
            <a:r>
              <a:rPr lang="en-US" sz="2800" dirty="0">
                <a:solidFill>
                  <a:schemeClr val="bg1"/>
                </a:solidFill>
                <a:latin typeface="Calibri" panose="020F0502020204030204" pitchFamily="34" charset="0"/>
                <a:cs typeface="Calibri" panose="020F0502020204030204" pitchFamily="34" charset="0"/>
              </a:rPr>
              <a:t> </a:t>
            </a:r>
            <a:r>
              <a:rPr lang="ka-GE" sz="2800" dirty="0">
                <a:solidFill>
                  <a:schemeClr val="bg1"/>
                </a:solidFill>
                <a:latin typeface="Calibri" panose="020F0502020204030204" pitchFamily="34" charset="0"/>
                <a:cs typeface="Calibri" panose="020F0502020204030204" pitchFamily="34" charset="0"/>
              </a:rPr>
              <a:t>შეჯამება</a:t>
            </a:r>
            <a:endParaRPr sz="28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Comprehension</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90667" y="1391711"/>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Past </a:t>
              </a:r>
              <a:r>
                <a:rPr lang="en-US" sz="2400" dirty="0">
                  <a:solidFill>
                    <a:schemeClr val="lt1"/>
                  </a:solidFill>
                  <a:latin typeface="Calibri" panose="020F0502020204030204" pitchFamily="34" charset="0"/>
                  <a:ea typeface="Calibri"/>
                  <a:cs typeface="Calibri" panose="020F0502020204030204" pitchFamily="34" charset="0"/>
                  <a:sym typeface="Calibri"/>
                </a:rPr>
                <a:t>C</a:t>
              </a:r>
              <a:r>
                <a:rPr lang="ka-GE"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ontinuous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586541" y="2137841"/>
            <a:ext cx="4690334" cy="2751600"/>
          </a:xfrm>
          <a:prstGeom prst="rect">
            <a:avLst/>
          </a:prstGeom>
          <a:noFill/>
          <a:ln>
            <a:noFill/>
          </a:ln>
        </p:spPr>
        <p:txBody>
          <a:bodyPr spcFirstLastPara="1" wrap="square" lIns="91425" tIns="91425" rIns="91425" bIns="91425" anchor="ctr" anchorCtr="0">
            <a:noAutofit/>
          </a:bodyPr>
          <a:lstStyle/>
          <a:p>
            <a:pPr lvl="0" algn="ctr"/>
            <a:r>
              <a:rPr lang="en-US" sz="4000" b="1" dirty="0">
                <a:solidFill>
                  <a:schemeClr val="bg1"/>
                </a:solidFill>
                <a:latin typeface="Calibri" panose="020F0502020204030204" pitchFamily="34" charset="0"/>
                <a:ea typeface="Calibri"/>
                <a:cs typeface="Calibri" panose="020F0502020204030204" pitchFamily="34" charset="0"/>
                <a:sym typeface="Calibri"/>
              </a:rPr>
              <a:t>Medicine</a:t>
            </a:r>
          </a:p>
          <a:p>
            <a:pPr lvl="0" algn="ctr"/>
            <a:r>
              <a:rPr lang="en-US" sz="4000" b="1" dirty="0">
                <a:solidFill>
                  <a:schemeClr val="bg1"/>
                </a:solidFill>
                <a:latin typeface="Calibri" panose="020F0502020204030204" pitchFamily="34" charset="0"/>
                <a:ea typeface="Calibri"/>
                <a:cs typeface="Calibri" panose="020F0502020204030204" pitchFamily="34" charset="0"/>
                <a:sym typeface="Calibri"/>
              </a:rPr>
              <a:t> </a:t>
            </a:r>
            <a:r>
              <a:rPr lang="ka-GE" sz="4000" b="1" dirty="0">
                <a:solidFill>
                  <a:schemeClr val="bg1"/>
                </a:solidFill>
                <a:latin typeface="Calibri" panose="020F0502020204030204" pitchFamily="34" charset="0"/>
                <a:ea typeface="Calibri"/>
                <a:cs typeface="Calibri" panose="020F0502020204030204" pitchFamily="34" charset="0"/>
                <a:sym typeface="Calibri"/>
              </a:rPr>
              <a:t>მედიცინა</a:t>
            </a:r>
            <a:endParaRPr sz="40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507437"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1012719" y="2943796"/>
            <a:ext cx="9137640"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a:t>
            </a:r>
            <a:r>
              <a:rPr lang="ka-GE" b="1" dirty="0">
                <a:solidFill>
                  <a:schemeClr val="bg1"/>
                </a:solidFill>
                <a:latin typeface="Calibri" charset="0"/>
                <a:ea typeface="Calibri" charset="0"/>
                <a:cs typeface="Calibri" charset="0"/>
              </a:rPr>
              <a:t>report how to fight stress</a:t>
            </a:r>
            <a:r>
              <a:rPr lang="en-US" b="1" dirty="0">
                <a:solidFill>
                  <a:schemeClr val="bg1"/>
                </a:solidFill>
                <a:latin typeface="Calibri" charset="0"/>
                <a:ea typeface="Calibri" charset="0"/>
                <a:cs typeface="Calibri" charset="0"/>
              </a:rPr>
              <a:t>.</a:t>
            </a:r>
          </a:p>
        </p:txBody>
      </p:sp>
      <p:sp>
        <p:nvSpPr>
          <p:cNvPr id="7" name="Rectangle 6">
            <a:extLst>
              <a:ext uri="{FF2B5EF4-FFF2-40B4-BE49-F238E27FC236}">
                <a16:creationId xmlns:a16="http://schemas.microsoft.com/office/drawing/2014/main" id="{6042AC8F-C617-8540-A5BD-0D218871DB0D}"/>
              </a:ext>
            </a:extLst>
          </p:cNvPr>
          <p:cNvSpPr/>
          <p:nvPr/>
        </p:nvSpPr>
        <p:spPr>
          <a:xfrm>
            <a:off x="7438881" y="556123"/>
            <a:ext cx="415067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Homework </a:t>
            </a:r>
          </a:p>
          <a:p>
            <a:pPr algn="ctr"/>
            <a:r>
              <a:rPr lang="ka-GE" sz="2400" dirty="0">
                <a:solidFill>
                  <a:schemeClr val="bg1"/>
                </a:solidFill>
                <a:latin typeface="Calibri" panose="020F0502020204030204" pitchFamily="34" charset="0"/>
                <a:cs typeface="Calibri" panose="020F0502020204030204" pitchFamily="34" charset="0"/>
              </a:rPr>
              <a:t>საშინაო დავალება</a:t>
            </a:r>
            <a:endParaRPr lang="en-US" sz="24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EAEA74FF-EFCD-B542-B6A5-DC86F21740F1}"/>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746207-8803-1149-ABAF-C30B4ACCC417}"/>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417897" y="329852"/>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824746" y="2114866"/>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latin typeface="Calibri" panose="020F0502020204030204" pitchFamily="34" charset="0"/>
                <a:cs typeface="Calibri" panose="020F0502020204030204" pitchFamily="34" charset="0"/>
              </a:rPr>
              <a:t>These days, everyone seems to be talking about stress at work. That’s not surprising: new technologies are increasing the pace of change and, in many professions, lay-offs have brought extra work to the employees who have kept their jobs. Still, stress is not always a negative thing, and there are methods of dealing with it that anyone can learn. Experts say that one of the best ways to fight stress is simply to move around. This is one area in which European workers have important advantages. Unlike cities in North America, European communities are built for pedestrians. So if you want to take a short break from work, you will probably have no trouble finding a place to walk. While you’re outside, why not have lunch? A recent study showed that only 21 percent of Americans regularly leave their desks to have lunch. Even if your company doesn’t provide you with a free lunch, you can make your working day more relaxed by being well organized</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This helps you avoid delays and mistakes, which often bring additional stress</a:t>
            </a:r>
            <a:r>
              <a:rPr lang="ka-GE"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Doing one thing at a time and finishing it before taking up another is an equally good antidote against work-related stress. </a:t>
            </a:r>
            <a:endParaRPr lang="en-US" sz="2000" dirty="0">
              <a:latin typeface="Calibri" panose="020F0502020204030204" pitchFamily="34" charset="0"/>
              <a:ea typeface="Calibri" charset="0"/>
              <a:cs typeface="Calibri" panose="020F0502020204030204" pitchFamily="34" charset="0"/>
            </a:endParaRPr>
          </a:p>
        </p:txBody>
      </p:sp>
      <p:pic>
        <p:nvPicPr>
          <p:cNvPr id="8"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217987" y="299330"/>
            <a:ext cx="10747254" cy="6506772"/>
            <a:chOff x="62754" y="-709211"/>
            <a:chExt cx="9954060" cy="6562283"/>
          </a:xfrm>
        </p:grpSpPr>
        <p:sp>
          <p:nvSpPr>
            <p:cNvPr id="148" name="Google Shape;148;g8d3272b2c0_0_186"/>
            <p:cNvSpPr/>
            <p:nvPr/>
          </p:nvSpPr>
          <p:spPr>
            <a:xfrm>
              <a:off x="4153124" y="1786325"/>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329098" y="2021375"/>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672647" y="-709211"/>
              <a:ext cx="2978899" cy="176836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872385" y="-75309"/>
              <a:ext cx="2579423" cy="134307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200" b="1" dirty="0">
                  <a:solidFill>
                    <a:srgbClr val="FFFFFF"/>
                  </a:solidFill>
                  <a:latin typeface="Calibri" charset="0"/>
                  <a:ea typeface="Calibri" charset="0"/>
                  <a:cs typeface="Calibri" charset="0"/>
                  <a:sym typeface="Calibri"/>
                </a:rPr>
                <a:t>shot</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(n.)</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200" b="1" dirty="0">
                  <a:solidFill>
                    <a:srgbClr val="FFFFFF"/>
                  </a:solidFill>
                  <a:latin typeface="Calibri" charset="0"/>
                  <a:ea typeface="Calibri" charset="0"/>
                  <a:cs typeface="Calibri" charset="0"/>
                  <a:sym typeface="Calibri"/>
                </a:rPr>
                <a:t>ნემსი, </a:t>
              </a:r>
              <a:r>
                <a:rPr lang="ka-GE" sz="2200" b="1" dirty="0" smtClean="0">
                  <a:solidFill>
                    <a:srgbClr val="FFFFFF"/>
                  </a:solidFill>
                  <a:latin typeface="Calibri" charset="0"/>
                  <a:ea typeface="Calibri" charset="0"/>
                  <a:cs typeface="Calibri" charset="0"/>
                  <a:sym typeface="Calibri"/>
                </a:rPr>
                <a:t>ინექცია</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endParaRPr sz="24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921388" y="1214008"/>
              <a:ext cx="3095426" cy="190469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emergency room</a:t>
              </a:r>
            </a:p>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(n.)</a:t>
              </a:r>
            </a:p>
            <a:p>
              <a:pPr marL="0" lvl="0" indent="0" algn="ctr" rtl="0">
                <a:spcBef>
                  <a:spcPts val="0"/>
                </a:spcBef>
                <a:spcAft>
                  <a:spcPts val="0"/>
                </a:spcAft>
                <a:buNone/>
              </a:pPr>
              <a:r>
                <a:rPr lang="ka-GE" sz="2200" b="1" dirty="0">
                  <a:solidFill>
                    <a:schemeClr val="bg1"/>
                  </a:solidFill>
                  <a:latin typeface="Calibri" charset="0"/>
                  <a:ea typeface="Calibri" charset="0"/>
                  <a:cs typeface="Calibri" charset="0"/>
                </a:rPr>
                <a:t>გადაუდებელი დახმარების კაბინეტი</a:t>
              </a:r>
              <a:endParaRPr lang="en-US" sz="2200" b="1" dirty="0">
                <a:solidFill>
                  <a:schemeClr val="bg1"/>
                </a:solidFill>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515084" y="3856755"/>
              <a:ext cx="3464199" cy="183705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5927247" y="4764972"/>
              <a:ext cx="2735051"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i</a:t>
              </a:r>
              <a:r>
                <a:rPr lang="ka-GE" sz="2200" b="1" dirty="0">
                  <a:solidFill>
                    <a:srgbClr val="FFFFFF"/>
                  </a:solidFill>
                  <a:latin typeface="Calibri" charset="0"/>
                  <a:ea typeface="Calibri" charset="0"/>
                  <a:cs typeface="Calibri" charset="0"/>
                  <a:sym typeface="Calibri"/>
                </a:rPr>
                <a:t>ntensive care unit </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(n.)</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200" b="1" dirty="0">
                  <a:solidFill>
                    <a:srgbClr val="FFFFFF"/>
                  </a:solidFill>
                  <a:latin typeface="Calibri" charset="0"/>
                  <a:ea typeface="Calibri" charset="0"/>
                  <a:cs typeface="Calibri" charset="0"/>
                  <a:sym typeface="Calibri"/>
                </a:rPr>
                <a:t>ინტენსიური თერაპიის ბლოკი</a:t>
              </a: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949885" y="3935401"/>
              <a:ext cx="3214335" cy="163124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en-US"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physician</a:t>
              </a:r>
              <a:r>
                <a:rPr lang="ka-GE" sz="2200" b="1" dirty="0">
                  <a:solidFill>
                    <a:schemeClr val="bg1"/>
                  </a:solidFill>
                  <a:latin typeface="Calibri" charset="0"/>
                  <a:ea typeface="Calibri" charset="0"/>
                  <a:cs typeface="Calibri" charset="0"/>
                </a:rPr>
                <a:t> </a:t>
              </a:r>
              <a:endParaRPr lang="en-US" sz="22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(n.)</a:t>
              </a:r>
              <a:endParaRPr lang="ka-GE" sz="22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200" b="1" dirty="0">
                  <a:solidFill>
                    <a:schemeClr val="bg1"/>
                  </a:solidFill>
                  <a:latin typeface="Calibri" charset="0"/>
                  <a:ea typeface="Calibri" charset="0"/>
                  <a:cs typeface="Calibri" charset="0"/>
                </a:rPr>
                <a:t>ექიმი</a:t>
              </a: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endParaRPr sz="2400" b="1" dirty="0">
                <a:solidFill>
                  <a:schemeClr val="bg1"/>
                </a:solidFill>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0" name="Google Shape;180;g8d3272b2c0_0_186"/>
            <p:cNvSpPr/>
            <p:nvPr/>
          </p:nvSpPr>
          <p:spPr>
            <a:xfrm>
              <a:off x="369870" y="1376125"/>
              <a:ext cx="3078549" cy="186600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81" name="Google Shape;181;g8d3272b2c0_0_186"/>
            <p:cNvSpPr txBox="1"/>
            <p:nvPr/>
          </p:nvSpPr>
          <p:spPr>
            <a:xfrm>
              <a:off x="62754" y="1967921"/>
              <a:ext cx="3809631"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bone fracture</a:t>
              </a:r>
              <a:endParaRPr lang="en-US"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(n.)</a:t>
              </a:r>
              <a:endParaRPr lang="ka-GE"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ძვლის გაბზარვა</a:t>
              </a:r>
            </a:p>
            <a:p>
              <a:pPr marL="0" lvl="0" indent="0" algn="ctr" rtl="0">
                <a:spcBef>
                  <a:spcPts val="0"/>
                </a:spcBef>
                <a:spcAft>
                  <a:spcPts val="0"/>
                </a:spcAft>
                <a:buClr>
                  <a:schemeClr val="dk1"/>
                </a:buClr>
                <a:buSzPts val="1100"/>
                <a:buFont typeface="Arial"/>
                <a:buNone/>
              </a:pPr>
              <a:endParaRPr lang="en-US" sz="2400" b="1" dirty="0">
                <a:solidFill>
                  <a:srgbClr val="FFFFFF"/>
                </a:solidFill>
                <a:latin typeface="Calibri" charset="0"/>
                <a:ea typeface="Calibri" charset="0"/>
                <a:cs typeface="Calibri" charset="0"/>
                <a:sym typeface="Calibri"/>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592272" y="277375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1" name="Picture 30">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0" name="Straight Connector 9"/>
          <p:cNvCxnSpPr/>
          <p:nvPr/>
        </p:nvCxnSpPr>
        <p:spPr>
          <a:xfrm flipV="1">
            <a:off x="6592272" y="2052735"/>
            <a:ext cx="0" cy="74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8" idx="6"/>
            <a:endCxn id="156" idx="2"/>
          </p:cNvCxnSpPr>
          <p:nvPr/>
        </p:nvCxnSpPr>
        <p:spPr>
          <a:xfrm flipV="1">
            <a:off x="7550244" y="3150573"/>
            <a:ext cx="1072911" cy="418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8" idx="2"/>
          </p:cNvCxnSpPr>
          <p:nvPr/>
        </p:nvCxnSpPr>
        <p:spPr>
          <a:xfrm flipH="1" flipV="1">
            <a:off x="4682184" y="2903146"/>
            <a:ext cx="952116" cy="666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72" idx="7"/>
          </p:cNvCxnSpPr>
          <p:nvPr/>
        </p:nvCxnSpPr>
        <p:spPr>
          <a:xfrm flipH="1">
            <a:off x="5138041" y="4131820"/>
            <a:ext cx="777567" cy="1009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8" idx="5"/>
          </p:cNvCxnSpPr>
          <p:nvPr/>
        </p:nvCxnSpPr>
        <p:spPr>
          <a:xfrm>
            <a:off x="7269660" y="4131867"/>
            <a:ext cx="756225" cy="84134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00411" y="2183363"/>
            <a:ext cx="3505254" cy="242595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b="1" dirty="0">
                <a:solidFill>
                  <a:schemeClr val="bg1"/>
                </a:solidFill>
                <a:latin typeface="Calibri" panose="020F0502020204030204" pitchFamily="34" charset="0"/>
                <a:cs typeface="Calibri" panose="020F0502020204030204" pitchFamily="34" charset="0"/>
              </a:rPr>
              <a:t>shot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872198" y="4688663"/>
            <a:ext cx="4575065" cy="62509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ნემსი, </a:t>
            </a:r>
            <a:r>
              <a:rPr lang="ka-GE" sz="2400" b="1" dirty="0" smtClean="0">
                <a:solidFill>
                  <a:srgbClr val="FFFFFF"/>
                </a:solidFill>
                <a:latin typeface="Calibri" charset="0"/>
                <a:ea typeface="Calibri" charset="0"/>
                <a:cs typeface="Calibri" charset="0"/>
                <a:sym typeface="Calibri"/>
              </a:rPr>
              <a:t>ინექცია</a:t>
            </a: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872199" y="5437278"/>
            <a:ext cx="4575065" cy="9075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dirty="0">
                <a:solidFill>
                  <a:srgbClr val="FFFFFF"/>
                </a:solidFill>
                <a:latin typeface="Calibri" panose="020F0502020204030204" pitchFamily="34" charset="0"/>
                <a:ea typeface="Calibri"/>
                <a:cs typeface="Calibri" panose="020F0502020204030204" pitchFamily="34" charset="0"/>
                <a:sym typeface="Calibri"/>
              </a:rPr>
              <a:t>My grandmother need</a:t>
            </a:r>
            <a:r>
              <a:rPr lang="en-US" sz="2400" i="1" dirty="0">
                <a:solidFill>
                  <a:srgbClr val="FFFFFF"/>
                </a:solidFill>
                <a:latin typeface="Calibri" panose="020F0502020204030204" pitchFamily="34" charset="0"/>
                <a:ea typeface="Calibri"/>
                <a:cs typeface="Calibri" panose="020F0502020204030204" pitchFamily="34" charset="0"/>
                <a:sym typeface="Calibri"/>
              </a:rPr>
              <a:t>s</a:t>
            </a:r>
            <a:r>
              <a:rPr lang="ka-GE" sz="2400" i="1" dirty="0">
                <a:solidFill>
                  <a:srgbClr val="FFFFFF"/>
                </a:solidFill>
                <a:latin typeface="Calibri" panose="020F0502020204030204" pitchFamily="34" charset="0"/>
                <a:ea typeface="Calibri"/>
                <a:cs typeface="Calibri" panose="020F0502020204030204" pitchFamily="34" charset="0"/>
                <a:sym typeface="Calibri"/>
              </a:rPr>
              <a:t> a </a:t>
            </a:r>
            <a:r>
              <a:rPr lang="ka-GE" sz="2400" i="1" dirty="0">
                <a:solidFill>
                  <a:srgbClr val="FFC000"/>
                </a:solidFill>
                <a:latin typeface="Calibri" panose="020F0502020204030204" pitchFamily="34" charset="0"/>
                <a:ea typeface="Calibri"/>
                <a:cs typeface="Calibri" panose="020F0502020204030204" pitchFamily="34" charset="0"/>
                <a:sym typeface="Calibri"/>
              </a:rPr>
              <a:t>shot</a:t>
            </a:r>
            <a:r>
              <a:rPr lang="ka-GE" sz="2400" i="1" dirty="0">
                <a:solidFill>
                  <a:srgbClr val="FFFFFF"/>
                </a:solidFill>
                <a:latin typeface="Calibri" panose="020F0502020204030204" pitchFamily="34" charset="0"/>
                <a:ea typeface="Calibri"/>
                <a:cs typeface="Calibri" panose="020F0502020204030204" pitchFamily="34" charset="0"/>
                <a:sym typeface="Calibri"/>
              </a:rPr>
              <a:t> of insulin. </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40921" y="1864226"/>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emergency</a:t>
            </a:r>
            <a:r>
              <a:rPr lang="ka-GE" sz="2800" b="1" dirty="0">
                <a:solidFill>
                  <a:schemeClr val="bg1"/>
                </a:solidFill>
                <a:latin typeface="Calibri" panose="020F0502020204030204" pitchFamily="34" charset="0"/>
                <a:cs typeface="Calibri" panose="020F0502020204030204" pitchFamily="34" charset="0"/>
              </a:rPr>
              <a:t> room</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715428" y="4506686"/>
            <a:ext cx="5138637" cy="73481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chemeClr val="bg1"/>
                </a:solidFill>
                <a:latin typeface="Calibri" charset="0"/>
                <a:ea typeface="Calibri" charset="0"/>
                <a:cs typeface="Calibri" charset="0"/>
              </a:rPr>
              <a:t>გადაუდებელი დახმარების კაბინეტი</a:t>
            </a:r>
            <a:endParaRPr lang="en-US" sz="2400" b="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4"/>
            <a:ext cx="5138637" cy="960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patient is in the </a:t>
            </a:r>
            <a:r>
              <a:rPr lang="ka-GE" sz="2400" i="1" u="none" strike="noStrike" cap="none" dirty="0">
                <a:solidFill>
                  <a:srgbClr val="FFC000"/>
                </a:solidFill>
                <a:latin typeface="Calibri" panose="020F0502020204030204" pitchFamily="34" charset="0"/>
                <a:ea typeface="Calibri"/>
                <a:cs typeface="Calibri" panose="020F0502020204030204" pitchFamily="34" charset="0"/>
                <a:sym typeface="Calibri"/>
              </a:rPr>
              <a:t>emergency</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t>
            </a:r>
            <a:r>
              <a:rPr lang="ka-GE" sz="2400" i="1" u="none" strike="noStrike" cap="none" dirty="0">
                <a:solidFill>
                  <a:srgbClr val="FFC000"/>
                </a:solidFill>
                <a:latin typeface="Calibri" panose="020F0502020204030204" pitchFamily="34" charset="0"/>
                <a:ea typeface="Calibri"/>
                <a:cs typeface="Calibri" panose="020F0502020204030204" pitchFamily="34" charset="0"/>
                <a:sym typeface="Calibri"/>
              </a:rPr>
              <a:t>room</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and</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 he is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in </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critical</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condition</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3"/>
            <a:ext cx="3729584" cy="272643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intensive</a:t>
            </a:r>
            <a:r>
              <a:rPr lang="ka-GE" sz="2800" b="1" dirty="0">
                <a:solidFill>
                  <a:schemeClr val="bg1"/>
                </a:solidFill>
                <a:latin typeface="Calibri" panose="020F0502020204030204" pitchFamily="34" charset="0"/>
                <a:cs typeface="Calibri" panose="020F0502020204030204" pitchFamily="34" charset="0"/>
              </a:rPr>
              <a:t> care unit</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2" y="4544069"/>
            <a:ext cx="5208355" cy="66480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ინტენსიური თერაპიის ბლოკი</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5"/>
            <a:ext cx="5208354" cy="10508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After the operation</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the</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 patient was moved to</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the</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t>
            </a:r>
            <a:r>
              <a:rPr lang="ka-GE" sz="2400" i="1" u="none" strike="noStrike" cap="none" dirty="0">
                <a:solidFill>
                  <a:srgbClr val="FFC000"/>
                </a:solidFill>
                <a:latin typeface="Calibri" panose="020F0502020204030204" pitchFamily="34" charset="0"/>
                <a:ea typeface="Calibri"/>
                <a:cs typeface="Calibri" panose="020F0502020204030204" pitchFamily="34" charset="0"/>
                <a:sym typeface="Calibri"/>
              </a:rPr>
              <a:t>intensive care unit</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1" y="2134814"/>
            <a:ext cx="3524311" cy="26797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b="1" dirty="0">
                <a:solidFill>
                  <a:schemeClr val="bg1"/>
                </a:solidFill>
                <a:latin typeface="Calibri" panose="020F0502020204030204" pitchFamily="34" charset="0"/>
                <a:cs typeface="Calibri" panose="020F0502020204030204" pitchFamily="34" charset="0"/>
              </a:rPr>
              <a:t>physician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2" y="4900019"/>
            <a:ext cx="5138637" cy="6330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ka-GE" sz="2400" b="1" dirty="0">
                <a:solidFill>
                  <a:schemeClr val="bg1"/>
                </a:solidFill>
                <a:latin typeface="Calibri" charset="0"/>
                <a:ea typeface="Calibri" charset="0"/>
                <a:cs typeface="Calibri" charset="0"/>
              </a:rPr>
              <a:t>ექიმი</a:t>
            </a:r>
            <a:endParaRPr lang="en-US" sz="2400"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2" y="5657905"/>
            <a:ext cx="5138638" cy="7242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u="none" strike="noStrike" cap="none" dirty="0" smtClean="0">
                <a:solidFill>
                  <a:srgbClr val="FFC000"/>
                </a:solidFill>
                <a:latin typeface="Calibri" panose="020F0502020204030204" pitchFamily="34" charset="0"/>
                <a:ea typeface="Calibri"/>
                <a:cs typeface="Calibri" panose="020F0502020204030204" pitchFamily="34" charset="0"/>
                <a:sym typeface="Calibri"/>
              </a:rPr>
              <a:t>Physician</a:t>
            </a:r>
            <a:r>
              <a:rPr lang="ka-GE"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 </a:t>
            </a:r>
            <a:r>
              <a:rPr lang="ka-GE" sz="2400" i="1" u="none" strike="noStrike" cap="none" dirty="0">
                <a:solidFill>
                  <a:schemeClr val="bg1"/>
                </a:solidFill>
                <a:latin typeface="Calibri" panose="020F0502020204030204" pitchFamily="34" charset="0"/>
                <a:ea typeface="Calibri"/>
                <a:cs typeface="Calibri" panose="020F0502020204030204" pitchFamily="34" charset="0"/>
                <a:sym typeface="Calibri"/>
              </a:rPr>
              <a:t>will see you soon. </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535885" y="340381"/>
            <a:ext cx="2248678" cy="1259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Vocabulary</a:t>
            </a:r>
          </a:p>
          <a:p>
            <a:pPr algn="ctr"/>
            <a:r>
              <a:rPr lang="ka-GE" sz="2800" dirty="0">
                <a:latin typeface="Calibri" pitchFamily="34" charset="0"/>
                <a:cs typeface="Calibri" pitchFamily="34" charset="0"/>
              </a:rPr>
              <a:t>ლექსიკა</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5303</TotalTime>
  <Words>1423</Words>
  <Application>Microsoft Office PowerPoint</Application>
  <PresentationFormat>Widescreen</PresentationFormat>
  <Paragraphs>301</Paragraphs>
  <Slides>42</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365</cp:revision>
  <dcterms:created xsi:type="dcterms:W3CDTF">2020-04-09T12:21:27Z</dcterms:created>
  <dcterms:modified xsi:type="dcterms:W3CDTF">2020-11-12T12:33:44Z</dcterms:modified>
</cp:coreProperties>
</file>