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31" r:id="rId3"/>
    <p:sldId id="334" r:id="rId4"/>
    <p:sldId id="335" r:id="rId5"/>
    <p:sldId id="336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44" r:id="rId14"/>
    <p:sldId id="345" r:id="rId15"/>
    <p:sldId id="346" r:id="rId16"/>
    <p:sldId id="347" r:id="rId17"/>
    <p:sldId id="348" r:id="rId18"/>
    <p:sldId id="354" r:id="rId19"/>
    <p:sldId id="350" r:id="rId20"/>
    <p:sldId id="351" r:id="rId21"/>
    <p:sldId id="366" r:id="rId22"/>
    <p:sldId id="3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00202"/>
    <a:srgbClr val="FF0066"/>
    <a:srgbClr val="0066FF"/>
    <a:srgbClr val="008000"/>
    <a:srgbClr val="00CC00"/>
    <a:srgbClr val="00FF00"/>
    <a:srgbClr val="ECEAE1"/>
    <a:srgbClr val="108B18"/>
    <a:srgbClr val="E0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3978" autoAdjust="0"/>
  </p:normalViewPr>
  <p:slideViewPr>
    <p:cSldViewPr snapToGrid="0">
      <p:cViewPr varScale="1">
        <p:scale>
          <a:sx n="108" d="100"/>
          <a:sy n="108" d="100"/>
        </p:scale>
        <p:origin x="5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</a:t>
          </a:r>
          <a:r>
            <a:rPr lang="ka-GE" dirty="0">
              <a:latin typeface="+mn-lt"/>
            </a:rPr>
            <a:t>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ka-GE" dirty="0">
              <a:cs typeface="Calibri" panose="020F0502020204030204" pitchFamily="34" charset="0"/>
            </a:rPr>
            <a:t>Characters 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Vocabulary</a:t>
          </a:r>
        </a:p>
        <a:p>
          <a:r>
            <a:rPr lang="ka-GE" dirty="0" smtClean="0">
              <a:latin typeface="+mj-lt"/>
            </a:rPr>
            <a:t>ლექსიკა</a:t>
          </a:r>
          <a:endParaRPr lang="ka-GE" dirty="0">
            <a:latin typeface="+mj-lt"/>
          </a:endParaRP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b="0" dirty="0" smtClean="0"/>
            <a:t>bootlegger</a:t>
          </a:r>
        </a:p>
        <a:p>
          <a:r>
            <a:rPr lang="en-US" sz="1800" b="0" dirty="0" smtClean="0">
              <a:latin typeface="+mn-lt"/>
            </a:rPr>
            <a:t>(n.)</a:t>
          </a:r>
          <a:endParaRPr lang="en-US" sz="1800" b="0" dirty="0">
            <a:latin typeface="+mn-lt"/>
          </a:endParaRP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b="0" dirty="0" smtClean="0"/>
            <a:t>flapper (n.) </a:t>
          </a:r>
          <a:endParaRPr lang="en-US" sz="1800" b="0" dirty="0">
            <a:latin typeface="+mn-lt"/>
          </a:endParaRP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b="0" dirty="0" smtClean="0"/>
            <a:t>debutante (n.) </a:t>
          </a:r>
          <a:endParaRPr lang="en-US" sz="1800" b="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b="0" dirty="0" smtClean="0"/>
            <a:t>flamboyance (n.) </a:t>
          </a:r>
          <a:endParaRPr lang="en-US" sz="1800" b="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b="0" dirty="0" smtClean="0"/>
            <a:t>socialite (n.) </a:t>
          </a:r>
          <a:endParaRPr lang="en-US" sz="1800" b="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b="0" dirty="0" smtClean="0"/>
            <a:t>expatriate (n.) </a:t>
          </a:r>
          <a:endParaRPr lang="en-US" sz="1800" b="0" dirty="0">
            <a:latin typeface="+mn-lt"/>
          </a:endParaRP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b="0" dirty="0" smtClean="0"/>
            <a:t>speakeasy (n.) </a:t>
          </a:r>
          <a:endParaRPr lang="en-US" sz="1800" b="0" dirty="0">
            <a:latin typeface="+mn-lt"/>
          </a:endParaRP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b="0" dirty="0" smtClean="0"/>
            <a:t>disillusionment (n.) </a:t>
          </a:r>
          <a:endParaRPr lang="en-US" sz="1800" b="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23128" custRadScaleRad="163980" custRadScaleInc="3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54770" custRadScaleRad="140775" custRadScaleInc="-1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15662" custScaleY="97282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36235" custRadScaleRad="80326" custRadScaleInc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31731" custRadScaleRad="163802" custRadScaleInc="6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62327" custScaleY="88790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ScaleX="128803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Vocabulary</a:t>
          </a:r>
        </a:p>
        <a:p>
          <a:r>
            <a:rPr lang="ka-GE" dirty="0" smtClean="0">
              <a:latin typeface="+mj-lt"/>
            </a:rPr>
            <a:t>ლექსიკა</a:t>
          </a:r>
          <a:endParaRPr lang="ka-GE" dirty="0">
            <a:latin typeface="+mj-lt"/>
          </a:endParaRP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b="0" dirty="0" smtClean="0"/>
            <a:t>bootlegger</a:t>
          </a:r>
        </a:p>
        <a:p>
          <a:r>
            <a:rPr lang="en-US" sz="1800" b="0" dirty="0" smtClean="0">
              <a:latin typeface="+mn-lt"/>
            </a:rPr>
            <a:t>(n.)</a:t>
          </a:r>
          <a:endParaRPr lang="en-US" sz="1800" b="0" dirty="0">
            <a:latin typeface="+mn-lt"/>
          </a:endParaRP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b="0" dirty="0" smtClean="0"/>
            <a:t>flapper (n.) </a:t>
          </a:r>
          <a:endParaRPr lang="en-US" sz="1800" b="0" dirty="0">
            <a:latin typeface="+mn-lt"/>
          </a:endParaRP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b="0" dirty="0" smtClean="0"/>
            <a:t>debutante (n.) </a:t>
          </a:r>
          <a:endParaRPr lang="en-US" sz="1800" b="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b="0" dirty="0" smtClean="0"/>
            <a:t>flamboyance (n.) </a:t>
          </a:r>
          <a:endParaRPr lang="en-US" sz="1800" b="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b="0" dirty="0" smtClean="0"/>
            <a:t>socialite (n.) </a:t>
          </a:r>
          <a:endParaRPr lang="en-US" sz="1800" b="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b="0" dirty="0" smtClean="0"/>
            <a:t>expatriate (n.) </a:t>
          </a:r>
          <a:endParaRPr lang="en-US" sz="1800" b="0" dirty="0">
            <a:latin typeface="+mn-lt"/>
          </a:endParaRP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b="0" dirty="0" smtClean="0"/>
            <a:t>speakeasy (n.) </a:t>
          </a:r>
          <a:endParaRPr lang="en-US" sz="1800" b="0" dirty="0">
            <a:latin typeface="+mn-lt"/>
          </a:endParaRP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b="0" dirty="0" smtClean="0"/>
            <a:t>disillusionment (n.) </a:t>
          </a:r>
          <a:endParaRPr lang="en-US" sz="1800" b="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23128" custRadScaleRad="163980" custRadScaleInc="3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54770" custRadScaleRad="140775" custRadScaleInc="-1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15662" custScaleY="97282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36235" custRadScaleRad="80326" custRadScaleInc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31731" custRadScaleRad="163802" custRadScaleInc="6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62327" custScaleY="88790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ScaleX="128803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F2C3B-E8FA-4A47-82C2-A3A724527F38}" type="presOf" srcId="{FD81B9F5-E7F5-4AEB-BFD9-F5E2B1168856}" destId="{590263F0-6B47-4D81-ADFB-30DE3EA68C42}" srcOrd="0" destOrd="0" presId="urn:microsoft.com/office/officeart/2005/8/layout/radial1"/>
    <dgm:cxn modelId="{B8004DDC-FEB2-41B5-B060-B817AD2AE89E}" type="presOf" srcId="{E38DB001-42A2-48D2-9EA1-7B65E582F524}" destId="{7E41AABE-D5ED-472C-B971-FEDB7103D646}" srcOrd="0" destOrd="0" presId="urn:microsoft.com/office/officeart/2005/8/layout/radial1"/>
    <dgm:cxn modelId="{E953BFB3-76B9-4575-AEF1-A9F79D71F29B}" type="presOf" srcId="{9203F18D-C717-46AB-AACA-EDAB174FDEBB}" destId="{3A0435BC-BDEF-411D-855F-37BC47513DCD}" srcOrd="1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84B83754-8EC7-4022-ABFF-EE7BCE4B886E}" type="presOf" srcId="{710A0D94-0504-4E16-9827-ED5BE4BBE01F}" destId="{79CCF70B-B7B2-4330-95B9-A52A5E6F8B08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D3E51370-A49F-4A2F-AC58-654D6F60F1A7}" type="presOf" srcId="{A4208551-2FC2-40A8-A709-A078DB392150}" destId="{D4612FAB-49A0-42B4-BCFC-2FF51D7493EE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6C7A999B-0C2F-49DC-8717-B99414DC40D9}" type="presOf" srcId="{C628433B-CE61-44E7-87B2-490563E4585D}" destId="{7FD80FC6-6F90-4979-BC08-4533BCEA0C4A}" srcOrd="0" destOrd="0" presId="urn:microsoft.com/office/officeart/2005/8/layout/radial1"/>
    <dgm:cxn modelId="{FC3CA589-967F-4182-9234-3CF9C9E12FB4}" type="presOf" srcId="{03F97FFF-303A-5E4D-A645-BCFF0246749F}" destId="{B8E30B2C-2573-7B47-8F95-EBE86248F25B}" srcOrd="0" destOrd="0" presId="urn:microsoft.com/office/officeart/2005/8/layout/radial1"/>
    <dgm:cxn modelId="{0498DFB4-89A3-4D3C-837C-972C68E61ACC}" type="presOf" srcId="{9203F18D-C717-46AB-AACA-EDAB174FDEBB}" destId="{C455CC8C-6CE2-4876-8AF7-933EAB8950E9}" srcOrd="0" destOrd="0" presId="urn:microsoft.com/office/officeart/2005/8/layout/radial1"/>
    <dgm:cxn modelId="{D129404F-327F-470D-96EE-161A3202F622}" type="presOf" srcId="{CBD414B6-AF24-4CF8-80FF-C81C55690D14}" destId="{11EB1C63-9875-4E49-B468-ABE1B96C95F7}" srcOrd="0" destOrd="0" presId="urn:microsoft.com/office/officeart/2005/8/layout/radial1"/>
    <dgm:cxn modelId="{0C0D919A-5721-4436-9ADD-A19490872262}" type="presOf" srcId="{31F7A6C7-C8B8-4553-BC63-88919F1CB69C}" destId="{37118DB8-5C7C-4B41-97AF-D2A2553362FB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881EF5BC-B7C2-40A6-AB50-6B272DD84557}" type="presOf" srcId="{3785B9AA-4F03-412C-B26E-7C71707BAAC4}" destId="{B9A95E8E-6E90-44AE-B6F0-582FC19101EA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DC5877CE-4A72-48E3-81CB-1DEA0CBECA23}" type="presOf" srcId="{3785B9AA-4F03-412C-B26E-7C71707BAAC4}" destId="{89784778-3332-4966-BEC1-4DC32A0B73BA}" srcOrd="1" destOrd="0" presId="urn:microsoft.com/office/officeart/2005/8/layout/radial1"/>
    <dgm:cxn modelId="{77FC5BF7-B2F7-4FA2-BB6C-21B5923D6D1D}" type="presOf" srcId="{FD81B9F5-E7F5-4AEB-BFD9-F5E2B1168856}" destId="{11C3302F-DAFE-4622-8BCE-ED588D42F7C4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C6A0ED70-1CAF-48BF-9D41-E390C35D73BE}" type="presOf" srcId="{C628433B-CE61-44E7-87B2-490563E4585D}" destId="{53BA976A-21D2-4E79-AA69-42A5461254EC}" srcOrd="1" destOrd="0" presId="urn:microsoft.com/office/officeart/2005/8/layout/radial1"/>
    <dgm:cxn modelId="{57D61F7E-AFA6-42FA-96FE-B01BF7A8BB12}" type="presOf" srcId="{40716840-A87F-4FB0-A0A4-83FAE3443EB6}" destId="{60CA6584-FB95-416B-AC47-B171AC9DC8F6}" srcOrd="0" destOrd="0" presId="urn:microsoft.com/office/officeart/2005/8/layout/radial1"/>
    <dgm:cxn modelId="{57F947DA-975C-460A-BCE9-CD8E31303FB1}" type="presOf" srcId="{967F09E1-8255-44B9-9303-E7FEA29D2E82}" destId="{D41E153F-26E4-4E04-951D-A7F71B95760C}" srcOrd="0" destOrd="0" presId="urn:microsoft.com/office/officeart/2005/8/layout/radial1"/>
    <dgm:cxn modelId="{B098B774-04E0-4F2C-99C0-C050B16E070D}" type="presOf" srcId="{4490E547-5321-4A95-B07E-744E350A7B50}" destId="{3198107D-E06C-4F50-9936-ECD0B96942C2}" srcOrd="1" destOrd="0" presId="urn:microsoft.com/office/officeart/2005/8/layout/radial1"/>
    <dgm:cxn modelId="{26CEA3E8-AAAE-48B3-85D6-CF0312F98E21}" type="presOf" srcId="{710A0D94-0504-4E16-9827-ED5BE4BBE01F}" destId="{328EA4A5-1829-416A-A658-0E1218B98418}" srcOrd="1" destOrd="0" presId="urn:microsoft.com/office/officeart/2005/8/layout/radial1"/>
    <dgm:cxn modelId="{F3D6482A-57F6-4557-A58A-ED8549E30AB1}" type="presOf" srcId="{FE6886E2-ADD3-43C4-9DA9-83B127DBDE26}" destId="{8AD78741-3BC3-458E-8A9A-DAB0A9FDFE23}" srcOrd="0" destOrd="0" presId="urn:microsoft.com/office/officeart/2005/8/layout/radial1"/>
    <dgm:cxn modelId="{A255C8C0-D797-48F9-A8A3-158B81B5EEE9}" type="presOf" srcId="{CAE71A80-DC2B-4DAA-99D8-C922C759B791}" destId="{14FED8F7-C96E-4157-AE78-8507ED613C46}" srcOrd="0" destOrd="0" presId="urn:microsoft.com/office/officeart/2005/8/layout/radial1"/>
    <dgm:cxn modelId="{F5F7D6BA-7823-4F8F-8C31-A949D4B568D7}" type="presOf" srcId="{884A0726-A1DA-4942-84CF-47333059DFD7}" destId="{31F16129-0CC8-9C4A-B4E8-B63C962C64F8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6C2A83FA-0BFF-4402-9AFF-E82E417C7BEC}" type="presOf" srcId="{CBD414B6-AF24-4CF8-80FF-C81C55690D14}" destId="{E95C308E-0CE6-40EB-A5E4-B0E50889ADBC}" srcOrd="1" destOrd="0" presId="urn:microsoft.com/office/officeart/2005/8/layout/radial1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0DDB9AC3-2E67-4F9F-8E20-20E17605FEEE}" type="presOf" srcId="{A4208551-2FC2-40A8-A709-A078DB392150}" destId="{E87B9216-6BA2-4FEB-A893-B5EFB9F18B76}" srcOrd="1" destOrd="0" presId="urn:microsoft.com/office/officeart/2005/8/layout/radial1"/>
    <dgm:cxn modelId="{29797E8F-1422-46A4-A2C0-EAC65EF78F2C}" type="presOf" srcId="{4490E547-5321-4A95-B07E-744E350A7B50}" destId="{0B1A478D-C929-4B8D-8C55-DBD98AD384D9}" srcOrd="0" destOrd="0" presId="urn:microsoft.com/office/officeart/2005/8/layout/radial1"/>
    <dgm:cxn modelId="{7EF7516C-4D77-48D8-BFC1-2480811E4FE8}" type="presOf" srcId="{2340F9DA-3D82-4DF1-BC07-421692E421DF}" destId="{97AC90F4-D3E1-4720-BB64-3FFA7FF91885}" srcOrd="0" destOrd="0" presId="urn:microsoft.com/office/officeart/2005/8/layout/radial1"/>
    <dgm:cxn modelId="{884BC139-F3D6-440A-9FF1-E4338071374E}" type="presOf" srcId="{C2808D47-944A-40EE-9D74-D8646357B3A0}" destId="{B86A3D4F-8D1A-4534-8794-0FF8F8C4D050}" srcOrd="0" destOrd="0" presId="urn:microsoft.com/office/officeart/2005/8/layout/radial1"/>
    <dgm:cxn modelId="{C355B559-842A-4199-95D3-00A10928D82F}" type="presParOf" srcId="{31F16129-0CC8-9C4A-B4E8-B63C962C64F8}" destId="{B8E30B2C-2573-7B47-8F95-EBE86248F25B}" srcOrd="0" destOrd="0" presId="urn:microsoft.com/office/officeart/2005/8/layout/radial1"/>
    <dgm:cxn modelId="{04103947-AC48-461B-A3D6-239B2BE648DC}" type="presParOf" srcId="{31F16129-0CC8-9C4A-B4E8-B63C962C64F8}" destId="{B9A95E8E-6E90-44AE-B6F0-582FC19101EA}" srcOrd="1" destOrd="0" presId="urn:microsoft.com/office/officeart/2005/8/layout/radial1"/>
    <dgm:cxn modelId="{E2565536-09DF-4762-8D58-0C7108D7FC0A}" type="presParOf" srcId="{B9A95E8E-6E90-44AE-B6F0-582FC19101EA}" destId="{89784778-3332-4966-BEC1-4DC32A0B73BA}" srcOrd="0" destOrd="0" presId="urn:microsoft.com/office/officeart/2005/8/layout/radial1"/>
    <dgm:cxn modelId="{12D9C5C5-8036-484D-8E44-A6C828F03A87}" type="presParOf" srcId="{31F16129-0CC8-9C4A-B4E8-B63C962C64F8}" destId="{60CA6584-FB95-416B-AC47-B171AC9DC8F6}" srcOrd="2" destOrd="0" presId="urn:microsoft.com/office/officeart/2005/8/layout/radial1"/>
    <dgm:cxn modelId="{9E7EC156-8546-4EF1-AF24-6C291F1B8B3D}" type="presParOf" srcId="{31F16129-0CC8-9C4A-B4E8-B63C962C64F8}" destId="{79CCF70B-B7B2-4330-95B9-A52A5E6F8B08}" srcOrd="3" destOrd="0" presId="urn:microsoft.com/office/officeart/2005/8/layout/radial1"/>
    <dgm:cxn modelId="{36F06FA6-9C21-4525-8013-1A658A836E6C}" type="presParOf" srcId="{79CCF70B-B7B2-4330-95B9-A52A5E6F8B08}" destId="{328EA4A5-1829-416A-A658-0E1218B98418}" srcOrd="0" destOrd="0" presId="urn:microsoft.com/office/officeart/2005/8/layout/radial1"/>
    <dgm:cxn modelId="{80DA1181-B6C1-4C8C-9407-45F5F421B323}" type="presParOf" srcId="{31F16129-0CC8-9C4A-B4E8-B63C962C64F8}" destId="{8AD78741-3BC3-458E-8A9A-DAB0A9FDFE23}" srcOrd="4" destOrd="0" presId="urn:microsoft.com/office/officeart/2005/8/layout/radial1"/>
    <dgm:cxn modelId="{9AADC1B2-C841-4B5C-A4E3-B2F3B02D4E9D}" type="presParOf" srcId="{31F16129-0CC8-9C4A-B4E8-B63C962C64F8}" destId="{C455CC8C-6CE2-4876-8AF7-933EAB8950E9}" srcOrd="5" destOrd="0" presId="urn:microsoft.com/office/officeart/2005/8/layout/radial1"/>
    <dgm:cxn modelId="{0F95B9D4-C1AA-481B-A93A-785FC68DEB69}" type="presParOf" srcId="{C455CC8C-6CE2-4876-8AF7-933EAB8950E9}" destId="{3A0435BC-BDEF-411D-855F-37BC47513DCD}" srcOrd="0" destOrd="0" presId="urn:microsoft.com/office/officeart/2005/8/layout/radial1"/>
    <dgm:cxn modelId="{D39B3923-3574-4045-AC38-2B430D0E0754}" type="presParOf" srcId="{31F16129-0CC8-9C4A-B4E8-B63C962C64F8}" destId="{14FED8F7-C96E-4157-AE78-8507ED613C46}" srcOrd="6" destOrd="0" presId="urn:microsoft.com/office/officeart/2005/8/layout/radial1"/>
    <dgm:cxn modelId="{46AE7DE5-4570-45F7-B9F6-78A5C8042BC7}" type="presParOf" srcId="{31F16129-0CC8-9C4A-B4E8-B63C962C64F8}" destId="{7FD80FC6-6F90-4979-BC08-4533BCEA0C4A}" srcOrd="7" destOrd="0" presId="urn:microsoft.com/office/officeart/2005/8/layout/radial1"/>
    <dgm:cxn modelId="{367BB0A0-C504-41DB-A8DF-3C2D19012DFC}" type="presParOf" srcId="{7FD80FC6-6F90-4979-BC08-4533BCEA0C4A}" destId="{53BA976A-21D2-4E79-AA69-42A5461254EC}" srcOrd="0" destOrd="0" presId="urn:microsoft.com/office/officeart/2005/8/layout/radial1"/>
    <dgm:cxn modelId="{3E534B1D-659F-45FF-9866-90312FB395F7}" type="presParOf" srcId="{31F16129-0CC8-9C4A-B4E8-B63C962C64F8}" destId="{97AC90F4-D3E1-4720-BB64-3FFA7FF91885}" srcOrd="8" destOrd="0" presId="urn:microsoft.com/office/officeart/2005/8/layout/radial1"/>
    <dgm:cxn modelId="{7E52BD30-94CA-4845-A52F-CB22C37FC20A}" type="presParOf" srcId="{31F16129-0CC8-9C4A-B4E8-B63C962C64F8}" destId="{590263F0-6B47-4D81-ADFB-30DE3EA68C42}" srcOrd="9" destOrd="0" presId="urn:microsoft.com/office/officeart/2005/8/layout/radial1"/>
    <dgm:cxn modelId="{5E67D9C4-03A2-4EF6-A96B-0BAC86202533}" type="presParOf" srcId="{590263F0-6B47-4D81-ADFB-30DE3EA68C42}" destId="{11C3302F-DAFE-4622-8BCE-ED588D42F7C4}" srcOrd="0" destOrd="0" presId="urn:microsoft.com/office/officeart/2005/8/layout/radial1"/>
    <dgm:cxn modelId="{E0BC69E9-4D56-4DBC-9092-252B4566F7B0}" type="presParOf" srcId="{31F16129-0CC8-9C4A-B4E8-B63C962C64F8}" destId="{7E41AABE-D5ED-472C-B971-FEDB7103D646}" srcOrd="10" destOrd="0" presId="urn:microsoft.com/office/officeart/2005/8/layout/radial1"/>
    <dgm:cxn modelId="{0468A8D7-4CE5-43AD-A395-EA729934AD7B}" type="presParOf" srcId="{31F16129-0CC8-9C4A-B4E8-B63C962C64F8}" destId="{0B1A478D-C929-4B8D-8C55-DBD98AD384D9}" srcOrd="11" destOrd="0" presId="urn:microsoft.com/office/officeart/2005/8/layout/radial1"/>
    <dgm:cxn modelId="{9917F81B-EB50-44A0-918B-9A74D78C0491}" type="presParOf" srcId="{0B1A478D-C929-4B8D-8C55-DBD98AD384D9}" destId="{3198107D-E06C-4F50-9936-ECD0B96942C2}" srcOrd="0" destOrd="0" presId="urn:microsoft.com/office/officeart/2005/8/layout/radial1"/>
    <dgm:cxn modelId="{5E6B5295-C8EE-441B-8393-6798AC757A9B}" type="presParOf" srcId="{31F16129-0CC8-9C4A-B4E8-B63C962C64F8}" destId="{37118DB8-5C7C-4B41-97AF-D2A2553362FB}" srcOrd="12" destOrd="0" presId="urn:microsoft.com/office/officeart/2005/8/layout/radial1"/>
    <dgm:cxn modelId="{824BB7FF-E027-4C9B-BFBA-F8A14B290DBD}" type="presParOf" srcId="{31F16129-0CC8-9C4A-B4E8-B63C962C64F8}" destId="{11EB1C63-9875-4E49-B468-ABE1B96C95F7}" srcOrd="13" destOrd="0" presId="urn:microsoft.com/office/officeart/2005/8/layout/radial1"/>
    <dgm:cxn modelId="{23CBE7EE-24BC-4468-A5F7-0F87B6A71088}" type="presParOf" srcId="{11EB1C63-9875-4E49-B468-ABE1B96C95F7}" destId="{E95C308E-0CE6-40EB-A5E4-B0E50889ADBC}" srcOrd="0" destOrd="0" presId="urn:microsoft.com/office/officeart/2005/8/layout/radial1"/>
    <dgm:cxn modelId="{53394A70-472F-4AAA-BF27-CDE29DFEB940}" type="presParOf" srcId="{31F16129-0CC8-9C4A-B4E8-B63C962C64F8}" destId="{D41E153F-26E4-4E04-951D-A7F71B95760C}" srcOrd="14" destOrd="0" presId="urn:microsoft.com/office/officeart/2005/8/layout/radial1"/>
    <dgm:cxn modelId="{DA884477-46C0-48D5-9732-E40C45684AE4}" type="presParOf" srcId="{31F16129-0CC8-9C4A-B4E8-B63C962C64F8}" destId="{D4612FAB-49A0-42B4-BCFC-2FF51D7493EE}" srcOrd="15" destOrd="0" presId="urn:microsoft.com/office/officeart/2005/8/layout/radial1"/>
    <dgm:cxn modelId="{06FA07F4-CDFA-48E1-9504-2C7B90B9700E}" type="presParOf" srcId="{D4612FAB-49A0-42B4-BCFC-2FF51D7493EE}" destId="{E87B9216-6BA2-4FEB-A893-B5EFB9F18B76}" srcOrd="0" destOrd="0" presId="urn:microsoft.com/office/officeart/2005/8/layout/radial1"/>
    <dgm:cxn modelId="{41E8359E-F6C6-4E8C-BD7A-3C59F952F523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4701271" y="-720842"/>
          <a:ext cx="5601232" cy="5601232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291792" y="189093"/>
          <a:ext cx="4628566" cy="378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5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Vocabulary</a:t>
          </a:r>
          <a:r>
            <a:rPr lang="ka-GE" sz="1500" kern="1200" dirty="0"/>
            <a:t> - ლექსიკა</a:t>
          </a:r>
          <a:endParaRPr lang="en-US" sz="1500" kern="1200" dirty="0"/>
        </a:p>
      </dsp:txBody>
      <dsp:txXfrm>
        <a:off x="291792" y="189093"/>
        <a:ext cx="4628566" cy="378019"/>
      </dsp:txXfrm>
    </dsp:sp>
    <dsp:sp modelId="{377382CD-1E73-FA48-BC57-ACD20D62240A}">
      <dsp:nvSpPr>
        <dsp:cNvPr id="0" name=""/>
        <dsp:cNvSpPr/>
      </dsp:nvSpPr>
      <dsp:spPr>
        <a:xfrm>
          <a:off x="55529" y="141840"/>
          <a:ext cx="472524" cy="472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34123" y="756455"/>
          <a:ext cx="4286235" cy="378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5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About the Author</a:t>
          </a:r>
          <a:r>
            <a:rPr lang="ka-GE" sz="1500" kern="1200" dirty="0"/>
            <a:t>- ავტორის შესახებ</a:t>
          </a:r>
          <a:endParaRPr lang="en-US" sz="1500" kern="1200" dirty="0"/>
        </a:p>
      </dsp:txBody>
      <dsp:txXfrm>
        <a:off x="634123" y="756455"/>
        <a:ext cx="4286235" cy="378019"/>
      </dsp:txXfrm>
    </dsp:sp>
    <dsp:sp modelId="{411DA598-002A-FF47-9531-75928444A383}">
      <dsp:nvSpPr>
        <dsp:cNvPr id="0" name=""/>
        <dsp:cNvSpPr/>
      </dsp:nvSpPr>
      <dsp:spPr>
        <a:xfrm>
          <a:off x="397860" y="709202"/>
          <a:ext cx="472524" cy="472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21718" y="1323401"/>
          <a:ext cx="4098640" cy="378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5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Summary</a:t>
          </a:r>
          <a:r>
            <a:rPr lang="ka-GE" sz="1500" kern="1200" dirty="0"/>
            <a:t> - შინაარსი</a:t>
          </a:r>
          <a:endParaRPr lang="en-US" sz="1500" kern="1200" dirty="0"/>
        </a:p>
      </dsp:txBody>
      <dsp:txXfrm>
        <a:off x="821718" y="1323401"/>
        <a:ext cx="4098640" cy="378019"/>
      </dsp:txXfrm>
    </dsp:sp>
    <dsp:sp modelId="{5CEC9627-B2FE-2D42-9A6F-D0C848694378}">
      <dsp:nvSpPr>
        <dsp:cNvPr id="0" name=""/>
        <dsp:cNvSpPr/>
      </dsp:nvSpPr>
      <dsp:spPr>
        <a:xfrm>
          <a:off x="585456" y="1276149"/>
          <a:ext cx="472524" cy="472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881616" y="1890764"/>
          <a:ext cx="4038742" cy="378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5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>
              <a:cs typeface="Calibri" panose="020F0502020204030204" pitchFamily="34" charset="0"/>
            </a:rPr>
            <a:t>Characters - გმირები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1616" y="1890764"/>
        <a:ext cx="4038742" cy="378019"/>
      </dsp:txXfrm>
    </dsp:sp>
    <dsp:sp modelId="{3F768512-85FB-484A-9E22-7129A668D517}">
      <dsp:nvSpPr>
        <dsp:cNvPr id="0" name=""/>
        <dsp:cNvSpPr/>
      </dsp:nvSpPr>
      <dsp:spPr>
        <a:xfrm>
          <a:off x="645353" y="1843511"/>
          <a:ext cx="472524" cy="472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21718" y="2458126"/>
          <a:ext cx="4098640" cy="378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5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Setting</a:t>
          </a:r>
          <a:r>
            <a:rPr lang="ka-GE" sz="1500" kern="1200" dirty="0"/>
            <a:t> - მოქმედების ადგილი და დრო</a:t>
          </a:r>
          <a:endParaRPr lang="en-US" sz="1500" kern="1200" dirty="0"/>
        </a:p>
      </dsp:txBody>
      <dsp:txXfrm>
        <a:off x="821718" y="2458126"/>
        <a:ext cx="4098640" cy="378019"/>
      </dsp:txXfrm>
    </dsp:sp>
    <dsp:sp modelId="{2B510BF3-E86F-184A-A47F-3B6C283103CC}">
      <dsp:nvSpPr>
        <dsp:cNvPr id="0" name=""/>
        <dsp:cNvSpPr/>
      </dsp:nvSpPr>
      <dsp:spPr>
        <a:xfrm>
          <a:off x="585456" y="2410874"/>
          <a:ext cx="472524" cy="472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34123" y="3025072"/>
          <a:ext cx="4286235" cy="378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5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</a:rPr>
            <a:t>Main </a:t>
          </a:r>
          <a:r>
            <a:rPr lang="ka-GE" sz="1500" kern="1200" dirty="0">
              <a:latin typeface="+mn-lt"/>
            </a:rPr>
            <a:t>themes</a:t>
          </a:r>
          <a:r>
            <a:rPr lang="ka-GE" sz="1500" kern="1200" dirty="0"/>
            <a:t> - მთავარი თემები</a:t>
          </a:r>
          <a:endParaRPr lang="en-US" sz="1500" kern="1200" dirty="0"/>
        </a:p>
      </dsp:txBody>
      <dsp:txXfrm>
        <a:off x="634123" y="3025072"/>
        <a:ext cx="4286235" cy="378019"/>
      </dsp:txXfrm>
    </dsp:sp>
    <dsp:sp modelId="{8FDE6AB9-492F-D94A-B065-ABF11C83471E}">
      <dsp:nvSpPr>
        <dsp:cNvPr id="0" name=""/>
        <dsp:cNvSpPr/>
      </dsp:nvSpPr>
      <dsp:spPr>
        <a:xfrm>
          <a:off x="397860" y="2977820"/>
          <a:ext cx="472524" cy="472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291792" y="3592435"/>
          <a:ext cx="4628566" cy="378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5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Conclusion and Homework</a:t>
          </a:r>
          <a:r>
            <a:rPr lang="ka-GE" sz="1500" kern="1200" dirty="0"/>
            <a:t> - შეჯამება და დავალება</a:t>
          </a:r>
          <a:endParaRPr lang="en-US" sz="1500" kern="1200" dirty="0"/>
        </a:p>
      </dsp:txBody>
      <dsp:txXfrm>
        <a:off x="291792" y="3592435"/>
        <a:ext cx="4628566" cy="378019"/>
      </dsp:txXfrm>
    </dsp:sp>
    <dsp:sp modelId="{23647887-052A-044D-A3F1-E205E9BB6589}">
      <dsp:nvSpPr>
        <dsp:cNvPr id="0" name=""/>
        <dsp:cNvSpPr/>
      </dsp:nvSpPr>
      <dsp:spPr>
        <a:xfrm>
          <a:off x="55529" y="3545182"/>
          <a:ext cx="472524" cy="472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89342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latin typeface="+mj-lt"/>
            </a:rPr>
            <a:t>ლექსიკა</a:t>
          </a:r>
          <a:endParaRPr lang="ka-GE" sz="1800" kern="1200" dirty="0">
            <a:latin typeface="+mj-lt"/>
          </a:endParaRPr>
        </a:p>
      </dsp:txBody>
      <dsp:txXfrm>
        <a:off x="4121330" y="2280133"/>
        <a:ext cx="1120137" cy="1134680"/>
      </dsp:txXfrm>
    </dsp:sp>
    <dsp:sp modelId="{B9A95E8E-6E90-44AE-B6F0-582FC19101EA}">
      <dsp:nvSpPr>
        <dsp:cNvPr id="0" name=""/>
        <dsp:cNvSpPr/>
      </dsp:nvSpPr>
      <dsp:spPr>
        <a:xfrm rot="16200000">
          <a:off x="4312107" y="1663437"/>
          <a:ext cx="73858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3858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62934" y="1657377"/>
        <a:ext cx="36929" cy="36929"/>
      </dsp:txXfrm>
    </dsp:sp>
    <dsp:sp modelId="{60CA6584-FB95-416B-AC47-B171AC9DC8F6}">
      <dsp:nvSpPr>
        <dsp:cNvPr id="0" name=""/>
        <dsp:cNvSpPr/>
      </dsp:nvSpPr>
      <dsp:spPr>
        <a:xfrm>
          <a:off x="4039501" y="2275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flapper (n.) </a:t>
          </a:r>
          <a:endParaRPr lang="en-US" sz="1800" b="0" kern="1200" dirty="0">
            <a:latin typeface="+mn-lt"/>
          </a:endParaRPr>
        </a:p>
      </dsp:txBody>
      <dsp:txXfrm>
        <a:off x="4227508" y="210761"/>
        <a:ext cx="907781" cy="907781"/>
      </dsp:txXfrm>
    </dsp:sp>
    <dsp:sp modelId="{79CCF70B-B7B2-4330-95B9-A52A5E6F8B08}">
      <dsp:nvSpPr>
        <dsp:cNvPr id="0" name=""/>
        <dsp:cNvSpPr/>
      </dsp:nvSpPr>
      <dsp:spPr>
        <a:xfrm rot="19436490">
          <a:off x="5127620" y="1761733"/>
          <a:ext cx="205586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5586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04154" y="1722741"/>
        <a:ext cx="102793" cy="102793"/>
      </dsp:txXfrm>
    </dsp:sp>
    <dsp:sp modelId="{8AD78741-3BC3-458E-8A9A-DAB0A9FDFE23}">
      <dsp:nvSpPr>
        <dsp:cNvPr id="0" name=""/>
        <dsp:cNvSpPr/>
      </dsp:nvSpPr>
      <dsp:spPr>
        <a:xfrm>
          <a:off x="6784680" y="98707"/>
          <a:ext cx="15807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debutante (n.) </a:t>
          </a:r>
          <a:endParaRPr lang="en-US" sz="1800" b="0" kern="1200" dirty="0">
            <a:latin typeface="+mn-lt"/>
          </a:endParaRPr>
        </a:p>
      </dsp:txBody>
      <dsp:txXfrm>
        <a:off x="7016170" y="286714"/>
        <a:ext cx="1117731" cy="907781"/>
      </dsp:txXfrm>
    </dsp:sp>
    <dsp:sp modelId="{C455CC8C-6CE2-4876-8AF7-933EAB8950E9}">
      <dsp:nvSpPr>
        <dsp:cNvPr id="0" name=""/>
        <dsp:cNvSpPr/>
      </dsp:nvSpPr>
      <dsp:spPr>
        <a:xfrm rot="21381084">
          <a:off x="5470583" y="2743612"/>
          <a:ext cx="129009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29009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83380" y="2723765"/>
        <a:ext cx="64504" cy="64504"/>
      </dsp:txXfrm>
    </dsp:sp>
    <dsp:sp modelId="{14FED8F7-C96E-4157-AE78-8507ED613C46}">
      <dsp:nvSpPr>
        <dsp:cNvPr id="0" name=""/>
        <dsp:cNvSpPr/>
      </dsp:nvSpPr>
      <dsp:spPr>
        <a:xfrm>
          <a:off x="6754571" y="2010027"/>
          <a:ext cx="1986930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flamboyance (n.) </a:t>
          </a:r>
          <a:endParaRPr lang="en-US" sz="1800" b="0" kern="1200" dirty="0">
            <a:latin typeface="+mn-lt"/>
          </a:endParaRPr>
        </a:p>
      </dsp:txBody>
      <dsp:txXfrm>
        <a:off x="7045550" y="2198034"/>
        <a:ext cx="1404972" cy="907781"/>
      </dsp:txXfrm>
    </dsp:sp>
    <dsp:sp modelId="{7FD80FC6-6F90-4979-BC08-4533BCEA0C4A}">
      <dsp:nvSpPr>
        <dsp:cNvPr id="0" name=""/>
        <dsp:cNvSpPr/>
      </dsp:nvSpPr>
      <dsp:spPr>
        <a:xfrm rot="1804046">
          <a:off x="5233562" y="3737732"/>
          <a:ext cx="201410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1410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90264" y="3699784"/>
        <a:ext cx="100705" cy="100705"/>
      </dsp:txXfrm>
    </dsp:sp>
    <dsp:sp modelId="{97AC90F4-D3E1-4720-BB64-3FFA7FF91885}">
      <dsp:nvSpPr>
        <dsp:cNvPr id="0" name=""/>
        <dsp:cNvSpPr/>
      </dsp:nvSpPr>
      <dsp:spPr>
        <a:xfrm>
          <a:off x="6981294" y="3984287"/>
          <a:ext cx="1484863" cy="1248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socialite (n.) </a:t>
          </a:r>
          <a:endParaRPr lang="en-US" sz="1800" b="0" kern="1200" dirty="0">
            <a:latin typeface="+mn-lt"/>
          </a:endParaRPr>
        </a:p>
      </dsp:txBody>
      <dsp:txXfrm>
        <a:off x="7198747" y="4167184"/>
        <a:ext cx="1049957" cy="883107"/>
      </dsp:txXfrm>
    </dsp:sp>
    <dsp:sp modelId="{590263F0-6B47-4D81-ADFB-30DE3EA68C42}">
      <dsp:nvSpPr>
        <dsp:cNvPr id="0" name=""/>
        <dsp:cNvSpPr/>
      </dsp:nvSpPr>
      <dsp:spPr>
        <a:xfrm rot="5411110">
          <a:off x="4523739" y="3791970"/>
          <a:ext cx="30913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30913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70578" y="3796646"/>
        <a:ext cx="15456" cy="15456"/>
      </dsp:txXfrm>
    </dsp:sp>
    <dsp:sp modelId="{7E41AABE-D5ED-472C-B971-FEDB7103D646}">
      <dsp:nvSpPr>
        <dsp:cNvPr id="0" name=""/>
        <dsp:cNvSpPr/>
      </dsp:nvSpPr>
      <dsp:spPr>
        <a:xfrm>
          <a:off x="3801243" y="3958939"/>
          <a:ext cx="174897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expatriate (n.) </a:t>
          </a:r>
          <a:endParaRPr lang="en-US" sz="1800" b="0" kern="1200" dirty="0">
            <a:latin typeface="+mn-lt"/>
          </a:endParaRPr>
        </a:p>
      </dsp:txBody>
      <dsp:txXfrm>
        <a:off x="4057375" y="4146946"/>
        <a:ext cx="1236714" cy="907781"/>
      </dsp:txXfrm>
    </dsp:sp>
    <dsp:sp modelId="{0B1A478D-C929-4B8D-8C55-DBD98AD384D9}">
      <dsp:nvSpPr>
        <dsp:cNvPr id="0" name=""/>
        <dsp:cNvSpPr/>
      </dsp:nvSpPr>
      <dsp:spPr>
        <a:xfrm rot="9000531">
          <a:off x="2123626" y="3733054"/>
          <a:ext cx="2003724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03724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075394" y="3695365"/>
        <a:ext cx="100186" cy="100186"/>
      </dsp:txXfrm>
    </dsp:sp>
    <dsp:sp modelId="{37118DB8-5C7C-4B41-97AF-D2A2553362FB}">
      <dsp:nvSpPr>
        <dsp:cNvPr id="0" name=""/>
        <dsp:cNvSpPr/>
      </dsp:nvSpPr>
      <dsp:spPr>
        <a:xfrm>
          <a:off x="739067" y="3992849"/>
          <a:ext cx="1691156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speakeasy (n.) </a:t>
          </a:r>
          <a:endParaRPr lang="en-US" sz="1800" b="0" kern="1200" dirty="0">
            <a:latin typeface="+mn-lt"/>
          </a:endParaRPr>
        </a:p>
      </dsp:txBody>
      <dsp:txXfrm>
        <a:off x="986731" y="4180856"/>
        <a:ext cx="1195828" cy="907781"/>
      </dsp:txXfrm>
    </dsp:sp>
    <dsp:sp modelId="{11EB1C63-9875-4E49-B468-ABE1B96C95F7}">
      <dsp:nvSpPr>
        <dsp:cNvPr id="0" name=""/>
        <dsp:cNvSpPr/>
      </dsp:nvSpPr>
      <dsp:spPr>
        <a:xfrm rot="10882876">
          <a:off x="2513845" y="2799392"/>
          <a:ext cx="137592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37592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67407" y="2777398"/>
        <a:ext cx="68796" cy="68796"/>
      </dsp:txXfrm>
    </dsp:sp>
    <dsp:sp modelId="{D41E153F-26E4-4E04-951D-A7F71B95760C}">
      <dsp:nvSpPr>
        <dsp:cNvPr id="0" name=""/>
        <dsp:cNvSpPr/>
      </dsp:nvSpPr>
      <dsp:spPr>
        <a:xfrm>
          <a:off x="431109" y="2200172"/>
          <a:ext cx="2083946" cy="11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disillusionment (n.) </a:t>
          </a:r>
          <a:endParaRPr lang="en-US" sz="1800" b="0" kern="1200" dirty="0">
            <a:latin typeface="+mn-lt"/>
          </a:endParaRPr>
        </a:p>
      </dsp:txBody>
      <dsp:txXfrm>
        <a:off x="736296" y="2367104"/>
        <a:ext cx="1473572" cy="806017"/>
      </dsp:txXfrm>
    </dsp:sp>
    <dsp:sp modelId="{D4612FAB-49A0-42B4-BCFC-2FF51D7493EE}">
      <dsp:nvSpPr>
        <dsp:cNvPr id="0" name=""/>
        <dsp:cNvSpPr/>
      </dsp:nvSpPr>
      <dsp:spPr>
        <a:xfrm rot="12772688">
          <a:off x="1846683" y="1764082"/>
          <a:ext cx="235567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35567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965627" y="1717595"/>
        <a:ext cx="117783" cy="117783"/>
      </dsp:txXfrm>
    </dsp:sp>
    <dsp:sp modelId="{B86A3D4F-8D1A-4534-8794-0FF8F8C4D050}">
      <dsp:nvSpPr>
        <dsp:cNvPr id="0" name=""/>
        <dsp:cNvSpPr/>
      </dsp:nvSpPr>
      <dsp:spPr>
        <a:xfrm>
          <a:off x="573164" y="84486"/>
          <a:ext cx="1653567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bootlegger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n-lt"/>
            </a:rPr>
            <a:t>(n.)</a:t>
          </a:r>
          <a:endParaRPr lang="en-US" sz="1800" b="0" kern="1200" dirty="0">
            <a:latin typeface="+mn-lt"/>
          </a:endParaRPr>
        </a:p>
      </dsp:txBody>
      <dsp:txXfrm>
        <a:off x="815323" y="272493"/>
        <a:ext cx="1169249" cy="90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254742" y="863"/>
          <a:ext cx="1447199" cy="1447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Author</a:t>
          </a:r>
        </a:p>
      </dsp:txBody>
      <dsp:txXfrm>
        <a:off x="3466679" y="212800"/>
        <a:ext cx="1023325" cy="1023325"/>
      </dsp:txXfrm>
    </dsp:sp>
    <dsp:sp modelId="{DB5CCCA1-D6B9-1948-9989-9FFA7D5C769F}">
      <dsp:nvSpPr>
        <dsp:cNvPr id="0" name=""/>
        <dsp:cNvSpPr/>
      </dsp:nvSpPr>
      <dsp:spPr>
        <a:xfrm rot="2160000">
          <a:off x="4656308" y="1112734"/>
          <a:ext cx="385151" cy="488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667342" y="1176462"/>
        <a:ext cx="269606" cy="293057"/>
      </dsp:txXfrm>
    </dsp:sp>
    <dsp:sp modelId="{230B3DC8-9107-5948-831C-6BADF7207648}">
      <dsp:nvSpPr>
        <dsp:cNvPr id="0" name=""/>
        <dsp:cNvSpPr/>
      </dsp:nvSpPr>
      <dsp:spPr>
        <a:xfrm>
          <a:off x="5013464" y="1278650"/>
          <a:ext cx="1447199" cy="1447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Summary</a:t>
          </a:r>
        </a:p>
      </dsp:txBody>
      <dsp:txXfrm>
        <a:off x="5225401" y="1490587"/>
        <a:ext cx="1023325" cy="1023325"/>
      </dsp:txXfrm>
    </dsp:sp>
    <dsp:sp modelId="{B551E777-6A35-164B-B066-DE336C9ABA09}">
      <dsp:nvSpPr>
        <dsp:cNvPr id="0" name=""/>
        <dsp:cNvSpPr/>
      </dsp:nvSpPr>
      <dsp:spPr>
        <a:xfrm rot="6480000">
          <a:off x="5211971" y="2781419"/>
          <a:ext cx="385151" cy="488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287596" y="2824160"/>
        <a:ext cx="269606" cy="293057"/>
      </dsp:txXfrm>
    </dsp:sp>
    <dsp:sp modelId="{C9F5D55E-A854-074F-A14E-1E47DC7F6F27}">
      <dsp:nvSpPr>
        <dsp:cNvPr id="0" name=""/>
        <dsp:cNvSpPr/>
      </dsp:nvSpPr>
      <dsp:spPr>
        <a:xfrm>
          <a:off x="4341692" y="3346152"/>
          <a:ext cx="1447199" cy="1447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Characters</a:t>
          </a:r>
        </a:p>
      </dsp:txBody>
      <dsp:txXfrm>
        <a:off x="4553629" y="3558089"/>
        <a:ext cx="1023325" cy="1023325"/>
      </dsp:txXfrm>
    </dsp:sp>
    <dsp:sp modelId="{187CC380-E1DB-774C-8799-4A4F597A41AF}">
      <dsp:nvSpPr>
        <dsp:cNvPr id="0" name=""/>
        <dsp:cNvSpPr/>
      </dsp:nvSpPr>
      <dsp:spPr>
        <a:xfrm rot="10800000">
          <a:off x="3796666" y="3825537"/>
          <a:ext cx="385151" cy="488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912211" y="3923223"/>
        <a:ext cx="269606" cy="293057"/>
      </dsp:txXfrm>
    </dsp:sp>
    <dsp:sp modelId="{A769E5A0-BAE1-1C4D-818A-6AD61DEAD5F7}">
      <dsp:nvSpPr>
        <dsp:cNvPr id="0" name=""/>
        <dsp:cNvSpPr/>
      </dsp:nvSpPr>
      <dsp:spPr>
        <a:xfrm>
          <a:off x="2167791" y="3346152"/>
          <a:ext cx="1447199" cy="1447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Setting</a:t>
          </a:r>
        </a:p>
      </dsp:txBody>
      <dsp:txXfrm>
        <a:off x="2379728" y="3558089"/>
        <a:ext cx="1023325" cy="1023325"/>
      </dsp:txXfrm>
    </dsp:sp>
    <dsp:sp modelId="{2C76AEB2-EFD1-4142-B9C3-F8FD63941A8C}">
      <dsp:nvSpPr>
        <dsp:cNvPr id="0" name=""/>
        <dsp:cNvSpPr/>
      </dsp:nvSpPr>
      <dsp:spPr>
        <a:xfrm rot="15120000">
          <a:off x="2366298" y="2802153"/>
          <a:ext cx="385151" cy="488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441923" y="2954784"/>
        <a:ext cx="269606" cy="293057"/>
      </dsp:txXfrm>
    </dsp:sp>
    <dsp:sp modelId="{D5FC3538-A7E0-AD49-ABDF-8BF1C1E4A455}">
      <dsp:nvSpPr>
        <dsp:cNvPr id="0" name=""/>
        <dsp:cNvSpPr/>
      </dsp:nvSpPr>
      <dsp:spPr>
        <a:xfrm>
          <a:off x="1496019" y="1278650"/>
          <a:ext cx="1447199" cy="1447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Themes</a:t>
          </a:r>
        </a:p>
      </dsp:txBody>
      <dsp:txXfrm>
        <a:off x="1707956" y="1490587"/>
        <a:ext cx="1023325" cy="1023325"/>
      </dsp:txXfrm>
    </dsp:sp>
    <dsp:sp modelId="{C25A9A42-2F58-5C48-A907-7B73106014B5}">
      <dsp:nvSpPr>
        <dsp:cNvPr id="0" name=""/>
        <dsp:cNvSpPr/>
      </dsp:nvSpPr>
      <dsp:spPr>
        <a:xfrm rot="19440000">
          <a:off x="2897586" y="1125548"/>
          <a:ext cx="385151" cy="488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908620" y="1257192"/>
        <a:ext cx="269606" cy="293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89342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latin typeface="+mj-lt"/>
            </a:rPr>
            <a:t>ლექსიკა</a:t>
          </a:r>
          <a:endParaRPr lang="ka-GE" sz="1800" kern="1200" dirty="0">
            <a:latin typeface="+mj-lt"/>
          </a:endParaRPr>
        </a:p>
      </dsp:txBody>
      <dsp:txXfrm>
        <a:off x="4121330" y="2280133"/>
        <a:ext cx="1120137" cy="1134680"/>
      </dsp:txXfrm>
    </dsp:sp>
    <dsp:sp modelId="{B9A95E8E-6E90-44AE-B6F0-582FC19101EA}">
      <dsp:nvSpPr>
        <dsp:cNvPr id="0" name=""/>
        <dsp:cNvSpPr/>
      </dsp:nvSpPr>
      <dsp:spPr>
        <a:xfrm rot="16200000">
          <a:off x="4312107" y="1663437"/>
          <a:ext cx="73858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3858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62934" y="1657377"/>
        <a:ext cx="36929" cy="36929"/>
      </dsp:txXfrm>
    </dsp:sp>
    <dsp:sp modelId="{60CA6584-FB95-416B-AC47-B171AC9DC8F6}">
      <dsp:nvSpPr>
        <dsp:cNvPr id="0" name=""/>
        <dsp:cNvSpPr/>
      </dsp:nvSpPr>
      <dsp:spPr>
        <a:xfrm>
          <a:off x="4039501" y="2275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flapper (n.) </a:t>
          </a:r>
          <a:endParaRPr lang="en-US" sz="1800" b="0" kern="1200" dirty="0">
            <a:latin typeface="+mn-lt"/>
          </a:endParaRPr>
        </a:p>
      </dsp:txBody>
      <dsp:txXfrm>
        <a:off x="4227508" y="210761"/>
        <a:ext cx="907781" cy="907781"/>
      </dsp:txXfrm>
    </dsp:sp>
    <dsp:sp modelId="{79CCF70B-B7B2-4330-95B9-A52A5E6F8B08}">
      <dsp:nvSpPr>
        <dsp:cNvPr id="0" name=""/>
        <dsp:cNvSpPr/>
      </dsp:nvSpPr>
      <dsp:spPr>
        <a:xfrm rot="19436490">
          <a:off x="5127620" y="1761733"/>
          <a:ext cx="205586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5586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04154" y="1722741"/>
        <a:ext cx="102793" cy="102793"/>
      </dsp:txXfrm>
    </dsp:sp>
    <dsp:sp modelId="{8AD78741-3BC3-458E-8A9A-DAB0A9FDFE23}">
      <dsp:nvSpPr>
        <dsp:cNvPr id="0" name=""/>
        <dsp:cNvSpPr/>
      </dsp:nvSpPr>
      <dsp:spPr>
        <a:xfrm>
          <a:off x="6784680" y="98707"/>
          <a:ext cx="15807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debutante (n.) </a:t>
          </a:r>
          <a:endParaRPr lang="en-US" sz="1800" b="0" kern="1200" dirty="0">
            <a:latin typeface="+mn-lt"/>
          </a:endParaRPr>
        </a:p>
      </dsp:txBody>
      <dsp:txXfrm>
        <a:off x="7016170" y="286714"/>
        <a:ext cx="1117731" cy="907781"/>
      </dsp:txXfrm>
    </dsp:sp>
    <dsp:sp modelId="{C455CC8C-6CE2-4876-8AF7-933EAB8950E9}">
      <dsp:nvSpPr>
        <dsp:cNvPr id="0" name=""/>
        <dsp:cNvSpPr/>
      </dsp:nvSpPr>
      <dsp:spPr>
        <a:xfrm rot="21381084">
          <a:off x="5470583" y="2743612"/>
          <a:ext cx="129009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29009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83380" y="2723765"/>
        <a:ext cx="64504" cy="64504"/>
      </dsp:txXfrm>
    </dsp:sp>
    <dsp:sp modelId="{14FED8F7-C96E-4157-AE78-8507ED613C46}">
      <dsp:nvSpPr>
        <dsp:cNvPr id="0" name=""/>
        <dsp:cNvSpPr/>
      </dsp:nvSpPr>
      <dsp:spPr>
        <a:xfrm>
          <a:off x="6754571" y="2010027"/>
          <a:ext cx="1986930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flamboyance (n.) </a:t>
          </a:r>
          <a:endParaRPr lang="en-US" sz="1800" b="0" kern="1200" dirty="0">
            <a:latin typeface="+mn-lt"/>
          </a:endParaRPr>
        </a:p>
      </dsp:txBody>
      <dsp:txXfrm>
        <a:off x="7045550" y="2198034"/>
        <a:ext cx="1404972" cy="907781"/>
      </dsp:txXfrm>
    </dsp:sp>
    <dsp:sp modelId="{7FD80FC6-6F90-4979-BC08-4533BCEA0C4A}">
      <dsp:nvSpPr>
        <dsp:cNvPr id="0" name=""/>
        <dsp:cNvSpPr/>
      </dsp:nvSpPr>
      <dsp:spPr>
        <a:xfrm rot="1804046">
          <a:off x="5233562" y="3737732"/>
          <a:ext cx="201410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1410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90264" y="3699784"/>
        <a:ext cx="100705" cy="100705"/>
      </dsp:txXfrm>
    </dsp:sp>
    <dsp:sp modelId="{97AC90F4-D3E1-4720-BB64-3FFA7FF91885}">
      <dsp:nvSpPr>
        <dsp:cNvPr id="0" name=""/>
        <dsp:cNvSpPr/>
      </dsp:nvSpPr>
      <dsp:spPr>
        <a:xfrm>
          <a:off x="6981294" y="3984287"/>
          <a:ext cx="1484863" cy="1248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socialite (n.) </a:t>
          </a:r>
          <a:endParaRPr lang="en-US" sz="1800" b="0" kern="1200" dirty="0">
            <a:latin typeface="+mn-lt"/>
          </a:endParaRPr>
        </a:p>
      </dsp:txBody>
      <dsp:txXfrm>
        <a:off x="7198747" y="4167184"/>
        <a:ext cx="1049957" cy="883107"/>
      </dsp:txXfrm>
    </dsp:sp>
    <dsp:sp modelId="{590263F0-6B47-4D81-ADFB-30DE3EA68C42}">
      <dsp:nvSpPr>
        <dsp:cNvPr id="0" name=""/>
        <dsp:cNvSpPr/>
      </dsp:nvSpPr>
      <dsp:spPr>
        <a:xfrm rot="5411110">
          <a:off x="4523739" y="3791970"/>
          <a:ext cx="30913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30913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70578" y="3796646"/>
        <a:ext cx="15456" cy="15456"/>
      </dsp:txXfrm>
    </dsp:sp>
    <dsp:sp modelId="{7E41AABE-D5ED-472C-B971-FEDB7103D646}">
      <dsp:nvSpPr>
        <dsp:cNvPr id="0" name=""/>
        <dsp:cNvSpPr/>
      </dsp:nvSpPr>
      <dsp:spPr>
        <a:xfrm>
          <a:off x="3801243" y="3958939"/>
          <a:ext cx="174897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expatriate (n.) </a:t>
          </a:r>
          <a:endParaRPr lang="en-US" sz="1800" b="0" kern="1200" dirty="0">
            <a:latin typeface="+mn-lt"/>
          </a:endParaRPr>
        </a:p>
      </dsp:txBody>
      <dsp:txXfrm>
        <a:off x="4057375" y="4146946"/>
        <a:ext cx="1236714" cy="907781"/>
      </dsp:txXfrm>
    </dsp:sp>
    <dsp:sp modelId="{0B1A478D-C929-4B8D-8C55-DBD98AD384D9}">
      <dsp:nvSpPr>
        <dsp:cNvPr id="0" name=""/>
        <dsp:cNvSpPr/>
      </dsp:nvSpPr>
      <dsp:spPr>
        <a:xfrm rot="9000531">
          <a:off x="2123626" y="3733054"/>
          <a:ext cx="2003724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03724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075394" y="3695365"/>
        <a:ext cx="100186" cy="100186"/>
      </dsp:txXfrm>
    </dsp:sp>
    <dsp:sp modelId="{37118DB8-5C7C-4B41-97AF-D2A2553362FB}">
      <dsp:nvSpPr>
        <dsp:cNvPr id="0" name=""/>
        <dsp:cNvSpPr/>
      </dsp:nvSpPr>
      <dsp:spPr>
        <a:xfrm>
          <a:off x="739067" y="3992849"/>
          <a:ext cx="1691156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speakeasy (n.) </a:t>
          </a:r>
          <a:endParaRPr lang="en-US" sz="1800" b="0" kern="1200" dirty="0">
            <a:latin typeface="+mn-lt"/>
          </a:endParaRPr>
        </a:p>
      </dsp:txBody>
      <dsp:txXfrm>
        <a:off x="986731" y="4180856"/>
        <a:ext cx="1195828" cy="907781"/>
      </dsp:txXfrm>
    </dsp:sp>
    <dsp:sp modelId="{11EB1C63-9875-4E49-B468-ABE1B96C95F7}">
      <dsp:nvSpPr>
        <dsp:cNvPr id="0" name=""/>
        <dsp:cNvSpPr/>
      </dsp:nvSpPr>
      <dsp:spPr>
        <a:xfrm rot="10882876">
          <a:off x="2513845" y="2799392"/>
          <a:ext cx="137592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37592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67407" y="2777398"/>
        <a:ext cx="68796" cy="68796"/>
      </dsp:txXfrm>
    </dsp:sp>
    <dsp:sp modelId="{D41E153F-26E4-4E04-951D-A7F71B95760C}">
      <dsp:nvSpPr>
        <dsp:cNvPr id="0" name=""/>
        <dsp:cNvSpPr/>
      </dsp:nvSpPr>
      <dsp:spPr>
        <a:xfrm>
          <a:off x="431109" y="2200172"/>
          <a:ext cx="2083946" cy="11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disillusionment (n.) </a:t>
          </a:r>
          <a:endParaRPr lang="en-US" sz="1800" b="0" kern="1200" dirty="0">
            <a:latin typeface="+mn-lt"/>
          </a:endParaRPr>
        </a:p>
      </dsp:txBody>
      <dsp:txXfrm>
        <a:off x="736296" y="2367104"/>
        <a:ext cx="1473572" cy="806017"/>
      </dsp:txXfrm>
    </dsp:sp>
    <dsp:sp modelId="{D4612FAB-49A0-42B4-BCFC-2FF51D7493EE}">
      <dsp:nvSpPr>
        <dsp:cNvPr id="0" name=""/>
        <dsp:cNvSpPr/>
      </dsp:nvSpPr>
      <dsp:spPr>
        <a:xfrm rot="12772688">
          <a:off x="1846683" y="1764082"/>
          <a:ext cx="235567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35567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965627" y="1717595"/>
        <a:ext cx="117783" cy="117783"/>
      </dsp:txXfrm>
    </dsp:sp>
    <dsp:sp modelId="{B86A3D4F-8D1A-4534-8794-0FF8F8C4D050}">
      <dsp:nvSpPr>
        <dsp:cNvPr id="0" name=""/>
        <dsp:cNvSpPr/>
      </dsp:nvSpPr>
      <dsp:spPr>
        <a:xfrm>
          <a:off x="573164" y="84486"/>
          <a:ext cx="1653567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bootlegger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+mn-lt"/>
            </a:rPr>
            <a:t>(n.)</a:t>
          </a:r>
          <a:endParaRPr lang="en-US" sz="1800" b="0" kern="1200" dirty="0">
            <a:latin typeface="+mn-lt"/>
          </a:endParaRPr>
        </a:p>
      </dsp:txBody>
      <dsp:txXfrm>
        <a:off x="815323" y="272493"/>
        <a:ext cx="1169249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9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9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516582" y="2160705"/>
            <a:ext cx="3238217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expatriate (n.)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4660778" y="4046986"/>
            <a:ext cx="3094022" cy="951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ექსპატრიანტი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35549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355494"/>
            <a:ext cx="224305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291364"/>
            <a:ext cx="323870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speakeasy (n.)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4312023" y="3982282"/>
            <a:ext cx="3238704" cy="91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ბარი ან ღამის კლუბი, რომელიც ალკოჰოლს უკანონოდ ყიდის</a:t>
            </a:r>
            <a:endParaRPr lang="en-US" sz="2000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35549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355494"/>
            <a:ext cx="224305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429957" y="2725443"/>
            <a:ext cx="4270160" cy="2344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/>
              <a:t>disillusionment </a:t>
            </a:r>
            <a:endParaRPr lang="ka-GE" sz="3600" dirty="0" smtClean="0"/>
          </a:p>
          <a:p>
            <a:pPr lvl="0" algn="ctr"/>
            <a:r>
              <a:rPr lang="en-US" sz="3600" dirty="0" smtClean="0"/>
              <a:t>(</a:t>
            </a:r>
            <a:r>
              <a:rPr lang="en-US" sz="3600" dirty="0"/>
              <a:t>n.)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69654" y="4700906"/>
            <a:ext cx="3906175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გულგატეხილობა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35549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355494"/>
            <a:ext cx="224305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CDF7A-419E-9D4B-B7DA-84BF4C15AA2D}"/>
              </a:ext>
            </a:extLst>
          </p:cNvPr>
          <p:cNvSpPr/>
          <p:nvPr/>
        </p:nvSpPr>
        <p:spPr>
          <a:xfrm>
            <a:off x="1199408" y="3206149"/>
            <a:ext cx="4227615" cy="736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Author</a:t>
            </a:r>
            <a:endParaRPr lang="en-US" sz="4000" dirty="0"/>
          </a:p>
        </p:txBody>
      </p:sp>
      <p:pic>
        <p:nvPicPr>
          <p:cNvPr id="2051" name="Picture 3" descr="C:\Users\User\Desktop\fa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4"/>
          <a:stretch/>
        </p:blipFill>
        <p:spPr bwMode="auto">
          <a:xfrm>
            <a:off x="7005091" y="1355494"/>
            <a:ext cx="3089322" cy="49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59114" y="135549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0574" y="1355494"/>
            <a:ext cx="224305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87418-AC42-3240-8BA4-84EE6F439A9C}"/>
              </a:ext>
            </a:extLst>
          </p:cNvPr>
          <p:cNvSpPr/>
          <p:nvPr/>
        </p:nvSpPr>
        <p:spPr>
          <a:xfrm>
            <a:off x="1197451" y="1274630"/>
            <a:ext cx="5267743" cy="1910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00" dirty="0" smtClean="0">
                <a:solidFill>
                  <a:schemeClr val="bg1"/>
                </a:solidFill>
              </a:rPr>
              <a:t>F. Scott </a:t>
            </a:r>
            <a:r>
              <a:rPr lang="en-US" sz="3100" dirty="0">
                <a:solidFill>
                  <a:schemeClr val="bg1"/>
                </a:solidFill>
              </a:rPr>
              <a:t>F</a:t>
            </a:r>
            <a:r>
              <a:rPr lang="en-US" sz="3100" dirty="0" smtClean="0">
                <a:solidFill>
                  <a:schemeClr val="bg1"/>
                </a:solidFill>
              </a:rPr>
              <a:t>itzgerald</a:t>
            </a:r>
          </a:p>
          <a:p>
            <a:r>
              <a:rPr lang="en-US" sz="3100" dirty="0"/>
              <a:t>1896 – </a:t>
            </a:r>
            <a:r>
              <a:rPr lang="en-US" sz="3100" dirty="0" smtClean="0"/>
              <a:t>1940</a:t>
            </a:r>
          </a:p>
          <a:p>
            <a:r>
              <a:rPr lang="en-US" sz="3100" dirty="0" smtClean="0"/>
              <a:t>Saint Paul, Minnesota, The USA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User\Desktop\F_Scott_Fitzgerald_1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63" y="1223409"/>
            <a:ext cx="3817334" cy="506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pla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4"/>
          <a:stretch/>
        </p:blipFill>
        <p:spPr bwMode="auto">
          <a:xfrm>
            <a:off x="1197450" y="3593894"/>
            <a:ext cx="5267743" cy="269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4AF9F2-3A9A-5C4F-8726-CFA61D904488}"/>
              </a:ext>
            </a:extLst>
          </p:cNvPr>
          <p:cNvSpPr/>
          <p:nvPr/>
        </p:nvSpPr>
        <p:spPr>
          <a:xfrm>
            <a:off x="911224" y="3061360"/>
            <a:ext cx="4556810" cy="18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Summary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ka-GE" sz="5400" dirty="0">
                <a:solidFill>
                  <a:schemeClr val="bg1"/>
                </a:solidFill>
              </a:rPr>
              <a:t>შინაარსი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38" y="2158713"/>
            <a:ext cx="3066403" cy="4109612"/>
          </a:xfrm>
          <a:prstGeom prst="rect">
            <a:avLst/>
          </a:prstGeom>
        </p:spPr>
      </p:pic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59114" y="135549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0574" y="1355494"/>
            <a:ext cx="224305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88" y="2478652"/>
            <a:ext cx="1751609" cy="34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16" name="Oval 15"/>
          <p:cNvSpPr/>
          <p:nvPr/>
        </p:nvSpPr>
        <p:spPr>
          <a:xfrm>
            <a:off x="9197647" y="5344302"/>
            <a:ext cx="1793289" cy="1087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George </a:t>
            </a:r>
            <a:r>
              <a:rPr lang="en-US" b="1" dirty="0"/>
              <a:t>B. Wilson</a:t>
            </a:r>
            <a:endParaRPr lang="en-US" sz="2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571930-5ECA-384B-BC3E-B9E222DD8DE3}"/>
              </a:ext>
            </a:extLst>
          </p:cNvPr>
          <p:cNvSpPr/>
          <p:nvPr/>
        </p:nvSpPr>
        <p:spPr>
          <a:xfrm>
            <a:off x="6448195" y="1136717"/>
            <a:ext cx="5498903" cy="78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Characters</a:t>
            </a:r>
            <a:r>
              <a:rPr lang="ka-GE" sz="4000" dirty="0">
                <a:solidFill>
                  <a:schemeClr val="bg1"/>
                </a:solidFill>
              </a:rPr>
              <a:t> - გმირები</a:t>
            </a:r>
            <a:endParaRPr lang="en-US" sz="4000" dirty="0"/>
          </a:p>
        </p:txBody>
      </p:sp>
      <p:pic>
        <p:nvPicPr>
          <p:cNvPr id="1026" name="Picture 2" descr="C:\Users\User\Desktop\nick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87" b="1210"/>
          <a:stretch/>
        </p:blipFill>
        <p:spPr bwMode="auto">
          <a:xfrm>
            <a:off x="722194" y="3179149"/>
            <a:ext cx="2196327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809640" y="2478650"/>
            <a:ext cx="2021434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Nick </a:t>
            </a:r>
            <a:r>
              <a:rPr lang="en-US" sz="2000" b="1" dirty="0" err="1"/>
              <a:t>Carraway</a:t>
            </a:r>
            <a:endParaRPr lang="en-US" sz="2000" b="1" dirty="0"/>
          </a:p>
        </p:txBody>
      </p:sp>
      <p:pic>
        <p:nvPicPr>
          <p:cNvPr id="1028" name="Picture 4" descr="C:\Users\User\Desktop\27d78310536569.5db805b8e07f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3" t="17943" r="27369" b="9225"/>
          <a:stretch/>
        </p:blipFill>
        <p:spPr bwMode="auto">
          <a:xfrm>
            <a:off x="3718670" y="2478650"/>
            <a:ext cx="1818672" cy="331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3696490" y="5375978"/>
            <a:ext cx="1840852" cy="102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Jay </a:t>
            </a:r>
            <a:r>
              <a:rPr lang="en-US" sz="2000" b="1" dirty="0" smtClean="0"/>
              <a:t>Gatsby</a:t>
            </a:r>
            <a:endParaRPr lang="en-US" sz="2000" b="1" dirty="0"/>
          </a:p>
        </p:txBody>
      </p:sp>
      <p:pic>
        <p:nvPicPr>
          <p:cNvPr id="1029" name="Picture 5" descr="C:\Users\User\Desktop\daise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2" b="5461"/>
          <a:stretch/>
        </p:blipFill>
        <p:spPr bwMode="auto">
          <a:xfrm>
            <a:off x="6272353" y="3179149"/>
            <a:ext cx="2188065" cy="32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6455332" y="2354735"/>
            <a:ext cx="1822106" cy="9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Daisy Buchanan</a:t>
            </a:r>
            <a:endParaRPr lang="en-US" sz="2000" b="1" dirty="0"/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576869" y="1141161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78329" y="1141161"/>
            <a:ext cx="224305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A3BE0-247C-6C43-B448-63F0A2937FE5}"/>
              </a:ext>
            </a:extLst>
          </p:cNvPr>
          <p:cNvSpPr/>
          <p:nvPr/>
        </p:nvSpPr>
        <p:spPr>
          <a:xfrm>
            <a:off x="559114" y="2815762"/>
            <a:ext cx="5808807" cy="30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" panose="020F0502020204030204" pitchFamily="34" charset="0"/>
              </a:rPr>
              <a:t>Setting</a:t>
            </a: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>მოქმედების ადგილი და დრო</a:t>
            </a:r>
            <a:endParaRPr lang="en-US" sz="4400" dirty="0"/>
          </a:p>
        </p:txBody>
      </p:sp>
      <p:pic>
        <p:nvPicPr>
          <p:cNvPr id="7" name="Picture 2" descr="C:\Users\User\Desktop\196e938c713cb65547301f7b6ce278bdf9-03-gatsby-culture.rsquare.w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89" y="2176876"/>
            <a:ext cx="4037558" cy="403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59114" y="135549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0574" y="1355494"/>
            <a:ext cx="224305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21633" y="3074491"/>
            <a:ext cx="12165769" cy="15063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07FACB3-3DE0-EC49-8341-2763DA59E0D9}"/>
              </a:ext>
            </a:extLst>
          </p:cNvPr>
          <p:cNvSpPr/>
          <p:nvPr/>
        </p:nvSpPr>
        <p:spPr>
          <a:xfrm>
            <a:off x="861234" y="1176028"/>
            <a:ext cx="4738255" cy="1340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>
                <a:solidFill>
                  <a:schemeClr val="bg1"/>
                </a:solidFill>
              </a:rPr>
              <a:t>When</a:t>
            </a:r>
          </a:p>
          <a:p>
            <a:endParaRPr lang="ka-GE" sz="2800" dirty="0"/>
          </a:p>
          <a:p>
            <a:r>
              <a:rPr lang="en-US" sz="2400" dirty="0" smtClean="0"/>
              <a:t>The 1920s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5A32BF-4BB8-1D49-B8CC-EAD1168419C6}"/>
              </a:ext>
            </a:extLst>
          </p:cNvPr>
          <p:cNvSpPr/>
          <p:nvPr/>
        </p:nvSpPr>
        <p:spPr>
          <a:xfrm>
            <a:off x="861235" y="3861976"/>
            <a:ext cx="4738255" cy="159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Where</a:t>
            </a:r>
            <a:endParaRPr lang="en-US" sz="3600" u="sng" dirty="0">
              <a:solidFill>
                <a:schemeClr val="bg1"/>
              </a:solidFill>
            </a:endParaRPr>
          </a:p>
          <a:p>
            <a:endParaRPr lang="en-US" sz="2400" dirty="0"/>
          </a:p>
          <a:p>
            <a:r>
              <a:rPr lang="en-US" sz="2800" dirty="0" smtClean="0">
                <a:solidFill>
                  <a:schemeClr val="bg1"/>
                </a:solidFill>
              </a:rPr>
              <a:t>Long Island, the USA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1798"/>
          <a:stretch/>
        </p:blipFill>
        <p:spPr>
          <a:xfrm>
            <a:off x="7071420" y="3656426"/>
            <a:ext cx="3337709" cy="2265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20" y="1000214"/>
            <a:ext cx="3337709" cy="19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8E3F82-8AD8-DB46-A3C2-2A53673CD548}"/>
              </a:ext>
            </a:extLst>
          </p:cNvPr>
          <p:cNvSpPr/>
          <p:nvPr/>
        </p:nvSpPr>
        <p:spPr>
          <a:xfrm>
            <a:off x="823353" y="2895826"/>
            <a:ext cx="5272645" cy="22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cs typeface="Calibri" panose="020F0502020204030204" pitchFamily="34" charset="0"/>
              </a:rPr>
              <a:t>Main Themes</a:t>
            </a:r>
            <a:r>
              <a:rPr lang="ka-GE" sz="4800" dirty="0">
                <a:solidFill>
                  <a:schemeClr val="bg1"/>
                </a:solidFill>
              </a:rPr>
              <a:t/>
            </a:r>
            <a:br>
              <a:rPr lang="ka-GE" sz="4800" dirty="0">
                <a:solidFill>
                  <a:schemeClr val="bg1"/>
                </a:solidFill>
              </a:rPr>
            </a:br>
            <a:r>
              <a:rPr lang="ka-GE" sz="4800" dirty="0">
                <a:solidFill>
                  <a:schemeClr val="bg1"/>
                </a:solidFill>
              </a:rPr>
              <a:t>მთავარი თემები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1199" r="15856"/>
          <a:stretch/>
        </p:blipFill>
        <p:spPr>
          <a:xfrm>
            <a:off x="6650247" y="2125678"/>
            <a:ext cx="5003440" cy="3589784"/>
          </a:xfrm>
          <a:prstGeom prst="rect">
            <a:avLst/>
          </a:prstGeom>
        </p:spPr>
      </p:pic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59114" y="135549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0574" y="1355494"/>
            <a:ext cx="224305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2234407"/>
            <a:ext cx="12192000" cy="210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300" b="1" i="1" dirty="0" smtClean="0"/>
          </a:p>
          <a:p>
            <a:pPr algn="ctr"/>
            <a:r>
              <a:rPr lang="en-US" sz="6500" b="1" i="1" smtClean="0">
                <a:solidFill>
                  <a:schemeClr val="bg1"/>
                </a:solidFill>
              </a:rPr>
              <a:t>The Great </a:t>
            </a:r>
            <a:r>
              <a:rPr lang="en-US" sz="6500" b="1" i="1" dirty="0" smtClean="0">
                <a:solidFill>
                  <a:schemeClr val="bg1"/>
                </a:solidFill>
              </a:rPr>
              <a:t>Gatsby</a:t>
            </a:r>
            <a:endParaRPr lang="ka-GE" sz="65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6500" b="1" i="1" dirty="0" smtClean="0">
                <a:solidFill>
                  <a:schemeClr val="bg1"/>
                </a:solidFill>
              </a:rPr>
              <a:t/>
            </a:r>
            <a:br>
              <a:rPr lang="en-US" sz="6500" b="1" i="1" dirty="0" smtClean="0">
                <a:solidFill>
                  <a:schemeClr val="bg1"/>
                </a:solidFill>
              </a:rPr>
            </a:br>
            <a:r>
              <a:rPr lang="ka-GE" sz="6500" b="1" i="1" dirty="0" smtClean="0">
                <a:solidFill>
                  <a:schemeClr val="bg1"/>
                </a:solidFill>
              </a:rPr>
              <a:t>დიდი გეთსბი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0" y="3284570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35549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355494"/>
            <a:ext cx="2243057" cy="9143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A18CB0-0EE9-2942-9FD7-EC60C4F321B0}"/>
              </a:ext>
            </a:extLst>
          </p:cNvPr>
          <p:cNvSpPr/>
          <p:nvPr/>
        </p:nvSpPr>
        <p:spPr>
          <a:xfrm>
            <a:off x="2731596" y="4679964"/>
            <a:ext cx="6543304" cy="1067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By </a:t>
            </a:r>
            <a:r>
              <a:rPr lang="en-US" sz="3200" dirty="0"/>
              <a:t>F</a:t>
            </a:r>
            <a:r>
              <a:rPr lang="en-US" sz="3200" dirty="0" smtClean="0"/>
              <a:t>.</a:t>
            </a:r>
            <a:r>
              <a:rPr lang="ka-GE" sz="3200" dirty="0" smtClean="0"/>
              <a:t> </a:t>
            </a:r>
            <a:r>
              <a:rPr lang="en-US" sz="3200" dirty="0" smtClean="0"/>
              <a:t>Scott </a:t>
            </a:r>
            <a:r>
              <a:rPr lang="en-US" sz="3200" dirty="0"/>
              <a:t>Fitzgerald</a:t>
            </a:r>
          </a:p>
          <a:p>
            <a:pPr algn="ctr"/>
            <a:r>
              <a:rPr lang="ka-GE" sz="3200" dirty="0" smtClean="0"/>
              <a:t>ფრენსის </a:t>
            </a:r>
            <a:r>
              <a:rPr lang="ka-GE" sz="3200" dirty="0"/>
              <a:t>სკოტ </a:t>
            </a:r>
            <a:r>
              <a:rPr lang="ka-GE" sz="3200" dirty="0" smtClean="0"/>
              <a:t>ფიცჯერალდი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510525"/>
              </p:ext>
            </p:extLst>
          </p:nvPr>
        </p:nvGraphicFramePr>
        <p:xfrm>
          <a:off x="1876309" y="1544715"/>
          <a:ext cx="7956684" cy="479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231030" y="2566060"/>
            <a:ext cx="1247242" cy="67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F. Scott Fitzgerald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7590757" y="3758682"/>
            <a:ext cx="3019750" cy="1122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dirty="0" smtClean="0"/>
              <a:t>The story about the </a:t>
            </a:r>
            <a:r>
              <a:rPr lang="en-US" dirty="0"/>
              <a:t>young and mysterious </a:t>
            </a:r>
            <a:r>
              <a:rPr lang="en-US" dirty="0" smtClean="0"/>
              <a:t>millionaire</a:t>
            </a:r>
            <a:r>
              <a:rPr lang="en-US" dirty="0"/>
              <a:t> </a:t>
            </a:r>
            <a:r>
              <a:rPr lang="en-US" dirty="0" smtClean="0"/>
              <a:t>and his</a:t>
            </a:r>
            <a:r>
              <a:rPr lang="en-US" dirty="0"/>
              <a:t> passion and </a:t>
            </a:r>
            <a:r>
              <a:rPr lang="en-US" dirty="0" smtClean="0"/>
              <a:t>obsession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reunite with his </a:t>
            </a:r>
            <a:r>
              <a:rPr lang="en-US" dirty="0" smtClean="0"/>
              <a:t>ex-lover.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6822289" y="5808081"/>
            <a:ext cx="2563056" cy="85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Nick </a:t>
            </a:r>
            <a:r>
              <a:rPr lang="en-US" sz="1600" dirty="0" err="1" smtClean="0"/>
              <a:t>Carraway</a:t>
            </a:r>
            <a:r>
              <a:rPr lang="en-US" sz="1600" dirty="0" smtClean="0"/>
              <a:t>, </a:t>
            </a:r>
            <a:r>
              <a:rPr lang="en-US" sz="1600" dirty="0"/>
              <a:t>Jay Gatsby </a:t>
            </a:r>
            <a:r>
              <a:rPr lang="en-US" sz="1600" dirty="0" smtClean="0"/>
              <a:t>, </a:t>
            </a:r>
            <a:r>
              <a:rPr lang="en-US" sz="1600" dirty="0"/>
              <a:t>Daisy </a:t>
            </a:r>
            <a:r>
              <a:rPr lang="en-US" sz="1600" dirty="0" smtClean="0"/>
              <a:t>Buchanan, </a:t>
            </a:r>
            <a:r>
              <a:rPr lang="en-US" sz="1600" dirty="0"/>
              <a:t>George B. Wilson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2778641" y="5808081"/>
            <a:ext cx="1961582" cy="869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1920s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 Island, the USA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2016640" y="3755886"/>
            <a:ext cx="2153717" cy="82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American Dream</a:t>
            </a:r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570951" y="124008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72412" y="1267381"/>
            <a:ext cx="2174040" cy="8862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8D3C58C-BE14-FC44-8256-F515A4C4B732}"/>
              </a:ext>
            </a:extLst>
          </p:cNvPr>
          <p:cNvSpPr/>
          <p:nvPr/>
        </p:nvSpPr>
        <p:spPr>
          <a:xfrm>
            <a:off x="8487602" y="1240595"/>
            <a:ext cx="2900418" cy="1014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Conclusion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ka-GE" sz="3200" dirty="0">
                <a:solidFill>
                  <a:schemeClr val="bg1"/>
                </a:solidFill>
              </a:rPr>
              <a:t>შეჯამება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45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936451"/>
              </p:ext>
            </p:extLst>
          </p:nvPr>
        </p:nvGraphicFramePr>
        <p:xfrm>
          <a:off x="1806395" y="938902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781966" y="1970888"/>
            <a:ext cx="1560943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20-იანი წლების თანამედროვე </a:t>
            </a:r>
            <a:r>
              <a:rPr lang="ka-GE" sz="1400" dirty="0"/>
              <a:t>ქალი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704107" y="2010406"/>
            <a:ext cx="146622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დებიუტანტი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534556" y="3925373"/>
            <a:ext cx="2006366" cy="67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ელვარება, ბრწყინვალება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2225928" y="5891107"/>
            <a:ext cx="2285948" cy="727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ბარი ან ღამის კლუბი, რომელიც ალკოჰოლს უკანონოდ ყიდის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735745" y="5875569"/>
            <a:ext cx="1607163" cy="758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ექსპატრიანტი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7945515" y="5872598"/>
            <a:ext cx="3221276" cy="853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საზოგადოებაში ცნობილი პირი, რომელიც ყველა მაღალი წრის წვეულებაზე დადის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411506" y="4059275"/>
            <a:ext cx="1966530" cy="54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გულგატეხილობა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178424" y="2011832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bg1"/>
                </a:solidFill>
              </a:rPr>
              <a:t>აკრძალული საქონლით მოვაჭრე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1216659" y="3544395"/>
            <a:ext cx="6887435" cy="1968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a-GE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EF3DEF-42F0-834A-B973-77E396AB7433}"/>
              </a:ext>
            </a:extLst>
          </p:cNvPr>
          <p:cNvSpPr/>
          <p:nvPr/>
        </p:nvSpPr>
        <p:spPr>
          <a:xfrm>
            <a:off x="7780787" y="1355494"/>
            <a:ext cx="3360717" cy="1032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Homework</a:t>
            </a:r>
            <a:r>
              <a:rPr lang="ka-GE" sz="3200" dirty="0">
                <a:solidFill>
                  <a:schemeClr val="bg1"/>
                </a:solidFill>
              </a:rPr>
              <a:t/>
            </a:r>
            <a:br>
              <a:rPr lang="ka-GE" sz="3200" dirty="0">
                <a:solidFill>
                  <a:schemeClr val="bg1"/>
                </a:solidFill>
              </a:rPr>
            </a:br>
            <a:r>
              <a:rPr lang="ka-GE" sz="3200" dirty="0">
                <a:solidFill>
                  <a:schemeClr val="bg1"/>
                </a:solidFill>
              </a:rPr>
              <a:t>დავალება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090CE-A7B0-AB41-80B4-5581B2DF2EB8}"/>
              </a:ext>
            </a:extLst>
          </p:cNvPr>
          <p:cNvSpPr/>
          <p:nvPr/>
        </p:nvSpPr>
        <p:spPr>
          <a:xfrm>
            <a:off x="596807" y="2825396"/>
            <a:ext cx="6302758" cy="3292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/>
              <a:t>The character of Jay Gatsby is not a perfect man, as we have seen today.  Why do you think the name of the book is called "The Great Gatsby</a:t>
            </a:r>
            <a:r>
              <a:rPr lang="en-US" sz="2400" dirty="0" smtClean="0"/>
              <a:t>"?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ka-GE" sz="2400" dirty="0" smtClean="0">
                <a:solidFill>
                  <a:schemeClr val="bg1"/>
                </a:solidFill>
              </a:rPr>
              <a:t>როგორც ვხედავთ, ჯეი გეთსბის პერსონაჟი არ არის იდეალური პიროვნება. როგორ ფიქრობთ, რატომ ჰქვია წიგნს „დიდი გეთსბი“?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2" descr="C:\Users\User\Desktop\196e938c713cb65547301f7b6ce278bdf9-03-gatsby-culture.rsquare.w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87" y="2748922"/>
            <a:ext cx="3368581" cy="33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59114" y="135549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0574" y="1355494"/>
            <a:ext cx="224305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255888"/>
              </p:ext>
            </p:extLst>
          </p:nvPr>
        </p:nvGraphicFramePr>
        <p:xfrm>
          <a:off x="1531443" y="2342433"/>
          <a:ext cx="4975889" cy="4159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4C4ED0B-18B1-6B47-9B65-0F86B6E08E49}"/>
              </a:ext>
            </a:extLst>
          </p:cNvPr>
          <p:cNvSpPr/>
          <p:nvPr/>
        </p:nvSpPr>
        <p:spPr>
          <a:xfrm>
            <a:off x="7013969" y="1056550"/>
            <a:ext cx="4585648" cy="101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 განრიგი</a:t>
            </a:r>
            <a:endParaRPr lang="en-US" sz="3200" dirty="0"/>
          </a:p>
        </p:txBody>
      </p:sp>
      <p:pic>
        <p:nvPicPr>
          <p:cNvPr id="1026" name="Picture 2" descr="C:\Users\User\Desktop\33559839._SY475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86" y="2457759"/>
            <a:ext cx="2531236" cy="391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567992" y="1160185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9452" y="1160185"/>
            <a:ext cx="224305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146186"/>
              </p:ext>
            </p:extLst>
          </p:nvPr>
        </p:nvGraphicFramePr>
        <p:xfrm>
          <a:off x="1806395" y="938902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781966" y="1970888"/>
            <a:ext cx="1560943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20-იანი წლების თანამედროვე </a:t>
            </a:r>
            <a:r>
              <a:rPr lang="ka-GE" sz="1400" dirty="0"/>
              <a:t>ქალი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704107" y="2010406"/>
            <a:ext cx="146622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დებიუტანტი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534556" y="3925373"/>
            <a:ext cx="2006366" cy="67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ელვარება, ბრწყინვალება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2225928" y="5891107"/>
            <a:ext cx="2285948" cy="727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ბარი ან ღამის კლუბი, რომელიც ალკოჰოლს უკანონოდ ყიდის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735745" y="5875569"/>
            <a:ext cx="1607163" cy="758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ექსპატრიანტი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7945515" y="5872598"/>
            <a:ext cx="3221276" cy="853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საზოგადოებაში ცნობილი პირი, რომელიც ყველა მაღალი წრის წვეულებაზე დადის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411506" y="4059275"/>
            <a:ext cx="1966530" cy="54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გულგატეხილობა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178424" y="2011832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bg1"/>
                </a:solidFill>
              </a:rPr>
              <a:t>აკრძალული საქონლით მოვაჭრე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2" y="2236772"/>
            <a:ext cx="3557359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b</a:t>
            </a:r>
            <a:r>
              <a:rPr lang="en-US" sz="4000" dirty="0" smtClean="0"/>
              <a:t>ootlegger</a:t>
            </a:r>
            <a:r>
              <a:rPr lang="ka-GE" sz="4000" dirty="0" smtClean="0"/>
              <a:t> </a:t>
            </a:r>
            <a:r>
              <a:rPr lang="en-US" sz="4000" dirty="0" smtClean="0"/>
              <a:t>(n</a:t>
            </a:r>
            <a:r>
              <a:rPr lang="en-US" sz="4000" dirty="0"/>
              <a:t>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15115" y="4095380"/>
            <a:ext cx="3160296" cy="1280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აკრძალული საქონლით მოვაჭრე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35549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355494"/>
            <a:ext cx="224305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291364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flapper (n.)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364468" y="4112092"/>
            <a:ext cx="2871653" cy="1089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20-იანი წლების თანამედროვე ქალი</a:t>
            </a:r>
            <a:endParaRPr lang="en-US" sz="24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35549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355494"/>
            <a:ext cx="224305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2" y="2345956"/>
            <a:ext cx="3446523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debutante (n.)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86148" y="4207628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დებიუტანტი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35549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355494"/>
            <a:ext cx="224305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3920836" y="2332308"/>
            <a:ext cx="4211782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flamboyance </a:t>
            </a:r>
            <a:r>
              <a:rPr lang="en-US" sz="4000" dirty="0" smtClean="0"/>
              <a:t>(</a:t>
            </a:r>
            <a:r>
              <a:rPr lang="en-US" sz="4000" dirty="0"/>
              <a:t>n</a:t>
            </a:r>
            <a:r>
              <a:rPr lang="en-US" sz="4000" dirty="0" smtClean="0"/>
              <a:t>.) </a:t>
            </a:r>
            <a:endParaRPr lang="en-US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738553" y="4153450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ელვარება, ბრწყინვალება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35549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355494"/>
            <a:ext cx="224305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386900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socialite (n.)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3831541" y="4112451"/>
            <a:ext cx="3937508" cy="111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საზოგადოებაში ცნობილი პირი, რომელიც ყველა მაღალი წრის წვეულებაზე დადის</a:t>
            </a:r>
            <a:endParaRPr lang="en-US" sz="2000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35549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574" y="1355494"/>
            <a:ext cx="2243057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349</Words>
  <Application>Microsoft Office PowerPoint</Application>
  <PresentationFormat>Widescreen</PresentationFormat>
  <Paragraphs>106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338</cp:revision>
  <dcterms:created xsi:type="dcterms:W3CDTF">2020-04-09T12:21:27Z</dcterms:created>
  <dcterms:modified xsi:type="dcterms:W3CDTF">2020-09-01T14:40:07Z</dcterms:modified>
</cp:coreProperties>
</file>