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371" r:id="rId8"/>
    <p:sldId id="372" r:id="rId9"/>
    <p:sldId id="373" r:id="rId10"/>
    <p:sldId id="374" r:id="rId11"/>
    <p:sldId id="375" r:id="rId12"/>
    <p:sldId id="396" r:id="rId13"/>
    <p:sldId id="347" r:id="rId14"/>
    <p:sldId id="399" r:id="rId15"/>
    <p:sldId id="400" r:id="rId16"/>
    <p:sldId id="401" r:id="rId17"/>
    <p:sldId id="402" r:id="rId18"/>
    <p:sldId id="403" r:id="rId19"/>
    <p:sldId id="404" r:id="rId20"/>
    <p:sldId id="357" r:id="rId21"/>
    <p:sldId id="358" r:id="rId22"/>
    <p:sldId id="359" r:id="rId23"/>
    <p:sldId id="360" r:id="rId24"/>
    <p:sldId id="361" r:id="rId25"/>
    <p:sldId id="362" r:id="rId26"/>
    <p:sldId id="393" r:id="rId27"/>
    <p:sldId id="398" r:id="rId28"/>
    <p:sldId id="387" r:id="rId29"/>
    <p:sldId id="388" r:id="rId30"/>
    <p:sldId id="353" r:id="rId31"/>
    <p:sldId id="354" r:id="rId32"/>
    <p:sldId id="355" r:id="rId33"/>
    <p:sldId id="363" r:id="rId34"/>
    <p:sldId id="364" r:id="rId35"/>
    <p:sldId id="365" r:id="rId36"/>
    <p:sldId id="366" r:id="rId37"/>
    <p:sldId id="296" r:id="rId38"/>
    <p:sldId id="325" r:id="rId39"/>
    <p:sldId id="376" r:id="rId40"/>
    <p:sldId id="377" r:id="rId41"/>
    <p:sldId id="405" r:id="rId42"/>
    <p:sldId id="378" r:id="rId43"/>
    <p:sldId id="406" r:id="rId44"/>
    <p:sldId id="302" r:id="rId45"/>
    <p:sldId id="330" r:id="rId46"/>
    <p:sldId id="331" r:id="rId47"/>
    <p:sldId id="395" r:id="rId48"/>
    <p:sldId id="392" r:id="rId49"/>
    <p:sldId id="304" r:id="rId50"/>
    <p:sldId id="333" r:id="rId5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7" roundtripDataSignature="AMtx7mi04+w5nQ4tCbZznQyhmJX9mJzj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6CFEF4-99AF-46A8-A051-738FFB79779B}">
  <a:tblStyle styleId="{B46CFEF4-99AF-46A8-A051-738FFB7977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9331022-4FDA-4916-96CC-4CBCEC6AEF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6" autoAdjust="0"/>
    <p:restoredTop sz="95865"/>
  </p:normalViewPr>
  <p:slideViewPr>
    <p:cSldViewPr snapToGrid="0">
      <p:cViewPr>
        <p:scale>
          <a:sx n="115" d="100"/>
          <a:sy n="115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67" Type="http://customschemas.google.com/relationships/presentationmetadata" Target="metadata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 b="0" i="0">
                <a:latin typeface="Sylfaen Regular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2692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Sylfaen Regular" pitchFamily="18" charset="0"/>
        <a:ea typeface="Sylfaen Regular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074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778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4949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d3272b2c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d3272b2c0_0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43" name="Google Shape;143;g8d3272b2c0_0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3687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550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200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4707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2806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7705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047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3151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575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4468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8d3272b2c0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8d3272b2c0_2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29" name="Google Shape;529;g8d3272b2c0_2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6835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8d3272b2c0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8d3272b2c0_2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29" name="Google Shape;529;g8d3272b2c0_2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6472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8d3272b2c0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8d3272b2c0_2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29" name="Google Shape;529;g8d3272b2c0_2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6726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8d3272b2c0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8d3272b2c0_2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29" name="Google Shape;529;g8d3272b2c0_2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32376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8d3272b2c0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8d3272b2c0_1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64" name="Google Shape;564;g8d3272b2c0_1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37</a:t>
            </a:fld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44457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434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3272b2c0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02" name="Google Shape;102;g8d3272b2c0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99886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1028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8187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802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d3272b2c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d3272b2c0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612" name="Google Shape;612;g8d3272b2c0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44</a:t>
            </a:fld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d3272b2c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d3272b2c0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612" name="Google Shape;612;g8d3272b2c0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61449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d3272b2c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d3272b2c0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612" name="Google Shape;612;g8d3272b2c0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58779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d3272b2c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d3272b2c0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612" name="Google Shape;612;g8d3272b2c0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35358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3272b2c0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02" name="Google Shape;102;g8d3272b2c0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15987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8d3272b2c0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8d3272b2c0_1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612" name="Google Shape;612;g8d3272b2c0_1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50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357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d3272b2c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d3272b2c0_0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43" name="Google Shape;143;g8d3272b2c0_0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791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0435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486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Sylfaen Regular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b="0" i="0">
                <a:solidFill>
                  <a:srgbClr val="888888"/>
                </a:solidFill>
                <a:latin typeface="Sylfaen Regular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Sylfaen Regular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Sylfaen Regular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 i="0">
                <a:latin typeface="Sylfaen Regular" pitchFamily="18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Sylfaen Regular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Sylfaen Regular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ylfaen Regular" pitchFamily="18" charset="0"/>
          <a:ea typeface="Sylfaen Regular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ylfaen Regular" pitchFamily="18" charset="0"/>
          <a:ea typeface="Sylfaen Regular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444032" y="1677614"/>
            <a:ext cx="3431400" cy="25194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grill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(v.)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4385664" y="4376118"/>
            <a:ext cx="3489768" cy="54487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გრილზე შეწვა</a:t>
            </a:r>
            <a:endParaRPr sz="240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9371540" y="265735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9423608" y="355564"/>
            <a:ext cx="25324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 Regular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 Regular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Google Shape;190;g8d3272b2c0_0_231"/>
          <p:cNvSpPr/>
          <p:nvPr/>
        </p:nvSpPr>
        <p:spPr>
          <a:xfrm>
            <a:off x="3590413" y="5349994"/>
            <a:ext cx="5138637" cy="1139295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Whenever I </a:t>
            </a:r>
            <a:r>
              <a:rPr lang="en-US" sz="2400" i="1" dirty="0">
                <a:solidFill>
                  <a:srgbClr val="FFC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grill</a:t>
            </a: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steaks and burgers, I like to invite my </a:t>
            </a:r>
            <a:r>
              <a:rPr lang="en-US" sz="2400" i="1" dirty="0" err="1" smtClean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neighbo</a:t>
            </a:r>
            <a:r>
              <a:rPr lang="en-US" sz="2400" i="1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</a:t>
            </a:r>
            <a:r>
              <a:rPr lang="en-US" sz="2400" i="1" dirty="0" err="1" smtClean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rs</a:t>
            </a:r>
            <a:r>
              <a:rPr lang="en-US" sz="2400" i="1" dirty="0" smtClean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over so we can share.</a:t>
            </a:r>
            <a:endParaRPr sz="2400" i="1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6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399788" y="1677614"/>
            <a:ext cx="3431400" cy="25194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(v.)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4385664" y="4376118"/>
            <a:ext cx="3489768" cy="54487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შეწვა</a:t>
            </a:r>
            <a:endParaRPr sz="240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9371540" y="265735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9423608" y="355564"/>
            <a:ext cx="25324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 Regular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 Regular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Google Shape;190;g8d3272b2c0_0_231"/>
          <p:cNvSpPr/>
          <p:nvPr/>
        </p:nvSpPr>
        <p:spPr>
          <a:xfrm>
            <a:off x="3590413" y="5349994"/>
            <a:ext cx="5138637" cy="1139295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After I go fishing, I like to come home and </a:t>
            </a:r>
            <a:r>
              <a:rPr lang="en-US" sz="2400" i="1" dirty="0">
                <a:solidFill>
                  <a:srgbClr val="FFC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fry</a:t>
            </a: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them.</a:t>
            </a:r>
            <a:endParaRPr sz="2400" i="1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0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399788" y="1677614"/>
            <a:ext cx="3431400" cy="25194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(v.)</a:t>
            </a:r>
          </a:p>
        </p:txBody>
      </p:sp>
      <p:sp>
        <p:nvSpPr>
          <p:cNvPr id="190" name="Google Shape;190;g8d3272b2c0_0_231"/>
          <p:cNvSpPr/>
          <p:nvPr/>
        </p:nvSpPr>
        <p:spPr>
          <a:xfrm>
            <a:off x="4385664" y="4376118"/>
            <a:ext cx="3489768" cy="54487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მომზადება</a:t>
            </a:r>
            <a:endParaRPr sz="240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9371540" y="265735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9423608" y="355564"/>
            <a:ext cx="25324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 Regular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 Regular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Google Shape;190;g8d3272b2c0_0_231"/>
          <p:cNvSpPr/>
          <p:nvPr/>
        </p:nvSpPr>
        <p:spPr>
          <a:xfrm>
            <a:off x="3590413" y="5349994"/>
            <a:ext cx="5138637" cy="1139295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i="1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There are many ways to </a:t>
            </a:r>
            <a:r>
              <a:rPr lang="en-US" sz="2400" i="1" u="none" strike="noStrike" cap="none" dirty="0">
                <a:solidFill>
                  <a:srgbClr val="FFC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prepare</a:t>
            </a:r>
            <a:r>
              <a:rPr lang="en-US" sz="2400" i="1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food and a good cook should 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know </a:t>
            </a:r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all</a:t>
            </a:r>
            <a:r>
              <a:rPr lang="ka-GE" sz="24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of 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them.</a:t>
            </a:r>
            <a:endParaRPr sz="2400" i="1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45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286479" y="276286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1212257" y="3748472"/>
            <a:ext cx="9419744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When I was younger, I used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 help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my mom </a:t>
            </a:r>
            <a:r>
              <a:rPr lang="mr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………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the food for dinner.</a:t>
            </a: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248CA7-93A4-1A4B-AD8E-13329B2E3006}"/>
              </a:ext>
            </a:extLst>
          </p:cNvPr>
          <p:cNvSpPr/>
          <p:nvPr/>
        </p:nvSpPr>
        <p:spPr>
          <a:xfrm>
            <a:off x="8862255" y="2014143"/>
            <a:ext cx="1361329" cy="1043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bake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2050075" y="2009981"/>
            <a:ext cx="1456195" cy="102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boil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7E5A-4AF2-2946-8B8E-7F5BF220557A}"/>
              </a:ext>
            </a:extLst>
          </p:cNvPr>
          <p:cNvSpPr/>
          <p:nvPr/>
        </p:nvSpPr>
        <p:spPr>
          <a:xfrm>
            <a:off x="3851599" y="2009981"/>
            <a:ext cx="1361329" cy="103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roast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367E4F-EA24-D143-A51F-FA5040CB2782}"/>
              </a:ext>
            </a:extLst>
          </p:cNvPr>
          <p:cNvSpPr/>
          <p:nvPr/>
        </p:nvSpPr>
        <p:spPr>
          <a:xfrm>
            <a:off x="5558711" y="2020198"/>
            <a:ext cx="1267311" cy="103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grill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6E702E-104A-D647-B1CD-0A5C18F4C340}"/>
              </a:ext>
            </a:extLst>
          </p:cNvPr>
          <p:cNvSpPr/>
          <p:nvPr/>
        </p:nvSpPr>
        <p:spPr>
          <a:xfrm>
            <a:off x="7197603" y="2003926"/>
            <a:ext cx="1361329" cy="1043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steam</a:t>
            </a:r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286479" y="1995354"/>
            <a:ext cx="1456194" cy="1043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862255" y="217801"/>
            <a:ext cx="2429040" cy="140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862254" y="314608"/>
            <a:ext cx="24626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 Regular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 Regular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8BE08-2509-4B6B-A7B8-F9787314D0C9}"/>
              </a:ext>
            </a:extLst>
          </p:cNvPr>
          <p:cNvSpPr/>
          <p:nvPr/>
        </p:nvSpPr>
        <p:spPr>
          <a:xfrm>
            <a:off x="10432605" y="2034430"/>
            <a:ext cx="1562807" cy="1013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prepare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7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8.0731E-7 L -0.45325 0.52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9" y="26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286479" y="276286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1621312" y="3619163"/>
            <a:ext cx="9419744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can cook eggs in many ways,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but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healthiest way to eat them is to </a:t>
            </a:r>
            <a:r>
              <a:rPr lang="mr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………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them.</a:t>
            </a: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248CA7-93A4-1A4B-AD8E-13329B2E3006}"/>
              </a:ext>
            </a:extLst>
          </p:cNvPr>
          <p:cNvSpPr/>
          <p:nvPr/>
        </p:nvSpPr>
        <p:spPr>
          <a:xfrm>
            <a:off x="10196450" y="2112333"/>
            <a:ext cx="1361329" cy="1043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bake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3081244" y="2127457"/>
            <a:ext cx="1456195" cy="102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boil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7E5A-4AF2-2946-8B8E-7F5BF220557A}"/>
              </a:ext>
            </a:extLst>
          </p:cNvPr>
          <p:cNvSpPr/>
          <p:nvPr/>
        </p:nvSpPr>
        <p:spPr>
          <a:xfrm>
            <a:off x="4969855" y="2132253"/>
            <a:ext cx="1361329" cy="103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roast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367E4F-EA24-D143-A51F-FA5040CB2782}"/>
              </a:ext>
            </a:extLst>
          </p:cNvPr>
          <p:cNvSpPr/>
          <p:nvPr/>
        </p:nvSpPr>
        <p:spPr>
          <a:xfrm>
            <a:off x="6809779" y="2121743"/>
            <a:ext cx="1267311" cy="103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grill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6E702E-104A-D647-B1CD-0A5C18F4C340}"/>
              </a:ext>
            </a:extLst>
          </p:cNvPr>
          <p:cNvSpPr/>
          <p:nvPr/>
        </p:nvSpPr>
        <p:spPr>
          <a:xfrm>
            <a:off x="8448671" y="2120144"/>
            <a:ext cx="1361329" cy="1043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steam</a:t>
            </a:r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1228506" y="2109635"/>
            <a:ext cx="1456194" cy="1043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981930" y="231219"/>
            <a:ext cx="2429040" cy="140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922731" y="302970"/>
            <a:ext cx="24882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 Regular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5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57 0.09669 L 0.24427 0.492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19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286479" y="276286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1575988" y="3785417"/>
            <a:ext cx="9419744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W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 was a baby, my mom used to </a:t>
            </a:r>
            <a:r>
              <a:rPr lang="mr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………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fish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 it was soft and easy for me to eat.</a:t>
            </a: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248CA7-93A4-1A4B-AD8E-13329B2E3006}"/>
              </a:ext>
            </a:extLst>
          </p:cNvPr>
          <p:cNvSpPr/>
          <p:nvPr/>
        </p:nvSpPr>
        <p:spPr>
          <a:xfrm>
            <a:off x="9144859" y="2098206"/>
            <a:ext cx="1361329" cy="1043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bake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7E5A-4AF2-2946-8B8E-7F5BF220557A}"/>
              </a:ext>
            </a:extLst>
          </p:cNvPr>
          <p:cNvSpPr/>
          <p:nvPr/>
        </p:nvSpPr>
        <p:spPr>
          <a:xfrm>
            <a:off x="4038337" y="2121751"/>
            <a:ext cx="1361329" cy="103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roast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367E4F-EA24-D143-A51F-FA5040CB2782}"/>
              </a:ext>
            </a:extLst>
          </p:cNvPr>
          <p:cNvSpPr/>
          <p:nvPr/>
        </p:nvSpPr>
        <p:spPr>
          <a:xfrm>
            <a:off x="5739717" y="2121751"/>
            <a:ext cx="1267311" cy="103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grill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6E702E-104A-D647-B1CD-0A5C18F4C340}"/>
              </a:ext>
            </a:extLst>
          </p:cNvPr>
          <p:cNvSpPr/>
          <p:nvPr/>
        </p:nvSpPr>
        <p:spPr>
          <a:xfrm>
            <a:off x="7415554" y="2109642"/>
            <a:ext cx="1361329" cy="1043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steam</a:t>
            </a:r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2182854" y="2128529"/>
            <a:ext cx="1456194" cy="1043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862255" y="217801"/>
            <a:ext cx="2429040" cy="140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862255" y="296382"/>
            <a:ext cx="24882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 Regular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951E-8 L -0.10716 0.52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26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286479" y="276286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1529806" y="3774689"/>
            <a:ext cx="9419744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I like to </a:t>
            </a:r>
            <a:r>
              <a:rPr lang="mr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………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food but I don’t do it too much because it is very unhealthy.</a:t>
            </a: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248CA7-93A4-1A4B-AD8E-13329B2E3006}"/>
              </a:ext>
            </a:extLst>
          </p:cNvPr>
          <p:cNvSpPr/>
          <p:nvPr/>
        </p:nvSpPr>
        <p:spPr>
          <a:xfrm>
            <a:off x="8181590" y="2274399"/>
            <a:ext cx="1361329" cy="1043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bake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7E5A-4AF2-2946-8B8E-7F5BF220557A}"/>
              </a:ext>
            </a:extLst>
          </p:cNvPr>
          <p:cNvSpPr/>
          <p:nvPr/>
        </p:nvSpPr>
        <p:spPr>
          <a:xfrm>
            <a:off x="4562420" y="2274399"/>
            <a:ext cx="1361329" cy="103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roast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367E4F-EA24-D143-A51F-FA5040CB2782}"/>
              </a:ext>
            </a:extLst>
          </p:cNvPr>
          <p:cNvSpPr/>
          <p:nvPr/>
        </p:nvSpPr>
        <p:spPr>
          <a:xfrm>
            <a:off x="6460370" y="2281846"/>
            <a:ext cx="1267311" cy="103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grill</a:t>
            </a:r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2598491" y="2281846"/>
            <a:ext cx="1456194" cy="1043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862255" y="217801"/>
            <a:ext cx="2429040" cy="140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862255" y="296382"/>
            <a:ext cx="2488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 Regular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4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60699E-6 L 0.04205 0.484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4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286479" y="276286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1871551" y="3785417"/>
            <a:ext cx="9419744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My mom is good at baking, but my dad is very good at .......... meat and fish.</a:t>
            </a: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248CA7-93A4-1A4B-AD8E-13329B2E3006}"/>
              </a:ext>
            </a:extLst>
          </p:cNvPr>
          <p:cNvSpPr/>
          <p:nvPr/>
        </p:nvSpPr>
        <p:spPr>
          <a:xfrm>
            <a:off x="7500926" y="1934257"/>
            <a:ext cx="1361329" cy="1043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bake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7E5A-4AF2-2946-8B8E-7F5BF220557A}"/>
              </a:ext>
            </a:extLst>
          </p:cNvPr>
          <p:cNvSpPr/>
          <p:nvPr/>
        </p:nvSpPr>
        <p:spPr>
          <a:xfrm>
            <a:off x="3639048" y="1934257"/>
            <a:ext cx="1361329" cy="103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roast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367E4F-EA24-D143-A51F-FA5040CB2782}"/>
              </a:ext>
            </a:extLst>
          </p:cNvPr>
          <p:cNvSpPr/>
          <p:nvPr/>
        </p:nvSpPr>
        <p:spPr>
          <a:xfrm>
            <a:off x="5680354" y="1940311"/>
            <a:ext cx="1267311" cy="103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grill</a:t>
            </a:r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862255" y="217801"/>
            <a:ext cx="2429040" cy="140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794865" y="296382"/>
            <a:ext cx="25556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 Regular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2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671 L 0.00117 0.54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6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286479" y="276286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1871551" y="3785417"/>
            <a:ext cx="9419744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My dad likes to fry chicken with garlic sauce, but my mom prefers to </a:t>
            </a:r>
            <a:r>
              <a:rPr lang="mr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………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chicken in the oven with potatoes and vegetables.</a:t>
            </a: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248CA7-93A4-1A4B-AD8E-13329B2E3006}"/>
              </a:ext>
            </a:extLst>
          </p:cNvPr>
          <p:cNvSpPr/>
          <p:nvPr/>
        </p:nvSpPr>
        <p:spPr>
          <a:xfrm>
            <a:off x="6247935" y="2060587"/>
            <a:ext cx="1361329" cy="1043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bake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7E5A-4AF2-2946-8B8E-7F5BF220557A}"/>
              </a:ext>
            </a:extLst>
          </p:cNvPr>
          <p:cNvSpPr/>
          <p:nvPr/>
        </p:nvSpPr>
        <p:spPr>
          <a:xfrm>
            <a:off x="4448843" y="2056966"/>
            <a:ext cx="1361329" cy="103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roast</a:t>
            </a:r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862255" y="217801"/>
            <a:ext cx="2429040" cy="140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862255" y="296382"/>
            <a:ext cx="24882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 Regular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4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0.09854 L -0.14804 0.541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22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286479" y="276286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248CA7-93A4-1A4B-AD8E-13329B2E3006}"/>
              </a:ext>
            </a:extLst>
          </p:cNvPr>
          <p:cNvSpPr/>
          <p:nvPr/>
        </p:nvSpPr>
        <p:spPr>
          <a:xfrm>
            <a:off x="5787443" y="1998676"/>
            <a:ext cx="1361329" cy="1043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bake</a:t>
            </a:r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862255" y="217801"/>
            <a:ext cx="2429040" cy="140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862255" y="296382"/>
            <a:ext cx="24882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 Regular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 Regular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1871551" y="3785417"/>
            <a:ext cx="9419744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eople </a:t>
            </a:r>
            <a:r>
              <a:rPr lang="mr-I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………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bread in different and delicious ways.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9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0289E-6 L -0.228 0.546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27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0" y="1922076"/>
            <a:ext cx="12207936" cy="241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6600"/>
            </a:pPr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Culinary </a:t>
            </a:r>
            <a:r>
              <a:rPr lang="en-US" sz="6600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| </a:t>
            </a:r>
            <a:r>
              <a:rPr lang="ka-GE" sz="6600" dirty="0" smtClean="0">
                <a:solidFill>
                  <a:schemeClr val="bg1"/>
                </a:solidFill>
                <a:latin typeface="Sylfaen Regular" pitchFamily="18" charset="0"/>
                <a:ea typeface="Calibri"/>
                <a:cs typeface="Calibri" panose="020F0502020204030204" pitchFamily="34" charset="0"/>
                <a:sym typeface="Calibri"/>
              </a:rPr>
              <a:t>კულინარია</a:t>
            </a:r>
            <a:endParaRPr sz="540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16A4AA-71E9-B34C-AAC8-D84F71CB1A1A}"/>
              </a:ext>
            </a:extLst>
          </p:cNvPr>
          <p:cNvSpPr/>
          <p:nvPr/>
        </p:nvSpPr>
        <p:spPr>
          <a:xfrm>
            <a:off x="2061247" y="4045527"/>
            <a:ext cx="81634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0" y="3523109"/>
            <a:ext cx="12192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u="none" strike="noStrike" cap="none" dirty="0">
              <a:solidFill>
                <a:schemeClr val="bg1"/>
              </a:solidFill>
              <a:latin typeface="Sylfaen Regular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u="none" strike="noStrike" cap="none" dirty="0">
                <a:solidFill>
                  <a:schemeClr val="bg1"/>
                </a:solidFill>
                <a:latin typeface="Sylfaen Regular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English for Specific Purposes </a:t>
            </a:r>
            <a:r>
              <a:rPr lang="en-US" sz="3600" dirty="0">
                <a:solidFill>
                  <a:schemeClr val="bg1"/>
                </a:solidFill>
                <a:latin typeface="Sylfaen Regular" pitchFamily="18" charset="0"/>
                <a:ea typeface="Calibri"/>
                <a:cs typeface="Calibri"/>
                <a:sym typeface="Calibri"/>
              </a:rPr>
              <a:t>|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Level A2</a:t>
            </a:r>
            <a:endParaRPr sz="360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g8d3272b2c0_0_186"/>
          <p:cNvGrpSpPr/>
          <p:nvPr/>
        </p:nvGrpSpPr>
        <p:grpSpPr>
          <a:xfrm>
            <a:off x="1888381" y="458990"/>
            <a:ext cx="9247963" cy="6275476"/>
            <a:chOff x="-195999" y="-567346"/>
            <a:chExt cx="8973942" cy="6460536"/>
          </a:xfrm>
        </p:grpSpPr>
        <p:sp>
          <p:nvSpPr>
            <p:cNvPr id="148" name="Google Shape;148;g8d3272b2c0_0_186"/>
            <p:cNvSpPr/>
            <p:nvPr/>
          </p:nvSpPr>
          <p:spPr>
            <a:xfrm>
              <a:off x="3785481" y="2042466"/>
              <a:ext cx="1774539" cy="160470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9" name="Google Shape;149;g8d3272b2c0_0_186"/>
            <p:cNvSpPr txBox="1"/>
            <p:nvPr/>
          </p:nvSpPr>
          <p:spPr>
            <a:xfrm>
              <a:off x="3977319" y="2277466"/>
              <a:ext cx="1422590" cy="11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u="none" strike="noStrike" cap="none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Vocabulary</a:t>
              </a: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en-US" sz="2400" b="1" u="none" strike="noStrike" cap="none" dirty="0" err="1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ლექსიკა</a:t>
              </a: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1" name="Google Shape;151;g8d3272b2c0_0_186"/>
            <p:cNvSpPr txBox="1"/>
            <p:nvPr/>
          </p:nvSpPr>
          <p:spPr>
            <a:xfrm rot="5196305">
              <a:off x="4607339" y="1672363"/>
              <a:ext cx="35462" cy="35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52" name="Google Shape;152;g8d3272b2c0_0_186"/>
            <p:cNvSpPr/>
            <p:nvPr/>
          </p:nvSpPr>
          <p:spPr>
            <a:xfrm>
              <a:off x="3263966" y="-567346"/>
              <a:ext cx="2849293" cy="1752526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average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 (adj.)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საშუალო</a:t>
              </a:r>
              <a:endPara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      </a:t>
              </a:r>
              <a:endParaRPr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5" name="Google Shape;155;g8d3272b2c0_0_186"/>
            <p:cNvSpPr txBox="1"/>
            <p:nvPr/>
          </p:nvSpPr>
          <p:spPr>
            <a:xfrm rot="-2466378">
              <a:off x="5868095" y="1745714"/>
              <a:ext cx="81222" cy="81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56" name="Google Shape;156;g8d3272b2c0_0_186"/>
            <p:cNvSpPr/>
            <p:nvPr/>
          </p:nvSpPr>
          <p:spPr>
            <a:xfrm>
              <a:off x="6032140" y="842315"/>
              <a:ext cx="2745803" cy="1663829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7" name="Google Shape;157;g8d3272b2c0_0_186"/>
            <p:cNvSpPr txBox="1"/>
            <p:nvPr/>
          </p:nvSpPr>
          <p:spPr>
            <a:xfrm>
              <a:off x="6258171" y="1356331"/>
              <a:ext cx="2244559" cy="6861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vegetarian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(n.)</a:t>
              </a:r>
              <a:endParaRPr lang="ka-GE" sz="24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ka-GE" sz="24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ვეგეტარიანელი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4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59" name="Google Shape;159;g8d3272b2c0_0_186"/>
            <p:cNvSpPr txBox="1"/>
            <p:nvPr/>
          </p:nvSpPr>
          <p:spPr>
            <a:xfrm rot="-246013">
              <a:off x="6281636" y="2686160"/>
              <a:ext cx="83915" cy="83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63" name="Google Shape;163;g8d3272b2c0_0_186"/>
            <p:cNvSpPr txBox="1"/>
            <p:nvPr/>
          </p:nvSpPr>
          <p:spPr>
            <a:xfrm rot="2113695">
              <a:off x="5940677" y="3711274"/>
              <a:ext cx="77492" cy="7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67" name="Google Shape;167;g8d3272b2c0_0_186"/>
            <p:cNvSpPr txBox="1"/>
            <p:nvPr/>
          </p:nvSpPr>
          <p:spPr>
            <a:xfrm rot="5176116">
              <a:off x="4746973" y="3776269"/>
              <a:ext cx="13829" cy="13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68" name="Google Shape;168;g8d3272b2c0_0_186"/>
            <p:cNvSpPr/>
            <p:nvPr/>
          </p:nvSpPr>
          <p:spPr>
            <a:xfrm>
              <a:off x="-195999" y="2884989"/>
              <a:ext cx="2391715" cy="1730061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9" name="Google Shape;169;g8d3272b2c0_0_186"/>
            <p:cNvSpPr txBox="1"/>
            <p:nvPr/>
          </p:nvSpPr>
          <p:spPr>
            <a:xfrm>
              <a:off x="-17743" y="3294242"/>
              <a:ext cx="2035203" cy="10908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restaurant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(n.)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ka-GE" sz="2400" b="1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რესტორანი</a:t>
              </a:r>
              <a:endParaRPr lang="en-US" sz="24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lang="ka-GE" sz="24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71" name="Google Shape;171;g8d3272b2c0_0_186"/>
            <p:cNvSpPr txBox="1"/>
            <p:nvPr/>
          </p:nvSpPr>
          <p:spPr>
            <a:xfrm rot="-1759631">
              <a:off x="3157491" y="3636472"/>
              <a:ext cx="91875" cy="9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72" name="Google Shape;172;g8d3272b2c0_0_186"/>
            <p:cNvSpPr/>
            <p:nvPr/>
          </p:nvSpPr>
          <p:spPr>
            <a:xfrm>
              <a:off x="277493" y="842316"/>
              <a:ext cx="2718429" cy="1663829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latin typeface="Calibri" charset="0"/>
                  <a:ea typeface="Calibri" charset="0"/>
                  <a:cs typeface="Calibri" charset="0"/>
                </a:rPr>
                <a:t>     </a:t>
              </a:r>
              <a:endParaRPr lang="ka-GE" sz="2400" b="1" dirty="0">
                <a:latin typeface="Calibri" charset="0"/>
                <a:ea typeface="Calibri" charset="0"/>
                <a:cs typeface="Calibri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delicious</a:t>
              </a:r>
              <a:endPara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  (adj.)</a:t>
              </a:r>
              <a:endParaRPr lang="ka-GE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ძალიან გემრიელი</a:t>
              </a:r>
              <a:endPara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5" name="Google Shape;175;g8d3272b2c0_0_186"/>
            <p:cNvSpPr txBox="1"/>
            <p:nvPr/>
          </p:nvSpPr>
          <p:spPr>
            <a:xfrm rot="162391">
              <a:off x="3037428" y="2729877"/>
              <a:ext cx="82592" cy="82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76" name="Google Shape;176;g8d3272b2c0_0_186"/>
            <p:cNvSpPr/>
            <p:nvPr/>
          </p:nvSpPr>
          <p:spPr>
            <a:xfrm>
              <a:off x="4997640" y="4357417"/>
              <a:ext cx="2521061" cy="153577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7" name="Google Shape;177;g8d3272b2c0_0_186"/>
            <p:cNvSpPr txBox="1"/>
            <p:nvPr/>
          </p:nvSpPr>
          <p:spPr>
            <a:xfrm>
              <a:off x="5334273" y="4794517"/>
              <a:ext cx="1847794" cy="905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meal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(n.)</a:t>
              </a:r>
              <a:endParaRPr lang="ka-GE" sz="24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ka-GE" sz="2400" b="1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საჭმელი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sz="24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79" name="Google Shape;179;g8d3272b2c0_0_186"/>
            <p:cNvSpPr txBox="1"/>
            <p:nvPr/>
          </p:nvSpPr>
          <p:spPr>
            <a:xfrm rot="2082986">
              <a:off x="3151457" y="1760313"/>
              <a:ext cx="102192" cy="102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17DFDB4C-9792-4BAD-979A-3FB865F95A53}"/>
              </a:ext>
            </a:extLst>
          </p:cNvPr>
          <p:cNvSpPr/>
          <p:nvPr/>
        </p:nvSpPr>
        <p:spPr>
          <a:xfrm>
            <a:off x="9320655" y="3849545"/>
            <a:ext cx="2360431" cy="1498729"/>
          </a:xfrm>
          <a:prstGeom prst="ellips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flavour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(n.)</a:t>
            </a:r>
          </a:p>
          <a:p>
            <a:pPr algn="ctr"/>
            <a:r>
              <a:rPr lang="ka-GE" sz="2400" b="1" dirty="0">
                <a:latin typeface="Calibri" panose="020F0502020204030204" pitchFamily="34" charset="0"/>
                <a:cs typeface="Calibri" panose="020F0502020204030204" pitchFamily="34" charset="0"/>
              </a:rPr>
              <a:t>გემო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a-GE" sz="2400" b="1" dirty="0">
                <a:latin typeface="Calibri" panose="020F0502020204030204" pitchFamily="34" charset="0"/>
                <a:cs typeface="Calibri" panose="020F0502020204030204" pitchFamily="34" charset="0"/>
              </a:rPr>
              <a:t>არომატი</a:t>
            </a:r>
          </a:p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343F68-88B4-467C-97F9-0DE774DB7016}"/>
              </a:ext>
            </a:extLst>
          </p:cNvPr>
          <p:cNvSpPr/>
          <p:nvPr/>
        </p:nvSpPr>
        <p:spPr>
          <a:xfrm>
            <a:off x="4169428" y="5202158"/>
            <a:ext cx="2530792" cy="1532308"/>
          </a:xfrm>
          <a:prstGeom prst="ellips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waiter</a:t>
            </a: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(n.)</a:t>
            </a:r>
            <a:endParaRPr lang="ka-G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2400" b="1" dirty="0">
                <a:latin typeface="Calibri" panose="020F0502020204030204" pitchFamily="34" charset="0"/>
                <a:cs typeface="Calibri" panose="020F0502020204030204" pitchFamily="34" charset="0"/>
              </a:rPr>
              <a:t>მიმტანი</a:t>
            </a:r>
          </a:p>
        </p:txBody>
      </p:sp>
      <p:pic>
        <p:nvPicPr>
          <p:cNvPr id="37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cxnSp>
        <p:nvCxnSpPr>
          <p:cNvPr id="18" name="Straight Connector 17"/>
          <p:cNvCxnSpPr>
            <a:stCxn id="148" idx="0"/>
            <a:endCxn id="152" idx="4"/>
          </p:cNvCxnSpPr>
          <p:nvPr/>
        </p:nvCxnSpPr>
        <p:spPr>
          <a:xfrm flipV="1">
            <a:off x="6905799" y="2161315"/>
            <a:ext cx="16347" cy="83273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655161" y="2840392"/>
            <a:ext cx="735133" cy="493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5070764" y="2909455"/>
            <a:ext cx="1034472" cy="534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353127" y="4017818"/>
            <a:ext cx="1752109" cy="475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" idx="2"/>
          </p:cNvCxnSpPr>
          <p:nvPr/>
        </p:nvCxnSpPr>
        <p:spPr>
          <a:xfrm>
            <a:off x="7820161" y="4017818"/>
            <a:ext cx="1500494" cy="581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105236" y="4493320"/>
            <a:ext cx="424873" cy="776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24436" y="4493320"/>
            <a:ext cx="698291" cy="845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2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668019" y="1566882"/>
            <a:ext cx="3431400" cy="25194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average</a:t>
            </a:r>
          </a:p>
          <a:p>
            <a:pPr lvl="0"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</a:rPr>
              <a:t>adj</a:t>
            </a:r>
            <a:r>
              <a:rPr lang="ka-GE" sz="2800" b="1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ka-GE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4098000" y="4236334"/>
            <a:ext cx="4571438" cy="100475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u="none" strike="noStrike" cap="none" dirty="0">
                <a:solidFill>
                  <a:srgbClr val="FFFFFF"/>
                </a:solidFill>
                <a:latin typeface="Calibri Regular" charset="0"/>
                <a:ea typeface="Calibri"/>
                <a:cs typeface="Calibri"/>
                <a:sym typeface="Calibri"/>
              </a:rPr>
              <a:t>საშუალო</a:t>
            </a:r>
            <a:endParaRPr sz="2400" u="none" strike="noStrike" cap="none" dirty="0">
              <a:solidFill>
                <a:srgbClr val="FFFFFF"/>
              </a:solidFill>
              <a:latin typeface="Calibri Regular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249700" y="556124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342952" y="726545"/>
            <a:ext cx="24913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Google Shape;190;g8d3272b2c0_0_231">
            <a:extLst>
              <a:ext uri="{FF2B5EF4-FFF2-40B4-BE49-F238E27FC236}">
                <a16:creationId xmlns:a16="http://schemas.microsoft.com/office/drawing/2014/main" id="{D1B5DCDD-794B-2846-8198-90595578A702}"/>
              </a:ext>
            </a:extLst>
          </p:cNvPr>
          <p:cNvSpPr/>
          <p:nvPr/>
        </p:nvSpPr>
        <p:spPr>
          <a:xfrm>
            <a:off x="4097999" y="5450879"/>
            <a:ext cx="4571439" cy="1012558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The </a:t>
            </a:r>
            <a:r>
              <a:rPr lang="en-US" sz="24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average</a:t>
            </a:r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 score for the class on the final exam was very high.</a:t>
            </a:r>
            <a:endParaRPr sz="2400" i="1" strike="noStrike" cap="none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04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663795" y="1655748"/>
            <a:ext cx="3585905" cy="25194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vegetarian</a:t>
            </a:r>
          </a:p>
          <a:p>
            <a:pPr lvl="0"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(n</a:t>
            </a:r>
            <a:r>
              <a:rPr lang="ka-GE" sz="2800" b="1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ka-GE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4687747" y="4305782"/>
            <a:ext cx="3655205" cy="750534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dirty="0">
                <a:solidFill>
                  <a:srgbClr val="FFFFFF"/>
                </a:solidFill>
                <a:latin typeface="Calibri Regular" charset="0"/>
                <a:ea typeface="Calibri"/>
                <a:cs typeface="Calibri"/>
                <a:sym typeface="Calibri"/>
              </a:rPr>
              <a:t>ვეგეტერიანელი</a:t>
            </a:r>
            <a:endParaRPr sz="2400" u="none" strike="noStrike" cap="none" dirty="0">
              <a:solidFill>
                <a:srgbClr val="FFFFFF"/>
              </a:solidFill>
              <a:latin typeface="Calibri Regular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249700" y="556124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342952" y="726545"/>
            <a:ext cx="24913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D1B5DCDD-794B-2846-8198-90595578A702}"/>
              </a:ext>
            </a:extLst>
          </p:cNvPr>
          <p:cNvSpPr/>
          <p:nvPr/>
        </p:nvSpPr>
        <p:spPr>
          <a:xfrm>
            <a:off x="4687747" y="5450879"/>
            <a:ext cx="3655205" cy="1012558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6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My brother doesn’t eat meat, he is a </a:t>
            </a:r>
            <a:r>
              <a:rPr lang="en-US" sz="26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vegetarian</a:t>
            </a:r>
            <a:r>
              <a:rPr lang="en-US" sz="26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.</a:t>
            </a:r>
            <a:endParaRPr sz="2600" i="1" strike="noStrike" cap="none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827534" y="1777114"/>
            <a:ext cx="3236559" cy="2243228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</a:rPr>
              <a:t>flavour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lvl="0"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(n</a:t>
            </a:r>
            <a:r>
              <a:rPr lang="ka-GE" sz="2800" b="1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ka-GE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4496874" y="4190556"/>
            <a:ext cx="3714911" cy="843131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dirty="0">
                <a:solidFill>
                  <a:srgbClr val="FFFFFF"/>
                </a:solidFill>
                <a:latin typeface="Calibri Regular" charset="0"/>
                <a:ea typeface="Calibri"/>
                <a:cs typeface="Calibri"/>
                <a:sym typeface="Calibri"/>
              </a:rPr>
              <a:t>გემო, არომატი</a:t>
            </a:r>
            <a:endParaRPr sz="2400" u="none" strike="noStrike" cap="none" dirty="0">
              <a:solidFill>
                <a:srgbClr val="FFFFFF"/>
              </a:solidFill>
              <a:latin typeface="Calibri Regular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249700" y="556124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342953" y="726545"/>
            <a:ext cx="24220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Google Shape;190;g8d3272b2c0_0_231">
            <a:extLst>
              <a:ext uri="{FF2B5EF4-FFF2-40B4-BE49-F238E27FC236}">
                <a16:creationId xmlns:a16="http://schemas.microsoft.com/office/drawing/2014/main" id="{D1B5DCDD-794B-2846-8198-90595578A702}"/>
              </a:ext>
            </a:extLst>
          </p:cNvPr>
          <p:cNvSpPr/>
          <p:nvPr/>
        </p:nvSpPr>
        <p:spPr>
          <a:xfrm>
            <a:off x="3861785" y="5450879"/>
            <a:ext cx="4944863" cy="1164958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The seasoning on the meat had very good </a:t>
            </a:r>
            <a:r>
              <a:rPr lang="en-US" sz="2400" i="1" dirty="0" err="1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flavour</a:t>
            </a:r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.</a:t>
            </a:r>
            <a:endParaRPr sz="2400" i="1" strike="noStrike" cap="none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827534" y="1758962"/>
            <a:ext cx="3063489" cy="2091055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meal</a:t>
            </a:r>
          </a:p>
          <a:p>
            <a:pPr lvl="0"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(n</a:t>
            </a:r>
            <a:r>
              <a:rPr lang="ka-GE" sz="2800" b="1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ka-GE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3585832" y="4194945"/>
            <a:ext cx="5709677" cy="911006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dirty="0">
                <a:solidFill>
                  <a:srgbClr val="FFFFFF"/>
                </a:solidFill>
                <a:latin typeface="Calibri Regular" charset="0"/>
                <a:ea typeface="Calibri"/>
                <a:cs typeface="Calibri"/>
                <a:sym typeface="Calibri"/>
              </a:rPr>
              <a:t>საჭმელი</a:t>
            </a:r>
            <a:endParaRPr lang="en-US" sz="2400" u="none" strike="noStrike" cap="none" dirty="0">
              <a:solidFill>
                <a:srgbClr val="FFFFFF"/>
              </a:solidFill>
              <a:latin typeface="Calibri Regular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249700" y="556124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342952" y="726545"/>
            <a:ext cx="24913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D1B5DCDD-794B-2846-8198-90595578A702}"/>
              </a:ext>
            </a:extLst>
          </p:cNvPr>
          <p:cNvSpPr/>
          <p:nvPr/>
        </p:nvSpPr>
        <p:spPr>
          <a:xfrm>
            <a:off x="3585832" y="5450879"/>
            <a:ext cx="5642835" cy="1220854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We ate so much but we still couldn’t finish the entire </a:t>
            </a:r>
            <a:r>
              <a:rPr lang="en-US" sz="24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meal</a:t>
            </a:r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.</a:t>
            </a:r>
            <a:endParaRPr sz="2400" i="1" strike="noStrike" cap="none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5180465" y="1896096"/>
            <a:ext cx="2792145" cy="1943087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waiter</a:t>
            </a:r>
          </a:p>
          <a:p>
            <a:pPr lvl="0"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(n</a:t>
            </a:r>
            <a:r>
              <a:rPr lang="ka-GE" sz="2800" b="1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ka-GE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4386805" y="4219763"/>
            <a:ext cx="4282634" cy="819982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dirty="0">
                <a:solidFill>
                  <a:srgbClr val="FFFFFF"/>
                </a:solidFill>
                <a:latin typeface="Calibri Regular" charset="0"/>
                <a:ea typeface="Calibri"/>
                <a:cs typeface="Calibri"/>
                <a:sym typeface="Calibri"/>
              </a:rPr>
              <a:t>მიმტანი</a:t>
            </a:r>
            <a:endParaRPr sz="2400" u="none" strike="noStrike" cap="none" dirty="0">
              <a:solidFill>
                <a:srgbClr val="FFFFFF"/>
              </a:solidFill>
              <a:latin typeface="Calibri Regular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249700" y="556124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342952" y="726545"/>
            <a:ext cx="24913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D1B5DCDD-794B-2846-8198-90595578A702}"/>
              </a:ext>
            </a:extLst>
          </p:cNvPr>
          <p:cNvSpPr/>
          <p:nvPr/>
        </p:nvSpPr>
        <p:spPr>
          <a:xfrm>
            <a:off x="4021584" y="5210530"/>
            <a:ext cx="5060272" cy="1325737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24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waiter</a:t>
            </a:r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was very polite and made our restaurant experience very enjoyable.</a:t>
            </a:r>
            <a:endParaRPr lang="ka-GE" sz="2400" i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736959" y="2005511"/>
            <a:ext cx="3603317" cy="1943087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restaurant</a:t>
            </a:r>
          </a:p>
          <a:p>
            <a:pPr lvl="0"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(n</a:t>
            </a:r>
            <a:r>
              <a:rPr lang="ka-GE" sz="2800" b="1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ka-GE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4386805" y="4219763"/>
            <a:ext cx="4282634" cy="819982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u="none" strike="noStrike" cap="none" dirty="0" smtClean="0">
                <a:solidFill>
                  <a:srgbClr val="FFFFFF"/>
                </a:solidFill>
                <a:latin typeface="Calibri Regular" charset="0"/>
                <a:ea typeface="Calibri"/>
                <a:cs typeface="Calibri"/>
                <a:sym typeface="Calibri"/>
              </a:rPr>
              <a:t>რესტორანი</a:t>
            </a:r>
            <a:endParaRPr sz="2400" u="none" strike="noStrike" cap="none" dirty="0">
              <a:solidFill>
                <a:srgbClr val="FFFFFF"/>
              </a:solidFill>
              <a:latin typeface="Calibri Regular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249700" y="556124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342952" y="726545"/>
            <a:ext cx="24303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D1B5DCDD-794B-2846-8198-90595578A702}"/>
              </a:ext>
            </a:extLst>
          </p:cNvPr>
          <p:cNvSpPr/>
          <p:nvPr/>
        </p:nvSpPr>
        <p:spPr>
          <a:xfrm>
            <a:off x="3693112" y="5210530"/>
            <a:ext cx="5983548" cy="1325737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My </a:t>
            </a:r>
            <a:r>
              <a:rPr lang="en-US" sz="2400" i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favourite</a:t>
            </a:r>
            <a:r>
              <a:rPr lang="en-US" sz="2400" i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restaurant is a C</a:t>
            </a:r>
            <a:r>
              <a:rPr lang="en-US" sz="2400" i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hinese </a:t>
            </a:r>
            <a:r>
              <a:rPr lang="en-US" sz="24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restaurant</a:t>
            </a:r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because </a:t>
            </a:r>
            <a:r>
              <a:rPr lang="en-US" sz="2400" i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 love </a:t>
            </a:r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eating rice.</a:t>
            </a: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5180465" y="1896096"/>
            <a:ext cx="2792145" cy="1943087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delicious</a:t>
            </a:r>
            <a:endParaRPr lang="ka-GE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lvl="0" algn="ctr"/>
            <a:r>
              <a:rPr lang="ka-GE" sz="2800" b="1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adj.)</a:t>
            </a:r>
            <a:endParaRPr lang="ka-GE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4386805" y="4219763"/>
            <a:ext cx="4282634" cy="819982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dirty="0">
                <a:solidFill>
                  <a:srgbClr val="FFFFFF"/>
                </a:solidFill>
                <a:latin typeface="Calibri Regular" charset="0"/>
                <a:ea typeface="Calibri"/>
                <a:cs typeface="Calibri"/>
                <a:sym typeface="Calibri"/>
              </a:rPr>
              <a:t>ძალიან გემრიელი</a:t>
            </a:r>
            <a:endParaRPr sz="2400" u="none" strike="noStrike" cap="none" dirty="0">
              <a:solidFill>
                <a:srgbClr val="FFFFFF"/>
              </a:solidFill>
              <a:latin typeface="Calibri Regular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249700" y="556124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342952" y="726545"/>
            <a:ext cx="24913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D1B5DCDD-794B-2846-8198-90595578A702}"/>
              </a:ext>
            </a:extLst>
          </p:cNvPr>
          <p:cNvSpPr/>
          <p:nvPr/>
        </p:nvSpPr>
        <p:spPr>
          <a:xfrm>
            <a:off x="3693112" y="5210530"/>
            <a:ext cx="5983548" cy="1325737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My dad makes the most </a:t>
            </a:r>
            <a:r>
              <a:rPr lang="en-US" sz="24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delicious</a:t>
            </a:r>
            <a:r>
              <a:rPr lang="en-US" sz="24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pasta.</a:t>
            </a: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3717885" y="2972301"/>
            <a:ext cx="4968588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3342034" y="3095890"/>
            <a:ext cx="57202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</a:t>
            </a:r>
            <a:r>
              <a:rPr lang="en-US" sz="3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</a:p>
          <a:p>
            <a:pPr algn="ctr"/>
            <a:r>
              <a:rPr lang="ka-GE" sz="3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წაკითხულის გააზრება</a:t>
            </a:r>
            <a:endParaRPr lang="en-US" sz="35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D9A7B7-2E7A-4C45-8448-1D4A0B159BF3}"/>
              </a:ext>
            </a:extLst>
          </p:cNvPr>
          <p:cNvSpPr/>
          <p:nvPr/>
        </p:nvSpPr>
        <p:spPr>
          <a:xfrm>
            <a:off x="286480" y="3228217"/>
            <a:ext cx="5352284" cy="129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" lvl="0">
              <a:lnSpc>
                <a:spcPct val="115000"/>
              </a:lnSpc>
              <a:buClr>
                <a:srgbClr val="1C4587"/>
              </a:buClr>
              <a:buSzPts val="2900"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4450" lvl="0">
              <a:lnSpc>
                <a:spcPct val="115000"/>
              </a:lnSpc>
              <a:buClr>
                <a:srgbClr val="1C4587"/>
              </a:buClr>
              <a:buSzPts val="2900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What was your best restaurant experience?</a:t>
            </a:r>
          </a:p>
          <a:p>
            <a:pPr marL="44450" lvl="0">
              <a:lnSpc>
                <a:spcPct val="115000"/>
              </a:lnSpc>
              <a:buClr>
                <a:srgbClr val="1C4587"/>
              </a:buClr>
              <a:buSzPts val="2900"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348" y="2403271"/>
            <a:ext cx="5907006" cy="3143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7462982" y="556123"/>
            <a:ext cx="4265722" cy="96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6735698" y="625120"/>
            <a:ext cx="5720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</a:p>
          <a:p>
            <a:pPr algn="ctr"/>
            <a:r>
              <a:rPr lang="ka-GE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წაკითხულის გააზრება</a:t>
            </a: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g8d3272b2c0_0_301"/>
          <p:cNvGrpSpPr/>
          <p:nvPr/>
        </p:nvGrpSpPr>
        <p:grpSpPr>
          <a:xfrm>
            <a:off x="-5249273" y="718897"/>
            <a:ext cx="10804715" cy="7633251"/>
            <a:chOff x="-4943656" y="-757771"/>
            <a:chExt cx="10082305" cy="5889900"/>
          </a:xfrm>
        </p:grpSpPr>
        <p:sp>
          <p:nvSpPr>
            <p:cNvPr id="108" name="Google Shape;108;g8d3272b2c0_0_301"/>
            <p:cNvSpPr/>
            <p:nvPr/>
          </p:nvSpPr>
          <p:spPr>
            <a:xfrm>
              <a:off x="-4943656" y="-757771"/>
              <a:ext cx="5889900" cy="5889900"/>
            </a:xfrm>
            <a:prstGeom prst="blockArc">
              <a:avLst>
                <a:gd name="adj1" fmla="val 18900000"/>
                <a:gd name="adj2" fmla="val 2173954"/>
                <a:gd name="adj3" fmla="val 0"/>
              </a:avLst>
            </a:pr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09" name="Google Shape;109;g8d3272b2c0_0_301"/>
            <p:cNvSpPr/>
            <p:nvPr/>
          </p:nvSpPr>
          <p:spPr>
            <a:xfrm>
              <a:off x="306853" y="198853"/>
              <a:ext cx="48225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0" name="Google Shape;110;g8d3272b2c0_0_301"/>
            <p:cNvSpPr txBox="1"/>
            <p:nvPr/>
          </p:nvSpPr>
          <p:spPr>
            <a:xfrm>
              <a:off x="306853" y="198853"/>
              <a:ext cx="48225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Introduction - </a:t>
              </a:r>
              <a:r>
                <a:rPr lang="en-US" sz="1500" b="1" dirty="0" err="1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შესავალი</a:t>
              </a:r>
              <a:r>
                <a:rPr lang="en-US" sz="1500" b="1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endParaRPr sz="1500" b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1" name="Google Shape;111;g8d3272b2c0_0_301"/>
            <p:cNvSpPr/>
            <p:nvPr/>
          </p:nvSpPr>
          <p:spPr>
            <a:xfrm>
              <a:off x="58396" y="149161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2" name="Google Shape;112;g8d3272b2c0_0_301"/>
            <p:cNvSpPr/>
            <p:nvPr/>
          </p:nvSpPr>
          <p:spPr>
            <a:xfrm>
              <a:off x="666854" y="795501"/>
              <a:ext cx="44625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3" name="Google Shape;113;g8d3272b2c0_0_301"/>
            <p:cNvSpPr txBox="1"/>
            <p:nvPr/>
          </p:nvSpPr>
          <p:spPr>
            <a:xfrm>
              <a:off x="666854" y="795501"/>
              <a:ext cx="44625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Vocabulary - </a:t>
              </a:r>
              <a:r>
                <a:rPr lang="en-US" sz="1500" b="1" dirty="0" err="1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ლექსიკა</a:t>
              </a:r>
              <a:endParaRPr sz="1500" b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4" name="Google Shape;114;g8d3272b2c0_0_301"/>
            <p:cNvSpPr/>
            <p:nvPr/>
          </p:nvSpPr>
          <p:spPr>
            <a:xfrm>
              <a:off x="418397" y="745809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5" name="Google Shape;115;g8d3272b2c0_0_301"/>
            <p:cNvSpPr/>
            <p:nvPr/>
          </p:nvSpPr>
          <p:spPr>
            <a:xfrm>
              <a:off x="864133" y="1391711"/>
              <a:ext cx="42651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6" name="Google Shape;116;g8d3272b2c0_0_301"/>
            <p:cNvSpPr txBox="1"/>
            <p:nvPr/>
          </p:nvSpPr>
          <p:spPr>
            <a:xfrm>
              <a:off x="864133" y="1391711"/>
              <a:ext cx="42651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Reading Comprehension </a:t>
              </a:r>
              <a:r>
                <a:rPr lang="en-US" sz="1500" b="1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- </a:t>
              </a:r>
              <a:r>
                <a:rPr lang="ka-GE" sz="1500" b="1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წა</a:t>
              </a:r>
              <a:r>
                <a:rPr lang="en-US" sz="1500" b="1" dirty="0" err="1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კითხ</a:t>
              </a:r>
              <a:r>
                <a:rPr lang="ka-GE" sz="1500" b="1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ულის გააზრება</a:t>
              </a:r>
              <a:r>
                <a:rPr lang="en-US" sz="1500" b="1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endParaRPr sz="1500" b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7" name="Google Shape;117;g8d3272b2c0_0_301"/>
            <p:cNvSpPr/>
            <p:nvPr/>
          </p:nvSpPr>
          <p:spPr>
            <a:xfrm>
              <a:off x="615675" y="1342019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8" name="Google Shape;118;g8d3272b2c0_0_301"/>
            <p:cNvSpPr/>
            <p:nvPr/>
          </p:nvSpPr>
          <p:spPr>
            <a:xfrm>
              <a:off x="927122" y="1988359"/>
              <a:ext cx="42021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9" name="Google Shape;119;g8d3272b2c0_0_301"/>
            <p:cNvSpPr txBox="1"/>
            <p:nvPr/>
          </p:nvSpPr>
          <p:spPr>
            <a:xfrm>
              <a:off x="927122" y="1988359"/>
              <a:ext cx="42021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Grammar - </a:t>
              </a:r>
              <a:r>
                <a:rPr lang="ka-GE" sz="1500" b="1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გრამატიკა</a:t>
              </a:r>
              <a:endParaRPr sz="1500" b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0" name="Google Shape;120;g8d3272b2c0_0_301"/>
            <p:cNvSpPr/>
            <p:nvPr/>
          </p:nvSpPr>
          <p:spPr>
            <a:xfrm>
              <a:off x="678664" y="1938667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21" name="Google Shape;121;g8d3272b2c0_0_301"/>
            <p:cNvSpPr/>
            <p:nvPr/>
          </p:nvSpPr>
          <p:spPr>
            <a:xfrm>
              <a:off x="864133" y="2585006"/>
              <a:ext cx="42651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22" name="Google Shape;122;g8d3272b2c0_0_301"/>
            <p:cNvSpPr txBox="1"/>
            <p:nvPr/>
          </p:nvSpPr>
          <p:spPr>
            <a:xfrm>
              <a:off x="864133" y="2585006"/>
              <a:ext cx="42651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Summary</a:t>
              </a:r>
              <a:r>
                <a:rPr lang="ka-GE" sz="1500" b="1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- შეჯამება</a:t>
              </a:r>
              <a:endParaRPr sz="1500" b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3" name="Google Shape;123;g8d3272b2c0_0_301"/>
            <p:cNvSpPr/>
            <p:nvPr/>
          </p:nvSpPr>
          <p:spPr>
            <a:xfrm>
              <a:off x="607509" y="2525396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27" name="Google Shape;127;g8d3272b2c0_0_301"/>
            <p:cNvSpPr/>
            <p:nvPr/>
          </p:nvSpPr>
          <p:spPr>
            <a:xfrm>
              <a:off x="657559" y="3159069"/>
              <a:ext cx="448109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28" name="Google Shape;128;g8d3272b2c0_0_301"/>
            <p:cNvSpPr txBox="1"/>
            <p:nvPr/>
          </p:nvSpPr>
          <p:spPr>
            <a:xfrm>
              <a:off x="735224" y="3159069"/>
              <a:ext cx="3776597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Homework</a:t>
              </a:r>
              <a:r>
                <a:rPr lang="ka-GE" sz="1500" b="1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- საშინაო დავალება</a:t>
              </a:r>
              <a:r>
                <a:rPr lang="en-US" sz="1500" b="1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endParaRPr sz="1500" b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9" name="Google Shape;129;g8d3272b2c0_0_301"/>
            <p:cNvSpPr/>
            <p:nvPr/>
          </p:nvSpPr>
          <p:spPr>
            <a:xfrm>
              <a:off x="432013" y="3109419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</p:grpSp>
      <p:sp>
        <p:nvSpPr>
          <p:cNvPr id="130" name="Google Shape;130;g8d3272b2c0_0_301"/>
          <p:cNvSpPr txBox="1"/>
          <p:nvPr/>
        </p:nvSpPr>
        <p:spPr>
          <a:xfrm>
            <a:off x="6544526" y="2257938"/>
            <a:ext cx="5283921" cy="27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Culinary </a:t>
            </a:r>
          </a:p>
          <a:p>
            <a:pPr lvl="0" algn="ctr"/>
            <a:r>
              <a:rPr lang="ka-GE" sz="40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კულინარია</a:t>
            </a:r>
          </a:p>
        </p:txBody>
      </p:sp>
      <p:pic>
        <p:nvPicPr>
          <p:cNvPr id="26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49193" y="556124"/>
            <a:ext cx="4274589" cy="1042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Google Shape;106;g8d3272b2c0_0_301"/>
          <p:cNvSpPr txBox="1">
            <a:spLocks noGrp="1"/>
          </p:cNvSpPr>
          <p:nvPr>
            <p:ph type="title"/>
          </p:nvPr>
        </p:nvSpPr>
        <p:spPr>
          <a:xfrm>
            <a:off x="5893237" y="412197"/>
            <a:ext cx="65865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 </a:t>
            </a:r>
            <a:r>
              <a:rPr lang="en-US" sz="3600" dirty="0">
                <a:solidFill>
                  <a:schemeClr val="bg1"/>
                </a:solidFill>
                <a:latin typeface="Calibri Regular" charset="0"/>
              </a:rPr>
              <a:t>                      </a:t>
            </a:r>
            <a:endParaRPr sz="3600" dirty="0">
              <a:solidFill>
                <a:schemeClr val="bg1"/>
              </a:solidFill>
              <a:latin typeface="Calibri Regular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გაკვეთილის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გეგმა</a:t>
            </a:r>
            <a:endParaRPr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286479" y="276286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39459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394597"/>
            <a:ext cx="2376972" cy="968991"/>
          </a:xfrm>
          <a:prstGeom prst="rect">
            <a:avLst/>
          </a:prstGeom>
        </p:spPr>
      </p:pic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897F9B12-969A-408D-9A80-DB3D56BB645E}"/>
              </a:ext>
            </a:extLst>
          </p:cNvPr>
          <p:cNvSpPr/>
          <p:nvPr/>
        </p:nvSpPr>
        <p:spPr>
          <a:xfrm>
            <a:off x="286480" y="2164232"/>
            <a:ext cx="11011401" cy="41094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Not Your Average Dining Experience</a:t>
            </a:r>
          </a:p>
          <a:p>
            <a:pPr algn="just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good meal is an experience that includes many senses: taste, smell, touch, and of course, sight. We enjoy looking at the colors, shapes, and designs of food on the plate. However, </a:t>
            </a:r>
            <a:r>
              <a:rPr lang="ka-GE" sz="24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one London restaurant named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Dans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Le Noir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a-GE" sz="2400" dirty="0">
                <a:latin typeface="Calibri" panose="020F0502020204030204" pitchFamily="34" charset="0"/>
                <a:cs typeface="Calibri" panose="020F0502020204030204" pitchFamily="34" charset="0"/>
              </a:rPr>
              <a:t>guests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must enjoy their food in complete darkness. This may seem shocking to some people but the owner of the restaurant says that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eating in darkness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allows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customers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appreciate the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flavours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the food. Also the owner wants to bring people’s attention to blindness.</a:t>
            </a:r>
          </a:p>
        </p:txBody>
      </p:sp>
    </p:spTree>
    <p:extLst>
      <p:ext uri="{BB962C8B-B14F-4D97-AF65-F5344CB8AC3E}">
        <p14:creationId xmlns:p14="http://schemas.microsoft.com/office/powerpoint/2010/main" val="7285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286479" y="276286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79" y="1994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1" y="199415"/>
            <a:ext cx="2376972" cy="968991"/>
          </a:xfrm>
          <a:prstGeom prst="rect">
            <a:avLst/>
          </a:prstGeom>
        </p:spPr>
      </p:pic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897F9B12-969A-408D-9A80-DB3D56BB645E}"/>
              </a:ext>
            </a:extLst>
          </p:cNvPr>
          <p:cNvSpPr/>
          <p:nvPr/>
        </p:nvSpPr>
        <p:spPr>
          <a:xfrm>
            <a:off x="286478" y="1501137"/>
            <a:ext cx="11812249" cy="5098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Experience in the Restaurant</a:t>
            </a:r>
          </a:p>
          <a:p>
            <a:pPr algn="just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menu is just as unique as the experience. The guests can choose from one of four surprise menus: the chef’s menu,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seafood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menu,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meat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eater’s menu, and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vegetarian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menu. The guest has no idea what is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menu and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other and has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figure it out as they eat. This might sound stressful to some, but according to the owners, the guests love being surprised about what they eat. It is like a game and they like trying to figure out what they are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eating as they are eating it.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as fun as this sounds, it could also be a scary experience. Imagine a waiter walking through a dark room and bumping into a guest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another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waiter while carrying a plate of food and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dropping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on the ground.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Luckily, all the waiters are very well-trained on how to move so they don’t cause any accidents.</a:t>
            </a:r>
          </a:p>
        </p:txBody>
      </p:sp>
    </p:spTree>
    <p:extLst>
      <p:ext uri="{BB962C8B-B14F-4D97-AF65-F5344CB8AC3E}">
        <p14:creationId xmlns:p14="http://schemas.microsoft.com/office/powerpoint/2010/main" val="7335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286479" y="276286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79" y="276286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1" y="276286"/>
            <a:ext cx="2376972" cy="968991"/>
          </a:xfrm>
          <a:prstGeom prst="rect">
            <a:avLst/>
          </a:prstGeom>
        </p:spPr>
      </p:pic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897F9B12-969A-408D-9A80-DB3D56BB645E}"/>
              </a:ext>
            </a:extLst>
          </p:cNvPr>
          <p:cNvSpPr/>
          <p:nvPr/>
        </p:nvSpPr>
        <p:spPr>
          <a:xfrm>
            <a:off x="286479" y="1675643"/>
            <a:ext cx="11352323" cy="49406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Guest’s Thoughts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asked about it afterwards, one guest talked about how different it was. </a:t>
            </a: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 said: “When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arrive, the waiters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phone, watch, or camera, or anything that could be used as a light. It is so dark you can’t even see your hands! But soon you get used to it and it becomes fun. It is exciting talking to people you can’t see. During eating, you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realise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how important sight is in everyday life and it makes you appreciate being able to see. Oh</a:t>
            </a:r>
            <a:r>
              <a:rPr lang="ka-GE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food is really delicious!”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Noir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still popular restaurant and if you are ever in London, it might be worth going in order to have an amazing experience.</a:t>
            </a:r>
          </a:p>
        </p:txBody>
      </p:sp>
    </p:spTree>
    <p:extLst>
      <p:ext uri="{BB962C8B-B14F-4D97-AF65-F5344CB8AC3E}">
        <p14:creationId xmlns:p14="http://schemas.microsoft.com/office/powerpoint/2010/main" val="14339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CE9FF2-C1CD-3B46-8DA3-F837CD71F165}"/>
              </a:ext>
            </a:extLst>
          </p:cNvPr>
          <p:cNvSpPr/>
          <p:nvPr/>
        </p:nvSpPr>
        <p:spPr>
          <a:xfrm>
            <a:off x="542758" y="4169150"/>
            <a:ext cx="10430041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97719-7BD2-E047-8438-904D3A7C872F}"/>
              </a:ext>
            </a:extLst>
          </p:cNvPr>
          <p:cNvSpPr/>
          <p:nvPr/>
        </p:nvSpPr>
        <p:spPr>
          <a:xfrm>
            <a:off x="577303" y="2522281"/>
            <a:ext cx="10395496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2" name="Google Shape;532;g8d3272b2c0_2_186"/>
          <p:cNvGraphicFramePr/>
          <p:nvPr>
            <p:extLst>
              <p:ext uri="{D42A27DB-BD31-4B8C-83A1-F6EECF244321}">
                <p14:modId xmlns:p14="http://schemas.microsoft.com/office/powerpoint/2010/main" val="459671102"/>
              </p:ext>
            </p:extLst>
          </p:nvPr>
        </p:nvGraphicFramePr>
        <p:xfrm>
          <a:off x="699280" y="2805863"/>
          <a:ext cx="8064429" cy="838025"/>
        </p:xfrm>
        <a:graphic>
          <a:graphicData uri="http://schemas.openxmlformats.org/drawingml/2006/table">
            <a:tbl>
              <a:tblPr>
                <a:noFill/>
                <a:tableStyleId>{B46CFEF4-99AF-46A8-A051-738FFB79779B}</a:tableStyleId>
              </a:tblPr>
              <a:tblGrid>
                <a:gridCol w="8064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Dans</a:t>
                      </a:r>
                      <a:r>
                        <a:rPr lang="en-US" sz="2800" b="0" i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 Noir is located in Paris.</a:t>
                      </a:r>
                      <a:endParaRPr sz="28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C80389-CBF2-884A-AAE1-E30DBEC29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085406"/>
              </p:ext>
            </p:extLst>
          </p:nvPr>
        </p:nvGraphicFramePr>
        <p:xfrm>
          <a:off x="728095" y="4391160"/>
          <a:ext cx="10093911" cy="944880"/>
        </p:xfrm>
        <a:graphic>
          <a:graphicData uri="http://schemas.openxmlformats.org/drawingml/2006/table">
            <a:tbl>
              <a:tblPr firstRow="1" bandRow="1">
                <a:tableStyleId>{B46CFEF4-99AF-46A8-A051-738FFB79779B}</a:tableStyleId>
              </a:tblPr>
              <a:tblGrid>
                <a:gridCol w="10093911">
                  <a:extLst>
                    <a:ext uri="{9D8B030D-6E8A-4147-A177-3AD203B41FA5}">
                      <a16:colId xmlns:a16="http://schemas.microsoft.com/office/drawing/2014/main" val="2862978725"/>
                    </a:ext>
                  </a:extLst>
                </a:gridCol>
              </a:tblGrid>
              <a:tr h="466904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However, in one </a:t>
                      </a:r>
                      <a:r>
                        <a:rPr lang="en-US" sz="2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London restaurant named </a:t>
                      </a:r>
                      <a:r>
                        <a:rPr lang="en-US" sz="2800" i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Dans</a:t>
                      </a:r>
                      <a:r>
                        <a:rPr lang="en-US" sz="2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 Noir, diners must enjoy their food in complete darkness.</a:t>
                      </a:r>
                      <a:endParaRPr lang="en-US" sz="2800" b="0" i="1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563234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CA01B1FE-2E92-0B43-B977-A140F9C1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242" y="2566372"/>
            <a:ext cx="1755303" cy="12373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False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87DE58-B647-6341-B264-0F0900D656FE}"/>
              </a:ext>
            </a:extLst>
          </p:cNvPr>
          <p:cNvSpPr/>
          <p:nvPr/>
        </p:nvSpPr>
        <p:spPr>
          <a:xfrm>
            <a:off x="7008407" y="42142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 Activity</a:t>
            </a:r>
          </a:p>
          <a:p>
            <a:pPr algn="ctr"/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კითხვის დავალება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CE9FF2-C1CD-3B46-8DA3-F837CD71F165}"/>
              </a:ext>
            </a:extLst>
          </p:cNvPr>
          <p:cNvSpPr/>
          <p:nvPr/>
        </p:nvSpPr>
        <p:spPr>
          <a:xfrm>
            <a:off x="542758" y="4169151"/>
            <a:ext cx="10430041" cy="1085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97719-7BD2-E047-8438-904D3A7C872F}"/>
              </a:ext>
            </a:extLst>
          </p:cNvPr>
          <p:cNvSpPr/>
          <p:nvPr/>
        </p:nvSpPr>
        <p:spPr>
          <a:xfrm>
            <a:off x="577303" y="2522281"/>
            <a:ext cx="10395496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2" name="Google Shape;532;g8d3272b2c0_2_186"/>
          <p:cNvGraphicFramePr/>
          <p:nvPr>
            <p:extLst>
              <p:ext uri="{D42A27DB-BD31-4B8C-83A1-F6EECF244321}">
                <p14:modId xmlns:p14="http://schemas.microsoft.com/office/powerpoint/2010/main" val="2140088859"/>
              </p:ext>
            </p:extLst>
          </p:nvPr>
        </p:nvGraphicFramePr>
        <p:xfrm>
          <a:off x="699281" y="2805863"/>
          <a:ext cx="9119968" cy="838025"/>
        </p:xfrm>
        <a:graphic>
          <a:graphicData uri="http://schemas.openxmlformats.org/drawingml/2006/table">
            <a:tbl>
              <a:tblPr>
                <a:noFill/>
                <a:tableStyleId>{B46CFEF4-99AF-46A8-A051-738FFB79779B}</a:tableStyleId>
              </a:tblPr>
              <a:tblGrid>
                <a:gridCol w="9119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waiters are not well-trained.</a:t>
                      </a:r>
                      <a:endParaRPr sz="28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C80389-CBF2-884A-AAE1-E30DBEC29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46289"/>
              </p:ext>
            </p:extLst>
          </p:nvPr>
        </p:nvGraphicFramePr>
        <p:xfrm>
          <a:off x="568680" y="4169151"/>
          <a:ext cx="10395496" cy="1371600"/>
        </p:xfrm>
        <a:graphic>
          <a:graphicData uri="http://schemas.openxmlformats.org/drawingml/2006/table">
            <a:tbl>
              <a:tblPr firstRow="1" bandRow="1">
                <a:tableStyleId>{B46CFEF4-99AF-46A8-A051-738FFB79779B}</a:tableStyleId>
              </a:tblPr>
              <a:tblGrid>
                <a:gridCol w="10395496">
                  <a:extLst>
                    <a:ext uri="{9D8B030D-6E8A-4147-A177-3AD203B41FA5}">
                      <a16:colId xmlns:a16="http://schemas.microsoft.com/office/drawing/2014/main" val="2862978725"/>
                    </a:ext>
                  </a:extLst>
                </a:gridCol>
              </a:tblGrid>
              <a:tr h="973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Luckily, all the waiters are very well-trained on how to move so they don’t cause any accidents.</a:t>
                      </a:r>
                    </a:p>
                    <a:p>
                      <a:endParaRPr lang="en-US" sz="2800" b="0" i="1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563234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CA01B1FE-2E92-0B43-B977-A140F9C1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721" y="2560166"/>
            <a:ext cx="1755303" cy="12373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False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87DE58-B647-6341-B264-0F0900D656FE}"/>
              </a:ext>
            </a:extLst>
          </p:cNvPr>
          <p:cNvSpPr/>
          <p:nvPr/>
        </p:nvSpPr>
        <p:spPr>
          <a:xfrm>
            <a:off x="7008407" y="42142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 Activity</a:t>
            </a:r>
          </a:p>
          <a:p>
            <a:pPr algn="ctr"/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კითხვის დავალება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CE9FF2-C1CD-3B46-8DA3-F837CD71F165}"/>
              </a:ext>
            </a:extLst>
          </p:cNvPr>
          <p:cNvSpPr/>
          <p:nvPr/>
        </p:nvSpPr>
        <p:spPr>
          <a:xfrm>
            <a:off x="542758" y="4169150"/>
            <a:ext cx="10430041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97719-7BD2-E047-8438-904D3A7C872F}"/>
              </a:ext>
            </a:extLst>
          </p:cNvPr>
          <p:cNvSpPr/>
          <p:nvPr/>
        </p:nvSpPr>
        <p:spPr>
          <a:xfrm>
            <a:off x="577303" y="2522281"/>
            <a:ext cx="10395496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2" name="Google Shape;532;g8d3272b2c0_2_186"/>
          <p:cNvGraphicFramePr/>
          <p:nvPr>
            <p:extLst>
              <p:ext uri="{D42A27DB-BD31-4B8C-83A1-F6EECF244321}">
                <p14:modId xmlns:p14="http://schemas.microsoft.com/office/powerpoint/2010/main" val="918430961"/>
              </p:ext>
            </p:extLst>
          </p:nvPr>
        </p:nvGraphicFramePr>
        <p:xfrm>
          <a:off x="652786" y="2754933"/>
          <a:ext cx="9119968" cy="838025"/>
        </p:xfrm>
        <a:graphic>
          <a:graphicData uri="http://schemas.openxmlformats.org/drawingml/2006/table">
            <a:tbl>
              <a:tblPr>
                <a:noFill/>
                <a:tableStyleId>{B46CFEF4-99AF-46A8-A051-738FFB79779B}</a:tableStyleId>
              </a:tblPr>
              <a:tblGrid>
                <a:gridCol w="9119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When you arrive, they take</a:t>
                      </a:r>
                      <a:r>
                        <a:rPr lang="en-US" sz="2800" b="0" i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your phone and camera.</a:t>
                      </a:r>
                      <a:endParaRPr sz="28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C80389-CBF2-884A-AAE1-E30DBEC29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023995"/>
              </p:ext>
            </p:extLst>
          </p:nvPr>
        </p:nvGraphicFramePr>
        <p:xfrm>
          <a:off x="577302" y="4396510"/>
          <a:ext cx="10395497" cy="1031880"/>
        </p:xfrm>
        <a:graphic>
          <a:graphicData uri="http://schemas.openxmlformats.org/drawingml/2006/table">
            <a:tbl>
              <a:tblPr firstRow="1" bandRow="1">
                <a:tableStyleId>{B46CFEF4-99AF-46A8-A051-738FFB79779B}</a:tableStyleId>
              </a:tblPr>
              <a:tblGrid>
                <a:gridCol w="10395497">
                  <a:extLst>
                    <a:ext uri="{9D8B030D-6E8A-4147-A177-3AD203B41FA5}">
                      <a16:colId xmlns:a16="http://schemas.microsoft.com/office/drawing/2014/main" val="2862978725"/>
                    </a:ext>
                  </a:extLst>
                </a:gridCol>
              </a:tblGrid>
              <a:tr h="1031880">
                <a:tc>
                  <a:txBody>
                    <a:bodyPr/>
                    <a:lstStyle/>
                    <a:p>
                      <a:r>
                        <a:rPr lang="en-US" sz="2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When you arrive, the waiters </a:t>
                      </a:r>
                      <a:r>
                        <a:rPr lang="en-US" sz="28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take </a:t>
                      </a:r>
                      <a:r>
                        <a:rPr lang="en-US" sz="2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your phone, watch, or camera, or anything that could be used as a light. </a:t>
                      </a:r>
                      <a:endParaRPr lang="en-US" sz="2800" b="0" i="1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563234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CA01B1FE-2E92-0B43-B977-A140F9C1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571" y="2522281"/>
            <a:ext cx="1565329" cy="123737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True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87DE58-B647-6341-B264-0F0900D656FE}"/>
              </a:ext>
            </a:extLst>
          </p:cNvPr>
          <p:cNvSpPr/>
          <p:nvPr/>
        </p:nvSpPr>
        <p:spPr>
          <a:xfrm>
            <a:off x="7008407" y="42142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 Activity</a:t>
            </a:r>
          </a:p>
          <a:p>
            <a:pPr algn="ctr"/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კითხვის დავალება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1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CE9FF2-C1CD-3B46-8DA3-F837CD71F165}"/>
              </a:ext>
            </a:extLst>
          </p:cNvPr>
          <p:cNvSpPr/>
          <p:nvPr/>
        </p:nvSpPr>
        <p:spPr>
          <a:xfrm>
            <a:off x="542758" y="4169151"/>
            <a:ext cx="10430041" cy="1520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97719-7BD2-E047-8438-904D3A7C872F}"/>
              </a:ext>
            </a:extLst>
          </p:cNvPr>
          <p:cNvSpPr/>
          <p:nvPr/>
        </p:nvSpPr>
        <p:spPr>
          <a:xfrm>
            <a:off x="577303" y="2522281"/>
            <a:ext cx="10395496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2" name="Google Shape;532;g8d3272b2c0_2_186"/>
          <p:cNvGraphicFramePr/>
          <p:nvPr>
            <p:extLst>
              <p:ext uri="{D42A27DB-BD31-4B8C-83A1-F6EECF244321}">
                <p14:modId xmlns:p14="http://schemas.microsoft.com/office/powerpoint/2010/main" val="1277797620"/>
              </p:ext>
            </p:extLst>
          </p:nvPr>
        </p:nvGraphicFramePr>
        <p:xfrm>
          <a:off x="699281" y="2602909"/>
          <a:ext cx="9119968" cy="1164306"/>
        </p:xfrm>
        <a:graphic>
          <a:graphicData uri="http://schemas.openxmlformats.org/drawingml/2006/table">
            <a:tbl>
              <a:tblPr>
                <a:noFill/>
                <a:tableStyleId>{B46CFEF4-99AF-46A8-A051-738FFB79779B}</a:tableStyleId>
              </a:tblPr>
              <a:tblGrid>
                <a:gridCol w="9119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get to</a:t>
                      </a:r>
                      <a:r>
                        <a:rPr lang="en-US" sz="2800" b="0" i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choose exactly what you want and it is not a surprise.</a:t>
                      </a:r>
                      <a:endParaRPr sz="28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C80389-CBF2-884A-AAE1-E30DBEC29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638170"/>
              </p:ext>
            </p:extLst>
          </p:nvPr>
        </p:nvGraphicFramePr>
        <p:xfrm>
          <a:off x="577303" y="4318465"/>
          <a:ext cx="10395496" cy="1371600"/>
        </p:xfrm>
        <a:graphic>
          <a:graphicData uri="http://schemas.openxmlformats.org/drawingml/2006/table">
            <a:tbl>
              <a:tblPr firstRow="1" bandRow="1">
                <a:tableStyleId>{B46CFEF4-99AF-46A8-A051-738FFB79779B}</a:tableStyleId>
              </a:tblPr>
              <a:tblGrid>
                <a:gridCol w="10395496">
                  <a:extLst>
                    <a:ext uri="{9D8B030D-6E8A-4147-A177-3AD203B41FA5}">
                      <a16:colId xmlns:a16="http://schemas.microsoft.com/office/drawing/2014/main" val="2862978725"/>
                    </a:ext>
                  </a:extLst>
                </a:gridCol>
              </a:tblGrid>
              <a:tr h="708442">
                <a:tc>
                  <a:txBody>
                    <a:bodyPr/>
                    <a:lstStyle/>
                    <a:p>
                      <a:pPr algn="just"/>
                      <a:r>
                        <a:rPr lang="en-US" sz="2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guests can choose from one of four surprise menus: the chef’s menu, </a:t>
                      </a:r>
                      <a:r>
                        <a:rPr lang="en-US" sz="28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seafood </a:t>
                      </a:r>
                      <a:r>
                        <a:rPr lang="en-US" sz="2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menu, </a:t>
                      </a:r>
                      <a:r>
                        <a:rPr lang="en-US" sz="28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meat </a:t>
                      </a:r>
                      <a:r>
                        <a:rPr lang="en-US" sz="2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eater’s menu, and </a:t>
                      </a:r>
                      <a:r>
                        <a:rPr lang="en-US" sz="28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vegetarian </a:t>
                      </a:r>
                      <a:r>
                        <a:rPr lang="en-US" sz="280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menu.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563234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CA01B1FE-2E92-0B43-B977-A140F9C1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552" y="2645546"/>
            <a:ext cx="1553593" cy="11665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False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87DE58-B647-6341-B264-0F0900D656FE}"/>
              </a:ext>
            </a:extLst>
          </p:cNvPr>
          <p:cNvSpPr/>
          <p:nvPr/>
        </p:nvSpPr>
        <p:spPr>
          <a:xfrm>
            <a:off x="7008407" y="42142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 Activity</a:t>
            </a:r>
          </a:p>
          <a:p>
            <a:pPr algn="ctr"/>
            <a:r>
              <a:rPr lang="ka-GE" sz="3000" dirty="0">
                <a:latin typeface="Calibri" panose="020F0502020204030204" pitchFamily="34" charset="0"/>
                <a:cs typeface="Calibri" panose="020F0502020204030204" pitchFamily="34" charset="0"/>
              </a:rPr>
              <a:t>კითხვის დავალება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6653876" y="464777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Grammar</a:t>
            </a:r>
          </a:p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გრამატიკა</a:t>
            </a:r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0E387F-F56A-0545-BA44-601E3311587C}"/>
              </a:ext>
            </a:extLst>
          </p:cNvPr>
          <p:cNvSpPr/>
          <p:nvPr/>
        </p:nvSpPr>
        <p:spPr>
          <a:xfrm>
            <a:off x="562213" y="2265990"/>
            <a:ext cx="10441989" cy="1199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go back there sometime soon.</a:t>
            </a: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1C14417A-E33F-0B46-915E-ABFAFA8D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FE119-0200-0442-BAF7-CA24D53A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0E387F-F56A-0545-BA44-601E3311587C}"/>
              </a:ext>
            </a:extLst>
          </p:cNvPr>
          <p:cNvSpPr/>
          <p:nvPr/>
        </p:nvSpPr>
        <p:spPr>
          <a:xfrm>
            <a:off x="562214" y="3730565"/>
            <a:ext cx="10441989" cy="1323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sound stressful to some, but according to the owners, the guests love being surprised about what they eat.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0E387F-F56A-0545-BA44-601E3311587C}"/>
              </a:ext>
            </a:extLst>
          </p:cNvPr>
          <p:cNvSpPr/>
          <p:nvPr/>
        </p:nvSpPr>
        <p:spPr>
          <a:xfrm>
            <a:off x="562214" y="5306473"/>
            <a:ext cx="10441989" cy="1176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But as fun as this sounds, it </a:t>
            </a:r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also be a scary experience.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EA2AB-4EC0-894F-9C48-DF6E44FE0776}"/>
              </a:ext>
            </a:extLst>
          </p:cNvPr>
          <p:cNvSpPr/>
          <p:nvPr/>
        </p:nvSpPr>
        <p:spPr>
          <a:xfrm>
            <a:off x="286480" y="2430611"/>
            <a:ext cx="10818479" cy="3819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May, might and could are modal verbs.</a:t>
            </a:r>
          </a:p>
          <a:p>
            <a:endParaRPr lang="en-US" sz="2500" i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Modal verbs do not need conjugation.</a:t>
            </a:r>
          </a:p>
          <a:p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 </a:t>
            </a:r>
            <a:r>
              <a:rPr lang="ka-GE" sz="25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might</a:t>
            </a:r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cook.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7162509" y="47986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Grammar</a:t>
            </a:r>
          </a:p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გრამატიკა</a:t>
            </a:r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1C14417A-E33F-0B46-915E-ABFAFA8D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FE119-0200-0442-BAF7-CA24D53A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EA2AB-4EC0-894F-9C48-DF6E44FE0776}"/>
              </a:ext>
            </a:extLst>
          </p:cNvPr>
          <p:cNvSpPr/>
          <p:nvPr/>
        </p:nvSpPr>
        <p:spPr>
          <a:xfrm>
            <a:off x="286480" y="2482360"/>
            <a:ext cx="10335153" cy="3506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i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Modal </a:t>
            </a:r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verbs do not need other auxiliary verbs to form negative and interrogative sentences.  </a:t>
            </a:r>
          </a:p>
          <a:p>
            <a:endParaRPr lang="en-US" sz="2500" i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5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Could</a:t>
            </a:r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you cook for me?</a:t>
            </a:r>
          </a:p>
          <a:p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 </a:t>
            </a:r>
            <a:r>
              <a:rPr lang="en-US" sz="25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might </a:t>
            </a:r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not be able to join us. </a:t>
            </a: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1C14417A-E33F-0B46-915E-ABFAFA8D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FE119-0200-0442-BAF7-CA24D53A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7162509" y="47986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Grammar</a:t>
            </a:r>
          </a:p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გრამატიკა</a:t>
            </a:r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9236" y="556124"/>
            <a:ext cx="3842328" cy="96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Google Shape;138;p3"/>
          <p:cNvSpPr txBox="1">
            <a:spLocks noGrp="1"/>
          </p:cNvSpPr>
          <p:nvPr>
            <p:ph type="title"/>
          </p:nvPr>
        </p:nvSpPr>
        <p:spPr>
          <a:xfrm>
            <a:off x="7485200" y="640854"/>
            <a:ext cx="4130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Introduction</a:t>
            </a:r>
            <a:br>
              <a:rPr lang="en-US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ka-GE" sz="3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შესავალი</a:t>
            </a:r>
            <a:endParaRPr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D9A7B7-2E7A-4C45-8448-1D4A0B159BF3}"/>
              </a:ext>
            </a:extLst>
          </p:cNvPr>
          <p:cNvSpPr/>
          <p:nvPr/>
        </p:nvSpPr>
        <p:spPr>
          <a:xfrm>
            <a:off x="286480" y="2122426"/>
            <a:ext cx="5992523" cy="129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" lvl="0">
              <a:lnSpc>
                <a:spcPct val="115000"/>
              </a:lnSpc>
              <a:buClr>
                <a:srgbClr val="1C4587"/>
              </a:buClr>
              <a:buSzPts val="2900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What is your favorite food?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5788E0-7697-6D4F-B132-F0C37041B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20" y="2122426"/>
            <a:ext cx="4254544" cy="4254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61470F-F0D4-41E1-878C-578680A9750F}"/>
              </a:ext>
            </a:extLst>
          </p:cNvPr>
          <p:cNvSpPr txBox="1"/>
          <p:nvPr/>
        </p:nvSpPr>
        <p:spPr>
          <a:xfrm>
            <a:off x="286479" y="3596794"/>
            <a:ext cx="5992524" cy="2062103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most delicious food you have ever tasted?</a:t>
            </a:r>
          </a:p>
          <a:p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EA2AB-4EC0-894F-9C48-DF6E44FE0776}"/>
              </a:ext>
            </a:extLst>
          </p:cNvPr>
          <p:cNvSpPr/>
          <p:nvPr/>
        </p:nvSpPr>
        <p:spPr>
          <a:xfrm>
            <a:off x="286480" y="2301009"/>
            <a:ext cx="10335153" cy="3819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i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Modal </a:t>
            </a:r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verbs are followed by an infinitive without to (bare infinitive</a:t>
            </a:r>
            <a:r>
              <a:rPr lang="en-US" sz="2500" i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).</a:t>
            </a:r>
            <a:endParaRPr lang="en-US" sz="2500" i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500" i="1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500" i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 </a:t>
            </a:r>
            <a:r>
              <a:rPr lang="en-US" sz="25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might</a:t>
            </a:r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be late. </a:t>
            </a:r>
          </a:p>
          <a:p>
            <a:endParaRPr lang="en-US" sz="2500" i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1C14417A-E33F-0B46-915E-ABFAFA8D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FE119-0200-0442-BAF7-CA24D53A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7162509" y="47986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Grammar</a:t>
            </a:r>
          </a:p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გრამატიკა</a:t>
            </a:r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EA2AB-4EC0-894F-9C48-DF6E44FE0776}"/>
              </a:ext>
            </a:extLst>
          </p:cNvPr>
          <p:cNvSpPr/>
          <p:nvPr/>
        </p:nvSpPr>
        <p:spPr>
          <a:xfrm>
            <a:off x="286480" y="2440709"/>
            <a:ext cx="10335153" cy="3819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Might, could and may</a:t>
            </a:r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500" i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– show </a:t>
            </a:r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probability/possibility.</a:t>
            </a:r>
          </a:p>
          <a:p>
            <a:endParaRPr lang="en-US" sz="2500" i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It </a:t>
            </a:r>
            <a:r>
              <a:rPr lang="en-US" sz="25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could </a:t>
            </a:r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snow tomorrow. </a:t>
            </a:r>
          </a:p>
          <a:p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It </a:t>
            </a:r>
            <a:r>
              <a:rPr lang="en-US" sz="25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may</a:t>
            </a:r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be difficult to bake this tart. </a:t>
            </a:r>
          </a:p>
          <a:p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 </a:t>
            </a:r>
            <a:r>
              <a:rPr lang="en-US" sz="25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might </a:t>
            </a:r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bake a cake. </a:t>
            </a: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1C14417A-E33F-0B46-915E-ABFAFA8D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FE119-0200-0442-BAF7-CA24D53A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7162509" y="47986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Grammar</a:t>
            </a:r>
          </a:p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გრამატიკა</a:t>
            </a:r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EA2AB-4EC0-894F-9C48-DF6E44FE0776}"/>
              </a:ext>
            </a:extLst>
          </p:cNvPr>
          <p:cNvSpPr/>
          <p:nvPr/>
        </p:nvSpPr>
        <p:spPr>
          <a:xfrm>
            <a:off x="217102" y="2476500"/>
            <a:ext cx="10335153" cy="3819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i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Could – </a:t>
            </a:r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shows ability.</a:t>
            </a:r>
          </a:p>
          <a:p>
            <a:endParaRPr lang="en-US" sz="2500" i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en-US" sz="25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could </a:t>
            </a:r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make food on my own, when I was seven years old. </a:t>
            </a: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1C14417A-E33F-0B46-915E-ABFAFA8D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FE119-0200-0442-BAF7-CA24D53A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7162509" y="47986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Grammar</a:t>
            </a:r>
          </a:p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გრამატიკა</a:t>
            </a:r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EA2AB-4EC0-894F-9C48-DF6E44FE0776}"/>
              </a:ext>
            </a:extLst>
          </p:cNvPr>
          <p:cNvSpPr/>
          <p:nvPr/>
        </p:nvSpPr>
        <p:spPr>
          <a:xfrm>
            <a:off x="286480" y="2449945"/>
            <a:ext cx="10335153" cy="3819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We use </a:t>
            </a:r>
            <a:r>
              <a:rPr lang="en-US" sz="25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could </a:t>
            </a:r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en-US" sz="25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may</a:t>
            </a:r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when we want to take permission. </a:t>
            </a:r>
          </a:p>
          <a:p>
            <a:endParaRPr lang="en-US" sz="2500" i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5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Could</a:t>
            </a:r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you send me the recipe for this cake please?</a:t>
            </a:r>
          </a:p>
          <a:p>
            <a:r>
              <a:rPr lang="en-US" sz="2500" i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May</a:t>
            </a:r>
            <a:r>
              <a:rPr lang="en-US" sz="2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I use your oven?</a:t>
            </a: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1C14417A-E33F-0B46-915E-ABFAFA8D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FE119-0200-0442-BAF7-CA24D53A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7162509" y="47986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Grammar</a:t>
            </a:r>
          </a:p>
          <a:p>
            <a:pPr algn="ctr"/>
            <a:r>
              <a:rPr lang="ka-GE" sz="3000" dirty="0">
                <a:latin typeface="Calibri" charset="0"/>
                <a:ea typeface="Calibri" charset="0"/>
                <a:cs typeface="Calibri" charset="0"/>
              </a:rPr>
              <a:t>გრამატიკა</a:t>
            </a:r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d3272b2c0_1_109"/>
          <p:cNvSpPr txBox="1"/>
          <p:nvPr/>
        </p:nvSpPr>
        <p:spPr>
          <a:xfrm>
            <a:off x="883125" y="469150"/>
            <a:ext cx="10707900" cy="5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endParaRPr lang="en-US" sz="6000" dirty="0">
              <a:latin typeface="Sylfaen Regular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C633668A-C180-4A05-AB4F-6AAFDE5258A4}"/>
              </a:ext>
            </a:extLst>
          </p:cNvPr>
          <p:cNvSpPr/>
          <p:nvPr/>
        </p:nvSpPr>
        <p:spPr>
          <a:xfrm>
            <a:off x="286480" y="2596559"/>
            <a:ext cx="10944859" cy="3002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mr-I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j</a:t>
            </a: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oin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friends but I am not sure. </a:t>
            </a:r>
          </a:p>
          <a:p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3200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might/may/could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join my </a:t>
            </a: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friends but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am not sure. </a:t>
            </a: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1C14417A-E33F-0B46-915E-ABFAFA8D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FE119-0200-0442-BAF7-CA24D53A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7162509" y="47986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 smtClean="0">
                <a:latin typeface="Calibri" charset="0"/>
                <a:ea typeface="Calibri" charset="0"/>
                <a:cs typeface="Calibri" charset="0"/>
              </a:rPr>
              <a:t>Grammar</a:t>
            </a:r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 Activity</a:t>
            </a:r>
            <a:endParaRPr lang="ka-GE" sz="30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ka-GE" sz="3000" dirty="0" smtClean="0">
                <a:latin typeface="Calibri" charset="0"/>
                <a:ea typeface="Calibri" charset="0"/>
                <a:cs typeface="Calibri" charset="0"/>
              </a:rPr>
              <a:t>გრამატიკის დავალება</a:t>
            </a:r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d3272b2c0_1_109"/>
          <p:cNvSpPr txBox="1"/>
          <p:nvPr/>
        </p:nvSpPr>
        <p:spPr>
          <a:xfrm>
            <a:off x="883125" y="469150"/>
            <a:ext cx="10707900" cy="5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endParaRPr lang="en-US" sz="6000" dirty="0">
              <a:latin typeface="Sylfaen Regular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C633668A-C180-4A05-AB4F-6AAFDE5258A4}"/>
              </a:ext>
            </a:extLst>
          </p:cNvPr>
          <p:cNvSpPr/>
          <p:nvPr/>
        </p:nvSpPr>
        <p:spPr>
          <a:xfrm>
            <a:off x="286480" y="2627101"/>
            <a:ext cx="10944859" cy="3107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0B8F0-ED81-4886-BAD3-624878320317}"/>
              </a:ext>
            </a:extLst>
          </p:cNvPr>
          <p:cNvSpPr txBox="1"/>
          <p:nvPr/>
        </p:nvSpPr>
        <p:spPr>
          <a:xfrm>
            <a:off x="883125" y="3107184"/>
            <a:ext cx="96229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(help) me prepare food?</a:t>
            </a:r>
          </a:p>
          <a:p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help me prepare food?</a:t>
            </a: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1C14417A-E33F-0B46-915E-ABFAFA8D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0FE119-0200-0442-BAF7-CA24D53A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7162509" y="47986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 smtClean="0">
                <a:latin typeface="Calibri" charset="0"/>
                <a:ea typeface="Calibri" charset="0"/>
                <a:cs typeface="Calibri" charset="0"/>
              </a:rPr>
              <a:t>Grammar</a:t>
            </a:r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 Activity</a:t>
            </a:r>
            <a:endParaRPr lang="ka-GE" sz="30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ka-GE" sz="3000" dirty="0" smtClean="0">
                <a:latin typeface="Calibri" charset="0"/>
                <a:ea typeface="Calibri" charset="0"/>
                <a:cs typeface="Calibri" charset="0"/>
              </a:rPr>
              <a:t>გრამატიკის დავალება</a:t>
            </a:r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6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d3272b2c0_1_109"/>
          <p:cNvSpPr txBox="1"/>
          <p:nvPr/>
        </p:nvSpPr>
        <p:spPr>
          <a:xfrm>
            <a:off x="883125" y="469150"/>
            <a:ext cx="10707900" cy="5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endParaRPr lang="en-US" sz="6000" dirty="0">
              <a:latin typeface="Sylfaen Regular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C633668A-C180-4A05-AB4F-6AAFDE5258A4}"/>
              </a:ext>
            </a:extLst>
          </p:cNvPr>
          <p:cNvSpPr/>
          <p:nvPr/>
        </p:nvSpPr>
        <p:spPr>
          <a:xfrm>
            <a:off x="286479" y="2893386"/>
            <a:ext cx="10944859" cy="2810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998593-0AF6-46CA-B7D5-177946EB5FA5}"/>
              </a:ext>
            </a:extLst>
          </p:cNvPr>
          <p:cNvSpPr txBox="1"/>
          <p:nvPr/>
        </p:nvSpPr>
        <p:spPr>
          <a:xfrm>
            <a:off x="624549" y="3513808"/>
            <a:ext cx="9911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</a:t>
            </a:r>
            <a:r>
              <a:rPr lang="mr-I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(use) books during the </a:t>
            </a: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exams.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</a:t>
            </a:r>
            <a:r>
              <a:rPr lang="en-US" sz="3200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books during the </a:t>
            </a: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exams.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1C14417A-E33F-0B46-915E-ABFAFA8D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FE119-0200-0442-BAF7-CA24D53A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7162509" y="47986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 smtClean="0">
                <a:latin typeface="Calibri" charset="0"/>
                <a:ea typeface="Calibri" charset="0"/>
                <a:cs typeface="Calibri" charset="0"/>
              </a:rPr>
              <a:t>Grammar</a:t>
            </a:r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 Activity</a:t>
            </a:r>
            <a:endParaRPr lang="ka-GE" sz="30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ka-GE" sz="3000" dirty="0" smtClean="0">
                <a:latin typeface="Calibri" charset="0"/>
                <a:ea typeface="Calibri" charset="0"/>
                <a:cs typeface="Calibri" charset="0"/>
              </a:rPr>
              <a:t>გრამატიკის დავალება</a:t>
            </a:r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9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d3272b2c0_1_109"/>
          <p:cNvSpPr txBox="1"/>
          <p:nvPr/>
        </p:nvSpPr>
        <p:spPr>
          <a:xfrm>
            <a:off x="883125" y="469150"/>
            <a:ext cx="10707900" cy="5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endParaRPr lang="en-US" sz="6000" dirty="0">
              <a:latin typeface="Sylfaen Regular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C633668A-C180-4A05-AB4F-6AAFDE5258A4}"/>
              </a:ext>
            </a:extLst>
          </p:cNvPr>
          <p:cNvSpPr/>
          <p:nvPr/>
        </p:nvSpPr>
        <p:spPr>
          <a:xfrm>
            <a:off x="286480" y="2847206"/>
            <a:ext cx="10944859" cy="2810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cake......... (not) be as good as the previous one.</a:t>
            </a:r>
          </a:p>
          <a:p>
            <a:endParaRPr lang="ka-GE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a-GE" sz="3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cake </a:t>
            </a:r>
            <a:r>
              <a:rPr lang="ka-GE" sz="3200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not</a:t>
            </a:r>
            <a:r>
              <a:rPr lang="ka-GE" sz="3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as good as the previous one. </a:t>
            </a:r>
            <a:endParaRPr lang="en-US" sz="32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1C14417A-E33F-0B46-915E-ABFAFA8D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FE119-0200-0442-BAF7-CA24D53A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7162509" y="47986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dirty="0" smtClean="0">
                <a:latin typeface="Calibri" charset="0"/>
                <a:ea typeface="Calibri" charset="0"/>
                <a:cs typeface="Calibri" charset="0"/>
              </a:rPr>
              <a:t>Grammar</a:t>
            </a:r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 Activity</a:t>
            </a:r>
            <a:endParaRPr lang="ka-GE" sz="30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ka-GE" sz="3000" dirty="0" smtClean="0">
                <a:latin typeface="Calibri" charset="0"/>
                <a:ea typeface="Calibri" charset="0"/>
                <a:cs typeface="Calibri" charset="0"/>
              </a:rPr>
              <a:t>გრამატიკის დავალება</a:t>
            </a:r>
            <a:endParaRPr lang="en-US" sz="3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7;g8d3272b2c0_0_301"/>
          <p:cNvGrpSpPr/>
          <p:nvPr/>
        </p:nvGrpSpPr>
        <p:grpSpPr>
          <a:xfrm>
            <a:off x="333487" y="2323650"/>
            <a:ext cx="6253054" cy="3092028"/>
            <a:chOff x="-404278" y="239928"/>
            <a:chExt cx="7136292" cy="1558436"/>
          </a:xfrm>
        </p:grpSpPr>
        <p:sp>
          <p:nvSpPr>
            <p:cNvPr id="109" name="Google Shape;109;g8d3272b2c0_0_301"/>
            <p:cNvSpPr/>
            <p:nvPr/>
          </p:nvSpPr>
          <p:spPr>
            <a:xfrm>
              <a:off x="210108" y="277809"/>
              <a:ext cx="5389036" cy="346822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0" name="Google Shape;110;g8d3272b2c0_0_301"/>
            <p:cNvSpPr txBox="1"/>
            <p:nvPr/>
          </p:nvSpPr>
          <p:spPr>
            <a:xfrm>
              <a:off x="314512" y="299483"/>
              <a:ext cx="6417502" cy="325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Vocabulary</a:t>
              </a:r>
              <a:endParaRPr sz="24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1" name="Google Shape;111;g8d3272b2c0_0_301"/>
            <p:cNvSpPr/>
            <p:nvPr/>
          </p:nvSpPr>
          <p:spPr>
            <a:xfrm>
              <a:off x="-404278" y="239928"/>
              <a:ext cx="933064" cy="40603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2" name="Google Shape;112;g8d3272b2c0_0_301"/>
            <p:cNvSpPr/>
            <p:nvPr/>
          </p:nvSpPr>
          <p:spPr>
            <a:xfrm>
              <a:off x="-36448" y="870213"/>
              <a:ext cx="5635592" cy="358705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3" name="Google Shape;113;g8d3272b2c0_0_301"/>
            <p:cNvSpPr txBox="1"/>
            <p:nvPr/>
          </p:nvSpPr>
          <p:spPr>
            <a:xfrm>
              <a:off x="314511" y="839704"/>
              <a:ext cx="4963824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u="none" strike="noStrike" cap="none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Reading</a:t>
              </a:r>
              <a:endParaRPr sz="24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4" name="Google Shape;114;g8d3272b2c0_0_301"/>
            <p:cNvSpPr/>
            <p:nvPr/>
          </p:nvSpPr>
          <p:spPr>
            <a:xfrm>
              <a:off x="-358189" y="844643"/>
              <a:ext cx="886974" cy="3975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5" name="Google Shape;115;g8d3272b2c0_0_301"/>
            <p:cNvSpPr/>
            <p:nvPr/>
          </p:nvSpPr>
          <p:spPr>
            <a:xfrm>
              <a:off x="160952" y="1392329"/>
              <a:ext cx="5438192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6" name="Google Shape;116;g8d3272b2c0_0_301"/>
            <p:cNvSpPr txBox="1"/>
            <p:nvPr/>
          </p:nvSpPr>
          <p:spPr>
            <a:xfrm>
              <a:off x="314511" y="1400864"/>
              <a:ext cx="4801881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Grammar – </a:t>
              </a:r>
              <a:r>
                <a:rPr lang="en-US" sz="2400" u="none" strike="noStrike" cap="none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may</a:t>
              </a:r>
              <a:r>
                <a:rPr lang="en-US" sz="24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, </a:t>
              </a:r>
              <a:r>
                <a:rPr lang="en-US" sz="2400" u="none" strike="noStrike" cap="none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might</a:t>
              </a:r>
              <a:r>
                <a:rPr lang="en-US" sz="24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, </a:t>
              </a:r>
              <a:r>
                <a:rPr lang="en-US" sz="2400" u="none" strike="noStrike" cap="none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could</a:t>
              </a:r>
              <a:endParaRPr sz="24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7" name="Google Shape;117;g8d3272b2c0_0_301"/>
            <p:cNvSpPr/>
            <p:nvPr/>
          </p:nvSpPr>
          <p:spPr>
            <a:xfrm>
              <a:off x="-358189" y="1391711"/>
              <a:ext cx="886974" cy="40665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</p:grpSp>
      <p:sp>
        <p:nvSpPr>
          <p:cNvPr id="130" name="Google Shape;130;g8d3272b2c0_0_301"/>
          <p:cNvSpPr txBox="1"/>
          <p:nvPr/>
        </p:nvSpPr>
        <p:spPr>
          <a:xfrm>
            <a:off x="6936509" y="2160555"/>
            <a:ext cx="4690334" cy="27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Culinary </a:t>
            </a:r>
          </a:p>
          <a:p>
            <a:pPr lvl="0" algn="ctr"/>
            <a:r>
              <a:rPr lang="ka-GE" sz="40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კულინარია</a:t>
            </a:r>
            <a:endParaRPr sz="400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6" name="Google Shape;90;p1">
            <a:extLst>
              <a:ext uri="{FF2B5EF4-FFF2-40B4-BE49-F238E27FC236}">
                <a16:creationId xmlns:a16="http://schemas.microsoft.com/office/drawing/2014/main" id="{1C14417A-E33F-0B46-915E-ABFAFA8D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0FE119-0200-0442-BAF7-CA24D53A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28873" y="556124"/>
            <a:ext cx="4331854" cy="96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Google Shape;106;g8d3272b2c0_0_301"/>
          <p:cNvSpPr txBox="1">
            <a:spLocks noGrp="1"/>
          </p:cNvSpPr>
          <p:nvPr>
            <p:ph type="title"/>
          </p:nvPr>
        </p:nvSpPr>
        <p:spPr>
          <a:xfrm>
            <a:off x="6793345" y="423369"/>
            <a:ext cx="480291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                    </a:t>
            </a:r>
            <a:endParaRPr sz="3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გაკვეთილის</a:t>
            </a:r>
            <a:r>
              <a:rPr lang="en-US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3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შეჯამება</a:t>
            </a:r>
            <a:endParaRPr sz="3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2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C633668A-C180-4A05-AB4F-6AAFDE5258A4}"/>
              </a:ext>
            </a:extLst>
          </p:cNvPr>
          <p:cNvSpPr/>
          <p:nvPr/>
        </p:nvSpPr>
        <p:spPr>
          <a:xfrm>
            <a:off x="877607" y="3158625"/>
            <a:ext cx="10148205" cy="1262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0BD67DF-B55F-3B41-8E9D-D3A0EFBDB28E}"/>
              </a:ext>
            </a:extLst>
          </p:cNvPr>
          <p:cNvSpPr txBox="1">
            <a:spLocks/>
          </p:cNvSpPr>
          <p:nvPr/>
        </p:nvSpPr>
        <p:spPr>
          <a:xfrm>
            <a:off x="1085156" y="3379449"/>
            <a:ext cx="9733105" cy="140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Write a paragraph about your </a:t>
            </a:r>
            <a:r>
              <a:rPr lang="en-US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favourite</a:t>
            </a:r>
            <a:r>
              <a:rPr lang="en-US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restaurant experience.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7402746" y="556124"/>
            <a:ext cx="4150670" cy="96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 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საშინაო </a:t>
            </a:r>
            <a:r>
              <a:rPr lang="ka-GE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დავალება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1C14417A-E33F-0B46-915E-ABFAFA8DF06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0FE119-0200-0442-BAF7-CA24D53A2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3FC8E944-E4E3-4BEA-9BB5-93CD8F37F612}"/>
              </a:ext>
            </a:extLst>
          </p:cNvPr>
          <p:cNvSpPr/>
          <p:nvPr/>
        </p:nvSpPr>
        <p:spPr>
          <a:xfrm>
            <a:off x="1591010" y="3519055"/>
            <a:ext cx="2251317" cy="1651589"/>
          </a:xfrm>
          <a:prstGeom prst="ellips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Google Shape;180;g8d3272b2c0_0_186"/>
          <p:cNvSpPr/>
          <p:nvPr/>
        </p:nvSpPr>
        <p:spPr>
          <a:xfrm>
            <a:off x="7779076" y="1747281"/>
            <a:ext cx="2247155" cy="1599879"/>
          </a:xfrm>
          <a:prstGeom prst="ellipse">
            <a:avLst/>
          </a:prstGeom>
          <a:solidFill>
            <a:srgbClr val="4372C3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Sylfaen Regular" pitchFamily="18" charset="0"/>
            </a:endParaRPr>
          </a:p>
        </p:txBody>
      </p:sp>
      <p:grpSp>
        <p:nvGrpSpPr>
          <p:cNvPr id="147" name="Google Shape;147;g8d3272b2c0_0_186"/>
          <p:cNvGrpSpPr/>
          <p:nvPr/>
        </p:nvGrpSpPr>
        <p:grpSpPr>
          <a:xfrm>
            <a:off x="1386913" y="641987"/>
            <a:ext cx="8431825" cy="6148978"/>
            <a:chOff x="477874" y="-288617"/>
            <a:chExt cx="7396244" cy="6201437"/>
          </a:xfrm>
        </p:grpSpPr>
        <p:sp>
          <p:nvSpPr>
            <p:cNvPr id="148" name="Google Shape;148;g8d3272b2c0_0_186"/>
            <p:cNvSpPr/>
            <p:nvPr/>
          </p:nvSpPr>
          <p:spPr>
            <a:xfrm>
              <a:off x="3742736" y="2042466"/>
              <a:ext cx="1817284" cy="160470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Sylfaen Regular" pitchFamily="18" charset="0"/>
              </a:endParaRPr>
            </a:p>
          </p:txBody>
        </p:sp>
        <p:sp>
          <p:nvSpPr>
            <p:cNvPr id="149" name="Google Shape;149;g8d3272b2c0_0_186"/>
            <p:cNvSpPr txBox="1"/>
            <p:nvPr/>
          </p:nvSpPr>
          <p:spPr>
            <a:xfrm>
              <a:off x="3977319" y="2277466"/>
              <a:ext cx="1422590" cy="11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u="none" strike="noStrike" cap="none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Vocabulary</a:t>
              </a:r>
              <a:endParaRPr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en-US" sz="2400" b="1" u="none" strike="noStrike" cap="none" dirty="0" err="1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ლექსიკა</a:t>
              </a:r>
              <a:endParaRPr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Google Shape;151;g8d3272b2c0_0_186"/>
            <p:cNvSpPr txBox="1"/>
            <p:nvPr/>
          </p:nvSpPr>
          <p:spPr>
            <a:xfrm rot="5196305">
              <a:off x="4607339" y="1672363"/>
              <a:ext cx="35462" cy="35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Sylfaen Regular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g8d3272b2c0_0_186"/>
            <p:cNvSpPr/>
            <p:nvPr/>
          </p:nvSpPr>
          <p:spPr>
            <a:xfrm>
              <a:off x="3758056" y="-288617"/>
              <a:ext cx="2094360" cy="1624061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Sylfaen Regular" pitchFamily="18" charset="0"/>
              </a:endParaRPr>
            </a:p>
          </p:txBody>
        </p:sp>
        <p:sp>
          <p:nvSpPr>
            <p:cNvPr id="153" name="Google Shape;153;g8d3272b2c0_0_186"/>
            <p:cNvSpPr txBox="1"/>
            <p:nvPr/>
          </p:nvSpPr>
          <p:spPr>
            <a:xfrm>
              <a:off x="3486172" y="215594"/>
              <a:ext cx="2579423" cy="772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boil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(v.)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ka-GE" sz="2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ადუღება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55" name="Google Shape;155;g8d3272b2c0_0_186"/>
            <p:cNvSpPr txBox="1"/>
            <p:nvPr/>
          </p:nvSpPr>
          <p:spPr>
            <a:xfrm rot="-2466378">
              <a:off x="5868095" y="1745714"/>
              <a:ext cx="81222" cy="81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Sylfaen Regular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g8d3272b2c0_0_186"/>
            <p:cNvSpPr txBox="1"/>
            <p:nvPr/>
          </p:nvSpPr>
          <p:spPr>
            <a:xfrm>
              <a:off x="6368053" y="1216058"/>
              <a:ext cx="1506065" cy="9077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roast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(v.)</a:t>
              </a:r>
              <a:endParaRPr lang="ka-GE" sz="24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ka-GE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შებრაწვა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4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59" name="Google Shape;159;g8d3272b2c0_0_186"/>
            <p:cNvSpPr txBox="1"/>
            <p:nvPr/>
          </p:nvSpPr>
          <p:spPr>
            <a:xfrm rot="-246013">
              <a:off x="6281636" y="2686160"/>
              <a:ext cx="83915" cy="83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Sylfaen Regular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g8d3272b2c0_0_186"/>
            <p:cNvSpPr txBox="1"/>
            <p:nvPr/>
          </p:nvSpPr>
          <p:spPr>
            <a:xfrm rot="5176116">
              <a:off x="4611338" y="3893716"/>
              <a:ext cx="273584" cy="40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Sylfaen Regular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g8d3272b2c0_0_186"/>
            <p:cNvSpPr/>
            <p:nvPr/>
          </p:nvSpPr>
          <p:spPr>
            <a:xfrm>
              <a:off x="2418675" y="4163189"/>
              <a:ext cx="2206395" cy="1749631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Sylfaen Regular" pitchFamily="18" charset="0"/>
              </a:endParaRPr>
            </a:p>
          </p:txBody>
        </p:sp>
        <p:sp>
          <p:nvSpPr>
            <p:cNvPr id="169" name="Google Shape;169;g8d3272b2c0_0_186"/>
            <p:cNvSpPr txBox="1"/>
            <p:nvPr/>
          </p:nvSpPr>
          <p:spPr>
            <a:xfrm>
              <a:off x="2166731" y="4552585"/>
              <a:ext cx="2710283" cy="970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grill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(v.)</a:t>
              </a:r>
              <a:endParaRPr lang="ka-GE" sz="24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ka-GE" sz="2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გრილზე შეწვა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lang="ka-GE" sz="20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71" name="Google Shape;171;g8d3272b2c0_0_186"/>
            <p:cNvSpPr txBox="1"/>
            <p:nvPr/>
          </p:nvSpPr>
          <p:spPr>
            <a:xfrm rot="-1759631">
              <a:off x="3157491" y="3636472"/>
              <a:ext cx="91875" cy="9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Sylfaen Regular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g8d3272b2c0_0_186"/>
            <p:cNvSpPr txBox="1"/>
            <p:nvPr/>
          </p:nvSpPr>
          <p:spPr>
            <a:xfrm rot="162391">
              <a:off x="3037428" y="2729877"/>
              <a:ext cx="82592" cy="82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Sylfaen Regular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g8d3272b2c0_0_186"/>
            <p:cNvSpPr/>
            <p:nvPr/>
          </p:nvSpPr>
          <p:spPr>
            <a:xfrm>
              <a:off x="5399909" y="4124571"/>
              <a:ext cx="2095835" cy="173607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Sylfaen Regular" pitchFamily="18" charset="0"/>
              </a:endParaRPr>
            </a:p>
          </p:txBody>
        </p:sp>
        <p:sp>
          <p:nvSpPr>
            <p:cNvPr id="177" name="Google Shape;177;g8d3272b2c0_0_186"/>
            <p:cNvSpPr txBox="1"/>
            <p:nvPr/>
          </p:nvSpPr>
          <p:spPr>
            <a:xfrm>
              <a:off x="5204053" y="4590991"/>
              <a:ext cx="2487547" cy="669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steam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(v.)</a:t>
              </a:r>
              <a:endParaRPr lang="ka-GE" sz="24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ka-GE" sz="2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ორთქლზე </a:t>
              </a:r>
              <a:endParaRPr lang="ka-GE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ka-GE" sz="24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მოხარშვა</a:t>
              </a:r>
              <a:endParaRPr lang="ka-GE" sz="24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79" name="Google Shape;179;g8d3272b2c0_0_186"/>
            <p:cNvSpPr txBox="1"/>
            <p:nvPr/>
          </p:nvSpPr>
          <p:spPr>
            <a:xfrm rot="2082986">
              <a:off x="3151457" y="1760313"/>
              <a:ext cx="102192" cy="102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u="none" strike="noStrike" cap="none" dirty="0">
                <a:solidFill>
                  <a:srgbClr val="000000"/>
                </a:solidFill>
                <a:latin typeface="Sylfaen Regular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g8d3272b2c0_0_186"/>
            <p:cNvSpPr/>
            <p:nvPr/>
          </p:nvSpPr>
          <p:spPr>
            <a:xfrm>
              <a:off x="1324022" y="902237"/>
              <a:ext cx="1971164" cy="1613528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Sylfaen Regular" pitchFamily="18" charset="0"/>
              </a:endParaRPr>
            </a:p>
          </p:txBody>
        </p:sp>
        <p:sp>
          <p:nvSpPr>
            <p:cNvPr id="181" name="Google Shape;181;g8d3272b2c0_0_186"/>
            <p:cNvSpPr txBox="1"/>
            <p:nvPr/>
          </p:nvSpPr>
          <p:spPr>
            <a:xfrm>
              <a:off x="1298698" y="1335444"/>
              <a:ext cx="2021809" cy="819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fry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(v.)</a:t>
              </a:r>
              <a:endParaRPr lang="ka-GE" sz="24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ka-GE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შეწვა</a:t>
              </a:r>
              <a:endPara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4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73" name="Google Shape;173;g8d3272b2c0_0_186"/>
            <p:cNvSpPr txBox="1"/>
            <p:nvPr/>
          </p:nvSpPr>
          <p:spPr>
            <a:xfrm>
              <a:off x="477874" y="2888171"/>
              <a:ext cx="2338352" cy="1275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u="none" strike="noStrike" cap="none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prepare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(v</a:t>
              </a:r>
              <a:r>
                <a:rPr lang="ka-GE" sz="2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.</a:t>
              </a:r>
              <a:r>
                <a:rPr lang="en-US" sz="2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)</a:t>
              </a:r>
              <a:endParaRPr lang="ka-GE" sz="24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მომზადება</a:t>
              </a:r>
              <a:endPara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3FC8E944-E4E3-4BEA-9BB5-93CD8F37F612}"/>
              </a:ext>
            </a:extLst>
          </p:cNvPr>
          <p:cNvSpPr/>
          <p:nvPr/>
        </p:nvSpPr>
        <p:spPr>
          <a:xfrm>
            <a:off x="8783940" y="3471872"/>
            <a:ext cx="2484582" cy="1745953"/>
          </a:xfrm>
          <a:prstGeom prst="ellips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bake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(v.)</a:t>
            </a:r>
            <a:endParaRPr lang="ka-G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2400" b="1" dirty="0">
                <a:latin typeface="Calibri" panose="020F0502020204030204" pitchFamily="34" charset="0"/>
                <a:cs typeface="Calibri" panose="020F0502020204030204" pitchFamily="34" charset="0"/>
              </a:rPr>
              <a:t>გამოცხობა</a:t>
            </a:r>
          </a:p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cxnSp>
        <p:nvCxnSpPr>
          <p:cNvPr id="3" name="Straight Connector 2"/>
          <p:cNvCxnSpPr>
            <a:stCxn id="148" idx="0"/>
          </p:cNvCxnSpPr>
          <p:nvPr/>
        </p:nvCxnSpPr>
        <p:spPr>
          <a:xfrm flipV="1">
            <a:off x="6144768" y="2097160"/>
            <a:ext cx="0" cy="85619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871855" y="2799069"/>
            <a:ext cx="1000430" cy="387294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5" idx="2"/>
          </p:cNvCxnSpPr>
          <p:nvPr/>
        </p:nvCxnSpPr>
        <p:spPr>
          <a:xfrm>
            <a:off x="7180633" y="3943927"/>
            <a:ext cx="1603307" cy="400922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569821" y="2881745"/>
            <a:ext cx="806510" cy="304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842327" y="3943927"/>
            <a:ext cx="1266576" cy="240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301675" y="4514060"/>
            <a:ext cx="517234" cy="656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76" idx="1"/>
          </p:cNvCxnSpPr>
          <p:nvPr/>
        </p:nvCxnSpPr>
        <p:spPr>
          <a:xfrm>
            <a:off x="6539345" y="4514060"/>
            <a:ext cx="808661" cy="755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d3272b2c0_1_109"/>
          <p:cNvSpPr txBox="1"/>
          <p:nvPr/>
        </p:nvSpPr>
        <p:spPr>
          <a:xfrm>
            <a:off x="628650" y="304800"/>
            <a:ext cx="10962375" cy="604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endParaRPr lang="en-US" sz="6000" dirty="0">
              <a:latin typeface="Sylfaen Regular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0B8F0-ED81-4886-BAD3-624878320317}"/>
              </a:ext>
            </a:extLst>
          </p:cNvPr>
          <p:cNvSpPr txBox="1"/>
          <p:nvPr/>
        </p:nvSpPr>
        <p:spPr>
          <a:xfrm>
            <a:off x="1590675" y="234315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A496D01A-79D0-4890-9C5F-709630ED59D2}"/>
              </a:ext>
            </a:extLst>
          </p:cNvPr>
          <p:cNvSpPr/>
          <p:nvPr/>
        </p:nvSpPr>
        <p:spPr>
          <a:xfrm>
            <a:off x="785091" y="1803862"/>
            <a:ext cx="10344116" cy="47078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My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restaurant experience happened when I turned thirteen. My parents took me to a Japanese grill where the chefs cook the food right in front of you. I got to watch as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chef chopped up onions, tomatoes, and zucchini very fast with a big knife. For fun, the chef would use his spatula and toss the food on our plates and we had to catch them. He even tossed a piece of prawn at me and I caught it with my mouth! Then he cooked a big pile of fried rice, along with steaks, chicken, fish, and more prawns. He was so good at cooking; roasting some things while frying others. I was so impressed and me and my family were so happy. All in all it was an amazing restaurant experience. I may go back there sometime soon.</a:t>
            </a: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1C14417A-E33F-0B46-915E-ABFAFA8D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FE119-0200-0442-BAF7-CA24D53A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444032" y="2210764"/>
            <a:ext cx="3431400" cy="1986249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boil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</a:t>
            </a:r>
            <a:r>
              <a:rPr lang="ka-G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4385664" y="4376118"/>
            <a:ext cx="3489768" cy="54487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ადუ</a:t>
            </a:r>
            <a:r>
              <a:rPr lang="ka-GE" sz="240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ღება</a:t>
            </a:r>
            <a:endParaRPr sz="240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9371540" y="265735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9423608" y="355564"/>
            <a:ext cx="25324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 Regular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 Regular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Google Shape;190;g8d3272b2c0_0_231"/>
          <p:cNvSpPr/>
          <p:nvPr/>
        </p:nvSpPr>
        <p:spPr>
          <a:xfrm>
            <a:off x="3636652" y="5232007"/>
            <a:ext cx="5138637" cy="1139295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Before making </a:t>
            </a:r>
            <a:r>
              <a:rPr lang="en-US" sz="2400" i="1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Khinkali</a:t>
            </a: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you must first </a:t>
            </a:r>
            <a:r>
              <a:rPr lang="en-US" sz="2400" i="1" dirty="0">
                <a:solidFill>
                  <a:srgbClr val="FFC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boil</a:t>
            </a: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the water.</a:t>
            </a:r>
            <a:endParaRPr sz="2400" i="1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444032" y="1677614"/>
            <a:ext cx="3431400" cy="25194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roast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(v.)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4385664" y="4376118"/>
            <a:ext cx="3489768" cy="54487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შებრაწვა</a:t>
            </a:r>
            <a:endParaRPr sz="240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9371540" y="265735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9492502" y="338206"/>
            <a:ext cx="24635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 Regular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 Regular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Google Shape;190;g8d3272b2c0_0_231"/>
          <p:cNvSpPr/>
          <p:nvPr/>
        </p:nvSpPr>
        <p:spPr>
          <a:xfrm>
            <a:off x="3639048" y="5241506"/>
            <a:ext cx="5138637" cy="1139295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best way to cook pork is to </a:t>
            </a:r>
            <a:r>
              <a:rPr lang="en-US" sz="2400" i="1" dirty="0">
                <a:solidFill>
                  <a:srgbClr val="FFC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roast</a:t>
            </a: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it over an open fire.</a:t>
            </a:r>
            <a:endParaRPr sz="2400" i="1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3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444032" y="1677614"/>
            <a:ext cx="3431400" cy="25194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(v.)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4385664" y="4376118"/>
            <a:ext cx="3489768" cy="54487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გამოცხობა</a:t>
            </a:r>
            <a:endParaRPr sz="240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9371540" y="265735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9423607" y="355564"/>
            <a:ext cx="24635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 Regular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 Regular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Google Shape;190;g8d3272b2c0_0_231"/>
          <p:cNvSpPr/>
          <p:nvPr/>
        </p:nvSpPr>
        <p:spPr>
          <a:xfrm>
            <a:off x="3590413" y="5349994"/>
            <a:ext cx="5138637" cy="1139295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My mother </a:t>
            </a:r>
            <a:r>
              <a:rPr lang="en-US" sz="2400" i="1" dirty="0">
                <a:solidFill>
                  <a:srgbClr val="FFC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bakes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big chocolate cake every year on my birthday.</a:t>
            </a:r>
            <a:endParaRPr sz="2400" i="1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0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444032" y="1677614"/>
            <a:ext cx="3431400" cy="25194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steam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(v.)</a:t>
            </a:r>
            <a:endParaRPr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4444032" y="4505427"/>
            <a:ext cx="3489768" cy="54487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ორთქლზე </a:t>
            </a:r>
            <a:r>
              <a:rPr lang="ka-GE" sz="240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მოხარშვა</a:t>
            </a:r>
            <a:endParaRPr sz="240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9371540" y="265735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9423608" y="355564"/>
            <a:ext cx="25324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 Regular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 Regular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 Regular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Google Shape;190;g8d3272b2c0_0_231"/>
          <p:cNvSpPr/>
          <p:nvPr/>
        </p:nvSpPr>
        <p:spPr>
          <a:xfrm>
            <a:off x="3590413" y="5349994"/>
            <a:ext cx="5138637" cy="1139295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quick and healthy way to eat vegetables is to </a:t>
            </a:r>
            <a:r>
              <a:rPr lang="en-US" sz="2400" i="1" dirty="0">
                <a:solidFill>
                  <a:srgbClr val="FFC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steam</a:t>
            </a:r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them.</a:t>
            </a:r>
            <a:endParaRPr sz="2400" i="1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73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4004</TotalTime>
  <Words>1738</Words>
  <Application>Microsoft Office PowerPoint</Application>
  <PresentationFormat>Widescreen</PresentationFormat>
  <Paragraphs>351</Paragraphs>
  <Slides>50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Regular</vt:lpstr>
      <vt:lpstr>Sylfaen Regular</vt:lpstr>
      <vt:lpstr>Times New Roman</vt:lpstr>
      <vt:lpstr>Office Theme</vt:lpstr>
      <vt:lpstr>PowerPoint Presentation</vt:lpstr>
      <vt:lpstr>PowerPoint Presentation</vt:lpstr>
      <vt:lpstr>Agenda                         გაკვეთილის გეგმა</vt:lpstr>
      <vt:lpstr>Introduction შესავალი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False</vt:lpstr>
      <vt:lpstr>False</vt:lpstr>
      <vt:lpstr>True</vt:lpstr>
      <vt:lpstr>False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                     გაკვეთილის შეჯამება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Dalesio</dc:creator>
  <cp:lastModifiedBy>User</cp:lastModifiedBy>
  <cp:revision>321</cp:revision>
  <dcterms:created xsi:type="dcterms:W3CDTF">2020-04-09T12:21:27Z</dcterms:created>
  <dcterms:modified xsi:type="dcterms:W3CDTF">2020-10-22T20:48:52Z</dcterms:modified>
</cp:coreProperties>
</file>