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371" r:id="rId8"/>
    <p:sldId id="373" r:id="rId9"/>
    <p:sldId id="372" r:id="rId10"/>
    <p:sldId id="374" r:id="rId11"/>
    <p:sldId id="347" r:id="rId12"/>
    <p:sldId id="381" r:id="rId13"/>
    <p:sldId id="382" r:id="rId14"/>
    <p:sldId id="400" r:id="rId15"/>
    <p:sldId id="384" r:id="rId16"/>
    <p:sldId id="357" r:id="rId17"/>
    <p:sldId id="393" r:id="rId18"/>
    <p:sldId id="358" r:id="rId19"/>
    <p:sldId id="359" r:id="rId20"/>
    <p:sldId id="361" r:id="rId21"/>
    <p:sldId id="362" r:id="rId22"/>
    <p:sldId id="387" r:id="rId23"/>
    <p:sldId id="388" r:id="rId24"/>
    <p:sldId id="353" r:id="rId25"/>
    <p:sldId id="354" r:id="rId26"/>
    <p:sldId id="355" r:id="rId27"/>
    <p:sldId id="397" r:id="rId28"/>
    <p:sldId id="363" r:id="rId29"/>
    <p:sldId id="364" r:id="rId30"/>
    <p:sldId id="365" r:id="rId31"/>
    <p:sldId id="296" r:id="rId32"/>
    <p:sldId id="398" r:id="rId33"/>
    <p:sldId id="325" r:id="rId34"/>
    <p:sldId id="376" r:id="rId35"/>
    <p:sldId id="302" r:id="rId36"/>
    <p:sldId id="330" r:id="rId37"/>
    <p:sldId id="331" r:id="rId38"/>
    <p:sldId id="395" r:id="rId39"/>
    <p:sldId id="392" r:id="rId40"/>
    <p:sldId id="304" r:id="rId41"/>
    <p:sldId id="33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79" autoAdjust="0"/>
    <p:restoredTop sz="95865"/>
  </p:normalViewPr>
  <p:slideViewPr>
    <p:cSldViewPr snapToGrid="0">
      <p:cViewPr varScale="1">
        <p:scale>
          <a:sx n="115" d="100"/>
          <a:sy n="115" d="100"/>
        </p:scale>
        <p:origin x="91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64181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19504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product placement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259739"/>
            <a:ext cx="3661056" cy="88583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რეკლამის</a:t>
            </a:r>
            <a:r>
              <a:rPr sz="20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sz="20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განთავსება</a:t>
            </a:r>
            <a:r>
              <a:rPr sz="20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sz="20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პროდუქტის</a:t>
            </a:r>
            <a:r>
              <a:rPr sz="20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სატელევიზიო</a:t>
            </a:r>
            <a:r>
              <a:rPr sz="20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ინტეგრაცია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Sales of the boots really took off after some careful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product placement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in a kids' TV series.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84395-477B-5643-998F-5A55D6D879D4}"/>
              </a:ext>
            </a:extLst>
          </p:cNvPr>
          <p:cNvSpPr/>
          <p:nvPr/>
        </p:nvSpPr>
        <p:spPr>
          <a:xfrm>
            <a:off x="1129449" y="3683809"/>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process of using an existing brand name for new products or services that may not seem related.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9" name="Rectangle 18">
            <a:extLst>
              <a:ext uri="{FF2B5EF4-FFF2-40B4-BE49-F238E27FC236}">
                <a16:creationId xmlns:a16="http://schemas.microsoft.com/office/drawing/2014/main" id="{9B367E4F-EA24-D143-A51F-FA5040CB2782}"/>
              </a:ext>
            </a:extLst>
          </p:cNvPr>
          <p:cNvSpPr/>
          <p:nvPr/>
        </p:nvSpPr>
        <p:spPr>
          <a:xfrm>
            <a:off x="7073540" y="1965741"/>
            <a:ext cx="1617743"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loyalty</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AEE74040-9F97-4F8F-88A7-B4ECFD0FE782}"/>
              </a:ext>
            </a:extLst>
          </p:cNvPr>
          <p:cNvSpPr/>
          <p:nvPr/>
        </p:nvSpPr>
        <p:spPr>
          <a:xfrm>
            <a:off x="9127651" y="1985188"/>
            <a:ext cx="1571348"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brand </a:t>
            </a:r>
            <a:r>
              <a:rPr lang="en-US" sz="2000" b="1" dirty="0">
                <a:latin typeface="Calibri" panose="020F0502020204030204" pitchFamily="34" charset="0"/>
                <a:cs typeface="Calibri" panose="020F0502020204030204" pitchFamily="34" charset="0"/>
              </a:rPr>
              <a:t>stretching</a:t>
            </a:r>
          </a:p>
        </p:txBody>
      </p:sp>
      <p:sp>
        <p:nvSpPr>
          <p:cNvPr id="21" name="Rectangle 20">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smtClean="0">
                <a:solidFill>
                  <a:schemeClr val="bg1"/>
                </a:solidFill>
                <a:latin typeface="Calibri Regular" charset="0"/>
              </a:rPr>
              <a:t>Vocabulary Activity</a:t>
            </a:r>
            <a:endParaRPr lang="en-US" sz="2800" dirty="0">
              <a:solidFill>
                <a:schemeClr val="bg1"/>
              </a:solidFill>
              <a:latin typeface="Calibri Regular" charset="0"/>
            </a:endParaRPr>
          </a:p>
          <a:p>
            <a:pPr algn="ctr"/>
            <a:r>
              <a:rPr lang="ka-GE" sz="2800" dirty="0" smtClean="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
        <p:nvSpPr>
          <p:cNvPr id="15" name="Rectangle 14">
            <a:extLst>
              <a:ext uri="{FF2B5EF4-FFF2-40B4-BE49-F238E27FC236}">
                <a16:creationId xmlns:a16="http://schemas.microsoft.com/office/drawing/2014/main" id="{C3F1E415-546D-2C48-A6C3-AC6D34F9BA7B}"/>
              </a:ext>
            </a:extLst>
          </p:cNvPr>
          <p:cNvSpPr/>
          <p:nvPr/>
        </p:nvSpPr>
        <p:spPr>
          <a:xfrm>
            <a:off x="2849620" y="1985014"/>
            <a:ext cx="1744462"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customer </a:t>
            </a:r>
            <a:r>
              <a:rPr lang="en-US" sz="2000" b="1" dirty="0">
                <a:latin typeface="Calibri" panose="020F0502020204030204" pitchFamily="34" charset="0"/>
                <a:cs typeface="Calibri" panose="020F0502020204030204" pitchFamily="34" charset="0"/>
              </a:rPr>
              <a:t>engagement</a:t>
            </a:r>
          </a:p>
        </p:txBody>
      </p:sp>
      <p:sp>
        <p:nvSpPr>
          <p:cNvPr id="16" name="Rectangle 15">
            <a:extLst>
              <a:ext uri="{FF2B5EF4-FFF2-40B4-BE49-F238E27FC236}">
                <a16:creationId xmlns:a16="http://schemas.microsoft.com/office/drawing/2014/main" id="{9F627E5A-4AF2-2946-8B8E-7F5BF220557A}"/>
              </a:ext>
            </a:extLst>
          </p:cNvPr>
          <p:cNvSpPr/>
          <p:nvPr/>
        </p:nvSpPr>
        <p:spPr>
          <a:xfrm>
            <a:off x="5030450" y="1997297"/>
            <a:ext cx="1617743"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product </a:t>
            </a:r>
            <a:r>
              <a:rPr lang="en-US" sz="2000" b="1" dirty="0">
                <a:latin typeface="Calibri" panose="020F0502020204030204" pitchFamily="34" charset="0"/>
                <a:cs typeface="Calibri" panose="020F0502020204030204" pitchFamily="34" charset="0"/>
              </a:rPr>
              <a:t>placement</a:t>
            </a:r>
          </a:p>
        </p:txBody>
      </p:sp>
      <p:sp>
        <p:nvSpPr>
          <p:cNvPr id="23" name="Rectangle 22">
            <a:extLst>
              <a:ext uri="{FF2B5EF4-FFF2-40B4-BE49-F238E27FC236}">
                <a16:creationId xmlns:a16="http://schemas.microsoft.com/office/drawing/2014/main" id="{C3F1E415-546D-2C48-A6C3-AC6D34F9BA7B}"/>
              </a:ext>
            </a:extLst>
          </p:cNvPr>
          <p:cNvSpPr/>
          <p:nvPr/>
        </p:nvSpPr>
        <p:spPr>
          <a:xfrm>
            <a:off x="806530" y="1997297"/>
            <a:ext cx="1744462"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brand </a:t>
            </a:r>
            <a:r>
              <a:rPr lang="en-US" sz="2000" b="1" dirty="0">
                <a:latin typeface="Calibri" panose="020F0502020204030204" pitchFamily="34" charset="0"/>
                <a:cs typeface="Calibri" panose="020F0502020204030204" pitchFamily="34" charset="0"/>
              </a:rPr>
              <a:t>awareness</a:t>
            </a: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35898 0.31713 L -0.23398 0.31713 C -0.17799 0.31713 -0.10898 0.38611 -0.10898 0.44213 L -0.10898 0.56713 " pathEditMode="relative" rAng="0" ptsTypes="AAAA">
                                      <p:cBhvr>
                                        <p:cTn id="6" dur="2000" fill="hold"/>
                                        <p:tgtEl>
                                          <p:spTgt spid="3"/>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Buying the same brand regularly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851690" y="2206642"/>
            <a:ext cx="1824374"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ustomer </a:t>
            </a:r>
            <a:r>
              <a:rPr lang="en-US" sz="2000" b="1" dirty="0">
                <a:latin typeface="Calibri" panose="020F0502020204030204" pitchFamily="34" charset="0"/>
                <a:cs typeface="Calibri" panose="020F0502020204030204" pitchFamily="34" charset="0"/>
              </a:rPr>
              <a:t>engagement</a:t>
            </a:r>
          </a:p>
        </p:txBody>
      </p:sp>
      <p:sp>
        <p:nvSpPr>
          <p:cNvPr id="18" name="Rectangle 17">
            <a:extLst>
              <a:ext uri="{FF2B5EF4-FFF2-40B4-BE49-F238E27FC236}">
                <a16:creationId xmlns:a16="http://schemas.microsoft.com/office/drawing/2014/main" id="{9F627E5A-4AF2-2946-8B8E-7F5BF220557A}"/>
              </a:ext>
            </a:extLst>
          </p:cNvPr>
          <p:cNvSpPr/>
          <p:nvPr/>
        </p:nvSpPr>
        <p:spPr>
          <a:xfrm>
            <a:off x="6226482" y="2206643"/>
            <a:ext cx="157416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loyalty</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476897" y="2207091"/>
            <a:ext cx="182437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brand </a:t>
            </a:r>
            <a:r>
              <a:rPr lang="en-US" sz="2000" b="1" dirty="0">
                <a:latin typeface="Calibri" panose="020F0502020204030204" pitchFamily="34" charset="0"/>
                <a:cs typeface="Calibri" panose="020F0502020204030204" pitchFamily="34" charset="0"/>
              </a:rPr>
              <a:t>awareness</a:t>
            </a:r>
          </a:p>
        </p:txBody>
      </p:sp>
      <p:sp>
        <p:nvSpPr>
          <p:cNvPr id="21" name="Rectangle 20">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smtClean="0">
                <a:solidFill>
                  <a:schemeClr val="bg1"/>
                </a:solidFill>
                <a:latin typeface="Calibri Regular" charset="0"/>
              </a:rPr>
              <a:t>Vocabulary Activity</a:t>
            </a:r>
            <a:endParaRPr lang="en-US" sz="2800" dirty="0">
              <a:solidFill>
                <a:schemeClr val="bg1"/>
              </a:solidFill>
              <a:latin typeface="Calibri Regular" charset="0"/>
            </a:endParaRPr>
          </a:p>
          <a:p>
            <a:pPr algn="ctr"/>
            <a:r>
              <a:rPr lang="ka-GE" sz="2800" dirty="0" smtClean="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
        <p:nvSpPr>
          <p:cNvPr id="3" name="Rectangle 2">
            <a:extLst>
              <a:ext uri="{FF2B5EF4-FFF2-40B4-BE49-F238E27FC236}">
                <a16:creationId xmlns:a16="http://schemas.microsoft.com/office/drawing/2014/main" id="{57CE4A7C-70D4-462D-B50E-448CE0DCC68E}"/>
              </a:ext>
            </a:extLst>
          </p:cNvPr>
          <p:cNvSpPr/>
          <p:nvPr/>
        </p:nvSpPr>
        <p:spPr>
          <a:xfrm>
            <a:off x="8351066" y="2206642"/>
            <a:ext cx="171383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a:t>
            </a:r>
            <a:r>
              <a:rPr lang="en-US" sz="2000" b="1" dirty="0" smtClean="0">
                <a:latin typeface="Calibri" panose="020F0502020204030204" pitchFamily="34" charset="0"/>
                <a:cs typeface="Calibri" panose="020F0502020204030204" pitchFamily="34" charset="0"/>
              </a:rPr>
              <a:t>roduct </a:t>
            </a:r>
            <a:r>
              <a:rPr lang="en-US" sz="2000" b="1" dirty="0">
                <a:latin typeface="Calibri" panose="020F0502020204030204" pitchFamily="34" charset="0"/>
                <a:cs typeface="Calibri" panose="020F0502020204030204" pitchFamily="34" charset="0"/>
              </a:rPr>
              <a:t>placement</a:t>
            </a: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2.22222E-6 L -0.01198 0.4162 " pathEditMode="relative" rAng="0" ptsTypes="AA">
                                      <p:cBhvr>
                                        <p:cTn id="6" dur="2000" fill="hold"/>
                                        <p:tgtEl>
                                          <p:spTgt spid="18"/>
                                        </p:tgtEl>
                                        <p:attrNameLst>
                                          <p:attrName>ppt_x</p:attrName>
                                          <p:attrName>ppt_y</p:attrName>
                                        </p:attrNameLst>
                                      </p:cBhvr>
                                      <p:rCtr x="-599" y="2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Advertising by placing an item in a television program or film.</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711498" y="257795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brand </a:t>
            </a:r>
            <a:r>
              <a:rPr lang="en-US" sz="2000" b="1" dirty="0">
                <a:latin typeface="Calibri" panose="020F0502020204030204" pitchFamily="34" charset="0"/>
                <a:cs typeface="Calibri" panose="020F0502020204030204" pitchFamily="34" charset="0"/>
              </a:rPr>
              <a:t>awareness</a:t>
            </a:r>
          </a:p>
        </p:txBody>
      </p:sp>
      <p:sp>
        <p:nvSpPr>
          <p:cNvPr id="18" name="Rectangle 17">
            <a:extLst>
              <a:ext uri="{FF2B5EF4-FFF2-40B4-BE49-F238E27FC236}">
                <a16:creationId xmlns:a16="http://schemas.microsoft.com/office/drawing/2014/main" id="{9F627E5A-4AF2-2946-8B8E-7F5BF220557A}"/>
              </a:ext>
            </a:extLst>
          </p:cNvPr>
          <p:cNvSpPr/>
          <p:nvPr/>
        </p:nvSpPr>
        <p:spPr>
          <a:xfrm>
            <a:off x="5282881" y="2577957"/>
            <a:ext cx="182905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customer </a:t>
            </a:r>
            <a:r>
              <a:rPr lang="en-US" sz="2000" b="1" dirty="0">
                <a:latin typeface="Calibri" panose="020F0502020204030204" pitchFamily="34" charset="0"/>
                <a:cs typeface="Calibri" panose="020F0502020204030204" pitchFamily="34" charset="0"/>
              </a:rPr>
              <a:t>engagement</a:t>
            </a:r>
          </a:p>
        </p:txBody>
      </p:sp>
      <p:sp>
        <p:nvSpPr>
          <p:cNvPr id="19" name="Rectangle 18">
            <a:extLst>
              <a:ext uri="{FF2B5EF4-FFF2-40B4-BE49-F238E27FC236}">
                <a16:creationId xmlns:a16="http://schemas.microsoft.com/office/drawing/2014/main" id="{9B367E4F-EA24-D143-A51F-FA5040CB2782}"/>
              </a:ext>
            </a:extLst>
          </p:cNvPr>
          <p:cNvSpPr/>
          <p:nvPr/>
        </p:nvSpPr>
        <p:spPr>
          <a:xfrm>
            <a:off x="7784589" y="2577956"/>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product </a:t>
            </a:r>
            <a:r>
              <a:rPr lang="en-US" sz="2000" b="1" dirty="0">
                <a:latin typeface="Calibri" panose="020F0502020204030204" pitchFamily="34" charset="0"/>
                <a:cs typeface="Calibri" panose="020F0502020204030204" pitchFamily="34" charset="0"/>
              </a:rPr>
              <a:t>placement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smtClean="0">
                <a:solidFill>
                  <a:schemeClr val="bg1"/>
                </a:solidFill>
                <a:latin typeface="Calibri Regular" charset="0"/>
              </a:rPr>
              <a:t>Vocabulary Activity</a:t>
            </a:r>
            <a:endParaRPr lang="en-US" sz="2800" dirty="0">
              <a:solidFill>
                <a:schemeClr val="bg1"/>
              </a:solidFill>
              <a:latin typeface="Calibri Regular" charset="0"/>
            </a:endParaRPr>
          </a:p>
          <a:p>
            <a:pPr algn="ctr"/>
            <a:r>
              <a:rPr lang="ka-GE" sz="2800" dirty="0" smtClean="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38 0.22245 L 0.0138 0.47245 " pathEditMode="relative" rAng="0" ptsTypes="AA">
                                      <p:cBhvr>
                                        <p:cTn id="6" dur="2000" fill="hold"/>
                                        <p:tgtEl>
                                          <p:spTgt spid="1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Knowledge of the name of a company and the products it sells.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69992" y="2763723"/>
            <a:ext cx="2149521"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brand </a:t>
            </a:r>
            <a:r>
              <a:rPr lang="en-US" sz="2000" b="1" dirty="0">
                <a:latin typeface="Calibri" panose="020F0502020204030204" pitchFamily="34" charset="0"/>
                <a:cs typeface="Calibri" panose="020F0502020204030204" pitchFamily="34" charset="0"/>
              </a:rPr>
              <a:t>awareness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F9B7953D-8EF1-4466-9AB7-A861EFC897D1}"/>
              </a:ext>
            </a:extLst>
          </p:cNvPr>
          <p:cNvSpPr/>
          <p:nvPr/>
        </p:nvSpPr>
        <p:spPr>
          <a:xfrm>
            <a:off x="6267635" y="2763723"/>
            <a:ext cx="1953087"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ustomer </a:t>
            </a:r>
            <a:r>
              <a:rPr lang="en-US" sz="2000" b="1" dirty="0">
                <a:latin typeface="Calibri" panose="020F0502020204030204" pitchFamily="34" charset="0"/>
                <a:cs typeface="Calibri" panose="020F0502020204030204" pitchFamily="34" charset="0"/>
              </a:rPr>
              <a:t>engagement</a:t>
            </a:r>
          </a:p>
        </p:txBody>
      </p:sp>
      <p:sp>
        <p:nvSpPr>
          <p:cNvPr id="14" name="Rectangle 13">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smtClean="0">
                <a:solidFill>
                  <a:schemeClr val="bg1"/>
                </a:solidFill>
                <a:latin typeface="Calibri Regular" charset="0"/>
              </a:rPr>
              <a:t>Vocabulary Activity</a:t>
            </a:r>
            <a:endParaRPr lang="en-US" sz="2800" dirty="0">
              <a:solidFill>
                <a:schemeClr val="bg1"/>
              </a:solidFill>
              <a:latin typeface="Calibri Regular" charset="0"/>
            </a:endParaRPr>
          </a:p>
          <a:p>
            <a:pPr algn="ctr"/>
            <a:r>
              <a:rPr lang="ka-GE" sz="2800" dirty="0" smtClean="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4611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0416 0.40694 " pathEditMode="relative" rAng="0" ptsTypes="AA">
                                      <p:cBhvr>
                                        <p:cTn id="6" dur="2000" fill="hold"/>
                                        <p:tgtEl>
                                          <p:spTgt spid="17"/>
                                        </p:tgtEl>
                                        <p:attrNameLst>
                                          <p:attrName>ppt_x</p:attrName>
                                          <p:attrName>ppt_y</p:attrName>
                                        </p:attrNameLst>
                                      </p:cBhvr>
                                      <p:rCtr x="-208" y="2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Customer </a:t>
            </a:r>
            <a:r>
              <a:rPr lang="en-US" sz="2400" b="1" dirty="0">
                <a:latin typeface="Calibri" panose="020F0502020204030204" pitchFamily="34" charset="0"/>
                <a:cs typeface="Calibri" panose="020F0502020204030204" pitchFamily="34" charset="0"/>
              </a:rPr>
              <a:t>interest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21239" y="256304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ustomer </a:t>
            </a:r>
            <a:r>
              <a:rPr lang="en-US" sz="2000" b="1" dirty="0">
                <a:latin typeface="Calibri" panose="020F0502020204030204" pitchFamily="34" charset="0"/>
                <a:cs typeface="Calibri" panose="020F0502020204030204" pitchFamily="34" charset="0"/>
              </a:rPr>
              <a:t>engagement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smtClean="0">
                <a:solidFill>
                  <a:schemeClr val="bg1"/>
                </a:solidFill>
                <a:latin typeface="Calibri Regular" charset="0"/>
              </a:rPr>
              <a:t>Vocabulary Activity</a:t>
            </a:r>
            <a:endParaRPr lang="en-US" sz="2800" dirty="0">
              <a:solidFill>
                <a:schemeClr val="bg1"/>
              </a:solidFill>
              <a:latin typeface="Calibri Regular" charset="0"/>
            </a:endParaRPr>
          </a:p>
          <a:p>
            <a:pPr algn="ctr"/>
            <a:r>
              <a:rPr lang="ka-GE" sz="2800" dirty="0" smtClean="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32 0.16227 L 0.06719 0.16227 C 0.11224 0.16227 0.16771 0.23935 0.16771 0.30208 L 0.16771 0.44213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203263" y="134643"/>
            <a:ext cx="9068065" cy="6444560"/>
            <a:chOff x="55814" y="-840267"/>
            <a:chExt cx="8799378" cy="6722530"/>
          </a:xfrm>
        </p:grpSpPr>
        <p:sp>
          <p:nvSpPr>
            <p:cNvPr id="148" name="Google Shape;148;g8d3272b2c0_0_186"/>
            <p:cNvSpPr/>
            <p:nvPr/>
          </p:nvSpPr>
          <p:spPr>
            <a:xfrm>
              <a:off x="3785481" y="204246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0" name="Google Shape;150;g8d3272b2c0_0_186"/>
            <p:cNvSpPr/>
            <p:nvPr/>
          </p:nvSpPr>
          <p:spPr>
            <a:xfrm rot="3727338" flipV="1">
              <a:off x="3544996" y="1274191"/>
              <a:ext cx="1387797" cy="52248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202180" y="-840267"/>
              <a:ext cx="2442123" cy="161324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ka-GE" sz="2000" dirty="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demand</a:t>
              </a:r>
              <a:endParaRPr lang="en-US" sz="2000" b="1"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000" b="1" dirty="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 (</a:t>
              </a:r>
              <a:r>
                <a:rPr lang="en-US" sz="2000" b="1" dirty="0">
                  <a:solidFill>
                    <a:schemeClr val="bg1"/>
                  </a:solidFill>
                  <a:latin typeface="Calibri" charset="0"/>
                  <a:ea typeface="Calibri" charset="0"/>
                  <a:cs typeface="Calibri" charset="0"/>
                </a:rPr>
                <a:t>n.)</a:t>
              </a:r>
            </a:p>
            <a:p>
              <a:pPr marL="0" lvl="0" indent="0" algn="l" rtl="0">
                <a:spcBef>
                  <a:spcPts val="0"/>
                </a:spcBef>
                <a:spcAft>
                  <a:spcPts val="0"/>
                </a:spcAft>
                <a:buNone/>
              </a:pPr>
              <a:r>
                <a:rPr lang="ka-GE" sz="2000" b="1" dirty="0">
                  <a:solidFill>
                    <a:schemeClr val="bg1"/>
                  </a:solidFill>
                  <a:latin typeface="Calibri" charset="0"/>
                  <a:ea typeface="Calibri" charset="0"/>
                  <a:cs typeface="Calibri" charset="0"/>
                </a:rPr>
                <a:t>  </a:t>
              </a:r>
              <a:r>
                <a:rPr lang="ka-GE" sz="2000" b="1" dirty="0" smtClean="0">
                  <a:solidFill>
                    <a:schemeClr val="bg1"/>
                  </a:solidFill>
                  <a:latin typeface="Calibri" charset="0"/>
                  <a:ea typeface="Calibri" charset="0"/>
                  <a:cs typeface="Calibri" charset="0"/>
                </a:rPr>
                <a:t> </a:t>
              </a:r>
              <a:r>
                <a:rPr lang="ka-GE" sz="2000" b="1" dirty="0">
                  <a:solidFill>
                    <a:schemeClr val="bg1"/>
                  </a:solidFill>
                  <a:latin typeface="Calibri" charset="0"/>
                  <a:ea typeface="Calibri" charset="0"/>
                  <a:cs typeface="Calibri" charset="0"/>
                </a:rPr>
                <a:t>მოთხოვნა</a:t>
              </a:r>
              <a:endParaRPr lang="en-US" sz="2000" b="1" dirty="0">
                <a:solidFill>
                  <a:schemeClr val="bg1"/>
                </a:solidFill>
                <a:latin typeface="Calibri" charset="0"/>
                <a:ea typeface="Calibri" charset="0"/>
                <a:cs typeface="Calibri" charset="0"/>
              </a:endParaRPr>
            </a:p>
          </p:txBody>
        </p:sp>
        <p:sp>
          <p:nvSpPr>
            <p:cNvPr id="154" name="Google Shape;154;g8d3272b2c0_0_186"/>
            <p:cNvSpPr/>
            <p:nvPr/>
          </p:nvSpPr>
          <p:spPr>
            <a:xfrm rot="-2466682">
              <a:off x="5095496" y="1773956"/>
              <a:ext cx="1626555" cy="24666"/>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485935" y="241861"/>
              <a:ext cx="2369257" cy="2110585"/>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6662781" y="881565"/>
              <a:ext cx="2015565" cy="862087"/>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consumer</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smtClean="0">
                  <a:solidFill>
                    <a:srgbClr val="FFFFFF"/>
                  </a:solidFill>
                  <a:latin typeface="Calibri" charset="0"/>
                  <a:ea typeface="Calibri" charset="0"/>
                  <a:cs typeface="Calibri" charset="0"/>
                  <a:sym typeface="Calibri"/>
                </a:rPr>
                <a:t>მომხმარებელი</a:t>
              </a:r>
              <a:endParaRPr sz="20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430060" y="3813808"/>
              <a:ext cx="947363" cy="284818"/>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91400" y="3805696"/>
              <a:ext cx="2781797" cy="207656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964696" y="4229762"/>
              <a:ext cx="2035203"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r</a:t>
              </a:r>
              <a:r>
                <a:rPr lang="en-US" sz="2000" b="1" dirty="0" smtClean="0">
                  <a:solidFill>
                    <a:srgbClr val="FFFFFF"/>
                  </a:solidFill>
                  <a:latin typeface="Calibri" charset="0"/>
                  <a:ea typeface="Calibri" charset="0"/>
                  <a:cs typeface="Calibri" charset="0"/>
                  <a:sym typeface="Calibri"/>
                </a:rPr>
                <a:t>etail </a:t>
              </a:r>
              <a:r>
                <a:rPr lang="en-US" sz="2000" b="1" dirty="0">
                  <a:solidFill>
                    <a:srgbClr val="FFFFFF"/>
                  </a:solidFill>
                  <a:latin typeface="Calibri" charset="0"/>
                  <a:ea typeface="Calibri" charset="0"/>
                  <a:cs typeface="Calibri" charset="0"/>
                  <a:sym typeface="Calibri"/>
                </a:rPr>
                <a:t>company</a:t>
              </a:r>
            </a:p>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b="1" dirty="0">
                  <a:solidFill>
                    <a:srgbClr val="FFFFFF"/>
                  </a:solidFill>
                  <a:latin typeface="Calibri" charset="0"/>
                  <a:ea typeface="Calibri" charset="0"/>
                  <a:cs typeface="Calibri" charset="0"/>
                  <a:sym typeface="Calibri"/>
                </a:rPr>
                <a:t>საცალოდ მოვაჭრე კომპანია</a:t>
              </a:r>
              <a:endParaRPr lang="en-US" sz="2000" b="1" dirty="0">
                <a:solidFill>
                  <a:srgbClr val="FFFFFF"/>
                </a:solidFill>
                <a:latin typeface="Calibri" charset="0"/>
                <a:ea typeface="Calibri" charset="0"/>
                <a:cs typeface="Calibri" charset="0"/>
                <a:sym typeface="Calibri"/>
              </a:endParaRP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154632" y="1239185"/>
              <a:ext cx="2283049" cy="2072381"/>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55814" y="1738995"/>
              <a:ext cx="2451976" cy="9078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u="none" strike="noStrike" cap="none" dirty="0" smtClean="0">
                  <a:solidFill>
                    <a:srgbClr val="FFFFFF"/>
                  </a:solidFill>
                  <a:latin typeface="Calibri" charset="0"/>
                  <a:ea typeface="Calibri" charset="0"/>
                  <a:cs typeface="Calibri" charset="0"/>
                  <a:sym typeface="Calibri"/>
                </a:rPr>
                <a:t>satisfy</a:t>
              </a:r>
              <a:endParaRPr lang="en-US"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000" b="1" u="none" strike="noStrike" cap="none" dirty="0">
                  <a:solidFill>
                    <a:srgbClr val="FFFFFF"/>
                  </a:solidFill>
                  <a:latin typeface="Calibri" charset="0"/>
                  <a:ea typeface="Calibri" charset="0"/>
                  <a:cs typeface="Calibri" charset="0"/>
                  <a:sym typeface="Calibri"/>
                </a:rPr>
                <a:t>(v.)</a:t>
              </a:r>
              <a:endParaRPr lang="ka-GE"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2000" b="1" dirty="0">
                  <a:solidFill>
                    <a:srgbClr val="FFFFFF"/>
                  </a:solidFill>
                  <a:latin typeface="Calibri" charset="0"/>
                  <a:ea typeface="Calibri" charset="0"/>
                  <a:cs typeface="Calibri" charset="0"/>
                  <a:sym typeface="Calibri"/>
                </a:rPr>
                <a:t>დაკმაყოფილება</a:t>
              </a:r>
              <a:endParaRPr lang="ka-GE" sz="2000" b="1" u="none" strike="noStrike" cap="none" dirty="0">
                <a:solidFill>
                  <a:srgbClr val="FFFFFF"/>
                </a:solidFill>
                <a:latin typeface="Calibri" charset="0"/>
                <a:ea typeface="Calibri" charset="0"/>
                <a:cs typeface="Calibri" charset="0"/>
                <a:sym typeface="Calibri"/>
              </a:endParaRPr>
            </a:p>
          </p:txBody>
        </p:sp>
        <p:sp>
          <p:nvSpPr>
            <p:cNvPr id="174" name="Google Shape;174;g8d3272b2c0_0_186"/>
            <p:cNvSpPr/>
            <p:nvPr/>
          </p:nvSpPr>
          <p:spPr>
            <a:xfrm rot="12278115">
              <a:off x="5423709" y="3317486"/>
              <a:ext cx="1653515" cy="2492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5288479" y="3997922"/>
              <a:ext cx="2394913" cy="161553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5041952" y="4179372"/>
              <a:ext cx="2911299" cy="9056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smtClean="0">
                  <a:solidFill>
                    <a:srgbClr val="FFFFFF"/>
                  </a:solidFill>
                  <a:latin typeface="Calibri" charset="0"/>
                  <a:ea typeface="Calibri" charset="0"/>
                  <a:cs typeface="Calibri" charset="0"/>
                  <a:sym typeface="Calibri"/>
                </a:rPr>
                <a:t>target</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b="1" dirty="0">
                  <a:solidFill>
                    <a:srgbClr val="FFFFFF"/>
                  </a:solidFill>
                  <a:latin typeface="Calibri" charset="0"/>
                  <a:ea typeface="Calibri" charset="0"/>
                  <a:cs typeface="Calibri" charset="0"/>
                  <a:sym typeface="Calibri"/>
                </a:rPr>
                <a:t>მიზანი, სამიზნე</a:t>
              </a:r>
              <a:endParaRPr sz="20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4" name="Straight Connector 3">
            <a:extLst>
              <a:ext uri="{FF2B5EF4-FFF2-40B4-BE49-F238E27FC236}">
                <a16:creationId xmlns:a16="http://schemas.microsoft.com/office/drawing/2014/main" id="{53F2663E-4617-4789-A064-F1C604AA3DFF}"/>
              </a:ext>
            </a:extLst>
          </p:cNvPr>
          <p:cNvCxnSpPr/>
          <p:nvPr/>
        </p:nvCxnSpPr>
        <p:spPr>
          <a:xfrm>
            <a:off x="6641130" y="4196647"/>
            <a:ext cx="720661" cy="621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F2663E-4617-4789-A064-F1C604AA3DFF}"/>
              </a:ext>
            </a:extLst>
          </p:cNvPr>
          <p:cNvCxnSpPr/>
          <p:nvPr/>
        </p:nvCxnSpPr>
        <p:spPr>
          <a:xfrm flipV="1">
            <a:off x="6747051" y="2183684"/>
            <a:ext cx="1457238" cy="116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F2663E-4617-4789-A064-F1C604AA3DFF}"/>
              </a:ext>
            </a:extLst>
          </p:cNvPr>
          <p:cNvCxnSpPr>
            <a:stCxn id="152" idx="4"/>
          </p:cNvCxnSpPr>
          <p:nvPr/>
        </p:nvCxnSpPr>
        <p:spPr>
          <a:xfrm>
            <a:off x="5704050" y="1681180"/>
            <a:ext cx="79254" cy="1282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F2663E-4617-4789-A064-F1C604AA3DFF}"/>
              </a:ext>
            </a:extLst>
          </p:cNvPr>
          <p:cNvCxnSpPr>
            <a:endCxn id="148" idx="2"/>
          </p:cNvCxnSpPr>
          <p:nvPr/>
        </p:nvCxnSpPr>
        <p:spPr>
          <a:xfrm>
            <a:off x="3614200" y="3310450"/>
            <a:ext cx="1432615" cy="356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F2663E-4617-4789-A064-F1C604AA3DFF}"/>
              </a:ext>
            </a:extLst>
          </p:cNvPr>
          <p:cNvCxnSpPr/>
          <p:nvPr/>
        </p:nvCxnSpPr>
        <p:spPr>
          <a:xfrm flipV="1">
            <a:off x="4502700" y="4078756"/>
            <a:ext cx="1134415" cy="10030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44863" y="1896096"/>
            <a:ext cx="3027748"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smtClean="0">
                <a:solidFill>
                  <a:schemeClr val="bg1"/>
                </a:solidFill>
                <a:latin typeface="Calibri" pitchFamily="34" charset="0"/>
              </a:rPr>
              <a:t>satisfy</a:t>
            </a:r>
            <a:endParaRPr lang="en-US" sz="3600" b="1" dirty="0">
              <a:solidFill>
                <a:schemeClr val="bg1"/>
              </a:solidFill>
              <a:latin typeface="Calibri" pitchFamily="34" charset="0"/>
            </a:endParaRPr>
          </a:p>
          <a:p>
            <a:pPr lvl="0" algn="ctr"/>
            <a:r>
              <a:rPr lang="en-US" sz="3600" b="1" dirty="0">
                <a:solidFill>
                  <a:schemeClr val="bg1"/>
                </a:solidFill>
                <a:latin typeface="Calibri" pitchFamily="34" charset="0"/>
              </a:rPr>
              <a:t>(v.)</a:t>
            </a:r>
            <a:endParaRPr lang="ka-GE" sz="36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დაკმაყოფილება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16202" y="32056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09455" y="490983"/>
            <a:ext cx="2397092"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company tries to </a:t>
            </a:r>
            <a:r>
              <a:rPr lang="en-US" sz="2800" i="1" dirty="0">
                <a:solidFill>
                  <a:schemeClr val="accent2"/>
                </a:solidFill>
                <a:latin typeface="Calibri" charset="0"/>
                <a:ea typeface="Calibri" charset="0"/>
                <a:cs typeface="Calibri" charset="0"/>
              </a:rPr>
              <a:t>satisfy</a:t>
            </a:r>
            <a:r>
              <a:rPr lang="en-US" sz="2800" i="1" dirty="0">
                <a:solidFill>
                  <a:schemeClr val="bg1"/>
                </a:solidFill>
                <a:latin typeface="Calibri" charset="0"/>
                <a:ea typeface="Calibri" charset="0"/>
                <a:cs typeface="Calibri" charset="0"/>
              </a:rPr>
              <a:t> all the requirements of their customers.</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9340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3849049" y="1566882"/>
            <a:ext cx="4400651"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smtClean="0">
                <a:solidFill>
                  <a:schemeClr val="bg1"/>
                </a:solidFill>
                <a:latin typeface="Calibri" pitchFamily="34" charset="0"/>
              </a:rPr>
              <a:t>demand</a:t>
            </a:r>
            <a:endParaRPr lang="en-US" sz="3600" b="1" dirty="0">
              <a:solidFill>
                <a:schemeClr val="bg1"/>
              </a:solidFill>
              <a:latin typeface="Calibri" pitchFamily="34" charset="0"/>
            </a:endParaRPr>
          </a:p>
          <a:p>
            <a:pPr lvl="0" algn="ctr"/>
            <a:r>
              <a:rPr lang="ka-GE" sz="3600" b="1" dirty="0">
                <a:solidFill>
                  <a:schemeClr val="bg1"/>
                </a:solidFill>
                <a:latin typeface="Calibri" pitchFamily="34" charset="0"/>
              </a:rPr>
              <a:t>(</a:t>
            </a:r>
            <a:r>
              <a:rPr lang="en-US" sz="3600" b="1" dirty="0">
                <a:solidFill>
                  <a:schemeClr val="bg1"/>
                </a:solidFill>
                <a:latin typeface="Calibri" pitchFamily="34" charset="0"/>
              </a:rPr>
              <a:t>n.)</a:t>
            </a:r>
            <a:endParaRPr lang="ka-GE" sz="3600" b="1" dirty="0">
              <a:solidFill>
                <a:schemeClr val="bg1"/>
              </a:solidFill>
              <a:latin typeface="Calibri" pitchFamily="34" charset="0"/>
            </a:endParaRPr>
          </a:p>
        </p:txBody>
      </p:sp>
      <p:sp>
        <p:nvSpPr>
          <p:cNvPr id="190" name="Google Shape;190;g8d3272b2c0_0_231"/>
          <p:cNvSpPr/>
          <p:nvPr/>
        </p:nvSpPr>
        <p:spPr>
          <a:xfrm>
            <a:off x="3678262" y="4266205"/>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მოთხოვნა</a:t>
            </a: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678261" y="5451119"/>
            <a:ext cx="457143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There was little </a:t>
            </a:r>
            <a:r>
              <a:rPr lang="en-US" sz="2600" i="1" strike="noStrike" cap="none" dirty="0">
                <a:solidFill>
                  <a:schemeClr val="accent2"/>
                </a:solidFill>
                <a:latin typeface="Calibri" charset="0"/>
                <a:ea typeface="Calibri" charset="0"/>
                <a:cs typeface="Calibri" charset="0"/>
                <a:sym typeface="Calibri"/>
              </a:rPr>
              <a:t>demand</a:t>
            </a:r>
            <a:r>
              <a:rPr lang="en-US" sz="2600" i="1" strike="noStrike" cap="none" dirty="0">
                <a:solidFill>
                  <a:schemeClr val="bg1"/>
                </a:solidFill>
                <a:latin typeface="Calibri" charset="0"/>
                <a:ea typeface="Calibri" charset="0"/>
                <a:cs typeface="Calibri" charset="0"/>
                <a:sym typeface="Calibri"/>
              </a:rPr>
              <a:t> for tickets.</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8342952" y="23109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8436204" y="401520"/>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44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smtClean="0">
                <a:solidFill>
                  <a:schemeClr val="bg1"/>
                </a:solidFill>
                <a:latin typeface="Calibri" pitchFamily="34" charset="0"/>
              </a:rPr>
              <a:t>consumer</a:t>
            </a:r>
            <a:endParaRPr lang="en-US" sz="3600" b="1" dirty="0">
              <a:solidFill>
                <a:schemeClr val="bg1"/>
              </a:solidFill>
              <a:latin typeface="Calibri" pitchFamily="34" charset="0"/>
            </a:endParaRPr>
          </a:p>
          <a:p>
            <a:pPr lvl="0" algn="ctr"/>
            <a:r>
              <a:rPr lang="en-US" sz="3600" b="1" dirty="0">
                <a:solidFill>
                  <a:schemeClr val="bg1"/>
                </a:solidFill>
                <a:latin typeface="Calibri" pitchFamily="34" charset="0"/>
              </a:rPr>
              <a:t>(n.)</a:t>
            </a:r>
            <a:endParaRPr lang="ka-GE" sz="3600" b="1" dirty="0">
              <a:solidFill>
                <a:schemeClr val="bg1"/>
              </a:solidFill>
              <a:latin typeface="Calibri" pitchFamily="34"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მომხმარებელი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58013" y="35661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295405" y="546726"/>
            <a:ext cx="254716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450879"/>
            <a:ext cx="365520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Understanding what </a:t>
            </a:r>
            <a:r>
              <a:rPr lang="en-US" sz="2000" i="1" strike="noStrike" cap="none" dirty="0">
                <a:solidFill>
                  <a:schemeClr val="accent2"/>
                </a:solidFill>
                <a:latin typeface="Calibri" charset="0"/>
                <a:ea typeface="Calibri" charset="0"/>
                <a:cs typeface="Calibri" charset="0"/>
                <a:sym typeface="Calibri"/>
              </a:rPr>
              <a:t>consumers </a:t>
            </a:r>
            <a:r>
              <a:rPr lang="en-US" sz="2000" i="1" strike="noStrike" cap="none" dirty="0">
                <a:solidFill>
                  <a:schemeClr val="bg1"/>
                </a:solidFill>
                <a:latin typeface="Calibri" charset="0"/>
                <a:ea typeface="Calibri" charset="0"/>
                <a:cs typeface="Calibri" charset="0"/>
                <a:sym typeface="Calibri"/>
              </a:rPr>
              <a:t>want and need is the most important thing for any business.</a:t>
            </a:r>
            <a:endParaRPr sz="20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Business|</a:t>
            </a:r>
            <a:r>
              <a:rPr lang="ka-GE" sz="6600" dirty="0">
                <a:solidFill>
                  <a:schemeClr val="bg1"/>
                </a:solidFill>
                <a:latin typeface="Sylfaen Regular" pitchFamily="18" charset="0"/>
                <a:ea typeface="Calibri"/>
                <a:cs typeface="Calibri" panose="020F0502020204030204" pitchFamily="34" charset="0"/>
                <a:sym typeface="Calibri"/>
              </a:rPr>
              <a:t>ბიზნესი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a:t>
            </a:r>
            <a:r>
              <a:rPr lang="en-US" sz="3600" dirty="0" smtClean="0">
                <a:solidFill>
                  <a:schemeClr val="bg1"/>
                </a:solidFill>
                <a:latin typeface="Calibri" panose="020F0502020204030204" pitchFamily="34" charset="0"/>
                <a:ea typeface="Calibri"/>
                <a:cs typeface="Calibri" panose="020F0502020204030204" pitchFamily="34" charset="0"/>
                <a:sym typeface="Calibri"/>
              </a:rPr>
              <a:t>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 Level B1</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43021" y="1758962"/>
            <a:ext cx="3497801"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smtClean="0">
                <a:solidFill>
                  <a:schemeClr val="bg1"/>
                </a:solidFill>
                <a:latin typeface="Calibri" pitchFamily="34" charset="0"/>
              </a:rPr>
              <a:t>target</a:t>
            </a:r>
            <a:endParaRPr lang="en-US" sz="3600" b="1" dirty="0">
              <a:solidFill>
                <a:schemeClr val="bg1"/>
              </a:solidFill>
              <a:latin typeface="Calibri" pitchFamily="34" charset="0"/>
            </a:endParaRPr>
          </a:p>
          <a:p>
            <a:pPr lvl="0" algn="ctr"/>
            <a:r>
              <a:rPr lang="en-US" sz="3600" b="1" dirty="0">
                <a:solidFill>
                  <a:schemeClr val="bg1"/>
                </a:solidFill>
                <a:latin typeface="Calibri" pitchFamily="34" charset="0"/>
              </a:rPr>
              <a:t>(n.)</a:t>
            </a:r>
            <a:endParaRPr lang="ka-GE" sz="3600" b="1" dirty="0">
              <a:solidFill>
                <a:schemeClr val="bg1"/>
              </a:solidFill>
              <a:latin typeface="Calibri" pitchFamily="34" charset="0"/>
            </a:endParaRPr>
          </a:p>
        </p:txBody>
      </p:sp>
      <p:sp>
        <p:nvSpPr>
          <p:cNvPr id="190" name="Google Shape;190;g8d3272b2c0_0_231"/>
          <p:cNvSpPr/>
          <p:nvPr/>
        </p:nvSpPr>
        <p:spPr>
          <a:xfrm>
            <a:off x="3585832" y="4194945"/>
            <a:ext cx="5709677"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მიზანი</a:t>
            </a:r>
            <a:r>
              <a:rPr lang="en-US" sz="2400" u="none" strike="noStrike" cap="none" dirty="0">
                <a:solidFill>
                  <a:srgbClr val="FFFFFF"/>
                </a:solidFill>
                <a:latin typeface="Calibri Regular" charset="0"/>
                <a:ea typeface="Calibri"/>
                <a:cs typeface="Calibri"/>
                <a:sym typeface="Calibri"/>
              </a:rPr>
              <a:t>, </a:t>
            </a:r>
            <a:r>
              <a:rPr lang="ka-GE" sz="2400" u="none" strike="noStrike" cap="none" dirty="0">
                <a:solidFill>
                  <a:srgbClr val="FFFFFF"/>
                </a:solidFill>
                <a:latin typeface="Calibri Regular" charset="0"/>
                <a:ea typeface="Calibri"/>
                <a:cs typeface="Calibri"/>
                <a:sym typeface="Calibri"/>
              </a:rPr>
              <a:t>სამიზნე</a:t>
            </a:r>
            <a:endParaRPr lang="en-US"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31505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485476"/>
            <a:ext cx="2413717"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Young consumers are the </a:t>
            </a:r>
            <a:r>
              <a:rPr lang="en-US" sz="2600" i="1" strike="noStrike" cap="none" dirty="0">
                <a:solidFill>
                  <a:schemeClr val="accent2">
                    <a:lumMod val="75000"/>
                  </a:schemeClr>
                </a:solidFill>
                <a:latin typeface="Calibri" charset="0"/>
                <a:ea typeface="Calibri" charset="0"/>
                <a:cs typeface="Calibri" charset="0"/>
                <a:sym typeface="Calibri"/>
              </a:rPr>
              <a:t>target </a:t>
            </a:r>
            <a:r>
              <a:rPr lang="en-US" sz="2600" i="1" strike="noStrike" cap="none" dirty="0">
                <a:solidFill>
                  <a:schemeClr val="bg1"/>
                </a:solidFill>
                <a:latin typeface="Calibri" charset="0"/>
                <a:ea typeface="Calibri" charset="0"/>
                <a:cs typeface="Calibri" charset="0"/>
                <a:sym typeface="Calibri"/>
              </a:rPr>
              <a:t>of this company.</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98129" y="1896096"/>
            <a:ext cx="297448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smtClean="0">
                <a:solidFill>
                  <a:schemeClr val="bg1"/>
                </a:solidFill>
                <a:latin typeface="Calibri" pitchFamily="34" charset="0"/>
              </a:rPr>
              <a:t>retail company</a:t>
            </a:r>
            <a:endParaRPr lang="en-US" sz="3600" b="1" dirty="0">
              <a:solidFill>
                <a:schemeClr val="bg1"/>
              </a:solidFill>
              <a:latin typeface="Calibri" pitchFamily="34" charset="0"/>
            </a:endParaRPr>
          </a:p>
          <a:p>
            <a:pPr lvl="0" algn="ctr"/>
            <a:r>
              <a:rPr lang="en-US" sz="3600" b="1" dirty="0">
                <a:solidFill>
                  <a:schemeClr val="bg1"/>
                </a:solidFill>
                <a:latin typeface="Calibri" pitchFamily="34" charset="0"/>
              </a:rPr>
              <a:t>(n.)</a:t>
            </a:r>
            <a:endParaRPr lang="ka-GE" sz="36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საცალოდ</a:t>
            </a:r>
            <a:r>
              <a:rPr sz="2400" u="none" strike="noStrike" cap="none" dirty="0">
                <a:solidFill>
                  <a:srgbClr val="FFFFFF"/>
                </a:solidFill>
                <a:latin typeface="Calibri Regular" charset="0"/>
                <a:ea typeface="Calibri"/>
                <a:cs typeface="Calibri"/>
                <a:sym typeface="Calibri"/>
              </a:rPr>
              <a:t> </a:t>
            </a:r>
            <a:r>
              <a:rPr sz="2400" u="none" strike="noStrike" cap="none" dirty="0" err="1">
                <a:solidFill>
                  <a:srgbClr val="FFFFFF"/>
                </a:solidFill>
                <a:latin typeface="Calibri Regular" charset="0"/>
                <a:ea typeface="Calibri"/>
                <a:cs typeface="Calibri"/>
                <a:sym typeface="Calibri"/>
              </a:rPr>
              <a:t>მოვაჭრე</a:t>
            </a:r>
            <a:r>
              <a:rPr sz="2400" u="none" strike="noStrike" cap="none" dirty="0">
                <a:solidFill>
                  <a:srgbClr val="FFFFFF"/>
                </a:solidFill>
                <a:latin typeface="Calibri Regular" charset="0"/>
                <a:ea typeface="Calibri"/>
                <a:cs typeface="Calibri"/>
                <a:sym typeface="Calibri"/>
              </a:rPr>
              <a:t> </a:t>
            </a:r>
            <a:r>
              <a:rPr sz="2400" u="none" strike="noStrike" cap="none" dirty="0" err="1">
                <a:solidFill>
                  <a:srgbClr val="FFFFFF"/>
                </a:solidFill>
                <a:latin typeface="Calibri Regular" charset="0"/>
                <a:ea typeface="Calibri"/>
                <a:cs typeface="Calibri"/>
                <a:sym typeface="Calibri"/>
              </a:rPr>
              <a:t>კომპანია</a:t>
            </a:r>
            <a:r>
              <a:rPr sz="2400" u="none" strike="noStrike" cap="none" dirty="0">
                <a:solidFill>
                  <a:srgbClr val="FFFFFF"/>
                </a:solidFill>
                <a:latin typeface="Calibri Regular" charset="0"/>
                <a:ea typeface="Calibri"/>
                <a:cs typeface="Calibri"/>
                <a:sym typeface="Calibri"/>
              </a:rPr>
              <a:t> </a:t>
            </a: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10530"/>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This is a </a:t>
            </a:r>
            <a:r>
              <a:rPr lang="en-US" sz="2800" i="1" dirty="0">
                <a:solidFill>
                  <a:schemeClr val="accent2"/>
                </a:solidFill>
                <a:latin typeface="Calibri" charset="0"/>
                <a:ea typeface="Calibri" charset="0"/>
                <a:cs typeface="Calibri" charset="0"/>
              </a:rPr>
              <a:t>retail company </a:t>
            </a:r>
            <a:r>
              <a:rPr lang="en-US" sz="2800" i="1" dirty="0">
                <a:solidFill>
                  <a:schemeClr val="bg1"/>
                </a:solidFill>
                <a:latin typeface="Calibri" charset="0"/>
                <a:ea typeface="Calibri" charset="0"/>
                <a:cs typeface="Calibri" charset="0"/>
              </a:rPr>
              <a:t>selling office equipment and furniture.</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66184"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a:t>
            </a:r>
            <a:r>
              <a:rPr lang="en-US" sz="3500" dirty="0" smtClean="0">
                <a:solidFill>
                  <a:schemeClr val="bg1"/>
                </a:solidFill>
                <a:latin typeface="Calibri" panose="020F0502020204030204" pitchFamily="34" charset="0"/>
                <a:cs typeface="Calibri" panose="020F0502020204030204" pitchFamily="34" charset="0"/>
              </a:rPr>
              <a:t>Comprehension</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4" name="Picture 3">
            <a:extLst>
              <a:ext uri="{FF2B5EF4-FFF2-40B4-BE49-F238E27FC236}">
                <a16:creationId xmlns:a16="http://schemas.microsoft.com/office/drawing/2014/main" id="{5D2996D4-7133-489F-92BE-E5D83C1CE343}"/>
              </a:ext>
            </a:extLst>
          </p:cNvPr>
          <p:cNvPicPr>
            <a:picLocks noChangeAspect="1"/>
          </p:cNvPicPr>
          <p:nvPr/>
        </p:nvPicPr>
        <p:blipFill>
          <a:blip r:embed="rId5"/>
          <a:stretch>
            <a:fillRect/>
          </a:stretch>
        </p:blipFill>
        <p:spPr>
          <a:xfrm>
            <a:off x="6542842" y="2175907"/>
            <a:ext cx="4199138" cy="3305175"/>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7323512" y="270648"/>
            <a:ext cx="4492637" cy="125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7323512" y="460755"/>
            <a:ext cx="4492637"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a:t>
            </a:r>
            <a:r>
              <a:rPr lang="en-US" sz="2800" dirty="0" smtClean="0">
                <a:solidFill>
                  <a:schemeClr val="bg1"/>
                </a:solidFill>
                <a:latin typeface="Calibri" panose="020F0502020204030204" pitchFamily="34" charset="0"/>
                <a:cs typeface="Calibri" panose="020F0502020204030204" pitchFamily="34" charset="0"/>
              </a:rPr>
              <a:t>Comprehension</a:t>
            </a:r>
            <a:endParaRPr lang="en-US" sz="2800" dirty="0">
              <a:solidFill>
                <a:schemeClr val="bg1"/>
              </a:solidFill>
              <a:latin typeface="Calibri" panose="020F0502020204030204" pitchFamily="34" charset="0"/>
              <a:cs typeface="Calibri" panose="020F0502020204030204" pitchFamily="34" charset="0"/>
            </a:endParaRPr>
          </a:p>
          <a:p>
            <a:pPr algn="ctr"/>
            <a:r>
              <a:rPr lang="ka-GE" sz="28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867294" y="2988387"/>
            <a:ext cx="4492637" cy="125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Where do you shop?</a:t>
            </a:r>
          </a:p>
        </p:txBody>
      </p:sp>
    </p:spTree>
    <p:extLst>
      <p:ext uri="{BB962C8B-B14F-4D97-AF65-F5344CB8AC3E}">
        <p14:creationId xmlns:p14="http://schemas.microsoft.com/office/powerpoint/2010/main" val="124319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071869"/>
            <a:ext cx="11011401" cy="350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At over a million square meters, and with over 1200 stores, the Dubai Mall is an absolute monster in mall terms. The 750 000 people who visit it every week can find almost any product to satisfy their demands. As monuments to modern consumerism, such mega-malls can be seen as a natural home for Generation Y, the biggest-spending and highest-demanding generation of consumers that the world has ever seen.</a:t>
            </a:r>
          </a:p>
        </p:txBody>
      </p:sp>
    </p:spTree>
    <p:extLst>
      <p:ext uri="{BB962C8B-B14F-4D97-AF65-F5344CB8AC3E}">
        <p14:creationId xmlns:p14="http://schemas.microsoft.com/office/powerpoint/2010/main" val="72857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3636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Generation Y is the name given to the group of people born between the late 1970s and 1990s. Their lifetimes have coincided with huge changes in the way we spend our money, and members of this group are demonstrating more and more similarities across range of countries and cultures. When it comes to shopping, Generation Y thinks big. </a:t>
            </a:r>
          </a:p>
          <a:p>
            <a:pPr algn="just"/>
            <a:r>
              <a:rPr lang="en-US" sz="2400" dirty="0">
                <a:latin typeface="Calibri" panose="020F0502020204030204" pitchFamily="34" charset="0"/>
                <a:cs typeface="Calibri" panose="020F0502020204030204" pitchFamily="34" charset="0"/>
              </a:rPr>
              <a:t>While their parents’ generation may well have known many store owners personally, members of Generation Y are more likely to buy from huge multinational companies </a:t>
            </a:r>
            <a:r>
              <a:rPr lang="en-US" sz="2400" dirty="0" smtClean="0">
                <a:latin typeface="Calibri" panose="020F0502020204030204" pitchFamily="34" charset="0"/>
                <a:cs typeface="Calibri" panose="020F0502020204030204" pitchFamily="34" charset="0"/>
              </a:rPr>
              <a:t>such as </a:t>
            </a:r>
            <a:r>
              <a:rPr lang="en-US" sz="2400" dirty="0">
                <a:latin typeface="Calibri" panose="020F0502020204030204" pitchFamily="34" charset="0"/>
                <a:cs typeface="Calibri" panose="020F0502020204030204" pitchFamily="34" charset="0"/>
              </a:rPr>
              <a:t>H&amp;M or Zara.</a:t>
            </a:r>
          </a:p>
        </p:txBody>
      </p:sp>
    </p:spTree>
    <p:extLst>
      <p:ext uri="{BB962C8B-B14F-4D97-AF65-F5344CB8AC3E}">
        <p14:creationId xmlns:p14="http://schemas.microsoft.com/office/powerpoint/2010/main" val="73351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892441" y="2120836"/>
            <a:ext cx="10304804" cy="360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While consumers of the Generation Y era can choose from a huge range of products at giant shopping malls, they have even more choice online. In just over a decade, internet shopping has seen an explosion in growth. </a:t>
            </a:r>
          </a:p>
          <a:p>
            <a:pPr algn="just"/>
            <a:r>
              <a:rPr lang="en-US" sz="2400" dirty="0">
                <a:solidFill>
                  <a:schemeClr val="bg1"/>
                </a:solidFill>
                <a:latin typeface="Calibri" panose="020F0502020204030204" pitchFamily="34" charset="0"/>
                <a:cs typeface="Calibri" panose="020F0502020204030204" pitchFamily="34" charset="0"/>
              </a:rPr>
              <a:t>Gen Y-</a:t>
            </a:r>
            <a:r>
              <a:rPr lang="en-US" sz="2400" dirty="0" err="1">
                <a:solidFill>
                  <a:schemeClr val="bg1"/>
                </a:solidFill>
                <a:latin typeface="Calibri" panose="020F0502020204030204" pitchFamily="34" charset="0"/>
                <a:cs typeface="Calibri" panose="020F0502020204030204" pitchFamily="34" charset="0"/>
              </a:rPr>
              <a:t>ers</a:t>
            </a:r>
            <a:r>
              <a:rPr lang="en-US" sz="2400" dirty="0">
                <a:solidFill>
                  <a:schemeClr val="bg1"/>
                </a:solidFill>
                <a:latin typeface="Calibri" panose="020F0502020204030204" pitchFamily="34" charset="0"/>
                <a:cs typeface="Calibri" panose="020F0502020204030204" pitchFamily="34" charset="0"/>
              </a:rPr>
              <a:t> are a prime target for retail companies because of their spending power and attitude to shopping. In the U.S. alone, their purchasing power as a group stands at $108 billion. And if they don’t have enough money to buy what they want, they turn to their good friend, the credit card. </a:t>
            </a:r>
          </a:p>
        </p:txBody>
      </p:sp>
    </p:spTree>
    <p:extLst>
      <p:ext uri="{BB962C8B-B14F-4D97-AF65-F5344CB8AC3E}">
        <p14:creationId xmlns:p14="http://schemas.microsoft.com/office/powerpoint/2010/main" val="143399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Calibri" panose="020F0502020204030204" pitchFamily="34" charset="0"/>
                <a:cs typeface="Calibri" panose="020F0502020204030204" pitchFamily="34" charset="0"/>
              </a:rPr>
              <a:t>Unfortunately for companies, Gen Y-</a:t>
            </a:r>
            <a:r>
              <a:rPr lang="en-US" sz="2800" dirty="0" err="1">
                <a:solidFill>
                  <a:schemeClr val="bg1"/>
                </a:solidFill>
                <a:latin typeface="Calibri" panose="020F0502020204030204" pitchFamily="34" charset="0"/>
                <a:cs typeface="Calibri" panose="020F0502020204030204" pitchFamily="34" charset="0"/>
              </a:rPr>
              <a:t>ers</a:t>
            </a:r>
            <a:r>
              <a:rPr lang="en-US" sz="2800" dirty="0">
                <a:solidFill>
                  <a:schemeClr val="bg1"/>
                </a:solidFill>
                <a:latin typeface="Calibri" panose="020F0502020204030204" pitchFamily="34" charset="0"/>
                <a:cs typeface="Calibri" panose="020F0502020204030204" pitchFamily="34" charset="0"/>
              </a:rPr>
              <a:t> are considered the hardest group to satisfy as they want products and services to be adapted to meet their needs as individuals. They are unlikely to believe any advertising message and expect any problems to be solved immediately. </a:t>
            </a:r>
          </a:p>
          <a:p>
            <a:pPr algn="just"/>
            <a:r>
              <a:rPr lang="en-US" sz="2800" dirty="0">
                <a:solidFill>
                  <a:schemeClr val="bg1"/>
                </a:solidFill>
                <a:latin typeface="Calibri" panose="020F0502020204030204" pitchFamily="34" charset="0"/>
                <a:cs typeface="Calibri" panose="020F0502020204030204" pitchFamily="34" charset="0"/>
              </a:rPr>
              <a:t>If a company can use technology to </a:t>
            </a:r>
            <a:r>
              <a:rPr lang="en-US" sz="2800" dirty="0" err="1" smtClean="0">
                <a:solidFill>
                  <a:schemeClr val="bg1"/>
                </a:solidFill>
                <a:latin typeface="Calibri" panose="020F0502020204030204" pitchFamily="34" charset="0"/>
                <a:cs typeface="Calibri" panose="020F0502020204030204" pitchFamily="34" charset="0"/>
              </a:rPr>
              <a:t>personali</a:t>
            </a:r>
            <a:r>
              <a:rPr lang="en-US" sz="2800" dirty="0" err="1">
                <a:solidFill>
                  <a:schemeClr val="bg1"/>
                </a:solidFill>
                <a:latin typeface="Calibri" panose="020F0502020204030204" pitchFamily="34" charset="0"/>
                <a:cs typeface="Calibri" panose="020F0502020204030204" pitchFamily="34" charset="0"/>
              </a:rPr>
              <a:t>s</a:t>
            </a:r>
            <a:r>
              <a:rPr lang="en-US" sz="2800" dirty="0" err="1" smtClean="0">
                <a:solidFill>
                  <a:schemeClr val="bg1"/>
                </a:solidFill>
                <a:latin typeface="Calibri" panose="020F0502020204030204" pitchFamily="34" charset="0"/>
                <a:cs typeface="Calibri" panose="020F0502020204030204" pitchFamily="34" charset="0"/>
              </a:rPr>
              <a:t>e</a:t>
            </a:r>
            <a:r>
              <a:rPr lang="en-US" sz="2800" dirty="0" smtClean="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its products and services, it might just gain the loyalty of the least loyal customers in history. </a:t>
            </a:r>
          </a:p>
        </p:txBody>
      </p:sp>
    </p:spTree>
    <p:extLst>
      <p:ext uri="{BB962C8B-B14F-4D97-AF65-F5344CB8AC3E}">
        <p14:creationId xmlns:p14="http://schemas.microsoft.com/office/powerpoint/2010/main" val="4238712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174724942"/>
              </p:ext>
            </p:extLst>
          </p:nvPr>
        </p:nvGraphicFramePr>
        <p:xfrm>
          <a:off x="699280" y="2805863"/>
          <a:ext cx="8064429" cy="838025"/>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Generation Y prefers to shop in huge malls.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048861087"/>
              </p:ext>
            </p:extLst>
          </p:nvPr>
        </p:nvGraphicFramePr>
        <p:xfrm>
          <a:off x="577303" y="4169150"/>
          <a:ext cx="10395496" cy="1465097"/>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1465097">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As monuments to modern consumerism, such mega-malls can be seen as a natural home for Generation </a:t>
                      </a:r>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Y.</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565475881"/>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Generation Y-</a:t>
                      </a:r>
                      <a:r>
                        <a:rPr lang="en-US" sz="2800" b="0" i="0" dirty="0" err="1">
                          <a:solidFill>
                            <a:schemeClr val="bg1"/>
                          </a:solidFill>
                          <a:latin typeface="Calibri" panose="020F0502020204030204" pitchFamily="34" charset="0"/>
                          <a:cs typeface="Calibri" panose="020F0502020204030204" pitchFamily="34" charset="0"/>
                        </a:rPr>
                        <a:t>ers</a:t>
                      </a:r>
                      <a:r>
                        <a:rPr lang="en-US" sz="2800" b="0" i="0" dirty="0">
                          <a:solidFill>
                            <a:schemeClr val="bg1"/>
                          </a:solidFill>
                          <a:latin typeface="Calibri" panose="020F0502020204030204" pitchFamily="34" charset="0"/>
                          <a:cs typeface="Calibri" panose="020F0502020204030204" pitchFamily="34" charset="0"/>
                        </a:rPr>
                        <a:t> tend to spend much money.</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079043312"/>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Generation Y, the biggest-spending and most demanding generation of the consumers the world has ever seen.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640721" y="2560166"/>
            <a:ext cx="1755303"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014026" y="99369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946244" y="3131366"/>
              <a:ext cx="34574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664001" y="2661121"/>
            <a:ext cx="5283921"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Brands</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ბრენდები</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4" name="Rectangle 23">
            <a:extLst>
              <a:ext uri="{FF2B5EF4-FFF2-40B4-BE49-F238E27FC236}">
                <a16:creationId xmlns:a16="http://schemas.microsoft.com/office/drawing/2014/main" id="{6AD9A7B7-2E7A-4C45-8448-1D4A0B159BF3}"/>
              </a:ext>
            </a:extLst>
          </p:cNvPr>
          <p:cNvSpPr/>
          <p:nvPr/>
        </p:nvSpPr>
        <p:spPr>
          <a:xfrm>
            <a:off x="7184061" y="346663"/>
            <a:ext cx="4047186"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Agenda  </a:t>
            </a:r>
            <a:r>
              <a:rPr lang="en-US" sz="3200" dirty="0">
                <a:solidFill>
                  <a:schemeClr val="bg1"/>
                </a:solidFill>
                <a:latin typeface="Calibri Regular" charset="0"/>
              </a:rPr>
              <a:t>                      </a:t>
            </a:r>
          </a:p>
          <a:p>
            <a:pPr lvl="0" algn="ctr">
              <a:lnSpc>
                <a:spcPct val="90000"/>
              </a:lnSpc>
              <a:buClr>
                <a:schemeClr val="dk1"/>
              </a:buClr>
              <a:buSzPts val="3500"/>
            </a:pPr>
            <a:r>
              <a:rPr lang="ka-GE" sz="3200" dirty="0">
                <a:solidFill>
                  <a:schemeClr val="bg1"/>
                </a:solidFill>
                <a:latin typeface="Calibri" panose="020F0502020204030204" pitchFamily="34" charset="0"/>
                <a:cs typeface="Calibri" panose="020F0502020204030204" pitchFamily="34" charset="0"/>
              </a:rPr>
              <a:t>გაკვეთილის გეგმა</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42758" y="2606185"/>
            <a:ext cx="10430041" cy="1237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684714812"/>
              </p:ext>
            </p:extLst>
          </p:nvPr>
        </p:nvGraphicFramePr>
        <p:xfrm>
          <a:off x="652786" y="2754933"/>
          <a:ext cx="9139284" cy="751747"/>
        </p:xfrm>
        <a:graphic>
          <a:graphicData uri="http://schemas.openxmlformats.org/drawingml/2006/table">
            <a:tbl>
              <a:tblPr>
                <a:noFill/>
                <a:tableStyleId>{B46CFEF4-99AF-46A8-A051-738FFB79779B}</a:tableStyleId>
              </a:tblPr>
              <a:tblGrid>
                <a:gridCol w="9139284">
                  <a:extLst>
                    <a:ext uri="{9D8B030D-6E8A-4147-A177-3AD203B41FA5}">
                      <a16:colId xmlns:a16="http://schemas.microsoft.com/office/drawing/2014/main" val="20000"/>
                    </a:ext>
                  </a:extLst>
                </a:gridCol>
              </a:tblGrid>
              <a:tr h="75174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It is easy to meet the needs of Generation Y.</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479598627"/>
              </p:ext>
            </p:extLst>
          </p:nvPr>
        </p:nvGraphicFramePr>
        <p:xfrm>
          <a:off x="577302" y="4483509"/>
          <a:ext cx="10395497" cy="93952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Gen Y-</a:t>
                      </a:r>
                      <a:r>
                        <a:rPr lang="en-US" sz="2400" b="0" i="1" u="none" strike="noStrike" cap="none" dirty="0" err="1">
                          <a:solidFill>
                            <a:schemeClr val="bg1"/>
                          </a:solidFill>
                          <a:latin typeface="Calibri" panose="020F0502020204030204" pitchFamily="34" charset="0"/>
                          <a:ea typeface="Arial"/>
                          <a:cs typeface="Calibri" panose="020F0502020204030204" pitchFamily="34" charset="0"/>
                          <a:sym typeface="Arial"/>
                        </a:rPr>
                        <a:t>ers</a:t>
                      </a:r>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  are considered the hardest group to satisfy .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605639" y="2606185"/>
            <a:ext cx="1367160" cy="1237379"/>
          </a:xfrm>
        </p:spPr>
        <p:txBody>
          <a:bodyPr>
            <a:normAutofit fontScale="90000"/>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anose="020F0502020204030204" pitchFamily="34" charset="0"/>
                <a:cs typeface="Calibri" panose="020F0502020204030204" pitchFamily="34" charset="0"/>
              </a:rPr>
              <a:t>Members of this group </a:t>
            </a:r>
            <a:r>
              <a:rPr lang="en-US" sz="3500" dirty="0">
                <a:solidFill>
                  <a:schemeClr val="accent2">
                    <a:lumMod val="75000"/>
                  </a:schemeClr>
                </a:solidFill>
                <a:latin typeface="Calibri" panose="020F0502020204030204" pitchFamily="34" charset="0"/>
                <a:cs typeface="Calibri" panose="020F0502020204030204" pitchFamily="34" charset="0"/>
              </a:rPr>
              <a:t>are demonstrating </a:t>
            </a:r>
            <a:r>
              <a:rPr lang="en-US" sz="3500" dirty="0">
                <a:solidFill>
                  <a:schemeClr val="bg1"/>
                </a:solidFill>
                <a:latin typeface="Calibri" panose="020F0502020204030204" pitchFamily="34" charset="0"/>
                <a:cs typeface="Calibri" panose="020F0502020204030204" pitchFamily="34" charset="0"/>
              </a:rPr>
              <a:t>more and more similarities across range of countries and cultures. </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Present </a:t>
            </a:r>
            <a:r>
              <a:rPr lang="en-US" sz="2500" dirty="0" smtClean="0">
                <a:solidFill>
                  <a:schemeClr val="bg1"/>
                </a:solidFill>
                <a:latin typeface="Calibri" charset="0"/>
                <a:ea typeface="Calibri" charset="0"/>
                <a:cs typeface="Calibri" charset="0"/>
              </a:rPr>
              <a:t>Continuous</a:t>
            </a:r>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 We use the present continuous to talk about</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something which is happening before and after a specific time</a:t>
            </a:r>
          </a:p>
          <a:p>
            <a:r>
              <a:rPr lang="en-US" sz="2500" i="1" dirty="0">
                <a:solidFill>
                  <a:schemeClr val="accent2"/>
                </a:solidFill>
                <a:latin typeface="Calibri" charset="0"/>
                <a:ea typeface="Calibri" charset="0"/>
                <a:cs typeface="Calibri" charset="0"/>
              </a:rPr>
              <a:t>At nine o’clock we are </a:t>
            </a:r>
            <a:r>
              <a:rPr lang="en-US" sz="2500" i="1" dirty="0" smtClean="0">
                <a:solidFill>
                  <a:schemeClr val="accent2"/>
                </a:solidFill>
                <a:latin typeface="Calibri" charset="0"/>
                <a:ea typeface="Calibri" charset="0"/>
                <a:cs typeface="Calibri" charset="0"/>
              </a:rPr>
              <a:t>having </a:t>
            </a:r>
            <a:r>
              <a:rPr lang="en-US" sz="2500" i="1" dirty="0">
                <a:solidFill>
                  <a:schemeClr val="accent2"/>
                </a:solidFill>
                <a:latin typeface="Calibri" charset="0"/>
                <a:ea typeface="Calibri" charset="0"/>
                <a:cs typeface="Calibri" charset="0"/>
              </a:rPr>
              <a:t>a meeting</a:t>
            </a:r>
            <a:r>
              <a:rPr lang="en-US" sz="2500" i="1" dirty="0" smtClean="0">
                <a:solidFill>
                  <a:schemeClr val="accent2"/>
                </a:solidFill>
                <a:latin typeface="Calibri" charset="0"/>
                <a:ea typeface="Calibri" charset="0"/>
                <a:cs typeface="Calibri" charset="0"/>
              </a:rPr>
              <a:t>.</a:t>
            </a:r>
          </a:p>
          <a:p>
            <a:endParaRPr lang="en-US" sz="2500" i="1" dirty="0">
              <a:solidFill>
                <a:schemeClr val="accent2"/>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something which we think is temporary</a:t>
            </a:r>
          </a:p>
          <a:p>
            <a:r>
              <a:rPr lang="en-US" sz="2500" dirty="0">
                <a:solidFill>
                  <a:schemeClr val="accent2"/>
                </a:solidFill>
                <a:latin typeface="Calibri" charset="0"/>
                <a:ea typeface="Calibri" charset="0"/>
                <a:cs typeface="Calibri" charset="0"/>
              </a:rPr>
              <a:t>I am working in London for these two weeks.</a:t>
            </a:r>
          </a:p>
        </p:txBody>
      </p:sp>
      <p:sp>
        <p:nvSpPr>
          <p:cNvPr id="7" name="Rectangle 6">
            <a:extLst>
              <a:ext uri="{FF2B5EF4-FFF2-40B4-BE49-F238E27FC236}">
                <a16:creationId xmlns:a16="http://schemas.microsoft.com/office/drawing/2014/main" id="{6042AC8F-C617-8540-A5BD-0D218871DB0D}"/>
              </a:ext>
            </a:extLst>
          </p:cNvPr>
          <p:cNvSpPr/>
          <p:nvPr/>
        </p:nvSpPr>
        <p:spPr>
          <a:xfrm>
            <a:off x="717821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538524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101946" y="1496291"/>
            <a:ext cx="9978919" cy="528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smtClean="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We </a:t>
            </a:r>
            <a:r>
              <a:rPr lang="en-US" sz="2500" dirty="0">
                <a:solidFill>
                  <a:schemeClr val="bg1"/>
                </a:solidFill>
                <a:latin typeface="Calibri" charset="0"/>
                <a:ea typeface="Calibri" charset="0"/>
                <a:cs typeface="Calibri" charset="0"/>
              </a:rPr>
              <a:t>also use the present continuous to talk about:</a:t>
            </a:r>
          </a:p>
          <a:p>
            <a:endParaRPr lang="en-US" sz="2500" dirty="0">
              <a:solidFill>
                <a:schemeClr val="bg1"/>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something which is new and contrasts with a previous state</a:t>
            </a:r>
          </a:p>
          <a:p>
            <a:r>
              <a:rPr lang="en-US" sz="2500" i="1" dirty="0">
                <a:solidFill>
                  <a:schemeClr val="accent2"/>
                </a:solidFill>
                <a:latin typeface="Calibri" charset="0"/>
                <a:ea typeface="Calibri" charset="0"/>
                <a:cs typeface="Calibri" charset="0"/>
              </a:rPr>
              <a:t>These days most people are using email instead of writing letters</a:t>
            </a:r>
            <a:r>
              <a:rPr lang="en-US" sz="2500" i="1" dirty="0" smtClean="0">
                <a:solidFill>
                  <a:schemeClr val="accent2"/>
                </a:solidFill>
                <a:latin typeface="Calibri" charset="0"/>
                <a:ea typeface="Calibri" charset="0"/>
                <a:cs typeface="Calibri" charset="0"/>
              </a:rPr>
              <a:t>.</a:t>
            </a:r>
          </a:p>
          <a:p>
            <a:endParaRPr lang="en-US" sz="2500" i="1" dirty="0">
              <a:solidFill>
                <a:schemeClr val="accent2"/>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something which is changing, growing or developing</a:t>
            </a:r>
          </a:p>
          <a:p>
            <a:r>
              <a:rPr lang="en-US" sz="2500" i="1" dirty="0">
                <a:solidFill>
                  <a:schemeClr val="accent2"/>
                </a:solidFill>
                <a:latin typeface="Calibri" charset="0"/>
                <a:ea typeface="Calibri" charset="0"/>
                <a:cs typeface="Calibri" charset="0"/>
              </a:rPr>
              <a:t>The demands of customers are changing</a:t>
            </a:r>
            <a:r>
              <a:rPr lang="en-US" sz="2500" i="1" dirty="0" smtClean="0">
                <a:solidFill>
                  <a:schemeClr val="accent2"/>
                </a:solidFill>
                <a:latin typeface="Calibri" charset="0"/>
                <a:ea typeface="Calibri" charset="0"/>
                <a:cs typeface="Calibri" charset="0"/>
              </a:rPr>
              <a:t>.</a:t>
            </a:r>
          </a:p>
          <a:p>
            <a:endParaRPr lang="en-US" sz="2500" i="1" dirty="0">
              <a:solidFill>
                <a:schemeClr val="accent2"/>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something which happens again and again</a:t>
            </a:r>
          </a:p>
          <a:p>
            <a:r>
              <a:rPr lang="en-US" sz="2500" i="1" dirty="0">
                <a:solidFill>
                  <a:schemeClr val="accent2"/>
                </a:solidFill>
                <a:latin typeface="Calibri" charset="0"/>
                <a:ea typeface="Calibri" charset="0"/>
                <a:cs typeface="Calibri" charset="0"/>
              </a:rPr>
              <a:t>Those two colleagues are always arguing</a:t>
            </a:r>
            <a:r>
              <a:rPr lang="en-US" sz="2500" i="1" dirty="0" smtClean="0">
                <a:solidFill>
                  <a:schemeClr val="accent2"/>
                </a:solidFill>
                <a:latin typeface="Calibri" charset="0"/>
                <a:ea typeface="Calibri" charset="0"/>
                <a:cs typeface="Calibri" charset="0"/>
              </a:rPr>
              <a:t>.</a:t>
            </a:r>
          </a:p>
          <a:p>
            <a:endParaRPr lang="en-US" sz="2500" i="1" dirty="0">
              <a:solidFill>
                <a:schemeClr val="accent2"/>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fixed plans in the near future</a:t>
            </a:r>
          </a:p>
          <a:p>
            <a:r>
              <a:rPr lang="en-US" sz="2500" i="1" dirty="0">
                <a:solidFill>
                  <a:schemeClr val="accent2">
                    <a:lumMod val="75000"/>
                  </a:schemeClr>
                </a:solidFill>
                <a:latin typeface="Calibri" charset="0"/>
                <a:ea typeface="Calibri" charset="0"/>
                <a:cs typeface="Calibri" charset="0"/>
              </a:rPr>
              <a:t>The company is launching a new advertising campaign very soon.</a:t>
            </a: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647709" y="176179"/>
            <a:ext cx="3905768" cy="110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444422" y="314332"/>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608504" y="314332"/>
            <a:ext cx="2376972" cy="968991"/>
          </a:xfrm>
          <a:prstGeom prst="rect">
            <a:avLst/>
          </a:prstGeom>
        </p:spPr>
      </p:pic>
    </p:spTree>
    <p:extLst>
      <p:ext uri="{BB962C8B-B14F-4D97-AF65-F5344CB8AC3E}">
        <p14:creationId xmlns:p14="http://schemas.microsoft.com/office/powerpoint/2010/main" val="489776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77924"/>
            <a:ext cx="10335153" cy="35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graphicFrame>
        <p:nvGraphicFramePr>
          <p:cNvPr id="3" name="Table 2">
            <a:extLst>
              <a:ext uri="{FF2B5EF4-FFF2-40B4-BE49-F238E27FC236}">
                <a16:creationId xmlns:a16="http://schemas.microsoft.com/office/drawing/2014/main" id="{8509B3E3-89D9-4E44-B68A-1E323C61F01D}"/>
              </a:ext>
            </a:extLst>
          </p:cNvPr>
          <p:cNvGraphicFramePr>
            <a:graphicFrameLocks noGrp="1"/>
          </p:cNvGraphicFramePr>
          <p:nvPr>
            <p:extLst>
              <p:ext uri="{D42A27DB-BD31-4B8C-83A1-F6EECF244321}">
                <p14:modId xmlns:p14="http://schemas.microsoft.com/office/powerpoint/2010/main" val="59638142"/>
              </p:ext>
            </p:extLst>
          </p:nvPr>
        </p:nvGraphicFramePr>
        <p:xfrm>
          <a:off x="1109708" y="2823100"/>
          <a:ext cx="10244091" cy="3840480"/>
        </p:xfrm>
        <a:graphic>
          <a:graphicData uri="http://schemas.openxmlformats.org/drawingml/2006/table">
            <a:tbl>
              <a:tblPr/>
              <a:tblGrid>
                <a:gridCol w="3414697">
                  <a:extLst>
                    <a:ext uri="{9D8B030D-6E8A-4147-A177-3AD203B41FA5}">
                      <a16:colId xmlns:a16="http://schemas.microsoft.com/office/drawing/2014/main" val="4141855398"/>
                    </a:ext>
                  </a:extLst>
                </a:gridCol>
                <a:gridCol w="3414697">
                  <a:extLst>
                    <a:ext uri="{9D8B030D-6E8A-4147-A177-3AD203B41FA5}">
                      <a16:colId xmlns:a16="http://schemas.microsoft.com/office/drawing/2014/main" val="3587601663"/>
                    </a:ext>
                  </a:extLst>
                </a:gridCol>
                <a:gridCol w="3414697">
                  <a:extLst>
                    <a:ext uri="{9D8B030D-6E8A-4147-A177-3AD203B41FA5}">
                      <a16:colId xmlns:a16="http://schemas.microsoft.com/office/drawing/2014/main" val="1451496873"/>
                    </a:ext>
                  </a:extLst>
                </a:gridCol>
              </a:tblGrid>
              <a:tr h="359084">
                <a:tc gridSpan="3">
                  <a:txBody>
                    <a:bodyPr/>
                    <a:lstStyle/>
                    <a:p>
                      <a:pPr fontAlgn="t"/>
                      <a:r>
                        <a:rPr lang="en-US" sz="2000" b="1" dirty="0">
                          <a:solidFill>
                            <a:schemeClr val="bg1"/>
                          </a:solidFill>
                          <a:effectLst/>
                          <a:latin typeface="Calibri" panose="020F0502020204030204" pitchFamily="34" charset="0"/>
                          <a:cs typeface="Calibri" panose="020F0502020204030204" pitchFamily="34" charset="0"/>
                        </a:rPr>
                        <a:t>Affirmative</a:t>
                      </a:r>
                      <a:endParaRPr lang="en-US" sz="2000" dirty="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928221"/>
                  </a:ext>
                </a:extLst>
              </a:tr>
              <a:tr h="359084">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Subject</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 </a:t>
                      </a:r>
                      <a:r>
                        <a:rPr lang="en-US" sz="2000" b="1" i="1" dirty="0">
                          <a:solidFill>
                            <a:schemeClr val="bg1"/>
                          </a:solidFill>
                          <a:effectLst/>
                          <a:latin typeface="Calibri" panose="020F0502020204030204" pitchFamily="34" charset="0"/>
                          <a:cs typeface="Calibri" panose="020F0502020204030204" pitchFamily="34" charset="0"/>
                        </a:rPr>
                        <a:t>to be</a:t>
                      </a:r>
                      <a:endParaRPr lang="en-US" sz="2000" dirty="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b="1">
                          <a:solidFill>
                            <a:schemeClr val="bg1"/>
                          </a:solidFill>
                          <a:effectLst/>
                          <a:latin typeface="Calibri" panose="020F0502020204030204" pitchFamily="34" charset="0"/>
                          <a:cs typeface="Calibri" panose="020F0502020204030204" pitchFamily="34" charset="0"/>
                        </a:rPr>
                        <a:t>+ base + </a:t>
                      </a:r>
                      <a:r>
                        <a:rPr lang="en-US" sz="2000" b="1" i="1">
                          <a:solidFill>
                            <a:schemeClr val="bg1"/>
                          </a:solidFill>
                          <a:effectLst/>
                          <a:latin typeface="Calibri" panose="020F0502020204030204" pitchFamily="34" charset="0"/>
                          <a:cs typeface="Calibri" panose="020F0502020204030204" pitchFamily="34" charset="0"/>
                        </a:rPr>
                        <a:t>ing</a:t>
                      </a:r>
                      <a:endParaRPr lang="en-US" sz="200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extLst>
                  <a:ext uri="{0D108BD9-81ED-4DB2-BD59-A6C34878D82A}">
                    <a16:rowId xmlns:a16="http://schemas.microsoft.com/office/drawing/2014/main" val="4042772552"/>
                  </a:ext>
                </a:extLst>
              </a:tr>
              <a:tr h="359084">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She</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is</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talking.</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extLst>
                  <a:ext uri="{0D108BD9-81ED-4DB2-BD59-A6C34878D82A}">
                    <a16:rowId xmlns:a16="http://schemas.microsoft.com/office/drawing/2014/main" val="1074841266"/>
                  </a:ext>
                </a:extLst>
              </a:tr>
              <a:tr h="359084">
                <a:tc gridSpan="3">
                  <a:txBody>
                    <a:bodyPr/>
                    <a:lstStyle/>
                    <a:p>
                      <a:pPr fontAlgn="t"/>
                      <a:r>
                        <a:rPr lang="en-US" sz="2000" b="1" dirty="0">
                          <a:solidFill>
                            <a:schemeClr val="bg1"/>
                          </a:solidFill>
                          <a:effectLst/>
                          <a:latin typeface="Calibri" panose="020F0502020204030204" pitchFamily="34" charset="0"/>
                          <a:cs typeface="Calibri" panose="020F0502020204030204" pitchFamily="34" charset="0"/>
                        </a:rPr>
                        <a:t>Negative</a:t>
                      </a:r>
                      <a:endParaRPr lang="en-US" sz="2000" dirty="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47081"/>
                  </a:ext>
                </a:extLst>
              </a:tr>
              <a:tr h="359084">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Subject</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b="1">
                          <a:solidFill>
                            <a:schemeClr val="bg1"/>
                          </a:solidFill>
                          <a:effectLst/>
                          <a:latin typeface="Calibri" panose="020F0502020204030204" pitchFamily="34" charset="0"/>
                          <a:cs typeface="Calibri" panose="020F0502020204030204" pitchFamily="34" charset="0"/>
                        </a:rPr>
                        <a:t>+ </a:t>
                      </a:r>
                      <a:r>
                        <a:rPr lang="en-US" sz="2000" b="1" i="1">
                          <a:solidFill>
                            <a:schemeClr val="bg1"/>
                          </a:solidFill>
                          <a:effectLst/>
                          <a:latin typeface="Calibri" panose="020F0502020204030204" pitchFamily="34" charset="0"/>
                          <a:cs typeface="Calibri" panose="020F0502020204030204" pitchFamily="34" charset="0"/>
                        </a:rPr>
                        <a:t>to be + not</a:t>
                      </a:r>
                      <a:endParaRPr lang="en-US" sz="200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b="1">
                          <a:solidFill>
                            <a:schemeClr val="bg1"/>
                          </a:solidFill>
                          <a:effectLst/>
                          <a:latin typeface="Calibri" panose="020F0502020204030204" pitchFamily="34" charset="0"/>
                          <a:cs typeface="Calibri" panose="020F0502020204030204" pitchFamily="34" charset="0"/>
                        </a:rPr>
                        <a:t>+ base + </a:t>
                      </a:r>
                      <a:r>
                        <a:rPr lang="en-US" sz="2000" b="1" i="1">
                          <a:solidFill>
                            <a:schemeClr val="bg1"/>
                          </a:solidFill>
                          <a:effectLst/>
                          <a:latin typeface="Calibri" panose="020F0502020204030204" pitchFamily="34" charset="0"/>
                          <a:cs typeface="Calibri" panose="020F0502020204030204" pitchFamily="34" charset="0"/>
                        </a:rPr>
                        <a:t>ing</a:t>
                      </a:r>
                      <a:endParaRPr lang="en-US" sz="200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extLst>
                  <a:ext uri="{0D108BD9-81ED-4DB2-BD59-A6C34878D82A}">
                    <a16:rowId xmlns:a16="http://schemas.microsoft.com/office/drawing/2014/main" val="65613996"/>
                  </a:ext>
                </a:extLst>
              </a:tr>
              <a:tr h="359084">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She</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a:solidFill>
                            <a:schemeClr val="bg1"/>
                          </a:solidFill>
                          <a:effectLst/>
                          <a:latin typeface="Calibri" panose="020F0502020204030204" pitchFamily="34" charset="0"/>
                          <a:cs typeface="Calibri" panose="020F0502020204030204" pitchFamily="34" charset="0"/>
                        </a:rPr>
                        <a:t>is not (isn't)</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talking</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extLst>
                  <a:ext uri="{0D108BD9-81ED-4DB2-BD59-A6C34878D82A}">
                    <a16:rowId xmlns:a16="http://schemas.microsoft.com/office/drawing/2014/main" val="182791630"/>
                  </a:ext>
                </a:extLst>
              </a:tr>
              <a:tr h="359084">
                <a:tc gridSpan="3">
                  <a:txBody>
                    <a:bodyPr/>
                    <a:lstStyle/>
                    <a:p>
                      <a:pPr fontAlgn="t"/>
                      <a:r>
                        <a:rPr lang="en-US" sz="2000" b="1" dirty="0">
                          <a:solidFill>
                            <a:schemeClr val="bg1"/>
                          </a:solidFill>
                          <a:effectLst/>
                          <a:latin typeface="Calibri" panose="020F0502020204030204" pitchFamily="34" charset="0"/>
                          <a:cs typeface="Calibri" panose="020F0502020204030204" pitchFamily="34" charset="0"/>
                        </a:rPr>
                        <a:t>Interrogative</a:t>
                      </a:r>
                      <a:endParaRPr lang="en-US" sz="2000" dirty="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0875247"/>
                  </a:ext>
                </a:extLst>
              </a:tr>
              <a:tr h="359084">
                <a:tc>
                  <a:txBody>
                    <a:bodyPr/>
                    <a:lstStyle/>
                    <a:p>
                      <a:pPr fontAlgn="t"/>
                      <a:r>
                        <a:rPr lang="en-US" sz="2000" b="1" i="1" dirty="0">
                          <a:solidFill>
                            <a:schemeClr val="bg1"/>
                          </a:solidFill>
                          <a:effectLst/>
                          <a:latin typeface="Calibri" panose="020F0502020204030204" pitchFamily="34" charset="0"/>
                          <a:cs typeface="Calibri" panose="020F0502020204030204" pitchFamily="34" charset="0"/>
                        </a:rPr>
                        <a:t>to be</a:t>
                      </a:r>
                      <a:endParaRPr lang="en-US" sz="2000" dirty="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b="1">
                          <a:solidFill>
                            <a:schemeClr val="bg1"/>
                          </a:solidFill>
                          <a:effectLst/>
                          <a:latin typeface="Calibri" panose="020F0502020204030204" pitchFamily="34" charset="0"/>
                          <a:cs typeface="Calibri" panose="020F0502020204030204" pitchFamily="34" charset="0"/>
                        </a:rPr>
                        <a:t>+ subject</a:t>
                      </a:r>
                      <a:endParaRPr lang="en-US" sz="200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b="1" dirty="0">
                          <a:solidFill>
                            <a:schemeClr val="bg1"/>
                          </a:solidFill>
                          <a:effectLst/>
                          <a:latin typeface="Calibri" panose="020F0502020204030204" pitchFamily="34" charset="0"/>
                          <a:cs typeface="Calibri" panose="020F0502020204030204" pitchFamily="34" charset="0"/>
                        </a:rPr>
                        <a:t>+ base + </a:t>
                      </a:r>
                      <a:r>
                        <a:rPr lang="en-US" sz="2000" b="1" i="1" dirty="0" err="1">
                          <a:solidFill>
                            <a:schemeClr val="bg1"/>
                          </a:solidFill>
                          <a:effectLst/>
                          <a:latin typeface="Calibri" panose="020F0502020204030204" pitchFamily="34" charset="0"/>
                          <a:cs typeface="Calibri" panose="020F0502020204030204" pitchFamily="34" charset="0"/>
                        </a:rPr>
                        <a:t>ing</a:t>
                      </a:r>
                      <a:endParaRPr lang="en-US" sz="2000" dirty="0">
                        <a:solidFill>
                          <a:schemeClr val="bg1"/>
                        </a:solidFill>
                        <a:effectLst/>
                        <a:latin typeface="Calibri" panose="020F0502020204030204" pitchFamily="34" charset="0"/>
                        <a:cs typeface="Calibri" panose="020F0502020204030204" pitchFamily="34" charset="0"/>
                      </a:endParaRP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extLst>
                  <a:ext uri="{0D108BD9-81ED-4DB2-BD59-A6C34878D82A}">
                    <a16:rowId xmlns:a16="http://schemas.microsoft.com/office/drawing/2014/main" val="2182422180"/>
                  </a:ext>
                </a:extLst>
              </a:tr>
              <a:tr h="359084">
                <a:tc>
                  <a:txBody>
                    <a:bodyPr/>
                    <a:lstStyle/>
                    <a:p>
                      <a:pPr fontAlgn="t"/>
                      <a:r>
                        <a:rPr lang="en-US" sz="2000">
                          <a:solidFill>
                            <a:schemeClr val="bg1"/>
                          </a:solidFill>
                          <a:effectLst/>
                          <a:latin typeface="Calibri" panose="020F0502020204030204" pitchFamily="34" charset="0"/>
                          <a:cs typeface="Calibri" panose="020F0502020204030204" pitchFamily="34" charset="0"/>
                        </a:rPr>
                        <a:t>Is</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she</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tc>
                  <a:txBody>
                    <a:bodyPr/>
                    <a:lstStyle/>
                    <a:p>
                      <a:pPr fontAlgn="t"/>
                      <a:r>
                        <a:rPr lang="en-US" sz="2000" dirty="0">
                          <a:solidFill>
                            <a:schemeClr val="bg1"/>
                          </a:solidFill>
                          <a:effectLst/>
                          <a:latin typeface="Calibri" panose="020F0502020204030204" pitchFamily="34" charset="0"/>
                          <a:cs typeface="Calibri" panose="020F0502020204030204" pitchFamily="34" charset="0"/>
                        </a:rPr>
                        <a:t>talking?</a:t>
                      </a:r>
                    </a:p>
                  </a:txBody>
                  <a:tcPr marL="60960" marR="60960" marT="60960" marB="60960">
                    <a:lnL w="7620" cap="flat" cmpd="sng" algn="ctr">
                      <a:solidFill>
                        <a:srgbClr val="DFDFDF"/>
                      </a:solidFill>
                      <a:prstDash val="solid"/>
                      <a:round/>
                      <a:headEnd type="none" w="med" len="med"/>
                      <a:tailEnd type="none" w="med" len="med"/>
                    </a:lnL>
                    <a:lnR w="7620" cap="flat" cmpd="sng" algn="ctr">
                      <a:solidFill>
                        <a:srgbClr val="DFDFDF"/>
                      </a:solidFill>
                      <a:prstDash val="solid"/>
                      <a:round/>
                      <a:headEnd type="none" w="med" len="med"/>
                      <a:tailEnd type="none" w="med" len="med"/>
                    </a:lnR>
                    <a:lnT w="7620" cap="flat" cmpd="sng" algn="ctr">
                      <a:solidFill>
                        <a:srgbClr val="DFDFDF"/>
                      </a:solidFill>
                      <a:prstDash val="solid"/>
                      <a:round/>
                      <a:headEnd type="none" w="med" len="med"/>
                      <a:tailEnd type="none" w="med" len="med"/>
                    </a:lnT>
                    <a:lnB w="7620" cap="flat" cmpd="sng" algn="ctr">
                      <a:solidFill>
                        <a:srgbClr val="DFDFDF"/>
                      </a:solidFill>
                      <a:prstDash val="solid"/>
                      <a:round/>
                      <a:headEnd type="none" w="med" len="med"/>
                      <a:tailEnd type="none" w="med" len="med"/>
                    </a:lnB>
                    <a:solidFill>
                      <a:schemeClr val="accent1"/>
                    </a:solidFill>
                  </a:tcPr>
                </a:tc>
                <a:extLst>
                  <a:ext uri="{0D108BD9-81ED-4DB2-BD59-A6C34878D82A}">
                    <a16:rowId xmlns:a16="http://schemas.microsoft.com/office/drawing/2014/main" val="3623326097"/>
                  </a:ext>
                </a:extLst>
              </a:tr>
            </a:tbl>
          </a:graphicData>
        </a:graphic>
      </p:graphicFrame>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2525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Customers/become/more and more demanding these days.</a:t>
            </a:r>
          </a:p>
          <a:p>
            <a:r>
              <a:rPr lang="en-US" sz="3500" i="1" dirty="0">
                <a:solidFill>
                  <a:schemeClr val="accent2"/>
                </a:solidFill>
                <a:latin typeface="Calibri" panose="020F0502020204030204" pitchFamily="34" charset="0"/>
                <a:cs typeface="Calibri" panose="020F0502020204030204" pitchFamily="34" charset="0"/>
              </a:rPr>
              <a:t>Customers are becoming more and more demanding these days.</a:t>
            </a:r>
          </a:p>
        </p:txBody>
      </p:sp>
      <p:sp>
        <p:nvSpPr>
          <p:cNvPr id="6" name="Rectangle 5">
            <a:extLst>
              <a:ext uri="{FF2B5EF4-FFF2-40B4-BE49-F238E27FC236}">
                <a16:creationId xmlns:a16="http://schemas.microsoft.com/office/drawing/2014/main" id="{6042AC8F-C617-8540-A5BD-0D218871DB0D}"/>
              </a:ext>
            </a:extLst>
          </p:cNvPr>
          <p:cNvSpPr/>
          <p:nvPr/>
        </p:nvSpPr>
        <p:spPr>
          <a:xfrm>
            <a:off x="6616931" y="546823"/>
            <a:ext cx="4974094"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smtClean="0">
                <a:solidFill>
                  <a:schemeClr val="bg1"/>
                </a:solidFill>
                <a:latin typeface="Calibri" panose="020F0502020204030204" pitchFamily="34" charset="0"/>
                <a:cs typeface="Calibri" panose="020F0502020204030204" pitchFamily="34" charset="0"/>
              </a:rPr>
              <a:t>გრამატიკის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Calibri" panose="020F0502020204030204" pitchFamily="34" charset="0"/>
                <a:cs typeface="Calibri" panose="020F0502020204030204" pitchFamily="34" charset="0"/>
              </a:rPr>
              <a:t>We / currently/work/on/a/new/project</a:t>
            </a:r>
            <a:r>
              <a:rPr lang="en-US" sz="2800" dirty="0">
                <a:solidFill>
                  <a:schemeClr val="bg1"/>
                </a:solidFill>
                <a:latin typeface="Calibri" panose="020F0502020204030204" pitchFamily="34" charset="0"/>
                <a:cs typeface="Calibri" panose="020F0502020204030204" pitchFamily="34" charset="0"/>
              </a:rPr>
              <a:t>.</a:t>
            </a:r>
          </a:p>
          <a:p>
            <a:endParaRPr lang="en-US" sz="2800" i="1" dirty="0">
              <a:solidFill>
                <a:schemeClr val="accent2"/>
              </a:solidFill>
              <a:latin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cs typeface="Calibri" panose="020F0502020204030204" pitchFamily="34" charset="0"/>
            </a:endParaRPr>
          </a:p>
          <a:p>
            <a:r>
              <a:rPr lang="en-US" sz="2800" i="1" dirty="0">
                <a:solidFill>
                  <a:schemeClr val="accent2"/>
                </a:solidFill>
                <a:latin typeface="Calibri" panose="020F0502020204030204" pitchFamily="34" charset="0"/>
                <a:cs typeface="Calibri" panose="020F0502020204030204" pitchFamily="34" charset="0"/>
              </a:rPr>
              <a:t>We are currently working on a new project.</a:t>
            </a:r>
          </a:p>
        </p:txBody>
      </p:sp>
      <p:sp>
        <p:nvSpPr>
          <p:cNvPr id="9" name="TextBox 8">
            <a:extLst>
              <a:ext uri="{FF2B5EF4-FFF2-40B4-BE49-F238E27FC236}">
                <a16:creationId xmlns:a16="http://schemas.microsoft.com/office/drawing/2014/main" id="{C3A0B8F0-ED81-4886-BAD3-624878320317}"/>
              </a:ext>
            </a:extLst>
          </p:cNvPr>
          <p:cNvSpPr txBox="1"/>
          <p:nvPr/>
        </p:nvSpPr>
        <p:spPr>
          <a:xfrm>
            <a:off x="1152525" y="4303838"/>
            <a:ext cx="9353550" cy="584775"/>
          </a:xfrm>
          <a:prstGeom prst="rect">
            <a:avLst/>
          </a:prstGeom>
          <a:noFill/>
        </p:spPr>
        <p:txBody>
          <a:bodyPr wrap="square" rtlCol="0">
            <a:spAutoFit/>
          </a:bodyPr>
          <a:lstStyle/>
          <a:p>
            <a:r>
              <a:rPr lang="en-US" sz="3200" dirty="0">
                <a:solidFill>
                  <a:schemeClr val="accent2"/>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042AC8F-C617-8540-A5BD-0D218871DB0D}"/>
              </a:ext>
            </a:extLst>
          </p:cNvPr>
          <p:cNvSpPr/>
          <p:nvPr/>
        </p:nvSpPr>
        <p:spPr>
          <a:xfrm>
            <a:off x="6517179" y="223970"/>
            <a:ext cx="521516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smtClean="0">
                <a:solidFill>
                  <a:schemeClr val="bg1"/>
                </a:solidFill>
                <a:latin typeface="Calibri" panose="020F0502020204030204" pitchFamily="34" charset="0"/>
                <a:cs typeface="Calibri" panose="020F0502020204030204" pitchFamily="34" charset="0"/>
              </a:rPr>
              <a:t>გრამატიკის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latin typeface="Calibri" panose="020F0502020204030204" pitchFamily="34" charset="0"/>
                <a:cs typeface="Calibri" panose="020F0502020204030204" pitchFamily="34" charset="0"/>
              </a:rPr>
              <a:t>The/situation/in </a:t>
            </a:r>
            <a:r>
              <a:rPr lang="en-US" sz="3500" dirty="0">
                <a:latin typeface="Calibri" panose="020F0502020204030204" pitchFamily="34" charset="0"/>
                <a:cs typeface="Calibri" panose="020F0502020204030204" pitchFamily="34" charset="0"/>
              </a:rPr>
              <a:t>the </a:t>
            </a:r>
            <a:r>
              <a:rPr lang="en-US" sz="3500" smtClean="0">
                <a:latin typeface="Calibri" panose="020F0502020204030204" pitchFamily="34" charset="0"/>
                <a:cs typeface="Calibri" panose="020F0502020204030204" pitchFamily="34" charset="0"/>
              </a:rPr>
              <a:t>company/ change/very/fast</a:t>
            </a:r>
            <a:r>
              <a:rPr lang="en-US" sz="3500" dirty="0" smtClean="0">
                <a:latin typeface="Calibri" panose="020F0502020204030204" pitchFamily="34" charset="0"/>
                <a:cs typeface="Calibri" panose="020F0502020204030204" pitchFamily="34" charset="0"/>
              </a:rPr>
              <a:t>.</a:t>
            </a:r>
          </a:p>
          <a:p>
            <a:endParaRPr lang="en-US" sz="3500" dirty="0">
              <a:latin typeface="Calibri" panose="020F0502020204030204" pitchFamily="34" charset="0"/>
              <a:cs typeface="Calibri" panose="020F0502020204030204" pitchFamily="34" charset="0"/>
            </a:endParaRPr>
          </a:p>
          <a:p>
            <a:r>
              <a:rPr lang="en-US" sz="3500" i="1" dirty="0">
                <a:solidFill>
                  <a:schemeClr val="accent2"/>
                </a:solidFill>
                <a:latin typeface="Calibri" panose="020F0502020204030204" pitchFamily="34" charset="0"/>
                <a:cs typeface="Calibri" panose="020F0502020204030204" pitchFamily="34" charset="0"/>
              </a:rPr>
              <a:t>The situation in the company is changing fast.</a:t>
            </a:r>
          </a:p>
        </p:txBody>
      </p:sp>
      <p:sp>
        <p:nvSpPr>
          <p:cNvPr id="11" name="Rectangle 10">
            <a:extLst>
              <a:ext uri="{FF2B5EF4-FFF2-40B4-BE49-F238E27FC236}">
                <a16:creationId xmlns:a16="http://schemas.microsoft.com/office/drawing/2014/main" id="{6042AC8F-C617-8540-A5BD-0D218871DB0D}"/>
              </a:ext>
            </a:extLst>
          </p:cNvPr>
          <p:cNvSpPr/>
          <p:nvPr/>
        </p:nvSpPr>
        <p:spPr>
          <a:xfrm>
            <a:off x="6633557" y="379217"/>
            <a:ext cx="505722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smtClean="0">
                <a:solidFill>
                  <a:schemeClr val="bg1"/>
                </a:solidFill>
                <a:latin typeface="Calibri" panose="020F0502020204030204" pitchFamily="34" charset="0"/>
                <a:cs typeface="Calibri" panose="020F0502020204030204" pitchFamily="34" charset="0"/>
              </a:rPr>
              <a:t>გრამატიკის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56442"/>
            <a:ext cx="10944859" cy="2521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They/always/miss/important meetings</a:t>
            </a:r>
            <a:r>
              <a:rPr lang="en-US" sz="2800" dirty="0" smtClean="0">
                <a:solidFill>
                  <a:schemeClr val="bg1"/>
                </a:solidFill>
                <a:latin typeface="Calibri" panose="020F0502020204030204" pitchFamily="34" charset="0"/>
                <a:cs typeface="Calibri" panose="020F0502020204030204" pitchFamily="34" charset="0"/>
              </a:rPr>
              <a:t>.</a:t>
            </a:r>
          </a:p>
          <a:p>
            <a:endParaRPr lang="en-US" sz="2800" dirty="0">
              <a:solidFill>
                <a:schemeClr val="bg1"/>
              </a:solidFill>
              <a:latin typeface="Calibri" panose="020F0502020204030204" pitchFamily="34" charset="0"/>
              <a:cs typeface="Calibri" panose="020F0502020204030204" pitchFamily="34" charset="0"/>
            </a:endParaRPr>
          </a:p>
          <a:p>
            <a:r>
              <a:rPr lang="en-US" sz="2800" i="1" dirty="0">
                <a:solidFill>
                  <a:schemeClr val="accent2"/>
                </a:solidFill>
                <a:latin typeface="Calibri" panose="020F0502020204030204" pitchFamily="34" charset="0"/>
                <a:cs typeface="Calibri" panose="020F0502020204030204" pitchFamily="34" charset="0"/>
              </a:rPr>
              <a:t>They are always missing important meetings.</a:t>
            </a:r>
          </a:p>
        </p:txBody>
      </p:sp>
      <p:sp>
        <p:nvSpPr>
          <p:cNvPr id="11" name="Rectangle 10">
            <a:extLst>
              <a:ext uri="{FF2B5EF4-FFF2-40B4-BE49-F238E27FC236}">
                <a16:creationId xmlns:a16="http://schemas.microsoft.com/office/drawing/2014/main" id="{6042AC8F-C617-8540-A5BD-0D218871DB0D}"/>
              </a:ext>
            </a:extLst>
          </p:cNvPr>
          <p:cNvSpPr/>
          <p:nvPr/>
        </p:nvSpPr>
        <p:spPr>
          <a:xfrm>
            <a:off x="6907876" y="379217"/>
            <a:ext cx="491133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smtClean="0">
                <a:solidFill>
                  <a:schemeClr val="bg1"/>
                </a:solidFill>
                <a:latin typeface="Calibri" panose="020F0502020204030204" pitchFamily="34" charset="0"/>
                <a:cs typeface="Calibri" panose="020F0502020204030204" pitchFamily="34" charset="0"/>
              </a:rPr>
              <a:t>გრამატიკის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about </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Generation 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528786" y="1400864"/>
              <a:ext cx="474955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Present Continuous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908849" y="2398808"/>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Business</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ბიზნესი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7" name="Rectangle 16">
            <a:extLst>
              <a:ext uri="{FF2B5EF4-FFF2-40B4-BE49-F238E27FC236}">
                <a16:creationId xmlns:a16="http://schemas.microsoft.com/office/drawing/2014/main" id="{AD0E387F-F56A-0545-BA44-601E3311587C}"/>
              </a:ext>
            </a:extLst>
          </p:cNvPr>
          <p:cNvSpPr/>
          <p:nvPr/>
        </p:nvSpPr>
        <p:spPr>
          <a:xfrm>
            <a:off x="6957291" y="329009"/>
            <a:ext cx="4638964"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Summary                     </a:t>
            </a:r>
          </a:p>
          <a:p>
            <a:pPr lvl="0" algn="ctr">
              <a:lnSpc>
                <a:spcPct val="90000"/>
              </a:lnSpc>
              <a:buClr>
                <a:schemeClr val="dk1"/>
              </a:buClr>
              <a:buSzPts val="3500"/>
            </a:pPr>
            <a:r>
              <a:rPr lang="ka-GE" sz="3200" dirty="0">
                <a:solidFill>
                  <a:schemeClr val="bg1"/>
                </a:solidFill>
                <a:latin typeface="Calibri" panose="020F0502020204030204" pitchFamily="34" charset="0"/>
                <a:cs typeface="Calibri" panose="020F0502020204030204" pitchFamily="34" charset="0"/>
              </a:rPr>
              <a:t>გაკვეთილის შეჯამება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21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549751" y="2413372"/>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is your favorite brand?</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id="{F0CABC84-C1D3-48EB-9893-A38EE19A2569}"/>
              </a:ext>
            </a:extLst>
          </p:cNvPr>
          <p:cNvSpPr/>
          <p:nvPr/>
        </p:nvSpPr>
        <p:spPr>
          <a:xfrm>
            <a:off x="549751" y="4058575"/>
            <a:ext cx="5992523" cy="1269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What is special about it?</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6AD9A7B7-2E7A-4C45-8448-1D4A0B159BF3}"/>
              </a:ext>
            </a:extLst>
          </p:cNvPr>
          <p:cNvSpPr/>
          <p:nvPr/>
        </p:nvSpPr>
        <p:spPr>
          <a:xfrm>
            <a:off x="8451656" y="562805"/>
            <a:ext cx="2531501"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Regular" charset="0"/>
              </a:rPr>
              <a:t>Introduction</a:t>
            </a:r>
            <a:br>
              <a:rPr lang="en-US" sz="3200" dirty="0">
                <a:solidFill>
                  <a:schemeClr val="bg1"/>
                </a:solidFill>
                <a:latin typeface="Calibri Regular" charset="0"/>
              </a:rPr>
            </a:br>
            <a:r>
              <a:rPr lang="ka-GE" sz="3200" dirty="0">
                <a:solidFill>
                  <a:schemeClr val="bg1"/>
                </a:solidFill>
                <a:latin typeface="Calibri Regular" charset="0"/>
              </a:rPr>
              <a:t>შესავალი</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864885" y="276955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923812" y="2998279"/>
            <a:ext cx="9137640"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paragraph describing your </a:t>
            </a:r>
            <a:r>
              <a:rPr lang="en-US" dirty="0" err="1">
                <a:solidFill>
                  <a:schemeClr val="bg1"/>
                </a:solidFill>
                <a:latin typeface="Calibri" charset="0"/>
                <a:ea typeface="Calibri" charset="0"/>
                <a:cs typeface="Calibri" charset="0"/>
              </a:rPr>
              <a:t>favourite</a:t>
            </a:r>
            <a:r>
              <a:rPr lang="en-US" dirty="0">
                <a:solidFill>
                  <a:schemeClr val="bg1"/>
                </a:solidFill>
                <a:latin typeface="Calibri" charset="0"/>
                <a:ea typeface="Calibri" charset="0"/>
                <a:cs typeface="Calibri" charset="0"/>
              </a:rPr>
              <a:t> </a:t>
            </a:r>
            <a:r>
              <a:rPr lang="en-US" dirty="0" smtClean="0">
                <a:solidFill>
                  <a:schemeClr val="bg1"/>
                </a:solidFill>
                <a:latin typeface="Calibri" charset="0"/>
                <a:ea typeface="Calibri" charset="0"/>
                <a:cs typeface="Calibri" charset="0"/>
              </a:rPr>
              <a:t>brand.</a:t>
            </a:r>
            <a:endParaRPr lang="en-US"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8184985" y="385704"/>
            <a:ext cx="3237544" cy="1077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endParaRPr lang="en-US" sz="2800" dirty="0" smtClean="0">
              <a:solidFill>
                <a:schemeClr val="bg1"/>
              </a:solidFill>
              <a:latin typeface="Calibri" panose="020F0502020204030204" pitchFamily="34" charset="0"/>
              <a:cs typeface="Calibri" panose="020F0502020204030204" pitchFamily="34" charset="0"/>
            </a:endParaRPr>
          </a:p>
          <a:p>
            <a:pPr algn="ctr"/>
            <a:r>
              <a:rPr lang="ka-GE" sz="2800" dirty="0" smtClean="0">
                <a:solidFill>
                  <a:schemeClr val="bg1"/>
                </a:solidFill>
                <a:latin typeface="Calibri" panose="020F0502020204030204" pitchFamily="34" charset="0"/>
                <a:cs typeface="Calibri" panose="020F0502020204030204" pitchFamily="34" charset="0"/>
              </a:rPr>
              <a:t>საშინაო </a:t>
            </a:r>
            <a:r>
              <a:rPr lang="ka-GE" sz="2800" dirty="0">
                <a:solidFill>
                  <a:schemeClr val="bg1"/>
                </a:solidFill>
                <a:latin typeface="Calibri" panose="020F0502020204030204" pitchFamily="34" charset="0"/>
                <a:cs typeface="Calibri" panose="020F0502020204030204" pitchFamily="34" charset="0"/>
              </a:rPr>
              <a:t>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EAEA74FF-EFCD-B542-B6A5-DC86F21740F1}"/>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746207-8803-1149-ABAF-C30B4ACCC417}"/>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70288" y="1967897"/>
            <a:ext cx="9679098" cy="43794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latin typeface="Calibri" panose="020F0502020204030204" pitchFamily="34" charset="0"/>
                <a:cs typeface="Calibri" panose="020F0502020204030204" pitchFamily="34" charset="0"/>
              </a:rPr>
              <a:t>My </a:t>
            </a:r>
            <a:r>
              <a:rPr lang="en-US" sz="2800" dirty="0" err="1">
                <a:latin typeface="Calibri" panose="020F0502020204030204" pitchFamily="34" charset="0"/>
                <a:cs typeface="Calibri" panose="020F0502020204030204" pitchFamily="34" charset="0"/>
              </a:rPr>
              <a:t>favourite</a:t>
            </a:r>
            <a:r>
              <a:rPr lang="en-US" sz="2800" dirty="0">
                <a:latin typeface="Calibri" panose="020F0502020204030204" pitchFamily="34" charset="0"/>
                <a:cs typeface="Calibri" panose="020F0502020204030204" pitchFamily="34" charset="0"/>
              </a:rPr>
              <a:t> brand is Nike, the world-famous maker of trainers and sports shoes. They are known for their good quality, their style and </a:t>
            </a:r>
            <a:r>
              <a:rPr lang="en-US" sz="2800" dirty="0" smtClean="0">
                <a:latin typeface="Calibri" panose="020F0502020204030204" pitchFamily="34" charset="0"/>
                <a:cs typeface="Calibri" panose="020F0502020204030204" pitchFamily="34" charset="0"/>
              </a:rPr>
              <a:t>marketing </a:t>
            </a:r>
            <a:r>
              <a:rPr lang="en-US" sz="2800" dirty="0">
                <a:latin typeface="Calibri" panose="020F0502020204030204" pitchFamily="34" charset="0"/>
                <a:cs typeface="Calibri" panose="020F0502020204030204" pitchFamily="34" charset="0"/>
              </a:rPr>
              <a:t>innovation. These three things are what </a:t>
            </a:r>
            <a:r>
              <a:rPr lang="en-US" sz="2800" dirty="0" smtClean="0">
                <a:latin typeface="Calibri" panose="020F0502020204030204" pitchFamily="34" charset="0"/>
                <a:cs typeface="Calibri" panose="020F0502020204030204" pitchFamily="34" charset="0"/>
              </a:rPr>
              <a:t>make </a:t>
            </a:r>
            <a:r>
              <a:rPr lang="en-US" sz="2800" dirty="0">
                <a:latin typeface="Calibri" panose="020F0502020204030204" pitchFamily="34" charset="0"/>
                <a:cs typeface="Calibri" panose="020F0502020204030204" pitchFamily="34" charset="0"/>
              </a:rPr>
              <a:t>them one of the top footwear brands of all time, in my opinion. I personally find the unique design of shoes to be great, as well as their world class advertising image. Some of the most famous Nike shoes are the Nike Epic React, the Nike Zoom Pegasus Turbo, the Air Force 1 and of course, the classic Air </a:t>
            </a:r>
            <a:r>
              <a:rPr lang="en-US" sz="2800" dirty="0" err="1">
                <a:latin typeface="Calibri" panose="020F0502020204030204" pitchFamily="34" charset="0"/>
                <a:cs typeface="Calibri" panose="020F0502020204030204" pitchFamily="34" charset="0"/>
              </a:rPr>
              <a:t>Jordans</a:t>
            </a:r>
            <a:r>
              <a:rPr lang="en-US" sz="2800" dirty="0">
                <a:latin typeface="Calibri" panose="020F0502020204030204" pitchFamily="34" charset="0"/>
                <a:cs typeface="Calibri" panose="020F0502020204030204" pitchFamily="34" charset="0"/>
              </a:rPr>
              <a:t>.</a:t>
            </a: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539731" y="88823"/>
            <a:ext cx="8872443" cy="6570554"/>
            <a:chOff x="369104" y="-897284"/>
            <a:chExt cx="8609552" cy="6527009"/>
          </a:xfrm>
        </p:grpSpPr>
        <p:sp>
          <p:nvSpPr>
            <p:cNvPr id="148" name="Google Shape;148;g8d3272b2c0_0_186"/>
            <p:cNvSpPr/>
            <p:nvPr/>
          </p:nvSpPr>
          <p:spPr>
            <a:xfrm>
              <a:off x="3804155" y="183371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16996" y="2192137"/>
              <a:ext cx="1714238" cy="1140927"/>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2836738" y="-897284"/>
              <a:ext cx="3196166" cy="197500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Sylfaen Regular" pitchFamily="18" charset="0"/>
                </a:rPr>
                <a:t>     </a:t>
              </a:r>
              <a:r>
                <a:rPr lang="en-US" sz="1800" b="1" dirty="0" smtClean="0">
                  <a:solidFill>
                    <a:schemeClr val="bg1"/>
                  </a:solidFill>
                  <a:latin typeface="Calibri" panose="020F0502020204030204" pitchFamily="34" charset="0"/>
                  <a:cs typeface="Calibri" panose="020F0502020204030204" pitchFamily="34" charset="0"/>
                </a:rPr>
                <a:t>brand stretching</a:t>
              </a:r>
              <a:endParaRPr lang="ka-GE" sz="1800" b="1" dirty="0">
                <a:solidFill>
                  <a:schemeClr val="bg1"/>
                </a:solidFill>
                <a:latin typeface="Sylfaen Regular" pitchFamily="18" charset="0"/>
                <a:cs typeface="Calibri" panose="020F0502020204030204" pitchFamily="34" charset="0"/>
              </a:endParaRPr>
            </a:p>
            <a:p>
              <a:pPr marL="0" lvl="0" indent="0" algn="l" rtl="0">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              </a:t>
              </a:r>
              <a:r>
                <a:rPr lang="ka-GE" sz="1800" b="1" dirty="0">
                  <a:solidFill>
                    <a:schemeClr val="bg1"/>
                  </a:solidFill>
                  <a:latin typeface="Calibri" panose="020F0502020204030204" pitchFamily="34" charset="0"/>
                  <a:cs typeface="Calibri" panose="020F0502020204030204" pitchFamily="34" charset="0"/>
                </a:rPr>
                <a:t>(</a:t>
              </a:r>
              <a:r>
                <a:rPr lang="en-US" sz="1800" b="1" dirty="0">
                  <a:solidFill>
                    <a:schemeClr val="bg1"/>
                  </a:solidFill>
                  <a:latin typeface="Calibri" panose="020F0502020204030204" pitchFamily="34" charset="0"/>
                  <a:cs typeface="Calibri" panose="020F0502020204030204" pitchFamily="34" charset="0"/>
                </a:rPr>
                <a:t>n.)</a:t>
              </a:r>
            </a:p>
            <a:p>
              <a:pPr marL="0" lvl="0" indent="0" algn="ctr" rtl="0">
                <a:spcBef>
                  <a:spcPts val="0"/>
                </a:spcBef>
                <a:spcAft>
                  <a:spcPts val="0"/>
                </a:spcAft>
                <a:buNone/>
              </a:pPr>
              <a:r>
                <a:rPr lang="ka-GE" sz="1800" b="1" dirty="0" smtClean="0">
                  <a:solidFill>
                    <a:schemeClr val="bg1"/>
                  </a:solidFill>
                  <a:latin typeface="Calibri" panose="020F0502020204030204" pitchFamily="34" charset="0"/>
                  <a:cs typeface="Calibri" panose="020F0502020204030204" pitchFamily="34" charset="0"/>
                </a:rPr>
                <a:t>ბრენდის გაფართოება</a:t>
              </a:r>
              <a:endParaRPr lang="en-US" sz="1800" b="1" dirty="0">
                <a:solidFill>
                  <a:schemeClr val="bg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b="1" dirty="0">
                <a:solidFill>
                  <a:schemeClr val="bg1"/>
                </a:solidFill>
                <a:latin typeface="Calibri" panose="020F0502020204030204" pitchFamily="34" charset="0"/>
                <a:cs typeface="Calibri" panose="020F0502020204030204" pitchFamily="34"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6823158" y="3247952"/>
              <a:ext cx="2155498" cy="1799086"/>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7" name="Google Shape;157;g8d3272b2c0_0_186"/>
            <p:cNvSpPr txBox="1"/>
            <p:nvPr/>
          </p:nvSpPr>
          <p:spPr>
            <a:xfrm>
              <a:off x="7140093" y="3841553"/>
              <a:ext cx="1521626" cy="80890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1800" b="1" dirty="0" smtClean="0">
                  <a:solidFill>
                    <a:srgbClr val="FFFFFF"/>
                  </a:solidFill>
                  <a:latin typeface="Calibri" panose="020F0502020204030204" pitchFamily="34" charset="0"/>
                  <a:ea typeface="Calibri"/>
                  <a:cs typeface="Calibri" panose="020F0502020204030204" pitchFamily="34" charset="0"/>
                  <a:sym typeface="Calibri"/>
                </a:rPr>
                <a:t>loyalty</a:t>
              </a:r>
              <a:endParaRPr lang="ka-GE" sz="18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a:t>
              </a:r>
              <a:r>
                <a:rPr lang="en-US" sz="1800" b="1" dirty="0">
                  <a:solidFill>
                    <a:srgbClr val="FFFFFF"/>
                  </a:solidFill>
                  <a:latin typeface="Calibri" panose="020F0502020204030204" pitchFamily="34" charset="0"/>
                  <a:ea typeface="Calibri"/>
                  <a:cs typeface="Calibri" panose="020F0502020204030204" pitchFamily="34" charset="0"/>
                  <a:sym typeface="Calibri"/>
                </a:rPr>
                <a:t>n.)</a:t>
              </a: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ერთგულება</a:t>
              </a:r>
              <a:endParaRPr lang="en-US" sz="18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2140100" y="3644801"/>
              <a:ext cx="3111998" cy="198492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2493254" y="3969840"/>
              <a:ext cx="2405690" cy="130767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800" b="1" dirty="0" smtClean="0">
                  <a:solidFill>
                    <a:srgbClr val="FFFFFF"/>
                  </a:solidFill>
                  <a:latin typeface="Calibri" panose="020F0502020204030204" pitchFamily="34" charset="0"/>
                  <a:ea typeface="Calibri"/>
                  <a:cs typeface="Calibri" panose="020F0502020204030204" pitchFamily="34" charset="0"/>
                  <a:sym typeface="Calibri"/>
                </a:rPr>
                <a:t>product </a:t>
              </a:r>
              <a:r>
                <a:rPr lang="en-US" sz="1800" b="1" dirty="0">
                  <a:solidFill>
                    <a:srgbClr val="FFFFFF"/>
                  </a:solidFill>
                  <a:latin typeface="Calibri" panose="020F0502020204030204" pitchFamily="34" charset="0"/>
                  <a:ea typeface="Calibri"/>
                  <a:cs typeface="Calibri" panose="020F0502020204030204" pitchFamily="34" charset="0"/>
                  <a:sym typeface="Calibri"/>
                </a:rPr>
                <a:t>placement</a:t>
              </a:r>
            </a:p>
            <a:p>
              <a:pPr marL="0" marR="0" lvl="0" indent="0" algn="ctr" rtl="0">
                <a:lnSpc>
                  <a:spcPct val="90000"/>
                </a:lnSpc>
                <a:spcBef>
                  <a:spcPts val="630"/>
                </a:spcBef>
                <a:spcAft>
                  <a:spcPts val="0"/>
                </a:spcAft>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a:t>
              </a:r>
              <a:r>
                <a:rPr lang="en-US" sz="1800" b="1" dirty="0">
                  <a:solidFill>
                    <a:srgbClr val="FFFFFF"/>
                  </a:solidFill>
                  <a:latin typeface="Calibri" panose="020F0502020204030204" pitchFamily="34" charset="0"/>
                  <a:ea typeface="Calibri"/>
                  <a:cs typeface="Calibri" panose="020F0502020204030204" pitchFamily="34" charset="0"/>
                  <a:sym typeface="Calibri"/>
                </a:rPr>
                <a:t>n.</a:t>
              </a:r>
              <a:r>
                <a:rPr lang="ka-GE" sz="1800" b="1" dirty="0">
                  <a:solidFill>
                    <a:srgbClr val="FFFFFF"/>
                  </a:solidFill>
                  <a:latin typeface="Calibri" panose="020F0502020204030204" pitchFamily="34" charset="0"/>
                  <a:ea typeface="Calibri"/>
                  <a:cs typeface="Calibri" panose="020F0502020204030204" pitchFamily="34" charset="0"/>
                  <a:sym typeface="Calibri"/>
                </a:rPr>
                <a:t>)</a:t>
              </a:r>
            </a:p>
            <a:p>
              <a:pPr marL="0" marR="0" lvl="0" indent="0" algn="ctr" rtl="0">
                <a:lnSpc>
                  <a:spcPct val="90000"/>
                </a:lnSpc>
                <a:spcBef>
                  <a:spcPts val="630"/>
                </a:spcBef>
                <a:spcAft>
                  <a:spcPts val="0"/>
                </a:spcAft>
                <a:buNone/>
              </a:pPr>
              <a:r>
                <a:rPr lang="ka-GE" sz="1800" b="1" dirty="0" smtClean="0">
                  <a:solidFill>
                    <a:srgbClr val="FFFFFF"/>
                  </a:solidFill>
                  <a:latin typeface="Calibri" panose="020F0502020204030204" pitchFamily="34" charset="0"/>
                  <a:ea typeface="Calibri"/>
                  <a:cs typeface="Calibri" panose="020F0502020204030204" pitchFamily="34" charset="0"/>
                  <a:sym typeface="Calibri"/>
                </a:rPr>
                <a:t>პროდუქტის სატელევიზიო ინტეგრაცია; რეკლამის განთავსება</a:t>
              </a:r>
              <a:endParaRPr lang="ka-GE"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0"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8" name="Google Shape;178;g8d3272b2c0_0_186"/>
            <p:cNvSpPr/>
            <p:nvPr/>
          </p:nvSpPr>
          <p:spPr>
            <a:xfrm rot="-8718770">
              <a:off x="2181777" y="1798872"/>
              <a:ext cx="2041661" cy="2479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369104" y="1077719"/>
              <a:ext cx="2460588" cy="2096156"/>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800" b="1" dirty="0">
                  <a:solidFill>
                    <a:schemeClr val="bg1"/>
                  </a:solidFill>
                  <a:latin typeface="Sylfaen Regular" pitchFamily="18" charset="0"/>
                </a:rPr>
                <a:t> </a:t>
              </a:r>
              <a:r>
                <a:rPr lang="en-US" sz="1800" b="1" dirty="0">
                  <a:solidFill>
                    <a:schemeClr val="bg1"/>
                  </a:solidFill>
                  <a:latin typeface="Sylfaen Regular" pitchFamily="18" charset="0"/>
                </a:rPr>
                <a:t>  </a:t>
              </a:r>
              <a:r>
                <a:rPr lang="ka-GE" sz="1800" b="1" dirty="0">
                  <a:solidFill>
                    <a:schemeClr val="bg1"/>
                  </a:solidFill>
                  <a:latin typeface="Sylfaen Regular" pitchFamily="18" charset="0"/>
                </a:rPr>
                <a:t> </a:t>
              </a:r>
              <a:r>
                <a:rPr lang="en-US" sz="1800" b="1" dirty="0" smtClean="0">
                  <a:solidFill>
                    <a:schemeClr val="bg1"/>
                  </a:solidFill>
                  <a:latin typeface="Calibri" panose="020F0502020204030204" pitchFamily="34" charset="0"/>
                  <a:cs typeface="Calibri" panose="020F0502020204030204" pitchFamily="34" charset="0"/>
                </a:rPr>
                <a:t>brand </a:t>
              </a:r>
              <a:r>
                <a:rPr lang="ka-GE" sz="1800" b="1" dirty="0" smtClean="0">
                  <a:solidFill>
                    <a:schemeClr val="bg1"/>
                  </a:solidFill>
                  <a:latin typeface="Sylfaen Regular" pitchFamily="18" charset="0"/>
                  <a:cs typeface="Calibri" panose="020F0502020204030204" pitchFamily="34" charset="0"/>
                </a:rPr>
                <a:t> </a:t>
              </a:r>
              <a:r>
                <a:rPr lang="en-US" sz="1800" b="1" dirty="0" smtClean="0">
                  <a:solidFill>
                    <a:schemeClr val="bg1"/>
                  </a:solidFill>
                  <a:latin typeface="Calibri" panose="020F0502020204030204" pitchFamily="34" charset="0"/>
                  <a:cs typeface="Calibri" panose="020F0502020204030204" pitchFamily="34" charset="0"/>
                </a:rPr>
                <a:t>awareness</a:t>
              </a:r>
              <a:endParaRPr lang="en-US" sz="1800" b="1" dirty="0">
                <a:solidFill>
                  <a:schemeClr val="bg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 </a:t>
              </a:r>
              <a:r>
                <a:rPr lang="en-US" sz="1800" b="1" dirty="0" smtClean="0">
                  <a:solidFill>
                    <a:schemeClr val="bg1"/>
                  </a:solidFill>
                  <a:latin typeface="Calibri" panose="020F0502020204030204" pitchFamily="34" charset="0"/>
                  <a:cs typeface="Calibri" panose="020F0502020204030204" pitchFamily="34" charset="0"/>
                </a:rPr>
                <a:t>(</a:t>
              </a:r>
              <a:r>
                <a:rPr lang="en-US" sz="1800" b="1" dirty="0">
                  <a:solidFill>
                    <a:schemeClr val="bg1"/>
                  </a:solidFill>
                  <a:latin typeface="Calibri" panose="020F0502020204030204" pitchFamily="34" charset="0"/>
                  <a:cs typeface="Calibri" panose="020F0502020204030204" pitchFamily="34" charset="0"/>
                </a:rPr>
                <a:t>n</a:t>
              </a:r>
              <a:r>
                <a:rPr lang="en-US" sz="1800" b="1" dirty="0" smtClean="0">
                  <a:solidFill>
                    <a:schemeClr val="bg1"/>
                  </a:solidFill>
                  <a:latin typeface="Calibri" panose="020F0502020204030204" pitchFamily="34" charset="0"/>
                  <a:cs typeface="Calibri" panose="020F0502020204030204" pitchFamily="34" charset="0"/>
                </a:rPr>
                <a:t>.)</a:t>
              </a:r>
            </a:p>
            <a:p>
              <a:pPr marL="0" lvl="0" indent="0" algn="ctr" rtl="0">
                <a:spcBef>
                  <a:spcPts val="0"/>
                </a:spcBef>
                <a:spcAft>
                  <a:spcPts val="0"/>
                </a:spcAft>
                <a:buNone/>
              </a:pPr>
              <a:r>
                <a:rPr lang="ka-GE" sz="1800" b="1" dirty="0" smtClean="0">
                  <a:solidFill>
                    <a:schemeClr val="bg1"/>
                  </a:solidFill>
                  <a:latin typeface="Sylfaen Regular" pitchFamily="18" charset="0"/>
                  <a:cs typeface="Calibri" panose="020F0502020204030204" pitchFamily="34" charset="0"/>
                </a:rPr>
                <a:t>ბრენდის </a:t>
              </a:r>
              <a:r>
                <a:rPr lang="ka-GE" sz="1800" b="1" dirty="0">
                  <a:solidFill>
                    <a:schemeClr val="bg1"/>
                  </a:solidFill>
                  <a:latin typeface="Sylfaen Regular" pitchFamily="18" charset="0"/>
                  <a:cs typeface="Calibri" panose="020F0502020204030204" pitchFamily="34" charset="0"/>
                </a:rPr>
                <a:t>ცნობადობა</a:t>
              </a:r>
              <a:endParaRPr lang="en-US" sz="1800" b="1" dirty="0">
                <a:solidFill>
                  <a:schemeClr val="bg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dirty="0">
                <a:solidFill>
                  <a:schemeClr val="bg1"/>
                </a:solidFill>
                <a:latin typeface="Calibri" panose="020F0502020204030204" pitchFamily="34" charset="0"/>
                <a:cs typeface="Calibri" panose="020F0502020204030204" pitchFamily="34" charset="0"/>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5994033" y="2838043"/>
            <a:ext cx="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5A52FD-7E06-4697-8EF9-CB741C6CB568}"/>
              </a:ext>
            </a:extLst>
          </p:cNvPr>
          <p:cNvCxnSpPr>
            <a:cxnSpLocks/>
            <a:stCxn id="148" idx="6"/>
          </p:cNvCxnSpPr>
          <p:nvPr/>
        </p:nvCxnSpPr>
        <p:spPr>
          <a:xfrm flipV="1">
            <a:off x="6908395" y="3613711"/>
            <a:ext cx="1124856" cy="32035"/>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EFEFD1-011D-428F-BAF8-0CB92112E763}"/>
              </a:ext>
            </a:extLst>
          </p:cNvPr>
          <p:cNvCxnSpPr>
            <a:cxnSpLocks/>
            <a:stCxn id="152" idx="4"/>
          </p:cNvCxnSpPr>
          <p:nvPr/>
        </p:nvCxnSpPr>
        <p:spPr>
          <a:xfrm>
            <a:off x="5729595" y="2077002"/>
            <a:ext cx="122121" cy="91388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43F571-B4BF-4BB5-9A9B-16746047EECD}"/>
              </a:ext>
            </a:extLst>
          </p:cNvPr>
          <p:cNvCxnSpPr>
            <a:cxnSpLocks/>
            <a:stCxn id="168" idx="0"/>
          </p:cNvCxnSpPr>
          <p:nvPr/>
        </p:nvCxnSpPr>
        <p:spPr>
          <a:xfrm flipH="1" flipV="1">
            <a:off x="4383424" y="4367342"/>
            <a:ext cx="584892" cy="29386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AB0AA-2552-43C2-9A14-83D255EAE2EC}"/>
              </a:ext>
            </a:extLst>
          </p:cNvPr>
          <p:cNvCxnSpPr/>
          <p:nvPr/>
        </p:nvCxnSpPr>
        <p:spPr>
          <a:xfrm flipV="1">
            <a:off x="6643010" y="2479210"/>
            <a:ext cx="940843" cy="79697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E7606E2-4734-4845-A0B7-5E5716F16EBF}"/>
              </a:ext>
            </a:extLst>
          </p:cNvPr>
          <p:cNvSpPr/>
          <p:nvPr/>
        </p:nvSpPr>
        <p:spPr>
          <a:xfrm>
            <a:off x="7642827" y="1620606"/>
            <a:ext cx="3445299" cy="17338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Calibri" panose="020F0502020204030204" pitchFamily="34" charset="0"/>
                <a:cs typeface="Calibri" panose="020F0502020204030204" pitchFamily="34" charset="0"/>
              </a:rPr>
              <a:t>customer engagement </a:t>
            </a:r>
            <a:r>
              <a:rPr lang="en-US" sz="1800" b="1" dirty="0">
                <a:latin typeface="Calibri" panose="020F0502020204030204" pitchFamily="34" charset="0"/>
                <a:cs typeface="Calibri" panose="020F0502020204030204" pitchFamily="34" charset="0"/>
              </a:rPr>
              <a:t>(n.)</a:t>
            </a:r>
            <a:endParaRPr lang="ka-GE" sz="1800" b="1" dirty="0">
              <a:latin typeface="Calibri" panose="020F0502020204030204" pitchFamily="34" charset="0"/>
              <a:cs typeface="Calibri" panose="020F0502020204030204" pitchFamily="34" charset="0"/>
            </a:endParaRPr>
          </a:p>
          <a:p>
            <a:pPr algn="ctr"/>
            <a:r>
              <a:rPr lang="ka-GE" sz="1800" b="1" dirty="0">
                <a:latin typeface="Calibri" panose="020F0502020204030204" pitchFamily="34" charset="0"/>
                <a:cs typeface="Calibri" panose="020F0502020204030204" pitchFamily="34" charset="0"/>
              </a:rPr>
              <a:t>მომხმარებელთა</a:t>
            </a:r>
            <a:r>
              <a:rPr lang="en-US" sz="1800" b="1" dirty="0">
                <a:latin typeface="Calibri" panose="020F0502020204030204" pitchFamily="34" charset="0"/>
                <a:cs typeface="Calibri" panose="020F0502020204030204" pitchFamily="34" charset="0"/>
              </a:rPr>
              <a:t> </a:t>
            </a:r>
            <a:r>
              <a:rPr lang="ka-GE" sz="1800" b="1" dirty="0">
                <a:latin typeface="Calibri" panose="020F0502020204030204" pitchFamily="34" charset="0"/>
                <a:cs typeface="Calibri" panose="020F0502020204030204" pitchFamily="34" charset="0"/>
              </a:rPr>
              <a:t>ინტერესი</a:t>
            </a:r>
            <a:endParaRPr lang="en-US" sz="1800" b="1" dirty="0">
              <a:latin typeface="Calibri" panose="020F0502020204030204" pitchFamily="34" charset="0"/>
              <a:cs typeface="Calibri" panose="020F0502020204030204" pitchFamily="34" charset="0"/>
            </a:endParaRPr>
          </a:p>
        </p:txBody>
      </p:sp>
      <p:cxnSp>
        <p:nvCxnSpPr>
          <p:cNvPr id="8" name="Straight Connector 7"/>
          <p:cNvCxnSpPr>
            <a:stCxn id="152" idx="4"/>
          </p:cNvCxnSpPr>
          <p:nvPr/>
        </p:nvCxnSpPr>
        <p:spPr>
          <a:xfrm>
            <a:off x="5729595" y="2077002"/>
            <a:ext cx="88863" cy="971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35058" y="2832149"/>
            <a:ext cx="1101003" cy="444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793586" y="3953730"/>
            <a:ext cx="1550326" cy="905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92635" y="4347394"/>
            <a:ext cx="370098" cy="867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837940" y="3197931"/>
            <a:ext cx="1342413" cy="17514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brand </a:t>
            </a:r>
            <a:r>
              <a:rPr lang="en-US" sz="2800" b="1" dirty="0">
                <a:solidFill>
                  <a:schemeClr val="bg1"/>
                </a:solidFill>
                <a:latin typeface="Calibri" panose="020F0502020204030204" pitchFamily="34" charset="0"/>
                <a:cs typeface="Calibri" panose="020F0502020204030204" pitchFamily="34" charset="0"/>
              </a:rPr>
              <a:t>awareness</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ბრენდის</a:t>
            </a:r>
            <a:r>
              <a:rPr sz="24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ცნობადობა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chemeClr val="accent2"/>
                </a:solidFill>
                <a:latin typeface="Calibri" panose="020F0502020204030204" pitchFamily="34" charset="0"/>
                <a:ea typeface="Calibri"/>
                <a:cs typeface="Calibri" panose="020F0502020204030204" pitchFamily="34" charset="0"/>
                <a:sym typeface="Calibri"/>
              </a:rPr>
              <a:t>Brand awareness</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has increased over the last two years.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brand </a:t>
            </a:r>
            <a:r>
              <a:rPr lang="en-US" sz="2800" b="1" dirty="0">
                <a:solidFill>
                  <a:schemeClr val="bg1"/>
                </a:solidFill>
                <a:latin typeface="Calibri" panose="020F0502020204030204" pitchFamily="34" charset="0"/>
                <a:cs typeface="Calibri" panose="020F0502020204030204" pitchFamily="34" charset="0"/>
              </a:rPr>
              <a:t>stretching</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ბრენდის</a:t>
            </a:r>
            <a:r>
              <a:rPr sz="24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გაფართოება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71540" y="455842"/>
            <a:ext cx="2584555"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18038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Tobacco companies are using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brand stretching</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to get their names established in other areas.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customer engagement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89768" cy="6447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მომხმარებელთა დაინტერესება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97573"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new marketing </a:t>
            </a:r>
            <a:r>
              <a:rPr lang="en-US" sz="2400" i="1" dirty="0">
                <a:solidFill>
                  <a:schemeClr val="bg1"/>
                </a:solidFill>
                <a:latin typeface="Calibri" panose="020F0502020204030204" pitchFamily="34" charset="0"/>
                <a:ea typeface="Calibri"/>
                <a:cs typeface="Calibri" panose="020F0502020204030204" pitchFamily="34" charset="0"/>
                <a:sym typeface="Calibri"/>
              </a:rPr>
              <a:t>c</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ampaign increased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customer engagement.</a:t>
            </a:r>
            <a:endParaRPr sz="2400" i="1" u="none"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loyalty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71074" cy="701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ერთგულება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71540" y="355564"/>
            <a:ext cx="2584556"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All manufacturers want to encourage brand</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 loyalty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to their own products.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4567</TotalTime>
  <Words>1294</Words>
  <Application>Microsoft Office PowerPoint</Application>
  <PresentationFormat>Widescreen</PresentationFormat>
  <Paragraphs>286</Paragraphs>
  <Slides>41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Regular</vt:lpstr>
      <vt:lpstr>Sylfaen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319</cp:revision>
  <dcterms:created xsi:type="dcterms:W3CDTF">2020-04-09T12:21:27Z</dcterms:created>
  <dcterms:modified xsi:type="dcterms:W3CDTF">2020-11-03T09:26:34Z</dcterms:modified>
</cp:coreProperties>
</file>