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7" r:id="rId3"/>
    <p:sldId id="320" r:id="rId4"/>
    <p:sldId id="326" r:id="rId5"/>
    <p:sldId id="328" r:id="rId6"/>
    <p:sldId id="327" r:id="rId7"/>
    <p:sldId id="318" r:id="rId8"/>
    <p:sldId id="329" r:id="rId9"/>
    <p:sldId id="330" r:id="rId10"/>
    <p:sldId id="306" r:id="rId11"/>
    <p:sldId id="332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8000"/>
    <a:srgbClr val="800080"/>
    <a:srgbClr val="000099"/>
    <a:srgbClr val="003300"/>
    <a:srgbClr val="FF3300"/>
    <a:srgbClr val="FFCC00"/>
    <a:srgbClr val="00FF00"/>
    <a:srgbClr val="BA0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36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2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10.jpg"/><Relationship Id="rId4" Type="http://schemas.openxmlformats.org/officeDocument/2006/relationships/image" Target="../media/image5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="" xmlns:a16="http://schemas.microsoft.com/office/drawing/2014/main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5" y="1364912"/>
            <a:ext cx="10645254" cy="1391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/>
            </a:r>
            <a:br>
              <a:rPr lang="en-US" sz="2000" b="1" dirty="0"/>
            </a:br>
            <a:r>
              <a:rPr lang="ka-GE" sz="2000" b="1" dirty="0" smtClean="0"/>
              <a:t/>
            </a:r>
            <a:br>
              <a:rPr lang="ka-GE" sz="2000" b="1" dirty="0" smtClean="0"/>
            </a:br>
            <a:r>
              <a:rPr lang="ka-GE" sz="2000" b="1" dirty="0" smtClean="0"/>
              <a:t/>
            </a:r>
            <a:br>
              <a:rPr lang="ka-GE" sz="2000" b="1" dirty="0" smtClean="0"/>
            </a:br>
            <a:r>
              <a:rPr lang="en-US" sz="2000" b="1" dirty="0"/>
              <a:t>W</a:t>
            </a:r>
            <a:r>
              <a:rPr lang="en-US" sz="2000" b="1" dirty="0" smtClean="0"/>
              <a:t>rite down only </a:t>
            </a:r>
            <a:r>
              <a:rPr lang="en-US" sz="2000" b="1" i="1" dirty="0" smtClean="0">
                <a:solidFill>
                  <a:srgbClr val="FF0066"/>
                </a:solidFill>
              </a:rPr>
              <a:t>a pilot</a:t>
            </a:r>
            <a:r>
              <a:rPr lang="en-US" sz="2000" b="1" i="1" dirty="0" smtClean="0">
                <a:solidFill>
                  <a:schemeClr val="tx1"/>
                </a:solidFill>
              </a:rPr>
              <a:t>,</a:t>
            </a:r>
            <a:r>
              <a:rPr lang="en-US" sz="2000" b="1" i="1" dirty="0" smtClean="0">
                <a:solidFill>
                  <a:srgbClr val="FF0066"/>
                </a:solidFill>
              </a:rPr>
              <a:t> a doctor </a:t>
            </a:r>
            <a:r>
              <a:rPr lang="en-US" sz="2000" b="1" dirty="0" smtClean="0"/>
              <a:t>or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solidFill>
                  <a:srgbClr val="FF0066"/>
                </a:solidFill>
              </a:rPr>
              <a:t>a nurse </a:t>
            </a:r>
            <a:r>
              <a:rPr lang="en-US" sz="2000" b="1" dirty="0" smtClean="0">
                <a:solidFill>
                  <a:schemeClr val="tx1"/>
                </a:solidFill>
              </a:rPr>
              <a:t>next to each question</a:t>
            </a:r>
            <a:r>
              <a:rPr lang="en-US" sz="2000" b="1" dirty="0" smtClean="0"/>
              <a:t>. Some questions can have more than one answer. </a:t>
            </a:r>
            <a:br>
              <a:rPr lang="en-US" sz="2000" b="1" dirty="0" smtClean="0"/>
            </a:br>
            <a:r>
              <a:rPr lang="ka-GE" sz="2000" b="1" dirty="0" smtClean="0">
                <a:solidFill>
                  <a:schemeClr val="tx1"/>
                </a:solidFill>
              </a:rPr>
              <a:t>თითოეული</a:t>
            </a:r>
            <a:r>
              <a:rPr lang="ka-GE" sz="2000" b="1" i="1" dirty="0" smtClean="0">
                <a:solidFill>
                  <a:srgbClr val="FF0066"/>
                </a:solidFill>
              </a:rPr>
              <a:t> </a:t>
            </a:r>
            <a:r>
              <a:rPr lang="ka-GE" sz="2000" b="1" dirty="0" smtClean="0">
                <a:solidFill>
                  <a:schemeClr val="tx1"/>
                </a:solidFill>
              </a:rPr>
              <a:t>კითხვის გვერდზე დაწერეთ </a:t>
            </a:r>
            <a:r>
              <a:rPr lang="en-US" sz="2000" b="1" i="1" dirty="0" smtClean="0">
                <a:solidFill>
                  <a:srgbClr val="FF0066"/>
                </a:solidFill>
              </a:rPr>
              <a:t>a </a:t>
            </a:r>
            <a:r>
              <a:rPr lang="en-US" sz="2000" b="1" i="1" dirty="0">
                <a:solidFill>
                  <a:srgbClr val="FF0066"/>
                </a:solidFill>
              </a:rPr>
              <a:t>pilot</a:t>
            </a:r>
            <a:r>
              <a:rPr lang="en-US" sz="2000" b="1" i="1" dirty="0">
                <a:solidFill>
                  <a:schemeClr val="tx1"/>
                </a:solidFill>
              </a:rPr>
              <a:t>,</a:t>
            </a:r>
            <a:r>
              <a:rPr lang="en-US" sz="2000" b="1" i="1" dirty="0">
                <a:solidFill>
                  <a:srgbClr val="FF0066"/>
                </a:solidFill>
              </a:rPr>
              <a:t> a doctor </a:t>
            </a:r>
            <a:r>
              <a:rPr lang="ka-GE" sz="2000" b="1" dirty="0" smtClean="0"/>
              <a:t>ან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solidFill>
                  <a:srgbClr val="FF0066"/>
                </a:solidFill>
              </a:rPr>
              <a:t>a </a:t>
            </a:r>
            <a:r>
              <a:rPr lang="en-US" sz="2000" b="1" i="1" dirty="0">
                <a:solidFill>
                  <a:srgbClr val="FF0066"/>
                </a:solidFill>
              </a:rPr>
              <a:t>nurse </a:t>
            </a:r>
            <a:r>
              <a:rPr lang="ka-GE" sz="2000" b="1" dirty="0" smtClean="0">
                <a:solidFill>
                  <a:schemeClr val="tx1"/>
                </a:solidFill>
              </a:rPr>
              <a:t>. ზოგიერთ კითხვას შეიძლება ჰქონდეს ერთზე მეტი პასუხი. </a:t>
            </a:r>
            <a:r>
              <a:rPr lang="ka-GE" sz="3200" b="1" i="1" dirty="0" smtClean="0">
                <a:solidFill>
                  <a:srgbClr val="FF0066"/>
                </a:solidFill>
              </a:rPr>
              <a:t/>
            </a:r>
            <a:br>
              <a:rPr lang="ka-GE" sz="3200" b="1" i="1" dirty="0" smtClean="0">
                <a:solidFill>
                  <a:srgbClr val="FF0066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800" b="1" dirty="0"/>
          </a:p>
        </p:txBody>
      </p:sp>
      <p:pic>
        <p:nvPicPr>
          <p:cNvPr id="3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5666" y="163945"/>
            <a:ext cx="3793214" cy="1034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Homework N1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400" b="1" dirty="0" smtClean="0">
                <a:solidFill>
                  <a:schemeClr val="tx1"/>
                </a:solidFill>
              </a:rPr>
              <a:t> N1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9433" y="3071120"/>
            <a:ext cx="10863618" cy="34934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e.g.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Who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works in a hospital?  </a:t>
            </a:r>
            <a:r>
              <a:rPr lang="en-US" sz="2800" b="1" u="sng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800" b="1" u="sng" dirty="0" smtClean="0">
                <a:solidFill>
                  <a:schemeClr val="bg1"/>
                </a:solidFill>
                <a:latin typeface="+mn-lt"/>
              </a:rPr>
              <a:t> doctor, a nurse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      Who wears a helmet?______________________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      Who helps doctors?________________________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      Who speaks into the microphone?______________________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      Who carries a pen in the pocket?_______________________</a:t>
            </a:r>
            <a:br>
              <a:rPr lang="en-US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      Who flies a helicopter?_______________________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79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5666" y="163945"/>
            <a:ext cx="3793214" cy="1034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Homework N2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საშინაო დავალება</a:t>
            </a:r>
            <a:r>
              <a:rPr lang="en-US" sz="2400" b="1" dirty="0" smtClean="0">
                <a:solidFill>
                  <a:schemeClr val="tx1"/>
                </a:solidFill>
              </a:rPr>
              <a:t> N2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752" y="1374228"/>
            <a:ext cx="9893726" cy="1274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</a:rPr>
              <a:t>Write the comparative and superlative forms of the adjectives.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ka-GE" sz="2400" b="1" dirty="0" smtClean="0">
                <a:solidFill>
                  <a:schemeClr val="tx1"/>
                </a:solidFill>
              </a:rPr>
              <a:t>დაწერეთ ზედსართავი სახელები შედარებით და აღმატებით ხარისხში.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78" y="4098150"/>
            <a:ext cx="11730503" cy="20740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e.g.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beautiful            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3200" b="1" u="sng" dirty="0" smtClean="0">
                <a:solidFill>
                  <a:schemeClr val="bg1"/>
                </a:solidFill>
                <a:latin typeface="+mn-lt"/>
              </a:rPr>
              <a:t>more beautiful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              </a:t>
            </a:r>
            <a:r>
              <a:rPr lang="en-US" sz="3200" b="1" u="sng" dirty="0" smtClean="0">
                <a:solidFill>
                  <a:schemeClr val="bg1"/>
                </a:solidFill>
                <a:latin typeface="+mn-lt"/>
              </a:rPr>
              <a:t>the most beautiful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    difficult                __________________    __________________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       interesting           __________________     __________________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    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exciting                 __________________     __________________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   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useful                    __________________     __________________</a:t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ka-GE" sz="3200" b="1" dirty="0" smtClean="0">
                <a:solidFill>
                  <a:schemeClr val="bg1"/>
                </a:solidFill>
                <a:latin typeface="+mn-lt"/>
              </a:rPr>
              <a:t>    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5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1730644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E8F8AA-F54A-7D4A-8C36-6DA0FF01AE72}"/>
              </a:ext>
            </a:extLst>
          </p:cNvPr>
          <p:cNvSpPr/>
          <p:nvPr/>
        </p:nvSpPr>
        <p:spPr>
          <a:xfrm>
            <a:off x="1192192" y="2532704"/>
            <a:ext cx="5931238" cy="169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0980" y="2047523"/>
            <a:ext cx="10137140" cy="4351338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Please send your homework to:</a:t>
            </a: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საშინაო დავალება გამოგვიგზავნეთ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ka-GE" sz="2600" dirty="0">
                <a:solidFill>
                  <a:schemeClr val="bg1"/>
                </a:solidFill>
              </a:rPr>
              <a:t>შემდეგ მისამართზე: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dirty="0"/>
              <a:t>                           </a:t>
            </a:r>
            <a:endParaRPr lang="en-US" u="sng" dirty="0"/>
          </a:p>
        </p:txBody>
      </p:sp>
      <p:pic>
        <p:nvPicPr>
          <p:cNvPr id="12" name="Google Shape;90;p1">
            <a:extLst>
              <a:ext uri="{FF2B5EF4-FFF2-40B4-BE49-F238E27FC236}">
                <a16:creationId xmlns="" xmlns:a16="http://schemas.microsoft.com/office/drawing/2014/main" id="{A2CC0E73-0394-6248-9B42-67EB972810D9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1;p1">
            <a:extLst>
              <a:ext uri="{FF2B5EF4-FFF2-40B4-BE49-F238E27FC236}">
                <a16:creationId xmlns="" xmlns:a16="http://schemas.microsoft.com/office/drawing/2014/main" id="{9CABCF27-E10C-4044-B4C3-83737AB1AEB5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9C41CC-F445-9E4B-A161-EEB8391B88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93" y="1572803"/>
            <a:ext cx="9725167" cy="26813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6000" b="1" i="1" dirty="0" smtClean="0">
                <a:solidFill>
                  <a:schemeClr val="bg1"/>
                </a:solidFill>
              </a:rPr>
              <a:t/>
            </a:r>
            <a:br>
              <a:rPr lang="ka-GE" sz="6000" b="1" i="1" dirty="0" smtClean="0">
                <a:solidFill>
                  <a:schemeClr val="bg1"/>
                </a:solidFill>
              </a:rPr>
            </a:br>
            <a:r>
              <a:rPr lang="en-US" sz="6000" b="1" i="1" dirty="0" smtClean="0">
                <a:solidFill>
                  <a:schemeClr val="bg1"/>
                </a:solidFill>
              </a:rPr>
              <a:t>People at Work</a:t>
            </a:r>
            <a:br>
              <a:rPr lang="en-US" sz="6000" b="1" i="1" dirty="0" smtClean="0">
                <a:solidFill>
                  <a:schemeClr val="bg1"/>
                </a:solidFill>
              </a:rPr>
            </a:br>
            <a:r>
              <a:rPr lang="ka-GE" sz="6000" b="1" i="1" dirty="0" smtClean="0">
                <a:solidFill>
                  <a:schemeClr val="bg1"/>
                </a:solidFill>
              </a:rPr>
              <a:t>ხალხი სამსახურში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5819" y="4986650"/>
            <a:ext cx="5404513" cy="1282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 smtClean="0">
                <a:solidFill>
                  <a:schemeClr val="bg1"/>
                </a:solidFill>
              </a:rPr>
              <a:t/>
            </a:r>
            <a:br>
              <a:rPr lang="ka-GE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Young Learners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ka-GE" sz="3600" dirty="0" smtClean="0">
                <a:solidFill>
                  <a:schemeClr val="bg1"/>
                </a:solidFill>
              </a:rPr>
              <a:t>დაწყებითი კლასები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4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0708" y="3149031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</a:t>
            </a:r>
            <a:r>
              <a:rPr lang="en-US" sz="2000" b="1" dirty="0" smtClean="0">
                <a:solidFill>
                  <a:schemeClr val="tx1"/>
                </a:solidFill>
              </a:rPr>
              <a:t>ospital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საავადმყოფო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29" y="3149031"/>
            <a:ext cx="2688609" cy="811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doctor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ექიმი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29" y="5751844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</a:rPr>
              <a:t>arry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გადაყვანა/ტარება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6686" y="5751842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ocket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ჯიბე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76392" y="3149030"/>
            <a:ext cx="2688609" cy="811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</a:t>
            </a:r>
            <a:r>
              <a:rPr lang="en-US" sz="2000" b="1" dirty="0" smtClean="0">
                <a:solidFill>
                  <a:schemeClr val="tx1"/>
                </a:solidFill>
              </a:rPr>
              <a:t>seful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სასარგებლო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6213550" y="3149030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</a:t>
            </a:r>
            <a:r>
              <a:rPr lang="en-US" sz="2000" b="1" dirty="0" smtClean="0">
                <a:solidFill>
                  <a:schemeClr val="tx1"/>
                </a:solidFill>
              </a:rPr>
              <a:t>niform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უნიფორმა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55042" y="5751840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</a:t>
            </a:r>
            <a:r>
              <a:rPr lang="en-US" sz="2000" b="1" dirty="0" smtClean="0">
                <a:solidFill>
                  <a:schemeClr val="tx1"/>
                </a:solidFill>
              </a:rPr>
              <a:t>eople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ხალხი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2" y="1294626"/>
            <a:ext cx="1659111" cy="1881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84" y="3875560"/>
            <a:ext cx="3146524" cy="1985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31" y="3949765"/>
            <a:ext cx="2018673" cy="23864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" y="3612239"/>
            <a:ext cx="4625900" cy="26917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86" y="1294626"/>
            <a:ext cx="2404847" cy="18544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5864" y="5751841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</a:t>
            </a:r>
            <a:r>
              <a:rPr lang="en-US" sz="2000" b="1" dirty="0" smtClean="0">
                <a:solidFill>
                  <a:schemeClr val="tx1"/>
                </a:solidFill>
              </a:rPr>
              <a:t>urse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ექთანი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56" y="4285354"/>
            <a:ext cx="1479256" cy="1345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64" y="1076352"/>
            <a:ext cx="2278446" cy="2278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7" y="847621"/>
            <a:ext cx="2802570" cy="28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6200000">
            <a:off x="7402820" y="3686711"/>
            <a:ext cx="897637" cy="174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509" y="4354560"/>
            <a:ext cx="1668261" cy="19722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9056232">
            <a:off x="6219875" y="3149011"/>
            <a:ext cx="1276271" cy="1989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251735">
            <a:off x="6250370" y="4253152"/>
            <a:ext cx="1276271" cy="1989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3812409" y="3801410"/>
            <a:ext cx="1276271" cy="1989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02" y="2388954"/>
            <a:ext cx="5091263" cy="32177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67" y="3325044"/>
            <a:ext cx="1479256" cy="13455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554">
            <a:off x="219010" y="1434804"/>
            <a:ext cx="1222421" cy="12396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922" y="786792"/>
            <a:ext cx="1963161" cy="1963161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 rot="13867222">
            <a:off x="916625" y="3071542"/>
            <a:ext cx="1276271" cy="1989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10428046" y="3022046"/>
            <a:ext cx="897637" cy="174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630782" y="1734904"/>
            <a:ext cx="897637" cy="17430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91" y="648440"/>
            <a:ext cx="2392538" cy="18449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233" y="3711913"/>
            <a:ext cx="3146524" cy="198596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61515" y="762399"/>
            <a:ext cx="1733266" cy="2496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61" y="919627"/>
            <a:ext cx="1816256" cy="20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641" y="3293819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helicopter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ვერტმფრენი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1386" y="3232374"/>
            <a:ext cx="2688609" cy="811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pilot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პილოტი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29" y="5751844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</a:t>
            </a:r>
            <a:r>
              <a:rPr lang="en-US" sz="2000" b="1" dirty="0" smtClean="0">
                <a:solidFill>
                  <a:schemeClr val="tx1"/>
                </a:solidFill>
              </a:rPr>
              <a:t>arphones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ყურსასმენები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6686" y="5751842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microphone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მიკროფონი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15427" y="3246132"/>
            <a:ext cx="2688609" cy="811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protect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დაცვა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18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9419468" y="3246133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</a:t>
            </a:r>
            <a:r>
              <a:rPr lang="en-US" sz="2000" b="1" dirty="0" smtClean="0">
                <a:solidFill>
                  <a:schemeClr val="tx1"/>
                </a:solidFill>
              </a:rPr>
              <a:t>elmet</a:t>
            </a:r>
            <a:endParaRPr lang="ka-GE" sz="2000" b="1" dirty="0" smtClean="0">
              <a:solidFill>
                <a:schemeClr val="tx1"/>
              </a:solidFill>
            </a:endParaRPr>
          </a:p>
          <a:p>
            <a:pPr algn="ctr"/>
            <a:r>
              <a:rPr lang="ka-GE" sz="2000" b="1" dirty="0" smtClean="0">
                <a:solidFill>
                  <a:schemeClr val="tx1"/>
                </a:solidFill>
              </a:rPr>
              <a:t>ჩაფხუტი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55042" y="5751840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</a:t>
            </a:r>
            <a:r>
              <a:rPr lang="en-US" sz="2000" b="1" dirty="0" smtClean="0">
                <a:solidFill>
                  <a:schemeClr val="tx1"/>
                </a:solidFill>
              </a:rPr>
              <a:t>round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მიწა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5864" y="5751841"/>
            <a:ext cx="2688609" cy="811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</a:t>
            </a:r>
            <a:r>
              <a:rPr lang="en-US" sz="2000" b="1" dirty="0" smtClean="0">
                <a:solidFill>
                  <a:schemeClr val="tx1"/>
                </a:solidFill>
              </a:rPr>
              <a:t>n hour</a:t>
            </a:r>
            <a:r>
              <a:rPr lang="ka-GE" sz="2000" b="1" dirty="0" smtClean="0">
                <a:solidFill>
                  <a:schemeClr val="tx1"/>
                </a:solidFill>
              </a:rPr>
              <a:t/>
            </a:r>
            <a:br>
              <a:rPr lang="ka-GE" sz="2000" b="1" dirty="0" smtClean="0">
                <a:solidFill>
                  <a:schemeClr val="tx1"/>
                </a:solidFill>
              </a:rPr>
            </a:br>
            <a:r>
              <a:rPr lang="ka-GE" sz="2000" b="1" dirty="0" smtClean="0">
                <a:solidFill>
                  <a:schemeClr val="tx1"/>
                </a:solidFill>
              </a:rPr>
              <a:t>საათი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80" y="1440621"/>
            <a:ext cx="1753459" cy="17534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7" y="1342770"/>
            <a:ext cx="2767530" cy="2072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077" y="3998385"/>
            <a:ext cx="3600463" cy="2025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14" y="1308485"/>
            <a:ext cx="2331116" cy="186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64" y="4220173"/>
            <a:ext cx="2648172" cy="1531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48" y="1076352"/>
            <a:ext cx="3408320" cy="22722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74" y="4116211"/>
            <a:ext cx="3600463" cy="2025261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 rot="2067779">
            <a:off x="190165" y="4641385"/>
            <a:ext cx="633664" cy="20865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950856">
            <a:off x="3355594" y="5222193"/>
            <a:ext cx="915093" cy="24103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96" y="4107269"/>
            <a:ext cx="1996526" cy="14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860" y="2474116"/>
            <a:ext cx="2767530" cy="207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" y="2791228"/>
            <a:ext cx="2906520" cy="199552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21375607">
            <a:off x="7989182" y="3676367"/>
            <a:ext cx="978458" cy="22524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2947916" y="3788989"/>
            <a:ext cx="894795" cy="21154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74" y="1865376"/>
            <a:ext cx="3756168" cy="384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3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7860" y="1878513"/>
            <a:ext cx="9192225" cy="47083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Doctors work in a _____________. There are lots of people in a hospital. _____________ help doctors. Doctors and nurses wear a uniform.  It can be white or blue. They carry a pen and a notepad in their _____________and write notes about people in the hospital. The doctor’s job  is _____________ , difficult but interesting too. </a:t>
            </a:r>
            <a:r>
              <a:rPr lang="en-US" sz="2800" b="1" dirty="0" smtClean="0">
                <a:latin typeface="+mn-lt"/>
              </a:rPr>
              <a:t>	</a:t>
            </a:r>
            <a:endParaRPr lang="en-US" sz="2800" b="1" dirty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37192" y="449525"/>
            <a:ext cx="2519374" cy="233939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pocket      hospital         nurses </a:t>
            </a:r>
            <a:br>
              <a:rPr lang="en-US" sz="28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useful</a:t>
            </a:r>
            <a:r>
              <a:rPr lang="en-US" b="1" dirty="0" smtClean="0">
                <a:solidFill>
                  <a:srgbClr val="FF0066"/>
                </a:solidFill>
              </a:rPr>
              <a:t/>
            </a:r>
            <a:br>
              <a:rPr lang="en-US" b="1" dirty="0" smtClean="0">
                <a:solidFill>
                  <a:srgbClr val="FF0066"/>
                </a:solidFill>
              </a:rPr>
            </a:b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8111" y="1277516"/>
            <a:ext cx="2647666" cy="6834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A doctor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3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10344" y="266107"/>
            <a:ext cx="2481572" cy="234601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helicopter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earphones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protects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helmet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Google Shape;90;p1">
            <a:extLst>
              <a:ext uri="{FF2B5EF4-FFF2-40B4-BE49-F238E27FC236}">
                <a16:creationId xmlns=""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38378" y="16394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459" y="163945"/>
            <a:ext cx="2376972" cy="968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977" y="2812822"/>
            <a:ext cx="8430768" cy="27602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p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ilot flies a plane or a ________. The pilot wears a ________, because it ________his head. He also wears ________ and listens to people on the ground and he uses a microphone to speak. A pilot’s job is not easy but it is exciting.   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8352" y="1439114"/>
            <a:ext cx="2483893" cy="6520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 pilot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8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2373" y="137663"/>
            <a:ext cx="2302640" cy="938689"/>
          </a:xfrm>
          <a:prstGeom prst="rect">
            <a:avLst/>
          </a:prstGeom>
        </p:spPr>
      </p:pic>
      <p:pic>
        <p:nvPicPr>
          <p:cNvPr id="3" name="Google Shape;90;p1">
            <a:extLst>
              <a:ext uri="{FF2B5EF4-FFF2-40B4-BE49-F238E27FC236}">
                <a16:creationId xmlns=""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86734" y="138883"/>
            <a:ext cx="2005639" cy="93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4" y="2331720"/>
            <a:ext cx="2520250" cy="207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56" y="2327197"/>
            <a:ext cx="2971463" cy="2080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41" y="2331719"/>
            <a:ext cx="2965001" cy="20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1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196</Words>
  <Application>Microsoft Office PowerPoint</Application>
  <PresentationFormat>Widescreen</PresentationFormat>
  <Paragraphs>51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Doctors work in a _____________. There are lots of people in a hospital. _____________ help doctors. Doctors and nurses wear a uniform.  It can be white or blue. They carry a pen and a notepad in their _____________and write notes about people in the hospital. The doctor’s job  is _____________ , difficult but interesting too.  </vt:lpstr>
      <vt:lpstr>A pilot flies a plane or a ________. The pilot wears a ________, because it ________his head. He also wears ________ and listens to people on the ground and he uses a microphone to speak. A pilot’s job is not easy but it is exciting.   </vt:lpstr>
      <vt:lpstr>PowerPoint Presentation</vt:lpstr>
      <vt:lpstr>e.g. Who works in a hospital?  a doctor, a nurse         Who wears a helmet?______________________        Who helps doctors?________________________        Who speaks into the microphone?______________________        Who carries a pen in the pocket?_______________________        Who flies a helicopter?_______________________</vt:lpstr>
      <vt:lpstr> e.g. beautiful                more beautiful                  the most beautiful         difficult                __________________    __________________         interesting           __________________     __________________        exciting                 __________________     __________________        useful                    __________________     __________________  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488</cp:revision>
  <dcterms:created xsi:type="dcterms:W3CDTF">2020-04-09T12:21:27Z</dcterms:created>
  <dcterms:modified xsi:type="dcterms:W3CDTF">2021-01-18T12:11:46Z</dcterms:modified>
</cp:coreProperties>
</file>