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9"/>
  </p:notesMasterIdLst>
  <p:sldIdLst>
    <p:sldId id="256" r:id="rId2"/>
    <p:sldId id="257" r:id="rId3"/>
    <p:sldId id="258" r:id="rId4"/>
    <p:sldId id="259" r:id="rId5"/>
    <p:sldId id="393" r:id="rId6"/>
    <p:sldId id="260" r:id="rId7"/>
    <p:sldId id="394" r:id="rId8"/>
    <p:sldId id="371" r:id="rId9"/>
    <p:sldId id="372" r:id="rId10"/>
    <p:sldId id="373" r:id="rId11"/>
    <p:sldId id="374" r:id="rId12"/>
    <p:sldId id="375" r:id="rId13"/>
    <p:sldId id="347" r:id="rId14"/>
    <p:sldId id="401" r:id="rId15"/>
    <p:sldId id="402" r:id="rId16"/>
    <p:sldId id="403" r:id="rId17"/>
    <p:sldId id="404" r:id="rId18"/>
    <p:sldId id="405" r:id="rId19"/>
    <p:sldId id="357" r:id="rId20"/>
    <p:sldId id="358" r:id="rId21"/>
    <p:sldId id="359" r:id="rId22"/>
    <p:sldId id="360" r:id="rId23"/>
    <p:sldId id="361" r:id="rId24"/>
    <p:sldId id="362" r:id="rId25"/>
    <p:sldId id="400" r:id="rId26"/>
    <p:sldId id="386" r:id="rId27"/>
    <p:sldId id="353" r:id="rId28"/>
    <p:sldId id="354" r:id="rId29"/>
    <p:sldId id="355" r:id="rId30"/>
    <p:sldId id="363" r:id="rId31"/>
    <p:sldId id="364" r:id="rId32"/>
    <p:sldId id="365" r:id="rId33"/>
    <p:sldId id="366" r:id="rId34"/>
    <p:sldId id="296" r:id="rId35"/>
    <p:sldId id="325" r:id="rId36"/>
    <p:sldId id="376" r:id="rId37"/>
    <p:sldId id="377" r:id="rId38"/>
    <p:sldId id="378" r:id="rId39"/>
    <p:sldId id="391" r:id="rId40"/>
    <p:sldId id="302" r:id="rId41"/>
    <p:sldId id="406" r:id="rId42"/>
    <p:sldId id="407" r:id="rId43"/>
    <p:sldId id="330" r:id="rId44"/>
    <p:sldId id="408" r:id="rId45"/>
    <p:sldId id="392" r:id="rId46"/>
    <p:sldId id="304" r:id="rId47"/>
    <p:sldId id="409" r:id="rId4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7" roundtripDataSignature="AMtx7mi04+w5nQ4tCbZznQyhmJX9mJzj9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46CFEF4-99AF-46A8-A051-738FFB79779B}">
  <a:tblStyle styleId="{B46CFEF4-99AF-46A8-A051-738FFB7977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9331022-4FDA-4916-96CC-4CBCEC6AEFC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643" autoAdjust="0"/>
    <p:restoredTop sz="95865"/>
  </p:normalViewPr>
  <p:slideViewPr>
    <p:cSldViewPr snapToGrid="0">
      <p:cViewPr varScale="1">
        <p:scale>
          <a:sx n="110" d="100"/>
          <a:sy n="110" d="100"/>
        </p:scale>
        <p:origin x="10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68"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67" Type="http://customschemas.google.com/relationships/presentationmetadata" Target="metadata"/><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69"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b="0" i="0">
                <a:latin typeface="Sylfaen Regular" pitchFamily="18" charset="0"/>
              </a:defRPr>
            </a:lvl1pPr>
          </a:lstStyle>
          <a:p>
            <a:pPr algn="r"/>
            <a:fld id="{00000000-1234-1234-1234-123412341234}" type="slidenum">
              <a:rPr lang="en-US" sz="1200" smtClean="0">
                <a:solidFill>
                  <a:schemeClr val="dk1"/>
                </a:solidFill>
                <a:ea typeface="Calibri"/>
                <a:cs typeface="Calibri"/>
                <a:sym typeface="Calibri"/>
              </a:rPr>
              <a:pPr algn="r"/>
              <a:t>‹#›</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337444761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dirty="0"/>
          </a:p>
        </p:txBody>
      </p:sp>
    </p:spTree>
    <p:extLst>
      <p:ext uri="{BB962C8B-B14F-4D97-AF65-F5344CB8AC3E}">
        <p14:creationId xmlns:p14="http://schemas.microsoft.com/office/powerpoint/2010/main" val="1346337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10</a:t>
            </a:fld>
            <a:endParaRPr dirty="0"/>
          </a:p>
        </p:txBody>
      </p:sp>
    </p:spTree>
    <p:extLst>
      <p:ext uri="{BB962C8B-B14F-4D97-AF65-F5344CB8AC3E}">
        <p14:creationId xmlns:p14="http://schemas.microsoft.com/office/powerpoint/2010/main" val="974869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11</a:t>
            </a:fld>
            <a:endParaRPr dirty="0"/>
          </a:p>
        </p:txBody>
      </p:sp>
    </p:spTree>
    <p:extLst>
      <p:ext uri="{BB962C8B-B14F-4D97-AF65-F5344CB8AC3E}">
        <p14:creationId xmlns:p14="http://schemas.microsoft.com/office/powerpoint/2010/main" val="56074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12</a:t>
            </a:fld>
            <a:endParaRPr dirty="0"/>
          </a:p>
        </p:txBody>
      </p:sp>
    </p:spTree>
    <p:extLst>
      <p:ext uri="{BB962C8B-B14F-4D97-AF65-F5344CB8AC3E}">
        <p14:creationId xmlns:p14="http://schemas.microsoft.com/office/powerpoint/2010/main" val="312778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d3272b2c0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d3272b2c0_0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43" name="Google Shape;143;g8d3272b2c0_0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19</a:t>
            </a:fld>
            <a:endParaRPr dirty="0"/>
          </a:p>
        </p:txBody>
      </p:sp>
    </p:spTree>
    <p:extLst>
      <p:ext uri="{BB962C8B-B14F-4D97-AF65-F5344CB8AC3E}">
        <p14:creationId xmlns:p14="http://schemas.microsoft.com/office/powerpoint/2010/main" val="1493687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20</a:t>
            </a:fld>
            <a:endParaRPr dirty="0"/>
          </a:p>
        </p:txBody>
      </p:sp>
    </p:spTree>
    <p:extLst>
      <p:ext uri="{BB962C8B-B14F-4D97-AF65-F5344CB8AC3E}">
        <p14:creationId xmlns:p14="http://schemas.microsoft.com/office/powerpoint/2010/main" val="369550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21</a:t>
            </a:fld>
            <a:endParaRPr dirty="0"/>
          </a:p>
        </p:txBody>
      </p:sp>
    </p:spTree>
    <p:extLst>
      <p:ext uri="{BB962C8B-B14F-4D97-AF65-F5344CB8AC3E}">
        <p14:creationId xmlns:p14="http://schemas.microsoft.com/office/powerpoint/2010/main" val="258200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22</a:t>
            </a:fld>
            <a:endParaRPr dirty="0"/>
          </a:p>
        </p:txBody>
      </p:sp>
    </p:spTree>
    <p:extLst>
      <p:ext uri="{BB962C8B-B14F-4D97-AF65-F5344CB8AC3E}">
        <p14:creationId xmlns:p14="http://schemas.microsoft.com/office/powerpoint/2010/main" val="824707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23</a:t>
            </a:fld>
            <a:endParaRPr dirty="0"/>
          </a:p>
        </p:txBody>
      </p:sp>
    </p:spTree>
    <p:extLst>
      <p:ext uri="{BB962C8B-B14F-4D97-AF65-F5344CB8AC3E}">
        <p14:creationId xmlns:p14="http://schemas.microsoft.com/office/powerpoint/2010/main" val="902806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24</a:t>
            </a:fld>
            <a:endParaRPr dirty="0"/>
          </a:p>
        </p:txBody>
      </p:sp>
    </p:spTree>
    <p:extLst>
      <p:ext uri="{BB962C8B-B14F-4D97-AF65-F5344CB8AC3E}">
        <p14:creationId xmlns:p14="http://schemas.microsoft.com/office/powerpoint/2010/main" val="1327705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25</a:t>
            </a:fld>
            <a:endParaRPr dirty="0"/>
          </a:p>
        </p:txBody>
      </p:sp>
    </p:spTree>
    <p:extLst>
      <p:ext uri="{BB962C8B-B14F-4D97-AF65-F5344CB8AC3E}">
        <p14:creationId xmlns:p14="http://schemas.microsoft.com/office/powerpoint/2010/main" val="1883941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7894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26</a:t>
            </a:fld>
            <a:endParaRPr dirty="0"/>
          </a:p>
        </p:txBody>
      </p:sp>
    </p:spTree>
    <p:extLst>
      <p:ext uri="{BB962C8B-B14F-4D97-AF65-F5344CB8AC3E}">
        <p14:creationId xmlns:p14="http://schemas.microsoft.com/office/powerpoint/2010/main" val="10865904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30</a:t>
            </a:fld>
            <a:endParaRPr dirty="0"/>
          </a:p>
        </p:txBody>
      </p:sp>
    </p:spTree>
    <p:extLst>
      <p:ext uri="{BB962C8B-B14F-4D97-AF65-F5344CB8AC3E}">
        <p14:creationId xmlns:p14="http://schemas.microsoft.com/office/powerpoint/2010/main" val="1776835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31</a:t>
            </a:fld>
            <a:endParaRPr dirty="0"/>
          </a:p>
        </p:txBody>
      </p:sp>
    </p:spTree>
    <p:extLst>
      <p:ext uri="{BB962C8B-B14F-4D97-AF65-F5344CB8AC3E}">
        <p14:creationId xmlns:p14="http://schemas.microsoft.com/office/powerpoint/2010/main" val="14364725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32</a:t>
            </a:fld>
            <a:endParaRPr dirty="0"/>
          </a:p>
        </p:txBody>
      </p:sp>
    </p:spTree>
    <p:extLst>
      <p:ext uri="{BB962C8B-B14F-4D97-AF65-F5344CB8AC3E}">
        <p14:creationId xmlns:p14="http://schemas.microsoft.com/office/powerpoint/2010/main" val="2136726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33</a:t>
            </a:fld>
            <a:endParaRPr dirty="0"/>
          </a:p>
        </p:txBody>
      </p:sp>
    </p:spTree>
    <p:extLst>
      <p:ext uri="{BB962C8B-B14F-4D97-AF65-F5344CB8AC3E}">
        <p14:creationId xmlns:p14="http://schemas.microsoft.com/office/powerpoint/2010/main" val="17832376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d3272b2c0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8d3272b2c0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64" name="Google Shape;564;g8d3272b2c0_1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34</a:t>
            </a:fld>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35</a:t>
            </a:fld>
            <a:endParaRPr dirty="0"/>
          </a:p>
        </p:txBody>
      </p:sp>
    </p:spTree>
    <p:extLst>
      <p:ext uri="{BB962C8B-B14F-4D97-AF65-F5344CB8AC3E}">
        <p14:creationId xmlns:p14="http://schemas.microsoft.com/office/powerpoint/2010/main" val="29644457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36</a:t>
            </a:fld>
            <a:endParaRPr dirty="0"/>
          </a:p>
        </p:txBody>
      </p:sp>
    </p:spTree>
    <p:extLst>
      <p:ext uri="{BB962C8B-B14F-4D97-AF65-F5344CB8AC3E}">
        <p14:creationId xmlns:p14="http://schemas.microsoft.com/office/powerpoint/2010/main" val="2704340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37</a:t>
            </a:fld>
            <a:endParaRPr dirty="0"/>
          </a:p>
        </p:txBody>
      </p:sp>
    </p:spTree>
    <p:extLst>
      <p:ext uri="{BB962C8B-B14F-4D97-AF65-F5344CB8AC3E}">
        <p14:creationId xmlns:p14="http://schemas.microsoft.com/office/powerpoint/2010/main" val="1139988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38</a:t>
            </a:fld>
            <a:endParaRPr dirty="0"/>
          </a:p>
        </p:txBody>
      </p:sp>
    </p:spTree>
    <p:extLst>
      <p:ext uri="{BB962C8B-B14F-4D97-AF65-F5344CB8AC3E}">
        <p14:creationId xmlns:p14="http://schemas.microsoft.com/office/powerpoint/2010/main" val="1338187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43087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39</a:t>
            </a:fld>
            <a:endParaRPr dirty="0"/>
          </a:p>
        </p:txBody>
      </p:sp>
    </p:spTree>
    <p:extLst>
      <p:ext uri="{BB962C8B-B14F-4D97-AF65-F5344CB8AC3E}">
        <p14:creationId xmlns:p14="http://schemas.microsoft.com/office/powerpoint/2010/main" val="17218936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40</a:t>
            </a:fld>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41</a:t>
            </a:fld>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42</a:t>
            </a:fld>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43</a:t>
            </a:fld>
            <a:endParaRPr dirty="0"/>
          </a:p>
        </p:txBody>
      </p:sp>
    </p:spTree>
    <p:extLst>
      <p:ext uri="{BB962C8B-B14F-4D97-AF65-F5344CB8AC3E}">
        <p14:creationId xmlns:p14="http://schemas.microsoft.com/office/powerpoint/2010/main" val="4761449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44</a:t>
            </a:fld>
            <a:endParaRPr dirty="0"/>
          </a:p>
        </p:txBody>
      </p:sp>
    </p:spTree>
    <p:extLst>
      <p:ext uri="{BB962C8B-B14F-4D97-AF65-F5344CB8AC3E}">
        <p14:creationId xmlns:p14="http://schemas.microsoft.com/office/powerpoint/2010/main" val="4761449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1598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33" name="Google Shape;1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7663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33" name="Google Shape;1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7445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d3272b2c0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d3272b2c0_0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43" name="Google Shape;143;g8d3272b2c0_0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6</a:t>
            </a:fld>
            <a:endParaRPr dirty="0"/>
          </a:p>
        </p:txBody>
      </p:sp>
    </p:spTree>
    <p:extLst>
      <p:ext uri="{BB962C8B-B14F-4D97-AF65-F5344CB8AC3E}">
        <p14:creationId xmlns:p14="http://schemas.microsoft.com/office/powerpoint/2010/main" val="2198790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7</a:t>
            </a:fld>
            <a:endParaRPr dirty="0"/>
          </a:p>
        </p:txBody>
      </p:sp>
    </p:spTree>
    <p:extLst>
      <p:ext uri="{BB962C8B-B14F-4D97-AF65-F5344CB8AC3E}">
        <p14:creationId xmlns:p14="http://schemas.microsoft.com/office/powerpoint/2010/main" val="355559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8</a:t>
            </a:fld>
            <a:endParaRPr dirty="0"/>
          </a:p>
        </p:txBody>
      </p:sp>
    </p:spTree>
    <p:extLst>
      <p:ext uri="{BB962C8B-B14F-4D97-AF65-F5344CB8AC3E}">
        <p14:creationId xmlns:p14="http://schemas.microsoft.com/office/powerpoint/2010/main" val="243791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9</a:t>
            </a:fld>
            <a:endParaRPr dirty="0"/>
          </a:p>
        </p:txBody>
      </p:sp>
    </p:spTree>
    <p:extLst>
      <p:ext uri="{BB962C8B-B14F-4D97-AF65-F5344CB8AC3E}">
        <p14:creationId xmlns:p14="http://schemas.microsoft.com/office/powerpoint/2010/main" val="1950435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4" name="Google Shape;2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6" name="Google Shape;2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2" name="Google Shape;42;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Sylfaen Regular"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3" name="Google Shape;43;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4" name="Google Shape;44;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Sylfaen Regular"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5" name="Google Shape;45;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6" name="Google Shape;4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7" name="Google Shape;4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8" name="Google Shape;4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1" name="Google Shape;5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2" name="Google Shape;5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3" name="Google Shape;5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6" name="Google Shape;5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7" name="Google Shape;5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0" name="Google Shape;60;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b="0" i="0">
                <a:latin typeface="Sylfaen Regular" pitchFamily="18"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61" name="Google Shape;61;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Sylfaen Regular"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2" name="Google Shape;6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3" name="Google Shape;6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4" name="Google Shape;6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7" name="Google Shape;67;p1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Sylfaen Regular" pitchFamily="18" charset="0"/>
                <a:ea typeface="Sylfaen Regular" pitchFamily="18" charset="0"/>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Google Shape;68;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Sylfaen Regular"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9" name="Google Shape;6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0" name="Google Shape;7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1" name="Google Shape;7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4" name="Google Shape;74;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5" name="Google Shape;7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6" name="Google Shape;7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7" name="Google Shape;7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0" name="Google Shape;80;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1" name="Google Shape;8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2" name="Google Shape;8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3" name="Google Shape;8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b="0" i="0">
                <a:latin typeface="Sylfaen Regular" pitchFamily="18"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8" name="Google Shape;1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9" name="Google Shape;1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0" name="Google Shape;2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783241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3" name="Google Shape;1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4" name="Google Shape;1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Sylfaen Regular" pitchFamily="18" charset="0"/>
                <a:ea typeface="Sylfaen Regular" pitchFamily="18" charset="0"/>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50"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tiff"/><Relationship Id="rId5" Type="http://schemas.openxmlformats.org/officeDocument/2006/relationships/image" Target="../media/image5.tiff"/><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21987932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2" y="1677614"/>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b</a:t>
            </a:r>
            <a:r>
              <a:rPr lang="ka-GE" sz="2800" dirty="0" smtClean="0">
                <a:solidFill>
                  <a:schemeClr val="bg1"/>
                </a:solidFill>
                <a:latin typeface="Calibri" panose="020F0502020204030204" pitchFamily="34" charset="0"/>
                <a:cs typeface="Calibri" panose="020F0502020204030204" pitchFamily="34" charset="0"/>
              </a:rPr>
              <a:t>ooking</a:t>
            </a:r>
            <a:r>
              <a:rPr lang="en-US" sz="2800" dirty="0" smtClean="0">
                <a:solidFill>
                  <a:schemeClr val="bg1"/>
                </a:solidFill>
                <a:latin typeface="Calibri" panose="020F0502020204030204" pitchFamily="34" charset="0"/>
                <a:cs typeface="Calibri" panose="020F0502020204030204" pitchFamily="34" charset="0"/>
              </a:rPr>
              <a:t> </a:t>
            </a:r>
            <a:endParaRPr lang="en-US" sz="2800"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(n.)</a:t>
            </a:r>
            <a:endParaRPr sz="2800"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4385664" y="4376118"/>
            <a:ext cx="3489768" cy="5448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dirty="0" smtClean="0">
                <a:solidFill>
                  <a:srgbClr val="FFFFFF"/>
                </a:solidFill>
                <a:latin typeface="Calibri" panose="020F0502020204030204" pitchFamily="34" charset="0"/>
                <a:ea typeface="Calibri"/>
                <a:cs typeface="Calibri" panose="020F0502020204030204" pitchFamily="34" charset="0"/>
                <a:sym typeface="Calibri"/>
              </a:rPr>
              <a:t>ჯავშანი</a:t>
            </a:r>
            <a:endParaRPr sz="20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328E047-1F90-4CB1-8264-047021299E60}"/>
              </a:ext>
            </a:extLst>
          </p:cNvPr>
          <p:cNvSpPr txBox="1"/>
          <p:nvPr/>
        </p:nvSpPr>
        <p:spPr>
          <a:xfrm>
            <a:off x="9423608" y="355564"/>
            <a:ext cx="2532488"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4385664" y="5349994"/>
            <a:ext cx="3489768"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dirty="0">
                <a:solidFill>
                  <a:srgbClr val="FFFFFF"/>
                </a:solidFill>
                <a:latin typeface="Calibri" panose="020F0502020204030204" pitchFamily="34" charset="0"/>
                <a:ea typeface="Calibri"/>
                <a:cs typeface="Calibri" panose="020F0502020204030204" pitchFamily="34" charset="0"/>
                <a:sym typeface="Calibri"/>
              </a:rPr>
              <a:t> </a:t>
            </a:r>
            <a:r>
              <a:rPr lang="en-US" sz="2400" i="1" dirty="0" smtClean="0">
                <a:solidFill>
                  <a:srgbClr val="FFFFFF"/>
                </a:solidFill>
                <a:latin typeface="Calibri" panose="020F0502020204030204" pitchFamily="34" charset="0"/>
                <a:ea typeface="Calibri"/>
                <a:cs typeface="Calibri" panose="020F0502020204030204" pitchFamily="34" charset="0"/>
                <a:sym typeface="Calibri"/>
              </a:rPr>
              <a:t>Did you do your </a:t>
            </a:r>
            <a:r>
              <a:rPr lang="en-US" sz="2400" i="1" u="sng" dirty="0" smtClean="0">
                <a:solidFill>
                  <a:srgbClr val="FFC000"/>
                </a:solidFill>
                <a:latin typeface="Calibri" panose="020F0502020204030204" pitchFamily="34" charset="0"/>
                <a:ea typeface="Calibri"/>
                <a:cs typeface="Calibri" panose="020F0502020204030204" pitchFamily="34" charset="0"/>
                <a:sym typeface="Calibri"/>
              </a:rPr>
              <a:t>booking</a:t>
            </a:r>
            <a:r>
              <a:rPr lang="en-US" sz="2400" i="1" dirty="0" smtClean="0">
                <a:solidFill>
                  <a:srgbClr val="FFC000"/>
                </a:solidFill>
                <a:latin typeface="Calibri" panose="020F0502020204030204" pitchFamily="34" charset="0"/>
                <a:ea typeface="Calibri"/>
                <a:cs typeface="Calibri" panose="020F0502020204030204" pitchFamily="34" charset="0"/>
                <a:sym typeface="Calibri"/>
              </a:rPr>
              <a:t> </a:t>
            </a:r>
            <a:r>
              <a:rPr lang="en-US" sz="2400" i="1" dirty="0" smtClean="0">
                <a:solidFill>
                  <a:srgbClr val="FFFFFF"/>
                </a:solidFill>
                <a:latin typeface="Calibri" panose="020F0502020204030204" pitchFamily="34" charset="0"/>
                <a:ea typeface="Calibri"/>
                <a:cs typeface="Calibri" panose="020F0502020204030204" pitchFamily="34" charset="0"/>
                <a:sym typeface="Calibri"/>
              </a:rPr>
              <a:t>in</a:t>
            </a:r>
            <a:r>
              <a:rPr lang="ka-GE" sz="2400" i="1" dirty="0" smtClean="0">
                <a:solidFill>
                  <a:srgbClr val="FFFFFF"/>
                </a:solidFill>
                <a:latin typeface="Calibri" panose="020F0502020204030204" pitchFamily="34" charset="0"/>
                <a:ea typeface="Calibri"/>
                <a:cs typeface="Calibri" panose="020F0502020204030204" pitchFamily="34" charset="0"/>
                <a:sym typeface="Calibri"/>
              </a:rPr>
              <a:t> advance</a:t>
            </a:r>
            <a:r>
              <a:rPr lang="en-US" sz="2400" i="1" dirty="0">
                <a:solidFill>
                  <a:srgbClr val="FFFFFF"/>
                </a:solidFill>
                <a:latin typeface="Calibri" panose="020F0502020204030204" pitchFamily="34" charset="0"/>
                <a:ea typeface="Calibri"/>
                <a:cs typeface="Calibri" panose="020F0502020204030204" pitchFamily="34" charset="0"/>
                <a:sym typeface="Calibri"/>
              </a:rPr>
              <a:t>?</a:t>
            </a:r>
            <a:endParaRPr sz="2400" i="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687302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2" y="1677614"/>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800" dirty="0">
                <a:solidFill>
                  <a:schemeClr val="bg1"/>
                </a:solidFill>
                <a:latin typeface="Calibri" panose="020F0502020204030204" pitchFamily="34" charset="0"/>
                <a:cs typeface="Calibri" panose="020F0502020204030204" pitchFamily="34" charset="0"/>
              </a:rPr>
              <a:t> </a:t>
            </a:r>
            <a:r>
              <a:rPr lang="en-US" sz="2800" dirty="0" smtClean="0">
                <a:solidFill>
                  <a:schemeClr val="bg1"/>
                </a:solidFill>
                <a:latin typeface="Calibri" panose="020F0502020204030204" pitchFamily="34" charset="0"/>
                <a:cs typeface="Calibri" panose="020F0502020204030204" pitchFamily="34" charset="0"/>
              </a:rPr>
              <a:t>peak </a:t>
            </a:r>
            <a:r>
              <a:rPr lang="ka-GE" sz="2800" dirty="0">
                <a:solidFill>
                  <a:schemeClr val="bg1"/>
                </a:solidFill>
                <a:latin typeface="Calibri" panose="020F0502020204030204" pitchFamily="34" charset="0"/>
                <a:cs typeface="Calibri" panose="020F0502020204030204" pitchFamily="34" charset="0"/>
              </a:rPr>
              <a:t>season</a:t>
            </a:r>
            <a:r>
              <a:rPr lang="en-US" sz="2800" dirty="0">
                <a:solidFill>
                  <a:schemeClr val="bg1"/>
                </a:solidFill>
                <a:latin typeface="Calibri" panose="020F0502020204030204" pitchFamily="34" charset="0"/>
                <a:cs typeface="Calibri" panose="020F0502020204030204" pitchFamily="34" charset="0"/>
              </a:rPr>
              <a:t> </a:t>
            </a:r>
          </a:p>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(n.)</a:t>
            </a:r>
            <a:endParaRPr sz="2800"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4385664" y="4376118"/>
            <a:ext cx="3489768" cy="5448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dirty="0">
                <a:solidFill>
                  <a:srgbClr val="FFFFFF"/>
                </a:solidFill>
                <a:latin typeface="Calibri" panose="020F0502020204030204" pitchFamily="34" charset="0"/>
                <a:ea typeface="Calibri"/>
                <a:cs typeface="Calibri" panose="020F0502020204030204" pitchFamily="34" charset="0"/>
                <a:sym typeface="Calibri"/>
              </a:rPr>
              <a:t>პიკის სეზონი</a:t>
            </a:r>
            <a:endParaRPr sz="20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328E047-1F90-4CB1-8264-047021299E60}"/>
              </a:ext>
            </a:extLst>
          </p:cNvPr>
          <p:cNvSpPr txBox="1"/>
          <p:nvPr/>
        </p:nvSpPr>
        <p:spPr>
          <a:xfrm>
            <a:off x="9423608" y="355564"/>
            <a:ext cx="2532488"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349994"/>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dirty="0">
                <a:solidFill>
                  <a:srgbClr val="FFFFFF"/>
                </a:solidFill>
                <a:latin typeface="Calibri" panose="020F0502020204030204" pitchFamily="34" charset="0"/>
                <a:ea typeface="Calibri"/>
                <a:cs typeface="Calibri" panose="020F0502020204030204" pitchFamily="34" charset="0"/>
                <a:sym typeface="Calibri"/>
              </a:rPr>
              <a:t> </a:t>
            </a:r>
            <a:r>
              <a:rPr lang="ka-GE" sz="2400" i="1" dirty="0">
                <a:solidFill>
                  <a:srgbClr val="FFFFFF"/>
                </a:solidFill>
                <a:latin typeface="Calibri" panose="020F0502020204030204" pitchFamily="34" charset="0"/>
                <a:ea typeface="Calibri"/>
                <a:cs typeface="Calibri" panose="020F0502020204030204" pitchFamily="34" charset="0"/>
                <a:sym typeface="Calibri"/>
              </a:rPr>
              <a:t>We had the highest number of tourists during </a:t>
            </a:r>
            <a:r>
              <a:rPr lang="en-US" sz="2400" i="1" dirty="0" smtClean="0">
                <a:solidFill>
                  <a:srgbClr val="FFFFFF"/>
                </a:solidFill>
                <a:latin typeface="Calibri" panose="020F0502020204030204" pitchFamily="34" charset="0"/>
                <a:ea typeface="Calibri"/>
                <a:cs typeface="Calibri" panose="020F0502020204030204" pitchFamily="34" charset="0"/>
                <a:sym typeface="Calibri"/>
              </a:rPr>
              <a:t>the </a:t>
            </a:r>
            <a:r>
              <a:rPr lang="ka-GE" sz="2400" i="1" u="sng" dirty="0" smtClean="0">
                <a:solidFill>
                  <a:srgbClr val="FFC000"/>
                </a:solidFill>
                <a:latin typeface="Calibri" panose="020F0502020204030204" pitchFamily="34" charset="0"/>
                <a:ea typeface="Calibri"/>
                <a:cs typeface="Calibri" panose="020F0502020204030204" pitchFamily="34" charset="0"/>
                <a:sym typeface="Calibri"/>
              </a:rPr>
              <a:t>peak</a:t>
            </a:r>
            <a:r>
              <a:rPr lang="en-US" sz="2400" i="1" u="sng" dirty="0" smtClean="0">
                <a:solidFill>
                  <a:srgbClr val="FFC000"/>
                </a:solidFill>
                <a:latin typeface="Calibri" panose="020F0502020204030204" pitchFamily="34" charset="0"/>
                <a:ea typeface="Calibri"/>
                <a:cs typeface="Calibri" panose="020F0502020204030204" pitchFamily="34" charset="0"/>
                <a:sym typeface="Calibri"/>
              </a:rPr>
              <a:t> </a:t>
            </a:r>
            <a:r>
              <a:rPr lang="ka-GE" sz="2400" i="1" u="sng" dirty="0" smtClean="0">
                <a:solidFill>
                  <a:srgbClr val="FFC000"/>
                </a:solidFill>
                <a:latin typeface="Calibri" panose="020F0502020204030204" pitchFamily="34" charset="0"/>
                <a:ea typeface="Calibri"/>
                <a:cs typeface="Calibri" panose="020F0502020204030204" pitchFamily="34" charset="0"/>
                <a:sym typeface="Calibri"/>
              </a:rPr>
              <a:t>season</a:t>
            </a:r>
            <a:r>
              <a:rPr lang="ka-GE" sz="2400" i="1" dirty="0" smtClean="0">
                <a:solidFill>
                  <a:srgbClr val="FFFFFF"/>
                </a:solidFill>
                <a:latin typeface="Calibri" panose="020F0502020204030204" pitchFamily="34" charset="0"/>
                <a:ea typeface="Calibri"/>
                <a:cs typeface="Calibri" panose="020F0502020204030204" pitchFamily="34" charset="0"/>
                <a:sym typeface="Calibri"/>
              </a:rPr>
              <a:t> </a:t>
            </a:r>
            <a:r>
              <a:rPr lang="ka-GE" sz="2400" i="1" dirty="0">
                <a:solidFill>
                  <a:srgbClr val="FFFFFF"/>
                </a:solidFill>
                <a:latin typeface="Calibri" panose="020F0502020204030204" pitchFamily="34" charset="0"/>
                <a:ea typeface="Calibri"/>
                <a:cs typeface="Calibri" panose="020F0502020204030204" pitchFamily="34" charset="0"/>
                <a:sym typeface="Calibri"/>
              </a:rPr>
              <a:t>last year.</a:t>
            </a:r>
            <a:endParaRPr sz="2400" i="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9086789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399788" y="1677614"/>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o</a:t>
            </a:r>
            <a:r>
              <a:rPr lang="ka-GE" sz="2800" dirty="0" smtClean="0">
                <a:solidFill>
                  <a:schemeClr val="bg1"/>
                </a:solidFill>
                <a:latin typeface="Calibri" panose="020F0502020204030204" pitchFamily="34" charset="0"/>
                <a:cs typeface="Calibri" panose="020F0502020204030204" pitchFamily="34" charset="0"/>
              </a:rPr>
              <a:t>ff-season</a:t>
            </a:r>
            <a:endParaRPr lang="en-US" sz="2800"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(n.)</a:t>
            </a:r>
            <a:endParaRPr sz="2800"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3590413" y="4376118"/>
            <a:ext cx="5138637" cy="81151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dirty="0" smtClean="0">
                <a:solidFill>
                  <a:srgbClr val="FFFFFF"/>
                </a:solidFill>
                <a:latin typeface="Calibri" panose="020F0502020204030204" pitchFamily="34" charset="0"/>
                <a:ea typeface="Calibri"/>
                <a:cs typeface="Calibri" panose="020F0502020204030204" pitchFamily="34" charset="0"/>
                <a:sym typeface="Calibri"/>
              </a:rPr>
              <a:t>ნაკლებად დატვირთული, მკვდარი </a:t>
            </a:r>
            <a:r>
              <a:rPr lang="ka-GE" sz="2400" dirty="0">
                <a:solidFill>
                  <a:srgbClr val="FFFFFF"/>
                </a:solidFill>
                <a:latin typeface="Calibri" panose="020F0502020204030204" pitchFamily="34" charset="0"/>
                <a:ea typeface="Calibri"/>
                <a:cs typeface="Calibri" panose="020F0502020204030204" pitchFamily="34" charset="0"/>
                <a:sym typeface="Calibri"/>
              </a:rPr>
              <a:t>სეზონი</a:t>
            </a:r>
            <a:endParaRPr sz="20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328E047-1F90-4CB1-8264-047021299E60}"/>
              </a:ext>
            </a:extLst>
          </p:cNvPr>
          <p:cNvSpPr txBox="1"/>
          <p:nvPr/>
        </p:nvSpPr>
        <p:spPr>
          <a:xfrm>
            <a:off x="9423608" y="355564"/>
            <a:ext cx="2532488"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349994"/>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dirty="0">
                <a:solidFill>
                  <a:srgbClr val="FFFFFF"/>
                </a:solidFill>
                <a:latin typeface="Calibri" panose="020F0502020204030204" pitchFamily="34" charset="0"/>
                <a:ea typeface="Calibri"/>
                <a:cs typeface="Calibri" panose="020F0502020204030204" pitchFamily="34" charset="0"/>
                <a:sym typeface="Calibri"/>
              </a:rPr>
              <a:t> </a:t>
            </a:r>
            <a:r>
              <a:rPr lang="ka-GE" sz="2400" i="1" dirty="0">
                <a:solidFill>
                  <a:srgbClr val="FFFFFF"/>
                </a:solidFill>
                <a:latin typeface="Calibri" panose="020F0502020204030204" pitchFamily="34" charset="0"/>
                <a:ea typeface="Calibri"/>
                <a:cs typeface="Calibri" panose="020F0502020204030204" pitchFamily="34" charset="0"/>
                <a:sym typeface="Calibri"/>
              </a:rPr>
              <a:t>During the </a:t>
            </a:r>
            <a:r>
              <a:rPr lang="en-US" sz="2400" i="1" u="sng" dirty="0" smtClean="0">
                <a:solidFill>
                  <a:srgbClr val="FFC000"/>
                </a:solidFill>
                <a:latin typeface="Calibri" panose="020F0502020204030204" pitchFamily="34" charset="0"/>
                <a:ea typeface="Calibri"/>
                <a:cs typeface="Calibri" panose="020F0502020204030204" pitchFamily="34" charset="0"/>
                <a:sym typeface="Calibri"/>
              </a:rPr>
              <a:t>off-</a:t>
            </a:r>
            <a:r>
              <a:rPr lang="ka-GE" sz="2400" i="1" u="sng" dirty="0" smtClean="0">
                <a:solidFill>
                  <a:srgbClr val="FFC000"/>
                </a:solidFill>
                <a:latin typeface="Calibri" panose="020F0502020204030204" pitchFamily="34" charset="0"/>
                <a:ea typeface="Calibri"/>
                <a:cs typeface="Calibri" panose="020F0502020204030204" pitchFamily="34" charset="0"/>
                <a:sym typeface="Calibri"/>
              </a:rPr>
              <a:t>season </a:t>
            </a:r>
            <a:r>
              <a:rPr lang="ka-GE" sz="2400" i="1" dirty="0">
                <a:solidFill>
                  <a:srgbClr val="FFFFFF"/>
                </a:solidFill>
                <a:latin typeface="Calibri" panose="020F0502020204030204" pitchFamily="34" charset="0"/>
                <a:ea typeface="Calibri"/>
                <a:cs typeface="Calibri" panose="020F0502020204030204" pitchFamily="34" charset="0"/>
                <a:sym typeface="Calibri"/>
              </a:rPr>
              <a:t>this city is very quiet and calm. </a:t>
            </a:r>
            <a:endParaRPr sz="2400" i="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7610356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871551" y="3467702"/>
            <a:ext cx="941974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Winter is the </a:t>
            </a:r>
            <a:r>
              <a:rPr lang="mr-IN" sz="2400" dirty="0">
                <a:latin typeface="Calibri" panose="020F0502020204030204" pitchFamily="34" charset="0"/>
                <a:cs typeface="Calibri" panose="020F0502020204030204" pitchFamily="34" charset="0"/>
              </a:rPr>
              <a:t>………</a:t>
            </a:r>
            <a:r>
              <a:rPr lang="en-US" sz="2400" dirty="0">
                <a:latin typeface="Calibri" panose="020F0502020204030204" pitchFamily="34" charset="0"/>
                <a:cs typeface="Calibri" panose="020F0502020204030204" pitchFamily="34" charset="0"/>
              </a:rPr>
              <a:t>. for many beach cities.</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3" name="Rectangle 2">
            <a:extLst>
              <a:ext uri="{FF2B5EF4-FFF2-40B4-BE49-F238E27FC236}">
                <a16:creationId xmlns:a16="http://schemas.microsoft.com/office/drawing/2014/main" id="{7B248CA7-93A4-1A4B-AD8E-13329B2E3006}"/>
              </a:ext>
            </a:extLst>
          </p:cNvPr>
          <p:cNvSpPr/>
          <p:nvPr/>
        </p:nvSpPr>
        <p:spPr>
          <a:xfrm>
            <a:off x="10100251" y="2042829"/>
            <a:ext cx="1839006" cy="669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500" dirty="0">
                <a:latin typeface="Calibri" panose="020F0502020204030204" pitchFamily="34" charset="0"/>
                <a:cs typeface="Calibri" panose="020F0502020204030204" pitchFamily="34" charset="0"/>
              </a:rPr>
              <a:t>waiting list</a:t>
            </a:r>
            <a:endParaRPr lang="en-US" sz="2500" dirty="0">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C3F1E415-546D-2C48-A6C3-AC6D34F9BA7B}"/>
              </a:ext>
            </a:extLst>
          </p:cNvPr>
          <p:cNvSpPr/>
          <p:nvPr/>
        </p:nvSpPr>
        <p:spPr>
          <a:xfrm>
            <a:off x="1889276" y="2067689"/>
            <a:ext cx="2149521"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latin typeface="Calibri" panose="020F0502020204030204" pitchFamily="34" charset="0"/>
                <a:cs typeface="Calibri" panose="020F0502020204030204" pitchFamily="34" charset="0"/>
              </a:rPr>
              <a:t>peak</a:t>
            </a:r>
            <a:r>
              <a:rPr lang="ka-GE" sz="2500" dirty="0" smtClean="0">
                <a:latin typeface="Calibri" panose="020F0502020204030204" pitchFamily="34" charset="0"/>
                <a:cs typeface="Calibri" panose="020F0502020204030204" pitchFamily="34" charset="0"/>
              </a:rPr>
              <a:t> </a:t>
            </a:r>
            <a:r>
              <a:rPr lang="ka-GE" sz="2500" dirty="0">
                <a:latin typeface="Calibri" panose="020F0502020204030204" pitchFamily="34" charset="0"/>
                <a:cs typeface="Calibri" panose="020F0502020204030204" pitchFamily="34" charset="0"/>
              </a:rPr>
              <a:t>season</a:t>
            </a:r>
            <a:endParaRPr lang="en-US" sz="2500" dirty="0">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9F627E5A-4AF2-2946-8B8E-7F5BF220557A}"/>
              </a:ext>
            </a:extLst>
          </p:cNvPr>
          <p:cNvSpPr/>
          <p:nvPr/>
        </p:nvSpPr>
        <p:spPr>
          <a:xfrm>
            <a:off x="4199013" y="2067688"/>
            <a:ext cx="2467489"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anose="020F0502020204030204" pitchFamily="34" charset="0"/>
                <a:cs typeface="Calibri" panose="020F0502020204030204" pitchFamily="34" charset="0"/>
              </a:rPr>
              <a:t>off</a:t>
            </a:r>
            <a:r>
              <a:rPr lang="ka-GE" sz="2500" dirty="0">
                <a:latin typeface="Calibri" panose="020F0502020204030204" pitchFamily="34" charset="0"/>
                <a:cs typeface="Calibri" panose="020F0502020204030204" pitchFamily="34" charset="0"/>
              </a:rPr>
              <a:t>-season</a:t>
            </a:r>
            <a:endParaRPr lang="en-US" sz="2500"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9B367E4F-EA24-D143-A51F-FA5040CB2782}"/>
              </a:ext>
            </a:extLst>
          </p:cNvPr>
          <p:cNvSpPr/>
          <p:nvPr/>
        </p:nvSpPr>
        <p:spPr>
          <a:xfrm>
            <a:off x="6826718" y="2058144"/>
            <a:ext cx="1238221"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500" dirty="0">
                <a:latin typeface="Calibri" panose="020F0502020204030204" pitchFamily="34" charset="0"/>
                <a:cs typeface="Calibri" panose="020F0502020204030204" pitchFamily="34" charset="0"/>
              </a:rPr>
              <a:t>booking</a:t>
            </a:r>
            <a:endParaRPr lang="en-US" sz="2500" dirty="0">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D86E702E-104A-D647-B1CD-0A5C18F4C340}"/>
              </a:ext>
            </a:extLst>
          </p:cNvPr>
          <p:cNvSpPr/>
          <p:nvPr/>
        </p:nvSpPr>
        <p:spPr>
          <a:xfrm>
            <a:off x="8218254" y="2054988"/>
            <a:ext cx="1728682" cy="6501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500" dirty="0">
                <a:latin typeface="Calibri" panose="020F0502020204030204" pitchFamily="34" charset="0"/>
                <a:cs typeface="Calibri" panose="020F0502020204030204" pitchFamily="34" charset="0"/>
              </a:rPr>
              <a:t>sightseeing</a:t>
            </a:r>
            <a:endParaRPr lang="en-US" sz="2500" dirty="0">
              <a:latin typeface="Calibri" panose="020F0502020204030204" pitchFamily="34" charset="0"/>
              <a:cs typeface="Calibri" panose="020F0502020204030204" pitchFamily="34" charset="0"/>
            </a:endParaRP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id="{C3F1E415-546D-2C48-A6C3-AC6D34F9BA7B}"/>
              </a:ext>
            </a:extLst>
          </p:cNvPr>
          <p:cNvSpPr/>
          <p:nvPr/>
        </p:nvSpPr>
        <p:spPr>
          <a:xfrm>
            <a:off x="88940" y="2077782"/>
            <a:ext cx="1661802"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500" dirty="0">
                <a:latin typeface="Calibri" panose="020F0502020204030204" pitchFamily="34" charset="0"/>
                <a:cs typeface="Calibri" panose="020F0502020204030204" pitchFamily="34" charset="0"/>
              </a:rPr>
              <a:t>hospitality</a:t>
            </a:r>
            <a:endParaRPr lang="en-US" sz="2500" dirty="0">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748FA8E3-2CE3-3647-992D-018F0126A7B0}"/>
              </a:ext>
            </a:extLst>
          </p:cNvPr>
          <p:cNvSpPr/>
          <p:nvPr/>
        </p:nvSpPr>
        <p:spPr>
          <a:xfrm>
            <a:off x="8474044" y="217801"/>
            <a:ext cx="2817251" cy="140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B328E047-1F90-4CB1-8264-047021299E60}"/>
              </a:ext>
            </a:extLst>
          </p:cNvPr>
          <p:cNvSpPr txBox="1"/>
          <p:nvPr/>
        </p:nvSpPr>
        <p:spPr>
          <a:xfrm>
            <a:off x="8627953" y="296382"/>
            <a:ext cx="2722542" cy="1169551"/>
          </a:xfrm>
          <a:prstGeom prst="rect">
            <a:avLst/>
          </a:prstGeom>
          <a:noFill/>
        </p:spPr>
        <p:txBody>
          <a:bodyPr wrap="square" rtlCol="0">
            <a:spAutoFit/>
          </a:body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spTree>
    <p:extLst>
      <p:ext uri="{BB962C8B-B14F-4D97-AF65-F5344CB8AC3E}">
        <p14:creationId xmlns:p14="http://schemas.microsoft.com/office/powerpoint/2010/main" val="72157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286 0.07175 L 0.04284 0.52708 " pathEditMode="relative" ptsTypes="AA">
                                      <p:cBhvr>
                                        <p:cTn id="6" dur="2000" fill="hold"/>
                                        <p:tgtEl>
                                          <p:spTgt spid="1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936702" y="3467702"/>
            <a:ext cx="10354593"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r-IN" sz="2400" dirty="0">
                <a:latin typeface="Calibri" panose="020F0502020204030204" pitchFamily="34" charset="0"/>
                <a:cs typeface="Calibri" panose="020F0502020204030204" pitchFamily="34" charset="0"/>
              </a:rPr>
              <a:t>………</a:t>
            </a:r>
            <a:r>
              <a:rPr lang="en-US" sz="2400" dirty="0">
                <a:latin typeface="Calibri" panose="020F0502020204030204" pitchFamily="34" charset="0"/>
                <a:cs typeface="Calibri" panose="020F0502020204030204" pitchFamily="34" charset="0"/>
              </a:rPr>
              <a:t>. is a popular tourist activity in any country.</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3" name="Rectangle 2">
            <a:extLst>
              <a:ext uri="{FF2B5EF4-FFF2-40B4-BE49-F238E27FC236}">
                <a16:creationId xmlns:a16="http://schemas.microsoft.com/office/drawing/2014/main" id="{7B248CA7-93A4-1A4B-AD8E-13329B2E3006}"/>
              </a:ext>
            </a:extLst>
          </p:cNvPr>
          <p:cNvSpPr/>
          <p:nvPr/>
        </p:nvSpPr>
        <p:spPr>
          <a:xfrm>
            <a:off x="9679259" y="2066400"/>
            <a:ext cx="1612035" cy="669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500" dirty="0">
                <a:latin typeface="Calibri" panose="020F0502020204030204" pitchFamily="34" charset="0"/>
                <a:cs typeface="Calibri" panose="020F0502020204030204" pitchFamily="34" charset="0"/>
              </a:rPr>
              <a:t>waiting list</a:t>
            </a:r>
            <a:endParaRPr lang="en-US" sz="2500" dirty="0">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C3F1E415-546D-2C48-A6C3-AC6D34F9BA7B}"/>
              </a:ext>
            </a:extLst>
          </p:cNvPr>
          <p:cNvSpPr/>
          <p:nvPr/>
        </p:nvSpPr>
        <p:spPr>
          <a:xfrm>
            <a:off x="3143857" y="2081117"/>
            <a:ext cx="2149521"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latin typeface="Calibri" panose="020F0502020204030204" pitchFamily="34" charset="0"/>
                <a:cs typeface="Calibri" panose="020F0502020204030204" pitchFamily="34" charset="0"/>
              </a:rPr>
              <a:t>peak</a:t>
            </a:r>
            <a:r>
              <a:rPr lang="ka-GE" sz="2500" dirty="0" smtClean="0">
                <a:latin typeface="Calibri" panose="020F0502020204030204" pitchFamily="34" charset="0"/>
                <a:cs typeface="Calibri" panose="020F0502020204030204" pitchFamily="34" charset="0"/>
              </a:rPr>
              <a:t> </a:t>
            </a:r>
            <a:r>
              <a:rPr lang="ka-GE" sz="2500" dirty="0">
                <a:latin typeface="Calibri" panose="020F0502020204030204" pitchFamily="34" charset="0"/>
                <a:cs typeface="Calibri" panose="020F0502020204030204" pitchFamily="34" charset="0"/>
              </a:rPr>
              <a:t>season</a:t>
            </a:r>
            <a:endParaRPr lang="en-US" sz="2500"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9B367E4F-EA24-D143-A51F-FA5040CB2782}"/>
              </a:ext>
            </a:extLst>
          </p:cNvPr>
          <p:cNvSpPr/>
          <p:nvPr/>
        </p:nvSpPr>
        <p:spPr>
          <a:xfrm>
            <a:off x="5735437" y="2093362"/>
            <a:ext cx="1238221"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500" dirty="0">
                <a:latin typeface="Calibri" panose="020F0502020204030204" pitchFamily="34" charset="0"/>
                <a:cs typeface="Calibri" panose="020F0502020204030204" pitchFamily="34" charset="0"/>
              </a:rPr>
              <a:t>booking</a:t>
            </a:r>
            <a:endParaRPr lang="en-US" sz="2500" dirty="0">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D86E702E-104A-D647-B1CD-0A5C18F4C340}"/>
              </a:ext>
            </a:extLst>
          </p:cNvPr>
          <p:cNvSpPr/>
          <p:nvPr/>
        </p:nvSpPr>
        <p:spPr>
          <a:xfrm>
            <a:off x="7508518" y="2085373"/>
            <a:ext cx="1728682" cy="6501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500" dirty="0">
                <a:latin typeface="Calibri" panose="020F0502020204030204" pitchFamily="34" charset="0"/>
                <a:cs typeface="Calibri" panose="020F0502020204030204" pitchFamily="34" charset="0"/>
              </a:rPr>
              <a:t>sightseeing</a:t>
            </a:r>
            <a:endParaRPr lang="en-US" sz="2500" dirty="0">
              <a:latin typeface="Calibri" panose="020F0502020204030204" pitchFamily="34" charset="0"/>
              <a:cs typeface="Calibri" panose="020F0502020204030204" pitchFamily="34" charset="0"/>
            </a:endParaRP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id="{C3F1E415-546D-2C48-A6C3-AC6D34F9BA7B}"/>
              </a:ext>
            </a:extLst>
          </p:cNvPr>
          <p:cNvSpPr/>
          <p:nvPr/>
        </p:nvSpPr>
        <p:spPr>
          <a:xfrm>
            <a:off x="953043" y="2077782"/>
            <a:ext cx="1661802"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500" dirty="0">
                <a:latin typeface="Calibri" panose="020F0502020204030204" pitchFamily="34" charset="0"/>
                <a:cs typeface="Calibri" panose="020F0502020204030204" pitchFamily="34" charset="0"/>
              </a:rPr>
              <a:t>hospitality</a:t>
            </a:r>
            <a:endParaRPr lang="en-US" sz="2500" dirty="0">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748FA8E3-2CE3-3647-992D-018F0126A7B0}"/>
              </a:ext>
            </a:extLst>
          </p:cNvPr>
          <p:cNvSpPr/>
          <p:nvPr/>
        </p:nvSpPr>
        <p:spPr>
          <a:xfrm>
            <a:off x="8372859" y="217801"/>
            <a:ext cx="2918436" cy="140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B328E047-1F90-4CB1-8264-047021299E60}"/>
              </a:ext>
            </a:extLst>
          </p:cNvPr>
          <p:cNvSpPr txBox="1"/>
          <p:nvPr/>
        </p:nvSpPr>
        <p:spPr>
          <a:xfrm>
            <a:off x="8372859" y="296382"/>
            <a:ext cx="2977635" cy="1169551"/>
          </a:xfrm>
          <a:prstGeom prst="rect">
            <a:avLst/>
          </a:prstGeom>
          <a:noFill/>
        </p:spPr>
        <p:txBody>
          <a:bodyPr wrap="square" rtlCol="0">
            <a:spAutoFit/>
          </a:body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spTree>
    <p:extLst>
      <p:ext uri="{BB962C8B-B14F-4D97-AF65-F5344CB8AC3E}">
        <p14:creationId xmlns:p14="http://schemas.microsoft.com/office/powerpoint/2010/main" val="876295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417 0.0868 L -0.18503 0.53842 " pathEditMode="relative" rAng="0" ptsTypes="AA">
                                      <p:cBhvr>
                                        <p:cTn id="6" dur="2000" fill="hold"/>
                                        <p:tgtEl>
                                          <p:spTgt spid="20"/>
                                        </p:tgtEl>
                                        <p:attrNameLst>
                                          <p:attrName>ppt_x</p:attrName>
                                          <p:attrName>ppt_y</p:attrName>
                                        </p:attrNameLst>
                                      </p:cBhvr>
                                      <p:rCtr x="-9466" y="225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871551" y="3467702"/>
            <a:ext cx="941974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Many universities offer classes in .......... and hotel management.</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3" name="Rectangle 2">
            <a:extLst>
              <a:ext uri="{FF2B5EF4-FFF2-40B4-BE49-F238E27FC236}">
                <a16:creationId xmlns:a16="http://schemas.microsoft.com/office/drawing/2014/main" id="{7B248CA7-93A4-1A4B-AD8E-13329B2E3006}"/>
              </a:ext>
            </a:extLst>
          </p:cNvPr>
          <p:cNvSpPr/>
          <p:nvPr/>
        </p:nvSpPr>
        <p:spPr>
          <a:xfrm>
            <a:off x="9206962" y="1973621"/>
            <a:ext cx="1839006" cy="735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500" dirty="0">
                <a:latin typeface="Calibri" panose="020F0502020204030204" pitchFamily="34" charset="0"/>
                <a:cs typeface="Calibri" panose="020F0502020204030204" pitchFamily="34" charset="0"/>
              </a:rPr>
              <a:t>waiting list</a:t>
            </a:r>
            <a:endParaRPr lang="en-US" sz="2500" dirty="0">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C3F1E415-546D-2C48-A6C3-AC6D34F9BA7B}"/>
              </a:ext>
            </a:extLst>
          </p:cNvPr>
          <p:cNvSpPr/>
          <p:nvPr/>
        </p:nvSpPr>
        <p:spPr>
          <a:xfrm>
            <a:off x="4270876" y="1997784"/>
            <a:ext cx="2149521" cy="7112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latin typeface="Calibri" panose="020F0502020204030204" pitchFamily="34" charset="0"/>
                <a:cs typeface="Calibri" panose="020F0502020204030204" pitchFamily="34" charset="0"/>
              </a:rPr>
              <a:t>peak</a:t>
            </a:r>
            <a:r>
              <a:rPr lang="ka-GE" sz="2500" dirty="0" smtClean="0">
                <a:latin typeface="Calibri" panose="020F0502020204030204" pitchFamily="34" charset="0"/>
                <a:cs typeface="Calibri" panose="020F0502020204030204" pitchFamily="34" charset="0"/>
              </a:rPr>
              <a:t> </a:t>
            </a:r>
            <a:r>
              <a:rPr lang="ka-GE" sz="2500" dirty="0">
                <a:latin typeface="Calibri" panose="020F0502020204030204" pitchFamily="34" charset="0"/>
                <a:cs typeface="Calibri" panose="020F0502020204030204" pitchFamily="34" charset="0"/>
              </a:rPr>
              <a:t>season</a:t>
            </a:r>
            <a:endParaRPr lang="en-US" sz="2500"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9B367E4F-EA24-D143-A51F-FA5040CB2782}"/>
              </a:ext>
            </a:extLst>
          </p:cNvPr>
          <p:cNvSpPr/>
          <p:nvPr/>
        </p:nvSpPr>
        <p:spPr>
          <a:xfrm>
            <a:off x="7195647" y="1997784"/>
            <a:ext cx="1238221" cy="7112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500" dirty="0">
                <a:latin typeface="Calibri" panose="020F0502020204030204" pitchFamily="34" charset="0"/>
                <a:cs typeface="Calibri" panose="020F0502020204030204" pitchFamily="34" charset="0"/>
              </a:rPr>
              <a:t>booking</a:t>
            </a:r>
            <a:endParaRPr lang="en-US" sz="2500" dirty="0">
              <a:latin typeface="Calibri" panose="020F0502020204030204" pitchFamily="34" charset="0"/>
              <a:cs typeface="Calibri" panose="020F0502020204030204" pitchFamily="34" charset="0"/>
            </a:endParaRP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id="{C3F1E415-546D-2C48-A6C3-AC6D34F9BA7B}"/>
              </a:ext>
            </a:extLst>
          </p:cNvPr>
          <p:cNvSpPr/>
          <p:nvPr/>
        </p:nvSpPr>
        <p:spPr>
          <a:xfrm>
            <a:off x="1871551" y="1997784"/>
            <a:ext cx="1661802" cy="7462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500" dirty="0">
                <a:latin typeface="Calibri" panose="020F0502020204030204" pitchFamily="34" charset="0"/>
                <a:cs typeface="Calibri" panose="020F0502020204030204" pitchFamily="34" charset="0"/>
              </a:rPr>
              <a:t>hospitality</a:t>
            </a:r>
            <a:endParaRPr lang="en-US" sz="2500" dirty="0">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748FA8E3-2CE3-3647-992D-018F0126A7B0}"/>
              </a:ext>
            </a:extLst>
          </p:cNvPr>
          <p:cNvSpPr/>
          <p:nvPr/>
        </p:nvSpPr>
        <p:spPr>
          <a:xfrm>
            <a:off x="8528364" y="217801"/>
            <a:ext cx="2762931" cy="140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B328E047-1F90-4CB1-8264-047021299E60}"/>
              </a:ext>
            </a:extLst>
          </p:cNvPr>
          <p:cNvSpPr txBox="1"/>
          <p:nvPr/>
        </p:nvSpPr>
        <p:spPr>
          <a:xfrm>
            <a:off x="8600793" y="296382"/>
            <a:ext cx="2749702" cy="1169551"/>
          </a:xfrm>
          <a:prstGeom prst="rect">
            <a:avLst/>
          </a:prstGeom>
          <a:noFill/>
        </p:spPr>
        <p:txBody>
          <a:bodyPr wrap="square" rtlCol="0">
            <a:spAutoFit/>
          </a:body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spTree>
    <p:extLst>
      <p:ext uri="{BB962C8B-B14F-4D97-AF65-F5344CB8AC3E}">
        <p14:creationId xmlns:p14="http://schemas.microsoft.com/office/powerpoint/2010/main" val="138172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1016 0.06667 L 0.3129 0.51713 " pathEditMode="relative" rAng="0" ptsTypes="AA">
                                      <p:cBhvr>
                                        <p:cTn id="6" dur="2000" fill="hold"/>
                                        <p:tgtEl>
                                          <p:spTgt spid="14"/>
                                        </p:tgtEl>
                                        <p:attrNameLst>
                                          <p:attrName>ppt_x</p:attrName>
                                          <p:attrName>ppt_y</p:attrName>
                                        </p:attrNameLst>
                                      </p:cBhvr>
                                      <p:rCtr x="15130" y="225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871551" y="3457763"/>
            <a:ext cx="941974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You should do your </a:t>
            </a:r>
            <a:r>
              <a:rPr lang="mr-IN" sz="2400" dirty="0">
                <a:latin typeface="Calibri" panose="020F0502020204030204" pitchFamily="34" charset="0"/>
                <a:cs typeface="Calibri" panose="020F0502020204030204" pitchFamily="34" charset="0"/>
              </a:rPr>
              <a:t>………</a:t>
            </a:r>
            <a:r>
              <a:rPr lang="en-US" sz="2400" dirty="0">
                <a:latin typeface="Calibri" panose="020F0502020204030204" pitchFamily="34" charset="0"/>
                <a:cs typeface="Calibri" panose="020F0502020204030204" pitchFamily="34" charset="0"/>
              </a:rPr>
              <a:t>. early during tourist season.</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3" name="Rectangle 2">
            <a:extLst>
              <a:ext uri="{FF2B5EF4-FFF2-40B4-BE49-F238E27FC236}">
                <a16:creationId xmlns:a16="http://schemas.microsoft.com/office/drawing/2014/main" id="{7B248CA7-93A4-1A4B-AD8E-13329B2E3006}"/>
              </a:ext>
            </a:extLst>
          </p:cNvPr>
          <p:cNvSpPr/>
          <p:nvPr/>
        </p:nvSpPr>
        <p:spPr>
          <a:xfrm>
            <a:off x="8106084" y="2204547"/>
            <a:ext cx="1839006" cy="669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500" dirty="0">
                <a:latin typeface="Calibri" panose="020F0502020204030204" pitchFamily="34" charset="0"/>
                <a:cs typeface="Calibri" panose="020F0502020204030204" pitchFamily="34" charset="0"/>
              </a:rPr>
              <a:t>waiting list</a:t>
            </a:r>
            <a:endParaRPr lang="en-US" sz="2500" dirty="0">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C3F1E415-546D-2C48-A6C3-AC6D34F9BA7B}"/>
              </a:ext>
            </a:extLst>
          </p:cNvPr>
          <p:cNvSpPr/>
          <p:nvPr/>
        </p:nvSpPr>
        <p:spPr>
          <a:xfrm>
            <a:off x="3017662" y="2200384"/>
            <a:ext cx="2149521"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latin typeface="Calibri" panose="020F0502020204030204" pitchFamily="34" charset="0"/>
                <a:cs typeface="Calibri" panose="020F0502020204030204" pitchFamily="34" charset="0"/>
              </a:rPr>
              <a:t>peak</a:t>
            </a:r>
            <a:r>
              <a:rPr lang="ka-GE" sz="2500" dirty="0" smtClean="0">
                <a:latin typeface="Calibri" panose="020F0502020204030204" pitchFamily="34" charset="0"/>
                <a:cs typeface="Calibri" panose="020F0502020204030204" pitchFamily="34" charset="0"/>
              </a:rPr>
              <a:t> </a:t>
            </a:r>
            <a:r>
              <a:rPr lang="ka-GE" sz="2500" dirty="0">
                <a:latin typeface="Calibri" panose="020F0502020204030204" pitchFamily="34" charset="0"/>
                <a:cs typeface="Calibri" panose="020F0502020204030204" pitchFamily="34" charset="0"/>
              </a:rPr>
              <a:t>season</a:t>
            </a:r>
            <a:endParaRPr lang="en-US" sz="2500"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9B367E4F-EA24-D143-A51F-FA5040CB2782}"/>
              </a:ext>
            </a:extLst>
          </p:cNvPr>
          <p:cNvSpPr/>
          <p:nvPr/>
        </p:nvSpPr>
        <p:spPr>
          <a:xfrm>
            <a:off x="6070547" y="2211351"/>
            <a:ext cx="1238221"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500" dirty="0">
                <a:latin typeface="Calibri" panose="020F0502020204030204" pitchFamily="34" charset="0"/>
                <a:cs typeface="Calibri" panose="020F0502020204030204" pitchFamily="34" charset="0"/>
              </a:rPr>
              <a:t>booking</a:t>
            </a:r>
            <a:endParaRPr lang="en-US" sz="2500" dirty="0">
              <a:latin typeface="Calibri" panose="020F0502020204030204" pitchFamily="34" charset="0"/>
              <a:cs typeface="Calibri" panose="020F0502020204030204" pitchFamily="34" charset="0"/>
            </a:endParaRP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5" name="Rectangle 14">
            <a:extLst>
              <a:ext uri="{FF2B5EF4-FFF2-40B4-BE49-F238E27FC236}">
                <a16:creationId xmlns:a16="http://schemas.microsoft.com/office/drawing/2014/main" id="{748FA8E3-2CE3-3647-992D-018F0126A7B0}"/>
              </a:ext>
            </a:extLst>
          </p:cNvPr>
          <p:cNvSpPr/>
          <p:nvPr/>
        </p:nvSpPr>
        <p:spPr>
          <a:xfrm>
            <a:off x="8582685" y="217801"/>
            <a:ext cx="2708610" cy="140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B328E047-1F90-4CB1-8264-047021299E60}"/>
              </a:ext>
            </a:extLst>
          </p:cNvPr>
          <p:cNvSpPr txBox="1"/>
          <p:nvPr/>
        </p:nvSpPr>
        <p:spPr>
          <a:xfrm>
            <a:off x="8582685" y="296382"/>
            <a:ext cx="2767809" cy="1169551"/>
          </a:xfrm>
          <a:prstGeom prst="rect">
            <a:avLst/>
          </a:prstGeom>
          <a:noFill/>
        </p:spPr>
        <p:txBody>
          <a:bodyPr wrap="square" rtlCol="0">
            <a:spAutoFit/>
          </a:body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spTree>
    <p:extLst>
      <p:ext uri="{BB962C8B-B14F-4D97-AF65-F5344CB8AC3E}">
        <p14:creationId xmlns:p14="http://schemas.microsoft.com/office/powerpoint/2010/main" val="414098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208 0.06991 L -0.11771 0.52037 " pathEditMode="relative" rAng="0" ptsTypes="AA">
                                      <p:cBhvr>
                                        <p:cTn id="6" dur="2000" fill="hold"/>
                                        <p:tgtEl>
                                          <p:spTgt spid="19"/>
                                        </p:tgtEl>
                                        <p:attrNameLst>
                                          <p:attrName>ppt_x</p:attrName>
                                          <p:attrName>ppt_y</p:attrName>
                                        </p:attrNameLst>
                                      </p:cBhvr>
                                      <p:rCtr x="-5990" y="225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871551" y="3467702"/>
            <a:ext cx="941974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 </a:t>
            </a:r>
            <a:r>
              <a:rPr lang="en-US" sz="2400" dirty="0" smtClean="0">
                <a:latin typeface="Calibri" panose="020F0502020204030204" pitchFamily="34" charset="0"/>
                <a:cs typeface="Calibri" panose="020F0502020204030204" pitchFamily="34" charset="0"/>
              </a:rPr>
              <a:t>Mount </a:t>
            </a:r>
            <a:r>
              <a:rPr lang="en-US" sz="2400" dirty="0">
                <a:latin typeface="Calibri" panose="020F0502020204030204" pitchFamily="34" charset="0"/>
                <a:cs typeface="Calibri" panose="020F0502020204030204" pitchFamily="34" charset="0"/>
              </a:rPr>
              <a:t>Everest has a .......... that is several years long.</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3" name="Rectangle 2">
            <a:extLst>
              <a:ext uri="{FF2B5EF4-FFF2-40B4-BE49-F238E27FC236}">
                <a16:creationId xmlns:a16="http://schemas.microsoft.com/office/drawing/2014/main" id="{7B248CA7-93A4-1A4B-AD8E-13329B2E3006}"/>
              </a:ext>
            </a:extLst>
          </p:cNvPr>
          <p:cNvSpPr/>
          <p:nvPr/>
        </p:nvSpPr>
        <p:spPr>
          <a:xfrm>
            <a:off x="7023249" y="2110168"/>
            <a:ext cx="1839006" cy="669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500" dirty="0">
                <a:latin typeface="Calibri" panose="020F0502020204030204" pitchFamily="34" charset="0"/>
                <a:cs typeface="Calibri" panose="020F0502020204030204" pitchFamily="34" charset="0"/>
              </a:rPr>
              <a:t>waiting list</a:t>
            </a:r>
            <a:endParaRPr lang="en-US" sz="2500" dirty="0">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C3F1E415-546D-2C48-A6C3-AC6D34F9BA7B}"/>
              </a:ext>
            </a:extLst>
          </p:cNvPr>
          <p:cNvSpPr/>
          <p:nvPr/>
        </p:nvSpPr>
        <p:spPr>
          <a:xfrm>
            <a:off x="4394078" y="2110168"/>
            <a:ext cx="2149521" cy="669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latin typeface="Calibri" panose="020F0502020204030204" pitchFamily="34" charset="0"/>
                <a:cs typeface="Calibri" panose="020F0502020204030204" pitchFamily="34" charset="0"/>
              </a:rPr>
              <a:t>peak</a:t>
            </a:r>
            <a:r>
              <a:rPr lang="ka-GE" sz="2500" dirty="0" smtClean="0">
                <a:latin typeface="Calibri" panose="020F0502020204030204" pitchFamily="34" charset="0"/>
                <a:cs typeface="Calibri" panose="020F0502020204030204" pitchFamily="34" charset="0"/>
              </a:rPr>
              <a:t> </a:t>
            </a:r>
            <a:r>
              <a:rPr lang="ka-GE" sz="2500" dirty="0">
                <a:latin typeface="Calibri" panose="020F0502020204030204" pitchFamily="34" charset="0"/>
                <a:cs typeface="Calibri" panose="020F0502020204030204" pitchFamily="34" charset="0"/>
              </a:rPr>
              <a:t>season</a:t>
            </a:r>
            <a:endParaRPr lang="en-US" sz="2500" dirty="0">
              <a:latin typeface="Calibri" panose="020F0502020204030204" pitchFamily="34" charset="0"/>
              <a:cs typeface="Calibri" panose="020F0502020204030204" pitchFamily="34" charset="0"/>
            </a:endParaRP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5" name="Rectangle 14">
            <a:extLst>
              <a:ext uri="{FF2B5EF4-FFF2-40B4-BE49-F238E27FC236}">
                <a16:creationId xmlns:a16="http://schemas.microsoft.com/office/drawing/2014/main" id="{748FA8E3-2CE3-3647-992D-018F0126A7B0}"/>
              </a:ext>
            </a:extLst>
          </p:cNvPr>
          <p:cNvSpPr/>
          <p:nvPr/>
        </p:nvSpPr>
        <p:spPr>
          <a:xfrm>
            <a:off x="8419723" y="217801"/>
            <a:ext cx="2871572" cy="140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B328E047-1F90-4CB1-8264-047021299E60}"/>
              </a:ext>
            </a:extLst>
          </p:cNvPr>
          <p:cNvSpPr txBox="1"/>
          <p:nvPr/>
        </p:nvSpPr>
        <p:spPr>
          <a:xfrm>
            <a:off x="8510257" y="296382"/>
            <a:ext cx="2840237" cy="1169551"/>
          </a:xfrm>
          <a:prstGeom prst="rect">
            <a:avLst/>
          </a:prstGeom>
          <a:noFill/>
        </p:spPr>
        <p:txBody>
          <a:bodyPr wrap="square" rtlCol="0">
            <a:spAutoFit/>
          </a:body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spTree>
    <p:extLst>
      <p:ext uri="{BB962C8B-B14F-4D97-AF65-F5344CB8AC3E}">
        <p14:creationId xmlns:p14="http://schemas.microsoft.com/office/powerpoint/2010/main" val="407810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21459 0.05463 L -0.12591 0.54514 " pathEditMode="relative" rAng="0" ptsTypes="AA">
                                      <p:cBhvr>
                                        <p:cTn id="6" dur="2000" fill="hold"/>
                                        <p:tgtEl>
                                          <p:spTgt spid="3"/>
                                        </p:tgtEl>
                                        <p:attrNameLst>
                                          <p:attrName>ppt_x</p:attrName>
                                          <p:attrName>ppt_y</p:attrName>
                                        </p:attrNameLst>
                                      </p:cBhvr>
                                      <p:rCtr x="-17031" y="245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871551" y="3467702"/>
            <a:ext cx="941974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Some </a:t>
            </a:r>
            <a:r>
              <a:rPr lang="en-US" sz="2400" dirty="0" err="1">
                <a:latin typeface="Calibri" panose="020F0502020204030204" pitchFamily="34" charset="0"/>
                <a:cs typeface="Calibri" panose="020F0502020204030204" pitchFamily="34" charset="0"/>
              </a:rPr>
              <a:t>favourite</a:t>
            </a:r>
            <a:r>
              <a:rPr lang="en-US" sz="2400" dirty="0">
                <a:latin typeface="Calibri" panose="020F0502020204030204" pitchFamily="34" charset="0"/>
                <a:cs typeface="Calibri" panose="020F0502020204030204" pitchFamily="34" charset="0"/>
              </a:rPr>
              <a:t> tourist cities, like Paris, don’t have a </a:t>
            </a:r>
            <a:r>
              <a:rPr lang="mr-IN" sz="2400" dirty="0">
                <a:latin typeface="Calibri" panose="020F0502020204030204" pitchFamily="34" charset="0"/>
                <a:cs typeface="Calibri" panose="020F0502020204030204" pitchFamily="34" charset="0"/>
              </a:rPr>
              <a:t>………</a:t>
            </a:r>
            <a:r>
              <a:rPr lang="en-US" sz="2400" dirty="0">
                <a:latin typeface="Calibri" panose="020F0502020204030204" pitchFamily="34" charset="0"/>
                <a:cs typeface="Calibri" panose="020F0502020204030204" pitchFamily="34" charset="0"/>
              </a:rPr>
              <a:t>. because they are popular all year round.</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a16="http://schemas.microsoft.com/office/drawing/2014/main" id="{C3F1E415-546D-2C48-A6C3-AC6D34F9BA7B}"/>
              </a:ext>
            </a:extLst>
          </p:cNvPr>
          <p:cNvSpPr/>
          <p:nvPr/>
        </p:nvSpPr>
        <p:spPr>
          <a:xfrm>
            <a:off x="5424213" y="2226993"/>
            <a:ext cx="2149521"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latin typeface="Calibri" panose="020F0502020204030204" pitchFamily="34" charset="0"/>
                <a:cs typeface="Calibri" panose="020F0502020204030204" pitchFamily="34" charset="0"/>
              </a:rPr>
              <a:t>peak</a:t>
            </a:r>
            <a:r>
              <a:rPr lang="ka-GE" sz="2500" dirty="0" smtClean="0">
                <a:latin typeface="Calibri" panose="020F0502020204030204" pitchFamily="34" charset="0"/>
                <a:cs typeface="Calibri" panose="020F0502020204030204" pitchFamily="34" charset="0"/>
              </a:rPr>
              <a:t> </a:t>
            </a:r>
            <a:r>
              <a:rPr lang="ka-GE" sz="2500" dirty="0">
                <a:latin typeface="Calibri" panose="020F0502020204030204" pitchFamily="34" charset="0"/>
                <a:cs typeface="Calibri" panose="020F0502020204030204" pitchFamily="34" charset="0"/>
              </a:rPr>
              <a:t>season</a:t>
            </a:r>
            <a:endParaRPr lang="en-US" sz="2500" dirty="0">
              <a:latin typeface="Calibri" panose="020F0502020204030204" pitchFamily="34" charset="0"/>
              <a:cs typeface="Calibri" panose="020F0502020204030204" pitchFamily="34" charset="0"/>
            </a:endParaRP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5" name="Rectangle 14">
            <a:extLst>
              <a:ext uri="{FF2B5EF4-FFF2-40B4-BE49-F238E27FC236}">
                <a16:creationId xmlns:a16="http://schemas.microsoft.com/office/drawing/2014/main" id="{748FA8E3-2CE3-3647-992D-018F0126A7B0}"/>
              </a:ext>
            </a:extLst>
          </p:cNvPr>
          <p:cNvSpPr/>
          <p:nvPr/>
        </p:nvSpPr>
        <p:spPr>
          <a:xfrm>
            <a:off x="8510257" y="217801"/>
            <a:ext cx="2781038" cy="140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328E047-1F90-4CB1-8264-047021299E60}"/>
              </a:ext>
            </a:extLst>
          </p:cNvPr>
          <p:cNvSpPr txBox="1"/>
          <p:nvPr/>
        </p:nvSpPr>
        <p:spPr>
          <a:xfrm>
            <a:off x="8510257" y="296382"/>
            <a:ext cx="2840237" cy="1169551"/>
          </a:xfrm>
          <a:prstGeom prst="rect">
            <a:avLst/>
          </a:prstGeom>
          <a:noFill/>
        </p:spPr>
        <p:txBody>
          <a:bodyPr wrap="square" rtlCol="0">
            <a:spAutoFit/>
          </a:body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spTree>
    <p:extLst>
      <p:ext uri="{BB962C8B-B14F-4D97-AF65-F5344CB8AC3E}">
        <p14:creationId xmlns:p14="http://schemas.microsoft.com/office/powerpoint/2010/main" val="2143817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1354 0.09306 L -0.0483 0.54954 " pathEditMode="relative" rAng="0" ptsTypes="AA">
                                      <p:cBhvr>
                                        <p:cTn id="6" dur="2000" fill="hold"/>
                                        <p:tgtEl>
                                          <p:spTgt spid="17"/>
                                        </p:tgtEl>
                                        <p:attrNameLst>
                                          <p:attrName>ppt_x</p:attrName>
                                          <p:attrName>ppt_y</p:attrName>
                                        </p:attrNameLst>
                                      </p:cBhvr>
                                      <p:rCtr x="-1745" y="228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pSp>
        <p:nvGrpSpPr>
          <p:cNvPr id="147" name="Google Shape;147;g8d3272b2c0_0_186"/>
          <p:cNvGrpSpPr/>
          <p:nvPr/>
        </p:nvGrpSpPr>
        <p:grpSpPr>
          <a:xfrm>
            <a:off x="879502" y="1144935"/>
            <a:ext cx="9805913" cy="5641904"/>
            <a:chOff x="-225343" y="-1057361"/>
            <a:chExt cx="9763751" cy="7378043"/>
          </a:xfrm>
        </p:grpSpPr>
        <p:sp>
          <p:nvSpPr>
            <p:cNvPr id="148" name="Google Shape;148;g8d3272b2c0_0_186"/>
            <p:cNvSpPr/>
            <p:nvPr/>
          </p:nvSpPr>
          <p:spPr>
            <a:xfrm>
              <a:off x="3593495" y="1930706"/>
              <a:ext cx="1897273" cy="1768558"/>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49" name="Google Shape;149;g8d3272b2c0_0_186"/>
            <p:cNvSpPr txBox="1"/>
            <p:nvPr/>
          </p:nvSpPr>
          <p:spPr>
            <a:xfrm>
              <a:off x="3689414" y="2247685"/>
              <a:ext cx="1705436" cy="1134599"/>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400" u="none" strike="noStrike" cap="none" dirty="0">
                  <a:solidFill>
                    <a:srgbClr val="FFFFFF"/>
                  </a:solidFill>
                  <a:latin typeface="Calibri" charset="0"/>
                  <a:ea typeface="Calibri" charset="0"/>
                  <a:cs typeface="Calibri" charset="0"/>
                  <a:sym typeface="Calibri"/>
                </a:rPr>
                <a:t>Vocabulary</a:t>
              </a:r>
              <a:endParaRPr sz="2400" dirty="0">
                <a:latin typeface="Calibri" charset="0"/>
                <a:ea typeface="Calibri" charset="0"/>
                <a:cs typeface="Calibri" charset="0"/>
              </a:endParaRPr>
            </a:p>
            <a:p>
              <a:pPr marL="0" marR="0" lvl="0" indent="0" algn="ctr" rtl="0">
                <a:lnSpc>
                  <a:spcPct val="90000"/>
                </a:lnSpc>
                <a:spcBef>
                  <a:spcPts val="595"/>
                </a:spcBef>
                <a:spcAft>
                  <a:spcPts val="0"/>
                </a:spcAft>
                <a:buNone/>
              </a:pPr>
              <a:r>
                <a:rPr lang="en-US" sz="2400" u="none" strike="noStrike" cap="none" dirty="0" err="1">
                  <a:solidFill>
                    <a:srgbClr val="FFFFFF"/>
                  </a:solidFill>
                  <a:latin typeface="Calibri" charset="0"/>
                  <a:ea typeface="Calibri" charset="0"/>
                  <a:cs typeface="Calibri" charset="0"/>
                  <a:sym typeface="Calibri"/>
                </a:rPr>
                <a:t>ლექსიკა</a:t>
              </a:r>
              <a:endParaRPr sz="2400" dirty="0">
                <a:latin typeface="Calibri" charset="0"/>
                <a:ea typeface="Calibri" charset="0"/>
                <a:cs typeface="Calibri" charset="0"/>
              </a:endParaRPr>
            </a:p>
          </p:txBody>
        </p:sp>
        <p:sp>
          <p:nvSpPr>
            <p:cNvPr id="150" name="Google Shape;150;g8d3272b2c0_0_186"/>
            <p:cNvSpPr/>
            <p:nvPr/>
          </p:nvSpPr>
          <p:spPr>
            <a:xfrm rot="3727338" flipV="1">
              <a:off x="3617426" y="1170469"/>
              <a:ext cx="1153115" cy="522489"/>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51"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2" name="Google Shape;152;g8d3272b2c0_0_186"/>
            <p:cNvSpPr/>
            <p:nvPr/>
          </p:nvSpPr>
          <p:spPr>
            <a:xfrm>
              <a:off x="2868605" y="-1057361"/>
              <a:ext cx="2628338" cy="2407799"/>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lvl="0" algn="ctr">
                <a:lnSpc>
                  <a:spcPct val="90000"/>
                </a:lnSpc>
                <a:spcBef>
                  <a:spcPts val="630"/>
                </a:spcBef>
              </a:pPr>
              <a:endParaRPr lang="ka-GE" sz="2400" dirty="0">
                <a:solidFill>
                  <a:srgbClr val="FFFFFF"/>
                </a:solidFill>
                <a:latin typeface="Calibri" charset="0"/>
                <a:ea typeface="Calibri" charset="0"/>
                <a:cs typeface="Calibri" charset="0"/>
                <a:sym typeface="Calibri"/>
              </a:endParaRPr>
            </a:p>
            <a:p>
              <a:pPr lvl="0" algn="ctr">
                <a:lnSpc>
                  <a:spcPct val="90000"/>
                </a:lnSpc>
                <a:spcBef>
                  <a:spcPts val="630"/>
                </a:spcBef>
              </a:pPr>
              <a:r>
                <a:rPr lang="en-US" sz="2400" dirty="0" smtClean="0">
                  <a:solidFill>
                    <a:srgbClr val="FFFFFF"/>
                  </a:solidFill>
                  <a:latin typeface="Calibri" charset="0"/>
                  <a:ea typeface="Calibri" charset="0"/>
                  <a:cs typeface="Calibri" charset="0"/>
                  <a:sym typeface="Calibri"/>
                </a:rPr>
                <a:t>charge</a:t>
              </a:r>
              <a:endParaRPr lang="en-US" sz="2400" dirty="0">
                <a:solidFill>
                  <a:srgbClr val="FFFFFF"/>
                </a:solidFill>
                <a:latin typeface="Calibri" charset="0"/>
                <a:ea typeface="Calibri" charset="0"/>
                <a:cs typeface="Calibri" charset="0"/>
                <a:sym typeface="Calibri"/>
              </a:endParaRPr>
            </a:p>
            <a:p>
              <a:pPr lvl="0" algn="ctr">
                <a:lnSpc>
                  <a:spcPct val="90000"/>
                </a:lnSpc>
                <a:spcBef>
                  <a:spcPts val="630"/>
                </a:spcBef>
              </a:pPr>
              <a:r>
                <a:rPr lang="en-US" sz="2400" dirty="0">
                  <a:solidFill>
                    <a:srgbClr val="FFFFFF"/>
                  </a:solidFill>
                  <a:latin typeface="Calibri" charset="0"/>
                  <a:ea typeface="Calibri" charset="0"/>
                  <a:cs typeface="Calibri" charset="0"/>
                  <a:sym typeface="Calibri"/>
                </a:rPr>
                <a:t>(</a:t>
              </a:r>
              <a:r>
                <a:rPr lang="ka-GE" sz="2400" dirty="0">
                  <a:solidFill>
                    <a:srgbClr val="FFFFFF"/>
                  </a:solidFill>
                  <a:latin typeface="Calibri" charset="0"/>
                  <a:ea typeface="Calibri" charset="0"/>
                  <a:cs typeface="Calibri" charset="0"/>
                  <a:sym typeface="Calibri"/>
                </a:rPr>
                <a:t>v</a:t>
              </a:r>
              <a:r>
                <a:rPr lang="en-US" sz="2400" dirty="0">
                  <a:solidFill>
                    <a:srgbClr val="FFFFFF"/>
                  </a:solidFill>
                  <a:latin typeface="Calibri" charset="0"/>
                  <a:ea typeface="Calibri" charset="0"/>
                  <a:cs typeface="Calibri" charset="0"/>
                  <a:sym typeface="Calibri"/>
                </a:rPr>
                <a:t>.)</a:t>
              </a:r>
            </a:p>
            <a:p>
              <a:pPr lvl="0" algn="ctr">
                <a:lnSpc>
                  <a:spcPct val="90000"/>
                </a:lnSpc>
                <a:spcBef>
                  <a:spcPts val="630"/>
                </a:spcBef>
              </a:pPr>
              <a:r>
                <a:rPr lang="ka-GE" sz="2400" dirty="0">
                  <a:solidFill>
                    <a:srgbClr val="FFFFFF"/>
                  </a:solidFill>
                  <a:latin typeface="Calibri" charset="0"/>
                  <a:ea typeface="Calibri" charset="0"/>
                  <a:cs typeface="Calibri" charset="0"/>
                  <a:sym typeface="Calibri"/>
                </a:rPr>
                <a:t>საფასური, ფასი</a:t>
              </a:r>
            </a:p>
            <a:p>
              <a:pPr marL="0" lvl="0" indent="0" algn="l" rtl="0">
                <a:spcBef>
                  <a:spcPts val="0"/>
                </a:spcBef>
                <a:spcAft>
                  <a:spcPts val="0"/>
                </a:spcAft>
                <a:buNone/>
              </a:pPr>
              <a:endParaRPr sz="2400" dirty="0">
                <a:latin typeface="Calibri" charset="0"/>
                <a:ea typeface="Calibri" charset="0"/>
                <a:cs typeface="Calibri" charset="0"/>
              </a:endParaRPr>
            </a:p>
          </p:txBody>
        </p:sp>
        <p:sp>
          <p:nvSpPr>
            <p:cNvPr id="154" name="Google Shape;154;g8d3272b2c0_0_186"/>
            <p:cNvSpPr/>
            <p:nvPr/>
          </p:nvSpPr>
          <p:spPr>
            <a:xfrm rot="19133318">
              <a:off x="5133087" y="1720032"/>
              <a:ext cx="1551236" cy="52725"/>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55"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6" name="Google Shape;156;g8d3272b2c0_0_186"/>
            <p:cNvSpPr/>
            <p:nvPr/>
          </p:nvSpPr>
          <p:spPr>
            <a:xfrm>
              <a:off x="5682755" y="-430045"/>
              <a:ext cx="2971294" cy="2521137"/>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lvl="0" algn="ctr">
                <a:buClr>
                  <a:schemeClr val="dk1"/>
                </a:buClr>
                <a:buSzPts val="1100"/>
              </a:pPr>
              <a:endParaRPr lang="en-US" sz="2400" dirty="0" smtClean="0">
                <a:solidFill>
                  <a:srgbClr val="FFFFFF"/>
                </a:solidFill>
                <a:latin typeface="Calibri" charset="0"/>
                <a:ea typeface="Calibri" charset="0"/>
                <a:cs typeface="Calibri" charset="0"/>
                <a:sym typeface="Calibri"/>
              </a:endParaRPr>
            </a:p>
            <a:p>
              <a:pPr lvl="0" algn="ctr">
                <a:buClr>
                  <a:schemeClr val="dk1"/>
                </a:buClr>
                <a:buSzPts val="1100"/>
              </a:pPr>
              <a:r>
                <a:rPr lang="en-US" sz="2400" dirty="0" err="1" smtClean="0">
                  <a:solidFill>
                    <a:srgbClr val="FFFFFF"/>
                  </a:solidFill>
                  <a:latin typeface="Calibri" charset="0"/>
                  <a:ea typeface="Calibri" charset="0"/>
                  <a:cs typeface="Calibri" charset="0"/>
                  <a:sym typeface="Calibri"/>
                </a:rPr>
                <a:t>handl</a:t>
              </a:r>
              <a:r>
                <a:rPr lang="ka-GE" sz="2400" dirty="0">
                  <a:solidFill>
                    <a:srgbClr val="FFFFFF"/>
                  </a:solidFill>
                  <a:latin typeface="Calibri" charset="0"/>
                  <a:ea typeface="Calibri" charset="0"/>
                  <a:cs typeface="Calibri" charset="0"/>
                  <a:sym typeface="Calibri"/>
                </a:rPr>
                <a:t>e</a:t>
              </a:r>
              <a:endParaRPr lang="en-US" sz="2400" dirty="0">
                <a:solidFill>
                  <a:srgbClr val="FFFFFF"/>
                </a:solidFill>
                <a:latin typeface="Calibri" charset="0"/>
                <a:ea typeface="Calibri" charset="0"/>
                <a:cs typeface="Calibri" charset="0"/>
                <a:sym typeface="Calibri"/>
              </a:endParaRPr>
            </a:p>
            <a:p>
              <a:pPr lvl="0" algn="ctr">
                <a:buClr>
                  <a:schemeClr val="dk1"/>
                </a:buClr>
                <a:buSzPts val="1100"/>
              </a:pPr>
              <a:r>
                <a:rPr lang="en-US" sz="2400" dirty="0" smtClean="0">
                  <a:solidFill>
                    <a:srgbClr val="FFFFFF"/>
                  </a:solidFill>
                  <a:latin typeface="Calibri" charset="0"/>
                  <a:ea typeface="Calibri" charset="0"/>
                  <a:cs typeface="Calibri" charset="0"/>
                  <a:sym typeface="Calibri"/>
                </a:rPr>
                <a:t>(v.)</a:t>
              </a:r>
              <a:endParaRPr lang="en-US" sz="2400" dirty="0">
                <a:solidFill>
                  <a:srgbClr val="FFFFFF"/>
                </a:solidFill>
                <a:latin typeface="Calibri" charset="0"/>
                <a:ea typeface="Calibri" charset="0"/>
                <a:cs typeface="Calibri" charset="0"/>
                <a:sym typeface="Calibri"/>
              </a:endParaRPr>
            </a:p>
            <a:p>
              <a:pPr lvl="0" algn="ctr">
                <a:buClr>
                  <a:schemeClr val="dk1"/>
                </a:buClr>
                <a:buSzPts val="1100"/>
              </a:pPr>
              <a:r>
                <a:rPr lang="ka-GE" sz="2400" dirty="0">
                  <a:solidFill>
                    <a:srgbClr val="FFFFFF"/>
                  </a:solidFill>
                  <a:latin typeface="Calibri" charset="0"/>
                  <a:ea typeface="Calibri" charset="0"/>
                  <a:cs typeface="Calibri" charset="0"/>
                  <a:sym typeface="Calibri"/>
                </a:rPr>
                <a:t>მართვა, რეგულირება</a:t>
              </a:r>
            </a:p>
            <a:p>
              <a:pPr marL="0" lvl="0" indent="0" algn="l" rtl="0">
                <a:spcBef>
                  <a:spcPts val="0"/>
                </a:spcBef>
                <a:spcAft>
                  <a:spcPts val="0"/>
                </a:spcAft>
                <a:buNone/>
              </a:pPr>
              <a:endParaRPr sz="2400" dirty="0">
                <a:latin typeface="Calibri" charset="0"/>
                <a:ea typeface="Calibri" charset="0"/>
                <a:cs typeface="Calibri" charset="0"/>
              </a:endParaRPr>
            </a:p>
          </p:txBody>
        </p:sp>
        <p:sp>
          <p:nvSpPr>
            <p:cNvPr id="159"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3"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6" name="Google Shape;166;g8d3272b2c0_0_186"/>
            <p:cNvSpPr/>
            <p:nvPr/>
          </p:nvSpPr>
          <p:spPr>
            <a:xfrm rot="6760661" flipV="1">
              <a:off x="3524529" y="4088545"/>
              <a:ext cx="1062256" cy="45522"/>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67" name="Google Shape;167;g8d3272b2c0_0_186"/>
            <p:cNvSpPr txBox="1"/>
            <p:nvPr/>
          </p:nvSpPr>
          <p:spPr>
            <a:xfrm rot="5176116">
              <a:off x="4746973" y="3776269"/>
              <a:ext cx="13829" cy="138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8" name="Google Shape;168;g8d3272b2c0_0_186"/>
            <p:cNvSpPr/>
            <p:nvPr/>
          </p:nvSpPr>
          <p:spPr>
            <a:xfrm>
              <a:off x="2135692" y="4003190"/>
              <a:ext cx="3617253" cy="2317492"/>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lvl="0" algn="ctr">
                <a:lnSpc>
                  <a:spcPct val="90000"/>
                </a:lnSpc>
                <a:spcBef>
                  <a:spcPts val="630"/>
                </a:spcBef>
              </a:pPr>
              <a:endParaRPr lang="ka-GE" sz="2400" dirty="0">
                <a:solidFill>
                  <a:srgbClr val="FFFFFF"/>
                </a:solidFill>
                <a:latin typeface="Calibri" charset="0"/>
                <a:ea typeface="Calibri" charset="0"/>
                <a:cs typeface="Calibri" charset="0"/>
                <a:sym typeface="Calibri"/>
              </a:endParaRPr>
            </a:p>
            <a:p>
              <a:pPr lvl="0" algn="ctr">
                <a:lnSpc>
                  <a:spcPct val="90000"/>
                </a:lnSpc>
                <a:spcBef>
                  <a:spcPts val="630"/>
                </a:spcBef>
              </a:pPr>
              <a:r>
                <a:rPr lang="ka-GE" sz="2400" dirty="0">
                  <a:solidFill>
                    <a:srgbClr val="FFFFFF"/>
                  </a:solidFill>
                  <a:latin typeface="Calibri" charset="0"/>
                  <a:ea typeface="Calibri" charset="0"/>
                  <a:cs typeface="Calibri" charset="0"/>
                  <a:sym typeface="Calibri"/>
                </a:rPr>
                <a:t>billing</a:t>
              </a:r>
              <a:endParaRPr lang="en-US" sz="2400" dirty="0">
                <a:solidFill>
                  <a:srgbClr val="FFFFFF"/>
                </a:solidFill>
                <a:latin typeface="Calibri" charset="0"/>
                <a:ea typeface="Calibri" charset="0"/>
                <a:cs typeface="Calibri" charset="0"/>
                <a:sym typeface="Calibri"/>
              </a:endParaRPr>
            </a:p>
            <a:p>
              <a:pPr lvl="0" algn="ctr">
                <a:lnSpc>
                  <a:spcPct val="90000"/>
                </a:lnSpc>
                <a:spcBef>
                  <a:spcPts val="630"/>
                </a:spcBef>
              </a:pPr>
              <a:r>
                <a:rPr lang="en-US" sz="2400" dirty="0">
                  <a:solidFill>
                    <a:srgbClr val="FFFFFF"/>
                  </a:solidFill>
                  <a:latin typeface="Calibri" charset="0"/>
                  <a:ea typeface="Calibri" charset="0"/>
                  <a:cs typeface="Calibri" charset="0"/>
                  <a:sym typeface="Calibri"/>
                </a:rPr>
                <a:t>(</a:t>
              </a:r>
              <a:r>
                <a:rPr lang="ka-GE" sz="2400" dirty="0">
                  <a:solidFill>
                    <a:srgbClr val="FFFFFF"/>
                  </a:solidFill>
                  <a:latin typeface="Calibri" charset="0"/>
                  <a:ea typeface="Calibri" charset="0"/>
                  <a:cs typeface="Calibri" charset="0"/>
                  <a:sym typeface="Calibri"/>
                </a:rPr>
                <a:t>n</a:t>
              </a:r>
              <a:r>
                <a:rPr lang="en-US" sz="2400" dirty="0">
                  <a:solidFill>
                    <a:srgbClr val="FFFFFF"/>
                  </a:solidFill>
                  <a:latin typeface="Calibri" charset="0"/>
                  <a:ea typeface="Calibri" charset="0"/>
                  <a:cs typeface="Calibri" charset="0"/>
                  <a:sym typeface="Calibri"/>
                </a:rPr>
                <a:t>.)</a:t>
              </a:r>
            </a:p>
            <a:p>
              <a:pPr lvl="0" algn="ctr">
                <a:lnSpc>
                  <a:spcPct val="90000"/>
                </a:lnSpc>
                <a:spcBef>
                  <a:spcPts val="630"/>
                </a:spcBef>
              </a:pPr>
              <a:r>
                <a:rPr lang="ka-GE" sz="2400" dirty="0">
                  <a:solidFill>
                    <a:srgbClr val="FFFFFF"/>
                  </a:solidFill>
                  <a:latin typeface="Calibri" charset="0"/>
                  <a:ea typeface="Calibri" charset="0"/>
                  <a:cs typeface="Calibri" charset="0"/>
                  <a:sym typeface="Calibri"/>
                </a:rPr>
                <a:t>ანგარიში, </a:t>
              </a:r>
              <a:r>
                <a:rPr lang="ka-GE" sz="2400" dirty="0" smtClean="0">
                  <a:solidFill>
                    <a:srgbClr val="FFFFFF"/>
                  </a:solidFill>
                  <a:latin typeface="Calibri" charset="0"/>
                  <a:ea typeface="Calibri" charset="0"/>
                  <a:cs typeface="Calibri" charset="0"/>
                  <a:sym typeface="Calibri"/>
                </a:rPr>
                <a:t>ანგარიშფაქტურა</a:t>
              </a:r>
              <a:endParaRPr lang="ka-GE" sz="2400" dirty="0">
                <a:solidFill>
                  <a:srgbClr val="FFFFFF"/>
                </a:solidFill>
                <a:latin typeface="Calibri" charset="0"/>
                <a:ea typeface="Calibri" charset="0"/>
                <a:cs typeface="Calibri" charset="0"/>
                <a:sym typeface="Calibri"/>
              </a:endParaRPr>
            </a:p>
            <a:p>
              <a:pPr marL="0" lvl="0" indent="0" algn="l" rtl="0">
                <a:spcBef>
                  <a:spcPts val="0"/>
                </a:spcBef>
                <a:spcAft>
                  <a:spcPts val="0"/>
                </a:spcAft>
                <a:buNone/>
              </a:pPr>
              <a:endParaRPr sz="2400" dirty="0">
                <a:latin typeface="Calibri" charset="0"/>
                <a:ea typeface="Calibri" charset="0"/>
                <a:cs typeface="Calibri" charset="0"/>
              </a:endParaRPr>
            </a:p>
          </p:txBody>
        </p:sp>
        <p:sp>
          <p:nvSpPr>
            <p:cNvPr id="170" name="Google Shape;170;g8d3272b2c0_0_186"/>
            <p:cNvSpPr/>
            <p:nvPr/>
          </p:nvSpPr>
          <p:spPr>
            <a:xfrm rot="9313922">
              <a:off x="1636159" y="3264435"/>
              <a:ext cx="2011263" cy="387445"/>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71"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2" name="Google Shape;172;g8d3272b2c0_0_186"/>
            <p:cNvSpPr/>
            <p:nvPr/>
          </p:nvSpPr>
          <p:spPr>
            <a:xfrm>
              <a:off x="-225343" y="3014655"/>
              <a:ext cx="2039231" cy="159274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lvl="0" algn="ctr">
                <a:lnSpc>
                  <a:spcPct val="90000"/>
                </a:lnSpc>
              </a:pPr>
              <a:endParaRPr lang="ka-GE" sz="2400" dirty="0">
                <a:solidFill>
                  <a:srgbClr val="FFFFFF"/>
                </a:solidFill>
                <a:latin typeface="Calibri" charset="0"/>
                <a:ea typeface="Calibri" charset="0"/>
                <a:cs typeface="Calibri" charset="0"/>
                <a:sym typeface="Calibri"/>
              </a:endParaRPr>
            </a:p>
            <a:p>
              <a:pPr lvl="0" algn="ctr">
                <a:lnSpc>
                  <a:spcPct val="90000"/>
                </a:lnSpc>
              </a:pPr>
              <a:r>
                <a:rPr lang="en-US" sz="2400" dirty="0">
                  <a:solidFill>
                    <a:srgbClr val="FFFFFF"/>
                  </a:solidFill>
                  <a:latin typeface="Calibri" charset="0"/>
                  <a:ea typeface="Calibri" charset="0"/>
                  <a:cs typeface="Calibri" charset="0"/>
                  <a:sym typeface="Calibri"/>
                </a:rPr>
                <a:t>dispute</a:t>
              </a:r>
            </a:p>
            <a:p>
              <a:pPr lvl="0" algn="ctr">
                <a:lnSpc>
                  <a:spcPct val="90000"/>
                </a:lnSpc>
              </a:pPr>
              <a:r>
                <a:rPr lang="en-US" sz="2400" dirty="0">
                  <a:solidFill>
                    <a:srgbClr val="FFFFFF"/>
                  </a:solidFill>
                  <a:latin typeface="Calibri" charset="0"/>
                  <a:ea typeface="Calibri" charset="0"/>
                  <a:cs typeface="Calibri" charset="0"/>
                  <a:sym typeface="Calibri"/>
                </a:rPr>
                <a:t>(n.)</a:t>
              </a:r>
            </a:p>
            <a:p>
              <a:pPr lvl="0" algn="ctr">
                <a:lnSpc>
                  <a:spcPct val="90000"/>
                </a:lnSpc>
              </a:pPr>
              <a:r>
                <a:rPr lang="ka-GE" sz="2400" dirty="0">
                  <a:solidFill>
                    <a:srgbClr val="FFFFFF"/>
                  </a:solidFill>
                  <a:latin typeface="Calibri" charset="0"/>
                  <a:ea typeface="Calibri" charset="0"/>
                  <a:cs typeface="Calibri" charset="0"/>
                  <a:sym typeface="Calibri"/>
                </a:rPr>
                <a:t>დავა</a:t>
              </a:r>
            </a:p>
            <a:p>
              <a:pPr marL="0" lvl="0" indent="0" algn="l" rtl="0">
                <a:spcBef>
                  <a:spcPts val="0"/>
                </a:spcBef>
                <a:spcAft>
                  <a:spcPts val="0"/>
                </a:spcAft>
                <a:buNone/>
              </a:pPr>
              <a:endParaRPr sz="2400" dirty="0">
                <a:latin typeface="Calibri" charset="0"/>
                <a:ea typeface="Calibri" charset="0"/>
                <a:cs typeface="Calibri" charset="0"/>
              </a:endParaRPr>
            </a:p>
          </p:txBody>
        </p:sp>
        <p:sp>
          <p:nvSpPr>
            <p:cNvPr id="174" name="Google Shape;174;g8d3272b2c0_0_186"/>
            <p:cNvSpPr/>
            <p:nvPr/>
          </p:nvSpPr>
          <p:spPr>
            <a:xfrm rot="12278115" flipV="1">
              <a:off x="5455391" y="3344441"/>
              <a:ext cx="1591952" cy="233612"/>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75"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6" name="Google Shape;176;g8d3272b2c0_0_186"/>
            <p:cNvSpPr/>
            <p:nvPr/>
          </p:nvSpPr>
          <p:spPr>
            <a:xfrm>
              <a:off x="6706192" y="3158959"/>
              <a:ext cx="2832216" cy="2066569"/>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lvl="0" algn="ctr">
                <a:lnSpc>
                  <a:spcPct val="90000"/>
                </a:lnSpc>
                <a:spcBef>
                  <a:spcPts val="630"/>
                </a:spcBef>
              </a:pPr>
              <a:endParaRPr lang="en-US" sz="2400" dirty="0" smtClean="0">
                <a:solidFill>
                  <a:srgbClr val="FFFFFF"/>
                </a:solidFill>
                <a:latin typeface="Calibri" charset="0"/>
                <a:ea typeface="Calibri" charset="0"/>
                <a:cs typeface="Calibri" charset="0"/>
                <a:sym typeface="Calibri"/>
              </a:endParaRPr>
            </a:p>
            <a:p>
              <a:pPr lvl="0" algn="ctr">
                <a:lnSpc>
                  <a:spcPct val="90000"/>
                </a:lnSpc>
                <a:spcBef>
                  <a:spcPts val="630"/>
                </a:spcBef>
              </a:pPr>
              <a:r>
                <a:rPr lang="en-US" sz="2400" dirty="0" smtClean="0">
                  <a:solidFill>
                    <a:srgbClr val="FFFFFF"/>
                  </a:solidFill>
                  <a:latin typeface="Calibri" charset="0"/>
                  <a:ea typeface="Calibri" charset="0"/>
                  <a:cs typeface="Calibri" charset="0"/>
                  <a:sym typeface="Calibri"/>
                </a:rPr>
                <a:t>industry</a:t>
              </a:r>
              <a:endParaRPr lang="en-US" sz="2400" dirty="0">
                <a:solidFill>
                  <a:srgbClr val="FFFFFF"/>
                </a:solidFill>
                <a:latin typeface="Calibri" charset="0"/>
                <a:ea typeface="Calibri" charset="0"/>
                <a:cs typeface="Calibri" charset="0"/>
                <a:sym typeface="Calibri"/>
              </a:endParaRPr>
            </a:p>
            <a:p>
              <a:pPr lvl="0" algn="ctr">
                <a:lnSpc>
                  <a:spcPct val="90000"/>
                </a:lnSpc>
                <a:spcBef>
                  <a:spcPts val="630"/>
                </a:spcBef>
              </a:pPr>
              <a:r>
                <a:rPr lang="en-US" sz="2400" dirty="0">
                  <a:solidFill>
                    <a:srgbClr val="FFFFFF"/>
                  </a:solidFill>
                  <a:latin typeface="Calibri" charset="0"/>
                  <a:ea typeface="Calibri" charset="0"/>
                  <a:cs typeface="Calibri" charset="0"/>
                  <a:sym typeface="Calibri"/>
                </a:rPr>
                <a:t>(n.)</a:t>
              </a:r>
            </a:p>
            <a:p>
              <a:pPr lvl="0" algn="ctr">
                <a:lnSpc>
                  <a:spcPct val="90000"/>
                </a:lnSpc>
                <a:spcBef>
                  <a:spcPts val="630"/>
                </a:spcBef>
              </a:pPr>
              <a:r>
                <a:rPr lang="ka-GE" sz="2400" dirty="0">
                  <a:solidFill>
                    <a:srgbClr val="FFFFFF"/>
                  </a:solidFill>
                  <a:latin typeface="Calibri" charset="0"/>
                  <a:ea typeface="Calibri" charset="0"/>
                  <a:cs typeface="Calibri" charset="0"/>
                  <a:sym typeface="Calibri"/>
                </a:rPr>
                <a:t>ინდუსტრია</a:t>
              </a:r>
            </a:p>
            <a:p>
              <a:pPr marL="0" lvl="0" indent="0" algn="l" rtl="0">
                <a:spcBef>
                  <a:spcPts val="0"/>
                </a:spcBef>
                <a:spcAft>
                  <a:spcPts val="0"/>
                </a:spcAft>
                <a:buNone/>
              </a:pPr>
              <a:endParaRPr sz="2400" dirty="0">
                <a:latin typeface="Calibri" charset="0"/>
                <a:ea typeface="Calibri" charset="0"/>
                <a:cs typeface="Calibri" charset="0"/>
              </a:endParaRPr>
            </a:p>
          </p:txBody>
        </p:sp>
        <p:sp>
          <p:nvSpPr>
            <p:cNvPr id="179" name="Google Shape;179;g8d3272b2c0_0_186"/>
            <p:cNvSpPr txBox="1"/>
            <p:nvPr/>
          </p:nvSpPr>
          <p:spPr>
            <a:xfrm rot="2082986">
              <a:off x="3151457" y="1760313"/>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grpSp>
      <p:sp>
        <p:nvSpPr>
          <p:cNvPr id="28" name="Google Shape;170;g8d3272b2c0_0_186">
            <a:extLst>
              <a:ext uri="{FF2B5EF4-FFF2-40B4-BE49-F238E27FC236}">
                <a16:creationId xmlns:a16="http://schemas.microsoft.com/office/drawing/2014/main" id="{4D8F09CC-E644-E440-AA84-C056D975B3D2}"/>
              </a:ext>
            </a:extLst>
          </p:cNvPr>
          <p:cNvSpPr/>
          <p:nvPr/>
        </p:nvSpPr>
        <p:spPr>
          <a:xfrm rot="12051498">
            <a:off x="3261094" y="3356274"/>
            <a:ext cx="1598542" cy="371426"/>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30" name="Google Shape;172;g8d3272b2c0_0_186">
            <a:extLst>
              <a:ext uri="{FF2B5EF4-FFF2-40B4-BE49-F238E27FC236}">
                <a16:creationId xmlns:a16="http://schemas.microsoft.com/office/drawing/2014/main" id="{F85459FC-14BD-0343-B875-70834CA5B985}"/>
              </a:ext>
            </a:extLst>
          </p:cNvPr>
          <p:cNvSpPr/>
          <p:nvPr/>
        </p:nvSpPr>
        <p:spPr>
          <a:xfrm>
            <a:off x="740780" y="1526314"/>
            <a:ext cx="3146699" cy="2026206"/>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ka-GE" sz="2400" dirty="0">
                <a:solidFill>
                  <a:schemeClr val="bg1"/>
                </a:solidFill>
                <a:latin typeface="Calibri" charset="0"/>
                <a:ea typeface="Calibri" charset="0"/>
                <a:cs typeface="Calibri" charset="0"/>
              </a:rPr>
              <a:t>compensation (n.)</a:t>
            </a:r>
          </a:p>
          <a:p>
            <a:pPr marL="0" lvl="0" indent="0" algn="ctr" rtl="0">
              <a:spcBef>
                <a:spcPts val="0"/>
              </a:spcBef>
              <a:spcAft>
                <a:spcPts val="0"/>
              </a:spcAft>
              <a:buNone/>
            </a:pPr>
            <a:r>
              <a:rPr lang="ka-GE" sz="2400" dirty="0">
                <a:solidFill>
                  <a:schemeClr val="bg1"/>
                </a:solidFill>
                <a:latin typeface="Calibri" charset="0"/>
                <a:ea typeface="Calibri" charset="0"/>
                <a:cs typeface="Calibri" charset="0"/>
              </a:rPr>
              <a:t>ანაზღაურება</a:t>
            </a:r>
            <a:endParaRPr sz="2400" dirty="0">
              <a:solidFill>
                <a:schemeClr val="bg1"/>
              </a:solidFill>
              <a:latin typeface="Calibri" charset="0"/>
              <a:ea typeface="Calibri" charset="0"/>
              <a:cs typeface="Calibri" charset="0"/>
            </a:endParaRPr>
          </a:p>
        </p:txBody>
      </p:sp>
      <p:pic>
        <p:nvPicPr>
          <p:cNvPr id="25" name="Google Shape;90;p1">
            <a:extLst>
              <a:ext uri="{FF2B5EF4-FFF2-40B4-BE49-F238E27FC236}">
                <a16:creationId xmlns:a16="http://schemas.microsoft.com/office/drawing/2014/main" id="{C0F02F15-F1A3-BE4E-8F9E-010F27EC343E}"/>
              </a:ext>
            </a:extLst>
          </p:cNvPr>
          <p:cNvPicPr preferRelativeResize="0"/>
          <p:nvPr/>
        </p:nvPicPr>
        <p:blipFill rotWithShape="1">
          <a:blip r:embed="rId3">
            <a:alphaModFix/>
          </a:blip>
          <a:srcRect/>
          <a:stretch/>
        </p:blipFill>
        <p:spPr>
          <a:xfrm>
            <a:off x="371541" y="152087"/>
            <a:ext cx="2164081" cy="968991"/>
          </a:xfrm>
          <a:prstGeom prst="rect">
            <a:avLst/>
          </a:prstGeom>
          <a:noFill/>
          <a:ln>
            <a:noFill/>
          </a:ln>
        </p:spPr>
      </p:pic>
      <p:pic>
        <p:nvPicPr>
          <p:cNvPr id="26" name="Picture 25">
            <a:extLst>
              <a:ext uri="{FF2B5EF4-FFF2-40B4-BE49-F238E27FC236}">
                <a16:creationId xmlns:a16="http://schemas.microsoft.com/office/drawing/2014/main" id="{CBFB4AD6-5147-B841-97E3-D3DBF2870DA4}"/>
              </a:ext>
            </a:extLst>
          </p:cNvPr>
          <p:cNvPicPr>
            <a:picLocks noChangeAspect="1"/>
          </p:cNvPicPr>
          <p:nvPr/>
        </p:nvPicPr>
        <p:blipFill>
          <a:blip r:embed="rId4"/>
          <a:stretch>
            <a:fillRect/>
          </a:stretch>
        </p:blipFill>
        <p:spPr>
          <a:xfrm>
            <a:off x="2535622" y="152086"/>
            <a:ext cx="2376972" cy="968991"/>
          </a:xfrm>
          <a:prstGeom prst="rect">
            <a:avLst/>
          </a:prstGeom>
        </p:spPr>
      </p:pic>
      <p:sp>
        <p:nvSpPr>
          <p:cNvPr id="27" name="Rectangle 26">
            <a:extLst>
              <a:ext uri="{FF2B5EF4-FFF2-40B4-BE49-F238E27FC236}">
                <a16:creationId xmlns:a16="http://schemas.microsoft.com/office/drawing/2014/main" id="{748FA8E3-2CE3-3647-992D-018F0126A7B0}"/>
              </a:ext>
            </a:extLst>
          </p:cNvPr>
          <p:cNvSpPr/>
          <p:nvPr/>
        </p:nvSpPr>
        <p:spPr>
          <a:xfrm>
            <a:off x="8475335" y="180421"/>
            <a:ext cx="3280165" cy="11699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Calibri" pitchFamily="34" charset="0"/>
              </a:rPr>
              <a:t>Vocabulary</a:t>
            </a:r>
          </a:p>
          <a:p>
            <a:pPr algn="ctr"/>
            <a:r>
              <a:rPr lang="ka-GE" sz="3200" dirty="0" smtClean="0"/>
              <a:t>ლექსიკა</a:t>
            </a:r>
            <a:endParaRPr lang="en-US" sz="3200" dirty="0">
              <a:latin typeface="Calibri" pitchFamily="34" charset="0"/>
            </a:endParaRPr>
          </a:p>
        </p:txBody>
      </p:sp>
    </p:spTree>
    <p:extLst>
      <p:ext uri="{BB962C8B-B14F-4D97-AF65-F5344CB8AC3E}">
        <p14:creationId xmlns:p14="http://schemas.microsoft.com/office/powerpoint/2010/main" val="17402316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2"/>
          <p:cNvSpPr txBox="1"/>
          <p:nvPr/>
        </p:nvSpPr>
        <p:spPr>
          <a:xfrm>
            <a:off x="0" y="1932868"/>
            <a:ext cx="12207936" cy="2418122"/>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6600"/>
              <a:buFont typeface="Calibri"/>
              <a:buNone/>
            </a:pPr>
            <a:r>
              <a:rPr lang="ka-GE" sz="6600" dirty="0" smtClean="0">
                <a:solidFill>
                  <a:schemeClr val="bg1"/>
                </a:solidFill>
                <a:latin typeface="Calibri" panose="020F0502020204030204" pitchFamily="34" charset="0"/>
                <a:ea typeface="Calibri"/>
                <a:cs typeface="Calibri" panose="020F0502020204030204" pitchFamily="34" charset="0"/>
                <a:sym typeface="Calibri"/>
              </a:rPr>
              <a:t>Tourism </a:t>
            </a:r>
            <a:r>
              <a:rPr lang="en-US" sz="6600" dirty="0" smtClean="0">
                <a:solidFill>
                  <a:schemeClr val="bg1"/>
                </a:solidFill>
                <a:latin typeface="Calibri" panose="020F0502020204030204" pitchFamily="34" charset="0"/>
                <a:ea typeface="Calibri"/>
                <a:cs typeface="Calibri" panose="020F0502020204030204" pitchFamily="34" charset="0"/>
                <a:sym typeface="Calibri"/>
              </a:rPr>
              <a:t> </a:t>
            </a:r>
            <a:endParaRPr lang="ka-GE" sz="6600" dirty="0" smtClean="0">
              <a:solidFill>
                <a:schemeClr val="bg1"/>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0"/>
              </a:spcBef>
              <a:spcAft>
                <a:spcPts val="0"/>
              </a:spcAft>
              <a:buClr>
                <a:schemeClr val="dk1"/>
              </a:buClr>
              <a:buSzPts val="6600"/>
              <a:buFont typeface="Calibri"/>
              <a:buNone/>
            </a:pPr>
            <a:r>
              <a:rPr lang="en-US" sz="6600" dirty="0" smtClean="0">
                <a:solidFill>
                  <a:schemeClr val="bg1"/>
                </a:solidFill>
                <a:latin typeface="Sylfaen Regular" pitchFamily="18" charset="0"/>
                <a:ea typeface="Calibri"/>
                <a:cs typeface="Calibri"/>
                <a:sym typeface="Calibri"/>
              </a:rPr>
              <a:t> </a:t>
            </a:r>
            <a:r>
              <a:rPr lang="ka-GE" sz="6600" dirty="0" smtClean="0">
                <a:solidFill>
                  <a:schemeClr val="bg1"/>
                </a:solidFill>
                <a:latin typeface="Sylfaen Regular" pitchFamily="18" charset="0"/>
                <a:ea typeface="Calibri"/>
                <a:cs typeface="Calibri" panose="020F0502020204030204" pitchFamily="34" charset="0"/>
                <a:sym typeface="Calibri"/>
              </a:rPr>
              <a:t>ტურიზმი</a:t>
            </a:r>
          </a:p>
          <a:p>
            <a:pPr marL="0" marR="0" lvl="0" indent="0" algn="ctr" rtl="0">
              <a:lnSpc>
                <a:spcPct val="90000"/>
              </a:lnSpc>
              <a:spcBef>
                <a:spcPts val="0"/>
              </a:spcBef>
              <a:spcAft>
                <a:spcPts val="0"/>
              </a:spcAft>
              <a:buClr>
                <a:schemeClr val="dk1"/>
              </a:buClr>
              <a:buSzPts val="6600"/>
              <a:buFont typeface="Calibri"/>
              <a:buNone/>
            </a:pPr>
            <a:endParaRPr lang="ka-GE" sz="6600" dirty="0" smtClean="0">
              <a:solidFill>
                <a:schemeClr val="bg1"/>
              </a:solidFill>
              <a:latin typeface="Sylfaen Regular" pitchFamily="18" charset="0"/>
              <a:ea typeface="Calibri"/>
              <a:cs typeface="Calibri" panose="020F0502020204030204" pitchFamily="34" charset="0"/>
              <a:sym typeface="Calibri"/>
            </a:endParaRPr>
          </a:p>
        </p:txBody>
      </p:sp>
      <p:sp>
        <p:nvSpPr>
          <p:cNvPr id="2" name="Rectangle 1">
            <a:extLst>
              <a:ext uri="{FF2B5EF4-FFF2-40B4-BE49-F238E27FC236}">
                <a16:creationId xmlns:a16="http://schemas.microsoft.com/office/drawing/2014/main" id="{0E16A4AA-71E9-B34C-AAC8-D84F71CB1A1A}"/>
              </a:ext>
            </a:extLst>
          </p:cNvPr>
          <p:cNvSpPr/>
          <p:nvPr/>
        </p:nvSpPr>
        <p:spPr>
          <a:xfrm>
            <a:off x="2061247" y="4045527"/>
            <a:ext cx="816340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Google Shape;98;p2"/>
          <p:cNvSpPr txBox="1"/>
          <p:nvPr/>
        </p:nvSpPr>
        <p:spPr>
          <a:xfrm>
            <a:off x="174542" y="4045526"/>
            <a:ext cx="12192000" cy="215001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1000"/>
              </a:spcBef>
              <a:spcAft>
                <a:spcPts val="0"/>
              </a:spcAft>
              <a:buClr>
                <a:schemeClr val="dk1"/>
              </a:buClr>
              <a:buSzPts val="3600"/>
              <a:buFont typeface="Arial"/>
              <a:buNone/>
            </a:pPr>
            <a:r>
              <a:rPr lang="en-US" sz="3600" dirty="0" smtClean="0">
                <a:solidFill>
                  <a:schemeClr val="bg1"/>
                </a:solidFill>
                <a:latin typeface="Calibri" panose="020F0502020204030204" pitchFamily="34" charset="0"/>
                <a:ea typeface="Calibri"/>
                <a:cs typeface="Calibri" panose="020F0502020204030204" pitchFamily="34" charset="0"/>
                <a:sym typeface="Calibri"/>
              </a:rPr>
              <a:t>English </a:t>
            </a:r>
            <a:r>
              <a:rPr lang="en-US" sz="3600" dirty="0">
                <a:solidFill>
                  <a:schemeClr val="bg1"/>
                </a:solidFill>
                <a:latin typeface="Calibri" panose="020F0502020204030204" pitchFamily="34" charset="0"/>
                <a:ea typeface="Calibri"/>
                <a:cs typeface="Calibri" panose="020F0502020204030204" pitchFamily="34" charset="0"/>
                <a:sym typeface="Calibri"/>
              </a:rPr>
              <a:t>f</a:t>
            </a:r>
            <a:r>
              <a:rPr lang="en-US" sz="3600" dirty="0" smtClean="0">
                <a:solidFill>
                  <a:schemeClr val="bg1"/>
                </a:solidFill>
                <a:latin typeface="Calibri" panose="020F0502020204030204" pitchFamily="34" charset="0"/>
                <a:ea typeface="Calibri"/>
                <a:cs typeface="Calibri" panose="020F0502020204030204" pitchFamily="34" charset="0"/>
                <a:sym typeface="Calibri"/>
              </a:rPr>
              <a:t>or </a:t>
            </a:r>
            <a:r>
              <a:rPr lang="en-US" sz="3600" dirty="0">
                <a:solidFill>
                  <a:schemeClr val="bg1"/>
                </a:solidFill>
                <a:latin typeface="Calibri" panose="020F0502020204030204" pitchFamily="34" charset="0"/>
                <a:ea typeface="Calibri"/>
                <a:cs typeface="Calibri" panose="020F0502020204030204" pitchFamily="34" charset="0"/>
                <a:sym typeface="Calibri"/>
              </a:rPr>
              <a:t>Specific </a:t>
            </a:r>
            <a:r>
              <a:rPr lang="en-US" sz="3600" dirty="0" smtClean="0">
                <a:solidFill>
                  <a:schemeClr val="bg1"/>
                </a:solidFill>
                <a:latin typeface="Calibri" panose="020F0502020204030204" pitchFamily="34" charset="0"/>
                <a:ea typeface="Calibri"/>
                <a:cs typeface="Calibri" panose="020F0502020204030204" pitchFamily="34" charset="0"/>
                <a:sym typeface="Calibri"/>
              </a:rPr>
              <a:t>Purposes:</a:t>
            </a:r>
            <a:r>
              <a:rPr lang="ka-GE" sz="3600" dirty="0" smtClean="0">
                <a:solidFill>
                  <a:schemeClr val="bg1"/>
                </a:solidFill>
                <a:latin typeface="Calibri" panose="020F0502020204030204" pitchFamily="34" charset="0"/>
                <a:ea typeface="Calibri"/>
                <a:cs typeface="Calibri" panose="020F0502020204030204" pitchFamily="34" charset="0"/>
                <a:sym typeface="Calibri"/>
              </a:rPr>
              <a:t>  </a:t>
            </a:r>
            <a:r>
              <a:rPr lang="en-US" sz="3600" dirty="0" smtClean="0">
                <a:solidFill>
                  <a:schemeClr val="bg1"/>
                </a:solidFill>
                <a:latin typeface="+mj-lt"/>
                <a:ea typeface="Calibri"/>
                <a:cs typeface="Calibri"/>
                <a:sym typeface="Calibri"/>
              </a:rPr>
              <a:t>Level </a:t>
            </a:r>
            <a:r>
              <a:rPr lang="en-US" sz="3600" dirty="0">
                <a:solidFill>
                  <a:schemeClr val="bg1"/>
                </a:solidFill>
                <a:latin typeface="+mj-lt"/>
                <a:ea typeface="Calibri"/>
                <a:cs typeface="Calibri"/>
                <a:sym typeface="Calibri"/>
              </a:rPr>
              <a:t>A2</a:t>
            </a:r>
            <a:endParaRPr sz="3600" u="none" strike="noStrike" cap="none" dirty="0">
              <a:solidFill>
                <a:schemeClr val="bg1"/>
              </a:solidFill>
              <a:latin typeface="+mj-lt"/>
              <a:ea typeface="Calibri"/>
              <a:cs typeface="Calibri"/>
              <a:sym typeface="Calibri"/>
            </a:endParaRPr>
          </a:p>
        </p:txBody>
      </p:sp>
      <p:pic>
        <p:nvPicPr>
          <p:cNvPr id="7"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979206" y="480789"/>
            <a:ext cx="2164081" cy="968991"/>
          </a:xfrm>
          <a:prstGeom prst="rect">
            <a:avLst/>
          </a:prstGeom>
          <a:noFill/>
          <a:ln>
            <a:noFill/>
          </a:ln>
        </p:spPr>
      </p:pic>
      <p:pic>
        <p:nvPicPr>
          <p:cNvPr id="8" name="Picture 7">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3143289" y="480789"/>
            <a:ext cx="2376972" cy="968991"/>
          </a:xfrm>
          <a:prstGeom prst="rect">
            <a:avLst/>
          </a:prstGeom>
        </p:spPr>
      </p:pic>
    </p:spTree>
    <p:extLst>
      <p:ext uri="{BB962C8B-B14F-4D97-AF65-F5344CB8AC3E}">
        <p14:creationId xmlns:p14="http://schemas.microsoft.com/office/powerpoint/2010/main" val="6079046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668018" y="1566882"/>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endParaRPr lang="ka-GE" sz="3600" b="1" dirty="0">
              <a:solidFill>
                <a:schemeClr val="bg1"/>
              </a:solidFill>
              <a:latin typeface="Calibri" pitchFamily="34" charset="0"/>
            </a:endParaRPr>
          </a:p>
          <a:p>
            <a:pPr lvl="0" algn="ctr"/>
            <a:r>
              <a:rPr lang="ka-GE" sz="3600" dirty="0">
                <a:solidFill>
                  <a:schemeClr val="bg1"/>
                </a:solidFill>
                <a:latin typeface="Calibri" pitchFamily="34" charset="0"/>
              </a:rPr>
              <a:t>handl</a:t>
            </a:r>
            <a:r>
              <a:rPr lang="en-US" sz="3600" dirty="0">
                <a:solidFill>
                  <a:schemeClr val="bg1"/>
                </a:solidFill>
                <a:latin typeface="Calibri" pitchFamily="34" charset="0"/>
              </a:rPr>
              <a:t>e</a:t>
            </a:r>
          </a:p>
          <a:p>
            <a:pPr lvl="0" algn="ctr"/>
            <a:r>
              <a:rPr lang="en-US" sz="3600" dirty="0" smtClean="0">
                <a:solidFill>
                  <a:schemeClr val="bg1"/>
                </a:solidFill>
                <a:latin typeface="Calibri" pitchFamily="34" charset="0"/>
              </a:rPr>
              <a:t>(v.)</a:t>
            </a:r>
            <a:endParaRPr lang="en-US" sz="3600" dirty="0">
              <a:solidFill>
                <a:schemeClr val="bg1"/>
              </a:solidFill>
              <a:latin typeface="Calibri" pitchFamily="34" charset="0"/>
            </a:endParaRPr>
          </a:p>
          <a:p>
            <a:pPr marL="0" marR="0" lvl="0" indent="0" algn="ctr" rtl="0">
              <a:spcBef>
                <a:spcPts val="0"/>
              </a:spcBef>
              <a:spcAft>
                <a:spcPts val="0"/>
              </a:spcAft>
              <a:buNone/>
            </a:pPr>
            <a:endParaRPr sz="3600" b="1" dirty="0">
              <a:latin typeface="Calibri Regular" charset="0"/>
            </a:endParaRPr>
          </a:p>
        </p:txBody>
      </p:sp>
      <p:sp>
        <p:nvSpPr>
          <p:cNvPr id="190" name="Google Shape;190;g8d3272b2c0_0_231"/>
          <p:cNvSpPr/>
          <p:nvPr/>
        </p:nvSpPr>
        <p:spPr>
          <a:xfrm>
            <a:off x="4098000" y="4236334"/>
            <a:ext cx="4571438" cy="100475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u="none" strike="noStrike" cap="none" dirty="0">
                <a:solidFill>
                  <a:srgbClr val="FFFFFF"/>
                </a:solidFill>
                <a:latin typeface="Calibri Regular" charset="0"/>
                <a:ea typeface="Calibri"/>
                <a:cs typeface="Calibri"/>
                <a:sym typeface="Calibri"/>
              </a:rPr>
              <a:t>მართვა, რეგულირება</a:t>
            </a:r>
            <a:endParaRPr sz="2400" u="none" strike="noStrike" cap="none" dirty="0">
              <a:solidFill>
                <a:srgbClr val="FFFFFF"/>
              </a:solidFill>
              <a:latin typeface="Calibri Regular" charset="0"/>
              <a:ea typeface="Calibri"/>
              <a:cs typeface="Calibri"/>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8342952" y="346330"/>
            <a:ext cx="2768393" cy="1407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8342952" y="435813"/>
            <a:ext cx="2768393"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Calibri" panose="020F0502020204030204" pitchFamily="34"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a:extLst>
              <a:ext uri="{FF2B5EF4-FFF2-40B4-BE49-F238E27FC236}">
                <a16:creationId xmlns:a16="http://schemas.microsoft.com/office/drawing/2014/main" id="{D1B5DCDD-794B-2846-8198-90595578A702}"/>
              </a:ext>
            </a:extLst>
          </p:cNvPr>
          <p:cNvSpPr/>
          <p:nvPr/>
        </p:nvSpPr>
        <p:spPr>
          <a:xfrm>
            <a:off x="4097999" y="5450879"/>
            <a:ext cx="4571439" cy="1346622"/>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ka-GE" sz="2600" i="1" dirty="0">
                <a:solidFill>
                  <a:schemeClr val="bg1"/>
                </a:solidFill>
                <a:latin typeface="Calibri" charset="0"/>
                <a:ea typeface="Calibri" charset="0"/>
                <a:cs typeface="Calibri" charset="0"/>
                <a:sym typeface="Calibri"/>
              </a:rPr>
              <a:t>It is difficult to </a:t>
            </a:r>
            <a:r>
              <a:rPr lang="ka-GE" sz="2600" i="1" u="sng" dirty="0">
                <a:solidFill>
                  <a:srgbClr val="FFC000"/>
                </a:solidFill>
                <a:latin typeface="Calibri" charset="0"/>
                <a:ea typeface="Calibri" charset="0"/>
                <a:cs typeface="Calibri" charset="0"/>
                <a:sym typeface="Calibri"/>
              </a:rPr>
              <a:t>handle</a:t>
            </a:r>
            <a:r>
              <a:rPr lang="ka-GE" sz="2600" i="1" dirty="0">
                <a:solidFill>
                  <a:schemeClr val="bg1"/>
                </a:solidFill>
                <a:latin typeface="Calibri" charset="0"/>
                <a:ea typeface="Calibri" charset="0"/>
                <a:cs typeface="Calibri" charset="0"/>
                <a:sym typeface="Calibri"/>
              </a:rPr>
              <a:t> guest complaints, you need </a:t>
            </a:r>
            <a:r>
              <a:rPr lang="ka-GE" sz="2600" i="1" dirty="0" smtClean="0">
                <a:solidFill>
                  <a:schemeClr val="bg1"/>
                </a:solidFill>
                <a:latin typeface="Calibri" charset="0"/>
                <a:ea typeface="Calibri" charset="0"/>
                <a:cs typeface="Calibri" charset="0"/>
                <a:sym typeface="Calibri"/>
              </a:rPr>
              <a:t>lot</a:t>
            </a:r>
            <a:r>
              <a:rPr lang="en-US" sz="2600" i="1" dirty="0" smtClean="0">
                <a:solidFill>
                  <a:schemeClr val="bg1"/>
                </a:solidFill>
                <a:latin typeface="Calibri" charset="0"/>
                <a:ea typeface="Calibri" charset="0"/>
                <a:cs typeface="Calibri" charset="0"/>
                <a:sym typeface="Calibri"/>
              </a:rPr>
              <a:t>s</a:t>
            </a:r>
            <a:r>
              <a:rPr lang="ka-GE" sz="2600" i="1" dirty="0" smtClean="0">
                <a:solidFill>
                  <a:schemeClr val="bg1"/>
                </a:solidFill>
                <a:latin typeface="Calibri" charset="0"/>
                <a:ea typeface="Calibri" charset="0"/>
                <a:cs typeface="Calibri" charset="0"/>
                <a:sym typeface="Calibri"/>
              </a:rPr>
              <a:t> </a:t>
            </a:r>
            <a:r>
              <a:rPr lang="ka-GE" sz="2600" i="1" dirty="0">
                <a:solidFill>
                  <a:schemeClr val="bg1"/>
                </a:solidFill>
                <a:latin typeface="Calibri" charset="0"/>
                <a:ea typeface="Calibri" charset="0"/>
                <a:cs typeface="Calibri" charset="0"/>
                <a:sym typeface="Calibri"/>
              </a:rPr>
              <a:t>of self control. </a:t>
            </a:r>
            <a:endParaRPr sz="2600" i="1" strike="noStrike" cap="none" dirty="0">
              <a:solidFill>
                <a:schemeClr val="bg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2404439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920786" y="1525115"/>
            <a:ext cx="3107684"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endParaRPr lang="ka-GE" sz="3600" dirty="0">
              <a:solidFill>
                <a:schemeClr val="bg1"/>
              </a:solidFill>
              <a:latin typeface="Calibri" pitchFamily="34" charset="0"/>
            </a:endParaRPr>
          </a:p>
          <a:p>
            <a:pPr lvl="0" algn="ctr"/>
            <a:r>
              <a:rPr lang="ka-GE" sz="3600" dirty="0">
                <a:solidFill>
                  <a:schemeClr val="bg1"/>
                </a:solidFill>
                <a:latin typeface="Calibri" pitchFamily="34" charset="0"/>
              </a:rPr>
              <a:t>industry</a:t>
            </a:r>
            <a:endParaRPr lang="en-US" sz="3600" dirty="0">
              <a:solidFill>
                <a:schemeClr val="bg1"/>
              </a:solidFill>
              <a:latin typeface="Calibri" pitchFamily="34" charset="0"/>
            </a:endParaRPr>
          </a:p>
          <a:p>
            <a:pPr lvl="0" algn="ctr"/>
            <a:r>
              <a:rPr lang="en-US" sz="3600" dirty="0">
                <a:solidFill>
                  <a:schemeClr val="bg1"/>
                </a:solidFill>
                <a:latin typeface="Calibri" pitchFamily="34" charset="0"/>
              </a:rPr>
              <a:t>(n.)</a:t>
            </a:r>
          </a:p>
          <a:p>
            <a:pPr marL="0" marR="0" lvl="0" indent="0" algn="ctr" rtl="0">
              <a:spcBef>
                <a:spcPts val="0"/>
              </a:spcBef>
              <a:spcAft>
                <a:spcPts val="0"/>
              </a:spcAft>
              <a:buNone/>
            </a:pPr>
            <a:endParaRPr sz="3600" dirty="0">
              <a:latin typeface="Calibri Regular" charset="0"/>
            </a:endParaRPr>
          </a:p>
        </p:txBody>
      </p:sp>
      <p:sp>
        <p:nvSpPr>
          <p:cNvPr id="190" name="Google Shape;190;g8d3272b2c0_0_231"/>
          <p:cNvSpPr/>
          <p:nvPr/>
        </p:nvSpPr>
        <p:spPr>
          <a:xfrm>
            <a:off x="4687747" y="4305782"/>
            <a:ext cx="3655205" cy="75053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dirty="0">
                <a:solidFill>
                  <a:srgbClr val="FFFFFF"/>
                </a:solidFill>
                <a:latin typeface="Calibri Regular" charset="0"/>
                <a:ea typeface="Calibri"/>
                <a:cs typeface="Calibri"/>
                <a:sym typeface="Calibri"/>
              </a:rPr>
              <a:t>ინდუსტრია</a:t>
            </a:r>
            <a:endParaRPr sz="2400" u="none" strike="noStrike" cap="none" dirty="0">
              <a:solidFill>
                <a:srgbClr val="FFFFFF"/>
              </a:solidFill>
              <a:latin typeface="Calibri Regular" charset="0"/>
              <a:ea typeface="Calibri"/>
              <a:cs typeface="Calibri"/>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8777519" y="504072"/>
            <a:ext cx="2584555" cy="12665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8777519" y="504071"/>
            <a:ext cx="2768393"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Calibri" panose="020F0502020204030204" pitchFamily="34"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4687747" y="5450878"/>
            <a:ext cx="3655205" cy="1199303"/>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600" i="1" dirty="0">
                <a:solidFill>
                  <a:schemeClr val="bg1"/>
                </a:solidFill>
                <a:latin typeface="Calibri" charset="0"/>
                <a:ea typeface="Calibri" charset="0"/>
                <a:cs typeface="Calibri" charset="0"/>
                <a:sym typeface="Calibri"/>
              </a:rPr>
              <a:t>The t</a:t>
            </a:r>
            <a:r>
              <a:rPr lang="ka-GE" sz="2600" i="1" dirty="0">
                <a:solidFill>
                  <a:schemeClr val="bg1"/>
                </a:solidFill>
                <a:latin typeface="Calibri" charset="0"/>
                <a:ea typeface="Calibri" charset="0"/>
                <a:cs typeface="Calibri" charset="0"/>
                <a:sym typeface="Calibri"/>
              </a:rPr>
              <a:t>ourism </a:t>
            </a:r>
            <a:r>
              <a:rPr lang="ka-GE" sz="2600" i="1" u="sng" dirty="0">
                <a:solidFill>
                  <a:srgbClr val="FFC000"/>
                </a:solidFill>
                <a:latin typeface="Calibri" charset="0"/>
                <a:ea typeface="Calibri" charset="0"/>
                <a:cs typeface="Calibri" charset="0"/>
                <a:sym typeface="Calibri"/>
              </a:rPr>
              <a:t>industry</a:t>
            </a:r>
            <a:r>
              <a:rPr lang="ka-GE" sz="2600" i="1" dirty="0">
                <a:solidFill>
                  <a:schemeClr val="bg1"/>
                </a:solidFill>
                <a:latin typeface="Calibri" charset="0"/>
                <a:ea typeface="Calibri" charset="0"/>
                <a:cs typeface="Calibri" charset="0"/>
                <a:sym typeface="Calibri"/>
              </a:rPr>
              <a:t> is growing bigger every year.</a:t>
            </a:r>
            <a:endParaRPr sz="2600" i="1" strike="noStrike" cap="none" dirty="0">
              <a:solidFill>
                <a:schemeClr val="bg1"/>
              </a:solidFill>
              <a:latin typeface="Calibri" charset="0"/>
              <a:ea typeface="Calibri" charset="0"/>
              <a:cs typeface="Calibri" charset="0"/>
              <a:sym typeface="Calibri"/>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2829857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827534" y="1777114"/>
            <a:ext cx="3236559" cy="2243228"/>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endParaRPr lang="ka-GE" sz="3600" dirty="0">
              <a:solidFill>
                <a:schemeClr val="bg1"/>
              </a:solidFill>
              <a:latin typeface="Calibri" pitchFamily="34" charset="0"/>
            </a:endParaRPr>
          </a:p>
          <a:p>
            <a:pPr lvl="0" algn="ctr"/>
            <a:r>
              <a:rPr lang="ka-GE" sz="3600" dirty="0">
                <a:solidFill>
                  <a:schemeClr val="bg1"/>
                </a:solidFill>
                <a:latin typeface="Calibri" pitchFamily="34" charset="0"/>
              </a:rPr>
              <a:t>billing</a:t>
            </a:r>
            <a:endParaRPr lang="en-US" sz="3600" dirty="0">
              <a:solidFill>
                <a:schemeClr val="bg1"/>
              </a:solidFill>
              <a:latin typeface="Calibri" pitchFamily="34" charset="0"/>
            </a:endParaRPr>
          </a:p>
          <a:p>
            <a:pPr lvl="0" algn="ctr"/>
            <a:r>
              <a:rPr lang="en-US" sz="3600" dirty="0" smtClean="0">
                <a:solidFill>
                  <a:schemeClr val="bg1"/>
                </a:solidFill>
                <a:latin typeface="Calibri" pitchFamily="34" charset="0"/>
              </a:rPr>
              <a:t>(</a:t>
            </a:r>
            <a:r>
              <a:rPr lang="ka-GE" sz="3600" dirty="0" smtClean="0">
                <a:solidFill>
                  <a:schemeClr val="bg1"/>
                </a:solidFill>
                <a:latin typeface="Calibri" pitchFamily="34" charset="0"/>
              </a:rPr>
              <a:t>n</a:t>
            </a:r>
            <a:r>
              <a:rPr lang="en-US" sz="3600" dirty="0" smtClean="0">
                <a:solidFill>
                  <a:schemeClr val="bg1"/>
                </a:solidFill>
                <a:latin typeface="Calibri" pitchFamily="34" charset="0"/>
              </a:rPr>
              <a:t>.)</a:t>
            </a:r>
            <a:endParaRPr lang="en-US" sz="3600" dirty="0">
              <a:solidFill>
                <a:schemeClr val="bg1"/>
              </a:solidFill>
              <a:latin typeface="Calibri" pitchFamily="34" charset="0"/>
            </a:endParaRPr>
          </a:p>
          <a:p>
            <a:pPr marL="0" marR="0" lvl="0" indent="0" algn="ctr" rtl="0">
              <a:spcBef>
                <a:spcPts val="0"/>
              </a:spcBef>
              <a:spcAft>
                <a:spcPts val="0"/>
              </a:spcAft>
              <a:buNone/>
            </a:pPr>
            <a:endParaRPr sz="3600" dirty="0">
              <a:latin typeface="Calibri Regular" charset="0"/>
            </a:endParaRPr>
          </a:p>
        </p:txBody>
      </p:sp>
      <p:sp>
        <p:nvSpPr>
          <p:cNvPr id="190" name="Google Shape;190;g8d3272b2c0_0_231"/>
          <p:cNvSpPr/>
          <p:nvPr/>
        </p:nvSpPr>
        <p:spPr>
          <a:xfrm>
            <a:off x="4496874" y="4190556"/>
            <a:ext cx="3959062" cy="843131"/>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dirty="0">
                <a:solidFill>
                  <a:srgbClr val="FFFFFF"/>
                </a:solidFill>
                <a:latin typeface="Calibri Regular" charset="0"/>
                <a:ea typeface="Calibri"/>
                <a:cs typeface="Calibri"/>
                <a:sym typeface="Calibri"/>
              </a:rPr>
              <a:t>ანგარიში, </a:t>
            </a:r>
            <a:endParaRPr lang="en-US" sz="2400" dirty="0" smtClean="0">
              <a:solidFill>
                <a:srgbClr val="FFFFFF"/>
              </a:solidFill>
              <a:latin typeface="Calibri Regular" charset="0"/>
              <a:ea typeface="Calibri"/>
              <a:cs typeface="Calibri"/>
              <a:sym typeface="Calibri"/>
            </a:endParaRPr>
          </a:p>
          <a:p>
            <a:pPr marL="0" marR="0" lvl="0" indent="0" algn="ctr" rtl="0">
              <a:spcBef>
                <a:spcPts val="0"/>
              </a:spcBef>
              <a:spcAft>
                <a:spcPts val="0"/>
              </a:spcAft>
              <a:buNone/>
            </a:pPr>
            <a:r>
              <a:rPr lang="ka-GE" sz="2400" dirty="0" smtClean="0">
                <a:solidFill>
                  <a:srgbClr val="FFFFFF"/>
                </a:solidFill>
                <a:latin typeface="Calibri Regular" charset="0"/>
                <a:ea typeface="Calibri"/>
                <a:cs typeface="Calibri"/>
                <a:sym typeface="Calibri"/>
              </a:rPr>
              <a:t>ანგარიშფაქტურა</a:t>
            </a:r>
            <a:endParaRPr sz="2400" u="none" strike="noStrike" cap="none" dirty="0">
              <a:solidFill>
                <a:srgbClr val="FFFFFF"/>
              </a:solidFill>
              <a:latin typeface="Calibri Regular" charset="0"/>
              <a:ea typeface="Calibri"/>
              <a:cs typeface="Calibri"/>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8739918" y="414258"/>
            <a:ext cx="2584555" cy="11108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8739918" y="315044"/>
            <a:ext cx="2768393"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Calibri" panose="020F0502020204030204" pitchFamily="34"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a:extLst>
              <a:ext uri="{FF2B5EF4-FFF2-40B4-BE49-F238E27FC236}">
                <a16:creationId xmlns:a16="http://schemas.microsoft.com/office/drawing/2014/main" id="{D1B5DCDD-794B-2846-8198-90595578A702}"/>
              </a:ext>
            </a:extLst>
          </p:cNvPr>
          <p:cNvSpPr/>
          <p:nvPr/>
        </p:nvSpPr>
        <p:spPr>
          <a:xfrm>
            <a:off x="4496873" y="5450879"/>
            <a:ext cx="3959063" cy="116495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600" i="1" strike="noStrike" cap="none" dirty="0">
                <a:solidFill>
                  <a:schemeClr val="bg1"/>
                </a:solidFill>
                <a:latin typeface="Calibri" charset="0"/>
                <a:ea typeface="Calibri" charset="0"/>
                <a:cs typeface="Calibri" charset="0"/>
                <a:sym typeface="Calibri"/>
              </a:rPr>
              <a:t>P</a:t>
            </a:r>
            <a:r>
              <a:rPr lang="ka-GE" sz="2600" i="1" strike="noStrike" cap="none" dirty="0">
                <a:solidFill>
                  <a:schemeClr val="bg1"/>
                </a:solidFill>
                <a:latin typeface="Calibri" charset="0"/>
                <a:ea typeface="Calibri" charset="0"/>
                <a:cs typeface="Calibri" charset="0"/>
                <a:sym typeface="Calibri"/>
              </a:rPr>
              <a:t>eople often complain about </a:t>
            </a:r>
            <a:r>
              <a:rPr lang="ka-GE" sz="2600" i="1" u="sng" strike="noStrike" cap="none" dirty="0">
                <a:solidFill>
                  <a:srgbClr val="FFC000"/>
                </a:solidFill>
                <a:latin typeface="Calibri" charset="0"/>
                <a:ea typeface="Calibri" charset="0"/>
                <a:cs typeface="Calibri" charset="0"/>
                <a:sym typeface="Calibri"/>
              </a:rPr>
              <a:t>billing</a:t>
            </a:r>
            <a:r>
              <a:rPr lang="ka-GE" sz="2600" i="1" strike="noStrike" cap="none" dirty="0">
                <a:solidFill>
                  <a:schemeClr val="bg1"/>
                </a:solidFill>
                <a:latin typeface="Calibri" charset="0"/>
                <a:ea typeface="Calibri" charset="0"/>
                <a:cs typeface="Calibri" charset="0"/>
                <a:sym typeface="Calibri"/>
              </a:rPr>
              <a:t> being </a:t>
            </a:r>
            <a:r>
              <a:rPr lang="ka-GE" sz="2600" i="1" strike="noStrike" cap="none" dirty="0" smtClean="0">
                <a:solidFill>
                  <a:schemeClr val="bg1"/>
                </a:solidFill>
                <a:latin typeface="Calibri" charset="0"/>
                <a:ea typeface="Calibri" charset="0"/>
                <a:cs typeface="Calibri" charset="0"/>
                <a:sym typeface="Calibri"/>
              </a:rPr>
              <a:t>inac</a:t>
            </a:r>
            <a:r>
              <a:rPr lang="en-US" sz="2600" i="1" strike="noStrike" cap="none" dirty="0" smtClean="0">
                <a:solidFill>
                  <a:schemeClr val="bg1"/>
                </a:solidFill>
                <a:latin typeface="Calibri" charset="0"/>
                <a:ea typeface="Calibri" charset="0"/>
                <a:cs typeface="Calibri" charset="0"/>
                <a:sym typeface="Calibri"/>
              </a:rPr>
              <a:t>c</a:t>
            </a:r>
            <a:r>
              <a:rPr lang="ka-GE" sz="2600" i="1" strike="noStrike" cap="none" dirty="0" smtClean="0">
                <a:solidFill>
                  <a:schemeClr val="bg1"/>
                </a:solidFill>
                <a:latin typeface="Calibri" charset="0"/>
                <a:ea typeface="Calibri" charset="0"/>
                <a:cs typeface="Calibri" charset="0"/>
                <a:sym typeface="Calibri"/>
              </a:rPr>
              <a:t>urate</a:t>
            </a:r>
            <a:r>
              <a:rPr lang="ka-GE" sz="2600" i="1" strike="noStrike" cap="none" dirty="0">
                <a:solidFill>
                  <a:schemeClr val="bg1"/>
                </a:solidFill>
                <a:latin typeface="Calibri" charset="0"/>
                <a:ea typeface="Calibri" charset="0"/>
                <a:cs typeface="Calibri" charset="0"/>
                <a:sym typeface="Calibri"/>
              </a:rPr>
              <a:t>. </a:t>
            </a:r>
            <a:endParaRPr sz="2600" i="1" strike="noStrike" cap="none" dirty="0">
              <a:solidFill>
                <a:schemeClr val="bg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339089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827534" y="1758962"/>
            <a:ext cx="3063489" cy="2091055"/>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endParaRPr lang="ka-GE" sz="3600" dirty="0">
              <a:solidFill>
                <a:schemeClr val="bg1"/>
              </a:solidFill>
              <a:latin typeface="Calibri" pitchFamily="34" charset="0"/>
            </a:endParaRPr>
          </a:p>
          <a:p>
            <a:pPr lvl="0" algn="ctr"/>
            <a:r>
              <a:rPr lang="ka-GE" sz="3600" dirty="0">
                <a:solidFill>
                  <a:schemeClr val="bg1"/>
                </a:solidFill>
                <a:latin typeface="Calibri" pitchFamily="34" charset="0"/>
              </a:rPr>
              <a:t>dispute</a:t>
            </a:r>
            <a:endParaRPr lang="en-US" sz="3600" dirty="0">
              <a:solidFill>
                <a:schemeClr val="bg1"/>
              </a:solidFill>
              <a:latin typeface="Calibri" pitchFamily="34" charset="0"/>
            </a:endParaRPr>
          </a:p>
          <a:p>
            <a:pPr lvl="0" algn="ctr"/>
            <a:r>
              <a:rPr lang="en-US" sz="3600" dirty="0">
                <a:solidFill>
                  <a:schemeClr val="bg1"/>
                </a:solidFill>
                <a:latin typeface="Calibri" pitchFamily="34" charset="0"/>
              </a:rPr>
              <a:t>(</a:t>
            </a:r>
            <a:r>
              <a:rPr lang="ka-GE" sz="3600" dirty="0">
                <a:solidFill>
                  <a:schemeClr val="bg1"/>
                </a:solidFill>
                <a:latin typeface="Calibri" pitchFamily="34" charset="0"/>
              </a:rPr>
              <a:t>n</a:t>
            </a:r>
            <a:r>
              <a:rPr lang="en-US" sz="3600" dirty="0">
                <a:solidFill>
                  <a:schemeClr val="bg1"/>
                </a:solidFill>
                <a:latin typeface="Calibri" pitchFamily="34" charset="0"/>
              </a:rPr>
              <a:t>.)</a:t>
            </a:r>
          </a:p>
          <a:p>
            <a:pPr marL="0" marR="0" lvl="0" indent="0" algn="ctr" rtl="0">
              <a:spcBef>
                <a:spcPts val="0"/>
              </a:spcBef>
              <a:spcAft>
                <a:spcPts val="0"/>
              </a:spcAft>
              <a:buNone/>
            </a:pPr>
            <a:endParaRPr sz="3600" dirty="0">
              <a:latin typeface="Calibri Regular" charset="0"/>
            </a:endParaRPr>
          </a:p>
        </p:txBody>
      </p:sp>
      <p:sp>
        <p:nvSpPr>
          <p:cNvPr id="190" name="Google Shape;190;g8d3272b2c0_0_231"/>
          <p:cNvSpPr/>
          <p:nvPr/>
        </p:nvSpPr>
        <p:spPr>
          <a:xfrm>
            <a:off x="4987637" y="4194945"/>
            <a:ext cx="2565070" cy="911006"/>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dirty="0">
                <a:solidFill>
                  <a:srgbClr val="FFFFFF"/>
                </a:solidFill>
                <a:latin typeface="Calibri Regular" charset="0"/>
                <a:ea typeface="Calibri"/>
                <a:cs typeface="Calibri"/>
                <a:sym typeface="Calibri"/>
              </a:rPr>
              <a:t>დავა</a:t>
            </a:r>
            <a:endParaRPr lang="en-US" sz="2400" u="none" strike="noStrike" cap="none" dirty="0">
              <a:solidFill>
                <a:srgbClr val="FFFFFF"/>
              </a:solidFill>
              <a:latin typeface="Calibri Regular" charset="0"/>
              <a:ea typeface="Calibri"/>
              <a:cs typeface="Calibri"/>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8434870" y="439166"/>
            <a:ext cx="2584555" cy="1381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8434870" y="527757"/>
            <a:ext cx="2584555"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Calibri" panose="020F0502020204030204" pitchFamily="34"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3585832" y="5450879"/>
            <a:ext cx="5642835" cy="122085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600" i="1" strike="noStrike" cap="none" dirty="0">
                <a:solidFill>
                  <a:schemeClr val="bg1"/>
                </a:solidFill>
                <a:latin typeface="Calibri" charset="0"/>
                <a:ea typeface="Calibri" charset="0"/>
                <a:cs typeface="Calibri" charset="0"/>
                <a:sym typeface="Calibri"/>
              </a:rPr>
              <a:t>I</a:t>
            </a:r>
            <a:r>
              <a:rPr lang="ka-GE" sz="2600" i="1" strike="noStrike" cap="none" dirty="0">
                <a:solidFill>
                  <a:schemeClr val="bg1"/>
                </a:solidFill>
                <a:latin typeface="Calibri" charset="0"/>
                <a:ea typeface="Calibri" charset="0"/>
                <a:cs typeface="Calibri" charset="0"/>
                <a:sym typeface="Calibri"/>
              </a:rPr>
              <a:t>t is better not to have </a:t>
            </a:r>
            <a:r>
              <a:rPr lang="ka-GE" sz="2600" i="1" u="sng" strike="noStrike" cap="none" dirty="0">
                <a:solidFill>
                  <a:srgbClr val="FFC000"/>
                </a:solidFill>
                <a:latin typeface="Calibri" charset="0"/>
                <a:ea typeface="Calibri" charset="0"/>
                <a:cs typeface="Calibri" charset="0"/>
                <a:sym typeface="Calibri"/>
              </a:rPr>
              <a:t>disputes</a:t>
            </a:r>
            <a:r>
              <a:rPr lang="ka-GE" sz="2600" i="1" strike="noStrike" cap="none" dirty="0">
                <a:solidFill>
                  <a:schemeClr val="bg1"/>
                </a:solidFill>
                <a:latin typeface="Calibri" charset="0"/>
                <a:ea typeface="Calibri" charset="0"/>
                <a:cs typeface="Calibri" charset="0"/>
                <a:sym typeface="Calibri"/>
              </a:rPr>
              <a:t> with clients. </a:t>
            </a:r>
            <a:endParaRPr sz="2600" i="1" strike="noStrike" cap="none" dirty="0">
              <a:solidFill>
                <a:schemeClr val="bg1"/>
              </a:solidFill>
              <a:latin typeface="Calibri" charset="0"/>
              <a:ea typeface="Calibri" charset="0"/>
              <a:cs typeface="Calibri" charset="0"/>
              <a:sym typeface="Calibri"/>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8571561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647" y="2066517"/>
            <a:ext cx="4224792" cy="1943087"/>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endParaRPr lang="ka-GE" sz="3600" dirty="0">
              <a:solidFill>
                <a:schemeClr val="bg1"/>
              </a:solidFill>
              <a:latin typeface="Calibri" pitchFamily="34" charset="0"/>
            </a:endParaRPr>
          </a:p>
          <a:p>
            <a:pPr lvl="0" algn="ctr"/>
            <a:r>
              <a:rPr lang="ka-GE" sz="3600" dirty="0">
                <a:solidFill>
                  <a:schemeClr val="bg1"/>
                </a:solidFill>
                <a:latin typeface="Calibri" pitchFamily="34" charset="0"/>
              </a:rPr>
              <a:t>compensation</a:t>
            </a:r>
            <a:r>
              <a:rPr lang="en-US" sz="3600" dirty="0">
                <a:solidFill>
                  <a:schemeClr val="bg1"/>
                </a:solidFill>
                <a:latin typeface="Calibri" pitchFamily="34" charset="0"/>
              </a:rPr>
              <a:t> </a:t>
            </a:r>
          </a:p>
          <a:p>
            <a:pPr lvl="0" algn="ctr"/>
            <a:r>
              <a:rPr lang="en-US" sz="3600" dirty="0">
                <a:solidFill>
                  <a:schemeClr val="bg1"/>
                </a:solidFill>
                <a:latin typeface="Calibri" pitchFamily="34" charset="0"/>
              </a:rPr>
              <a:t>(</a:t>
            </a:r>
            <a:r>
              <a:rPr lang="ka-GE" sz="3600" dirty="0">
                <a:solidFill>
                  <a:schemeClr val="bg1"/>
                </a:solidFill>
                <a:latin typeface="Calibri" pitchFamily="34" charset="0"/>
              </a:rPr>
              <a:t>n</a:t>
            </a:r>
            <a:r>
              <a:rPr lang="en-US" sz="3600" dirty="0">
                <a:solidFill>
                  <a:schemeClr val="bg1"/>
                </a:solidFill>
                <a:latin typeface="Calibri" pitchFamily="34" charset="0"/>
              </a:rPr>
              <a:t>.)</a:t>
            </a:r>
          </a:p>
          <a:p>
            <a:pPr marL="0" marR="0" lvl="0" indent="0" algn="ctr" rtl="0">
              <a:spcBef>
                <a:spcPts val="0"/>
              </a:spcBef>
              <a:spcAft>
                <a:spcPts val="0"/>
              </a:spcAft>
              <a:buNone/>
            </a:pPr>
            <a:endParaRPr sz="3600" dirty="0">
              <a:latin typeface="Calibri Regular" charset="0"/>
            </a:endParaRPr>
          </a:p>
        </p:txBody>
      </p:sp>
      <p:sp>
        <p:nvSpPr>
          <p:cNvPr id="190" name="Google Shape;190;g8d3272b2c0_0_231"/>
          <p:cNvSpPr/>
          <p:nvPr/>
        </p:nvSpPr>
        <p:spPr>
          <a:xfrm>
            <a:off x="4386805" y="4219763"/>
            <a:ext cx="4282634" cy="819982"/>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u="none" strike="noStrike" cap="none" dirty="0">
                <a:solidFill>
                  <a:srgbClr val="FFFFFF"/>
                </a:solidFill>
                <a:latin typeface="Calibri Regular" charset="0"/>
                <a:ea typeface="Calibri"/>
                <a:cs typeface="Calibri"/>
                <a:sym typeface="Calibri"/>
              </a:rPr>
              <a:t>ანაზღაურება</a:t>
            </a:r>
            <a:endParaRPr sz="3500" u="none" strike="noStrike" cap="none" dirty="0">
              <a:solidFill>
                <a:srgbClr val="FFFFFF"/>
              </a:solidFill>
              <a:latin typeface="Calibri Regular" charset="0"/>
              <a:ea typeface="Calibri"/>
              <a:cs typeface="Calibri"/>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8526790" y="346330"/>
            <a:ext cx="2584555" cy="14242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8526790" y="455843"/>
            <a:ext cx="2768393"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Calibri" panose="020F0502020204030204" pitchFamily="34"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4386805" y="5210530"/>
            <a:ext cx="4282634" cy="132573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800" i="1" dirty="0">
                <a:solidFill>
                  <a:schemeClr val="bg1"/>
                </a:solidFill>
                <a:latin typeface="Calibri" charset="0"/>
                <a:ea typeface="Calibri" charset="0"/>
                <a:cs typeface="Calibri" charset="0"/>
              </a:rPr>
              <a:t>G</a:t>
            </a:r>
            <a:r>
              <a:rPr lang="ka-GE" sz="2800" i="1" dirty="0">
                <a:solidFill>
                  <a:schemeClr val="bg1"/>
                </a:solidFill>
                <a:latin typeface="Calibri" charset="0"/>
                <a:ea typeface="Calibri" charset="0"/>
                <a:cs typeface="Calibri" charset="0"/>
              </a:rPr>
              <a:t>uests asked for </a:t>
            </a:r>
            <a:r>
              <a:rPr lang="ka-GE" sz="2800" i="1" u="sng" dirty="0">
                <a:solidFill>
                  <a:srgbClr val="FFC000"/>
                </a:solidFill>
                <a:latin typeface="Calibri" charset="0"/>
                <a:ea typeface="Calibri" charset="0"/>
                <a:cs typeface="Calibri" charset="0"/>
              </a:rPr>
              <a:t>compensation</a:t>
            </a:r>
            <a:r>
              <a:rPr lang="ka-GE" sz="2800" i="1" dirty="0">
                <a:solidFill>
                  <a:schemeClr val="bg1"/>
                </a:solidFill>
                <a:latin typeface="Calibri" charset="0"/>
                <a:ea typeface="Calibri" charset="0"/>
                <a:cs typeface="Calibri" charset="0"/>
              </a:rPr>
              <a:t> as they did not like the service. </a:t>
            </a: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7389912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647" y="2066517"/>
            <a:ext cx="4224792" cy="1943087"/>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endParaRPr lang="ka-GE" sz="3600" dirty="0">
              <a:solidFill>
                <a:schemeClr val="bg1"/>
              </a:solidFill>
              <a:latin typeface="Calibri" pitchFamily="34" charset="0"/>
            </a:endParaRPr>
          </a:p>
          <a:p>
            <a:pPr lvl="0" algn="ctr"/>
            <a:r>
              <a:rPr lang="en-US" sz="3600" dirty="0" smtClean="0">
                <a:solidFill>
                  <a:schemeClr val="bg1"/>
                </a:solidFill>
                <a:latin typeface="Calibri" pitchFamily="34" charset="0"/>
              </a:rPr>
              <a:t>c</a:t>
            </a:r>
            <a:r>
              <a:rPr lang="ka-GE" sz="3600" dirty="0" smtClean="0">
                <a:solidFill>
                  <a:schemeClr val="bg1"/>
                </a:solidFill>
                <a:latin typeface="Calibri" pitchFamily="34" charset="0"/>
              </a:rPr>
              <a:t>harge</a:t>
            </a:r>
            <a:endParaRPr lang="en-US" sz="3600" dirty="0">
              <a:solidFill>
                <a:schemeClr val="bg1"/>
              </a:solidFill>
              <a:latin typeface="Calibri" pitchFamily="34" charset="0"/>
            </a:endParaRPr>
          </a:p>
          <a:p>
            <a:pPr lvl="0" algn="ctr"/>
            <a:r>
              <a:rPr lang="en-US" sz="3600" dirty="0">
                <a:solidFill>
                  <a:schemeClr val="bg1"/>
                </a:solidFill>
                <a:latin typeface="Calibri" pitchFamily="34" charset="0"/>
              </a:rPr>
              <a:t>(</a:t>
            </a:r>
            <a:r>
              <a:rPr lang="ka-GE" sz="3600" dirty="0">
                <a:solidFill>
                  <a:schemeClr val="bg1"/>
                </a:solidFill>
                <a:latin typeface="Calibri" pitchFamily="34" charset="0"/>
              </a:rPr>
              <a:t>v</a:t>
            </a:r>
            <a:r>
              <a:rPr lang="en-US" sz="3600" dirty="0">
                <a:solidFill>
                  <a:schemeClr val="bg1"/>
                </a:solidFill>
                <a:latin typeface="Calibri" pitchFamily="34" charset="0"/>
              </a:rPr>
              <a:t>.)</a:t>
            </a:r>
          </a:p>
          <a:p>
            <a:pPr marL="0" marR="0" lvl="0" indent="0" algn="ctr" rtl="0">
              <a:spcBef>
                <a:spcPts val="0"/>
              </a:spcBef>
              <a:spcAft>
                <a:spcPts val="0"/>
              </a:spcAft>
              <a:buNone/>
            </a:pPr>
            <a:endParaRPr sz="3600" dirty="0">
              <a:latin typeface="Calibri Regular" charset="0"/>
            </a:endParaRPr>
          </a:p>
        </p:txBody>
      </p:sp>
      <p:sp>
        <p:nvSpPr>
          <p:cNvPr id="190" name="Google Shape;190;g8d3272b2c0_0_231"/>
          <p:cNvSpPr/>
          <p:nvPr/>
        </p:nvSpPr>
        <p:spPr>
          <a:xfrm>
            <a:off x="4386805" y="4219763"/>
            <a:ext cx="4282634" cy="819982"/>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u="none" strike="noStrike" cap="none" dirty="0">
                <a:solidFill>
                  <a:srgbClr val="FFFFFF"/>
                </a:solidFill>
                <a:latin typeface="Calibri Regular" charset="0"/>
                <a:ea typeface="Calibri"/>
                <a:cs typeface="Calibri"/>
                <a:sym typeface="Calibri"/>
              </a:rPr>
              <a:t>საფასური, ფასი</a:t>
            </a:r>
            <a:endParaRPr sz="3500" u="none" strike="noStrike" cap="none" dirty="0">
              <a:solidFill>
                <a:srgbClr val="FFFFFF"/>
              </a:solidFill>
              <a:latin typeface="Calibri Regular" charset="0"/>
              <a:ea typeface="Calibri"/>
              <a:cs typeface="Calibri"/>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8434870" y="516751"/>
            <a:ext cx="2584555" cy="1339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8434870" y="570288"/>
            <a:ext cx="2584555"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Calibri" panose="020F0502020204030204" pitchFamily="34"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4386805" y="5210530"/>
            <a:ext cx="4282634" cy="132573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800" i="1" dirty="0">
                <a:solidFill>
                  <a:schemeClr val="bg1"/>
                </a:solidFill>
                <a:latin typeface="Calibri" charset="0"/>
                <a:ea typeface="Calibri" charset="0"/>
                <a:cs typeface="Calibri" charset="0"/>
              </a:rPr>
              <a:t>G</a:t>
            </a:r>
            <a:r>
              <a:rPr lang="ka-GE" sz="2800" i="1" dirty="0">
                <a:solidFill>
                  <a:schemeClr val="bg1"/>
                </a:solidFill>
                <a:latin typeface="Calibri" charset="0"/>
                <a:ea typeface="Calibri" charset="0"/>
                <a:cs typeface="Calibri" charset="0"/>
              </a:rPr>
              <a:t>uests do not like being </a:t>
            </a:r>
            <a:r>
              <a:rPr lang="ka-GE" sz="2800" i="1" u="sng" dirty="0">
                <a:solidFill>
                  <a:srgbClr val="FFC000"/>
                </a:solidFill>
                <a:latin typeface="Calibri" charset="0"/>
                <a:ea typeface="Calibri" charset="0"/>
                <a:cs typeface="Calibri" charset="0"/>
              </a:rPr>
              <a:t>charged</a:t>
            </a:r>
            <a:r>
              <a:rPr lang="ka-GE" sz="2800" i="1" dirty="0">
                <a:solidFill>
                  <a:schemeClr val="bg1"/>
                </a:solidFill>
                <a:latin typeface="Calibri" charset="0"/>
                <a:ea typeface="Calibri" charset="0"/>
                <a:cs typeface="Calibri" charset="0"/>
              </a:rPr>
              <a:t> for bad service. </a:t>
            </a: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42697362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3" name="Rectangle 2">
            <a:extLst>
              <a:ext uri="{FF2B5EF4-FFF2-40B4-BE49-F238E27FC236}">
                <a16:creationId xmlns:a16="http://schemas.microsoft.com/office/drawing/2014/main" id="{748FA8E3-2CE3-3647-992D-018F0126A7B0}"/>
              </a:ext>
            </a:extLst>
          </p:cNvPr>
          <p:cNvSpPr/>
          <p:nvPr/>
        </p:nvSpPr>
        <p:spPr>
          <a:xfrm>
            <a:off x="3639048" y="2905783"/>
            <a:ext cx="4968588"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B328E047-1F90-4CB1-8264-047021299E60}"/>
              </a:ext>
            </a:extLst>
          </p:cNvPr>
          <p:cNvSpPr txBox="1"/>
          <p:nvPr/>
        </p:nvSpPr>
        <p:spPr>
          <a:xfrm>
            <a:off x="3263197" y="2986854"/>
            <a:ext cx="5720289" cy="1708160"/>
          </a:xfrm>
          <a:prstGeom prst="rect">
            <a:avLst/>
          </a:prstGeom>
          <a:noFill/>
        </p:spPr>
        <p:txBody>
          <a:bodyPr wrap="square" rtlCol="0">
            <a:spAutoFit/>
          </a:bodyPr>
          <a:lstStyle/>
          <a:p>
            <a:pPr algn="ctr"/>
            <a:r>
              <a:rPr lang="en-US" sz="3500" dirty="0" smtClean="0">
                <a:solidFill>
                  <a:schemeClr val="bg1"/>
                </a:solidFill>
                <a:latin typeface="Calibri" panose="020F0502020204030204" pitchFamily="34" charset="0"/>
                <a:cs typeface="Calibri" panose="020F0502020204030204" pitchFamily="34" charset="0"/>
              </a:rPr>
              <a:t>Reading</a:t>
            </a:r>
            <a:r>
              <a:rPr lang="ka-GE" sz="3500" dirty="0" smtClean="0">
                <a:solidFill>
                  <a:schemeClr val="bg1"/>
                </a:solidFill>
                <a:latin typeface="Calibri" panose="020F0502020204030204" pitchFamily="34" charset="0"/>
                <a:cs typeface="Calibri" panose="020F0502020204030204" pitchFamily="34" charset="0"/>
              </a:rPr>
              <a:t> </a:t>
            </a:r>
            <a:r>
              <a:rPr lang="en-US" sz="3500" dirty="0" smtClean="0">
                <a:solidFill>
                  <a:schemeClr val="bg1"/>
                </a:solidFill>
                <a:latin typeface="Calibri" panose="020F0502020204030204" pitchFamily="34" charset="0"/>
                <a:cs typeface="Calibri" panose="020F0502020204030204" pitchFamily="34" charset="0"/>
              </a:rPr>
              <a:t>Comprehension </a:t>
            </a:r>
            <a:endParaRPr lang="en-US" sz="3500" dirty="0">
              <a:solidFill>
                <a:schemeClr val="bg1"/>
              </a:solidFill>
              <a:latin typeface="Calibri" panose="020F0502020204030204" pitchFamily="34" charset="0"/>
              <a:cs typeface="Calibri" panose="020F0502020204030204" pitchFamily="34" charset="0"/>
            </a:endParaRPr>
          </a:p>
          <a:p>
            <a:pPr algn="ctr"/>
            <a:r>
              <a:rPr lang="ka-GE" sz="3500" dirty="0" smtClean="0">
                <a:solidFill>
                  <a:schemeClr val="bg1"/>
                </a:solidFill>
                <a:latin typeface="Calibri" panose="020F0502020204030204" pitchFamily="34" charset="0"/>
                <a:cs typeface="Calibri" panose="020F0502020204030204" pitchFamily="34" charset="0"/>
              </a:rPr>
              <a:t> წაკითხულის გააზრება</a:t>
            </a:r>
          </a:p>
          <a:p>
            <a:pPr algn="ctr"/>
            <a:endParaRPr lang="en-US" sz="3500" b="1" dirty="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0131781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id="{897F9B12-969A-408D-9A80-DB3D56BB645E}"/>
              </a:ext>
            </a:extLst>
          </p:cNvPr>
          <p:cNvSpPr/>
          <p:nvPr/>
        </p:nvSpPr>
        <p:spPr>
          <a:xfrm>
            <a:off x="641381" y="1804953"/>
            <a:ext cx="11011401" cy="45958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smtClean="0">
                <a:solidFill>
                  <a:srgbClr val="FFC000"/>
                </a:solidFill>
                <a:latin typeface="Calibri" panose="020F0502020204030204" pitchFamily="34" charset="0"/>
                <a:cs typeface="Calibri" panose="020F0502020204030204" pitchFamily="34" charset="0"/>
              </a:rPr>
              <a:t>Handling</a:t>
            </a:r>
            <a:r>
              <a:rPr lang="en-US" sz="3200" dirty="0" smtClean="0">
                <a:latin typeface="Calibri" panose="020F0502020204030204" pitchFamily="34" charset="0"/>
                <a:cs typeface="Calibri" panose="020F0502020204030204" pitchFamily="34" charset="0"/>
              </a:rPr>
              <a:t> complaints </a:t>
            </a:r>
            <a:r>
              <a:rPr lang="en-US" sz="3200" dirty="0">
                <a:latin typeface="Calibri" panose="020F0502020204030204" pitchFamily="34" charset="0"/>
                <a:cs typeface="Calibri" panose="020F0502020204030204" pitchFamily="34" charset="0"/>
              </a:rPr>
              <a:t>is </a:t>
            </a:r>
            <a:r>
              <a:rPr lang="en-US" sz="3200" dirty="0" smtClean="0">
                <a:latin typeface="Calibri" panose="020F0502020204030204" pitchFamily="34" charset="0"/>
                <a:cs typeface="Calibri" panose="020F0502020204030204" pitchFamily="34" charset="0"/>
              </a:rPr>
              <a:t>quite difficult, but it is a part </a:t>
            </a:r>
            <a:r>
              <a:rPr lang="en-US" sz="3200" dirty="0">
                <a:latin typeface="Calibri" panose="020F0502020204030204" pitchFamily="34" charset="0"/>
                <a:cs typeface="Calibri" panose="020F0502020204030204" pitchFamily="34" charset="0"/>
              </a:rPr>
              <a:t>of the hospitality </a:t>
            </a:r>
            <a:r>
              <a:rPr lang="en-US" sz="3200" dirty="0">
                <a:solidFill>
                  <a:srgbClr val="FFC000"/>
                </a:solidFill>
                <a:latin typeface="Calibri" panose="020F0502020204030204" pitchFamily="34" charset="0"/>
                <a:cs typeface="Calibri" panose="020F0502020204030204" pitchFamily="34" charset="0"/>
              </a:rPr>
              <a:t>industry</a:t>
            </a:r>
            <a:r>
              <a:rPr lang="en-US" sz="3200" dirty="0">
                <a:latin typeface="Calibri" panose="020F0502020204030204" pitchFamily="34" charset="0"/>
                <a:cs typeface="Calibri" panose="020F0502020204030204" pitchFamily="34" charset="0"/>
              </a:rPr>
              <a:t>. </a:t>
            </a:r>
            <a:r>
              <a:rPr lang="en-US" sz="3200" dirty="0" smtClean="0">
                <a:latin typeface="Calibri" panose="020F0502020204030204" pitchFamily="34" charset="0"/>
                <a:cs typeface="Calibri" panose="020F0502020204030204" pitchFamily="34" charset="0"/>
              </a:rPr>
              <a:t>Almost every employee in</a:t>
            </a:r>
            <a:r>
              <a:rPr lang="ka-GE" sz="3200" dirty="0" smtClean="0">
                <a:latin typeface="Calibri" panose="020F0502020204030204" pitchFamily="34" charset="0"/>
                <a:cs typeface="Calibri" panose="020F0502020204030204" pitchFamily="34" charset="0"/>
              </a:rPr>
              <a:t> </a:t>
            </a:r>
            <a:r>
              <a:rPr lang="en-US" sz="3200" dirty="0" smtClean="0">
                <a:latin typeface="Calibri" panose="020F0502020204030204" pitchFamily="34" charset="0"/>
                <a:cs typeface="Calibri" panose="020F0502020204030204" pitchFamily="34" charset="0"/>
              </a:rPr>
              <a:t>hotels </a:t>
            </a:r>
            <a:r>
              <a:rPr lang="en-US" sz="3200" dirty="0">
                <a:latin typeface="Calibri" panose="020F0502020204030204" pitchFamily="34" charset="0"/>
                <a:cs typeface="Calibri" panose="020F0502020204030204" pitchFamily="34" charset="0"/>
              </a:rPr>
              <a:t>has </a:t>
            </a:r>
            <a:r>
              <a:rPr lang="en-US" sz="3200" dirty="0" smtClean="0">
                <a:latin typeface="Calibri" panose="020F0502020204030204" pitchFamily="34" charset="0"/>
                <a:cs typeface="Calibri" panose="020F0502020204030204" pitchFamily="34" charset="0"/>
              </a:rPr>
              <a:t>contact </a:t>
            </a:r>
            <a:r>
              <a:rPr lang="en-US" sz="3200" dirty="0">
                <a:latin typeface="Calibri" panose="020F0502020204030204" pitchFamily="34" charset="0"/>
                <a:cs typeface="Calibri" panose="020F0502020204030204" pitchFamily="34" charset="0"/>
              </a:rPr>
              <a:t>with </a:t>
            </a:r>
            <a:r>
              <a:rPr lang="en-US" sz="3200" dirty="0" smtClean="0">
                <a:latin typeface="Calibri" panose="020F0502020204030204" pitchFamily="34" charset="0"/>
                <a:cs typeface="Calibri" panose="020F0502020204030204" pitchFamily="34" charset="0"/>
              </a:rPr>
              <a:t>guests</a:t>
            </a:r>
            <a:r>
              <a:rPr lang="en-US" sz="3200" dirty="0">
                <a:latin typeface="Calibri" panose="020F0502020204030204" pitchFamily="34" charset="0"/>
                <a:cs typeface="Calibri" panose="020F0502020204030204" pitchFamily="34" charset="0"/>
              </a:rPr>
              <a:t> </a:t>
            </a:r>
            <a:r>
              <a:rPr lang="en-US" sz="3200" dirty="0" smtClean="0">
                <a:latin typeface="Calibri" panose="020F0502020204030204" pitchFamily="34" charset="0"/>
                <a:cs typeface="Calibri" panose="020F0502020204030204" pitchFamily="34" charset="0"/>
              </a:rPr>
              <a:t>and they </a:t>
            </a:r>
            <a:r>
              <a:rPr lang="en-US" sz="3200" dirty="0">
                <a:latin typeface="Calibri" panose="020F0502020204030204" pitchFamily="34" charset="0"/>
                <a:cs typeface="Calibri" panose="020F0502020204030204" pitchFamily="34" charset="0"/>
              </a:rPr>
              <a:t>have to deal with </a:t>
            </a:r>
            <a:r>
              <a:rPr lang="en-US" sz="3200" dirty="0" smtClean="0">
                <a:latin typeface="Calibri" panose="020F0502020204030204" pitchFamily="34" charset="0"/>
                <a:cs typeface="Calibri" panose="020F0502020204030204" pitchFamily="34" charset="0"/>
              </a:rPr>
              <a:t>their problems, if problems should happen</a:t>
            </a:r>
            <a:r>
              <a:rPr lang="ka-GE" sz="3200" dirty="0" smtClean="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It’s just the nature of the job. </a:t>
            </a:r>
            <a:r>
              <a:rPr lang="en-US" sz="3200" dirty="0" smtClean="0">
                <a:latin typeface="Calibri" panose="020F0502020204030204" pitchFamily="34" charset="0"/>
                <a:cs typeface="Calibri" panose="020F0502020204030204" pitchFamily="34" charset="0"/>
              </a:rPr>
              <a:t>Most guests are just trying to relax and enjoy their stay, but some will complain just so they can possibly get something free from the hotel.</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85777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id="{897F9B12-969A-408D-9A80-DB3D56BB645E}"/>
              </a:ext>
            </a:extLst>
          </p:cNvPr>
          <p:cNvSpPr/>
          <p:nvPr/>
        </p:nvSpPr>
        <p:spPr>
          <a:xfrm>
            <a:off x="546378" y="1921397"/>
            <a:ext cx="11011401" cy="41943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smtClean="0">
                <a:latin typeface="Calibri" pitchFamily="34" charset="0"/>
                <a:cs typeface="Calibri" panose="020F0502020204030204" pitchFamily="34" charset="0"/>
              </a:rPr>
              <a:t>The most common type of guest complaint is perhaps noise.</a:t>
            </a:r>
          </a:p>
          <a:p>
            <a:pPr algn="just"/>
            <a:r>
              <a:rPr lang="en-US" sz="3200" dirty="0" smtClean="0">
                <a:latin typeface="Calibri" pitchFamily="34" charset="0"/>
                <a:cs typeface="Calibri" panose="020F0502020204030204" pitchFamily="34" charset="0"/>
              </a:rPr>
              <a:t>Sometimes </a:t>
            </a:r>
            <a:r>
              <a:rPr lang="en-US" sz="3200" dirty="0">
                <a:latin typeface="Calibri" panose="020F0502020204030204" pitchFamily="34" charset="0"/>
                <a:cs typeface="Calibri" panose="020F0502020204030204" pitchFamily="34" charset="0"/>
              </a:rPr>
              <a:t>a guest is trying to sleep and in the room next door, a party’s going on. Or things </a:t>
            </a:r>
            <a:r>
              <a:rPr lang="en-US" sz="3200" dirty="0" smtClean="0">
                <a:latin typeface="Calibri" panose="020F0502020204030204" pitchFamily="34" charset="0"/>
                <a:cs typeface="Calibri" panose="020F0502020204030204" pitchFamily="34" charset="0"/>
              </a:rPr>
              <a:t>are not up to standard as they were advertised: dirty sheets, broken air-conditioning, or bad food service. These problems can lead to </a:t>
            </a:r>
            <a:r>
              <a:rPr lang="en-US" sz="3200" dirty="0">
                <a:solidFill>
                  <a:srgbClr val="FFC000"/>
                </a:solidFill>
                <a:latin typeface="Calibri" panose="020F0502020204030204" pitchFamily="34" charset="0"/>
                <a:cs typeface="Calibri" panose="020F0502020204030204" pitchFamily="34" charset="0"/>
              </a:rPr>
              <a:t>billing disputes</a:t>
            </a:r>
            <a:r>
              <a:rPr lang="en-US" sz="3200" dirty="0">
                <a:latin typeface="Calibri" panose="020F0502020204030204" pitchFamily="34" charset="0"/>
                <a:cs typeface="Calibri" panose="020F0502020204030204" pitchFamily="34" charset="0"/>
              </a:rPr>
              <a:t>. </a:t>
            </a:r>
            <a:r>
              <a:rPr lang="en-US" sz="3200" dirty="0" smtClean="0">
                <a:latin typeface="Calibri" panose="020F0502020204030204" pitchFamily="34" charset="0"/>
                <a:cs typeface="Calibri" panose="020F0502020204030204" pitchFamily="34" charset="0"/>
              </a:rPr>
              <a:t>If the </a:t>
            </a:r>
            <a:r>
              <a:rPr lang="en-US" sz="3200" dirty="0" smtClean="0">
                <a:latin typeface="Calibri" panose="020F0502020204030204" pitchFamily="34" charset="0"/>
                <a:cs typeface="Calibri" panose="020F0502020204030204" pitchFamily="34" charset="0"/>
              </a:rPr>
              <a:t>guests feel </a:t>
            </a:r>
            <a:r>
              <a:rPr lang="en-US" sz="3200" dirty="0" smtClean="0">
                <a:latin typeface="Calibri" panose="020F0502020204030204" pitchFamily="34" charset="0"/>
                <a:cs typeface="Calibri" panose="020F0502020204030204" pitchFamily="34" charset="0"/>
              </a:rPr>
              <a:t>that they are being </a:t>
            </a:r>
            <a:r>
              <a:rPr lang="en-US" sz="3200" dirty="0" smtClean="0">
                <a:solidFill>
                  <a:schemeClr val="accent4"/>
                </a:solidFill>
                <a:latin typeface="Calibri" panose="020F0502020204030204" pitchFamily="34" charset="0"/>
                <a:cs typeface="Calibri" panose="020F0502020204030204" pitchFamily="34" charset="0"/>
              </a:rPr>
              <a:t>charged</a:t>
            </a:r>
            <a:r>
              <a:rPr lang="en-US" sz="3200" dirty="0" smtClean="0">
                <a:latin typeface="Calibri" panose="020F0502020204030204" pitchFamily="34" charset="0"/>
                <a:cs typeface="Calibri" panose="020F0502020204030204" pitchFamily="34" charset="0"/>
              </a:rPr>
              <a:t> for something they didn’t receive they will probably complain.</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35136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id="{897F9B12-969A-408D-9A80-DB3D56BB645E}"/>
              </a:ext>
            </a:extLst>
          </p:cNvPr>
          <p:cNvSpPr/>
          <p:nvPr/>
        </p:nvSpPr>
        <p:spPr>
          <a:xfrm>
            <a:off x="546378" y="1804953"/>
            <a:ext cx="11011401" cy="416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latin typeface="Calibri" panose="020F0502020204030204" pitchFamily="34" charset="0"/>
                <a:cs typeface="Calibri" panose="020F0502020204030204" pitchFamily="34" charset="0"/>
              </a:rPr>
              <a:t>Employees are trained to</a:t>
            </a:r>
            <a:r>
              <a:rPr lang="ka-GE" sz="2800" dirty="0">
                <a:latin typeface="Calibri" panose="020F0502020204030204" pitchFamily="34" charset="0"/>
                <a:cs typeface="Calibri" panose="020F0502020204030204" pitchFamily="34" charset="0"/>
              </a:rPr>
              <a:t> </a:t>
            </a:r>
            <a:r>
              <a:rPr lang="ka-GE" sz="2800" dirty="0" smtClean="0">
                <a:latin typeface="Calibri" panose="020F0502020204030204" pitchFamily="34" charset="0"/>
                <a:cs typeface="Calibri" panose="020F0502020204030204" pitchFamily="34" charset="0"/>
              </a:rPr>
              <a:t>apologi</a:t>
            </a:r>
            <a:r>
              <a:rPr lang="en-US" sz="2800" dirty="0">
                <a:latin typeface="Calibri" panose="020F0502020204030204" pitchFamily="34" charset="0"/>
                <a:cs typeface="Calibri" panose="020F0502020204030204" pitchFamily="34" charset="0"/>
              </a:rPr>
              <a:t>s</a:t>
            </a:r>
            <a:r>
              <a:rPr lang="ka-GE" sz="2800" dirty="0" smtClean="0">
                <a:latin typeface="Calibri" panose="020F0502020204030204" pitchFamily="34" charset="0"/>
                <a:cs typeface="Calibri" panose="020F0502020204030204" pitchFamily="34" charset="0"/>
              </a:rPr>
              <a:t>e </a:t>
            </a:r>
            <a:r>
              <a:rPr lang="ka-GE" sz="2800" dirty="0">
                <a:latin typeface="Calibri" panose="020F0502020204030204" pitchFamily="34" charset="0"/>
                <a:cs typeface="Calibri" panose="020F0502020204030204" pitchFamily="34" charset="0"/>
              </a:rPr>
              <a:t>and</a:t>
            </a:r>
            <a:r>
              <a:rPr lang="en-US" sz="2800" dirty="0">
                <a:latin typeface="Calibri" panose="020F0502020204030204" pitchFamily="34" charset="0"/>
                <a:cs typeface="Calibri" panose="020F0502020204030204" pitchFamily="34" charset="0"/>
              </a:rPr>
              <a:t> look for a way of solving the problem</a:t>
            </a:r>
            <a:r>
              <a:rPr lang="ka-GE" sz="2800" dirty="0">
                <a:latin typeface="Calibri" panose="020F0502020204030204" pitchFamily="34" charset="0"/>
                <a:cs typeface="Calibri" panose="020F0502020204030204" pitchFamily="34" charset="0"/>
              </a:rPr>
              <a:t>, but n</a:t>
            </a:r>
            <a:r>
              <a:rPr lang="en-US" sz="2800" dirty="0" err="1">
                <a:latin typeface="Calibri" panose="020F0502020204030204" pitchFamily="34" charset="0"/>
                <a:cs typeface="Calibri" panose="020F0502020204030204" pitchFamily="34" charset="0"/>
              </a:rPr>
              <a:t>ot</a:t>
            </a:r>
            <a:r>
              <a:rPr lang="en-US" sz="2800" dirty="0">
                <a:latin typeface="Calibri" panose="020F0502020204030204" pitchFamily="34" charset="0"/>
                <a:cs typeface="Calibri" panose="020F0502020204030204" pitchFamily="34" charset="0"/>
              </a:rPr>
              <a:t> all problems can be solved </a:t>
            </a:r>
            <a:r>
              <a:rPr lang="en-US" sz="2800" dirty="0" smtClean="0">
                <a:latin typeface="Calibri" panose="020F0502020204030204" pitchFamily="34" charset="0"/>
                <a:cs typeface="Calibri" panose="020F0502020204030204" pitchFamily="34" charset="0"/>
              </a:rPr>
              <a:t>immediately. </a:t>
            </a:r>
            <a:r>
              <a:rPr lang="en-US" sz="2800" dirty="0">
                <a:latin typeface="Calibri" panose="020F0502020204030204" pitchFamily="34" charset="0"/>
                <a:cs typeface="Calibri" panose="020F0502020204030204" pitchFamily="34" charset="0"/>
              </a:rPr>
              <a:t>T</a:t>
            </a:r>
            <a:r>
              <a:rPr lang="en-US" sz="2800" dirty="0" smtClean="0">
                <a:latin typeface="Calibri" panose="020F0502020204030204" pitchFamily="34" charset="0"/>
                <a:cs typeface="Calibri" panose="020F0502020204030204" pitchFamily="34" charset="0"/>
              </a:rPr>
              <a:t>hen </a:t>
            </a:r>
            <a:r>
              <a:rPr lang="en-US" sz="2800" dirty="0">
                <a:latin typeface="Calibri" panose="020F0502020204030204" pitchFamily="34" charset="0"/>
                <a:cs typeface="Calibri" panose="020F0502020204030204" pitchFamily="34" charset="0"/>
              </a:rPr>
              <a:t>the employee will have to </a:t>
            </a:r>
            <a:r>
              <a:rPr lang="en-US" sz="2800" dirty="0" smtClean="0">
                <a:latin typeface="Calibri" panose="020F0502020204030204" pitchFamily="34" charset="0"/>
                <a:cs typeface="Calibri" panose="020F0502020204030204" pitchFamily="34" charset="0"/>
              </a:rPr>
              <a:t>find </a:t>
            </a:r>
            <a:r>
              <a:rPr lang="en-US" sz="2800" dirty="0">
                <a:latin typeface="Calibri" panose="020F0502020204030204" pitchFamily="34" charset="0"/>
                <a:cs typeface="Calibri" panose="020F0502020204030204" pitchFamily="34" charset="0"/>
              </a:rPr>
              <a:t>other solutions. For example, if a guest is complaining about noisy </a:t>
            </a:r>
            <a:r>
              <a:rPr lang="en-US" sz="2800" dirty="0" err="1" smtClean="0">
                <a:latin typeface="Calibri" panose="020F0502020204030204" pitchFamily="34" charset="0"/>
                <a:cs typeface="Calibri" panose="020F0502020204030204" pitchFamily="34" charset="0"/>
              </a:rPr>
              <a:t>neighbours</a:t>
            </a:r>
            <a:r>
              <a:rPr lang="en-US" sz="2800" dirty="0">
                <a:latin typeface="Calibri" panose="020F0502020204030204" pitchFamily="34" charset="0"/>
                <a:cs typeface="Calibri" panose="020F0502020204030204" pitchFamily="34" charset="0"/>
              </a:rPr>
              <a:t>, it may be possible to move them to another </a:t>
            </a:r>
            <a:r>
              <a:rPr lang="en-US" sz="2800" dirty="0" smtClean="0">
                <a:latin typeface="Calibri" panose="020F0502020204030204" pitchFamily="34" charset="0"/>
                <a:cs typeface="Calibri" panose="020F0502020204030204" pitchFamily="34" charset="0"/>
              </a:rPr>
              <a:t>room. There are two types of guests – those that complain at the time of a problem and those that complain later when they get their bill. The</a:t>
            </a:r>
            <a:r>
              <a:rPr lang="ka-GE" sz="2800" dirty="0" smtClean="0">
                <a:latin typeface="Calibri" panose="020F0502020204030204" pitchFamily="34" charset="0"/>
                <a:cs typeface="Calibri" panose="020F0502020204030204" pitchFamily="34" charset="0"/>
              </a:rPr>
              <a:t> first ones</a:t>
            </a:r>
            <a:r>
              <a:rPr lang="en-US" sz="2800" dirty="0" smtClean="0">
                <a:latin typeface="Calibri" panose="020F0502020204030204" pitchFamily="34" charset="0"/>
                <a:cs typeface="Calibri" panose="020F0502020204030204" pitchFamily="34" charset="0"/>
              </a:rPr>
              <a:t> generally want solutions whereas the second ones are often looking for  </a:t>
            </a:r>
            <a:r>
              <a:rPr lang="en-US" sz="2800" dirty="0" smtClean="0">
                <a:solidFill>
                  <a:srgbClr val="FFC000"/>
                </a:solidFill>
                <a:latin typeface="Calibri" panose="020F0502020204030204" pitchFamily="34" charset="0"/>
                <a:cs typeface="Calibri" panose="020F0502020204030204" pitchFamily="34" charset="0"/>
              </a:rPr>
              <a:t>compensation</a:t>
            </a:r>
            <a:r>
              <a:rPr lang="en-US" sz="2800" dirty="0" smtClean="0">
                <a:latin typeface="Calibri" panose="020F0502020204030204" pitchFamily="34" charset="0"/>
                <a:cs typeface="Calibri" panose="020F0502020204030204" pitchFamily="34" charset="0"/>
              </a:rPr>
              <a:t>.</a:t>
            </a:r>
            <a:endParaRPr lang="en-US" sz="2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33990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6" name="Google Shape;106;g8d3272b2c0_0_301"/>
          <p:cNvSpPr txBox="1">
            <a:spLocks noGrp="1"/>
          </p:cNvSpPr>
          <p:nvPr>
            <p:ph type="title"/>
          </p:nvPr>
        </p:nvSpPr>
        <p:spPr>
          <a:xfrm>
            <a:off x="7070755" y="262799"/>
            <a:ext cx="4952247" cy="1234500"/>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0"/>
              <a:buFont typeface="Calibri"/>
              <a:buNone/>
            </a:pPr>
            <a:r>
              <a:rPr lang="en-US" sz="3600" dirty="0">
                <a:solidFill>
                  <a:schemeClr val="bg1"/>
                </a:solidFill>
                <a:latin typeface="Calibri" panose="020F0502020204030204" pitchFamily="34" charset="0"/>
                <a:cs typeface="Calibri" panose="020F0502020204030204" pitchFamily="34" charset="0"/>
              </a:rPr>
              <a:t>Agenda  </a:t>
            </a:r>
            <a:r>
              <a:rPr lang="en-US" sz="3600" dirty="0">
                <a:solidFill>
                  <a:schemeClr val="bg1"/>
                </a:solidFill>
                <a:latin typeface="Calibri Regular" charset="0"/>
              </a:rPr>
              <a:t>                      </a:t>
            </a:r>
            <a:endParaRPr sz="3600" dirty="0">
              <a:solidFill>
                <a:schemeClr val="bg1"/>
              </a:solidFill>
              <a:latin typeface="Calibri Regular" charset="0"/>
            </a:endParaRPr>
          </a:p>
          <a:p>
            <a:pPr marL="0" lvl="0" indent="0" algn="ctr" rtl="0">
              <a:lnSpc>
                <a:spcPct val="90000"/>
              </a:lnSpc>
              <a:spcBef>
                <a:spcPts val="0"/>
              </a:spcBef>
              <a:spcAft>
                <a:spcPts val="0"/>
              </a:spcAft>
              <a:buClr>
                <a:schemeClr val="dk1"/>
              </a:buClr>
              <a:buSzPts val="3500"/>
              <a:buFont typeface="Calibri"/>
              <a:buNone/>
            </a:pPr>
            <a:r>
              <a:rPr lang="en-US" sz="3600" dirty="0" err="1">
                <a:solidFill>
                  <a:schemeClr val="bg1"/>
                </a:solidFill>
                <a:latin typeface="Calibri" panose="020F0502020204030204" pitchFamily="34" charset="0"/>
                <a:cs typeface="Calibri" panose="020F0502020204030204" pitchFamily="34" charset="0"/>
              </a:rPr>
              <a:t>გაკვეთილის</a:t>
            </a:r>
            <a:r>
              <a:rPr lang="en-US" sz="3600" dirty="0">
                <a:solidFill>
                  <a:schemeClr val="bg1"/>
                </a:solidFill>
                <a:latin typeface="Calibri" panose="020F0502020204030204" pitchFamily="34" charset="0"/>
                <a:cs typeface="Calibri" panose="020F0502020204030204" pitchFamily="34" charset="0"/>
              </a:rPr>
              <a:t> </a:t>
            </a:r>
            <a:r>
              <a:rPr lang="en-US" sz="3600" dirty="0" err="1">
                <a:solidFill>
                  <a:schemeClr val="bg1"/>
                </a:solidFill>
                <a:latin typeface="Calibri" panose="020F0502020204030204" pitchFamily="34" charset="0"/>
                <a:cs typeface="Calibri" panose="020F0502020204030204" pitchFamily="34" charset="0"/>
              </a:rPr>
              <a:t>გეგმა</a:t>
            </a:r>
            <a:endParaRPr sz="3600" dirty="0">
              <a:solidFill>
                <a:schemeClr val="bg1"/>
              </a:solidFill>
              <a:latin typeface="Calibri" panose="020F0502020204030204" pitchFamily="34" charset="0"/>
              <a:cs typeface="Calibri" panose="020F0502020204030204" pitchFamily="34" charset="0"/>
              <a:sym typeface="Calibri"/>
            </a:endParaRPr>
          </a:p>
        </p:txBody>
      </p:sp>
      <p:grpSp>
        <p:nvGrpSpPr>
          <p:cNvPr id="107" name="Google Shape;107;g8d3272b2c0_0_301"/>
          <p:cNvGrpSpPr/>
          <p:nvPr/>
        </p:nvGrpSpPr>
        <p:grpSpPr>
          <a:xfrm>
            <a:off x="-4965504" y="880049"/>
            <a:ext cx="10794754" cy="7633251"/>
            <a:chOff x="-4943656" y="-757771"/>
            <a:chExt cx="10073010" cy="5889900"/>
          </a:xfrm>
        </p:grpSpPr>
        <p:sp>
          <p:nvSpPr>
            <p:cNvPr id="108" name="Google Shape;108;g8d3272b2c0_0_301"/>
            <p:cNvSpPr/>
            <p:nvPr/>
          </p:nvSpPr>
          <p:spPr>
            <a:xfrm>
              <a:off x="-4943656" y="-757771"/>
              <a:ext cx="5889900" cy="5889900"/>
            </a:xfrm>
            <a:prstGeom prst="blockArc">
              <a:avLst>
                <a:gd name="adj1" fmla="val 18900000"/>
                <a:gd name="adj2" fmla="val 2173954"/>
                <a:gd name="adj3" fmla="val 0"/>
              </a:avLst>
            </a:pr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09" name="Google Shape;109;g8d3272b2c0_0_301"/>
            <p:cNvSpPr/>
            <p:nvPr/>
          </p:nvSpPr>
          <p:spPr>
            <a:xfrm>
              <a:off x="306853" y="198853"/>
              <a:ext cx="482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06853" y="198853"/>
              <a:ext cx="482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Introduction - </a:t>
              </a:r>
              <a:r>
                <a:rPr lang="en-US" sz="1500" b="1" dirty="0" err="1">
                  <a:solidFill>
                    <a:schemeClr val="lt1"/>
                  </a:solidFill>
                  <a:latin typeface="Calibri" panose="020F0502020204030204" pitchFamily="34" charset="0"/>
                  <a:ea typeface="Calibri"/>
                  <a:cs typeface="Calibri" panose="020F0502020204030204" pitchFamily="34" charset="0"/>
                  <a:sym typeface="Calibri"/>
                </a:rPr>
                <a:t>შესავალი</a:t>
              </a:r>
              <a:r>
                <a:rPr lang="en-US" sz="1500" b="1"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58396" y="149161"/>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666854" y="795501"/>
              <a:ext cx="446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666854" y="795501"/>
              <a:ext cx="446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Vocabulary - </a:t>
              </a:r>
              <a:r>
                <a:rPr lang="en-US" sz="1500" b="1" dirty="0" err="1">
                  <a:solidFill>
                    <a:schemeClr val="lt1"/>
                  </a:solidFill>
                  <a:latin typeface="Calibri" panose="020F0502020204030204" pitchFamily="34" charset="0"/>
                  <a:ea typeface="Calibri"/>
                  <a:cs typeface="Calibri" panose="020F0502020204030204" pitchFamily="34" charset="0"/>
                  <a:sym typeface="Calibri"/>
                </a:rPr>
                <a:t>ლექსიკა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418397" y="74580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864133" y="1391711"/>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864133" y="1391711"/>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smtClean="0">
                  <a:solidFill>
                    <a:schemeClr val="lt1"/>
                  </a:solidFill>
                  <a:latin typeface="Calibri" panose="020F0502020204030204" pitchFamily="34" charset="0"/>
                  <a:ea typeface="Calibri"/>
                  <a:cs typeface="Calibri" panose="020F0502020204030204" pitchFamily="34" charset="0"/>
                  <a:sym typeface="Calibri"/>
                </a:rPr>
                <a:t>Reading</a:t>
              </a:r>
              <a:r>
                <a:rPr lang="ka-GE" sz="1500" b="1" dirty="0" smtClean="0">
                  <a:solidFill>
                    <a:schemeClr val="lt1"/>
                  </a:solidFill>
                  <a:latin typeface="Calibri" panose="020F0502020204030204" pitchFamily="34" charset="0"/>
                  <a:ea typeface="Calibri"/>
                  <a:cs typeface="Calibri" panose="020F0502020204030204" pitchFamily="34" charset="0"/>
                  <a:sym typeface="Calibri"/>
                </a:rPr>
                <a:t> </a:t>
              </a:r>
              <a:r>
                <a:rPr lang="en-US" sz="1500" b="1" dirty="0" smtClean="0">
                  <a:solidFill>
                    <a:schemeClr val="lt1"/>
                  </a:solidFill>
                  <a:latin typeface="Calibri" panose="020F0502020204030204" pitchFamily="34" charset="0"/>
                  <a:ea typeface="Calibri"/>
                  <a:cs typeface="Calibri" panose="020F0502020204030204" pitchFamily="34" charset="0"/>
                  <a:sym typeface="Calibri"/>
                </a:rPr>
                <a:t>Comprehension </a:t>
              </a:r>
              <a:r>
                <a:rPr lang="en-US" sz="1500" b="1" dirty="0">
                  <a:solidFill>
                    <a:schemeClr val="lt1"/>
                  </a:solidFill>
                  <a:latin typeface="Calibri" panose="020F0502020204030204" pitchFamily="34" charset="0"/>
                  <a:ea typeface="Calibri"/>
                  <a:cs typeface="Calibri" panose="020F0502020204030204" pitchFamily="34" charset="0"/>
                  <a:sym typeface="Calibri"/>
                </a:rPr>
                <a:t>- </a:t>
              </a:r>
              <a:r>
                <a:rPr lang="ka-GE" sz="1500" b="1" dirty="0" smtClean="0">
                  <a:solidFill>
                    <a:schemeClr val="lt1"/>
                  </a:solidFill>
                  <a:latin typeface="Calibri" panose="020F0502020204030204" pitchFamily="34" charset="0"/>
                  <a:ea typeface="Calibri"/>
                  <a:cs typeface="Calibri" panose="020F0502020204030204" pitchFamily="34" charset="0"/>
                  <a:sym typeface="Calibri"/>
                </a:rPr>
                <a:t>წაკითხულის გააზრება</a:t>
              </a:r>
              <a:r>
                <a:rPr lang="en-US" sz="1500" b="1" dirty="0" smtClean="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615675" y="134201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8" name="Google Shape;118;g8d3272b2c0_0_301"/>
            <p:cNvSpPr/>
            <p:nvPr/>
          </p:nvSpPr>
          <p:spPr>
            <a:xfrm>
              <a:off x="927122" y="1988359"/>
              <a:ext cx="4202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9" name="Google Shape;119;g8d3272b2c0_0_301"/>
            <p:cNvSpPr txBox="1"/>
            <p:nvPr/>
          </p:nvSpPr>
          <p:spPr>
            <a:xfrm>
              <a:off x="927122" y="1988359"/>
              <a:ext cx="4202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Grammar - </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გრამატიკა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0" name="Google Shape;120;g8d3272b2c0_0_301"/>
            <p:cNvSpPr/>
            <p:nvPr/>
          </p:nvSpPr>
          <p:spPr>
            <a:xfrm>
              <a:off x="678664" y="1938667"/>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1" name="Google Shape;121;g8d3272b2c0_0_301"/>
            <p:cNvSpPr/>
            <p:nvPr/>
          </p:nvSpPr>
          <p:spPr>
            <a:xfrm>
              <a:off x="864133" y="2585006"/>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2" name="Google Shape;122;g8d3272b2c0_0_301"/>
            <p:cNvSpPr txBox="1"/>
            <p:nvPr/>
          </p:nvSpPr>
          <p:spPr>
            <a:xfrm>
              <a:off x="864133" y="2585006"/>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smtClean="0">
                  <a:solidFill>
                    <a:schemeClr val="lt1"/>
                  </a:solidFill>
                  <a:latin typeface="Calibri" panose="020F0502020204030204" pitchFamily="34" charset="0"/>
                  <a:ea typeface="Calibri"/>
                  <a:cs typeface="Calibri" panose="020F0502020204030204" pitchFamily="34" charset="0"/>
                  <a:sym typeface="Calibri"/>
                </a:rPr>
                <a:t>Summery -</a:t>
              </a:r>
              <a:r>
                <a:rPr lang="ka-GE" sz="1500" b="1" u="none" strike="noStrike" cap="none" dirty="0" smtClean="0">
                  <a:solidFill>
                    <a:schemeClr val="lt1"/>
                  </a:solidFill>
                  <a:latin typeface="Calibri" panose="020F0502020204030204" pitchFamily="34" charset="0"/>
                  <a:ea typeface="Calibri"/>
                  <a:cs typeface="Calibri" panose="020F0502020204030204" pitchFamily="34" charset="0"/>
                  <a:sym typeface="Calibri"/>
                </a:rPr>
                <a:t> </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შეჯამება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3" name="Google Shape;123;g8d3272b2c0_0_301"/>
            <p:cNvSpPr/>
            <p:nvPr/>
          </p:nvSpPr>
          <p:spPr>
            <a:xfrm>
              <a:off x="607509" y="2525396"/>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7" name="Google Shape;127;g8d3272b2c0_0_301"/>
            <p:cNvSpPr/>
            <p:nvPr/>
          </p:nvSpPr>
          <p:spPr>
            <a:xfrm>
              <a:off x="512821" y="3148361"/>
              <a:ext cx="46164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8" name="Google Shape;128;g8d3272b2c0_0_301"/>
            <p:cNvSpPr txBox="1"/>
            <p:nvPr/>
          </p:nvSpPr>
          <p:spPr>
            <a:xfrm>
              <a:off x="678664" y="3131366"/>
              <a:ext cx="3776597"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Homework</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საშინაო დავალება</a:t>
              </a: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9" name="Google Shape;129;g8d3272b2c0_0_301"/>
            <p:cNvSpPr/>
            <p:nvPr/>
          </p:nvSpPr>
          <p:spPr>
            <a:xfrm>
              <a:off x="368365" y="3112125"/>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sp>
        <p:nvSpPr>
          <p:cNvPr id="130" name="Google Shape;130;g8d3272b2c0_0_301"/>
          <p:cNvSpPr txBox="1"/>
          <p:nvPr/>
        </p:nvSpPr>
        <p:spPr>
          <a:xfrm>
            <a:off x="7168897" y="2118756"/>
            <a:ext cx="4376928" cy="2751600"/>
          </a:xfrm>
          <a:prstGeom prst="rect">
            <a:avLst/>
          </a:prstGeom>
          <a:noFill/>
          <a:ln>
            <a:noFill/>
          </a:ln>
        </p:spPr>
        <p:txBody>
          <a:bodyPr spcFirstLastPara="1" wrap="square" lIns="91425" tIns="91425" rIns="91425" bIns="91425" anchor="ctr" anchorCtr="0">
            <a:noAutofit/>
          </a:bodyPr>
          <a:lstStyle/>
          <a:p>
            <a:pPr lvl="0" algn="ctr"/>
            <a:r>
              <a:rPr lang="en-US" sz="4000" dirty="0">
                <a:solidFill>
                  <a:schemeClr val="bg1"/>
                </a:solidFill>
                <a:latin typeface="Calibri" panose="020F0502020204030204" pitchFamily="34" charset="0"/>
                <a:ea typeface="Calibri"/>
                <a:cs typeface="Calibri" panose="020F0502020204030204" pitchFamily="34" charset="0"/>
                <a:sym typeface="Calibri"/>
              </a:rPr>
              <a:t>S</a:t>
            </a:r>
            <a:r>
              <a:rPr lang="ka-GE" sz="4000" dirty="0">
                <a:solidFill>
                  <a:schemeClr val="bg1"/>
                </a:solidFill>
                <a:latin typeface="Calibri" panose="020F0502020204030204" pitchFamily="34" charset="0"/>
                <a:ea typeface="Calibri"/>
                <a:cs typeface="Calibri" panose="020F0502020204030204" pitchFamily="34" charset="0"/>
                <a:sym typeface="Calibri"/>
              </a:rPr>
              <a:t>ervices </a:t>
            </a:r>
            <a:r>
              <a:rPr lang="ka-GE" sz="3600" dirty="0">
                <a:solidFill>
                  <a:schemeClr val="bg1"/>
                </a:solidFill>
                <a:latin typeface="Calibri" panose="020F0502020204030204" pitchFamily="34" charset="0"/>
                <a:ea typeface="Calibri"/>
                <a:cs typeface="Calibri" panose="020F0502020204030204" pitchFamily="34" charset="0"/>
                <a:sym typeface="Calibri"/>
              </a:rPr>
              <a:t>მომსახურება </a:t>
            </a:r>
            <a:endParaRPr sz="3600"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24" name="Google Shape;90;p1">
            <a:extLst>
              <a:ext uri="{FF2B5EF4-FFF2-40B4-BE49-F238E27FC236}">
                <a16:creationId xmlns:a16="http://schemas.microsoft.com/office/drawing/2014/main" id="{5F91BBF8-4280-E84D-AC36-E0FB43FF28A2}"/>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25" name="Picture 24">
            <a:extLst>
              <a:ext uri="{FF2B5EF4-FFF2-40B4-BE49-F238E27FC236}">
                <a16:creationId xmlns:a16="http://schemas.microsoft.com/office/drawing/2014/main" id="{B467AF7E-AEF5-7240-BF10-F478703462D6}"/>
              </a:ext>
            </a:extLst>
          </p:cNvPr>
          <p:cNvPicPr>
            <a:picLocks noChangeAspect="1"/>
          </p:cNvPicPr>
          <p:nvPr/>
        </p:nvPicPr>
        <p:blipFill>
          <a:blip r:embed="rId4"/>
          <a:stretch>
            <a:fillRect/>
          </a:stretch>
        </p:blipFill>
        <p:spPr>
          <a:xfrm>
            <a:off x="3143289" y="725338"/>
            <a:ext cx="2376972" cy="968991"/>
          </a:xfrm>
          <a:prstGeom prst="rect">
            <a:avLst/>
          </a:prstGeom>
        </p:spPr>
      </p:pic>
    </p:spTree>
    <p:extLst>
      <p:ext uri="{BB962C8B-B14F-4D97-AF65-F5344CB8AC3E}">
        <p14:creationId xmlns:p14="http://schemas.microsoft.com/office/powerpoint/2010/main" val="79659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542758" y="4169150"/>
            <a:ext cx="10430041"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912258549"/>
              </p:ext>
            </p:extLst>
          </p:nvPr>
        </p:nvGraphicFramePr>
        <p:xfrm>
          <a:off x="687405" y="2657703"/>
          <a:ext cx="8812855" cy="838025"/>
        </p:xfrm>
        <a:graphic>
          <a:graphicData uri="http://schemas.openxmlformats.org/drawingml/2006/table">
            <a:tbl>
              <a:tblPr>
                <a:noFill/>
                <a:tableStyleId>{B46CFEF4-99AF-46A8-A051-738FFB79779B}</a:tableStyleId>
              </a:tblPr>
              <a:tblGrid>
                <a:gridCol w="8812855">
                  <a:extLst>
                    <a:ext uri="{9D8B030D-6E8A-4147-A177-3AD203B41FA5}">
                      <a16:colId xmlns:a16="http://schemas.microsoft.com/office/drawing/2014/main" val="20000"/>
                    </a:ext>
                  </a:extLst>
                </a:gridCol>
              </a:tblGrid>
              <a:tr h="838025">
                <a:tc>
                  <a:txBody>
                    <a:bodyPr/>
                    <a:lstStyle/>
                    <a:p>
                      <a:pPr marL="0" lvl="0" indent="0" algn="l" rtl="0">
                        <a:lnSpc>
                          <a:spcPct val="115000"/>
                        </a:lnSpc>
                        <a:spcBef>
                          <a:spcPts val="0"/>
                        </a:spcBef>
                        <a:spcAft>
                          <a:spcPts val="0"/>
                        </a:spcAft>
                        <a:buNone/>
                      </a:pPr>
                      <a:r>
                        <a:rPr lang="ka-GE" sz="2800" b="0" i="0" dirty="0">
                          <a:solidFill>
                            <a:schemeClr val="bg1"/>
                          </a:solidFill>
                          <a:latin typeface="Calibri" panose="020F0502020204030204" pitchFamily="34" charset="0"/>
                          <a:cs typeface="Calibri" panose="020F0502020204030204" pitchFamily="34" charset="0"/>
                        </a:rPr>
                        <a:t>It is a common thing that people complain </a:t>
                      </a:r>
                      <a:r>
                        <a:rPr lang="ka-GE" sz="2800" b="0" i="0" dirty="0" smtClean="0">
                          <a:solidFill>
                            <a:schemeClr val="bg1"/>
                          </a:solidFill>
                          <a:latin typeface="Calibri" panose="020F0502020204030204" pitchFamily="34" charset="0"/>
                          <a:cs typeface="Calibri" panose="020F0502020204030204" pitchFamily="34" charset="0"/>
                        </a:rPr>
                        <a:t>in hotel</a:t>
                      </a:r>
                      <a:r>
                        <a:rPr lang="en-US" sz="2800" b="0" i="0" dirty="0" smtClean="0">
                          <a:solidFill>
                            <a:schemeClr val="bg1"/>
                          </a:solidFill>
                          <a:latin typeface="Calibri" panose="020F0502020204030204" pitchFamily="34" charset="0"/>
                          <a:cs typeface="Calibri" panose="020F0502020204030204" pitchFamily="34" charset="0"/>
                        </a:rPr>
                        <a:t>s</a:t>
                      </a:r>
                      <a:r>
                        <a:rPr lang="ka-GE" sz="2800" b="0" i="0" dirty="0" smtClean="0">
                          <a:solidFill>
                            <a:schemeClr val="bg1"/>
                          </a:solidFill>
                          <a:latin typeface="Calibri" panose="020F0502020204030204" pitchFamily="34" charset="0"/>
                          <a:cs typeface="Calibri" panose="020F0502020204030204" pitchFamily="34" charset="0"/>
                        </a:rPr>
                        <a:t>. </a:t>
                      </a:r>
                      <a:endParaRPr sz="2800" b="0" i="0" dirty="0">
                        <a:solidFill>
                          <a:schemeClr val="bg1"/>
                        </a:solidFill>
                        <a:latin typeface="Calibri" panose="020F0502020204030204" pitchFamily="34" charset="0"/>
                        <a:cs typeface="Calibri" panose="020F0502020204030204" pitchFamily="34"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587770048"/>
              </p:ext>
            </p:extLst>
          </p:nvPr>
        </p:nvGraphicFramePr>
        <p:xfrm>
          <a:off x="577304" y="4276274"/>
          <a:ext cx="10229242" cy="944880"/>
        </p:xfrm>
        <a:graphic>
          <a:graphicData uri="http://schemas.openxmlformats.org/drawingml/2006/table">
            <a:tbl>
              <a:tblPr firstRow="1" bandRow="1">
                <a:tableStyleId>{B46CFEF4-99AF-46A8-A051-738FFB79779B}</a:tableStyleId>
              </a:tblPr>
              <a:tblGrid>
                <a:gridCol w="10229242">
                  <a:extLst>
                    <a:ext uri="{9D8B030D-6E8A-4147-A177-3AD203B41FA5}">
                      <a16:colId xmlns:a16="http://schemas.microsoft.com/office/drawing/2014/main" val="2862978725"/>
                    </a:ext>
                  </a:extLst>
                </a:gridCol>
              </a:tblGrid>
              <a:tr h="466904">
                <a:tc>
                  <a:txBody>
                    <a:bodyPr/>
                    <a:lstStyle/>
                    <a:p>
                      <a:pPr algn="just"/>
                      <a:r>
                        <a:rPr lang="en-US" sz="2800" i="1" dirty="0" smtClean="0">
                          <a:solidFill>
                            <a:schemeClr val="bg1"/>
                          </a:solidFill>
                          <a:latin typeface="Calibri" panose="020F0502020204030204" pitchFamily="34" charset="0"/>
                          <a:cs typeface="Calibri" panose="020F0502020204030204" pitchFamily="34" charset="0"/>
                        </a:rPr>
                        <a:t>Most guests are just trying to relax and enjoy their stay, but some will complain just so they can possibly get something free from the hotel.</a:t>
                      </a:r>
                      <a:endParaRPr lang="en-US" sz="2800" i="1" dirty="0">
                        <a:solidFill>
                          <a:schemeClr val="bg1"/>
                        </a:solidFill>
                        <a:latin typeface="Calibri" panose="020F0502020204030204" pitchFamily="34" charset="0"/>
                        <a:cs typeface="Calibri" panose="020F0502020204030204" pitchFamily="34" charset="0"/>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9" name="Title 8">
            <a:extLst>
              <a:ext uri="{FF2B5EF4-FFF2-40B4-BE49-F238E27FC236}">
                <a16:creationId xmlns:a16="http://schemas.microsoft.com/office/drawing/2014/main" id="{CA01B1FE-2E92-0B43-B977-A140F9C168E2}"/>
              </a:ext>
            </a:extLst>
          </p:cNvPr>
          <p:cNvSpPr>
            <a:spLocks noGrp="1"/>
          </p:cNvSpPr>
          <p:nvPr>
            <p:ph type="title"/>
          </p:nvPr>
        </p:nvSpPr>
        <p:spPr>
          <a:xfrm>
            <a:off x="9051243" y="2522281"/>
            <a:ext cx="1755303" cy="1237379"/>
          </a:xfrm>
        </p:spPr>
        <p:txBody>
          <a:bodyPr>
            <a:normAutofit/>
          </a:bodyPr>
          <a:lstStyle/>
          <a:p>
            <a:r>
              <a:rPr lang="en-US" b="1" dirty="0" smtClean="0">
                <a:solidFill>
                  <a:srgbClr val="FFC000"/>
                </a:solidFill>
              </a:rPr>
              <a:t>False</a:t>
            </a:r>
            <a:endParaRPr lang="en-US" b="1" dirty="0">
              <a:solidFill>
                <a:srgbClr val="FFC000"/>
              </a:solidFill>
            </a:endParaRPr>
          </a:p>
        </p:txBody>
      </p:sp>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84093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542758" y="4169151"/>
            <a:ext cx="10430041" cy="10857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700270765"/>
              </p:ext>
            </p:extLst>
          </p:nvPr>
        </p:nvGraphicFramePr>
        <p:xfrm>
          <a:off x="699281" y="2805863"/>
          <a:ext cx="9119968" cy="838025"/>
        </p:xfrm>
        <a:graphic>
          <a:graphicData uri="http://schemas.openxmlformats.org/drawingml/2006/table">
            <a:tbl>
              <a:tblPr>
                <a:noFill/>
                <a:tableStyleId>{B46CFEF4-99AF-46A8-A051-738FFB79779B}</a:tableStyleId>
              </a:tblPr>
              <a:tblGrid>
                <a:gridCol w="9119968">
                  <a:extLst>
                    <a:ext uri="{9D8B030D-6E8A-4147-A177-3AD203B41FA5}">
                      <a16:colId xmlns:a16="http://schemas.microsoft.com/office/drawing/2014/main" val="20000"/>
                    </a:ext>
                  </a:extLst>
                </a:gridCol>
              </a:tblGrid>
              <a:tr h="838025">
                <a:tc>
                  <a:txBody>
                    <a:bodyPr/>
                    <a:lstStyle/>
                    <a:p>
                      <a:pPr marL="0" lvl="0" indent="0" algn="l" rtl="0">
                        <a:lnSpc>
                          <a:spcPct val="115000"/>
                        </a:lnSpc>
                        <a:spcBef>
                          <a:spcPts val="0"/>
                        </a:spcBef>
                        <a:spcAft>
                          <a:spcPts val="0"/>
                        </a:spcAft>
                        <a:buNone/>
                      </a:pPr>
                      <a:r>
                        <a:rPr lang="ka-GE" sz="2800" b="0" i="0" dirty="0">
                          <a:solidFill>
                            <a:schemeClr val="bg1"/>
                          </a:solidFill>
                          <a:latin typeface="Calibri" panose="020F0502020204030204" pitchFamily="34" charset="0"/>
                          <a:cs typeface="Calibri" panose="020F0502020204030204" pitchFamily="34" charset="0"/>
                        </a:rPr>
                        <a:t>The most frequent </a:t>
                      </a:r>
                      <a:r>
                        <a:rPr lang="ka-GE" sz="2800" b="0" i="0" dirty="0" smtClean="0">
                          <a:solidFill>
                            <a:schemeClr val="bg1"/>
                          </a:solidFill>
                          <a:latin typeface="Calibri" panose="020F0502020204030204" pitchFamily="34" charset="0"/>
                          <a:cs typeface="Calibri" panose="020F0502020204030204" pitchFamily="34" charset="0"/>
                        </a:rPr>
                        <a:t>complain</a:t>
                      </a:r>
                      <a:r>
                        <a:rPr lang="en-US" sz="2800" b="0" i="0" dirty="0" smtClean="0">
                          <a:solidFill>
                            <a:schemeClr val="bg1"/>
                          </a:solidFill>
                          <a:latin typeface="Calibri" panose="020F0502020204030204" pitchFamily="34" charset="0"/>
                          <a:cs typeface="Calibri" panose="020F0502020204030204" pitchFamily="34" charset="0"/>
                        </a:rPr>
                        <a:t>t</a:t>
                      </a:r>
                      <a:r>
                        <a:rPr lang="ka-GE" sz="2800" b="0" i="0" dirty="0" smtClean="0">
                          <a:solidFill>
                            <a:schemeClr val="bg1"/>
                          </a:solidFill>
                          <a:latin typeface="Calibri" panose="020F0502020204030204" pitchFamily="34" charset="0"/>
                          <a:cs typeface="Calibri" panose="020F0502020204030204" pitchFamily="34" charset="0"/>
                        </a:rPr>
                        <a:t> </a:t>
                      </a:r>
                      <a:r>
                        <a:rPr lang="ka-GE" sz="2800" b="0" i="0" dirty="0">
                          <a:solidFill>
                            <a:schemeClr val="bg1"/>
                          </a:solidFill>
                          <a:latin typeface="Calibri" panose="020F0502020204030204" pitchFamily="34" charset="0"/>
                          <a:cs typeface="Calibri" panose="020F0502020204030204" pitchFamily="34" charset="0"/>
                        </a:rPr>
                        <a:t>is about air-conditioning. </a:t>
                      </a:r>
                      <a:endParaRPr sz="2800" b="0" i="0" dirty="0">
                        <a:solidFill>
                          <a:schemeClr val="bg1"/>
                        </a:solidFill>
                        <a:latin typeface="Calibri" panose="020F0502020204030204" pitchFamily="34" charset="0"/>
                        <a:cs typeface="Calibri" panose="020F0502020204030204" pitchFamily="34"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893066982"/>
              </p:ext>
            </p:extLst>
          </p:nvPr>
        </p:nvGraphicFramePr>
        <p:xfrm>
          <a:off x="560030" y="4225524"/>
          <a:ext cx="10395496" cy="973009"/>
        </p:xfrm>
        <a:graphic>
          <a:graphicData uri="http://schemas.openxmlformats.org/drawingml/2006/table">
            <a:tbl>
              <a:tblPr firstRow="1" bandRow="1">
                <a:tableStyleId>{B46CFEF4-99AF-46A8-A051-738FFB79779B}</a:tableStyleId>
              </a:tblPr>
              <a:tblGrid>
                <a:gridCol w="10395496">
                  <a:extLst>
                    <a:ext uri="{9D8B030D-6E8A-4147-A177-3AD203B41FA5}">
                      <a16:colId xmlns:a16="http://schemas.microsoft.com/office/drawing/2014/main" val="2862978725"/>
                    </a:ext>
                  </a:extLst>
                </a:gridCol>
              </a:tblGrid>
              <a:tr h="973009">
                <a:tc>
                  <a:txBody>
                    <a:bodyPr/>
                    <a:lstStyle/>
                    <a:p>
                      <a:r>
                        <a:rPr lang="ka-GE" sz="2400" i="1" dirty="0">
                          <a:solidFill>
                            <a:schemeClr val="bg1"/>
                          </a:solidFill>
                          <a:cs typeface="Calibri" panose="020F0502020204030204" pitchFamily="34" charset="0"/>
                        </a:rPr>
                        <a:t>The most common type of guest complaint is </a:t>
                      </a:r>
                      <a:r>
                        <a:rPr lang="en-US" sz="2400" i="1" dirty="0">
                          <a:solidFill>
                            <a:schemeClr val="bg1"/>
                          </a:solidFill>
                          <a:latin typeface="Calibri" panose="020F0502020204030204" pitchFamily="34" charset="0"/>
                          <a:cs typeface="Calibri" panose="020F0502020204030204" pitchFamily="34" charset="0"/>
                        </a:rPr>
                        <a:t>perhaps noise</a:t>
                      </a:r>
                      <a:r>
                        <a:rPr lang="ka-GE" sz="2400" i="1" dirty="0">
                          <a:solidFill>
                            <a:schemeClr val="bg1"/>
                          </a:solidFill>
                          <a:latin typeface="Calibri" panose="020F0502020204030204" pitchFamily="34" charset="0"/>
                          <a:cs typeface="Calibri" panose="020F0502020204030204" pitchFamily="34" charset="0"/>
                        </a:rPr>
                        <a:t>.</a:t>
                      </a:r>
                      <a:endParaRPr lang="en-US" sz="2400" b="0" i="1" u="none" strike="noStrike" cap="none" dirty="0">
                        <a:solidFill>
                          <a:schemeClr val="bg1"/>
                        </a:solidFill>
                        <a:latin typeface="Calibri" panose="020F0502020204030204" pitchFamily="34" charset="0"/>
                        <a:ea typeface="Arial"/>
                        <a:cs typeface="Calibri" panose="020F0502020204030204" pitchFamily="34" charset="0"/>
                        <a:sym typeface="Arial"/>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9" name="Title 8">
            <a:extLst>
              <a:ext uri="{FF2B5EF4-FFF2-40B4-BE49-F238E27FC236}">
                <a16:creationId xmlns:a16="http://schemas.microsoft.com/office/drawing/2014/main" id="{CA01B1FE-2E92-0B43-B977-A140F9C168E2}"/>
              </a:ext>
            </a:extLst>
          </p:cNvPr>
          <p:cNvSpPr>
            <a:spLocks noGrp="1"/>
          </p:cNvSpPr>
          <p:nvPr>
            <p:ph type="title"/>
          </p:nvPr>
        </p:nvSpPr>
        <p:spPr>
          <a:xfrm>
            <a:off x="9183571" y="2566372"/>
            <a:ext cx="1755303" cy="1237379"/>
          </a:xfrm>
        </p:spPr>
        <p:txBody>
          <a:bodyPr>
            <a:normAutofit/>
          </a:bodyPr>
          <a:lstStyle/>
          <a:p>
            <a:r>
              <a:rPr lang="en-US" b="1" dirty="0">
                <a:solidFill>
                  <a:srgbClr val="FFC000"/>
                </a:solidFill>
              </a:rPr>
              <a:t>False</a:t>
            </a:r>
          </a:p>
        </p:txBody>
      </p:sp>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20324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542758" y="4275117"/>
            <a:ext cx="10430041" cy="9856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867590210"/>
              </p:ext>
            </p:extLst>
          </p:nvPr>
        </p:nvGraphicFramePr>
        <p:xfrm>
          <a:off x="711156" y="2623114"/>
          <a:ext cx="8964067" cy="1164306"/>
        </p:xfrm>
        <a:graphic>
          <a:graphicData uri="http://schemas.openxmlformats.org/drawingml/2006/table">
            <a:tbl>
              <a:tblPr>
                <a:noFill/>
                <a:tableStyleId>{B46CFEF4-99AF-46A8-A051-738FFB79779B}</a:tableStyleId>
              </a:tblPr>
              <a:tblGrid>
                <a:gridCol w="8964067">
                  <a:extLst>
                    <a:ext uri="{9D8B030D-6E8A-4147-A177-3AD203B41FA5}">
                      <a16:colId xmlns:a16="http://schemas.microsoft.com/office/drawing/2014/main" val="20000"/>
                    </a:ext>
                  </a:extLst>
                </a:gridCol>
              </a:tblGrid>
              <a:tr h="838025">
                <a:tc>
                  <a:txBody>
                    <a:bodyPr/>
                    <a:lstStyle/>
                    <a:p>
                      <a:pPr marL="0" lvl="0" indent="0" algn="l" rtl="0">
                        <a:lnSpc>
                          <a:spcPct val="115000"/>
                        </a:lnSpc>
                        <a:spcBef>
                          <a:spcPts val="0"/>
                        </a:spcBef>
                        <a:spcAft>
                          <a:spcPts val="0"/>
                        </a:spcAft>
                        <a:buNone/>
                      </a:pPr>
                      <a:r>
                        <a:rPr lang="en-US" sz="2800" b="0" i="0" dirty="0">
                          <a:solidFill>
                            <a:schemeClr val="bg1"/>
                          </a:solidFill>
                          <a:latin typeface="Calibri" panose="020F0502020204030204" pitchFamily="34" charset="0"/>
                          <a:cs typeface="Calibri" panose="020F0502020204030204" pitchFamily="34" charset="0"/>
                        </a:rPr>
                        <a:t>E</a:t>
                      </a:r>
                      <a:r>
                        <a:rPr lang="ka-GE" sz="2800" b="0" i="0" dirty="0">
                          <a:solidFill>
                            <a:schemeClr val="bg1"/>
                          </a:solidFill>
                          <a:latin typeface="Calibri" panose="020F0502020204030204" pitchFamily="34" charset="0"/>
                          <a:cs typeface="Calibri" panose="020F0502020204030204" pitchFamily="34" charset="0"/>
                        </a:rPr>
                        <a:t>mployees are trained to give out compensation every time </a:t>
                      </a:r>
                      <a:r>
                        <a:rPr lang="en-US" sz="2800" b="0" i="0" dirty="0" smtClean="0">
                          <a:solidFill>
                            <a:schemeClr val="bg1"/>
                          </a:solidFill>
                          <a:latin typeface="Calibri" panose="020F0502020204030204" pitchFamily="34" charset="0"/>
                          <a:cs typeface="Calibri" panose="020F0502020204030204" pitchFamily="34" charset="0"/>
                        </a:rPr>
                        <a:t>a </a:t>
                      </a:r>
                      <a:r>
                        <a:rPr lang="ka-GE" sz="2800" b="0" i="0" dirty="0" smtClean="0">
                          <a:solidFill>
                            <a:schemeClr val="bg1"/>
                          </a:solidFill>
                          <a:latin typeface="Calibri" panose="020F0502020204030204" pitchFamily="34" charset="0"/>
                          <a:cs typeface="Calibri" panose="020F0502020204030204" pitchFamily="34" charset="0"/>
                        </a:rPr>
                        <a:t>guest </a:t>
                      </a:r>
                      <a:r>
                        <a:rPr lang="ka-GE" sz="2800" b="0" i="0" dirty="0">
                          <a:solidFill>
                            <a:schemeClr val="bg1"/>
                          </a:solidFill>
                          <a:latin typeface="Calibri" panose="020F0502020204030204" pitchFamily="34" charset="0"/>
                          <a:cs typeface="Calibri" panose="020F0502020204030204" pitchFamily="34" charset="0"/>
                        </a:rPr>
                        <a:t>complains.  </a:t>
                      </a:r>
                      <a:endParaRPr sz="2800" b="0" i="0" dirty="0">
                        <a:solidFill>
                          <a:schemeClr val="bg1"/>
                        </a:solidFill>
                        <a:latin typeface="Calibri" panose="020F0502020204030204" pitchFamily="34" charset="0"/>
                        <a:cs typeface="Calibri" panose="020F0502020204030204" pitchFamily="34"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2935685128"/>
              </p:ext>
            </p:extLst>
          </p:nvPr>
        </p:nvGraphicFramePr>
        <p:xfrm>
          <a:off x="577302" y="4483510"/>
          <a:ext cx="10395497" cy="777260"/>
        </p:xfrm>
        <a:graphic>
          <a:graphicData uri="http://schemas.openxmlformats.org/drawingml/2006/table">
            <a:tbl>
              <a:tblPr firstRow="1" bandRow="1">
                <a:tableStyleId>{B46CFEF4-99AF-46A8-A051-738FFB79779B}</a:tableStyleId>
              </a:tblPr>
              <a:tblGrid>
                <a:gridCol w="10395497">
                  <a:extLst>
                    <a:ext uri="{9D8B030D-6E8A-4147-A177-3AD203B41FA5}">
                      <a16:colId xmlns:a16="http://schemas.microsoft.com/office/drawing/2014/main" val="2862978725"/>
                    </a:ext>
                  </a:extLst>
                </a:gridCol>
              </a:tblGrid>
              <a:tr h="777260">
                <a:tc>
                  <a:txBody>
                    <a:bodyPr/>
                    <a:lstStyle/>
                    <a:p>
                      <a:r>
                        <a:rPr lang="en-US" sz="2400" i="1" dirty="0">
                          <a:solidFill>
                            <a:schemeClr val="bg1"/>
                          </a:solidFill>
                          <a:latin typeface="Calibri" panose="020F0502020204030204" pitchFamily="34" charset="0"/>
                          <a:cs typeface="Calibri" panose="020F0502020204030204" pitchFamily="34" charset="0"/>
                        </a:rPr>
                        <a:t>Employees are trained to</a:t>
                      </a:r>
                      <a:r>
                        <a:rPr lang="ka-GE" sz="2400" i="1" dirty="0">
                          <a:solidFill>
                            <a:schemeClr val="bg1"/>
                          </a:solidFill>
                          <a:latin typeface="Calibri" panose="020F0502020204030204" pitchFamily="34" charset="0"/>
                          <a:cs typeface="Calibri" panose="020F0502020204030204" pitchFamily="34" charset="0"/>
                        </a:rPr>
                        <a:t> appologise and</a:t>
                      </a:r>
                      <a:r>
                        <a:rPr lang="en-US" sz="2400" i="1" dirty="0">
                          <a:solidFill>
                            <a:schemeClr val="bg1"/>
                          </a:solidFill>
                          <a:latin typeface="Calibri" panose="020F0502020204030204" pitchFamily="34" charset="0"/>
                          <a:cs typeface="Calibri" panose="020F0502020204030204" pitchFamily="34" charset="0"/>
                        </a:rPr>
                        <a:t> look for a way of solving the problem</a:t>
                      </a:r>
                      <a:r>
                        <a:rPr lang="ka-GE" sz="2400" i="1" dirty="0">
                          <a:solidFill>
                            <a:schemeClr val="bg1"/>
                          </a:solidFill>
                          <a:latin typeface="Calibri" panose="020F0502020204030204" pitchFamily="34" charset="0"/>
                          <a:cs typeface="Calibri" panose="020F0502020204030204" pitchFamily="34" charset="0"/>
                        </a:rPr>
                        <a:t>.</a:t>
                      </a:r>
                      <a:endParaRPr lang="en-US" sz="2400" b="0" i="1" u="none" strike="noStrike" cap="none" dirty="0">
                        <a:solidFill>
                          <a:schemeClr val="bg1"/>
                        </a:solidFill>
                        <a:latin typeface="Calibri" panose="020F0502020204030204" pitchFamily="34" charset="0"/>
                        <a:ea typeface="Arial"/>
                        <a:cs typeface="Calibri" panose="020F0502020204030204" pitchFamily="34" charset="0"/>
                        <a:sym typeface="Arial"/>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9" name="Title 8">
            <a:extLst>
              <a:ext uri="{FF2B5EF4-FFF2-40B4-BE49-F238E27FC236}">
                <a16:creationId xmlns:a16="http://schemas.microsoft.com/office/drawing/2014/main" id="{CA01B1FE-2E92-0B43-B977-A140F9C168E2}"/>
              </a:ext>
            </a:extLst>
          </p:cNvPr>
          <p:cNvSpPr>
            <a:spLocks noGrp="1"/>
          </p:cNvSpPr>
          <p:nvPr>
            <p:ph type="title"/>
          </p:nvPr>
        </p:nvSpPr>
        <p:spPr>
          <a:xfrm>
            <a:off x="9573755" y="2378941"/>
            <a:ext cx="1399044" cy="1237379"/>
          </a:xfrm>
        </p:spPr>
        <p:txBody>
          <a:bodyPr>
            <a:normAutofit fontScale="90000"/>
          </a:bodyPr>
          <a:lstStyle/>
          <a:p>
            <a:r>
              <a:rPr lang="ka-GE" b="1" dirty="0">
                <a:solidFill>
                  <a:srgbClr val="FFC000"/>
                </a:solidFill>
              </a:rPr>
              <a:t>False</a:t>
            </a:r>
            <a:endParaRPr lang="en-US" b="1" dirty="0">
              <a:solidFill>
                <a:srgbClr val="FFC000"/>
              </a:solidFill>
            </a:endParaRPr>
          </a:p>
        </p:txBody>
      </p:sp>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56641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542758" y="4192299"/>
            <a:ext cx="10430041" cy="13172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2731615777"/>
              </p:ext>
            </p:extLst>
          </p:nvPr>
        </p:nvGraphicFramePr>
        <p:xfrm>
          <a:off x="664551" y="2602909"/>
          <a:ext cx="8325966" cy="1164306"/>
        </p:xfrm>
        <a:graphic>
          <a:graphicData uri="http://schemas.openxmlformats.org/drawingml/2006/table">
            <a:tbl>
              <a:tblPr>
                <a:noFill/>
                <a:tableStyleId>{B46CFEF4-99AF-46A8-A051-738FFB79779B}</a:tableStyleId>
              </a:tblPr>
              <a:tblGrid>
                <a:gridCol w="8325966">
                  <a:extLst>
                    <a:ext uri="{9D8B030D-6E8A-4147-A177-3AD203B41FA5}">
                      <a16:colId xmlns:a16="http://schemas.microsoft.com/office/drawing/2014/main" val="20000"/>
                    </a:ext>
                  </a:extLst>
                </a:gridCol>
              </a:tblGrid>
              <a:tr h="838025">
                <a:tc>
                  <a:txBody>
                    <a:bodyPr/>
                    <a:lstStyle/>
                    <a:p>
                      <a:pPr marL="0" lvl="0" indent="0" algn="l" rtl="0">
                        <a:lnSpc>
                          <a:spcPct val="115000"/>
                        </a:lnSpc>
                        <a:spcBef>
                          <a:spcPts val="0"/>
                        </a:spcBef>
                        <a:spcAft>
                          <a:spcPts val="0"/>
                        </a:spcAft>
                        <a:buNone/>
                      </a:pPr>
                      <a:r>
                        <a:rPr lang="ka-GE" sz="2800" b="0" i="0" dirty="0">
                          <a:solidFill>
                            <a:schemeClr val="bg1"/>
                          </a:solidFill>
                          <a:latin typeface="Calibri" panose="020F0502020204030204" pitchFamily="34" charset="0"/>
                          <a:cs typeface="Calibri" panose="020F0502020204030204" pitchFamily="34" charset="0"/>
                        </a:rPr>
                        <a:t>Guests who complain at the time of the </a:t>
                      </a:r>
                      <a:r>
                        <a:rPr lang="ka-GE" sz="2800" b="0" i="0" dirty="0" smtClean="0">
                          <a:solidFill>
                            <a:schemeClr val="bg1"/>
                          </a:solidFill>
                          <a:latin typeface="Calibri" panose="020F0502020204030204" pitchFamily="34" charset="0"/>
                          <a:cs typeface="Calibri" panose="020F0502020204030204" pitchFamily="34" charset="0"/>
                        </a:rPr>
                        <a:t>pr</a:t>
                      </a:r>
                      <a:r>
                        <a:rPr lang="en-US" sz="2800" b="0" i="0" dirty="0" smtClean="0">
                          <a:solidFill>
                            <a:schemeClr val="bg1"/>
                          </a:solidFill>
                          <a:latin typeface="Calibri" panose="020F0502020204030204" pitchFamily="34" charset="0"/>
                          <a:cs typeface="Calibri" panose="020F0502020204030204" pitchFamily="34" charset="0"/>
                        </a:rPr>
                        <a:t>o</a:t>
                      </a:r>
                      <a:r>
                        <a:rPr lang="ka-GE" sz="2800" b="0" i="0" dirty="0" smtClean="0">
                          <a:solidFill>
                            <a:schemeClr val="bg1"/>
                          </a:solidFill>
                          <a:latin typeface="Calibri" panose="020F0502020204030204" pitchFamily="34" charset="0"/>
                          <a:cs typeface="Calibri" panose="020F0502020204030204" pitchFamily="34" charset="0"/>
                        </a:rPr>
                        <a:t>blem </a:t>
                      </a:r>
                      <a:r>
                        <a:rPr lang="ka-GE" sz="2800" b="0" i="0" dirty="0">
                          <a:solidFill>
                            <a:schemeClr val="bg1"/>
                          </a:solidFill>
                          <a:latin typeface="Calibri" panose="020F0502020204030204" pitchFamily="34" charset="0"/>
                          <a:cs typeface="Calibri" panose="020F0502020204030204" pitchFamily="34" charset="0"/>
                        </a:rPr>
                        <a:t>usually want compensation.  </a:t>
                      </a:r>
                      <a:endParaRPr sz="2800" b="0" i="0" dirty="0">
                        <a:solidFill>
                          <a:schemeClr val="bg1"/>
                        </a:solidFill>
                        <a:latin typeface="Calibri" panose="020F0502020204030204" pitchFamily="34" charset="0"/>
                        <a:cs typeface="Calibri" panose="020F0502020204030204" pitchFamily="34"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488856285"/>
              </p:ext>
            </p:extLst>
          </p:nvPr>
        </p:nvGraphicFramePr>
        <p:xfrm>
          <a:off x="577302" y="4478155"/>
          <a:ext cx="9972165" cy="822960"/>
        </p:xfrm>
        <a:graphic>
          <a:graphicData uri="http://schemas.openxmlformats.org/drawingml/2006/table">
            <a:tbl>
              <a:tblPr firstRow="1" bandRow="1">
                <a:tableStyleId>{B46CFEF4-99AF-46A8-A051-738FFB79779B}</a:tableStyleId>
              </a:tblPr>
              <a:tblGrid>
                <a:gridCol w="9972165">
                  <a:extLst>
                    <a:ext uri="{9D8B030D-6E8A-4147-A177-3AD203B41FA5}">
                      <a16:colId xmlns:a16="http://schemas.microsoft.com/office/drawing/2014/main" val="2862978725"/>
                    </a:ext>
                  </a:extLst>
                </a:gridCol>
              </a:tblGrid>
              <a:tr h="466904">
                <a:tc>
                  <a:txBody>
                    <a:bodyPr/>
                    <a:lstStyle/>
                    <a:p>
                      <a:pPr algn="just"/>
                      <a:r>
                        <a:rPr lang="en-US" sz="2400" i="1" dirty="0">
                          <a:solidFill>
                            <a:schemeClr val="bg1"/>
                          </a:solidFill>
                          <a:latin typeface="Calibri" panose="020F0502020204030204" pitchFamily="34" charset="0"/>
                          <a:cs typeface="Calibri" panose="020F0502020204030204" pitchFamily="34" charset="0"/>
                        </a:rPr>
                        <a:t>The</a:t>
                      </a:r>
                      <a:r>
                        <a:rPr lang="ka-GE" sz="2400" i="1" dirty="0">
                          <a:solidFill>
                            <a:schemeClr val="bg1"/>
                          </a:solidFill>
                          <a:latin typeface="Calibri" panose="020F0502020204030204" pitchFamily="34" charset="0"/>
                          <a:cs typeface="Calibri" panose="020F0502020204030204" pitchFamily="34" charset="0"/>
                        </a:rPr>
                        <a:t> first ones</a:t>
                      </a:r>
                      <a:r>
                        <a:rPr lang="en-US" sz="2400" i="1" dirty="0">
                          <a:solidFill>
                            <a:schemeClr val="bg1"/>
                          </a:solidFill>
                          <a:latin typeface="Calibri" panose="020F0502020204030204" pitchFamily="34" charset="0"/>
                          <a:cs typeface="Calibri" panose="020F0502020204030204" pitchFamily="34" charset="0"/>
                        </a:rPr>
                        <a:t> generally want solutions whereas </a:t>
                      </a:r>
                      <a:r>
                        <a:rPr lang="en-US" sz="2400" i="1" dirty="0" smtClean="0">
                          <a:solidFill>
                            <a:schemeClr val="bg1"/>
                          </a:solidFill>
                          <a:latin typeface="Calibri" panose="020F0502020204030204" pitchFamily="34" charset="0"/>
                          <a:cs typeface="Calibri" panose="020F0502020204030204" pitchFamily="34" charset="0"/>
                        </a:rPr>
                        <a:t>the second ones are </a:t>
                      </a:r>
                      <a:r>
                        <a:rPr lang="en-US" sz="2400" i="1" dirty="0">
                          <a:solidFill>
                            <a:schemeClr val="bg1"/>
                          </a:solidFill>
                          <a:latin typeface="Calibri" panose="020F0502020204030204" pitchFamily="34" charset="0"/>
                          <a:cs typeface="Calibri" panose="020F0502020204030204" pitchFamily="34" charset="0"/>
                        </a:rPr>
                        <a:t>often looking for compensation.</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9" name="Title 8">
            <a:extLst>
              <a:ext uri="{FF2B5EF4-FFF2-40B4-BE49-F238E27FC236}">
                <a16:creationId xmlns:a16="http://schemas.microsoft.com/office/drawing/2014/main" id="{CA01B1FE-2E92-0B43-B977-A140F9C168E2}"/>
              </a:ext>
            </a:extLst>
          </p:cNvPr>
          <p:cNvSpPr>
            <a:spLocks noGrp="1"/>
          </p:cNvSpPr>
          <p:nvPr>
            <p:ph type="title"/>
          </p:nvPr>
        </p:nvSpPr>
        <p:spPr>
          <a:xfrm>
            <a:off x="9217496" y="2610465"/>
            <a:ext cx="1755303" cy="1237379"/>
          </a:xfrm>
        </p:spPr>
        <p:txBody>
          <a:bodyPr>
            <a:normAutofit/>
          </a:bodyPr>
          <a:lstStyle/>
          <a:p>
            <a:r>
              <a:rPr lang="en-US" b="1" dirty="0">
                <a:solidFill>
                  <a:srgbClr val="FFC000"/>
                </a:solidFill>
              </a:rPr>
              <a:t>False</a:t>
            </a:r>
          </a:p>
        </p:txBody>
      </p:sp>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78769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4" name="Rectangle 3">
            <a:extLst>
              <a:ext uri="{FF2B5EF4-FFF2-40B4-BE49-F238E27FC236}">
                <a16:creationId xmlns:a16="http://schemas.microsoft.com/office/drawing/2014/main" id="{6042AC8F-C617-8540-A5BD-0D218871DB0D}"/>
              </a:ext>
            </a:extLst>
          </p:cNvPr>
          <p:cNvSpPr/>
          <p:nvPr/>
        </p:nvSpPr>
        <p:spPr>
          <a:xfrm>
            <a:off x="6653876" y="464777"/>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sp>
        <p:nvSpPr>
          <p:cNvPr id="2" name="Rectangle 1">
            <a:extLst>
              <a:ext uri="{FF2B5EF4-FFF2-40B4-BE49-F238E27FC236}">
                <a16:creationId xmlns:a16="http://schemas.microsoft.com/office/drawing/2014/main" id="{AD0E387F-F56A-0545-BA44-601E3311587C}"/>
              </a:ext>
            </a:extLst>
          </p:cNvPr>
          <p:cNvSpPr/>
          <p:nvPr/>
        </p:nvSpPr>
        <p:spPr>
          <a:xfrm>
            <a:off x="1071880" y="2741950"/>
            <a:ext cx="9812430" cy="21102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anose="020F0502020204030204" pitchFamily="34" charset="0"/>
                <a:cs typeface="Calibri" panose="020F0502020204030204" pitchFamily="34" charset="0"/>
              </a:rPr>
              <a:t>Sometimes a guest is trying to sleep and </a:t>
            </a:r>
            <a:r>
              <a:rPr lang="en-US" sz="3600" dirty="0">
                <a:solidFill>
                  <a:srgbClr val="FFC000"/>
                </a:solidFill>
                <a:latin typeface="Calibri" panose="020F0502020204030204" pitchFamily="34" charset="0"/>
                <a:cs typeface="Calibri" panose="020F0502020204030204" pitchFamily="34" charset="0"/>
              </a:rPr>
              <a:t>in</a:t>
            </a:r>
            <a:r>
              <a:rPr lang="en-US" sz="3600" dirty="0">
                <a:latin typeface="Calibri" panose="020F0502020204030204" pitchFamily="34" charset="0"/>
                <a:cs typeface="Calibri" panose="020F0502020204030204" pitchFamily="34" charset="0"/>
              </a:rPr>
              <a:t> the room next door, a party’s going on.</a:t>
            </a:r>
            <a:endParaRPr lang="en-US" sz="3500" dirty="0">
              <a:solidFill>
                <a:schemeClr val="bg1"/>
              </a:solidFill>
            </a:endParaRPr>
          </a:p>
        </p:txBody>
      </p:sp>
      <p:pic>
        <p:nvPicPr>
          <p:cNvPr id="8"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1085321" y="2476500"/>
            <a:ext cx="10335153" cy="3819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a-GE" sz="2800" dirty="0">
                <a:latin typeface="Calibri" charset="0"/>
                <a:ea typeface="Calibri" charset="0"/>
                <a:cs typeface="Calibri" charset="0"/>
              </a:rPr>
              <a:t>Preposition of place is used to show where something or someone is located.</a:t>
            </a:r>
            <a:endParaRPr lang="en-US" sz="2800" dirty="0">
              <a:latin typeface="Calibri" charset="0"/>
              <a:ea typeface="Calibri" charset="0"/>
              <a:cs typeface="Calibri" charset="0"/>
            </a:endParaRPr>
          </a:p>
          <a:p>
            <a:pPr>
              <a:buClr>
                <a:schemeClr val="bg1"/>
              </a:buClr>
            </a:pPr>
            <a:endParaRPr lang="en-US" sz="2500" dirty="0">
              <a:latin typeface="Calibri" charset="0"/>
              <a:ea typeface="Calibri" charset="0"/>
              <a:cs typeface="Calibri" charset="0"/>
            </a:endParaRPr>
          </a:p>
          <a:p>
            <a:r>
              <a:rPr lang="ka-GE" sz="2500" i="1" dirty="0">
                <a:solidFill>
                  <a:srgbClr val="FFC000"/>
                </a:solidFill>
                <a:latin typeface="Calibri" charset="0"/>
                <a:ea typeface="Calibri" charset="0"/>
                <a:cs typeface="Calibri" charset="0"/>
              </a:rPr>
              <a:t>I am </a:t>
            </a:r>
            <a:r>
              <a:rPr lang="ka-GE" sz="2500" b="1" i="1" u="sng" dirty="0">
                <a:solidFill>
                  <a:srgbClr val="FFC000"/>
                </a:solidFill>
                <a:latin typeface="Calibri" charset="0"/>
                <a:ea typeface="Calibri" charset="0"/>
                <a:cs typeface="Calibri" charset="0"/>
              </a:rPr>
              <a:t>in front of </a:t>
            </a:r>
            <a:r>
              <a:rPr lang="ka-GE" sz="2500" i="1" dirty="0">
                <a:solidFill>
                  <a:srgbClr val="FFC000"/>
                </a:solidFill>
                <a:latin typeface="Calibri" charset="0"/>
                <a:ea typeface="Calibri" charset="0"/>
                <a:cs typeface="Calibri" charset="0"/>
              </a:rPr>
              <a:t>the </a:t>
            </a:r>
            <a:r>
              <a:rPr lang="ka-GE" sz="2500" i="1" dirty="0" smtClean="0">
                <a:solidFill>
                  <a:srgbClr val="FFC000"/>
                </a:solidFill>
                <a:latin typeface="Calibri" charset="0"/>
                <a:ea typeface="Calibri" charset="0"/>
                <a:cs typeface="Calibri" charset="0"/>
              </a:rPr>
              <a:t>Eif</a:t>
            </a:r>
            <a:r>
              <a:rPr lang="en-US" sz="2500" i="1" dirty="0" smtClean="0">
                <a:solidFill>
                  <a:srgbClr val="FFC000"/>
                </a:solidFill>
                <a:latin typeface="Calibri" charset="0"/>
                <a:ea typeface="Calibri" charset="0"/>
                <a:cs typeface="Calibri" charset="0"/>
              </a:rPr>
              <a:t>f</a:t>
            </a:r>
            <a:r>
              <a:rPr lang="ka-GE" sz="2500" i="1" dirty="0" smtClean="0">
                <a:solidFill>
                  <a:srgbClr val="FFC000"/>
                </a:solidFill>
                <a:latin typeface="Calibri" charset="0"/>
                <a:ea typeface="Calibri" charset="0"/>
                <a:cs typeface="Calibri" charset="0"/>
              </a:rPr>
              <a:t>el </a:t>
            </a:r>
            <a:r>
              <a:rPr lang="en-US" sz="2500" i="1" dirty="0">
                <a:solidFill>
                  <a:srgbClr val="FFC000"/>
                </a:solidFill>
                <a:latin typeface="Calibri" charset="0"/>
                <a:ea typeface="Calibri" charset="0"/>
                <a:cs typeface="Calibri" charset="0"/>
              </a:rPr>
              <a:t>T</a:t>
            </a:r>
            <a:r>
              <a:rPr lang="ka-GE" sz="2500" i="1" dirty="0" smtClean="0">
                <a:solidFill>
                  <a:srgbClr val="FFC000"/>
                </a:solidFill>
                <a:latin typeface="Calibri" charset="0"/>
                <a:ea typeface="Calibri" charset="0"/>
                <a:cs typeface="Calibri" charset="0"/>
              </a:rPr>
              <a:t>ower</a:t>
            </a:r>
            <a:r>
              <a:rPr lang="ka-GE" sz="2500" i="1" dirty="0">
                <a:solidFill>
                  <a:srgbClr val="FFC000"/>
                </a:solidFill>
                <a:latin typeface="Calibri" charset="0"/>
                <a:ea typeface="Calibri" charset="0"/>
                <a:cs typeface="Calibri" charset="0"/>
              </a:rPr>
              <a:t>. </a:t>
            </a:r>
            <a:endParaRPr lang="en-US" sz="2500" i="1" dirty="0">
              <a:solidFill>
                <a:srgbClr val="FFC000"/>
              </a:solidFill>
              <a:latin typeface="Calibri" charset="0"/>
              <a:ea typeface="Calibri" charset="0"/>
              <a:cs typeface="Calibri" charset="0"/>
            </a:endParaRPr>
          </a:p>
        </p:txBody>
      </p:sp>
      <p:sp>
        <p:nvSpPr>
          <p:cNvPr id="7" name="Rectangle 6">
            <a:extLst>
              <a:ext uri="{FF2B5EF4-FFF2-40B4-BE49-F238E27FC236}">
                <a16:creationId xmlns:a16="http://schemas.microsoft.com/office/drawing/2014/main" id="{6042AC8F-C617-8540-A5BD-0D218871DB0D}"/>
              </a:ext>
            </a:extLst>
          </p:cNvPr>
          <p:cNvSpPr/>
          <p:nvPr/>
        </p:nvSpPr>
        <p:spPr>
          <a:xfrm>
            <a:off x="7070146" y="377769"/>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4897766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306918" y="2228851"/>
            <a:ext cx="11580282" cy="2228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a-GE" sz="2400" dirty="0">
                <a:latin typeface="Calibri" charset="0"/>
                <a:ea typeface="Calibri" charset="0"/>
                <a:cs typeface="Calibri" charset="0"/>
              </a:rPr>
              <a:t>In the English language we have the following prepositions of place: </a:t>
            </a:r>
            <a:r>
              <a:rPr lang="ka-GE" sz="2400" i="1" dirty="0">
                <a:latin typeface="Calibri" charset="0"/>
                <a:ea typeface="Calibri" charset="0"/>
                <a:cs typeface="Calibri" charset="0"/>
              </a:rPr>
              <a:t>on, under, in front of,  behind, beside/next to, near, at, in, between, among and above.</a:t>
            </a:r>
          </a:p>
          <a:p>
            <a:endParaRPr lang="en-US" sz="2400" dirty="0">
              <a:latin typeface="Calibri" charset="0"/>
              <a:ea typeface="Calibri" charset="0"/>
              <a:cs typeface="Calibri" charset="0"/>
            </a:endParaRPr>
          </a:p>
          <a:p>
            <a:r>
              <a:rPr lang="en-US" sz="2400" i="1" dirty="0">
                <a:solidFill>
                  <a:srgbClr val="FFC000"/>
                </a:solidFill>
                <a:latin typeface="Calibri" charset="0"/>
                <a:ea typeface="Calibri" charset="0"/>
                <a:cs typeface="Calibri" charset="0"/>
              </a:rPr>
              <a:t>Y</a:t>
            </a:r>
            <a:r>
              <a:rPr lang="ka-GE" sz="2400" i="1" dirty="0">
                <a:solidFill>
                  <a:srgbClr val="FFC000"/>
                </a:solidFill>
                <a:latin typeface="Calibri" charset="0"/>
                <a:ea typeface="Calibri" charset="0"/>
                <a:cs typeface="Calibri" charset="0"/>
              </a:rPr>
              <a:t>ou can find many shops </a:t>
            </a:r>
            <a:r>
              <a:rPr lang="ka-GE" sz="2400" b="1" i="1" u="sng" dirty="0">
                <a:solidFill>
                  <a:srgbClr val="FFC000"/>
                </a:solidFill>
                <a:latin typeface="Calibri" charset="0"/>
                <a:ea typeface="Calibri" charset="0"/>
                <a:cs typeface="Calibri" charset="0"/>
              </a:rPr>
              <a:t>behind</a:t>
            </a:r>
            <a:r>
              <a:rPr lang="ka-GE" sz="2400" i="1" dirty="0">
                <a:solidFill>
                  <a:srgbClr val="FFC000"/>
                </a:solidFill>
                <a:latin typeface="Calibri" charset="0"/>
                <a:ea typeface="Calibri" charset="0"/>
                <a:cs typeface="Calibri" charset="0"/>
              </a:rPr>
              <a:t> the museum</a:t>
            </a:r>
            <a:r>
              <a:rPr lang="ka-GE" sz="2800" i="1" dirty="0">
                <a:solidFill>
                  <a:srgbClr val="FFC000"/>
                </a:solidFill>
                <a:latin typeface="Calibri" charset="0"/>
                <a:ea typeface="Calibri" charset="0"/>
                <a:cs typeface="Calibri" charset="0"/>
              </a:rPr>
              <a:t>.</a:t>
            </a:r>
          </a:p>
          <a:p>
            <a:r>
              <a:rPr lang="ka-GE" sz="2800" i="1" dirty="0">
                <a:solidFill>
                  <a:srgbClr val="FFC000"/>
                </a:solidFill>
                <a:latin typeface="Calibri" charset="0"/>
                <a:ea typeface="Calibri" charset="0"/>
                <a:cs typeface="Calibri" charset="0"/>
              </a:rPr>
              <a:t> </a:t>
            </a:r>
            <a:endParaRPr lang="ka-GE" sz="2400" i="1" dirty="0">
              <a:solidFill>
                <a:srgbClr val="FFC000"/>
              </a:solidFill>
              <a:latin typeface="Calibri" charset="0"/>
              <a:ea typeface="Calibri" charset="0"/>
              <a:cs typeface="Calibri" charset="0"/>
            </a:endParaRPr>
          </a:p>
        </p:txBody>
      </p:sp>
      <p:sp>
        <p:nvSpPr>
          <p:cNvPr id="7" name="Rectangle 6">
            <a:extLst>
              <a:ext uri="{FF2B5EF4-FFF2-40B4-BE49-F238E27FC236}">
                <a16:creationId xmlns:a16="http://schemas.microsoft.com/office/drawing/2014/main" id="{6042AC8F-C617-8540-A5BD-0D218871DB0D}"/>
              </a:ext>
            </a:extLst>
          </p:cNvPr>
          <p:cNvSpPr/>
          <p:nvPr/>
        </p:nvSpPr>
        <p:spPr>
          <a:xfrm>
            <a:off x="7598783" y="480403"/>
            <a:ext cx="4288417" cy="1044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pic>
        <p:nvPicPr>
          <p:cNvPr id="9" name="Picture 8">
            <a:extLst>
              <a:ext uri="{FF2B5EF4-FFF2-40B4-BE49-F238E27FC236}">
                <a16:creationId xmlns:a16="http://schemas.microsoft.com/office/drawing/2014/main" id="{1FFB9501-2705-184B-BF40-61A3E6D22E43}"/>
              </a:ext>
            </a:extLst>
          </p:cNvPr>
          <p:cNvPicPr>
            <a:picLocks noChangeAspect="1"/>
          </p:cNvPicPr>
          <p:nvPr/>
        </p:nvPicPr>
        <p:blipFill>
          <a:blip r:embed="rId3"/>
          <a:stretch>
            <a:fillRect/>
          </a:stretch>
        </p:blipFill>
        <p:spPr>
          <a:xfrm>
            <a:off x="2936096" y="4551670"/>
            <a:ext cx="6700838" cy="2331268"/>
          </a:xfrm>
          <a:prstGeom prst="rect">
            <a:avLst/>
          </a:prstGeom>
        </p:spPr>
      </p:pic>
      <p:pic>
        <p:nvPicPr>
          <p:cNvPr id="10" name="Google Shape;90;p1">
            <a:extLst>
              <a:ext uri="{FF2B5EF4-FFF2-40B4-BE49-F238E27FC236}">
                <a16:creationId xmlns:a16="http://schemas.microsoft.com/office/drawing/2014/main" id="{1C14417A-E33F-0B46-915E-ABFAFA8DF063}"/>
              </a:ext>
            </a:extLst>
          </p:cNvPr>
          <p:cNvPicPr preferRelativeResize="0"/>
          <p:nvPr/>
        </p:nvPicPr>
        <p:blipFill rotWithShape="1">
          <a:blip r:embed="rId4">
            <a:alphaModFix/>
          </a:blip>
          <a:srcRect/>
          <a:stretch/>
        </p:blipFill>
        <p:spPr>
          <a:xfrm>
            <a:off x="286480" y="556124"/>
            <a:ext cx="2164081" cy="968991"/>
          </a:xfrm>
          <a:prstGeom prst="rect">
            <a:avLst/>
          </a:prstGeom>
          <a:noFill/>
          <a:ln>
            <a:noFill/>
          </a:ln>
        </p:spPr>
      </p:pic>
      <p:pic>
        <p:nvPicPr>
          <p:cNvPr id="11" name="Picture 10">
            <a:extLst>
              <a:ext uri="{FF2B5EF4-FFF2-40B4-BE49-F238E27FC236}">
                <a16:creationId xmlns:a16="http://schemas.microsoft.com/office/drawing/2014/main" id="{8A0FE119-0200-0442-BAF7-CA24D53A2AFE}"/>
              </a:ext>
            </a:extLst>
          </p:cNvPr>
          <p:cNvPicPr>
            <a:picLocks noChangeAspect="1"/>
          </p:cNvPicPr>
          <p:nvPr/>
        </p:nvPicPr>
        <p:blipFill>
          <a:blip r:embed="rId5"/>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8252558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1085321" y="2371725"/>
            <a:ext cx="10335153" cy="39242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a-GE" sz="2800" dirty="0">
              <a:latin typeface="Calibri" charset="0"/>
              <a:ea typeface="Calibri" charset="0"/>
              <a:cs typeface="Calibri" charset="0"/>
            </a:endParaRPr>
          </a:p>
          <a:p>
            <a:r>
              <a:rPr lang="en-US" sz="2800" dirty="0">
                <a:latin typeface="Calibri" charset="0"/>
                <a:ea typeface="Calibri" charset="0"/>
                <a:cs typeface="Calibri" charset="0"/>
              </a:rPr>
              <a:t>We </a:t>
            </a:r>
            <a:r>
              <a:rPr lang="ka-GE" sz="2800" dirty="0">
                <a:latin typeface="Calibri" charset="0"/>
                <a:ea typeface="Calibri" charset="0"/>
                <a:cs typeface="Calibri" charset="0"/>
              </a:rPr>
              <a:t>also </a:t>
            </a:r>
            <a:r>
              <a:rPr lang="en-US" sz="2800" dirty="0">
                <a:latin typeface="Calibri" charset="0"/>
                <a:ea typeface="Calibri" charset="0"/>
                <a:cs typeface="Calibri" charset="0"/>
              </a:rPr>
              <a:t>us</a:t>
            </a:r>
            <a:r>
              <a:rPr lang="ka-GE" sz="2800" dirty="0">
                <a:latin typeface="Calibri" charset="0"/>
                <a:ea typeface="Calibri" charset="0"/>
                <a:cs typeface="Calibri" charset="0"/>
              </a:rPr>
              <a:t>e </a:t>
            </a:r>
            <a:r>
              <a:rPr lang="ka-GE" sz="2800" i="1" dirty="0">
                <a:solidFill>
                  <a:srgbClr val="FFC000"/>
                </a:solidFill>
                <a:latin typeface="Calibri" charset="0"/>
                <a:ea typeface="Calibri" charset="0"/>
                <a:cs typeface="Calibri" charset="0"/>
              </a:rPr>
              <a:t>at</a:t>
            </a:r>
            <a:r>
              <a:rPr lang="ka-GE" sz="2800" dirty="0">
                <a:latin typeface="Calibri" charset="0"/>
                <a:ea typeface="Calibri" charset="0"/>
                <a:cs typeface="Calibri" charset="0"/>
              </a:rPr>
              <a:t> in the following expressions</a:t>
            </a:r>
            <a:r>
              <a:rPr lang="ka-GE" sz="2800" dirty="0" smtClean="0">
                <a:latin typeface="Calibri" charset="0"/>
                <a:ea typeface="Calibri" charset="0"/>
                <a:cs typeface="Calibri" charset="0"/>
              </a:rPr>
              <a:t>:</a:t>
            </a:r>
            <a:endParaRPr lang="en-US" sz="2800" dirty="0" smtClean="0">
              <a:latin typeface="Calibri" charset="0"/>
              <a:ea typeface="Calibri" charset="0"/>
              <a:cs typeface="Calibri" charset="0"/>
            </a:endParaRPr>
          </a:p>
          <a:p>
            <a:endParaRPr lang="ka-GE" sz="2800" dirty="0">
              <a:latin typeface="Calibri" charset="0"/>
              <a:ea typeface="Calibri" charset="0"/>
              <a:cs typeface="Calibri" charset="0"/>
            </a:endParaRPr>
          </a:p>
          <a:p>
            <a:r>
              <a:rPr lang="en-US" sz="2800" i="1" dirty="0">
                <a:solidFill>
                  <a:schemeClr val="bg1"/>
                </a:solidFill>
                <a:latin typeface="Calibri" charset="0"/>
                <a:ea typeface="Calibri" charset="0"/>
                <a:cs typeface="Calibri" charset="0"/>
              </a:rPr>
              <a:t>a</a:t>
            </a:r>
            <a:r>
              <a:rPr lang="ka-GE" sz="2800" i="1" dirty="0" smtClean="0">
                <a:solidFill>
                  <a:schemeClr val="bg1"/>
                </a:solidFill>
                <a:latin typeface="Calibri" charset="0"/>
                <a:ea typeface="Calibri" charset="0"/>
                <a:cs typeface="Calibri" charset="0"/>
              </a:rPr>
              <a:t>t </a:t>
            </a:r>
            <a:r>
              <a:rPr lang="ka-GE" sz="2800" i="1" dirty="0">
                <a:solidFill>
                  <a:schemeClr val="bg1"/>
                </a:solidFill>
                <a:latin typeface="Calibri" charset="0"/>
                <a:ea typeface="Calibri" charset="0"/>
                <a:cs typeface="Calibri" charset="0"/>
              </a:rPr>
              <a:t>school/ university/college/ at work, at home, at the top of.... </a:t>
            </a:r>
            <a:r>
              <a:rPr lang="en-US" sz="2800" i="1" dirty="0" smtClean="0">
                <a:solidFill>
                  <a:schemeClr val="bg1"/>
                </a:solidFill>
                <a:latin typeface="Calibri" charset="0"/>
                <a:ea typeface="Calibri" charset="0"/>
                <a:cs typeface="Calibri" charset="0"/>
              </a:rPr>
              <a:t>a</a:t>
            </a:r>
            <a:r>
              <a:rPr lang="ka-GE" sz="2800" i="1" dirty="0" smtClean="0">
                <a:solidFill>
                  <a:schemeClr val="bg1"/>
                </a:solidFill>
                <a:latin typeface="Calibri" charset="0"/>
                <a:ea typeface="Calibri" charset="0"/>
                <a:cs typeface="Calibri" charset="0"/>
              </a:rPr>
              <a:t>t </a:t>
            </a:r>
            <a:r>
              <a:rPr lang="ka-GE" sz="2800" i="1" dirty="0">
                <a:solidFill>
                  <a:schemeClr val="bg1"/>
                </a:solidFill>
                <a:latin typeface="Calibri" charset="0"/>
                <a:ea typeface="Calibri" charset="0"/>
                <a:cs typeface="Calibri" charset="0"/>
              </a:rPr>
              <a:t>the </a:t>
            </a:r>
            <a:r>
              <a:rPr lang="ka-GE" sz="2800" i="1" dirty="0" smtClean="0">
                <a:solidFill>
                  <a:schemeClr val="bg1"/>
                </a:solidFill>
                <a:latin typeface="Calibri" charset="0"/>
                <a:ea typeface="Calibri" charset="0"/>
                <a:cs typeface="Calibri" charset="0"/>
              </a:rPr>
              <a:t>bot</a:t>
            </a:r>
            <a:r>
              <a:rPr lang="en-US" sz="2800" i="1" dirty="0" smtClean="0">
                <a:solidFill>
                  <a:schemeClr val="bg1"/>
                </a:solidFill>
                <a:latin typeface="Calibri" charset="0"/>
                <a:ea typeface="Calibri" charset="0"/>
                <a:cs typeface="Calibri" charset="0"/>
              </a:rPr>
              <a:t>t</a:t>
            </a:r>
            <a:r>
              <a:rPr lang="ka-GE" sz="2800" i="1" dirty="0" smtClean="0">
                <a:solidFill>
                  <a:schemeClr val="bg1"/>
                </a:solidFill>
                <a:latin typeface="Calibri" charset="0"/>
                <a:ea typeface="Calibri" charset="0"/>
                <a:cs typeface="Calibri" charset="0"/>
              </a:rPr>
              <a:t>om </a:t>
            </a:r>
            <a:r>
              <a:rPr lang="ka-GE" sz="2800" i="1" dirty="0">
                <a:solidFill>
                  <a:schemeClr val="bg1"/>
                </a:solidFill>
                <a:latin typeface="Calibri" charset="0"/>
                <a:ea typeface="Calibri" charset="0"/>
                <a:cs typeface="Calibri" charset="0"/>
              </a:rPr>
              <a:t>of....</a:t>
            </a:r>
            <a:r>
              <a:rPr lang="ka-GE" sz="2800" dirty="0">
                <a:latin typeface="Calibri" charset="0"/>
                <a:ea typeface="Calibri" charset="0"/>
                <a:cs typeface="Calibri" charset="0"/>
              </a:rPr>
              <a:t> or when we indicate the address:</a:t>
            </a:r>
          </a:p>
          <a:p>
            <a:endParaRPr lang="en-US" sz="2500" i="1" dirty="0">
              <a:solidFill>
                <a:srgbClr val="FFC000"/>
              </a:solidFill>
              <a:latin typeface="Calibri" charset="0"/>
              <a:ea typeface="Calibri" charset="0"/>
              <a:cs typeface="Calibri" charset="0"/>
            </a:endParaRPr>
          </a:p>
          <a:p>
            <a:endParaRPr lang="ka-GE" sz="2800" dirty="0">
              <a:latin typeface="Calibri" charset="0"/>
              <a:ea typeface="Calibri" charset="0"/>
              <a:cs typeface="Calibri" charset="0"/>
            </a:endParaRPr>
          </a:p>
          <a:p>
            <a:r>
              <a:rPr lang="ka-GE" sz="2400" i="1" dirty="0">
                <a:solidFill>
                  <a:srgbClr val="FFC000"/>
                </a:solidFill>
                <a:latin typeface="Calibri" charset="0"/>
                <a:ea typeface="Calibri" charset="0"/>
                <a:cs typeface="Calibri" charset="0"/>
              </a:rPr>
              <a:t>I live </a:t>
            </a:r>
            <a:r>
              <a:rPr lang="ka-GE" sz="2400" b="1" i="1" u="sng" dirty="0">
                <a:solidFill>
                  <a:srgbClr val="FFC000"/>
                </a:solidFill>
                <a:latin typeface="Calibri" charset="0"/>
                <a:ea typeface="Calibri" charset="0"/>
                <a:cs typeface="Calibri" charset="0"/>
              </a:rPr>
              <a:t>at</a:t>
            </a:r>
            <a:r>
              <a:rPr lang="ka-GE" sz="2400" i="1" dirty="0">
                <a:solidFill>
                  <a:srgbClr val="FFC000"/>
                </a:solidFill>
                <a:latin typeface="Calibri" charset="0"/>
                <a:ea typeface="Calibri" charset="0"/>
                <a:cs typeface="Calibri" charset="0"/>
              </a:rPr>
              <a:t> </a:t>
            </a:r>
            <a:r>
              <a:rPr lang="ka-GE" sz="2400" i="1" dirty="0" smtClean="0">
                <a:solidFill>
                  <a:srgbClr val="FFC000"/>
                </a:solidFill>
                <a:latin typeface="Calibri" charset="0"/>
                <a:ea typeface="Calibri" charset="0"/>
                <a:cs typeface="Calibri" charset="0"/>
              </a:rPr>
              <a:t>27 </a:t>
            </a:r>
            <a:r>
              <a:rPr lang="ka-GE" sz="2400" i="1" dirty="0">
                <a:solidFill>
                  <a:srgbClr val="FFC000"/>
                </a:solidFill>
                <a:latin typeface="Calibri" charset="0"/>
                <a:ea typeface="Calibri" charset="0"/>
                <a:cs typeface="Calibri" charset="0"/>
              </a:rPr>
              <a:t>Octupus </a:t>
            </a:r>
            <a:r>
              <a:rPr lang="en-US" sz="2400" i="1" dirty="0" smtClean="0">
                <a:solidFill>
                  <a:srgbClr val="FFC000"/>
                </a:solidFill>
                <a:latin typeface="Calibri" charset="0"/>
                <a:ea typeface="Calibri" charset="0"/>
                <a:cs typeface="Calibri" charset="0"/>
              </a:rPr>
              <a:t>S</a:t>
            </a:r>
            <a:r>
              <a:rPr lang="ka-GE" sz="2400" i="1" dirty="0" smtClean="0">
                <a:solidFill>
                  <a:srgbClr val="FFC000"/>
                </a:solidFill>
                <a:latin typeface="Calibri" charset="0"/>
                <a:ea typeface="Calibri" charset="0"/>
                <a:cs typeface="Calibri" charset="0"/>
              </a:rPr>
              <a:t>treet</a:t>
            </a:r>
            <a:r>
              <a:rPr lang="ka-GE" sz="2400" i="1" dirty="0">
                <a:solidFill>
                  <a:srgbClr val="FFC000"/>
                </a:solidFill>
                <a:latin typeface="Calibri" charset="0"/>
                <a:ea typeface="Calibri" charset="0"/>
                <a:cs typeface="Calibri" charset="0"/>
              </a:rPr>
              <a:t>.</a:t>
            </a:r>
            <a:endParaRPr lang="en-US" sz="2400" i="1" dirty="0">
              <a:solidFill>
                <a:srgbClr val="FFC000"/>
              </a:solidFill>
              <a:latin typeface="Calibri" charset="0"/>
              <a:ea typeface="Calibri" charset="0"/>
              <a:cs typeface="Calibri" charset="0"/>
            </a:endParaRPr>
          </a:p>
          <a:p>
            <a:endParaRPr lang="en-US" sz="2500" dirty="0">
              <a:latin typeface="Calibri" charset="0"/>
              <a:ea typeface="Calibri" charset="0"/>
              <a:cs typeface="Calibri" charset="0"/>
            </a:endParaRPr>
          </a:p>
        </p:txBody>
      </p:sp>
      <p:sp>
        <p:nvSpPr>
          <p:cNvPr id="7" name="Rectangle 6">
            <a:extLst>
              <a:ext uri="{FF2B5EF4-FFF2-40B4-BE49-F238E27FC236}">
                <a16:creationId xmlns:a16="http://schemas.microsoft.com/office/drawing/2014/main" id="{6042AC8F-C617-8540-A5BD-0D218871DB0D}"/>
              </a:ext>
            </a:extLst>
          </p:cNvPr>
          <p:cNvSpPr/>
          <p:nvPr/>
        </p:nvSpPr>
        <p:spPr>
          <a:xfrm>
            <a:off x="7236401" y="377769"/>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4807504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1085321" y="2757487"/>
            <a:ext cx="10335153" cy="3407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a-GE" sz="2500" dirty="0">
                <a:latin typeface="Calibri" charset="0"/>
                <a:ea typeface="Calibri" charset="0"/>
                <a:cs typeface="Calibri" charset="0"/>
              </a:rPr>
              <a:t>We use </a:t>
            </a:r>
            <a:r>
              <a:rPr lang="ka-GE" sz="2500" i="1" dirty="0">
                <a:solidFill>
                  <a:srgbClr val="FFC000"/>
                </a:solidFill>
                <a:latin typeface="Calibri" charset="0"/>
                <a:ea typeface="Calibri" charset="0"/>
                <a:cs typeface="Calibri" charset="0"/>
              </a:rPr>
              <a:t>in</a:t>
            </a:r>
            <a:r>
              <a:rPr lang="ka-GE" sz="2500" dirty="0">
                <a:latin typeface="Calibri" charset="0"/>
                <a:ea typeface="Calibri" charset="0"/>
                <a:cs typeface="Calibri" charset="0"/>
              </a:rPr>
              <a:t>  in the following expressions:</a:t>
            </a:r>
          </a:p>
          <a:p>
            <a:endParaRPr lang="ka-GE" sz="2500" dirty="0">
              <a:latin typeface="Calibri" charset="0"/>
              <a:ea typeface="Calibri" charset="0"/>
              <a:cs typeface="Calibri" charset="0"/>
            </a:endParaRPr>
          </a:p>
          <a:p>
            <a:r>
              <a:rPr lang="en-US" sz="2500" i="1" dirty="0">
                <a:latin typeface="Calibri" charset="0"/>
                <a:ea typeface="Calibri" charset="0"/>
                <a:cs typeface="Calibri" charset="0"/>
              </a:rPr>
              <a:t>i</a:t>
            </a:r>
            <a:r>
              <a:rPr lang="ka-GE" sz="2500" i="1" dirty="0" smtClean="0">
                <a:latin typeface="Calibri" charset="0"/>
                <a:ea typeface="Calibri" charset="0"/>
                <a:cs typeface="Calibri" charset="0"/>
              </a:rPr>
              <a:t>n </a:t>
            </a:r>
            <a:r>
              <a:rPr lang="ka-GE" sz="2500" i="1" dirty="0">
                <a:latin typeface="Calibri" charset="0"/>
                <a:ea typeface="Calibri" charset="0"/>
                <a:cs typeface="Calibri" charset="0"/>
              </a:rPr>
              <a:t>the middle, in the air, in the sky, in bed,in hospital, in prison, in a newspaper, in a picture.</a:t>
            </a:r>
          </a:p>
          <a:p>
            <a:endParaRPr lang="ka-GE" sz="2500" i="1" dirty="0">
              <a:latin typeface="Calibri" charset="0"/>
              <a:ea typeface="Calibri" charset="0"/>
              <a:cs typeface="Calibri" charset="0"/>
            </a:endParaRPr>
          </a:p>
          <a:p>
            <a:r>
              <a:rPr lang="en-US" sz="2400" b="1" i="1" u="sng" dirty="0">
                <a:solidFill>
                  <a:srgbClr val="FFC000"/>
                </a:solidFill>
                <a:latin typeface="Calibri" charset="0"/>
                <a:ea typeface="Calibri" charset="0"/>
                <a:cs typeface="Calibri" charset="0"/>
              </a:rPr>
              <a:t>I</a:t>
            </a:r>
            <a:r>
              <a:rPr lang="ka-GE" sz="2400" b="1" i="1" u="sng" dirty="0">
                <a:solidFill>
                  <a:srgbClr val="FFC000"/>
                </a:solidFill>
                <a:latin typeface="Calibri" charset="0"/>
                <a:ea typeface="Calibri" charset="0"/>
                <a:cs typeface="Calibri" charset="0"/>
              </a:rPr>
              <a:t>n the middle </a:t>
            </a:r>
            <a:r>
              <a:rPr lang="ka-GE" sz="2400" i="1" dirty="0">
                <a:solidFill>
                  <a:srgbClr val="FFC000"/>
                </a:solidFill>
                <a:latin typeface="Calibri" charset="0"/>
                <a:ea typeface="Calibri" charset="0"/>
                <a:cs typeface="Calibri" charset="0"/>
              </a:rPr>
              <a:t>of my </a:t>
            </a:r>
            <a:r>
              <a:rPr lang="ka-GE" sz="2400" i="1" dirty="0" smtClean="0">
                <a:solidFill>
                  <a:srgbClr val="FFC000"/>
                </a:solidFill>
                <a:latin typeface="Calibri" charset="0"/>
                <a:ea typeface="Calibri" charset="0"/>
                <a:cs typeface="Calibri" charset="0"/>
              </a:rPr>
              <a:t>journey</a:t>
            </a:r>
            <a:r>
              <a:rPr lang="en-US" sz="2400" i="1" dirty="0" smtClean="0">
                <a:solidFill>
                  <a:srgbClr val="FFC000"/>
                </a:solidFill>
                <a:latin typeface="Calibri" charset="0"/>
                <a:ea typeface="Calibri" charset="0"/>
                <a:cs typeface="Calibri" charset="0"/>
              </a:rPr>
              <a:t>,</a:t>
            </a:r>
            <a:r>
              <a:rPr lang="ka-GE" sz="2400" i="1" dirty="0" smtClean="0">
                <a:solidFill>
                  <a:srgbClr val="FFC000"/>
                </a:solidFill>
                <a:latin typeface="Calibri" charset="0"/>
                <a:ea typeface="Calibri" charset="0"/>
                <a:cs typeface="Calibri" charset="0"/>
              </a:rPr>
              <a:t> </a:t>
            </a:r>
            <a:r>
              <a:rPr lang="ka-GE" sz="2400" i="1" dirty="0">
                <a:solidFill>
                  <a:srgbClr val="FFC000"/>
                </a:solidFill>
                <a:latin typeface="Calibri" charset="0"/>
                <a:ea typeface="Calibri" charset="0"/>
                <a:cs typeface="Calibri" charset="0"/>
              </a:rPr>
              <a:t>I decided to write a book. </a:t>
            </a:r>
            <a:endParaRPr lang="en-US" sz="2400" i="1" dirty="0">
              <a:solidFill>
                <a:srgbClr val="FFC000"/>
              </a:solidFill>
              <a:latin typeface="Calibri" charset="0"/>
              <a:ea typeface="Calibri" charset="0"/>
              <a:cs typeface="Calibri" charset="0"/>
            </a:endParaRPr>
          </a:p>
          <a:p>
            <a:endParaRPr lang="en-US" sz="2500" i="1" dirty="0">
              <a:solidFill>
                <a:srgbClr val="FFC000"/>
              </a:solidFill>
              <a:latin typeface="Calibri" charset="0"/>
              <a:ea typeface="Calibri" charset="0"/>
              <a:cs typeface="Calibri" charset="0"/>
            </a:endParaRPr>
          </a:p>
        </p:txBody>
      </p:sp>
      <p:sp>
        <p:nvSpPr>
          <p:cNvPr id="7" name="Rectangle 6">
            <a:extLst>
              <a:ext uri="{FF2B5EF4-FFF2-40B4-BE49-F238E27FC236}">
                <a16:creationId xmlns:a16="http://schemas.microsoft.com/office/drawing/2014/main" id="{6042AC8F-C617-8540-A5BD-0D218871DB0D}"/>
              </a:ext>
            </a:extLst>
          </p:cNvPr>
          <p:cNvSpPr/>
          <p:nvPr/>
        </p:nvSpPr>
        <p:spPr>
          <a:xfrm>
            <a:off x="7277964" y="377769"/>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9326487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1085321" y="3100387"/>
            <a:ext cx="10335153" cy="34502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a-GE" sz="2800" dirty="0">
                <a:latin typeface="Calibri" charset="0"/>
                <a:ea typeface="Calibri" charset="0"/>
                <a:cs typeface="Calibri" charset="0"/>
              </a:rPr>
              <a:t>We use </a:t>
            </a:r>
            <a:r>
              <a:rPr lang="ka-GE" sz="2800" i="1" dirty="0">
                <a:solidFill>
                  <a:srgbClr val="FFC000"/>
                </a:solidFill>
                <a:latin typeface="Calibri" charset="0"/>
                <a:ea typeface="Calibri" charset="0"/>
                <a:cs typeface="Calibri" charset="0"/>
              </a:rPr>
              <a:t>on</a:t>
            </a:r>
            <a:r>
              <a:rPr lang="ka-GE" sz="2800" dirty="0">
                <a:latin typeface="Calibri" charset="0"/>
                <a:ea typeface="Calibri" charset="0"/>
                <a:cs typeface="Calibri" charset="0"/>
              </a:rPr>
              <a:t>  in the following expressions:</a:t>
            </a:r>
          </a:p>
          <a:p>
            <a:endParaRPr lang="ka-GE" sz="2800" dirty="0">
              <a:latin typeface="Calibri" charset="0"/>
              <a:ea typeface="Calibri" charset="0"/>
              <a:cs typeface="Calibri" charset="0"/>
            </a:endParaRPr>
          </a:p>
          <a:p>
            <a:r>
              <a:rPr lang="en-US" sz="2800" i="1" dirty="0">
                <a:latin typeface="Calibri" charset="0"/>
                <a:ea typeface="Calibri" charset="0"/>
                <a:cs typeface="Calibri" charset="0"/>
              </a:rPr>
              <a:t>o</a:t>
            </a:r>
            <a:r>
              <a:rPr lang="ka-GE" sz="2800" i="1" dirty="0" smtClean="0">
                <a:latin typeface="Calibri" charset="0"/>
                <a:ea typeface="Calibri" charset="0"/>
                <a:cs typeface="Calibri" charset="0"/>
              </a:rPr>
              <a:t>n </a:t>
            </a:r>
            <a:r>
              <a:rPr lang="ka-GE" sz="2800" i="1" dirty="0">
                <a:latin typeface="Calibri" charset="0"/>
                <a:ea typeface="Calibri" charset="0"/>
                <a:cs typeface="Calibri" charset="0"/>
              </a:rPr>
              <a:t>the left, on the right, on the first/second.</a:t>
            </a:r>
          </a:p>
          <a:p>
            <a:endParaRPr lang="en-US" sz="2500" dirty="0">
              <a:latin typeface="Calibri" charset="0"/>
              <a:ea typeface="Calibri" charset="0"/>
              <a:cs typeface="Calibri" charset="0"/>
            </a:endParaRPr>
          </a:p>
          <a:p>
            <a:r>
              <a:rPr lang="en-US" sz="2500" b="1" i="1" u="sng" dirty="0">
                <a:solidFill>
                  <a:srgbClr val="FFC000"/>
                </a:solidFill>
                <a:latin typeface="Calibri" charset="0"/>
                <a:ea typeface="Calibri" charset="0"/>
                <a:cs typeface="Calibri" charset="0"/>
              </a:rPr>
              <a:t>O</a:t>
            </a:r>
            <a:r>
              <a:rPr lang="ka-GE" sz="2500" b="1" i="1" u="sng" dirty="0">
                <a:solidFill>
                  <a:srgbClr val="FFC000"/>
                </a:solidFill>
                <a:latin typeface="Calibri" charset="0"/>
                <a:ea typeface="Calibri" charset="0"/>
                <a:cs typeface="Calibri" charset="0"/>
              </a:rPr>
              <a:t>n the left </a:t>
            </a:r>
            <a:r>
              <a:rPr lang="ka-GE" sz="2500" i="1" dirty="0">
                <a:solidFill>
                  <a:srgbClr val="FFC000"/>
                </a:solidFill>
                <a:latin typeface="Calibri" charset="0"/>
                <a:ea typeface="Calibri" charset="0"/>
                <a:cs typeface="Calibri" charset="0"/>
              </a:rPr>
              <a:t>side of your hotel, you can </a:t>
            </a:r>
            <a:r>
              <a:rPr lang="ka-GE" sz="2500" i="1" dirty="0" smtClean="0">
                <a:solidFill>
                  <a:srgbClr val="FFC000"/>
                </a:solidFill>
                <a:latin typeface="Calibri" charset="0"/>
                <a:ea typeface="Calibri" charset="0"/>
                <a:cs typeface="Calibri" charset="0"/>
              </a:rPr>
              <a:t>find</a:t>
            </a:r>
            <a:r>
              <a:rPr lang="en-US" sz="2500" i="1" dirty="0" smtClean="0">
                <a:solidFill>
                  <a:srgbClr val="FFC000"/>
                </a:solidFill>
                <a:latin typeface="Calibri" charset="0"/>
                <a:ea typeface="Calibri" charset="0"/>
                <a:cs typeface="Calibri" charset="0"/>
              </a:rPr>
              <a:t> some</a:t>
            </a:r>
            <a:r>
              <a:rPr lang="ka-GE" sz="2500" i="1" dirty="0" smtClean="0">
                <a:solidFill>
                  <a:srgbClr val="FFC000"/>
                </a:solidFill>
                <a:latin typeface="Calibri" charset="0"/>
                <a:ea typeface="Calibri" charset="0"/>
                <a:cs typeface="Calibri" charset="0"/>
              </a:rPr>
              <a:t> </a:t>
            </a:r>
            <a:r>
              <a:rPr lang="ka-GE" sz="2500" i="1" dirty="0">
                <a:solidFill>
                  <a:srgbClr val="FFC000"/>
                </a:solidFill>
                <a:latin typeface="Calibri" charset="0"/>
                <a:ea typeface="Calibri" charset="0"/>
                <a:cs typeface="Calibri" charset="0"/>
              </a:rPr>
              <a:t>nice restaurants.</a:t>
            </a:r>
            <a:endParaRPr lang="en-US" sz="2500" i="1" dirty="0">
              <a:solidFill>
                <a:srgbClr val="FFC000"/>
              </a:solidFill>
              <a:latin typeface="Calibri" charset="0"/>
              <a:ea typeface="Calibri" charset="0"/>
              <a:cs typeface="Calibri" charset="0"/>
            </a:endParaRPr>
          </a:p>
          <a:p>
            <a:endParaRPr lang="en-US" sz="2500" i="1" dirty="0">
              <a:solidFill>
                <a:srgbClr val="FFC000"/>
              </a:solidFill>
              <a:latin typeface="Calibri" charset="0"/>
              <a:ea typeface="Calibri" charset="0"/>
              <a:cs typeface="Calibri" charset="0"/>
            </a:endParaRPr>
          </a:p>
          <a:p>
            <a:endParaRPr lang="en-US" sz="2500" b="1" i="1" dirty="0">
              <a:solidFill>
                <a:srgbClr val="FFC000"/>
              </a:solidFill>
              <a:latin typeface="Calibri" charset="0"/>
              <a:ea typeface="Calibri" charset="0"/>
              <a:cs typeface="Calibri" charset="0"/>
            </a:endParaRPr>
          </a:p>
        </p:txBody>
      </p:sp>
      <p:sp>
        <p:nvSpPr>
          <p:cNvPr id="7" name="Rectangle 6">
            <a:extLst>
              <a:ext uri="{FF2B5EF4-FFF2-40B4-BE49-F238E27FC236}">
                <a16:creationId xmlns:a16="http://schemas.microsoft.com/office/drawing/2014/main" id="{6042AC8F-C617-8540-A5BD-0D218871DB0D}"/>
              </a:ext>
            </a:extLst>
          </p:cNvPr>
          <p:cNvSpPr/>
          <p:nvPr/>
        </p:nvSpPr>
        <p:spPr>
          <a:xfrm>
            <a:off x="7153273" y="377769"/>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5354720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8" name="Google Shape;138;p3"/>
          <p:cNvSpPr txBox="1">
            <a:spLocks noGrp="1"/>
          </p:cNvSpPr>
          <p:nvPr>
            <p:ph type="title"/>
          </p:nvPr>
        </p:nvSpPr>
        <p:spPr>
          <a:xfrm>
            <a:off x="7487911" y="593800"/>
            <a:ext cx="4130400" cy="1031635"/>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3600" dirty="0" smtClean="0">
                <a:solidFill>
                  <a:schemeClr val="bg1"/>
                </a:solidFill>
                <a:latin typeface="Calibri" pitchFamily="34" charset="0"/>
              </a:rPr>
              <a:t>Introduction</a:t>
            </a:r>
            <a:br>
              <a:rPr lang="en-US" sz="3600" dirty="0" smtClean="0">
                <a:solidFill>
                  <a:schemeClr val="bg1"/>
                </a:solidFill>
                <a:latin typeface="Calibri" pitchFamily="34" charset="0"/>
              </a:rPr>
            </a:br>
            <a:r>
              <a:rPr lang="ka-GE" sz="3600" dirty="0" smtClean="0">
                <a:solidFill>
                  <a:schemeClr val="bg1"/>
                </a:solidFill>
                <a:latin typeface="Calibri Regular" charset="0"/>
              </a:rPr>
              <a:t>შესავალი</a:t>
            </a:r>
            <a:endParaRPr sz="3600" dirty="0">
              <a:solidFill>
                <a:schemeClr val="bg1"/>
              </a:solidFill>
              <a:latin typeface="Calibri" pitchFamily="34" charset="0"/>
            </a:endParaRPr>
          </a:p>
        </p:txBody>
      </p:sp>
      <p:pic>
        <p:nvPicPr>
          <p:cNvPr id="7" name="Google Shape;90;p1">
            <a:extLst>
              <a:ext uri="{FF2B5EF4-FFF2-40B4-BE49-F238E27FC236}">
                <a16:creationId xmlns:a16="http://schemas.microsoft.com/office/drawing/2014/main" id="{5F91BBF8-4280-E84D-AC36-E0FB43FF28A2}"/>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8" name="Picture 7">
            <a:extLst>
              <a:ext uri="{FF2B5EF4-FFF2-40B4-BE49-F238E27FC236}">
                <a16:creationId xmlns:a16="http://schemas.microsoft.com/office/drawing/2014/main" id="{B467AF7E-AEF5-7240-BF10-F478703462D6}"/>
              </a:ext>
            </a:extLst>
          </p:cNvPr>
          <p:cNvPicPr>
            <a:picLocks noChangeAspect="1"/>
          </p:cNvPicPr>
          <p:nvPr/>
        </p:nvPicPr>
        <p:blipFill>
          <a:blip r:embed="rId4"/>
          <a:stretch>
            <a:fillRect/>
          </a:stretch>
        </p:blipFill>
        <p:spPr>
          <a:xfrm>
            <a:off x="3143289" y="725338"/>
            <a:ext cx="2376972" cy="968991"/>
          </a:xfrm>
          <a:prstGeom prst="rect">
            <a:avLst/>
          </a:prstGeom>
        </p:spPr>
      </p:pic>
      <p:sp>
        <p:nvSpPr>
          <p:cNvPr id="9" name="TextBox 8">
            <a:extLst>
              <a:ext uri="{FF2B5EF4-FFF2-40B4-BE49-F238E27FC236}">
                <a16:creationId xmlns:a16="http://schemas.microsoft.com/office/drawing/2014/main" id="{2761470F-F0D4-41E1-878C-578680A9750F}"/>
              </a:ext>
            </a:extLst>
          </p:cNvPr>
          <p:cNvSpPr txBox="1"/>
          <p:nvPr/>
        </p:nvSpPr>
        <p:spPr>
          <a:xfrm>
            <a:off x="979207" y="2588176"/>
            <a:ext cx="10656533" cy="754053"/>
          </a:xfrm>
          <a:prstGeom prst="rect">
            <a:avLst/>
          </a:prstGeom>
          <a:solidFill>
            <a:schemeClr val="accent1"/>
          </a:solidFill>
          <a:ln>
            <a:solidFill>
              <a:schemeClr val="bg2">
                <a:lumMod val="75000"/>
              </a:schemeClr>
            </a:solidFill>
          </a:ln>
        </p:spPr>
        <p:txBody>
          <a:bodyPr wrap="square" rtlCol="0">
            <a:spAutoFit/>
          </a:bodyPr>
          <a:lstStyle/>
          <a:p>
            <a:pPr algn="just"/>
            <a:r>
              <a:rPr lang="en-US" sz="3200" dirty="0">
                <a:solidFill>
                  <a:schemeClr val="bg1"/>
                </a:solidFill>
                <a:latin typeface="Calibri" panose="020F0502020204030204" pitchFamily="34" charset="0"/>
                <a:cs typeface="Calibri" panose="020F0502020204030204" pitchFamily="34" charset="0"/>
              </a:rPr>
              <a:t>W</a:t>
            </a:r>
            <a:r>
              <a:rPr lang="ka-GE" sz="3200" dirty="0">
                <a:solidFill>
                  <a:schemeClr val="bg1"/>
                </a:solidFill>
                <a:latin typeface="Calibri" panose="020F0502020204030204" pitchFamily="34" charset="0"/>
                <a:cs typeface="Calibri" panose="020F0502020204030204" pitchFamily="34" charset="0"/>
              </a:rPr>
              <a:t>hat do you do when you do not like the service?</a:t>
            </a:r>
            <a:endParaRPr lang="en-US" sz="1100" dirty="0"/>
          </a:p>
          <a:p>
            <a:pPr algn="just"/>
            <a:endParaRPr lang="en-US" sz="1100" dirty="0"/>
          </a:p>
        </p:txBody>
      </p:sp>
      <p:pic>
        <p:nvPicPr>
          <p:cNvPr id="2" name="Picture 1">
            <a:extLst>
              <a:ext uri="{FF2B5EF4-FFF2-40B4-BE49-F238E27FC236}">
                <a16:creationId xmlns:a16="http://schemas.microsoft.com/office/drawing/2014/main" id="{37E6A4FF-594E-C741-BEAD-656342FEAD13}"/>
              </a:ext>
            </a:extLst>
          </p:cNvPr>
          <p:cNvPicPr>
            <a:picLocks noChangeAspect="1"/>
          </p:cNvPicPr>
          <p:nvPr/>
        </p:nvPicPr>
        <p:blipFill>
          <a:blip r:embed="rId5"/>
          <a:stretch>
            <a:fillRect/>
          </a:stretch>
        </p:blipFill>
        <p:spPr>
          <a:xfrm>
            <a:off x="6991967" y="3796238"/>
            <a:ext cx="3445727" cy="2297151"/>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3ABF7391-D21B-B247-B2C2-D2A72DBF9D27}"/>
              </a:ext>
            </a:extLst>
          </p:cNvPr>
          <p:cNvPicPr>
            <a:picLocks noChangeAspect="1"/>
          </p:cNvPicPr>
          <p:nvPr/>
        </p:nvPicPr>
        <p:blipFill rotWithShape="1">
          <a:blip r:embed="rId6"/>
          <a:srcRect l="8015" t="6550" r="9362" b="8326"/>
          <a:stretch/>
        </p:blipFill>
        <p:spPr>
          <a:xfrm>
            <a:off x="2850505" y="3680492"/>
            <a:ext cx="2398443" cy="2323880"/>
          </a:xfrm>
          <a:prstGeom prst="ellipse">
            <a:avLst/>
          </a:prstGeom>
        </p:spPr>
      </p:pic>
    </p:spTree>
    <p:extLst>
      <p:ext uri="{BB962C8B-B14F-4D97-AF65-F5344CB8AC3E}">
        <p14:creationId xmlns:p14="http://schemas.microsoft.com/office/powerpoint/2010/main" val="60045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646166" y="2930652"/>
            <a:ext cx="10944859" cy="30022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solidFill>
                <a:schemeClr val="tx1"/>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F5ABEEE5-079E-4A24-875A-9ACB1CDBBC87}"/>
              </a:ext>
            </a:extLst>
          </p:cNvPr>
          <p:cNvSpPr txBox="1"/>
          <p:nvPr/>
        </p:nvSpPr>
        <p:spPr>
          <a:xfrm>
            <a:off x="1050823" y="3908565"/>
            <a:ext cx="9639300" cy="1384995"/>
          </a:xfrm>
          <a:prstGeom prst="rect">
            <a:avLst/>
          </a:prstGeom>
          <a:noFill/>
          <a:ln>
            <a:solidFill>
              <a:schemeClr val="accent1"/>
            </a:solidFill>
          </a:ln>
        </p:spPr>
        <p:txBody>
          <a:bodyPr wrap="square" rtlCol="0">
            <a:spAutoFit/>
          </a:bodyPr>
          <a:lstStyle/>
          <a:p>
            <a:r>
              <a:rPr lang="en-US" sz="2800" dirty="0">
                <a:solidFill>
                  <a:schemeClr val="bg1"/>
                </a:solidFill>
                <a:latin typeface="Calibri" panose="020F0502020204030204" pitchFamily="34" charset="0"/>
                <a:cs typeface="Calibri" panose="020F0502020204030204" pitchFamily="34" charset="0"/>
              </a:rPr>
              <a:t>He stood …………… </a:t>
            </a:r>
            <a:r>
              <a:rPr lang="en-US" sz="2800" dirty="0" smtClean="0">
                <a:solidFill>
                  <a:schemeClr val="bg1"/>
                </a:solidFill>
                <a:latin typeface="Calibri" panose="020F0502020204030204" pitchFamily="34" charset="0"/>
                <a:cs typeface="Calibri" panose="020F0502020204030204" pitchFamily="34" charset="0"/>
              </a:rPr>
              <a:t>the door </a:t>
            </a:r>
            <a:r>
              <a:rPr lang="en-US" sz="2800" dirty="0">
                <a:solidFill>
                  <a:schemeClr val="bg1"/>
                </a:solidFill>
                <a:latin typeface="Calibri" panose="020F0502020204030204" pitchFamily="34" charset="0"/>
                <a:cs typeface="Calibri" panose="020F0502020204030204" pitchFamily="34" charset="0"/>
              </a:rPr>
              <a:t>and rang the bell</a:t>
            </a:r>
            <a:r>
              <a:rPr lang="en-US" sz="2800" dirty="0" smtClean="0">
                <a:solidFill>
                  <a:schemeClr val="bg1"/>
                </a:solidFill>
                <a:latin typeface="Calibri" panose="020F0502020204030204" pitchFamily="34" charset="0"/>
                <a:cs typeface="Calibri" panose="020F0502020204030204" pitchFamily="34" charset="0"/>
              </a:rPr>
              <a:t>.</a:t>
            </a:r>
          </a:p>
          <a:p>
            <a:endParaRPr lang="en-US" sz="2800" dirty="0">
              <a:solidFill>
                <a:schemeClr val="bg1"/>
              </a:solidFill>
              <a:latin typeface="Calibri" panose="020F0502020204030204" pitchFamily="34" charset="0"/>
              <a:cs typeface="Calibri" panose="020F0502020204030204" pitchFamily="34" charset="0"/>
            </a:endParaRPr>
          </a:p>
          <a:p>
            <a:r>
              <a:rPr lang="en-US" sz="2800" dirty="0" smtClean="0">
                <a:solidFill>
                  <a:schemeClr val="bg1"/>
                </a:solidFill>
                <a:latin typeface="Calibri" panose="020F0502020204030204" pitchFamily="34" charset="0"/>
                <a:cs typeface="Calibri" panose="020F0502020204030204" pitchFamily="34" charset="0"/>
              </a:rPr>
              <a:t>He stood </a:t>
            </a:r>
            <a:r>
              <a:rPr lang="en-US" sz="2800" dirty="0" smtClean="0">
                <a:solidFill>
                  <a:srgbClr val="FFC000"/>
                </a:solidFill>
                <a:latin typeface="Calibri" panose="020F0502020204030204" pitchFamily="34" charset="0"/>
                <a:cs typeface="Calibri" panose="020F0502020204030204" pitchFamily="34" charset="0"/>
              </a:rPr>
              <a:t>in front of </a:t>
            </a:r>
            <a:r>
              <a:rPr lang="en-US" sz="2800" dirty="0" smtClean="0">
                <a:solidFill>
                  <a:schemeClr val="bg1"/>
                </a:solidFill>
                <a:latin typeface="Calibri" panose="020F0502020204030204" pitchFamily="34" charset="0"/>
                <a:cs typeface="Calibri" panose="020F0502020204030204" pitchFamily="34" charset="0"/>
              </a:rPr>
              <a:t>the door and rang the bell.</a:t>
            </a:r>
            <a:endParaRPr lang="en-US" sz="2800" dirty="0">
              <a:solidFill>
                <a:schemeClr val="bg1"/>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6042AC8F-C617-8540-A5BD-0D218871DB0D}"/>
              </a:ext>
            </a:extLst>
          </p:cNvPr>
          <p:cNvSpPr/>
          <p:nvPr/>
        </p:nvSpPr>
        <p:spPr>
          <a:xfrm>
            <a:off x="6118595" y="546823"/>
            <a:ext cx="5472430" cy="1064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solidFill>
                <a:schemeClr val="bg1"/>
              </a:solidFill>
              <a:latin typeface="Calibri" panose="020F0502020204030204" pitchFamily="34" charset="0"/>
              <a:cs typeface="Calibri" panose="020F0502020204030204" pitchFamily="34" charset="0"/>
            </a:endParaRPr>
          </a:p>
          <a:p>
            <a:pPr algn="ctr"/>
            <a:r>
              <a:rPr lang="en-US" sz="3200" dirty="0" smtClean="0">
                <a:solidFill>
                  <a:schemeClr val="bg1"/>
                </a:solidFill>
                <a:latin typeface="Calibri" panose="020F0502020204030204" pitchFamily="34" charset="0"/>
                <a:cs typeface="Calibri" panose="020F0502020204030204" pitchFamily="34" charset="0"/>
              </a:rPr>
              <a:t>Grammar </a:t>
            </a:r>
            <a:r>
              <a:rPr lang="en-US" sz="3200" dirty="0">
                <a:solidFill>
                  <a:schemeClr val="bg1"/>
                </a:solidFill>
                <a:latin typeface="Calibri" panose="020F0502020204030204" pitchFamily="34" charset="0"/>
                <a:cs typeface="Calibri" panose="020F0502020204030204" pitchFamily="34" charset="0"/>
              </a:rPr>
              <a:t>Activity</a:t>
            </a:r>
          </a:p>
          <a:p>
            <a:pPr algn="ctr"/>
            <a:r>
              <a:rPr lang="ka-GE" sz="3200" dirty="0">
                <a:solidFill>
                  <a:schemeClr val="bg1"/>
                </a:solidFill>
                <a:latin typeface="Calibri" panose="020F0502020204030204" pitchFamily="34" charset="0"/>
                <a:cs typeface="Calibri" panose="020F0502020204030204" pitchFamily="34" charset="0"/>
              </a:rPr>
              <a:t>გრამატიკული დავალება</a:t>
            </a:r>
            <a:endParaRPr lang="en-US" sz="32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sp>
        <p:nvSpPr>
          <p:cNvPr id="2" name="TextBox 1"/>
          <p:cNvSpPr txBox="1"/>
          <p:nvPr/>
        </p:nvSpPr>
        <p:spPr>
          <a:xfrm>
            <a:off x="1807765" y="3232523"/>
            <a:ext cx="642796" cy="523220"/>
          </a:xfrm>
          <a:prstGeom prst="rect">
            <a:avLst/>
          </a:prstGeom>
          <a:noFill/>
        </p:spPr>
        <p:txBody>
          <a:bodyPr wrap="square" rtlCol="0">
            <a:spAutoFit/>
          </a:bodyPr>
          <a:lstStyle/>
          <a:p>
            <a:r>
              <a:rPr lang="en-US" sz="2800" dirty="0">
                <a:solidFill>
                  <a:schemeClr val="bg1"/>
                </a:solidFill>
                <a:latin typeface="Calibri" pitchFamily="34" charset="0"/>
              </a:rPr>
              <a:t>i</a:t>
            </a:r>
            <a:r>
              <a:rPr lang="en-US" sz="2800" dirty="0" smtClean="0">
                <a:solidFill>
                  <a:schemeClr val="bg1"/>
                </a:solidFill>
                <a:latin typeface="Calibri" pitchFamily="34" charset="0"/>
              </a:rPr>
              <a:t>n</a:t>
            </a:r>
            <a:r>
              <a:rPr lang="en-US" sz="2400" dirty="0" smtClean="0">
                <a:solidFill>
                  <a:schemeClr val="bg1"/>
                </a:solidFill>
                <a:latin typeface="Calibri" pitchFamily="34" charset="0"/>
              </a:rPr>
              <a:t> </a:t>
            </a:r>
            <a:endParaRPr lang="en-US" sz="2400" dirty="0">
              <a:solidFill>
                <a:schemeClr val="bg1"/>
              </a:solidFill>
              <a:latin typeface="Calibri" pitchFamily="34" charset="0"/>
            </a:endParaRPr>
          </a:p>
        </p:txBody>
      </p:sp>
      <p:sp>
        <p:nvSpPr>
          <p:cNvPr id="11" name="TextBox 10"/>
          <p:cNvSpPr txBox="1"/>
          <p:nvPr/>
        </p:nvSpPr>
        <p:spPr>
          <a:xfrm>
            <a:off x="3728519" y="3304885"/>
            <a:ext cx="1938950" cy="523220"/>
          </a:xfrm>
          <a:prstGeom prst="rect">
            <a:avLst/>
          </a:prstGeom>
          <a:noFill/>
        </p:spPr>
        <p:txBody>
          <a:bodyPr wrap="square" rtlCol="0">
            <a:spAutoFit/>
          </a:bodyPr>
          <a:lstStyle/>
          <a:p>
            <a:r>
              <a:rPr lang="en-US" sz="2800" dirty="0" smtClean="0">
                <a:solidFill>
                  <a:schemeClr val="bg1"/>
                </a:solidFill>
                <a:latin typeface="Calibri" pitchFamily="34" charset="0"/>
              </a:rPr>
              <a:t>  in front of </a:t>
            </a:r>
            <a:endParaRPr lang="en-US" sz="2800" dirty="0">
              <a:solidFill>
                <a:schemeClr val="bg1"/>
              </a:solidFill>
              <a:latin typeface="Calibri" pitchFamily="34" charset="0"/>
            </a:endParaRPr>
          </a:p>
        </p:txBody>
      </p:sp>
      <p:sp>
        <p:nvSpPr>
          <p:cNvPr id="12" name="TextBox 11"/>
          <p:cNvSpPr txBox="1"/>
          <p:nvPr/>
        </p:nvSpPr>
        <p:spPr>
          <a:xfrm>
            <a:off x="6655981" y="3304885"/>
            <a:ext cx="2604976" cy="523220"/>
          </a:xfrm>
          <a:prstGeom prst="rect">
            <a:avLst/>
          </a:prstGeom>
          <a:noFill/>
        </p:spPr>
        <p:txBody>
          <a:bodyPr wrap="square" rtlCol="0">
            <a:spAutoFit/>
          </a:bodyPr>
          <a:lstStyle/>
          <a:p>
            <a:r>
              <a:rPr lang="en-US" sz="2800" dirty="0" smtClean="0">
                <a:solidFill>
                  <a:schemeClr val="bg1"/>
                </a:solidFill>
                <a:latin typeface="Calibri" pitchFamily="34" charset="0"/>
              </a:rPr>
              <a:t>      between </a:t>
            </a:r>
            <a:endParaRPr lang="en-US" sz="2800" dirty="0">
              <a:solidFill>
                <a:schemeClr val="bg1"/>
              </a:solidFill>
              <a:latin typeface="Calibri" pitchFamily="34" charset="0"/>
            </a:endParaRPr>
          </a:p>
        </p:txBody>
      </p:sp>
      <p:pic>
        <p:nvPicPr>
          <p:cNvPr id="13"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anim calcmode="lin" valueType="num">
                                      <p:cBhvr additive="base">
                                        <p:cTn id="14"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nodePh="1">
                                  <p:stCondLst>
                                    <p:cond delay="0"/>
                                  </p:stCondLst>
                                  <p:endCondLst>
                                    <p:cond evt="begin" delay="0">
                                      <p:tn val="18"/>
                                    </p:cond>
                                  </p:endCondLst>
                                  <p:childTnLst>
                                    <p:set>
                                      <p:cBhvr>
                                        <p:cTn id="19"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528471" y="2807118"/>
            <a:ext cx="10944859" cy="30022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i="1" dirty="0">
              <a:solidFill>
                <a:schemeClr val="accent2"/>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F5ABEEE5-079E-4A24-875A-9ACB1CDBBC87}"/>
              </a:ext>
            </a:extLst>
          </p:cNvPr>
          <p:cNvSpPr txBox="1"/>
          <p:nvPr/>
        </p:nvSpPr>
        <p:spPr>
          <a:xfrm>
            <a:off x="1041770" y="3918449"/>
            <a:ext cx="9639300" cy="1569660"/>
          </a:xfrm>
          <a:prstGeom prst="rect">
            <a:avLst/>
          </a:prstGeom>
          <a:noFill/>
        </p:spPr>
        <p:txBody>
          <a:bodyPr wrap="square" rtlCol="0">
            <a:spAutoFit/>
          </a:bodyPr>
          <a:lstStyle/>
          <a:p>
            <a:r>
              <a:rPr lang="en-US" sz="3200" dirty="0" smtClean="0">
                <a:solidFill>
                  <a:schemeClr val="bg1"/>
                </a:solidFill>
                <a:latin typeface="Calibri" panose="020F0502020204030204" pitchFamily="34" charset="0"/>
                <a:cs typeface="Calibri" panose="020F0502020204030204" pitchFamily="34" charset="0"/>
              </a:rPr>
              <a:t>I read an interesting article ……….. </a:t>
            </a:r>
            <a:r>
              <a:rPr lang="en-US" sz="3200" dirty="0">
                <a:solidFill>
                  <a:schemeClr val="bg1"/>
                </a:solidFill>
                <a:latin typeface="Calibri" panose="020F0502020204030204" pitchFamily="34" charset="0"/>
                <a:cs typeface="Calibri" panose="020F0502020204030204" pitchFamily="34" charset="0"/>
              </a:rPr>
              <a:t>t</a:t>
            </a:r>
            <a:r>
              <a:rPr lang="en-US" sz="3200" dirty="0" smtClean="0">
                <a:solidFill>
                  <a:schemeClr val="bg1"/>
                </a:solidFill>
                <a:latin typeface="Calibri" panose="020F0502020204030204" pitchFamily="34" charset="0"/>
                <a:cs typeface="Calibri" panose="020F0502020204030204" pitchFamily="34" charset="0"/>
              </a:rPr>
              <a:t>he newspaper.</a:t>
            </a:r>
          </a:p>
          <a:p>
            <a:endParaRPr lang="en-US" sz="3200" dirty="0">
              <a:solidFill>
                <a:schemeClr val="bg1"/>
              </a:solidFill>
              <a:latin typeface="Calibri" panose="020F0502020204030204" pitchFamily="34" charset="0"/>
              <a:cs typeface="Calibri" panose="020F0502020204030204" pitchFamily="34" charset="0"/>
            </a:endParaRPr>
          </a:p>
          <a:p>
            <a:r>
              <a:rPr lang="en-US" sz="3200" dirty="0" smtClean="0">
                <a:solidFill>
                  <a:schemeClr val="bg1"/>
                </a:solidFill>
                <a:latin typeface="Calibri" panose="020F0502020204030204" pitchFamily="34" charset="0"/>
                <a:cs typeface="Calibri" panose="020F0502020204030204" pitchFamily="34" charset="0"/>
              </a:rPr>
              <a:t>I read an interesting article </a:t>
            </a:r>
            <a:r>
              <a:rPr lang="en-US" sz="3200" dirty="0" smtClean="0">
                <a:solidFill>
                  <a:srgbClr val="FFC000"/>
                </a:solidFill>
                <a:latin typeface="Calibri" panose="020F0502020204030204" pitchFamily="34" charset="0"/>
                <a:cs typeface="Calibri" panose="020F0502020204030204" pitchFamily="34" charset="0"/>
              </a:rPr>
              <a:t>in</a:t>
            </a:r>
            <a:r>
              <a:rPr lang="en-US" sz="3200" dirty="0" smtClean="0">
                <a:solidFill>
                  <a:schemeClr val="bg1"/>
                </a:solidFill>
                <a:latin typeface="Calibri" panose="020F0502020204030204" pitchFamily="34" charset="0"/>
                <a:cs typeface="Calibri" panose="020F0502020204030204" pitchFamily="34" charset="0"/>
              </a:rPr>
              <a:t> the newspaper.</a:t>
            </a:r>
            <a:endParaRPr lang="en-US" sz="3200" dirty="0">
              <a:solidFill>
                <a:schemeClr val="bg1"/>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6042AC8F-C617-8540-A5BD-0D218871DB0D}"/>
              </a:ext>
            </a:extLst>
          </p:cNvPr>
          <p:cNvSpPr/>
          <p:nvPr/>
        </p:nvSpPr>
        <p:spPr>
          <a:xfrm>
            <a:off x="6118595" y="546823"/>
            <a:ext cx="5472430" cy="1064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solidFill>
                <a:schemeClr val="bg1"/>
              </a:solidFill>
              <a:latin typeface="Calibri" panose="020F0502020204030204" pitchFamily="34" charset="0"/>
              <a:cs typeface="Calibri" panose="020F0502020204030204" pitchFamily="34" charset="0"/>
            </a:endParaRPr>
          </a:p>
          <a:p>
            <a:pPr algn="ctr"/>
            <a:r>
              <a:rPr lang="en-US" sz="3200" dirty="0" smtClean="0">
                <a:solidFill>
                  <a:schemeClr val="bg1"/>
                </a:solidFill>
                <a:latin typeface="Calibri" panose="020F0502020204030204" pitchFamily="34" charset="0"/>
                <a:cs typeface="Calibri" panose="020F0502020204030204" pitchFamily="34" charset="0"/>
              </a:rPr>
              <a:t>Grammar </a:t>
            </a:r>
            <a:r>
              <a:rPr lang="en-US" sz="3200" dirty="0">
                <a:solidFill>
                  <a:schemeClr val="bg1"/>
                </a:solidFill>
                <a:latin typeface="Calibri" panose="020F0502020204030204" pitchFamily="34" charset="0"/>
                <a:cs typeface="Calibri" panose="020F0502020204030204" pitchFamily="34" charset="0"/>
              </a:rPr>
              <a:t>Activity</a:t>
            </a:r>
          </a:p>
          <a:p>
            <a:pPr algn="ctr"/>
            <a:r>
              <a:rPr lang="ka-GE" sz="3200" dirty="0">
                <a:solidFill>
                  <a:schemeClr val="bg1"/>
                </a:solidFill>
                <a:latin typeface="Calibri" panose="020F0502020204030204" pitchFamily="34" charset="0"/>
                <a:cs typeface="Calibri" panose="020F0502020204030204" pitchFamily="34" charset="0"/>
              </a:rPr>
              <a:t>გრამატიკული დავალება</a:t>
            </a:r>
            <a:endParaRPr lang="en-US" sz="32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sp>
        <p:nvSpPr>
          <p:cNvPr id="2" name="TextBox 1"/>
          <p:cNvSpPr txBox="1"/>
          <p:nvPr/>
        </p:nvSpPr>
        <p:spPr>
          <a:xfrm>
            <a:off x="2351637" y="3213980"/>
            <a:ext cx="968720" cy="523220"/>
          </a:xfrm>
          <a:prstGeom prst="rect">
            <a:avLst/>
          </a:prstGeom>
          <a:noFill/>
        </p:spPr>
        <p:txBody>
          <a:bodyPr wrap="square" rtlCol="0">
            <a:spAutoFit/>
          </a:bodyPr>
          <a:lstStyle/>
          <a:p>
            <a:r>
              <a:rPr lang="en-US" sz="2800" dirty="0" smtClean="0">
                <a:solidFill>
                  <a:schemeClr val="bg1"/>
                </a:solidFill>
                <a:latin typeface="Calibri" pitchFamily="34" charset="0"/>
              </a:rPr>
              <a:t>  at</a:t>
            </a:r>
            <a:endParaRPr lang="en-US" sz="2800" dirty="0">
              <a:solidFill>
                <a:schemeClr val="bg1"/>
              </a:solidFill>
              <a:latin typeface="Calibri" pitchFamily="34" charset="0"/>
            </a:endParaRPr>
          </a:p>
        </p:txBody>
      </p:sp>
      <p:sp>
        <p:nvSpPr>
          <p:cNvPr id="11" name="TextBox 10"/>
          <p:cNvSpPr txBox="1"/>
          <p:nvPr/>
        </p:nvSpPr>
        <p:spPr>
          <a:xfrm>
            <a:off x="4494197" y="3219643"/>
            <a:ext cx="968720" cy="523220"/>
          </a:xfrm>
          <a:prstGeom prst="rect">
            <a:avLst/>
          </a:prstGeom>
          <a:noFill/>
        </p:spPr>
        <p:txBody>
          <a:bodyPr wrap="square" rtlCol="0">
            <a:spAutoFit/>
          </a:bodyPr>
          <a:lstStyle/>
          <a:p>
            <a:r>
              <a:rPr lang="en-US" sz="2800" dirty="0" smtClean="0">
                <a:solidFill>
                  <a:schemeClr val="bg1"/>
                </a:solidFill>
                <a:latin typeface="Calibri" pitchFamily="34" charset="0"/>
              </a:rPr>
              <a:t>  in</a:t>
            </a:r>
            <a:endParaRPr lang="en-US" sz="2800" dirty="0">
              <a:solidFill>
                <a:schemeClr val="bg1"/>
              </a:solidFill>
              <a:latin typeface="Calibri" pitchFamily="34" charset="0"/>
            </a:endParaRPr>
          </a:p>
        </p:txBody>
      </p:sp>
      <p:sp>
        <p:nvSpPr>
          <p:cNvPr id="12" name="TextBox 11"/>
          <p:cNvSpPr txBox="1"/>
          <p:nvPr/>
        </p:nvSpPr>
        <p:spPr>
          <a:xfrm>
            <a:off x="6928070" y="3230969"/>
            <a:ext cx="968720" cy="523220"/>
          </a:xfrm>
          <a:prstGeom prst="rect">
            <a:avLst/>
          </a:prstGeom>
          <a:noFill/>
        </p:spPr>
        <p:txBody>
          <a:bodyPr wrap="square" rtlCol="0">
            <a:spAutoFit/>
          </a:bodyPr>
          <a:lstStyle/>
          <a:p>
            <a:r>
              <a:rPr lang="en-US" sz="2800" dirty="0" smtClean="0">
                <a:solidFill>
                  <a:schemeClr val="bg1"/>
                </a:solidFill>
                <a:latin typeface="Calibri" pitchFamily="34" charset="0"/>
              </a:rPr>
              <a:t>  on</a:t>
            </a:r>
            <a:endParaRPr lang="en-US" sz="2800" dirty="0">
              <a:solidFill>
                <a:schemeClr val="bg1"/>
              </a:solidFill>
              <a:latin typeface="Calibri" pitchFamily="34" charset="0"/>
            </a:endParaRPr>
          </a:p>
        </p:txBody>
      </p:sp>
      <p:pic>
        <p:nvPicPr>
          <p:cNvPr id="13"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12051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nodePh="1">
                                  <p:stCondLst>
                                    <p:cond delay="0"/>
                                  </p:stCondLst>
                                  <p:endCondLst>
                                    <p:cond evt="begin" delay="0">
                                      <p:tn val="17"/>
                                    </p:cond>
                                  </p:end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646166" y="2870492"/>
            <a:ext cx="10944859" cy="30022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i="1" dirty="0">
              <a:solidFill>
                <a:schemeClr val="accent2"/>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F5ABEEE5-079E-4A24-875A-9ACB1CDBBC87}"/>
              </a:ext>
            </a:extLst>
          </p:cNvPr>
          <p:cNvSpPr txBox="1"/>
          <p:nvPr/>
        </p:nvSpPr>
        <p:spPr>
          <a:xfrm>
            <a:off x="1041770" y="4018037"/>
            <a:ext cx="9639300" cy="1569660"/>
          </a:xfrm>
          <a:prstGeom prst="rect">
            <a:avLst/>
          </a:prstGeom>
          <a:noFill/>
        </p:spPr>
        <p:txBody>
          <a:bodyPr wrap="square" rtlCol="0">
            <a:spAutoFit/>
          </a:bodyPr>
          <a:lstStyle/>
          <a:p>
            <a:r>
              <a:rPr lang="en-US" sz="3200" dirty="0" smtClean="0">
                <a:solidFill>
                  <a:schemeClr val="bg1"/>
                </a:solidFill>
                <a:latin typeface="Calibri" panose="020F0502020204030204" pitchFamily="34" charset="0"/>
                <a:cs typeface="Calibri" panose="020F0502020204030204" pitchFamily="34" charset="0"/>
              </a:rPr>
              <a:t>Our headquarters are ……….. 65 Long Street.</a:t>
            </a:r>
            <a:endParaRPr lang="en-US" sz="3200" dirty="0" smtClean="0">
              <a:solidFill>
                <a:schemeClr val="bg1"/>
              </a:solidFill>
              <a:latin typeface="Calibri" panose="020F0502020204030204" pitchFamily="34" charset="0"/>
              <a:cs typeface="Calibri" panose="020F0502020204030204" pitchFamily="34" charset="0"/>
            </a:endParaRPr>
          </a:p>
          <a:p>
            <a:endParaRPr lang="en-US" sz="3200" dirty="0">
              <a:solidFill>
                <a:schemeClr val="bg1"/>
              </a:solidFill>
              <a:latin typeface="Calibri" panose="020F0502020204030204" pitchFamily="34" charset="0"/>
              <a:cs typeface="Calibri" panose="020F0502020204030204" pitchFamily="34" charset="0"/>
            </a:endParaRPr>
          </a:p>
          <a:p>
            <a:r>
              <a:rPr lang="en-US" sz="3200" dirty="0" smtClean="0">
                <a:solidFill>
                  <a:schemeClr val="bg1"/>
                </a:solidFill>
                <a:latin typeface="Calibri" panose="020F0502020204030204" pitchFamily="34" charset="0"/>
                <a:cs typeface="Calibri" panose="020F0502020204030204" pitchFamily="34" charset="0"/>
              </a:rPr>
              <a:t>Our headquarters are </a:t>
            </a:r>
            <a:r>
              <a:rPr lang="en-US" sz="3200" dirty="0" smtClean="0">
                <a:solidFill>
                  <a:srgbClr val="FFC000"/>
                </a:solidFill>
                <a:latin typeface="Calibri" panose="020F0502020204030204" pitchFamily="34" charset="0"/>
                <a:cs typeface="Calibri" panose="020F0502020204030204" pitchFamily="34" charset="0"/>
              </a:rPr>
              <a:t>at</a:t>
            </a:r>
            <a:r>
              <a:rPr lang="en-US" sz="3200" dirty="0" smtClean="0">
                <a:solidFill>
                  <a:schemeClr val="bg1"/>
                </a:solidFill>
                <a:latin typeface="Calibri" panose="020F0502020204030204" pitchFamily="34" charset="0"/>
                <a:cs typeface="Calibri" panose="020F0502020204030204" pitchFamily="34" charset="0"/>
              </a:rPr>
              <a:t> 65 Long Street.</a:t>
            </a:r>
            <a:endParaRPr lang="en-US" sz="3200" dirty="0">
              <a:solidFill>
                <a:schemeClr val="bg1"/>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6042AC8F-C617-8540-A5BD-0D218871DB0D}"/>
              </a:ext>
            </a:extLst>
          </p:cNvPr>
          <p:cNvSpPr/>
          <p:nvPr/>
        </p:nvSpPr>
        <p:spPr>
          <a:xfrm>
            <a:off x="6118595" y="546823"/>
            <a:ext cx="5472430" cy="1064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solidFill>
                <a:schemeClr val="bg1"/>
              </a:solidFill>
              <a:latin typeface="Calibri" panose="020F0502020204030204" pitchFamily="34" charset="0"/>
              <a:cs typeface="Calibri" panose="020F0502020204030204" pitchFamily="34" charset="0"/>
            </a:endParaRPr>
          </a:p>
          <a:p>
            <a:pPr algn="ctr"/>
            <a:r>
              <a:rPr lang="en-US" sz="3200" dirty="0" smtClean="0">
                <a:solidFill>
                  <a:schemeClr val="bg1"/>
                </a:solidFill>
                <a:latin typeface="Calibri" panose="020F0502020204030204" pitchFamily="34" charset="0"/>
                <a:cs typeface="Calibri" panose="020F0502020204030204" pitchFamily="34" charset="0"/>
              </a:rPr>
              <a:t>Grammar </a:t>
            </a:r>
            <a:r>
              <a:rPr lang="en-US" sz="3200" dirty="0">
                <a:solidFill>
                  <a:schemeClr val="bg1"/>
                </a:solidFill>
                <a:latin typeface="Calibri" panose="020F0502020204030204" pitchFamily="34" charset="0"/>
                <a:cs typeface="Calibri" panose="020F0502020204030204" pitchFamily="34" charset="0"/>
              </a:rPr>
              <a:t>Activity</a:t>
            </a:r>
          </a:p>
          <a:p>
            <a:pPr algn="ctr"/>
            <a:r>
              <a:rPr lang="ka-GE" sz="3200" dirty="0">
                <a:solidFill>
                  <a:schemeClr val="bg1"/>
                </a:solidFill>
                <a:latin typeface="Calibri" panose="020F0502020204030204" pitchFamily="34" charset="0"/>
                <a:cs typeface="Calibri" panose="020F0502020204030204" pitchFamily="34" charset="0"/>
              </a:rPr>
              <a:t>გრამატიკული დავალება</a:t>
            </a:r>
            <a:endParaRPr lang="en-US" sz="32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sp>
        <p:nvSpPr>
          <p:cNvPr id="2" name="TextBox 1"/>
          <p:cNvSpPr txBox="1"/>
          <p:nvPr/>
        </p:nvSpPr>
        <p:spPr>
          <a:xfrm>
            <a:off x="1937442" y="3295461"/>
            <a:ext cx="995881" cy="523220"/>
          </a:xfrm>
          <a:prstGeom prst="rect">
            <a:avLst/>
          </a:prstGeom>
          <a:noFill/>
        </p:spPr>
        <p:txBody>
          <a:bodyPr wrap="square" rtlCol="0">
            <a:spAutoFit/>
          </a:bodyPr>
          <a:lstStyle/>
          <a:p>
            <a:r>
              <a:rPr lang="en-US" sz="2800" dirty="0" smtClean="0">
                <a:solidFill>
                  <a:schemeClr val="bg1"/>
                </a:solidFill>
                <a:latin typeface="Calibri" pitchFamily="34" charset="0"/>
              </a:rPr>
              <a:t> on</a:t>
            </a:r>
            <a:endParaRPr lang="en-US" sz="2800" dirty="0">
              <a:solidFill>
                <a:schemeClr val="bg1"/>
              </a:solidFill>
              <a:latin typeface="Calibri" pitchFamily="34" charset="0"/>
            </a:endParaRPr>
          </a:p>
        </p:txBody>
      </p:sp>
      <p:sp>
        <p:nvSpPr>
          <p:cNvPr id="11" name="TextBox 10"/>
          <p:cNvSpPr txBox="1"/>
          <p:nvPr/>
        </p:nvSpPr>
        <p:spPr>
          <a:xfrm>
            <a:off x="3931524" y="3392019"/>
            <a:ext cx="1929896" cy="523220"/>
          </a:xfrm>
          <a:prstGeom prst="rect">
            <a:avLst/>
          </a:prstGeom>
          <a:noFill/>
        </p:spPr>
        <p:txBody>
          <a:bodyPr wrap="square" rtlCol="0">
            <a:spAutoFit/>
          </a:bodyPr>
          <a:lstStyle/>
          <a:p>
            <a:r>
              <a:rPr lang="en-US" sz="2800" dirty="0" smtClean="0">
                <a:solidFill>
                  <a:schemeClr val="bg1"/>
                </a:solidFill>
                <a:latin typeface="Calibri" pitchFamily="34" charset="0"/>
              </a:rPr>
              <a:t>   between</a:t>
            </a:r>
            <a:endParaRPr lang="en-US" sz="2800" dirty="0">
              <a:solidFill>
                <a:schemeClr val="bg1"/>
              </a:solidFill>
              <a:latin typeface="Calibri" pitchFamily="34" charset="0"/>
            </a:endParaRPr>
          </a:p>
        </p:txBody>
      </p:sp>
      <p:sp>
        <p:nvSpPr>
          <p:cNvPr id="3" name="TextBox 2"/>
          <p:cNvSpPr txBox="1"/>
          <p:nvPr/>
        </p:nvSpPr>
        <p:spPr>
          <a:xfrm>
            <a:off x="7150784" y="3392019"/>
            <a:ext cx="906800" cy="523220"/>
          </a:xfrm>
          <a:prstGeom prst="rect">
            <a:avLst/>
          </a:prstGeom>
          <a:noFill/>
        </p:spPr>
        <p:txBody>
          <a:bodyPr wrap="square" rtlCol="0">
            <a:spAutoFit/>
          </a:bodyPr>
          <a:lstStyle/>
          <a:p>
            <a:r>
              <a:rPr lang="en-US" sz="2800" dirty="0" smtClean="0">
                <a:solidFill>
                  <a:schemeClr val="bg1"/>
                </a:solidFill>
                <a:latin typeface="Calibri" pitchFamily="34" charset="0"/>
              </a:rPr>
              <a:t>  at</a:t>
            </a:r>
            <a:endParaRPr lang="en-US" sz="2800" dirty="0">
              <a:solidFill>
                <a:schemeClr val="bg1"/>
              </a:solidFill>
              <a:latin typeface="Calibri" pitchFamily="34" charset="0"/>
            </a:endParaRPr>
          </a:p>
        </p:txBody>
      </p:sp>
      <p:pic>
        <p:nvPicPr>
          <p:cNvPr id="12"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303185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nodePh="1">
                                  <p:stCondLst>
                                    <p:cond delay="0"/>
                                  </p:stCondLst>
                                  <p:endCondLst>
                                    <p:cond evt="begin" delay="0">
                                      <p:tn val="17"/>
                                    </p:cond>
                                  </p:end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626511" y="2628695"/>
            <a:ext cx="10944859" cy="31075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C3A0B8F0-ED81-4886-BAD3-624878320317}"/>
              </a:ext>
            </a:extLst>
          </p:cNvPr>
          <p:cNvSpPr txBox="1"/>
          <p:nvPr/>
        </p:nvSpPr>
        <p:spPr>
          <a:xfrm>
            <a:off x="941373" y="3661364"/>
            <a:ext cx="10119039" cy="3046988"/>
          </a:xfrm>
          <a:prstGeom prst="rect">
            <a:avLst/>
          </a:prstGeom>
          <a:noFill/>
        </p:spPr>
        <p:txBody>
          <a:bodyPr wrap="square" rtlCol="0">
            <a:spAutoFit/>
          </a:bodyPr>
          <a:lstStyle/>
          <a:p>
            <a:r>
              <a:rPr lang="en-US" sz="3200" dirty="0" smtClean="0">
                <a:solidFill>
                  <a:schemeClr val="bg1"/>
                </a:solidFill>
                <a:latin typeface="Calibri" panose="020F0502020204030204" pitchFamily="34" charset="0"/>
                <a:cs typeface="Calibri" panose="020F0502020204030204" pitchFamily="34" charset="0"/>
              </a:rPr>
              <a:t>There is a path ……….. </a:t>
            </a:r>
            <a:r>
              <a:rPr lang="en-US" sz="3200" dirty="0">
                <a:solidFill>
                  <a:schemeClr val="bg1"/>
                </a:solidFill>
                <a:latin typeface="Calibri" panose="020F0502020204030204" pitchFamily="34" charset="0"/>
                <a:cs typeface="Calibri" panose="020F0502020204030204" pitchFamily="34" charset="0"/>
              </a:rPr>
              <a:t>t</a:t>
            </a:r>
            <a:r>
              <a:rPr lang="en-US" sz="3200" dirty="0" smtClean="0">
                <a:solidFill>
                  <a:schemeClr val="bg1"/>
                </a:solidFill>
                <a:latin typeface="Calibri" panose="020F0502020204030204" pitchFamily="34" charset="0"/>
                <a:cs typeface="Calibri" panose="020F0502020204030204" pitchFamily="34" charset="0"/>
              </a:rPr>
              <a:t>he lake.</a:t>
            </a:r>
          </a:p>
          <a:p>
            <a:endParaRPr lang="en-US" sz="3200" dirty="0" smtClean="0">
              <a:solidFill>
                <a:schemeClr val="bg1"/>
              </a:solidFill>
              <a:latin typeface="Calibri" panose="020F0502020204030204" pitchFamily="34" charset="0"/>
              <a:cs typeface="Calibri" panose="020F0502020204030204" pitchFamily="34" charset="0"/>
            </a:endParaRPr>
          </a:p>
          <a:p>
            <a:r>
              <a:rPr lang="en-US" sz="3200" dirty="0" smtClean="0">
                <a:solidFill>
                  <a:schemeClr val="bg1"/>
                </a:solidFill>
                <a:latin typeface="Calibri" panose="020F0502020204030204" pitchFamily="34" charset="0"/>
                <a:cs typeface="Calibri" panose="020F0502020204030204" pitchFamily="34" charset="0"/>
              </a:rPr>
              <a:t>There is a path </a:t>
            </a:r>
            <a:r>
              <a:rPr lang="en-US" sz="3200" dirty="0" smtClean="0">
                <a:solidFill>
                  <a:srgbClr val="FFC000"/>
                </a:solidFill>
                <a:latin typeface="Calibri" panose="020F0502020204030204" pitchFamily="34" charset="0"/>
                <a:cs typeface="Calibri" panose="020F0502020204030204" pitchFamily="34" charset="0"/>
              </a:rPr>
              <a:t>above</a:t>
            </a:r>
            <a:r>
              <a:rPr lang="en-US" sz="3200" dirty="0" smtClean="0">
                <a:solidFill>
                  <a:schemeClr val="bg1"/>
                </a:solidFill>
                <a:latin typeface="Calibri" panose="020F0502020204030204" pitchFamily="34" charset="0"/>
                <a:cs typeface="Calibri" panose="020F0502020204030204" pitchFamily="34" charset="0"/>
              </a:rPr>
              <a:t> the lake.</a:t>
            </a:r>
            <a:endParaRPr lang="en-US" sz="3200" dirty="0">
              <a:solidFill>
                <a:schemeClr val="bg1"/>
              </a:solidFill>
              <a:latin typeface="Calibri" panose="020F0502020204030204" pitchFamily="34" charset="0"/>
              <a:cs typeface="Calibri" panose="020F0502020204030204" pitchFamily="34" charset="0"/>
            </a:endParaRPr>
          </a:p>
          <a:p>
            <a:endParaRPr lang="en-US" sz="3200" dirty="0" smtClean="0">
              <a:solidFill>
                <a:schemeClr val="bg1"/>
              </a:solidFill>
              <a:latin typeface="Calibri" panose="020F0502020204030204" pitchFamily="34" charset="0"/>
              <a:cs typeface="Calibri" panose="020F0502020204030204" pitchFamily="34" charset="0"/>
            </a:endParaRPr>
          </a:p>
          <a:p>
            <a:endParaRPr lang="en-US" sz="3200" dirty="0">
              <a:solidFill>
                <a:schemeClr val="bg1"/>
              </a:solidFill>
              <a:latin typeface="Calibri" panose="020F0502020204030204" pitchFamily="34" charset="0"/>
              <a:cs typeface="Calibri" panose="020F0502020204030204" pitchFamily="34" charset="0"/>
            </a:endParaRPr>
          </a:p>
          <a:p>
            <a:endParaRPr lang="en-US" sz="3200" dirty="0">
              <a:solidFill>
                <a:schemeClr val="bg1"/>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6042AC8F-C617-8540-A5BD-0D218871DB0D}"/>
              </a:ext>
            </a:extLst>
          </p:cNvPr>
          <p:cNvSpPr/>
          <p:nvPr/>
        </p:nvSpPr>
        <p:spPr>
          <a:xfrm>
            <a:off x="6237075" y="546822"/>
            <a:ext cx="5353950" cy="11190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solidFill>
                <a:schemeClr val="bg1"/>
              </a:solidFill>
              <a:latin typeface="Calibri" panose="020F0502020204030204" pitchFamily="34" charset="0"/>
              <a:cs typeface="Calibri" panose="020F0502020204030204" pitchFamily="34" charset="0"/>
            </a:endParaRPr>
          </a:p>
          <a:p>
            <a:pPr algn="ctr"/>
            <a:r>
              <a:rPr lang="en-US" sz="3200" dirty="0" smtClean="0">
                <a:solidFill>
                  <a:schemeClr val="bg1"/>
                </a:solidFill>
                <a:latin typeface="Calibri" panose="020F0502020204030204" pitchFamily="34" charset="0"/>
                <a:cs typeface="Calibri" panose="020F0502020204030204" pitchFamily="34" charset="0"/>
              </a:rPr>
              <a:t>Grammar </a:t>
            </a:r>
            <a:r>
              <a:rPr lang="en-US" sz="3200" dirty="0">
                <a:solidFill>
                  <a:schemeClr val="bg1"/>
                </a:solidFill>
                <a:latin typeface="Calibri" panose="020F0502020204030204" pitchFamily="34" charset="0"/>
                <a:cs typeface="Calibri" panose="020F0502020204030204" pitchFamily="34" charset="0"/>
              </a:rPr>
              <a:t>Activity</a:t>
            </a:r>
          </a:p>
          <a:p>
            <a:pPr algn="ctr"/>
            <a:r>
              <a:rPr lang="ka-GE" sz="3200" dirty="0">
                <a:solidFill>
                  <a:schemeClr val="bg1"/>
                </a:solidFill>
                <a:latin typeface="Calibri" panose="020F0502020204030204" pitchFamily="34" charset="0"/>
                <a:cs typeface="Calibri" panose="020F0502020204030204" pitchFamily="34" charset="0"/>
              </a:rPr>
              <a:t>გრამატიკული დავალება</a:t>
            </a:r>
            <a:endParaRPr lang="en-US" sz="32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sp>
        <p:nvSpPr>
          <p:cNvPr id="2" name="TextBox 1"/>
          <p:cNvSpPr txBox="1"/>
          <p:nvPr/>
        </p:nvSpPr>
        <p:spPr>
          <a:xfrm>
            <a:off x="1539088" y="2915216"/>
            <a:ext cx="1878783" cy="523220"/>
          </a:xfrm>
          <a:prstGeom prst="rect">
            <a:avLst/>
          </a:prstGeom>
          <a:noFill/>
        </p:spPr>
        <p:txBody>
          <a:bodyPr wrap="square" rtlCol="0">
            <a:spAutoFit/>
          </a:bodyPr>
          <a:lstStyle/>
          <a:p>
            <a:r>
              <a:rPr lang="en-US" sz="2800" dirty="0" smtClean="0">
                <a:solidFill>
                  <a:schemeClr val="bg1"/>
                </a:solidFill>
                <a:latin typeface="Calibri" pitchFamily="34" charset="0"/>
              </a:rPr>
              <a:t>   between</a:t>
            </a:r>
            <a:endParaRPr lang="en-US" sz="2800" dirty="0">
              <a:solidFill>
                <a:schemeClr val="bg1"/>
              </a:solidFill>
              <a:latin typeface="Calibri" pitchFamily="34" charset="0"/>
            </a:endParaRPr>
          </a:p>
        </p:txBody>
      </p:sp>
      <p:sp>
        <p:nvSpPr>
          <p:cNvPr id="13" name="TextBox 12"/>
          <p:cNvSpPr txBox="1"/>
          <p:nvPr/>
        </p:nvSpPr>
        <p:spPr>
          <a:xfrm>
            <a:off x="4358292" y="2931814"/>
            <a:ext cx="1878783" cy="523220"/>
          </a:xfrm>
          <a:prstGeom prst="rect">
            <a:avLst/>
          </a:prstGeom>
          <a:noFill/>
        </p:spPr>
        <p:txBody>
          <a:bodyPr wrap="square" rtlCol="0">
            <a:spAutoFit/>
          </a:bodyPr>
          <a:lstStyle/>
          <a:p>
            <a:r>
              <a:rPr lang="en-US" sz="2800" dirty="0" smtClean="0">
                <a:solidFill>
                  <a:schemeClr val="bg1"/>
                </a:solidFill>
                <a:latin typeface="Calibri" pitchFamily="34" charset="0"/>
              </a:rPr>
              <a:t>   above</a:t>
            </a:r>
            <a:endParaRPr lang="en-US" sz="2800" dirty="0">
              <a:solidFill>
                <a:schemeClr val="bg1"/>
              </a:solidFill>
              <a:latin typeface="Calibri" pitchFamily="34" charset="0"/>
            </a:endParaRPr>
          </a:p>
        </p:txBody>
      </p:sp>
      <p:sp>
        <p:nvSpPr>
          <p:cNvPr id="14" name="TextBox 13"/>
          <p:cNvSpPr txBox="1"/>
          <p:nvPr/>
        </p:nvSpPr>
        <p:spPr>
          <a:xfrm>
            <a:off x="7462122" y="3002733"/>
            <a:ext cx="1878783" cy="523220"/>
          </a:xfrm>
          <a:prstGeom prst="rect">
            <a:avLst/>
          </a:prstGeom>
          <a:noFill/>
        </p:spPr>
        <p:txBody>
          <a:bodyPr wrap="square" rtlCol="0">
            <a:spAutoFit/>
          </a:bodyPr>
          <a:lstStyle/>
          <a:p>
            <a:r>
              <a:rPr lang="en-US" sz="2800" dirty="0">
                <a:solidFill>
                  <a:schemeClr val="bg1"/>
                </a:solidFill>
                <a:latin typeface="Calibri" pitchFamily="34" charset="0"/>
              </a:rPr>
              <a:t> </a:t>
            </a:r>
            <a:r>
              <a:rPr lang="en-US" sz="2800" dirty="0" smtClean="0">
                <a:solidFill>
                  <a:schemeClr val="bg1"/>
                </a:solidFill>
                <a:latin typeface="Calibri" pitchFamily="34" charset="0"/>
              </a:rPr>
              <a:t>    under</a:t>
            </a:r>
            <a:endParaRPr lang="en-US" sz="2800" dirty="0">
              <a:solidFill>
                <a:schemeClr val="bg1"/>
              </a:solidFill>
              <a:latin typeface="Calibri" pitchFamily="34" charset="0"/>
            </a:endParaRPr>
          </a:p>
        </p:txBody>
      </p:sp>
      <p:pic>
        <p:nvPicPr>
          <p:cNvPr id="15"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6" name="Picture 15">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75996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573738" y="2615877"/>
            <a:ext cx="10944859" cy="31075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C3A0B8F0-ED81-4886-BAD3-624878320317}"/>
              </a:ext>
            </a:extLst>
          </p:cNvPr>
          <p:cNvSpPr txBox="1"/>
          <p:nvPr/>
        </p:nvSpPr>
        <p:spPr>
          <a:xfrm>
            <a:off x="1080097" y="3463149"/>
            <a:ext cx="9353550" cy="3724096"/>
          </a:xfrm>
          <a:prstGeom prst="rect">
            <a:avLst/>
          </a:prstGeom>
          <a:noFill/>
        </p:spPr>
        <p:txBody>
          <a:bodyPr wrap="square" rtlCol="0">
            <a:spAutoFit/>
          </a:bodyPr>
          <a:lstStyle/>
          <a:p>
            <a:r>
              <a:rPr lang="en-US" sz="2800" dirty="0" smtClean="0">
                <a:solidFill>
                  <a:schemeClr val="bg1"/>
                </a:solidFill>
                <a:latin typeface="Calibri" panose="020F0502020204030204" pitchFamily="34" charset="0"/>
                <a:cs typeface="Calibri" panose="020F0502020204030204" pitchFamily="34" charset="0"/>
              </a:rPr>
              <a:t>The relationship …………… the two companies has changed significantly over the past few years.</a:t>
            </a:r>
          </a:p>
          <a:p>
            <a:endParaRPr lang="en-US" sz="2800" dirty="0" smtClean="0">
              <a:solidFill>
                <a:schemeClr val="bg1"/>
              </a:solidFill>
              <a:latin typeface="Calibri" panose="020F0502020204030204" pitchFamily="34" charset="0"/>
              <a:cs typeface="Calibri" panose="020F0502020204030204" pitchFamily="34" charset="0"/>
            </a:endParaRPr>
          </a:p>
          <a:p>
            <a:r>
              <a:rPr lang="en-US" sz="2800" dirty="0">
                <a:solidFill>
                  <a:schemeClr val="bg1"/>
                </a:solidFill>
                <a:latin typeface="Calibri" panose="020F0502020204030204" pitchFamily="34" charset="0"/>
                <a:cs typeface="Calibri" panose="020F0502020204030204" pitchFamily="34" charset="0"/>
              </a:rPr>
              <a:t>The relationship </a:t>
            </a:r>
            <a:r>
              <a:rPr lang="en-US" sz="2800" dirty="0" smtClean="0">
                <a:solidFill>
                  <a:srgbClr val="FFC000"/>
                </a:solidFill>
                <a:latin typeface="Calibri" panose="020F0502020204030204" pitchFamily="34" charset="0"/>
                <a:cs typeface="Calibri" panose="020F0502020204030204" pitchFamily="34" charset="0"/>
              </a:rPr>
              <a:t>between</a:t>
            </a:r>
            <a:r>
              <a:rPr lang="en-US" sz="2800" dirty="0" smtClean="0">
                <a:solidFill>
                  <a:schemeClr val="bg1"/>
                </a:solidFill>
                <a:latin typeface="Calibri" panose="020F0502020204030204" pitchFamily="34" charset="0"/>
                <a:cs typeface="Calibri" panose="020F0502020204030204" pitchFamily="34" charset="0"/>
              </a:rPr>
              <a:t> </a:t>
            </a:r>
            <a:r>
              <a:rPr lang="en-US" sz="2800" dirty="0">
                <a:solidFill>
                  <a:schemeClr val="bg1"/>
                </a:solidFill>
                <a:latin typeface="Calibri" panose="020F0502020204030204" pitchFamily="34" charset="0"/>
                <a:cs typeface="Calibri" panose="020F0502020204030204" pitchFamily="34" charset="0"/>
              </a:rPr>
              <a:t>the two companies has changed significantly over the past few years.</a:t>
            </a:r>
          </a:p>
          <a:p>
            <a:endParaRPr lang="en-US" sz="3200" dirty="0" smtClean="0">
              <a:solidFill>
                <a:schemeClr val="bg1"/>
              </a:solidFill>
              <a:latin typeface="Calibri" panose="020F0502020204030204" pitchFamily="34" charset="0"/>
              <a:cs typeface="Calibri" panose="020F0502020204030204" pitchFamily="34" charset="0"/>
            </a:endParaRPr>
          </a:p>
          <a:p>
            <a:endParaRPr lang="en-US" sz="3200" dirty="0">
              <a:solidFill>
                <a:schemeClr val="bg1"/>
              </a:solidFill>
              <a:latin typeface="Calibri" panose="020F0502020204030204" pitchFamily="34" charset="0"/>
              <a:cs typeface="Calibri" panose="020F0502020204030204" pitchFamily="34" charset="0"/>
            </a:endParaRPr>
          </a:p>
          <a:p>
            <a:endParaRPr lang="en-US" sz="3200" dirty="0">
              <a:solidFill>
                <a:schemeClr val="bg1"/>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6042AC8F-C617-8540-A5BD-0D218871DB0D}"/>
              </a:ext>
            </a:extLst>
          </p:cNvPr>
          <p:cNvSpPr/>
          <p:nvPr/>
        </p:nvSpPr>
        <p:spPr>
          <a:xfrm>
            <a:off x="6237075" y="546822"/>
            <a:ext cx="5353950" cy="11190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solidFill>
                <a:schemeClr val="bg1"/>
              </a:solidFill>
              <a:latin typeface="Calibri" panose="020F0502020204030204" pitchFamily="34" charset="0"/>
              <a:cs typeface="Calibri" panose="020F0502020204030204" pitchFamily="34" charset="0"/>
            </a:endParaRPr>
          </a:p>
          <a:p>
            <a:pPr algn="ctr"/>
            <a:r>
              <a:rPr lang="en-US" sz="3200" dirty="0" smtClean="0">
                <a:solidFill>
                  <a:schemeClr val="bg1"/>
                </a:solidFill>
                <a:latin typeface="Calibri" panose="020F0502020204030204" pitchFamily="34" charset="0"/>
                <a:cs typeface="Calibri" panose="020F0502020204030204" pitchFamily="34" charset="0"/>
              </a:rPr>
              <a:t>Grammar </a:t>
            </a:r>
            <a:r>
              <a:rPr lang="en-US" sz="3200" dirty="0">
                <a:solidFill>
                  <a:schemeClr val="bg1"/>
                </a:solidFill>
                <a:latin typeface="Calibri" panose="020F0502020204030204" pitchFamily="34" charset="0"/>
                <a:cs typeface="Calibri" panose="020F0502020204030204" pitchFamily="34" charset="0"/>
              </a:rPr>
              <a:t>Activity</a:t>
            </a:r>
          </a:p>
          <a:p>
            <a:pPr algn="ctr"/>
            <a:r>
              <a:rPr lang="ka-GE" sz="3200" dirty="0">
                <a:solidFill>
                  <a:schemeClr val="bg1"/>
                </a:solidFill>
                <a:latin typeface="Calibri" panose="020F0502020204030204" pitchFamily="34" charset="0"/>
                <a:cs typeface="Calibri" panose="020F0502020204030204" pitchFamily="34" charset="0"/>
              </a:rPr>
              <a:t>გრამატიკული დავალება</a:t>
            </a:r>
            <a:endParaRPr lang="en-US" sz="32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sp>
        <p:nvSpPr>
          <p:cNvPr id="2" name="TextBox 1"/>
          <p:cNvSpPr txBox="1"/>
          <p:nvPr/>
        </p:nvSpPr>
        <p:spPr>
          <a:xfrm>
            <a:off x="1702051" y="2879002"/>
            <a:ext cx="1901228" cy="523220"/>
          </a:xfrm>
          <a:prstGeom prst="rect">
            <a:avLst/>
          </a:prstGeom>
          <a:noFill/>
        </p:spPr>
        <p:txBody>
          <a:bodyPr wrap="square" rtlCol="0">
            <a:spAutoFit/>
          </a:bodyPr>
          <a:lstStyle/>
          <a:p>
            <a:r>
              <a:rPr lang="en-US" sz="2800" dirty="0" smtClean="0">
                <a:solidFill>
                  <a:schemeClr val="bg1"/>
                </a:solidFill>
                <a:latin typeface="Calibri" pitchFamily="34" charset="0"/>
              </a:rPr>
              <a:t>  in front of</a:t>
            </a:r>
            <a:endParaRPr lang="en-US" sz="2800" dirty="0">
              <a:solidFill>
                <a:schemeClr val="bg1"/>
              </a:solidFill>
              <a:latin typeface="Calibri" pitchFamily="34" charset="0"/>
            </a:endParaRPr>
          </a:p>
        </p:txBody>
      </p:sp>
      <p:sp>
        <p:nvSpPr>
          <p:cNvPr id="13" name="TextBox 12"/>
          <p:cNvSpPr txBox="1"/>
          <p:nvPr/>
        </p:nvSpPr>
        <p:spPr>
          <a:xfrm>
            <a:off x="4479768" y="2912769"/>
            <a:ext cx="1901228" cy="523220"/>
          </a:xfrm>
          <a:prstGeom prst="rect">
            <a:avLst/>
          </a:prstGeom>
          <a:noFill/>
        </p:spPr>
        <p:txBody>
          <a:bodyPr wrap="square" rtlCol="0">
            <a:spAutoFit/>
          </a:bodyPr>
          <a:lstStyle/>
          <a:p>
            <a:r>
              <a:rPr lang="en-US" sz="2800" dirty="0">
                <a:solidFill>
                  <a:schemeClr val="bg1"/>
                </a:solidFill>
                <a:latin typeface="Calibri" pitchFamily="34" charset="0"/>
              </a:rPr>
              <a:t> </a:t>
            </a:r>
            <a:r>
              <a:rPr lang="en-US" sz="2800" dirty="0" smtClean="0">
                <a:solidFill>
                  <a:schemeClr val="bg1"/>
                </a:solidFill>
                <a:latin typeface="Calibri" pitchFamily="34" charset="0"/>
              </a:rPr>
              <a:t> next to</a:t>
            </a:r>
            <a:endParaRPr lang="en-US" sz="2800" dirty="0">
              <a:solidFill>
                <a:schemeClr val="bg1"/>
              </a:solidFill>
              <a:latin typeface="Calibri" pitchFamily="34" charset="0"/>
            </a:endParaRPr>
          </a:p>
        </p:txBody>
      </p:sp>
      <p:sp>
        <p:nvSpPr>
          <p:cNvPr id="14" name="TextBox 13"/>
          <p:cNvSpPr txBox="1"/>
          <p:nvPr/>
        </p:nvSpPr>
        <p:spPr>
          <a:xfrm>
            <a:off x="7230105" y="2939929"/>
            <a:ext cx="1901228" cy="523220"/>
          </a:xfrm>
          <a:prstGeom prst="rect">
            <a:avLst/>
          </a:prstGeom>
          <a:noFill/>
        </p:spPr>
        <p:txBody>
          <a:bodyPr wrap="square" rtlCol="0">
            <a:spAutoFit/>
          </a:bodyPr>
          <a:lstStyle/>
          <a:p>
            <a:r>
              <a:rPr lang="en-US" sz="2800" dirty="0" smtClean="0">
                <a:solidFill>
                  <a:schemeClr val="bg1"/>
                </a:solidFill>
                <a:latin typeface="Calibri" pitchFamily="34" charset="0"/>
              </a:rPr>
              <a:t> between</a:t>
            </a:r>
            <a:endParaRPr lang="en-US" sz="2800" dirty="0">
              <a:solidFill>
                <a:schemeClr val="bg1"/>
              </a:solidFill>
              <a:latin typeface="Calibri" pitchFamily="34" charset="0"/>
            </a:endParaRPr>
          </a:p>
        </p:txBody>
      </p:sp>
      <p:pic>
        <p:nvPicPr>
          <p:cNvPr id="15"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6" name="Picture 15">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361337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6" name="Google Shape;106;g8d3272b2c0_0_301"/>
          <p:cNvSpPr txBox="1">
            <a:spLocks noGrp="1"/>
          </p:cNvSpPr>
          <p:nvPr>
            <p:ph type="title"/>
          </p:nvPr>
        </p:nvSpPr>
        <p:spPr>
          <a:xfrm>
            <a:off x="7369519" y="289188"/>
            <a:ext cx="4182701" cy="1194892"/>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0"/>
              <a:buFont typeface="Calibri"/>
              <a:buNone/>
            </a:pPr>
            <a:r>
              <a:rPr lang="en-US" sz="3600" dirty="0" smtClean="0">
                <a:solidFill>
                  <a:schemeClr val="bg1"/>
                </a:solidFill>
                <a:latin typeface="Calibri" panose="020F0502020204030204" pitchFamily="34" charset="0"/>
                <a:cs typeface="Calibri" panose="020F0502020204030204" pitchFamily="34" charset="0"/>
              </a:rPr>
              <a:t>Summary</a:t>
            </a:r>
            <a:br>
              <a:rPr lang="en-US" sz="3600" dirty="0" smtClean="0">
                <a:solidFill>
                  <a:schemeClr val="bg1"/>
                </a:solidFill>
                <a:latin typeface="Calibri" panose="020F0502020204030204" pitchFamily="34" charset="0"/>
                <a:cs typeface="Calibri" panose="020F0502020204030204" pitchFamily="34" charset="0"/>
              </a:rPr>
            </a:br>
            <a:r>
              <a:rPr lang="ka-GE" sz="3600" dirty="0" smtClean="0">
                <a:solidFill>
                  <a:schemeClr val="bg1"/>
                </a:solidFill>
                <a:latin typeface="Calibri" panose="020F0502020204030204" pitchFamily="34" charset="0"/>
                <a:cs typeface="Calibri" panose="020F0502020204030204" pitchFamily="34" charset="0"/>
              </a:rPr>
              <a:t>შეჯამება</a:t>
            </a:r>
            <a:endParaRPr sz="3600" dirty="0">
              <a:solidFill>
                <a:schemeClr val="bg1"/>
              </a:solidFill>
              <a:latin typeface="Calibri" panose="020F0502020204030204" pitchFamily="34" charset="0"/>
              <a:cs typeface="Calibri" panose="020F0502020204030204" pitchFamily="34" charset="0"/>
              <a:sym typeface="Calibri"/>
            </a:endParaRPr>
          </a:p>
        </p:txBody>
      </p:sp>
      <p:grpSp>
        <p:nvGrpSpPr>
          <p:cNvPr id="2" name="Google Shape;107;g8d3272b2c0_0_301"/>
          <p:cNvGrpSpPr/>
          <p:nvPr/>
        </p:nvGrpSpPr>
        <p:grpSpPr>
          <a:xfrm>
            <a:off x="321611" y="2354160"/>
            <a:ext cx="6253054" cy="3092028"/>
            <a:chOff x="-404278" y="239928"/>
            <a:chExt cx="7136292" cy="1558436"/>
          </a:xfrm>
        </p:grpSpPr>
        <p:sp>
          <p:nvSpPr>
            <p:cNvPr id="109" name="Google Shape;109;g8d3272b2c0_0_301"/>
            <p:cNvSpPr/>
            <p:nvPr/>
          </p:nvSpPr>
          <p:spPr>
            <a:xfrm>
              <a:off x="210108" y="277809"/>
              <a:ext cx="5389036" cy="346822"/>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14512" y="299483"/>
              <a:ext cx="6417502" cy="325148"/>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dirty="0">
                  <a:solidFill>
                    <a:schemeClr val="lt1"/>
                  </a:solidFill>
                  <a:latin typeface="Calibri" panose="020F0502020204030204" pitchFamily="34" charset="0"/>
                  <a:ea typeface="Calibri"/>
                  <a:cs typeface="Calibri" panose="020F0502020204030204" pitchFamily="34" charset="0"/>
                  <a:sym typeface="Calibri"/>
                </a:rPr>
                <a:t>Vocabulary</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404278" y="239928"/>
              <a:ext cx="933064" cy="406032"/>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36448" y="870213"/>
              <a:ext cx="5635592" cy="358705"/>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314511" y="839704"/>
              <a:ext cx="4963824"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u="none" strike="noStrike" cap="none" dirty="0">
                  <a:solidFill>
                    <a:schemeClr val="lt1"/>
                  </a:solidFill>
                  <a:latin typeface="Calibri" panose="020F0502020204030204" pitchFamily="34" charset="0"/>
                  <a:ea typeface="Calibri"/>
                  <a:cs typeface="Calibri" panose="020F0502020204030204" pitchFamily="34" charset="0"/>
                  <a:sym typeface="Calibri"/>
                </a:rPr>
                <a:t>Reading  </a:t>
              </a:r>
              <a:r>
                <a:rPr lang="en-US" sz="2400" u="none" strike="noStrike" cap="none" dirty="0" smtClean="0">
                  <a:solidFill>
                    <a:schemeClr val="lt1"/>
                  </a:solidFill>
                  <a:latin typeface="Calibri" panose="020F0502020204030204" pitchFamily="34" charset="0"/>
                  <a:ea typeface="Calibri"/>
                  <a:cs typeface="Calibri" panose="020F0502020204030204" pitchFamily="34" charset="0"/>
                  <a:sym typeface="Calibri"/>
                </a:rPr>
                <a:t>Comprehension</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358189" y="844643"/>
              <a:ext cx="886974" cy="3975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85298" y="1394424"/>
              <a:ext cx="5438192" cy="369715"/>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411828" y="1430948"/>
              <a:ext cx="3359721" cy="296667"/>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dirty="0" smtClean="0">
                  <a:solidFill>
                    <a:schemeClr val="lt1"/>
                  </a:solidFill>
                  <a:latin typeface="Calibri" panose="020F0502020204030204" pitchFamily="34" charset="0"/>
                  <a:ea typeface="Calibri"/>
                  <a:cs typeface="Calibri" panose="020F0502020204030204" pitchFamily="34" charset="0"/>
                  <a:sym typeface="Calibri"/>
                </a:rPr>
                <a:t>Grammar</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358189" y="1391711"/>
              <a:ext cx="886974" cy="406653"/>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sp>
        <p:nvSpPr>
          <p:cNvPr id="130" name="Google Shape;130;g8d3272b2c0_0_301"/>
          <p:cNvSpPr txBox="1"/>
          <p:nvPr/>
        </p:nvSpPr>
        <p:spPr>
          <a:xfrm>
            <a:off x="7019978" y="2554218"/>
            <a:ext cx="4690334" cy="2751600"/>
          </a:xfrm>
          <a:prstGeom prst="rect">
            <a:avLst/>
          </a:prstGeom>
          <a:noFill/>
          <a:ln>
            <a:noFill/>
          </a:ln>
        </p:spPr>
        <p:txBody>
          <a:bodyPr spcFirstLastPara="1" wrap="square" lIns="91425" tIns="91425" rIns="91425" bIns="91425" anchor="ctr" anchorCtr="0">
            <a:noAutofit/>
          </a:bodyPr>
          <a:lstStyle/>
          <a:p>
            <a:pPr lvl="0" algn="ctr"/>
            <a:r>
              <a:rPr lang="en-US" sz="4000" dirty="0">
                <a:solidFill>
                  <a:schemeClr val="bg1"/>
                </a:solidFill>
                <a:latin typeface="Calibri" panose="020F0502020204030204" pitchFamily="34" charset="0"/>
                <a:ea typeface="Calibri"/>
                <a:cs typeface="Calibri" panose="020F0502020204030204" pitchFamily="34" charset="0"/>
                <a:sym typeface="Calibri"/>
              </a:rPr>
              <a:t>T</a:t>
            </a:r>
            <a:r>
              <a:rPr lang="ka-GE" sz="4000" dirty="0" smtClean="0">
                <a:solidFill>
                  <a:schemeClr val="bg1"/>
                </a:solidFill>
                <a:latin typeface="Calibri" panose="020F0502020204030204" pitchFamily="34" charset="0"/>
                <a:ea typeface="Calibri"/>
                <a:cs typeface="Calibri" panose="020F0502020204030204" pitchFamily="34" charset="0"/>
                <a:sym typeface="Calibri"/>
              </a:rPr>
              <a:t>ourism</a:t>
            </a:r>
            <a:r>
              <a:rPr lang="en-US" sz="4000" dirty="0" smtClean="0">
                <a:solidFill>
                  <a:schemeClr val="bg1"/>
                </a:solidFill>
                <a:latin typeface="Calibri" panose="020F0502020204030204" pitchFamily="34" charset="0"/>
                <a:ea typeface="Calibri"/>
                <a:cs typeface="Calibri" panose="020F0502020204030204" pitchFamily="34" charset="0"/>
                <a:sym typeface="Calibri"/>
              </a:rPr>
              <a:t> </a:t>
            </a:r>
          </a:p>
          <a:p>
            <a:pPr lvl="0" algn="ctr"/>
            <a:r>
              <a:rPr lang="ka-GE" sz="4000" dirty="0" smtClean="0">
                <a:solidFill>
                  <a:schemeClr val="bg1"/>
                </a:solidFill>
                <a:latin typeface="Calibri" panose="020F0502020204030204" pitchFamily="34" charset="0"/>
                <a:ea typeface="Calibri"/>
                <a:cs typeface="Calibri" panose="020F0502020204030204" pitchFamily="34" charset="0"/>
                <a:sym typeface="Calibri"/>
              </a:rPr>
              <a:t>ტურიზმი</a:t>
            </a:r>
            <a:endParaRPr sz="4000"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16"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7" name="Picture 16">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4212184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5">
            <a:extLst>
              <a:ext uri="{FF2B5EF4-FFF2-40B4-BE49-F238E27FC236}">
                <a16:creationId xmlns:a16="http://schemas.microsoft.com/office/drawing/2014/main" id="{C633668A-C180-4A05-AB4F-6AAFDE5258A4}"/>
              </a:ext>
            </a:extLst>
          </p:cNvPr>
          <p:cNvSpPr/>
          <p:nvPr/>
        </p:nvSpPr>
        <p:spPr>
          <a:xfrm>
            <a:off x="733774" y="2744614"/>
            <a:ext cx="10148205" cy="1262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latin typeface="Calibri" panose="020F0502020204030204" pitchFamily="34" charset="0"/>
              <a:cs typeface="Calibri" panose="020F0502020204030204" pitchFamily="34" charset="0"/>
            </a:endParaRPr>
          </a:p>
        </p:txBody>
      </p:sp>
      <p:sp>
        <p:nvSpPr>
          <p:cNvPr id="9" name="Text Placeholder 2">
            <a:extLst>
              <a:ext uri="{FF2B5EF4-FFF2-40B4-BE49-F238E27FC236}">
                <a16:creationId xmlns:a16="http://schemas.microsoft.com/office/drawing/2014/main" id="{20BD67DF-B55F-3B41-8E9D-D3A0EFBDB28E}"/>
              </a:ext>
            </a:extLst>
          </p:cNvPr>
          <p:cNvSpPr txBox="1">
            <a:spLocks/>
          </p:cNvSpPr>
          <p:nvPr/>
        </p:nvSpPr>
        <p:spPr>
          <a:xfrm>
            <a:off x="733774" y="2826095"/>
            <a:ext cx="9989525" cy="140857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gn="ctr">
              <a:buNone/>
            </a:pPr>
            <a:r>
              <a:rPr lang="ka-GE" dirty="0">
                <a:solidFill>
                  <a:schemeClr val="bg1"/>
                </a:solidFill>
                <a:latin typeface="Calibri" charset="0"/>
                <a:ea typeface="Calibri" charset="0"/>
                <a:cs typeface="Calibri" charset="0"/>
              </a:rPr>
              <a:t>Write a paragraph about your </a:t>
            </a:r>
            <a:r>
              <a:rPr lang="ka-GE" dirty="0" smtClean="0">
                <a:solidFill>
                  <a:schemeClr val="bg1"/>
                </a:solidFill>
                <a:latin typeface="Calibri" charset="0"/>
                <a:ea typeface="Calibri" charset="0"/>
                <a:cs typeface="Calibri" charset="0"/>
              </a:rPr>
              <a:t>holiday </a:t>
            </a:r>
            <a:r>
              <a:rPr lang="ka-GE" dirty="0">
                <a:solidFill>
                  <a:schemeClr val="bg1"/>
                </a:solidFill>
                <a:latin typeface="Calibri" charset="0"/>
                <a:ea typeface="Calibri" charset="0"/>
                <a:cs typeface="Calibri" charset="0"/>
              </a:rPr>
              <a:t>experience</a:t>
            </a:r>
            <a:r>
              <a:rPr lang="en-US" dirty="0">
                <a:solidFill>
                  <a:schemeClr val="bg1"/>
                </a:solidFill>
                <a:latin typeface="Calibri" charset="0"/>
                <a:ea typeface="Calibri" charset="0"/>
                <a:cs typeface="Calibri" charset="0"/>
              </a:rPr>
              <a:t>.</a:t>
            </a:r>
            <a:r>
              <a:rPr lang="ka-GE" dirty="0">
                <a:solidFill>
                  <a:schemeClr val="bg1"/>
                </a:solidFill>
                <a:latin typeface="Calibri" charset="0"/>
                <a:ea typeface="Calibri" charset="0"/>
                <a:cs typeface="Calibri" charset="0"/>
              </a:rPr>
              <a:t> Describe what made you </a:t>
            </a:r>
            <a:r>
              <a:rPr lang="ka-GE" dirty="0" smtClean="0">
                <a:solidFill>
                  <a:schemeClr val="bg1"/>
                </a:solidFill>
                <a:latin typeface="Calibri" charset="0"/>
                <a:ea typeface="Calibri" charset="0"/>
                <a:cs typeface="Calibri" charset="0"/>
              </a:rPr>
              <a:t>satisfied</a:t>
            </a:r>
            <a:r>
              <a:rPr lang="en-US" dirty="0" smtClean="0">
                <a:solidFill>
                  <a:schemeClr val="bg1"/>
                </a:solidFill>
                <a:latin typeface="Calibri" charset="0"/>
                <a:ea typeface="Calibri" charset="0"/>
                <a:cs typeface="Calibri" charset="0"/>
              </a:rPr>
              <a:t> </a:t>
            </a:r>
            <a:r>
              <a:rPr lang="ka-GE" dirty="0">
                <a:solidFill>
                  <a:schemeClr val="bg1"/>
                </a:solidFill>
                <a:latin typeface="Calibri" charset="0"/>
                <a:ea typeface="Calibri" charset="0"/>
                <a:cs typeface="Calibri" charset="0"/>
              </a:rPr>
              <a:t>or </a:t>
            </a:r>
            <a:r>
              <a:rPr lang="ka-GE" dirty="0" smtClean="0">
                <a:solidFill>
                  <a:schemeClr val="bg1"/>
                </a:solidFill>
                <a:latin typeface="Calibri" charset="0"/>
                <a:ea typeface="Calibri" charset="0"/>
                <a:cs typeface="Calibri" charset="0"/>
              </a:rPr>
              <a:t>unsatisfied</a:t>
            </a:r>
            <a:r>
              <a:rPr lang="ka-GE" dirty="0">
                <a:solidFill>
                  <a:schemeClr val="bg1"/>
                </a:solidFill>
                <a:latin typeface="Calibri" charset="0"/>
                <a:ea typeface="Calibri" charset="0"/>
                <a:cs typeface="Calibri" charset="0"/>
              </a:rPr>
              <a:t>.  </a:t>
            </a:r>
            <a:endParaRPr lang="en-US" dirty="0">
              <a:solidFill>
                <a:schemeClr val="bg1"/>
              </a:solidFill>
              <a:latin typeface="Calibri" charset="0"/>
              <a:ea typeface="Calibri" charset="0"/>
              <a:cs typeface="Calibri" charset="0"/>
            </a:endParaRPr>
          </a:p>
        </p:txBody>
      </p:sp>
      <p:sp>
        <p:nvSpPr>
          <p:cNvPr id="7" name="Rectangle 6">
            <a:extLst>
              <a:ext uri="{FF2B5EF4-FFF2-40B4-BE49-F238E27FC236}">
                <a16:creationId xmlns:a16="http://schemas.microsoft.com/office/drawing/2014/main" id="{6042AC8F-C617-8540-A5BD-0D218871DB0D}"/>
              </a:ext>
            </a:extLst>
          </p:cNvPr>
          <p:cNvSpPr/>
          <p:nvPr/>
        </p:nvSpPr>
        <p:spPr>
          <a:xfrm>
            <a:off x="6749416" y="568585"/>
            <a:ext cx="4150670" cy="8205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Calibri" panose="020F0502020204030204" pitchFamily="34" charset="0"/>
                <a:cs typeface="Calibri" panose="020F0502020204030204" pitchFamily="34" charset="0"/>
              </a:rPr>
              <a:t>Homework </a:t>
            </a:r>
          </a:p>
          <a:p>
            <a:pPr algn="ctr"/>
            <a:r>
              <a:rPr lang="ka-GE" sz="2800" dirty="0">
                <a:solidFill>
                  <a:schemeClr val="bg1"/>
                </a:solidFill>
                <a:latin typeface="Calibri" panose="020F0502020204030204" pitchFamily="34" charset="0"/>
                <a:cs typeface="Calibri" panose="020F0502020204030204" pitchFamily="34" charset="0"/>
              </a:rPr>
              <a:t>საშინაო დავალება</a:t>
            </a:r>
            <a:endParaRPr lang="en-US" sz="2800" dirty="0">
              <a:solidFill>
                <a:schemeClr val="bg1"/>
              </a:solidFill>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a16="http://schemas.microsoft.com/office/drawing/2014/main" id="{1C14417A-E33F-0B46-915E-ABFAFA8DF063}"/>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2" name="Picture 11">
            <a:extLst>
              <a:ext uri="{FF2B5EF4-FFF2-40B4-BE49-F238E27FC236}">
                <a16:creationId xmlns:a16="http://schemas.microsoft.com/office/drawing/2014/main" id="{8A0FE119-0200-0442-BAF7-CA24D53A2AFE}"/>
              </a:ext>
            </a:extLst>
          </p:cNvPr>
          <p:cNvPicPr>
            <a:picLocks noChangeAspect="1"/>
          </p:cNvPicPr>
          <p:nvPr/>
        </p:nvPicPr>
        <p:blipFill>
          <a:blip r:embed="rId3"/>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40692537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062ACE-2806-6347-B02C-4F8680056D1E}"/>
              </a:ext>
            </a:extLst>
          </p:cNvPr>
          <p:cNvSpPr>
            <a:spLocks noGrp="1"/>
          </p:cNvSpPr>
          <p:nvPr>
            <p:ph type="body" idx="1"/>
          </p:nvPr>
        </p:nvSpPr>
        <p:spPr>
          <a:xfrm>
            <a:off x="829961" y="4226012"/>
            <a:ext cx="9825681" cy="1677832"/>
          </a:xfrm>
        </p:spPr>
        <p:txBody>
          <a:bodyPr>
            <a:normAutofit/>
          </a:bodyPr>
          <a:lstStyle/>
          <a:p>
            <a:pPr marL="114300" indent="0">
              <a:buNone/>
            </a:pPr>
            <a:endParaRPr lang="en-US" dirty="0">
              <a:solidFill>
                <a:schemeClr val="bg1"/>
              </a:solidFill>
            </a:endParaRPr>
          </a:p>
        </p:txBody>
      </p:sp>
      <p:sp>
        <p:nvSpPr>
          <p:cNvPr id="8" name="Rectangle: Rounded Corners 5">
            <a:extLst>
              <a:ext uri="{FF2B5EF4-FFF2-40B4-BE49-F238E27FC236}">
                <a16:creationId xmlns:a16="http://schemas.microsoft.com/office/drawing/2014/main" id="{C633668A-C180-4A05-AB4F-6AAFDE5258A4}"/>
              </a:ext>
            </a:extLst>
          </p:cNvPr>
          <p:cNvSpPr/>
          <p:nvPr/>
        </p:nvSpPr>
        <p:spPr>
          <a:xfrm>
            <a:off x="733774" y="1828800"/>
            <a:ext cx="10148205" cy="48382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latin typeface="Calibri" panose="020F0502020204030204" pitchFamily="34" charset="0"/>
                <a:cs typeface="Calibri" panose="020F0502020204030204" pitchFamily="34" charset="0"/>
              </a:rPr>
              <a:t>Recently, I had a holiday in Tokyo. It was a good experience, but there were some moments that were not fun and they involved some problems with the hotel we were staying in. First, the hotel had overbooked and didn’t have enough rooms and we had to find a new hotel. But they did give us a refund and one free night later for compensation. The next problem was that there was a big business meeting on our floor and all the businessmen were very loud and annoying. But the hotel did give us a good advice about what sites to see and what restaurants to eat at, and that was very nice of them. The city was really beautiful, and even though the hotel did have some problems, </a:t>
            </a:r>
            <a:r>
              <a:rPr lang="en-US" sz="2400" dirty="0" smtClean="0">
                <a:latin typeface="Calibri" panose="020F0502020204030204" pitchFamily="34" charset="0"/>
                <a:cs typeface="Calibri" panose="020F0502020204030204" pitchFamily="34" charset="0"/>
              </a:rPr>
              <a:t>overall </a:t>
            </a:r>
            <a:r>
              <a:rPr lang="en-US" sz="2400" dirty="0" smtClean="0">
                <a:latin typeface="Calibri" panose="020F0502020204030204" pitchFamily="34" charset="0"/>
                <a:cs typeface="Calibri" panose="020F0502020204030204" pitchFamily="34" charset="0"/>
              </a:rPr>
              <a:t>it was very good.</a:t>
            </a:r>
            <a:endParaRPr lang="en-US" sz="2400" dirty="0">
              <a:latin typeface="Calibri" panose="020F0502020204030204" pitchFamily="34" charset="0"/>
              <a:cs typeface="Calibri" panose="020F0502020204030204" pitchFamily="34" charset="0"/>
            </a:endParaRPr>
          </a:p>
        </p:txBody>
      </p:sp>
      <p:sp>
        <p:nvSpPr>
          <p:cNvPr id="9" name="Text Placeholder 2">
            <a:extLst>
              <a:ext uri="{FF2B5EF4-FFF2-40B4-BE49-F238E27FC236}">
                <a16:creationId xmlns:a16="http://schemas.microsoft.com/office/drawing/2014/main" id="{20BD67DF-B55F-3B41-8E9D-D3A0EFBDB28E}"/>
              </a:ext>
            </a:extLst>
          </p:cNvPr>
          <p:cNvSpPr txBox="1">
            <a:spLocks/>
          </p:cNvSpPr>
          <p:nvPr/>
        </p:nvSpPr>
        <p:spPr>
          <a:xfrm>
            <a:off x="733774" y="2826095"/>
            <a:ext cx="9989525" cy="65788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gn="ctr">
              <a:buNone/>
            </a:pPr>
            <a:endParaRPr lang="en-US" dirty="0">
              <a:solidFill>
                <a:schemeClr val="bg1"/>
              </a:solidFill>
              <a:latin typeface="Calibri" charset="0"/>
              <a:ea typeface="Calibri" charset="0"/>
              <a:cs typeface="Calibri" charset="0"/>
            </a:endParaRPr>
          </a:p>
        </p:txBody>
      </p:sp>
      <p:pic>
        <p:nvPicPr>
          <p:cNvPr id="11" name="Google Shape;90;p1">
            <a:extLst>
              <a:ext uri="{FF2B5EF4-FFF2-40B4-BE49-F238E27FC236}">
                <a16:creationId xmlns:a16="http://schemas.microsoft.com/office/drawing/2014/main" id="{1C14417A-E33F-0B46-915E-ABFAFA8DF063}"/>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2" name="Picture 11">
            <a:extLst>
              <a:ext uri="{FF2B5EF4-FFF2-40B4-BE49-F238E27FC236}">
                <a16:creationId xmlns:a16="http://schemas.microsoft.com/office/drawing/2014/main" id="{8A0FE119-0200-0442-BAF7-CA24D53A2AFE}"/>
              </a:ext>
            </a:extLst>
          </p:cNvPr>
          <p:cNvPicPr>
            <a:picLocks noChangeAspect="1"/>
          </p:cNvPicPr>
          <p:nvPr/>
        </p:nvPicPr>
        <p:blipFill>
          <a:blip r:embed="rId3"/>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540661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7" name="Google Shape;90;p1">
            <a:extLst>
              <a:ext uri="{FF2B5EF4-FFF2-40B4-BE49-F238E27FC236}">
                <a16:creationId xmlns:a16="http://schemas.microsoft.com/office/drawing/2014/main" id="{5F91BBF8-4280-E84D-AC36-E0FB43FF28A2}"/>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8" name="Picture 7">
            <a:extLst>
              <a:ext uri="{FF2B5EF4-FFF2-40B4-BE49-F238E27FC236}">
                <a16:creationId xmlns:a16="http://schemas.microsoft.com/office/drawing/2014/main" id="{B467AF7E-AEF5-7240-BF10-F478703462D6}"/>
              </a:ext>
            </a:extLst>
          </p:cNvPr>
          <p:cNvPicPr>
            <a:picLocks noChangeAspect="1"/>
          </p:cNvPicPr>
          <p:nvPr/>
        </p:nvPicPr>
        <p:blipFill>
          <a:blip r:embed="rId4"/>
          <a:stretch>
            <a:fillRect/>
          </a:stretch>
        </p:blipFill>
        <p:spPr>
          <a:xfrm>
            <a:off x="3143289" y="725338"/>
            <a:ext cx="2376972" cy="968991"/>
          </a:xfrm>
          <a:prstGeom prst="rect">
            <a:avLst/>
          </a:prstGeom>
        </p:spPr>
      </p:pic>
      <p:pic>
        <p:nvPicPr>
          <p:cNvPr id="3" name="Picture 2">
            <a:extLst>
              <a:ext uri="{FF2B5EF4-FFF2-40B4-BE49-F238E27FC236}">
                <a16:creationId xmlns:a16="http://schemas.microsoft.com/office/drawing/2014/main" id="{295788E0-7697-6D4F-B132-F0C37041BB81}"/>
              </a:ext>
            </a:extLst>
          </p:cNvPr>
          <p:cNvPicPr>
            <a:picLocks noChangeAspect="1"/>
          </p:cNvPicPr>
          <p:nvPr/>
        </p:nvPicPr>
        <p:blipFill>
          <a:blip r:embed="rId5"/>
          <a:stretch>
            <a:fillRect/>
          </a:stretch>
        </p:blipFill>
        <p:spPr>
          <a:xfrm>
            <a:off x="8093887" y="2302740"/>
            <a:ext cx="3707351" cy="3707351"/>
          </a:xfrm>
          <a:prstGeom prst="rect">
            <a:avLst/>
          </a:prstGeom>
        </p:spPr>
      </p:pic>
      <p:sp>
        <p:nvSpPr>
          <p:cNvPr id="6" name="TextBox 5">
            <a:extLst>
              <a:ext uri="{FF2B5EF4-FFF2-40B4-BE49-F238E27FC236}">
                <a16:creationId xmlns:a16="http://schemas.microsoft.com/office/drawing/2014/main" id="{2761470F-F0D4-41E1-878C-578680A9750F}"/>
              </a:ext>
            </a:extLst>
          </p:cNvPr>
          <p:cNvSpPr txBox="1"/>
          <p:nvPr/>
        </p:nvSpPr>
        <p:spPr>
          <a:xfrm>
            <a:off x="549749" y="2042218"/>
            <a:ext cx="7153375" cy="1415772"/>
          </a:xfrm>
          <a:prstGeom prst="rect">
            <a:avLst/>
          </a:prstGeom>
          <a:solidFill>
            <a:schemeClr val="accent1"/>
          </a:solidFill>
          <a:ln>
            <a:solidFill>
              <a:schemeClr val="bg2">
                <a:lumMod val="75000"/>
              </a:schemeClr>
            </a:solidFill>
          </a:ln>
        </p:spPr>
        <p:txBody>
          <a:bodyPr wrap="square" rtlCol="0">
            <a:spAutoFit/>
          </a:bodyPr>
          <a:lstStyle/>
          <a:p>
            <a:r>
              <a:rPr lang="ka-GE" sz="3200" dirty="0">
                <a:solidFill>
                  <a:schemeClr val="bg1"/>
                </a:solidFill>
                <a:latin typeface="Calibri" panose="020F0502020204030204" pitchFamily="34" charset="0"/>
                <a:cs typeface="Calibri" panose="020F0502020204030204" pitchFamily="34" charset="0"/>
              </a:rPr>
              <a:t>How do you deal with </a:t>
            </a:r>
            <a:r>
              <a:rPr lang="en-US" sz="3200" dirty="0" smtClean="0">
                <a:solidFill>
                  <a:schemeClr val="bg1"/>
                </a:solidFill>
                <a:latin typeface="Calibri" panose="020F0502020204030204" pitchFamily="34" charset="0"/>
                <a:cs typeface="Calibri" panose="020F0502020204030204" pitchFamily="34" charset="0"/>
              </a:rPr>
              <a:t>the </a:t>
            </a:r>
            <a:r>
              <a:rPr lang="ka-GE" sz="3200" dirty="0" smtClean="0">
                <a:solidFill>
                  <a:schemeClr val="bg1"/>
                </a:solidFill>
                <a:latin typeface="Calibri" panose="020F0502020204030204" pitchFamily="34" charset="0"/>
                <a:cs typeface="Calibri" panose="020F0502020204030204" pitchFamily="34" charset="0"/>
              </a:rPr>
              <a:t>complaints</a:t>
            </a:r>
            <a:r>
              <a:rPr lang="en-US" sz="3200" dirty="0" smtClean="0">
                <a:solidFill>
                  <a:schemeClr val="bg1"/>
                </a:solidFill>
                <a:latin typeface="Calibri" panose="020F0502020204030204" pitchFamily="34" charset="0"/>
                <a:cs typeface="Calibri" panose="020F0502020204030204" pitchFamily="34" charset="0"/>
              </a:rPr>
              <a:t> generally</a:t>
            </a:r>
            <a:r>
              <a:rPr lang="ka-GE" sz="3200" dirty="0" smtClean="0">
                <a:solidFill>
                  <a:schemeClr val="bg1"/>
                </a:solidFill>
                <a:latin typeface="Calibri" panose="020F0502020204030204" pitchFamily="34" charset="0"/>
                <a:cs typeface="Calibri" panose="020F0502020204030204" pitchFamily="34" charset="0"/>
              </a:rPr>
              <a:t>? </a:t>
            </a:r>
            <a:r>
              <a:rPr lang="en-US" sz="3200" dirty="0">
                <a:solidFill>
                  <a:schemeClr val="bg1"/>
                </a:solidFill>
                <a:latin typeface="Calibri" panose="020F0502020204030204" pitchFamily="34" charset="0"/>
                <a:cs typeface="Calibri" panose="020F0502020204030204" pitchFamily="34" charset="0"/>
              </a:rPr>
              <a:t>I</a:t>
            </a:r>
            <a:r>
              <a:rPr lang="ka-GE" sz="3200" dirty="0">
                <a:solidFill>
                  <a:schemeClr val="bg1"/>
                </a:solidFill>
                <a:latin typeface="Calibri" panose="020F0502020204030204" pitchFamily="34" charset="0"/>
                <a:cs typeface="Calibri" panose="020F0502020204030204" pitchFamily="34" charset="0"/>
              </a:rPr>
              <a:t>s there a standard </a:t>
            </a:r>
            <a:r>
              <a:rPr lang="ka-GE" sz="3200" dirty="0" smtClean="0">
                <a:solidFill>
                  <a:schemeClr val="bg1"/>
                </a:solidFill>
                <a:latin typeface="Calibri" panose="020F0502020204030204" pitchFamily="34" charset="0"/>
                <a:cs typeface="Calibri" panose="020F0502020204030204" pitchFamily="34" charset="0"/>
              </a:rPr>
              <a:t>proce</a:t>
            </a:r>
            <a:r>
              <a:rPr lang="en-US" sz="3200" dirty="0" err="1" smtClean="0">
                <a:solidFill>
                  <a:schemeClr val="bg1"/>
                </a:solidFill>
                <a:latin typeface="Calibri" panose="020F0502020204030204" pitchFamily="34" charset="0"/>
                <a:cs typeface="Calibri" panose="020F0502020204030204" pitchFamily="34" charset="0"/>
              </a:rPr>
              <a:t>dure</a:t>
            </a:r>
            <a:r>
              <a:rPr lang="ka-GE" sz="3200" dirty="0" smtClean="0">
                <a:solidFill>
                  <a:schemeClr val="bg1"/>
                </a:solidFill>
                <a:latin typeface="Calibri" panose="020F0502020204030204" pitchFamily="34" charset="0"/>
                <a:cs typeface="Calibri" panose="020F0502020204030204" pitchFamily="34" charset="0"/>
              </a:rPr>
              <a:t>?</a:t>
            </a:r>
            <a:endParaRPr lang="en-US" sz="3200" dirty="0">
              <a:solidFill>
                <a:schemeClr val="bg1"/>
              </a:solidFill>
              <a:latin typeface="Calibri" panose="020F0502020204030204" pitchFamily="34" charset="0"/>
              <a:cs typeface="Calibri" panose="020F0502020204030204" pitchFamily="34" charset="0"/>
            </a:endParaRPr>
          </a:p>
          <a:p>
            <a:endParaRPr lang="en-US" sz="1100" b="1" dirty="0"/>
          </a:p>
          <a:p>
            <a:endParaRPr lang="en-US" sz="1100" dirty="0"/>
          </a:p>
        </p:txBody>
      </p:sp>
      <p:sp>
        <p:nvSpPr>
          <p:cNvPr id="9" name="TextBox 8">
            <a:extLst>
              <a:ext uri="{FF2B5EF4-FFF2-40B4-BE49-F238E27FC236}">
                <a16:creationId xmlns:a16="http://schemas.microsoft.com/office/drawing/2014/main" id="{2761470F-F0D4-41E1-878C-578680A9750F}"/>
              </a:ext>
            </a:extLst>
          </p:cNvPr>
          <p:cNvSpPr txBox="1"/>
          <p:nvPr/>
        </p:nvSpPr>
        <p:spPr>
          <a:xfrm>
            <a:off x="549749" y="4021996"/>
            <a:ext cx="7153373" cy="1415772"/>
          </a:xfrm>
          <a:prstGeom prst="rect">
            <a:avLst/>
          </a:prstGeom>
          <a:solidFill>
            <a:schemeClr val="accent1"/>
          </a:solidFill>
          <a:ln>
            <a:solidFill>
              <a:schemeClr val="bg2">
                <a:lumMod val="75000"/>
              </a:schemeClr>
            </a:solidFill>
          </a:ln>
        </p:spPr>
        <p:txBody>
          <a:bodyPr wrap="square" rtlCol="0">
            <a:spAutoFit/>
          </a:bodyPr>
          <a:lstStyle/>
          <a:p>
            <a:r>
              <a:rPr lang="en-US" sz="3200" dirty="0">
                <a:solidFill>
                  <a:schemeClr val="bg1"/>
                </a:solidFill>
                <a:latin typeface="Calibri" panose="020F0502020204030204" pitchFamily="34" charset="0"/>
                <a:cs typeface="Calibri" panose="020F0502020204030204" pitchFamily="34" charset="0"/>
              </a:rPr>
              <a:t>W</a:t>
            </a:r>
            <a:r>
              <a:rPr lang="ka-GE" sz="3200" dirty="0">
                <a:solidFill>
                  <a:schemeClr val="bg1"/>
                </a:solidFill>
                <a:latin typeface="Calibri" panose="020F0502020204030204" pitchFamily="34" charset="0"/>
                <a:cs typeface="Calibri" panose="020F0502020204030204" pitchFamily="34" charset="0"/>
              </a:rPr>
              <a:t>hat is the most common type of </a:t>
            </a:r>
            <a:r>
              <a:rPr lang="ka-GE" sz="3200" dirty="0" smtClean="0">
                <a:solidFill>
                  <a:schemeClr val="bg1"/>
                </a:solidFill>
                <a:latin typeface="Calibri" panose="020F0502020204030204" pitchFamily="34" charset="0"/>
                <a:cs typeface="Calibri" panose="020F0502020204030204" pitchFamily="34" charset="0"/>
              </a:rPr>
              <a:t>complaint</a:t>
            </a:r>
            <a:r>
              <a:rPr lang="en-US" sz="3200" dirty="0" smtClean="0">
                <a:solidFill>
                  <a:schemeClr val="bg1"/>
                </a:solidFill>
                <a:latin typeface="Calibri" panose="020F0502020204030204" pitchFamily="34" charset="0"/>
                <a:cs typeface="Calibri" panose="020F0502020204030204" pitchFamily="34" charset="0"/>
              </a:rPr>
              <a:t>s</a:t>
            </a:r>
            <a:r>
              <a:rPr lang="ka-GE" sz="3200" dirty="0" smtClean="0">
                <a:solidFill>
                  <a:schemeClr val="bg1"/>
                </a:solidFill>
                <a:latin typeface="Calibri" panose="020F0502020204030204" pitchFamily="34" charset="0"/>
                <a:cs typeface="Calibri" panose="020F0502020204030204" pitchFamily="34" charset="0"/>
              </a:rPr>
              <a:t>?</a:t>
            </a:r>
            <a:endParaRPr lang="en-US" sz="3200" dirty="0">
              <a:solidFill>
                <a:schemeClr val="bg1"/>
              </a:solidFill>
              <a:latin typeface="Calibri" panose="020F0502020204030204" pitchFamily="34" charset="0"/>
              <a:cs typeface="Calibri" panose="020F0502020204030204" pitchFamily="34" charset="0"/>
            </a:endParaRPr>
          </a:p>
          <a:p>
            <a:endParaRPr lang="en-US" sz="1100" dirty="0"/>
          </a:p>
          <a:p>
            <a:endParaRPr lang="en-US" sz="1100" dirty="0"/>
          </a:p>
        </p:txBody>
      </p:sp>
      <p:sp>
        <p:nvSpPr>
          <p:cNvPr id="10" name="Google Shape;138;p3"/>
          <p:cNvSpPr txBox="1">
            <a:spLocks/>
          </p:cNvSpPr>
          <p:nvPr/>
        </p:nvSpPr>
        <p:spPr>
          <a:xfrm>
            <a:off x="7257498" y="597528"/>
            <a:ext cx="4130400" cy="1031635"/>
          </a:xfrm>
          <a:prstGeom prst="rect">
            <a:avLst/>
          </a:prstGeom>
          <a:solidFill>
            <a:schemeClr val="accent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Sylfaen Regular" pitchFamily="18" charset="0"/>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4400"/>
            </a:pPr>
            <a:r>
              <a:rPr lang="en-US" sz="3600" dirty="0" smtClean="0">
                <a:solidFill>
                  <a:schemeClr val="bg1"/>
                </a:solidFill>
                <a:latin typeface="Calibri Regular" charset="0"/>
              </a:rPr>
              <a:t>Introduction</a:t>
            </a:r>
            <a:br>
              <a:rPr lang="en-US" sz="3600" dirty="0" smtClean="0">
                <a:solidFill>
                  <a:schemeClr val="bg1"/>
                </a:solidFill>
                <a:latin typeface="Calibri Regular" charset="0"/>
              </a:rPr>
            </a:br>
            <a:r>
              <a:rPr lang="ka-GE" sz="3600" dirty="0" smtClean="0">
                <a:solidFill>
                  <a:schemeClr val="bg1"/>
                </a:solidFill>
                <a:latin typeface="Calibri Regular" charset="0"/>
              </a:rPr>
              <a:t>შესავალი</a:t>
            </a:r>
            <a:endParaRPr lang="ka-GE" sz="3600" dirty="0">
              <a:solidFill>
                <a:schemeClr val="bg1"/>
              </a:solidFill>
              <a:latin typeface="Calibri Regular" charset="0"/>
            </a:endParaRPr>
          </a:p>
        </p:txBody>
      </p:sp>
    </p:spTree>
    <p:extLst>
      <p:ext uri="{BB962C8B-B14F-4D97-AF65-F5344CB8AC3E}">
        <p14:creationId xmlns:p14="http://schemas.microsoft.com/office/powerpoint/2010/main" val="278684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pSp>
        <p:nvGrpSpPr>
          <p:cNvPr id="147" name="Google Shape;147;g8d3272b2c0_0_186"/>
          <p:cNvGrpSpPr/>
          <p:nvPr/>
        </p:nvGrpSpPr>
        <p:grpSpPr>
          <a:xfrm>
            <a:off x="310934" y="1197065"/>
            <a:ext cx="11735754" cy="5483010"/>
            <a:chOff x="-1627403" y="-590671"/>
            <a:chExt cx="12553217" cy="6699485"/>
          </a:xfrm>
        </p:grpSpPr>
        <p:sp>
          <p:nvSpPr>
            <p:cNvPr id="148" name="Google Shape;148;g8d3272b2c0_0_186"/>
            <p:cNvSpPr/>
            <p:nvPr/>
          </p:nvSpPr>
          <p:spPr>
            <a:xfrm>
              <a:off x="3785481" y="2042466"/>
              <a:ext cx="1774539" cy="160470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49" name="Google Shape;149;g8d3272b2c0_0_186"/>
            <p:cNvSpPr txBox="1"/>
            <p:nvPr/>
          </p:nvSpPr>
          <p:spPr>
            <a:xfrm>
              <a:off x="3815040" y="2333078"/>
              <a:ext cx="1744980" cy="11346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400" u="none" strike="noStrike" cap="none" dirty="0">
                  <a:solidFill>
                    <a:srgbClr val="FFFFFF"/>
                  </a:solidFill>
                  <a:latin typeface="Calibri" panose="020F0502020204030204" pitchFamily="34" charset="0"/>
                  <a:ea typeface="Calibri"/>
                  <a:cs typeface="Calibri" panose="020F0502020204030204" pitchFamily="34" charset="0"/>
                  <a:sym typeface="Calibri"/>
                </a:rPr>
                <a:t>Vocabulary</a:t>
              </a:r>
              <a:endParaRPr sz="2400" dirty="0">
                <a:latin typeface="Calibri" panose="020F0502020204030204" pitchFamily="34" charset="0"/>
                <a:cs typeface="Calibri" panose="020F0502020204030204" pitchFamily="34" charset="0"/>
              </a:endParaRPr>
            </a:p>
            <a:p>
              <a:pPr marL="0" marR="0" lvl="0" indent="0" algn="ctr" rtl="0">
                <a:lnSpc>
                  <a:spcPct val="90000"/>
                </a:lnSpc>
                <a:spcBef>
                  <a:spcPts val="595"/>
                </a:spcBef>
                <a:spcAft>
                  <a:spcPts val="0"/>
                </a:spcAft>
                <a:buNone/>
              </a:pPr>
              <a:r>
                <a:rPr lang="en-US" sz="2400" u="none" strike="noStrike" cap="none" dirty="0" err="1">
                  <a:solidFill>
                    <a:srgbClr val="FFFFFF"/>
                  </a:solidFill>
                  <a:latin typeface="Calibri" panose="020F0502020204030204" pitchFamily="34" charset="0"/>
                  <a:ea typeface="Calibri"/>
                  <a:cs typeface="Calibri" panose="020F0502020204030204" pitchFamily="34" charset="0"/>
                  <a:sym typeface="Calibri"/>
                </a:rPr>
                <a:t>ლექსიკა</a:t>
              </a:r>
              <a:endParaRPr sz="2400" dirty="0">
                <a:latin typeface="Calibri" panose="020F0502020204030204" pitchFamily="34" charset="0"/>
                <a:cs typeface="Calibri" panose="020F0502020204030204" pitchFamily="34" charset="0"/>
              </a:endParaRPr>
            </a:p>
          </p:txBody>
        </p:sp>
        <p:sp>
          <p:nvSpPr>
            <p:cNvPr id="150" name="Google Shape;150;g8d3272b2c0_0_186"/>
            <p:cNvSpPr/>
            <p:nvPr/>
          </p:nvSpPr>
          <p:spPr>
            <a:xfrm rot="-5611042">
              <a:off x="4270650" y="1677702"/>
              <a:ext cx="709036" cy="24945"/>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51"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52" name="Google Shape;152;g8d3272b2c0_0_186"/>
            <p:cNvSpPr/>
            <p:nvPr/>
          </p:nvSpPr>
          <p:spPr>
            <a:xfrm>
              <a:off x="2629818" y="-590671"/>
              <a:ext cx="3649134" cy="1911881"/>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lvl="0" algn="ctr">
                <a:lnSpc>
                  <a:spcPct val="90000"/>
                </a:lnSpc>
                <a:spcBef>
                  <a:spcPts val="630"/>
                </a:spcBef>
              </a:pPr>
              <a:endParaRPr lang="en-US" sz="2400" dirty="0" smtClean="0">
                <a:solidFill>
                  <a:srgbClr val="FFFFFF"/>
                </a:solidFill>
                <a:latin typeface="Calibri" panose="020F0502020204030204" pitchFamily="34" charset="0"/>
                <a:ea typeface="Calibri"/>
                <a:cs typeface="Calibri" panose="020F0502020204030204" pitchFamily="34" charset="0"/>
                <a:sym typeface="Calibri"/>
              </a:endParaRPr>
            </a:p>
            <a:p>
              <a:pPr lvl="0" algn="ctr">
                <a:lnSpc>
                  <a:spcPct val="90000"/>
                </a:lnSpc>
                <a:spcBef>
                  <a:spcPts val="630"/>
                </a:spcBef>
              </a:pPr>
              <a:r>
                <a:rPr lang="ka-GE" sz="2400" dirty="0" smtClean="0">
                  <a:solidFill>
                    <a:srgbClr val="FFFFFF"/>
                  </a:solidFill>
                  <a:latin typeface="Calibri" panose="020F0502020204030204" pitchFamily="34" charset="0"/>
                  <a:ea typeface="Calibri"/>
                  <a:cs typeface="Calibri" panose="020F0502020204030204" pitchFamily="34" charset="0"/>
                  <a:sym typeface="Calibri"/>
                </a:rPr>
                <a:t>w</a:t>
              </a:r>
              <a:r>
                <a:rPr lang="en-US" sz="2400" dirty="0" err="1">
                  <a:solidFill>
                    <a:srgbClr val="FFFFFF"/>
                  </a:solidFill>
                  <a:latin typeface="Calibri" panose="020F0502020204030204" pitchFamily="34" charset="0"/>
                  <a:ea typeface="Calibri"/>
                  <a:cs typeface="Calibri" panose="020F0502020204030204" pitchFamily="34" charset="0"/>
                  <a:sym typeface="Calibri"/>
                </a:rPr>
                <a:t>aiting</a:t>
              </a:r>
              <a:r>
                <a:rPr lang="en-US" sz="2400" dirty="0">
                  <a:solidFill>
                    <a:srgbClr val="FFFFFF"/>
                  </a:solidFill>
                  <a:latin typeface="Calibri" panose="020F0502020204030204" pitchFamily="34" charset="0"/>
                  <a:ea typeface="Calibri"/>
                  <a:cs typeface="Calibri" panose="020F0502020204030204" pitchFamily="34" charset="0"/>
                  <a:sym typeface="Calibri"/>
                </a:rPr>
                <a:t> list</a:t>
              </a:r>
            </a:p>
            <a:p>
              <a:pPr lvl="0" algn="ctr">
                <a:lnSpc>
                  <a:spcPct val="90000"/>
                </a:lnSpc>
                <a:spcBef>
                  <a:spcPts val="630"/>
                </a:spcBef>
              </a:pPr>
              <a:r>
                <a:rPr lang="en-US" sz="2400" dirty="0">
                  <a:solidFill>
                    <a:srgbClr val="FFFFFF"/>
                  </a:solidFill>
                  <a:latin typeface="Calibri" panose="020F0502020204030204" pitchFamily="34" charset="0"/>
                  <a:ea typeface="Calibri"/>
                  <a:cs typeface="Calibri" panose="020F0502020204030204" pitchFamily="34" charset="0"/>
                  <a:sym typeface="Calibri"/>
                </a:rPr>
                <a:t>(n.)</a:t>
              </a:r>
            </a:p>
            <a:p>
              <a:pPr lvl="0" algn="ctr">
                <a:lnSpc>
                  <a:spcPct val="90000"/>
                </a:lnSpc>
                <a:spcBef>
                  <a:spcPts val="630"/>
                </a:spcBef>
              </a:pPr>
              <a:r>
                <a:rPr lang="ka-GE" sz="2400" dirty="0" smtClean="0">
                  <a:solidFill>
                    <a:srgbClr val="FFFFFF"/>
                  </a:solidFill>
                  <a:latin typeface="Calibri" panose="020F0502020204030204" pitchFamily="34" charset="0"/>
                  <a:ea typeface="Calibri"/>
                  <a:cs typeface="Calibri" panose="020F0502020204030204" pitchFamily="34" charset="0"/>
                  <a:sym typeface="Calibri"/>
                </a:rPr>
                <a:t>მომლოდინეთა </a:t>
              </a:r>
              <a:r>
                <a:rPr lang="ka-GE" sz="2400" dirty="0">
                  <a:solidFill>
                    <a:srgbClr val="FFFFFF"/>
                  </a:solidFill>
                  <a:latin typeface="Calibri" panose="020F0502020204030204" pitchFamily="34" charset="0"/>
                  <a:ea typeface="Calibri"/>
                  <a:cs typeface="Calibri" panose="020F0502020204030204" pitchFamily="34" charset="0"/>
                  <a:sym typeface="Calibri"/>
                </a:rPr>
                <a:t>სია</a:t>
              </a:r>
            </a:p>
            <a:p>
              <a:pPr marL="0" lvl="0" indent="0" algn="l" rtl="0">
                <a:spcBef>
                  <a:spcPts val="0"/>
                </a:spcBef>
                <a:spcAft>
                  <a:spcPts val="0"/>
                </a:spcAft>
                <a:buNone/>
              </a:pPr>
              <a:endParaRPr sz="2400" dirty="0">
                <a:latin typeface="Sylfaen Regular" pitchFamily="18" charset="0"/>
              </a:endParaRPr>
            </a:p>
          </p:txBody>
        </p:sp>
        <p:sp>
          <p:nvSpPr>
            <p:cNvPr id="154" name="Google Shape;154;g8d3272b2c0_0_186"/>
            <p:cNvSpPr/>
            <p:nvPr/>
          </p:nvSpPr>
          <p:spPr>
            <a:xfrm rot="8651999">
              <a:off x="5342739" y="2001494"/>
              <a:ext cx="1626555" cy="24666"/>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55"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56" name="Google Shape;156;g8d3272b2c0_0_186"/>
            <p:cNvSpPr/>
            <p:nvPr/>
          </p:nvSpPr>
          <p:spPr>
            <a:xfrm>
              <a:off x="5620994" y="893486"/>
              <a:ext cx="5304820" cy="1555557"/>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lvl="0" algn="ctr">
                <a:buClr>
                  <a:schemeClr val="dk1"/>
                </a:buClr>
                <a:buSzPts val="1100"/>
              </a:pPr>
              <a:endParaRPr lang="en-US" sz="2400" dirty="0" smtClean="0">
                <a:solidFill>
                  <a:srgbClr val="FFFFFF"/>
                </a:solidFill>
                <a:latin typeface="Calibri" panose="020F0502020204030204" pitchFamily="34" charset="0"/>
                <a:ea typeface="Calibri"/>
                <a:cs typeface="Calibri" panose="020F0502020204030204" pitchFamily="34" charset="0"/>
                <a:sym typeface="Calibri"/>
              </a:endParaRPr>
            </a:p>
            <a:p>
              <a:pPr lvl="0" algn="ctr">
                <a:buClr>
                  <a:schemeClr val="dk1"/>
                </a:buClr>
                <a:buSzPts val="1100"/>
              </a:pPr>
              <a:r>
                <a:rPr lang="en-US" sz="2400" dirty="0" smtClean="0">
                  <a:solidFill>
                    <a:srgbClr val="FFFFFF"/>
                  </a:solidFill>
                  <a:latin typeface="Calibri" panose="020F0502020204030204" pitchFamily="34" charset="0"/>
                  <a:ea typeface="Calibri"/>
                  <a:cs typeface="Calibri" panose="020F0502020204030204" pitchFamily="34" charset="0"/>
                  <a:sym typeface="Calibri"/>
                </a:rPr>
                <a:t>hospitality </a:t>
              </a:r>
              <a:r>
                <a:rPr lang="en-US" sz="2400" dirty="0">
                  <a:solidFill>
                    <a:srgbClr val="FFFFFF"/>
                  </a:solidFill>
                  <a:latin typeface="Calibri" panose="020F0502020204030204" pitchFamily="34" charset="0"/>
                  <a:ea typeface="Calibri"/>
                  <a:cs typeface="Calibri" panose="020F0502020204030204" pitchFamily="34" charset="0"/>
                  <a:sym typeface="Calibri"/>
                </a:rPr>
                <a:t>(n.)</a:t>
              </a:r>
            </a:p>
            <a:p>
              <a:pPr lvl="0" algn="ctr">
                <a:buClr>
                  <a:schemeClr val="dk1"/>
                </a:buClr>
                <a:buSzPts val="1100"/>
              </a:pPr>
              <a:r>
                <a:rPr lang="ka-GE" sz="2400" dirty="0">
                  <a:solidFill>
                    <a:srgbClr val="FFFFFF"/>
                  </a:solidFill>
                  <a:latin typeface="Calibri" panose="020F0502020204030204" pitchFamily="34" charset="0"/>
                  <a:ea typeface="Calibri"/>
                  <a:cs typeface="Calibri" panose="020F0502020204030204" pitchFamily="34" charset="0"/>
                  <a:sym typeface="Calibri"/>
                </a:rPr>
                <a:t>სტუმართმოყვარეობა</a:t>
              </a:r>
            </a:p>
            <a:p>
              <a:pPr marL="0" lvl="0" indent="0" algn="l" rtl="0">
                <a:spcBef>
                  <a:spcPts val="0"/>
                </a:spcBef>
                <a:spcAft>
                  <a:spcPts val="0"/>
                </a:spcAft>
                <a:buNone/>
              </a:pPr>
              <a:endParaRPr sz="2400" dirty="0">
                <a:latin typeface="Sylfaen Regular" pitchFamily="18" charset="0"/>
              </a:endParaRPr>
            </a:p>
          </p:txBody>
        </p:sp>
        <p:sp>
          <p:nvSpPr>
            <p:cNvPr id="159"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63"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66" name="Google Shape;166;g8d3272b2c0_0_186"/>
            <p:cNvSpPr/>
            <p:nvPr/>
          </p:nvSpPr>
          <p:spPr>
            <a:xfrm rot="5806244">
              <a:off x="4172518" y="3731244"/>
              <a:ext cx="685945" cy="526895"/>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67" name="Google Shape;167;g8d3272b2c0_0_186"/>
            <p:cNvSpPr txBox="1"/>
            <p:nvPr/>
          </p:nvSpPr>
          <p:spPr>
            <a:xfrm rot="5176116">
              <a:off x="4746973" y="3776269"/>
              <a:ext cx="13829" cy="138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68" name="Google Shape;168;g8d3272b2c0_0_186"/>
            <p:cNvSpPr/>
            <p:nvPr/>
          </p:nvSpPr>
          <p:spPr>
            <a:xfrm>
              <a:off x="3263174" y="4354547"/>
              <a:ext cx="2591557" cy="1754267"/>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lvl="0" algn="ctr">
                <a:lnSpc>
                  <a:spcPct val="90000"/>
                </a:lnSpc>
                <a:spcBef>
                  <a:spcPts val="630"/>
                </a:spcBef>
              </a:pPr>
              <a:endParaRPr lang="ka-GE" sz="2400" dirty="0">
                <a:solidFill>
                  <a:srgbClr val="FFFFFF"/>
                </a:solidFill>
                <a:latin typeface="Calibri" panose="020F0502020204030204" pitchFamily="34" charset="0"/>
                <a:ea typeface="Calibri"/>
                <a:cs typeface="Calibri" panose="020F0502020204030204" pitchFamily="34" charset="0"/>
                <a:sym typeface="Calibri"/>
              </a:endParaRPr>
            </a:p>
            <a:p>
              <a:pPr lvl="0" algn="ctr">
                <a:lnSpc>
                  <a:spcPct val="90000"/>
                </a:lnSpc>
                <a:spcBef>
                  <a:spcPts val="630"/>
                </a:spcBef>
              </a:pPr>
              <a:r>
                <a:rPr lang="ka-GE" sz="2400" dirty="0" smtClean="0">
                  <a:solidFill>
                    <a:srgbClr val="FFFFFF"/>
                  </a:solidFill>
                  <a:latin typeface="Calibri" panose="020F0502020204030204" pitchFamily="34" charset="0"/>
                  <a:ea typeface="Calibri"/>
                  <a:cs typeface="Calibri" panose="020F0502020204030204" pitchFamily="34" charset="0"/>
                  <a:sym typeface="Calibri"/>
                </a:rPr>
                <a:t>booking</a:t>
              </a:r>
              <a:r>
                <a:rPr lang="en-US" sz="2400" dirty="0" smtClean="0">
                  <a:solidFill>
                    <a:srgbClr val="FFFFFF"/>
                  </a:solidFill>
                  <a:latin typeface="Calibri" panose="020F0502020204030204" pitchFamily="34" charset="0"/>
                  <a:ea typeface="Calibri"/>
                  <a:cs typeface="Calibri" panose="020F0502020204030204" pitchFamily="34" charset="0"/>
                  <a:sym typeface="Calibri"/>
                </a:rPr>
                <a:t> </a:t>
              </a:r>
              <a:endParaRPr lang="en-US" sz="2400" dirty="0">
                <a:solidFill>
                  <a:srgbClr val="FFFFFF"/>
                </a:solidFill>
                <a:latin typeface="Calibri" panose="020F0502020204030204" pitchFamily="34" charset="0"/>
                <a:ea typeface="Calibri"/>
                <a:cs typeface="Calibri" panose="020F0502020204030204" pitchFamily="34" charset="0"/>
                <a:sym typeface="Calibri"/>
              </a:endParaRPr>
            </a:p>
            <a:p>
              <a:pPr lvl="0" algn="ctr">
                <a:lnSpc>
                  <a:spcPct val="90000"/>
                </a:lnSpc>
                <a:spcBef>
                  <a:spcPts val="630"/>
                </a:spcBef>
              </a:pPr>
              <a:r>
                <a:rPr lang="en-US" sz="2400" dirty="0">
                  <a:solidFill>
                    <a:srgbClr val="FFFFFF"/>
                  </a:solidFill>
                  <a:latin typeface="Calibri" panose="020F0502020204030204" pitchFamily="34" charset="0"/>
                  <a:ea typeface="Calibri"/>
                  <a:cs typeface="Calibri" panose="020F0502020204030204" pitchFamily="34" charset="0"/>
                  <a:sym typeface="Calibri"/>
                </a:rPr>
                <a:t>(n.)</a:t>
              </a:r>
            </a:p>
            <a:p>
              <a:pPr lvl="0" algn="ctr">
                <a:lnSpc>
                  <a:spcPct val="90000"/>
                </a:lnSpc>
                <a:spcBef>
                  <a:spcPts val="630"/>
                </a:spcBef>
              </a:pPr>
              <a:r>
                <a:rPr lang="ka-GE" sz="2400" dirty="0" smtClean="0">
                  <a:solidFill>
                    <a:srgbClr val="FFFFFF"/>
                  </a:solidFill>
                  <a:latin typeface="Calibri" panose="020F0502020204030204" pitchFamily="34" charset="0"/>
                  <a:ea typeface="Calibri"/>
                  <a:cs typeface="Calibri" panose="020F0502020204030204" pitchFamily="34" charset="0"/>
                  <a:sym typeface="Calibri"/>
                </a:rPr>
                <a:t>ჯავშანი</a:t>
              </a:r>
              <a:endParaRPr lang="ka-GE" sz="2400" dirty="0">
                <a:solidFill>
                  <a:srgbClr val="FFFFFF"/>
                </a:solidFill>
                <a:latin typeface="Calibri" panose="020F0502020204030204" pitchFamily="34" charset="0"/>
                <a:ea typeface="Calibri"/>
                <a:cs typeface="Calibri" panose="020F0502020204030204" pitchFamily="34" charset="0"/>
                <a:sym typeface="Calibri"/>
              </a:endParaRPr>
            </a:p>
            <a:p>
              <a:pPr marL="0" lvl="0" indent="0" algn="l" rtl="0">
                <a:spcBef>
                  <a:spcPts val="0"/>
                </a:spcBef>
                <a:spcAft>
                  <a:spcPts val="0"/>
                </a:spcAft>
                <a:buNone/>
              </a:pPr>
              <a:endParaRPr sz="2400" dirty="0">
                <a:latin typeface="Sylfaen Regular" pitchFamily="18" charset="0"/>
              </a:endParaRPr>
            </a:p>
          </p:txBody>
        </p:sp>
        <p:sp>
          <p:nvSpPr>
            <p:cNvPr id="170" name="Google Shape;170;g8d3272b2c0_0_186"/>
            <p:cNvSpPr/>
            <p:nvPr/>
          </p:nvSpPr>
          <p:spPr>
            <a:xfrm rot="8702864">
              <a:off x="1897986" y="3546587"/>
              <a:ext cx="2113771" cy="503771"/>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71"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72" name="Google Shape;172;g8d3272b2c0_0_186"/>
            <p:cNvSpPr/>
            <p:nvPr/>
          </p:nvSpPr>
          <p:spPr>
            <a:xfrm>
              <a:off x="-942790" y="4184880"/>
              <a:ext cx="3649405" cy="175140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lvl="0" algn="ctr">
                <a:lnSpc>
                  <a:spcPct val="90000"/>
                </a:lnSpc>
              </a:pPr>
              <a:endParaRPr lang="en-US" sz="2400" dirty="0" smtClean="0">
                <a:solidFill>
                  <a:srgbClr val="FFFFFF"/>
                </a:solidFill>
                <a:latin typeface="Calibri" panose="020F0502020204030204" pitchFamily="34" charset="0"/>
                <a:ea typeface="Calibri"/>
                <a:cs typeface="Calibri" panose="020F0502020204030204" pitchFamily="34" charset="0"/>
                <a:sym typeface="Calibri"/>
              </a:endParaRPr>
            </a:p>
            <a:p>
              <a:pPr lvl="0" algn="ctr">
                <a:lnSpc>
                  <a:spcPct val="90000"/>
                </a:lnSpc>
              </a:pPr>
              <a:r>
                <a:rPr lang="ka-GE" sz="2400" dirty="0" smtClean="0">
                  <a:solidFill>
                    <a:srgbClr val="FFFFFF"/>
                  </a:solidFill>
                  <a:latin typeface="Calibri" panose="020F0502020204030204" pitchFamily="34" charset="0"/>
                  <a:ea typeface="Calibri"/>
                  <a:cs typeface="Calibri" panose="020F0502020204030204" pitchFamily="34" charset="0"/>
                  <a:sym typeface="Calibri"/>
                </a:rPr>
                <a:t>p</a:t>
              </a:r>
              <a:r>
                <a:rPr lang="en-US" sz="2400" dirty="0" err="1" smtClean="0">
                  <a:solidFill>
                    <a:srgbClr val="FFFFFF"/>
                  </a:solidFill>
                  <a:latin typeface="Calibri" panose="020F0502020204030204" pitchFamily="34" charset="0"/>
                  <a:ea typeface="Calibri"/>
                  <a:cs typeface="Calibri" panose="020F0502020204030204" pitchFamily="34" charset="0"/>
                  <a:sym typeface="Calibri"/>
                </a:rPr>
                <a:t>ea</a:t>
              </a:r>
              <a:r>
                <a:rPr lang="ka-GE" sz="2400" dirty="0" smtClean="0">
                  <a:solidFill>
                    <a:srgbClr val="FFFFFF"/>
                  </a:solidFill>
                  <a:latin typeface="Calibri" panose="020F0502020204030204" pitchFamily="34" charset="0"/>
                  <a:ea typeface="Calibri"/>
                  <a:cs typeface="Calibri" panose="020F0502020204030204" pitchFamily="34" charset="0"/>
                  <a:sym typeface="Calibri"/>
                </a:rPr>
                <a:t>k</a:t>
              </a:r>
              <a:r>
                <a:rPr lang="en-US" sz="2400" dirty="0" smtClean="0">
                  <a:solidFill>
                    <a:srgbClr val="FFFFFF"/>
                  </a:solidFill>
                  <a:latin typeface="Calibri" panose="020F0502020204030204" pitchFamily="34" charset="0"/>
                  <a:ea typeface="Calibri"/>
                  <a:cs typeface="Calibri" panose="020F0502020204030204" pitchFamily="34" charset="0"/>
                  <a:sym typeface="Calibri"/>
                </a:rPr>
                <a:t> </a:t>
              </a:r>
              <a:r>
                <a:rPr lang="en-US" sz="2400" dirty="0">
                  <a:solidFill>
                    <a:srgbClr val="FFFFFF"/>
                  </a:solidFill>
                  <a:latin typeface="Calibri" panose="020F0502020204030204" pitchFamily="34" charset="0"/>
                  <a:ea typeface="Calibri"/>
                  <a:cs typeface="Calibri" panose="020F0502020204030204" pitchFamily="34" charset="0"/>
                  <a:sym typeface="Calibri"/>
                </a:rPr>
                <a:t>season </a:t>
              </a:r>
            </a:p>
            <a:p>
              <a:pPr lvl="0" algn="ctr">
                <a:lnSpc>
                  <a:spcPct val="90000"/>
                </a:lnSpc>
              </a:pPr>
              <a:r>
                <a:rPr lang="en-US" sz="2400" dirty="0" smtClean="0">
                  <a:solidFill>
                    <a:srgbClr val="FFFFFF"/>
                  </a:solidFill>
                  <a:latin typeface="Calibri" panose="020F0502020204030204" pitchFamily="34" charset="0"/>
                  <a:ea typeface="Calibri"/>
                  <a:cs typeface="Calibri" panose="020F0502020204030204" pitchFamily="34" charset="0"/>
                  <a:sym typeface="Calibri"/>
                </a:rPr>
                <a:t>(n.)</a:t>
              </a:r>
              <a:endParaRPr lang="en-US" sz="2400" dirty="0">
                <a:solidFill>
                  <a:srgbClr val="FFFFFF"/>
                </a:solidFill>
                <a:latin typeface="Calibri" panose="020F0502020204030204" pitchFamily="34" charset="0"/>
                <a:ea typeface="Calibri"/>
                <a:cs typeface="Calibri" panose="020F0502020204030204" pitchFamily="34" charset="0"/>
                <a:sym typeface="Calibri"/>
              </a:endParaRPr>
            </a:p>
            <a:p>
              <a:pPr lvl="0" algn="ctr">
                <a:lnSpc>
                  <a:spcPct val="90000"/>
                </a:lnSpc>
              </a:pPr>
              <a:r>
                <a:rPr lang="ka-GE" sz="2400" dirty="0">
                  <a:solidFill>
                    <a:srgbClr val="FFFFFF"/>
                  </a:solidFill>
                  <a:latin typeface="Calibri" panose="020F0502020204030204" pitchFamily="34" charset="0"/>
                  <a:ea typeface="Calibri"/>
                  <a:cs typeface="Calibri" panose="020F0502020204030204" pitchFamily="34" charset="0"/>
                  <a:sym typeface="Calibri"/>
                </a:rPr>
                <a:t>პიკის სეზონი </a:t>
              </a:r>
            </a:p>
            <a:p>
              <a:pPr marL="0" lvl="0" indent="0" algn="l" rtl="0">
                <a:spcBef>
                  <a:spcPts val="0"/>
                </a:spcBef>
                <a:spcAft>
                  <a:spcPts val="0"/>
                </a:spcAft>
                <a:buNone/>
              </a:pPr>
              <a:endParaRPr sz="2400" dirty="0">
                <a:latin typeface="Sylfaen Regular" pitchFamily="18" charset="0"/>
              </a:endParaRPr>
            </a:p>
          </p:txBody>
        </p:sp>
        <p:sp>
          <p:nvSpPr>
            <p:cNvPr id="174" name="Google Shape;174;g8d3272b2c0_0_186"/>
            <p:cNvSpPr/>
            <p:nvPr/>
          </p:nvSpPr>
          <p:spPr>
            <a:xfrm rot="13101856">
              <a:off x="5316660" y="3624602"/>
              <a:ext cx="2013863" cy="143182"/>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75"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76" name="Google Shape;176;g8d3272b2c0_0_186"/>
            <p:cNvSpPr/>
            <p:nvPr/>
          </p:nvSpPr>
          <p:spPr>
            <a:xfrm>
              <a:off x="5490081" y="3213090"/>
              <a:ext cx="5435733" cy="1923934"/>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lvl="0" algn="ctr">
                <a:lnSpc>
                  <a:spcPct val="90000"/>
                </a:lnSpc>
                <a:spcBef>
                  <a:spcPts val="630"/>
                </a:spcBef>
              </a:pPr>
              <a:endParaRPr lang="ka-GE" sz="2400" dirty="0">
                <a:solidFill>
                  <a:srgbClr val="FFFFFF"/>
                </a:solidFill>
                <a:latin typeface="Calibri" panose="020F0502020204030204" pitchFamily="34" charset="0"/>
                <a:ea typeface="Calibri"/>
                <a:cs typeface="Calibri" panose="020F0502020204030204" pitchFamily="34" charset="0"/>
                <a:sym typeface="Calibri"/>
              </a:endParaRPr>
            </a:p>
            <a:p>
              <a:pPr lvl="0" algn="ctr">
                <a:lnSpc>
                  <a:spcPct val="90000"/>
                </a:lnSpc>
                <a:spcBef>
                  <a:spcPts val="630"/>
                </a:spcBef>
              </a:pPr>
              <a:endParaRPr lang="en-US" sz="2400" dirty="0" smtClean="0">
                <a:solidFill>
                  <a:srgbClr val="FFFFFF"/>
                </a:solidFill>
                <a:latin typeface="Calibri" panose="020F0502020204030204" pitchFamily="34" charset="0"/>
                <a:ea typeface="Calibri"/>
                <a:cs typeface="Calibri" panose="020F0502020204030204" pitchFamily="34" charset="0"/>
                <a:sym typeface="Calibri"/>
              </a:endParaRPr>
            </a:p>
            <a:p>
              <a:pPr lvl="0" algn="ctr">
                <a:lnSpc>
                  <a:spcPct val="90000"/>
                </a:lnSpc>
                <a:spcBef>
                  <a:spcPts val="630"/>
                </a:spcBef>
              </a:pPr>
              <a:r>
                <a:rPr lang="en-US" sz="2400" dirty="0">
                  <a:solidFill>
                    <a:srgbClr val="FFFFFF"/>
                  </a:solidFill>
                  <a:latin typeface="Calibri" panose="020F0502020204030204" pitchFamily="34" charset="0"/>
                  <a:ea typeface="Calibri"/>
                  <a:cs typeface="Calibri" panose="020F0502020204030204" pitchFamily="34" charset="0"/>
                  <a:sym typeface="Calibri"/>
                </a:rPr>
                <a:t>s</a:t>
              </a:r>
              <a:r>
                <a:rPr lang="en-US" sz="2400" dirty="0" smtClean="0">
                  <a:solidFill>
                    <a:srgbClr val="FFFFFF"/>
                  </a:solidFill>
                  <a:latin typeface="Calibri" panose="020F0502020204030204" pitchFamily="34" charset="0"/>
                  <a:ea typeface="Calibri"/>
                  <a:cs typeface="Calibri" panose="020F0502020204030204" pitchFamily="34" charset="0"/>
                  <a:sym typeface="Calibri"/>
                </a:rPr>
                <a:t>ightseeing (</a:t>
              </a:r>
              <a:r>
                <a:rPr lang="en-US" sz="2400" dirty="0">
                  <a:solidFill>
                    <a:srgbClr val="FFFFFF"/>
                  </a:solidFill>
                  <a:latin typeface="Calibri" panose="020F0502020204030204" pitchFamily="34" charset="0"/>
                  <a:ea typeface="Calibri"/>
                  <a:cs typeface="Calibri" panose="020F0502020204030204" pitchFamily="34" charset="0"/>
                  <a:sym typeface="Calibri"/>
                </a:rPr>
                <a:t>n.)</a:t>
              </a:r>
            </a:p>
            <a:p>
              <a:pPr lvl="0" algn="ctr">
                <a:lnSpc>
                  <a:spcPct val="90000"/>
                </a:lnSpc>
                <a:spcBef>
                  <a:spcPts val="630"/>
                </a:spcBef>
              </a:pPr>
              <a:r>
                <a:rPr lang="ka-GE" sz="2400" dirty="0">
                  <a:solidFill>
                    <a:srgbClr val="FFFFFF"/>
                  </a:solidFill>
                  <a:latin typeface="Calibri" panose="020F0502020204030204" pitchFamily="34" charset="0"/>
                  <a:ea typeface="Calibri"/>
                  <a:cs typeface="Calibri" panose="020F0502020204030204" pitchFamily="34" charset="0"/>
                  <a:sym typeface="Calibri"/>
                </a:rPr>
                <a:t>ღირსშესანიშნაობების დათვალიერება</a:t>
              </a:r>
            </a:p>
            <a:p>
              <a:pPr marL="0" lvl="0" indent="0" algn="l" rtl="0">
                <a:spcBef>
                  <a:spcPts val="0"/>
                </a:spcBef>
                <a:spcAft>
                  <a:spcPts val="0"/>
                </a:spcAft>
                <a:buNone/>
              </a:pPr>
              <a:endParaRPr lang="ka-GE" sz="2400" dirty="0">
                <a:latin typeface="Sylfaen Regular" pitchFamily="18" charset="0"/>
              </a:endParaRPr>
            </a:p>
            <a:p>
              <a:pPr marL="0" lvl="0" indent="0" algn="l" rtl="0">
                <a:spcBef>
                  <a:spcPts val="0"/>
                </a:spcBef>
                <a:spcAft>
                  <a:spcPts val="0"/>
                </a:spcAft>
                <a:buNone/>
              </a:pPr>
              <a:endParaRPr sz="2400" dirty="0">
                <a:latin typeface="Sylfaen Regular" pitchFamily="18" charset="0"/>
              </a:endParaRPr>
            </a:p>
          </p:txBody>
        </p:sp>
        <p:sp>
          <p:nvSpPr>
            <p:cNvPr id="178" name="Google Shape;178;g8d3272b2c0_0_186"/>
            <p:cNvSpPr/>
            <p:nvPr/>
          </p:nvSpPr>
          <p:spPr>
            <a:xfrm rot="12881230">
              <a:off x="2045720" y="1847125"/>
              <a:ext cx="2041661" cy="24799"/>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79" name="Google Shape;179;g8d3272b2c0_0_186"/>
            <p:cNvSpPr txBox="1"/>
            <p:nvPr/>
          </p:nvSpPr>
          <p:spPr>
            <a:xfrm rot="2082986">
              <a:off x="3151457" y="1760313"/>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80" name="Google Shape;180;g8d3272b2c0_0_186"/>
            <p:cNvSpPr/>
            <p:nvPr/>
          </p:nvSpPr>
          <p:spPr>
            <a:xfrm>
              <a:off x="-1627403" y="519808"/>
              <a:ext cx="4334019" cy="2947869"/>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lvl="0" algn="ctr">
                <a:buClr>
                  <a:schemeClr val="dk1"/>
                </a:buClr>
                <a:buSzPts val="1100"/>
              </a:pPr>
              <a:endParaRPr lang="ka-GE" sz="2400" dirty="0">
                <a:solidFill>
                  <a:srgbClr val="FFFFFF"/>
                </a:solidFill>
                <a:latin typeface="Calibri" panose="020F0502020204030204" pitchFamily="34" charset="0"/>
                <a:ea typeface="Calibri"/>
                <a:cs typeface="Calibri" panose="020F0502020204030204" pitchFamily="34" charset="0"/>
                <a:sym typeface="Calibri"/>
              </a:endParaRPr>
            </a:p>
            <a:p>
              <a:pPr lvl="0" algn="ctr">
                <a:buClr>
                  <a:schemeClr val="dk1"/>
                </a:buClr>
                <a:buSzPts val="1100"/>
              </a:pPr>
              <a:r>
                <a:rPr lang="ka-GE" sz="2400" dirty="0" smtClean="0">
                  <a:solidFill>
                    <a:srgbClr val="FFFFFF"/>
                  </a:solidFill>
                  <a:latin typeface="Calibri" panose="020F0502020204030204" pitchFamily="34" charset="0"/>
                  <a:ea typeface="Calibri"/>
                  <a:cs typeface="Calibri" panose="020F0502020204030204" pitchFamily="34" charset="0"/>
                  <a:sym typeface="Calibri"/>
                </a:rPr>
                <a:t>off-</a:t>
              </a:r>
              <a:r>
                <a:rPr lang="en-US" sz="2400" dirty="0" smtClean="0">
                  <a:solidFill>
                    <a:srgbClr val="FFFFFF"/>
                  </a:solidFill>
                  <a:latin typeface="Calibri" panose="020F0502020204030204" pitchFamily="34" charset="0"/>
                  <a:ea typeface="Calibri"/>
                  <a:cs typeface="Calibri" panose="020F0502020204030204" pitchFamily="34" charset="0"/>
                  <a:sym typeface="Calibri"/>
                </a:rPr>
                <a:t>season </a:t>
              </a:r>
              <a:endParaRPr lang="en-US" sz="2400" dirty="0">
                <a:solidFill>
                  <a:srgbClr val="FFFFFF"/>
                </a:solidFill>
                <a:latin typeface="Calibri" panose="020F0502020204030204" pitchFamily="34" charset="0"/>
                <a:ea typeface="Calibri"/>
                <a:cs typeface="Calibri" panose="020F0502020204030204" pitchFamily="34" charset="0"/>
                <a:sym typeface="Calibri"/>
              </a:endParaRPr>
            </a:p>
            <a:p>
              <a:pPr lvl="0" algn="ctr">
                <a:buClr>
                  <a:schemeClr val="dk1"/>
                </a:buClr>
                <a:buSzPts val="1100"/>
              </a:pPr>
              <a:r>
                <a:rPr lang="en-US" sz="2400" dirty="0" smtClean="0">
                  <a:solidFill>
                    <a:srgbClr val="FFFFFF"/>
                  </a:solidFill>
                  <a:latin typeface="Calibri" panose="020F0502020204030204" pitchFamily="34" charset="0"/>
                  <a:ea typeface="Calibri"/>
                  <a:cs typeface="Calibri" panose="020F0502020204030204" pitchFamily="34" charset="0"/>
                  <a:sym typeface="Calibri"/>
                </a:rPr>
                <a:t>(n.)</a:t>
              </a:r>
              <a:endParaRPr lang="en-US" sz="2400" dirty="0">
                <a:solidFill>
                  <a:srgbClr val="FFFFFF"/>
                </a:solidFill>
                <a:latin typeface="Calibri" panose="020F0502020204030204" pitchFamily="34" charset="0"/>
                <a:ea typeface="Calibri"/>
                <a:cs typeface="Calibri" panose="020F0502020204030204" pitchFamily="34" charset="0"/>
                <a:sym typeface="Calibri"/>
              </a:endParaRPr>
            </a:p>
            <a:p>
              <a:pPr lvl="0" algn="ctr">
                <a:buClr>
                  <a:schemeClr val="dk1"/>
                </a:buClr>
                <a:buSzPts val="1100"/>
              </a:pPr>
              <a:r>
                <a:rPr lang="ka-GE" sz="2400" dirty="0" smtClean="0">
                  <a:solidFill>
                    <a:srgbClr val="FFFFFF"/>
                  </a:solidFill>
                  <a:latin typeface="Calibri" panose="020F0502020204030204" pitchFamily="34" charset="0"/>
                  <a:ea typeface="Calibri"/>
                  <a:cs typeface="Calibri" panose="020F0502020204030204" pitchFamily="34" charset="0"/>
                  <a:sym typeface="Calibri"/>
                </a:rPr>
                <a:t>ნაკლებად დატვირთული</a:t>
              </a:r>
              <a:r>
                <a:rPr lang="ka-GE" sz="2400" dirty="0">
                  <a:solidFill>
                    <a:srgbClr val="FFFFFF"/>
                  </a:solidFill>
                  <a:latin typeface="Calibri" panose="020F0502020204030204" pitchFamily="34" charset="0"/>
                  <a:ea typeface="Calibri"/>
                  <a:cs typeface="Calibri" panose="020F0502020204030204" pitchFamily="34" charset="0"/>
                  <a:sym typeface="Calibri"/>
                </a:rPr>
                <a:t>, მკვდარი  სეზონი</a:t>
              </a:r>
            </a:p>
            <a:p>
              <a:pPr marL="0" lvl="0" indent="0" algn="l" rtl="0">
                <a:spcBef>
                  <a:spcPts val="0"/>
                </a:spcBef>
                <a:spcAft>
                  <a:spcPts val="0"/>
                </a:spcAft>
                <a:buNone/>
              </a:pPr>
              <a:endParaRPr sz="2400" dirty="0">
                <a:latin typeface="Sylfaen Regular" pitchFamily="18" charset="0"/>
              </a:endParaRPr>
            </a:p>
          </p:txBody>
        </p:sp>
      </p:grpSp>
      <p:pic>
        <p:nvPicPr>
          <p:cNvPr id="25"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329010" y="228074"/>
            <a:ext cx="2164081" cy="968991"/>
          </a:xfrm>
          <a:prstGeom prst="rect">
            <a:avLst/>
          </a:prstGeom>
          <a:noFill/>
          <a:ln>
            <a:noFill/>
          </a:ln>
        </p:spPr>
      </p:pic>
      <p:pic>
        <p:nvPicPr>
          <p:cNvPr id="26" name="Picture 25">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512474" y="228074"/>
            <a:ext cx="2376972" cy="968991"/>
          </a:xfrm>
          <a:prstGeom prst="rect">
            <a:avLst/>
          </a:prstGeom>
        </p:spPr>
      </p:pic>
      <p:sp>
        <p:nvSpPr>
          <p:cNvPr id="27" name="Google Shape;138;p3"/>
          <p:cNvSpPr txBox="1">
            <a:spLocks/>
          </p:cNvSpPr>
          <p:nvPr/>
        </p:nvSpPr>
        <p:spPr>
          <a:xfrm>
            <a:off x="7744162" y="238124"/>
            <a:ext cx="4130400" cy="1031635"/>
          </a:xfrm>
          <a:prstGeom prst="rect">
            <a:avLst/>
          </a:prstGeom>
          <a:solidFill>
            <a:schemeClr val="accent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Sylfaen Regular" pitchFamily="18" charset="0"/>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4400"/>
            </a:pPr>
            <a:r>
              <a:rPr lang="en-US" sz="3200" dirty="0" smtClean="0">
                <a:solidFill>
                  <a:schemeClr val="bg1"/>
                </a:solidFill>
                <a:latin typeface="Calibri Regular" charset="0"/>
              </a:rPr>
              <a:t>Vocabulary</a:t>
            </a:r>
          </a:p>
          <a:p>
            <a:pPr algn="ctr">
              <a:buSzPts val="4400"/>
            </a:pPr>
            <a:r>
              <a:rPr lang="ka-GE" sz="3200" dirty="0" smtClean="0">
                <a:solidFill>
                  <a:schemeClr val="bg1"/>
                </a:solidFill>
                <a:latin typeface="Calibri Regular" charset="0"/>
              </a:rPr>
              <a:t>ლექსიკა</a:t>
            </a:r>
            <a:endParaRPr lang="ka-GE" sz="3200" dirty="0">
              <a:solidFill>
                <a:schemeClr val="bg1"/>
              </a:solidFill>
              <a:latin typeface="Calibri Regular" charset="0"/>
            </a:endParaRPr>
          </a:p>
        </p:txBody>
      </p:sp>
    </p:spTree>
    <p:extLst>
      <p:ext uri="{BB962C8B-B14F-4D97-AF65-F5344CB8AC3E}">
        <p14:creationId xmlns:p14="http://schemas.microsoft.com/office/powerpoint/2010/main" val="1178121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223679" y="1701209"/>
            <a:ext cx="3651753"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w</a:t>
            </a:r>
            <a:r>
              <a:rPr lang="ka-GE" sz="2800" dirty="0" smtClean="0">
                <a:solidFill>
                  <a:schemeClr val="bg1"/>
                </a:solidFill>
                <a:latin typeface="Calibri" panose="020F0502020204030204" pitchFamily="34" charset="0"/>
                <a:cs typeface="Calibri" panose="020F0502020204030204" pitchFamily="34" charset="0"/>
              </a:rPr>
              <a:t>aiting </a:t>
            </a:r>
            <a:r>
              <a:rPr lang="ka-GE" sz="2800" dirty="0">
                <a:solidFill>
                  <a:schemeClr val="bg1"/>
                </a:solidFill>
                <a:latin typeface="Calibri" panose="020F0502020204030204" pitchFamily="34" charset="0"/>
                <a:cs typeface="Calibri" panose="020F0502020204030204" pitchFamily="34" charset="0"/>
              </a:rPr>
              <a:t>list</a:t>
            </a:r>
            <a:endParaRPr lang="en-US" sz="2800"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(n.)</a:t>
            </a:r>
            <a:endParaRPr sz="2800"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3854742" y="4396703"/>
            <a:ext cx="4389625" cy="5448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dirty="0" smtClean="0">
                <a:solidFill>
                  <a:srgbClr val="FFFFFF"/>
                </a:solidFill>
                <a:latin typeface="Calibri" panose="020F0502020204030204" pitchFamily="34" charset="0"/>
                <a:ea typeface="Calibri"/>
                <a:cs typeface="Calibri" panose="020F0502020204030204" pitchFamily="34" charset="0"/>
                <a:sym typeface="Calibri"/>
              </a:rPr>
              <a:t>მომლოდინეთა </a:t>
            </a:r>
            <a:r>
              <a:rPr lang="ka-GE" sz="2400" dirty="0">
                <a:solidFill>
                  <a:srgbClr val="FFFFFF"/>
                </a:solidFill>
                <a:latin typeface="Calibri" panose="020F0502020204030204" pitchFamily="34" charset="0"/>
                <a:ea typeface="Calibri"/>
                <a:cs typeface="Calibri" panose="020F0502020204030204" pitchFamily="34" charset="0"/>
                <a:sym typeface="Calibri"/>
              </a:rPr>
              <a:t>სია</a:t>
            </a:r>
            <a:endParaRPr sz="24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9235440" y="265735"/>
            <a:ext cx="2720656"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9235440" y="455842"/>
            <a:ext cx="2720655" cy="1169551"/>
          </a:xfrm>
          <a:prstGeom prst="rect">
            <a:avLst/>
          </a:prstGeom>
          <a:noFill/>
        </p:spPr>
        <p:txBody>
          <a:bodyPr wrap="square" rtlCol="0">
            <a:spAutoFit/>
          </a:body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636652" y="5232007"/>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i="1" dirty="0">
                <a:solidFill>
                  <a:srgbClr val="FFFFFF"/>
                </a:solidFill>
                <a:latin typeface="Calibri" panose="020F0502020204030204" pitchFamily="34" charset="0"/>
                <a:ea typeface="Calibri"/>
                <a:cs typeface="Calibri" panose="020F0502020204030204" pitchFamily="34" charset="0"/>
                <a:sym typeface="Calibri"/>
              </a:rPr>
              <a:t>We went to the </a:t>
            </a:r>
            <a:r>
              <a:rPr lang="ka-GE" sz="2400" i="1" dirty="0" smtClean="0">
                <a:solidFill>
                  <a:srgbClr val="FFFFFF"/>
                </a:solidFill>
                <a:latin typeface="Calibri" panose="020F0502020204030204" pitchFamily="34" charset="0"/>
                <a:ea typeface="Calibri"/>
                <a:cs typeface="Calibri" panose="020F0502020204030204" pitchFamily="34" charset="0"/>
                <a:sym typeface="Calibri"/>
              </a:rPr>
              <a:t>rest</a:t>
            </a:r>
            <a:r>
              <a:rPr lang="en-US" sz="2400" i="1" dirty="0" smtClean="0">
                <a:solidFill>
                  <a:srgbClr val="FFFFFF"/>
                </a:solidFill>
                <a:latin typeface="Calibri" panose="020F0502020204030204" pitchFamily="34" charset="0"/>
                <a:ea typeface="Calibri"/>
                <a:cs typeface="Calibri" panose="020F0502020204030204" pitchFamily="34" charset="0"/>
                <a:sym typeface="Calibri"/>
              </a:rPr>
              <a:t>au</a:t>
            </a:r>
            <a:r>
              <a:rPr lang="ka-GE" sz="2400" i="1" dirty="0" smtClean="0">
                <a:solidFill>
                  <a:srgbClr val="FFFFFF"/>
                </a:solidFill>
                <a:latin typeface="Calibri" panose="020F0502020204030204" pitchFamily="34" charset="0"/>
                <a:ea typeface="Calibri"/>
                <a:cs typeface="Calibri" panose="020F0502020204030204" pitchFamily="34" charset="0"/>
                <a:sym typeface="Calibri"/>
              </a:rPr>
              <a:t>ra</a:t>
            </a:r>
            <a:r>
              <a:rPr lang="en-US" sz="2400" i="1" dirty="0" smtClean="0">
                <a:solidFill>
                  <a:srgbClr val="FFFFFF"/>
                </a:solidFill>
                <a:latin typeface="Calibri" panose="020F0502020204030204" pitchFamily="34" charset="0"/>
                <a:ea typeface="Calibri"/>
                <a:cs typeface="Calibri" panose="020F0502020204030204" pitchFamily="34" charset="0"/>
                <a:sym typeface="Calibri"/>
              </a:rPr>
              <a:t>nt</a:t>
            </a:r>
            <a:r>
              <a:rPr lang="ka-GE" sz="2400" i="1" dirty="0" smtClean="0">
                <a:solidFill>
                  <a:srgbClr val="FFFFFF"/>
                </a:solidFill>
                <a:latin typeface="Calibri" panose="020F0502020204030204" pitchFamily="34" charset="0"/>
                <a:ea typeface="Calibri"/>
                <a:cs typeface="Calibri" panose="020F0502020204030204" pitchFamily="34" charset="0"/>
                <a:sym typeface="Calibri"/>
              </a:rPr>
              <a:t> </a:t>
            </a:r>
            <a:r>
              <a:rPr lang="ka-GE" sz="2400" i="1" dirty="0">
                <a:solidFill>
                  <a:srgbClr val="FFFFFF"/>
                </a:solidFill>
                <a:latin typeface="Calibri" panose="020F0502020204030204" pitchFamily="34" charset="0"/>
                <a:ea typeface="Calibri"/>
                <a:cs typeface="Calibri" panose="020F0502020204030204" pitchFamily="34" charset="0"/>
                <a:sym typeface="Calibri"/>
              </a:rPr>
              <a:t>but all the tables were busy, </a:t>
            </a:r>
            <a:r>
              <a:rPr lang="en-US" sz="2400" i="1" dirty="0" smtClean="0">
                <a:solidFill>
                  <a:srgbClr val="FFFFFF"/>
                </a:solidFill>
                <a:latin typeface="Calibri" panose="020F0502020204030204" pitchFamily="34" charset="0"/>
                <a:ea typeface="Calibri"/>
                <a:cs typeface="Calibri" panose="020F0502020204030204" pitchFamily="34" charset="0"/>
                <a:sym typeface="Calibri"/>
              </a:rPr>
              <a:t>the </a:t>
            </a:r>
            <a:r>
              <a:rPr lang="ka-GE" sz="2400" i="1" dirty="0" smtClean="0">
                <a:solidFill>
                  <a:srgbClr val="FFFFFF"/>
                </a:solidFill>
                <a:latin typeface="Calibri" panose="020F0502020204030204" pitchFamily="34" charset="0"/>
                <a:ea typeface="Calibri"/>
                <a:cs typeface="Calibri" panose="020F0502020204030204" pitchFamily="34" charset="0"/>
                <a:sym typeface="Calibri"/>
              </a:rPr>
              <a:t>waitress </a:t>
            </a:r>
            <a:r>
              <a:rPr lang="ka-GE" sz="2400" i="1" dirty="0">
                <a:solidFill>
                  <a:srgbClr val="FFFFFF"/>
                </a:solidFill>
                <a:latin typeface="Calibri" panose="020F0502020204030204" pitchFamily="34" charset="0"/>
                <a:ea typeface="Calibri"/>
                <a:cs typeface="Calibri" panose="020F0502020204030204" pitchFamily="34" charset="0"/>
                <a:sym typeface="Calibri"/>
              </a:rPr>
              <a:t>put </a:t>
            </a:r>
            <a:r>
              <a:rPr lang="en-US" sz="2400" i="1" dirty="0" smtClean="0">
                <a:solidFill>
                  <a:srgbClr val="FFFFFF"/>
                </a:solidFill>
                <a:latin typeface="Calibri" panose="020F0502020204030204" pitchFamily="34" charset="0"/>
                <a:ea typeface="Calibri"/>
                <a:cs typeface="Calibri" panose="020F0502020204030204" pitchFamily="34" charset="0"/>
                <a:sym typeface="Calibri"/>
              </a:rPr>
              <a:t>us</a:t>
            </a:r>
            <a:r>
              <a:rPr lang="ka-GE" sz="2400" i="1" dirty="0" smtClean="0">
                <a:solidFill>
                  <a:srgbClr val="FFFFFF"/>
                </a:solidFill>
                <a:latin typeface="Calibri" panose="020F0502020204030204" pitchFamily="34" charset="0"/>
                <a:ea typeface="Calibri"/>
                <a:cs typeface="Calibri" panose="020F0502020204030204" pitchFamily="34" charset="0"/>
                <a:sym typeface="Calibri"/>
              </a:rPr>
              <a:t> </a:t>
            </a:r>
            <a:r>
              <a:rPr lang="ka-GE" sz="2400" i="1" dirty="0">
                <a:solidFill>
                  <a:srgbClr val="FFFFFF"/>
                </a:solidFill>
                <a:latin typeface="Calibri" panose="020F0502020204030204" pitchFamily="34" charset="0"/>
                <a:ea typeface="Calibri"/>
                <a:cs typeface="Calibri" panose="020F0502020204030204" pitchFamily="34" charset="0"/>
                <a:sym typeface="Calibri"/>
              </a:rPr>
              <a:t>on a </a:t>
            </a:r>
            <a:r>
              <a:rPr lang="ka-GE" sz="2400" i="1" u="sng" dirty="0">
                <a:solidFill>
                  <a:srgbClr val="FFC000"/>
                </a:solidFill>
                <a:latin typeface="Calibri" panose="020F0502020204030204" pitchFamily="34" charset="0"/>
                <a:ea typeface="Calibri"/>
                <a:cs typeface="Calibri" panose="020F0502020204030204" pitchFamily="34" charset="0"/>
                <a:sym typeface="Calibri"/>
              </a:rPr>
              <a:t>waiting list.</a:t>
            </a:r>
          </a:p>
        </p:txBody>
      </p:sp>
    </p:spTree>
    <p:extLst>
      <p:ext uri="{BB962C8B-B14F-4D97-AF65-F5344CB8AC3E}">
        <p14:creationId xmlns:p14="http://schemas.microsoft.com/office/powerpoint/2010/main" val="2261777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2" y="1677614"/>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h</a:t>
            </a:r>
            <a:r>
              <a:rPr lang="ka-GE" sz="2800" dirty="0" smtClean="0">
                <a:solidFill>
                  <a:schemeClr val="bg1"/>
                </a:solidFill>
                <a:latin typeface="Calibri" panose="020F0502020204030204" pitchFamily="34" charset="0"/>
                <a:cs typeface="Calibri" panose="020F0502020204030204" pitchFamily="34" charset="0"/>
              </a:rPr>
              <a:t>ospitality</a:t>
            </a:r>
            <a:endParaRPr lang="en-US" sz="2800"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(n.)</a:t>
            </a:r>
            <a:endParaRPr sz="2800"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4385664" y="4376118"/>
            <a:ext cx="3489768" cy="5448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u="none" strike="noStrike" cap="none" dirty="0">
                <a:solidFill>
                  <a:srgbClr val="FFFFFF"/>
                </a:solidFill>
                <a:latin typeface="Calibri" panose="020F0502020204030204" pitchFamily="34" charset="0"/>
                <a:ea typeface="Calibri"/>
                <a:cs typeface="Calibri" panose="020F0502020204030204" pitchFamily="34" charset="0"/>
                <a:sym typeface="Calibri"/>
              </a:rPr>
              <a:t>სტუმართმოყვარეობა</a:t>
            </a:r>
            <a:endParaRPr sz="24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328E047-1F90-4CB1-8264-047021299E60}"/>
              </a:ext>
            </a:extLst>
          </p:cNvPr>
          <p:cNvSpPr txBox="1"/>
          <p:nvPr/>
        </p:nvSpPr>
        <p:spPr>
          <a:xfrm>
            <a:off x="9423607" y="355564"/>
            <a:ext cx="2438655"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349994"/>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dirty="0">
                <a:solidFill>
                  <a:srgbClr val="FFFFFF"/>
                </a:solidFill>
                <a:latin typeface="Calibri" panose="020F0502020204030204" pitchFamily="34" charset="0"/>
                <a:ea typeface="Calibri"/>
                <a:cs typeface="Calibri" panose="020F0502020204030204" pitchFamily="34" charset="0"/>
                <a:sym typeface="Calibri"/>
              </a:rPr>
              <a:t> </a:t>
            </a:r>
            <a:r>
              <a:rPr lang="ka-GE" sz="2400" i="1" u="sng" dirty="0">
                <a:solidFill>
                  <a:srgbClr val="FFC000"/>
                </a:solidFill>
                <a:latin typeface="Calibri" panose="020F0502020204030204" pitchFamily="34" charset="0"/>
                <a:ea typeface="Calibri"/>
                <a:cs typeface="Calibri" panose="020F0502020204030204" pitchFamily="34" charset="0"/>
                <a:sym typeface="Calibri"/>
              </a:rPr>
              <a:t>Hospitality</a:t>
            </a:r>
            <a:r>
              <a:rPr lang="ka-GE" sz="2400" i="1" dirty="0">
                <a:solidFill>
                  <a:srgbClr val="FFFFFF"/>
                </a:solidFill>
                <a:latin typeface="Calibri" panose="020F0502020204030204" pitchFamily="34" charset="0"/>
                <a:ea typeface="Calibri"/>
                <a:cs typeface="Calibri" panose="020F0502020204030204" pitchFamily="34" charset="0"/>
                <a:sym typeface="Calibri"/>
              </a:rPr>
              <a:t> is very important in tourism. It’s a key to </a:t>
            </a:r>
            <a:r>
              <a:rPr lang="ka-GE" sz="2400" i="1" dirty="0" smtClean="0">
                <a:solidFill>
                  <a:srgbClr val="FFFFFF"/>
                </a:solidFill>
                <a:latin typeface="Calibri" panose="020F0502020204030204" pitchFamily="34" charset="0"/>
                <a:ea typeface="Calibri"/>
                <a:cs typeface="Calibri" panose="020F0502020204030204" pitchFamily="34" charset="0"/>
                <a:sym typeface="Calibri"/>
              </a:rPr>
              <a:t>cu</a:t>
            </a:r>
            <a:r>
              <a:rPr lang="en-US" sz="2400" i="1" dirty="0" smtClean="0">
                <a:solidFill>
                  <a:srgbClr val="FFFFFF"/>
                </a:solidFill>
                <a:latin typeface="Calibri" panose="020F0502020204030204" pitchFamily="34" charset="0"/>
                <a:ea typeface="Calibri"/>
                <a:cs typeface="Calibri" panose="020F0502020204030204" pitchFamily="34" charset="0"/>
                <a:sym typeface="Calibri"/>
              </a:rPr>
              <a:t>s</a:t>
            </a:r>
            <a:r>
              <a:rPr lang="ka-GE" sz="2400" i="1" dirty="0" smtClean="0">
                <a:solidFill>
                  <a:srgbClr val="FFFFFF"/>
                </a:solidFill>
                <a:latin typeface="Calibri" panose="020F0502020204030204" pitchFamily="34" charset="0"/>
                <a:ea typeface="Calibri"/>
                <a:cs typeface="Calibri" panose="020F0502020204030204" pitchFamily="34" charset="0"/>
                <a:sym typeface="Calibri"/>
              </a:rPr>
              <a:t>tomer’s </a:t>
            </a:r>
            <a:r>
              <a:rPr lang="ka-GE" sz="2400" i="1" dirty="0">
                <a:solidFill>
                  <a:srgbClr val="FFFFFF"/>
                </a:solidFill>
                <a:latin typeface="Calibri" panose="020F0502020204030204" pitchFamily="34" charset="0"/>
                <a:ea typeface="Calibri"/>
                <a:cs typeface="Calibri" panose="020F0502020204030204" pitchFamily="34" charset="0"/>
                <a:sym typeface="Calibri"/>
              </a:rPr>
              <a:t>satisfaction. </a:t>
            </a:r>
            <a:endParaRPr sz="2400" i="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6853426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2" y="1677614"/>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s</a:t>
            </a:r>
            <a:r>
              <a:rPr lang="ka-GE" sz="2800" dirty="0" smtClean="0">
                <a:solidFill>
                  <a:schemeClr val="bg1"/>
                </a:solidFill>
                <a:latin typeface="Calibri" panose="020F0502020204030204" pitchFamily="34" charset="0"/>
                <a:cs typeface="Calibri" panose="020F0502020204030204" pitchFamily="34" charset="0"/>
              </a:rPr>
              <a:t>ightseeing</a:t>
            </a:r>
            <a:endParaRPr lang="en-US" sz="2800"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(n.)</a:t>
            </a:r>
            <a:endParaRPr sz="2800"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3301060" y="4349513"/>
            <a:ext cx="5717341" cy="812796"/>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dirty="0" smtClean="0">
                <a:solidFill>
                  <a:srgbClr val="FFFFFF"/>
                </a:solidFill>
                <a:latin typeface="Calibri" panose="020F0502020204030204" pitchFamily="34" charset="0"/>
                <a:ea typeface="Calibri"/>
                <a:cs typeface="Calibri" panose="020F0502020204030204" pitchFamily="34" charset="0"/>
                <a:sym typeface="Calibri"/>
              </a:rPr>
              <a:t>ღირსშესანიშნაობების </a:t>
            </a:r>
            <a:r>
              <a:rPr lang="ka-GE" sz="2400" dirty="0">
                <a:solidFill>
                  <a:srgbClr val="FFFFFF"/>
                </a:solidFill>
                <a:latin typeface="Calibri" panose="020F0502020204030204" pitchFamily="34" charset="0"/>
                <a:ea typeface="Calibri"/>
                <a:cs typeface="Calibri" panose="020F0502020204030204" pitchFamily="34" charset="0"/>
                <a:sym typeface="Calibri"/>
              </a:rPr>
              <a:t>დათვალიერება</a:t>
            </a:r>
            <a:endParaRPr sz="24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328E047-1F90-4CB1-8264-047021299E60}"/>
              </a:ext>
            </a:extLst>
          </p:cNvPr>
          <p:cNvSpPr txBox="1"/>
          <p:nvPr/>
        </p:nvSpPr>
        <p:spPr>
          <a:xfrm>
            <a:off x="9423608" y="355564"/>
            <a:ext cx="2532488"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349994"/>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i="1" dirty="0" smtClean="0">
                <a:solidFill>
                  <a:srgbClr val="FFFFFF"/>
                </a:solidFill>
                <a:latin typeface="Calibri" panose="020F0502020204030204" pitchFamily="34" charset="0"/>
                <a:ea typeface="Calibri"/>
                <a:cs typeface="Calibri" panose="020F0502020204030204" pitchFamily="34" charset="0"/>
                <a:sym typeface="Calibri"/>
              </a:rPr>
              <a:t>Travel</a:t>
            </a:r>
            <a:r>
              <a:rPr lang="en-US" sz="2400" i="1" dirty="0" smtClean="0">
                <a:solidFill>
                  <a:srgbClr val="FFFFFF"/>
                </a:solidFill>
                <a:latin typeface="Calibri" panose="020F0502020204030204" pitchFamily="34" charset="0"/>
                <a:ea typeface="Calibri"/>
                <a:cs typeface="Calibri" panose="020F0502020204030204" pitchFamily="34" charset="0"/>
                <a:sym typeface="Calibri"/>
              </a:rPr>
              <a:t>l</a:t>
            </a:r>
            <a:r>
              <a:rPr lang="ka-GE" sz="2400" i="1" dirty="0" smtClean="0">
                <a:solidFill>
                  <a:srgbClr val="FFFFFF"/>
                </a:solidFill>
                <a:latin typeface="Calibri" panose="020F0502020204030204" pitchFamily="34" charset="0"/>
                <a:ea typeface="Calibri"/>
                <a:cs typeface="Calibri" panose="020F0502020204030204" pitchFamily="34" charset="0"/>
                <a:sym typeface="Calibri"/>
              </a:rPr>
              <a:t>ers </a:t>
            </a:r>
            <a:r>
              <a:rPr lang="ka-GE" sz="2400" i="1" dirty="0">
                <a:solidFill>
                  <a:srgbClr val="FFFFFF"/>
                </a:solidFill>
                <a:latin typeface="Calibri" panose="020F0502020204030204" pitchFamily="34" charset="0"/>
                <a:ea typeface="Calibri"/>
                <a:cs typeface="Calibri" panose="020F0502020204030204" pitchFamily="34" charset="0"/>
                <a:sym typeface="Calibri"/>
              </a:rPr>
              <a:t>can </a:t>
            </a:r>
            <a:r>
              <a:rPr lang="ka-GE" sz="2400" i="1" dirty="0" smtClean="0">
                <a:solidFill>
                  <a:srgbClr val="FFFFFF"/>
                </a:solidFill>
                <a:latin typeface="Calibri" panose="020F0502020204030204" pitchFamily="34" charset="0"/>
                <a:ea typeface="Calibri"/>
                <a:cs typeface="Calibri" panose="020F0502020204030204" pitchFamily="34" charset="0"/>
                <a:sym typeface="Calibri"/>
              </a:rPr>
              <a:t>cho</a:t>
            </a:r>
            <a:r>
              <a:rPr lang="en-US" sz="2400" i="1" dirty="0" smtClean="0">
                <a:solidFill>
                  <a:srgbClr val="FFFFFF"/>
                </a:solidFill>
                <a:latin typeface="Calibri" panose="020F0502020204030204" pitchFamily="34" charset="0"/>
                <a:ea typeface="Calibri"/>
                <a:cs typeface="Calibri" panose="020F0502020204030204" pitchFamily="34" charset="0"/>
                <a:sym typeface="Calibri"/>
              </a:rPr>
              <a:t>o</a:t>
            </a:r>
            <a:r>
              <a:rPr lang="ka-GE" sz="2400" i="1" dirty="0" smtClean="0">
                <a:solidFill>
                  <a:srgbClr val="FFFFFF"/>
                </a:solidFill>
                <a:latin typeface="Calibri" panose="020F0502020204030204" pitchFamily="34" charset="0"/>
                <a:ea typeface="Calibri"/>
                <a:cs typeface="Calibri" panose="020F0502020204030204" pitchFamily="34" charset="0"/>
                <a:sym typeface="Calibri"/>
              </a:rPr>
              <a:t>se </a:t>
            </a:r>
            <a:r>
              <a:rPr lang="ka-GE" sz="2400" i="1" dirty="0">
                <a:solidFill>
                  <a:srgbClr val="FFFFFF"/>
                </a:solidFill>
                <a:latin typeface="Calibri" panose="020F0502020204030204" pitchFamily="34" charset="0"/>
                <a:ea typeface="Calibri"/>
                <a:cs typeface="Calibri" panose="020F0502020204030204" pitchFamily="34" charset="0"/>
                <a:sym typeface="Calibri"/>
              </a:rPr>
              <a:t>from different </a:t>
            </a:r>
            <a:r>
              <a:rPr lang="ka-GE" sz="2400" i="1" u="sng" dirty="0">
                <a:solidFill>
                  <a:srgbClr val="FFC000"/>
                </a:solidFill>
                <a:latin typeface="Calibri" panose="020F0502020204030204" pitchFamily="34" charset="0"/>
                <a:ea typeface="Calibri"/>
                <a:cs typeface="Calibri" panose="020F0502020204030204" pitchFamily="34" charset="0"/>
                <a:sym typeface="Calibri"/>
              </a:rPr>
              <a:t>sightseeing</a:t>
            </a:r>
            <a:r>
              <a:rPr lang="ka-GE" sz="2400" i="1" dirty="0">
                <a:solidFill>
                  <a:srgbClr val="FFFFFF"/>
                </a:solidFill>
                <a:latin typeface="Calibri" panose="020F0502020204030204" pitchFamily="34" charset="0"/>
                <a:ea typeface="Calibri"/>
                <a:cs typeface="Calibri" panose="020F0502020204030204" pitchFamily="34" charset="0"/>
                <a:sym typeface="Calibri"/>
              </a:rPr>
              <a:t> </a:t>
            </a:r>
            <a:r>
              <a:rPr lang="ka-GE" sz="2400" i="1" dirty="0" smtClean="0">
                <a:solidFill>
                  <a:srgbClr val="FFFFFF"/>
                </a:solidFill>
                <a:latin typeface="Calibri" panose="020F0502020204030204" pitchFamily="34" charset="0"/>
                <a:ea typeface="Calibri"/>
                <a:cs typeface="Calibri" panose="020F0502020204030204" pitchFamily="34" charset="0"/>
                <a:sym typeface="Calibri"/>
              </a:rPr>
              <a:t>destinations</a:t>
            </a:r>
            <a:r>
              <a:rPr lang="en-US" sz="2400" i="1" dirty="0" smtClean="0">
                <a:solidFill>
                  <a:srgbClr val="FFFFFF"/>
                </a:solidFill>
                <a:latin typeface="Calibri" panose="020F0502020204030204" pitchFamily="34" charset="0"/>
                <a:ea typeface="Calibri"/>
                <a:cs typeface="Calibri" panose="020F0502020204030204" pitchFamily="34" charset="0"/>
                <a:sym typeface="Calibri"/>
              </a:rPr>
              <a:t> in Paris</a:t>
            </a:r>
            <a:r>
              <a:rPr lang="ka-GE" sz="2400" i="1" dirty="0" smtClean="0">
                <a:solidFill>
                  <a:srgbClr val="FFFFFF"/>
                </a:solidFill>
                <a:latin typeface="Calibri" panose="020F0502020204030204" pitchFamily="34" charset="0"/>
                <a:ea typeface="Calibri"/>
                <a:cs typeface="Calibri" panose="020F0502020204030204" pitchFamily="34" charset="0"/>
                <a:sym typeface="Calibri"/>
              </a:rPr>
              <a:t>: Eif</a:t>
            </a:r>
            <a:r>
              <a:rPr lang="en-US" sz="2400" i="1" dirty="0" smtClean="0">
                <a:solidFill>
                  <a:srgbClr val="FFFFFF"/>
                </a:solidFill>
                <a:latin typeface="Calibri" panose="020F0502020204030204" pitchFamily="34" charset="0"/>
                <a:ea typeface="Calibri"/>
                <a:cs typeface="Calibri" panose="020F0502020204030204" pitchFamily="34" charset="0"/>
                <a:sym typeface="Calibri"/>
              </a:rPr>
              <a:t>f</a:t>
            </a:r>
            <a:r>
              <a:rPr lang="ka-GE" sz="2400" i="1" dirty="0" smtClean="0">
                <a:solidFill>
                  <a:srgbClr val="FFFFFF"/>
                </a:solidFill>
                <a:latin typeface="Calibri" panose="020F0502020204030204" pitchFamily="34" charset="0"/>
                <a:ea typeface="Calibri"/>
                <a:cs typeface="Calibri" panose="020F0502020204030204" pitchFamily="34" charset="0"/>
                <a:sym typeface="Calibri"/>
              </a:rPr>
              <a:t>el </a:t>
            </a:r>
            <a:r>
              <a:rPr lang="en-US" sz="2400" i="1" dirty="0" smtClean="0">
                <a:solidFill>
                  <a:srgbClr val="FFFFFF"/>
                </a:solidFill>
                <a:latin typeface="Calibri" panose="020F0502020204030204" pitchFamily="34" charset="0"/>
                <a:ea typeface="Calibri"/>
                <a:cs typeface="Calibri" panose="020F0502020204030204" pitchFamily="34" charset="0"/>
                <a:sym typeface="Calibri"/>
              </a:rPr>
              <a:t>T</a:t>
            </a:r>
            <a:r>
              <a:rPr lang="ka-GE" sz="2400" i="1" dirty="0" smtClean="0">
                <a:solidFill>
                  <a:srgbClr val="FFFFFF"/>
                </a:solidFill>
                <a:latin typeface="Calibri" panose="020F0502020204030204" pitchFamily="34" charset="0"/>
                <a:ea typeface="Calibri"/>
                <a:cs typeface="Calibri" panose="020F0502020204030204" pitchFamily="34" charset="0"/>
                <a:sym typeface="Calibri"/>
              </a:rPr>
              <a:t>ower</a:t>
            </a:r>
            <a:r>
              <a:rPr lang="ka-GE" sz="2400" i="1" dirty="0">
                <a:solidFill>
                  <a:srgbClr val="FFFFFF"/>
                </a:solidFill>
                <a:latin typeface="Calibri" panose="020F0502020204030204" pitchFamily="34" charset="0"/>
                <a:ea typeface="Calibri"/>
                <a:cs typeface="Calibri" panose="020F0502020204030204" pitchFamily="34" charset="0"/>
                <a:sym typeface="Calibri"/>
              </a:rPr>
              <a:t>, </a:t>
            </a:r>
            <a:r>
              <a:rPr lang="ka-GE" sz="2400" i="1" dirty="0" smtClean="0">
                <a:solidFill>
                  <a:srgbClr val="FFFFFF"/>
                </a:solidFill>
                <a:latin typeface="Calibri" panose="020F0502020204030204" pitchFamily="34" charset="0"/>
                <a:ea typeface="Calibri"/>
                <a:cs typeface="Calibri" panose="020F0502020204030204" pitchFamily="34" charset="0"/>
                <a:sym typeface="Calibri"/>
              </a:rPr>
              <a:t>Louvre</a:t>
            </a:r>
            <a:r>
              <a:rPr lang="en-US" sz="2400" i="1" dirty="0" smtClean="0">
                <a:solidFill>
                  <a:srgbClr val="FFFFFF"/>
                </a:solidFill>
                <a:latin typeface="Calibri" panose="020F0502020204030204" pitchFamily="34" charset="0"/>
                <a:ea typeface="Calibri"/>
                <a:cs typeface="Calibri" panose="020F0502020204030204" pitchFamily="34" charset="0"/>
                <a:sym typeface="Calibri"/>
              </a:rPr>
              <a:t>,</a:t>
            </a:r>
            <a:r>
              <a:rPr lang="ka-GE" sz="2400" i="1" dirty="0" smtClean="0">
                <a:solidFill>
                  <a:srgbClr val="FFFFFF"/>
                </a:solidFill>
                <a:latin typeface="Calibri" panose="020F0502020204030204" pitchFamily="34" charset="0"/>
                <a:ea typeface="Calibri"/>
                <a:cs typeface="Calibri" panose="020F0502020204030204" pitchFamily="34" charset="0"/>
                <a:sym typeface="Calibri"/>
              </a:rPr>
              <a:t> </a:t>
            </a:r>
            <a:r>
              <a:rPr lang="ka-GE" sz="2400" i="1" dirty="0">
                <a:solidFill>
                  <a:srgbClr val="FFFFFF"/>
                </a:solidFill>
                <a:latin typeface="Calibri" panose="020F0502020204030204" pitchFamily="34" charset="0"/>
                <a:ea typeface="Calibri"/>
                <a:cs typeface="Calibri" panose="020F0502020204030204" pitchFamily="34" charset="0"/>
                <a:sym typeface="Calibri"/>
              </a:rPr>
              <a:t>etc. </a:t>
            </a:r>
            <a:endParaRPr sz="2400" i="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4620160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3331</TotalTime>
  <Words>1576</Words>
  <Application>Microsoft Office PowerPoint</Application>
  <PresentationFormat>Widescreen</PresentationFormat>
  <Paragraphs>339</Paragraphs>
  <Slides>47</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Calibri Regular</vt:lpstr>
      <vt:lpstr>Sylfaen</vt:lpstr>
      <vt:lpstr>Sylfaen Regular</vt:lpstr>
      <vt:lpstr>Times New Roman</vt:lpstr>
      <vt:lpstr>Office Theme</vt:lpstr>
      <vt:lpstr>PowerPoint Presentation</vt:lpstr>
      <vt:lpstr>PowerPoint Presentation</vt:lpstr>
      <vt:lpstr>Agenda                         გაკვეთილის გეგმა</vt:lpstr>
      <vt:lpstr>Introduction შესავალი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False</vt:lpstr>
      <vt:lpstr>False</vt:lpstr>
      <vt:lpstr>False</vt:lpstr>
      <vt:lpstr>False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შეჯამება</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Dalesio</dc:creator>
  <cp:lastModifiedBy>User</cp:lastModifiedBy>
  <cp:revision>343</cp:revision>
  <dcterms:created xsi:type="dcterms:W3CDTF">2020-04-09T12:21:27Z</dcterms:created>
  <dcterms:modified xsi:type="dcterms:W3CDTF">2020-10-06T08:04:57Z</dcterms:modified>
</cp:coreProperties>
</file>