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2"/>
  </p:notesMasterIdLst>
  <p:sldIdLst>
    <p:sldId id="256" r:id="rId2"/>
    <p:sldId id="257" r:id="rId3"/>
    <p:sldId id="258" r:id="rId4"/>
    <p:sldId id="259" r:id="rId5"/>
    <p:sldId id="346" r:id="rId6"/>
    <p:sldId id="261" r:id="rId7"/>
    <p:sldId id="262" r:id="rId8"/>
    <p:sldId id="264" r:id="rId9"/>
    <p:sldId id="267" r:id="rId10"/>
    <p:sldId id="268" r:id="rId11"/>
    <p:sldId id="303" r:id="rId12"/>
    <p:sldId id="311" r:id="rId13"/>
    <p:sldId id="312" r:id="rId14"/>
    <p:sldId id="313" r:id="rId15"/>
    <p:sldId id="315" r:id="rId16"/>
    <p:sldId id="345" r:id="rId17"/>
    <p:sldId id="271" r:id="rId18"/>
    <p:sldId id="336" r:id="rId19"/>
    <p:sldId id="335" r:id="rId20"/>
    <p:sldId id="337" r:id="rId21"/>
    <p:sldId id="338" r:id="rId22"/>
    <p:sldId id="350" r:id="rId23"/>
    <p:sldId id="361" r:id="rId24"/>
    <p:sldId id="368" r:id="rId25"/>
    <p:sldId id="348" r:id="rId26"/>
    <p:sldId id="349" r:id="rId27"/>
    <p:sldId id="339" r:id="rId28"/>
    <p:sldId id="356" r:id="rId29"/>
    <p:sldId id="357" r:id="rId30"/>
    <p:sldId id="358" r:id="rId31"/>
    <p:sldId id="296" r:id="rId32"/>
    <p:sldId id="297" r:id="rId33"/>
    <p:sldId id="369" r:id="rId34"/>
    <p:sldId id="330" r:id="rId35"/>
    <p:sldId id="331" r:id="rId36"/>
    <p:sldId id="332" r:id="rId37"/>
    <p:sldId id="363" r:id="rId38"/>
    <p:sldId id="343" r:id="rId39"/>
    <p:sldId id="304" r:id="rId40"/>
    <p:sldId id="333" r:id="rId4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7" roundtripDataSignature="AMtx7mi04+w5nQ4tCbZznQyhmJX9mJzj9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B46CFEF4-99AF-46A8-A051-738FFB79779B}">
  <a:tblStyle styleId="{B46CFEF4-99AF-46A8-A051-738FFB79779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9331022-4FDA-4916-96CC-4CBCEC6AEFC1}"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363" autoAdjust="0"/>
    <p:restoredTop sz="96341"/>
  </p:normalViewPr>
  <p:slideViewPr>
    <p:cSldViewPr snapToGrid="0">
      <p:cViewPr varScale="1">
        <p:scale>
          <a:sx n="74" d="100"/>
          <a:sy n="74" d="100"/>
        </p:scale>
        <p:origin x="-432" y="-90"/>
      </p:cViewPr>
      <p:guideLst>
        <p:guide orient="horz" pos="2160"/>
        <p:guide pos="3840"/>
      </p:guideLst>
    </p:cSldViewPr>
  </p:slideViewPr>
  <p:outlineViewPr>
    <p:cViewPr>
      <p:scale>
        <a:sx n="33" d="100"/>
        <a:sy n="33" d="100"/>
      </p:scale>
      <p:origin x="0" y="-85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68"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67" Type="http://customschemas.google.com/relationships/presentationmetadata" Target="metadata"/><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6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Regular" charset="0"/>
                <a:ea typeface="Calibri Regular"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Regular" charset="0"/>
                <a:ea typeface="Calibri Regular"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dirty="0"/>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Regular" charset="0"/>
                <a:ea typeface="Calibri Regular"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lvl1pPr>
              <a:defRPr b="0" i="0">
                <a:latin typeface="Calibri Regular" charset="0"/>
              </a:defRPr>
            </a:lvl1pPr>
          </a:lstStyle>
          <a:p>
            <a:pPr algn="r"/>
            <a:fld id="{00000000-1234-1234-1234-123412341234}" type="slidenum">
              <a:rPr lang="en-US" sz="1200" smtClean="0">
                <a:solidFill>
                  <a:schemeClr val="dk1"/>
                </a:solidFill>
                <a:ea typeface="Calibri"/>
                <a:cs typeface="Calibri"/>
                <a:sym typeface="Calibri"/>
              </a:rPr>
              <a:pPr algn="r"/>
              <a:t>‹#›</a:t>
            </a:fld>
            <a:endParaRPr lang="en-US" sz="1200" dirty="0">
              <a:solidFill>
                <a:schemeClr val="dk1"/>
              </a:solidFill>
              <a:ea typeface="Calibri"/>
              <a:cs typeface="Calibri"/>
              <a:sym typeface="Calibri"/>
            </a:endParaRPr>
          </a:p>
        </p:txBody>
      </p:sp>
    </p:spTree>
    <p:extLst>
      <p:ext uri="{BB962C8B-B14F-4D97-AF65-F5344CB8AC3E}">
        <p14:creationId xmlns:p14="http://schemas.microsoft.com/office/powerpoint/2010/main" val="121979737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Sylfaen Regular" pitchFamily="18" charset="0"/>
        <a:ea typeface="Sylfaen Regular" pitchFamily="18"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ea typeface="Calisto MT Regular" charset="0"/>
                <a:cs typeface="Calisto MT Regular" charset="0"/>
              </a:rPr>
              <a:pPr marL="0" lvl="0" indent="0" algn="r" rtl="0">
                <a:spcBef>
                  <a:spcPts val="0"/>
                </a:spcBef>
                <a:spcAft>
                  <a:spcPts val="0"/>
                </a:spcAft>
                <a:buNone/>
              </a:pPr>
              <a:t>1</a:t>
            </a:fld>
            <a:endParaRPr dirty="0">
              <a:ea typeface="Calisto MT Regular" charset="0"/>
              <a:cs typeface="Calisto MT Regular"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8d3272b2c0_0_2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8d3272b2c0_0_28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248" name="Google Shape;248;g8d3272b2c0_0_28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ea typeface="Calisto MT Regular" charset="0"/>
                <a:cs typeface="Calisto MT Regular" charset="0"/>
              </a:rPr>
              <a:pPr marL="0" lvl="0" indent="0" algn="r" rtl="0">
                <a:spcBef>
                  <a:spcPts val="0"/>
                </a:spcBef>
                <a:spcAft>
                  <a:spcPts val="0"/>
                </a:spcAft>
                <a:buClr>
                  <a:srgbClr val="000000"/>
                </a:buClr>
                <a:buFont typeface="Arial"/>
                <a:buNone/>
              </a:pPr>
              <a:t>10</a:t>
            </a:fld>
            <a:endParaRPr dirty="0">
              <a:ea typeface="Calisto MT Regular" charset="0"/>
              <a:cs typeface="Calisto MT Regular"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8d3272b2c0_0_4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8d3272b2c0_0_46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301" name="Google Shape;301;g8d3272b2c0_0_46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ea typeface="Calisto MT Regular" charset="0"/>
                <a:cs typeface="Calisto MT Regular" charset="0"/>
              </a:rPr>
              <a:pPr marL="0" lvl="0" indent="0" algn="r" rtl="0">
                <a:spcBef>
                  <a:spcPts val="0"/>
                </a:spcBef>
                <a:spcAft>
                  <a:spcPts val="0"/>
                </a:spcAft>
                <a:buClr>
                  <a:srgbClr val="000000"/>
                </a:buClr>
                <a:buFont typeface="Arial"/>
                <a:buNone/>
              </a:pPr>
              <a:t>17</a:t>
            </a:fld>
            <a:endParaRPr dirty="0">
              <a:ea typeface="Calisto MT Regular" charset="0"/>
              <a:cs typeface="Calisto MT Regular"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8d3272b2c0_0_4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8d3272b2c0_0_46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301" name="Google Shape;301;g8d3272b2c0_0_46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ea typeface="Calisto MT Regular" charset="0"/>
                <a:cs typeface="Calisto MT Regular" charset="0"/>
              </a:rPr>
              <a:pPr marL="0" lvl="0" indent="0" algn="r" rtl="0">
                <a:spcBef>
                  <a:spcPts val="0"/>
                </a:spcBef>
                <a:spcAft>
                  <a:spcPts val="0"/>
                </a:spcAft>
                <a:buClr>
                  <a:srgbClr val="000000"/>
                </a:buClr>
                <a:buFont typeface="Arial"/>
                <a:buNone/>
              </a:pPr>
              <a:t>18</a:t>
            </a:fld>
            <a:endParaRPr dirty="0">
              <a:ea typeface="Calisto MT Regular" charset="0"/>
              <a:cs typeface="Calisto MT Regular" charset="0"/>
            </a:endParaRPr>
          </a:p>
        </p:txBody>
      </p:sp>
    </p:spTree>
    <p:extLst>
      <p:ext uri="{BB962C8B-B14F-4D97-AF65-F5344CB8AC3E}">
        <p14:creationId xmlns:p14="http://schemas.microsoft.com/office/powerpoint/2010/main" val="1932746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8d3272b2c0_0_4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8d3272b2c0_0_46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301" name="Google Shape;301;g8d3272b2c0_0_46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ea typeface="Calisto MT Regular" charset="0"/>
                <a:cs typeface="Calisto MT Regular" charset="0"/>
              </a:rPr>
              <a:pPr marL="0" lvl="0" indent="0" algn="r" rtl="0">
                <a:spcBef>
                  <a:spcPts val="0"/>
                </a:spcBef>
                <a:spcAft>
                  <a:spcPts val="0"/>
                </a:spcAft>
                <a:buClr>
                  <a:srgbClr val="000000"/>
                </a:buClr>
                <a:buFont typeface="Arial"/>
                <a:buNone/>
              </a:pPr>
              <a:t>19</a:t>
            </a:fld>
            <a:endParaRPr dirty="0">
              <a:ea typeface="Calisto MT Regular" charset="0"/>
              <a:cs typeface="Calisto MT Regular" charset="0"/>
            </a:endParaRPr>
          </a:p>
        </p:txBody>
      </p:sp>
    </p:spTree>
    <p:extLst>
      <p:ext uri="{BB962C8B-B14F-4D97-AF65-F5344CB8AC3E}">
        <p14:creationId xmlns:p14="http://schemas.microsoft.com/office/powerpoint/2010/main" val="1124533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8d3272b2c0_0_4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8d3272b2c0_0_46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301" name="Google Shape;301;g8d3272b2c0_0_46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ea typeface="Calisto MT Regular" charset="0"/>
                <a:cs typeface="Calisto MT Regular" charset="0"/>
              </a:rPr>
              <a:pPr marL="0" lvl="0" indent="0" algn="r" rtl="0">
                <a:spcBef>
                  <a:spcPts val="0"/>
                </a:spcBef>
                <a:spcAft>
                  <a:spcPts val="0"/>
                </a:spcAft>
                <a:buClr>
                  <a:srgbClr val="000000"/>
                </a:buClr>
                <a:buFont typeface="Arial"/>
                <a:buNone/>
              </a:pPr>
              <a:t>20</a:t>
            </a:fld>
            <a:endParaRPr dirty="0">
              <a:ea typeface="Calisto MT Regular" charset="0"/>
              <a:cs typeface="Calisto MT Regular" charset="0"/>
            </a:endParaRPr>
          </a:p>
        </p:txBody>
      </p:sp>
    </p:spTree>
    <p:extLst>
      <p:ext uri="{BB962C8B-B14F-4D97-AF65-F5344CB8AC3E}">
        <p14:creationId xmlns:p14="http://schemas.microsoft.com/office/powerpoint/2010/main" val="10476586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8d3272b2c0_0_4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8d3272b2c0_0_46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301" name="Google Shape;301;g8d3272b2c0_0_46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ea typeface="Calisto MT Regular" charset="0"/>
                <a:cs typeface="Calisto MT Regular" charset="0"/>
              </a:rPr>
              <a:pPr marL="0" lvl="0" indent="0" algn="r" rtl="0">
                <a:spcBef>
                  <a:spcPts val="0"/>
                </a:spcBef>
                <a:spcAft>
                  <a:spcPts val="0"/>
                </a:spcAft>
                <a:buClr>
                  <a:srgbClr val="000000"/>
                </a:buClr>
                <a:buFont typeface="Arial"/>
                <a:buNone/>
              </a:pPr>
              <a:t>21</a:t>
            </a:fld>
            <a:endParaRPr dirty="0">
              <a:ea typeface="Calisto MT Regular" charset="0"/>
              <a:cs typeface="Calisto MT Regular" charset="0"/>
            </a:endParaRPr>
          </a:p>
        </p:txBody>
      </p:sp>
    </p:spTree>
    <p:extLst>
      <p:ext uri="{BB962C8B-B14F-4D97-AF65-F5344CB8AC3E}">
        <p14:creationId xmlns:p14="http://schemas.microsoft.com/office/powerpoint/2010/main" val="12394820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8d3272b2c0_0_4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8d3272b2c0_0_46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301" name="Google Shape;301;g8d3272b2c0_0_46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ea typeface="Calisto MT Regular" charset="0"/>
                <a:cs typeface="Calisto MT Regular" charset="0"/>
              </a:rPr>
              <a:pPr marL="0" lvl="0" indent="0" algn="r" rtl="0">
                <a:spcBef>
                  <a:spcPts val="0"/>
                </a:spcBef>
                <a:spcAft>
                  <a:spcPts val="0"/>
                </a:spcAft>
                <a:buClr>
                  <a:srgbClr val="000000"/>
                </a:buClr>
                <a:buFont typeface="Arial"/>
                <a:buNone/>
              </a:pPr>
              <a:t>22</a:t>
            </a:fld>
            <a:endParaRPr dirty="0">
              <a:ea typeface="Calisto MT Regular" charset="0"/>
              <a:cs typeface="Calisto MT Regular" charset="0"/>
            </a:endParaRPr>
          </a:p>
        </p:txBody>
      </p:sp>
    </p:spTree>
    <p:extLst>
      <p:ext uri="{BB962C8B-B14F-4D97-AF65-F5344CB8AC3E}">
        <p14:creationId xmlns:p14="http://schemas.microsoft.com/office/powerpoint/2010/main" val="22041531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0">
              <a:buNone/>
            </a:pPr>
            <a:r>
              <a:rPr lang="en-US" baseline="0" dirty="0"/>
              <a:t>Tip 1. </a:t>
            </a:r>
          </a:p>
          <a:p>
            <a:pPr>
              <a:buAutoNum type="arabicPeriod"/>
            </a:pPr>
            <a:r>
              <a:rPr lang="en-US" baseline="0" dirty="0"/>
              <a:t>open-minded</a:t>
            </a:r>
          </a:p>
          <a:p>
            <a:pPr>
              <a:buAutoNum type="arabicPeriod"/>
            </a:pPr>
            <a:r>
              <a:rPr lang="en-US" baseline="0" dirty="0"/>
              <a:t>Confident</a:t>
            </a:r>
          </a:p>
          <a:p>
            <a:pPr>
              <a:buAutoNum type="arabicPeriod"/>
            </a:pPr>
            <a:r>
              <a:rPr lang="en-US" baseline="0" dirty="0"/>
              <a:t>Honest </a:t>
            </a:r>
          </a:p>
          <a:p>
            <a:pPr>
              <a:buAutoNum type="arabicPeriod"/>
            </a:pPr>
            <a:r>
              <a:rPr lang="en-US" baseline="0" dirty="0"/>
              <a:t>Listening</a:t>
            </a:r>
          </a:p>
          <a:p>
            <a:pPr>
              <a:buAutoNum type="arabicPeriod"/>
            </a:pPr>
            <a:endParaRPr lang="en-US" baseline="0" dirty="0"/>
          </a:p>
          <a:p>
            <a:pPr marL="228600" indent="0">
              <a:buNone/>
            </a:pPr>
            <a:r>
              <a:rPr lang="en-US" baseline="0" dirty="0"/>
              <a:t>Tip 2.</a:t>
            </a:r>
          </a:p>
          <a:p>
            <a:pPr marL="228600" indent="0">
              <a:buNone/>
            </a:pPr>
            <a:endParaRPr lang="en-US" baseline="0" dirty="0"/>
          </a:p>
          <a:p>
            <a:pPr marL="457200" indent="-228600">
              <a:buFont typeface="+mj-lt"/>
              <a:buAutoNum type="arabicPeriod"/>
            </a:pPr>
            <a:r>
              <a:rPr lang="en-US" baseline="0" dirty="0" err="1"/>
              <a:t>Coragous</a:t>
            </a:r>
            <a:endParaRPr lang="en-US" baseline="0" dirty="0"/>
          </a:p>
          <a:p>
            <a:pPr marL="457200" indent="-228600">
              <a:buFont typeface="+mj-lt"/>
              <a:buAutoNum type="arabicPeriod"/>
            </a:pPr>
            <a:r>
              <a:rPr lang="en-US" baseline="0" dirty="0"/>
              <a:t>Not being scared</a:t>
            </a:r>
          </a:p>
          <a:p>
            <a:pPr marL="457200" indent="-228600">
              <a:buFont typeface="+mj-lt"/>
              <a:buAutoNum type="arabicPeriod"/>
            </a:pPr>
            <a:r>
              <a:rPr lang="en-US" baseline="0" dirty="0"/>
              <a:t>Never give up </a:t>
            </a:r>
          </a:p>
          <a:p>
            <a:pPr marL="457200" indent="-228600">
              <a:buFont typeface="+mj-lt"/>
              <a:buAutoNum type="arabicPeriod"/>
            </a:pPr>
            <a:r>
              <a:rPr lang="en-US" baseline="0" dirty="0"/>
              <a:t>Strong willed </a:t>
            </a:r>
          </a:p>
          <a:p>
            <a:pPr marL="457200" indent="-228600">
              <a:buFont typeface="+mj-lt"/>
              <a:buAutoNum type="arabicPeriod"/>
            </a:pPr>
            <a:endParaRPr lang="en-US" baseline="0" dirty="0"/>
          </a:p>
          <a:p>
            <a:pPr marL="228600" indent="0" algn="l">
              <a:buFont typeface="+mj-lt"/>
              <a:buNone/>
            </a:pPr>
            <a:r>
              <a:rPr lang="en-US" baseline="0" dirty="0"/>
              <a:t>Tip 3</a:t>
            </a:r>
          </a:p>
          <a:p>
            <a:pPr marL="228600" indent="0" algn="l">
              <a:buFont typeface="+mj-lt"/>
              <a:buNone/>
            </a:pPr>
            <a:endParaRPr lang="en-US" baseline="0" dirty="0"/>
          </a:p>
          <a:p>
            <a:pPr marL="457200" indent="-228600" algn="l">
              <a:buFont typeface="+mj-lt"/>
              <a:buAutoNum type="arabicPeriod"/>
            </a:pPr>
            <a:r>
              <a:rPr lang="en-US" baseline="0" dirty="0"/>
              <a:t>Responsible </a:t>
            </a:r>
          </a:p>
          <a:p>
            <a:pPr marL="457200" indent="-228600" algn="l">
              <a:buFont typeface="+mj-lt"/>
              <a:buAutoNum type="arabicPeriod"/>
            </a:pPr>
            <a:r>
              <a:rPr lang="en-US" baseline="0" dirty="0"/>
              <a:t>Thoughtful</a:t>
            </a:r>
          </a:p>
          <a:p>
            <a:pPr marL="457200" indent="-228600" algn="l">
              <a:buFont typeface="+mj-lt"/>
              <a:buAutoNum type="arabicPeriod"/>
            </a:pPr>
            <a:r>
              <a:rPr lang="en-US" baseline="0" dirty="0"/>
              <a:t>High spirited </a:t>
            </a:r>
          </a:p>
        </p:txBody>
      </p:sp>
      <p:sp>
        <p:nvSpPr>
          <p:cNvPr id="4" name="Slide Number Placeholder 3"/>
          <p:cNvSpPr>
            <a:spLocks noGrp="1"/>
          </p:cNvSpPr>
          <p:nvPr>
            <p:ph type="sldNum" idx="10"/>
          </p:nvPr>
        </p:nvSpPr>
        <p:spPr/>
        <p:txBody>
          <a:bodyPr/>
          <a:lstStyle/>
          <a:p>
            <a:pPr algn="r"/>
            <a:fld id="{00000000-1234-1234-1234-123412341234}" type="slidenum">
              <a:rPr lang="en-US" sz="1200" smtClean="0">
                <a:solidFill>
                  <a:schemeClr val="dk1"/>
                </a:solidFill>
                <a:ea typeface="Calibri"/>
                <a:cs typeface="Calibri"/>
                <a:sym typeface="Calibri"/>
              </a:rPr>
              <a:pPr algn="r"/>
              <a:t>27</a:t>
            </a:fld>
            <a:endParaRPr lang="en-US" sz="1200" dirty="0">
              <a:solidFill>
                <a:schemeClr val="dk1"/>
              </a:solidFill>
              <a:ea typeface="Calibri"/>
              <a:cs typeface="Calibri"/>
              <a:sym typeface="Calibri"/>
            </a:endParaRPr>
          </a:p>
        </p:txBody>
      </p:sp>
    </p:spTree>
    <p:extLst>
      <p:ext uri="{BB962C8B-B14F-4D97-AF65-F5344CB8AC3E}">
        <p14:creationId xmlns:p14="http://schemas.microsoft.com/office/powerpoint/2010/main" val="6225906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0">
              <a:buNone/>
            </a:pPr>
            <a:r>
              <a:rPr lang="en-US" baseline="0" dirty="0"/>
              <a:t>Tip 1. </a:t>
            </a:r>
          </a:p>
          <a:p>
            <a:pPr>
              <a:buAutoNum type="arabicPeriod"/>
            </a:pPr>
            <a:r>
              <a:rPr lang="en-US" baseline="0" dirty="0"/>
              <a:t>open-minded</a:t>
            </a:r>
          </a:p>
          <a:p>
            <a:pPr>
              <a:buAutoNum type="arabicPeriod"/>
            </a:pPr>
            <a:r>
              <a:rPr lang="en-US" baseline="0" dirty="0"/>
              <a:t>Confident</a:t>
            </a:r>
          </a:p>
          <a:p>
            <a:pPr>
              <a:buAutoNum type="arabicPeriod"/>
            </a:pPr>
            <a:r>
              <a:rPr lang="en-US" baseline="0" dirty="0"/>
              <a:t>Honest </a:t>
            </a:r>
          </a:p>
          <a:p>
            <a:pPr>
              <a:buAutoNum type="arabicPeriod"/>
            </a:pPr>
            <a:r>
              <a:rPr lang="en-US" baseline="0" dirty="0"/>
              <a:t>Listening</a:t>
            </a:r>
          </a:p>
          <a:p>
            <a:pPr>
              <a:buAutoNum type="arabicPeriod"/>
            </a:pPr>
            <a:endParaRPr lang="en-US" baseline="0" dirty="0"/>
          </a:p>
          <a:p>
            <a:pPr marL="228600" indent="0">
              <a:buNone/>
            </a:pPr>
            <a:r>
              <a:rPr lang="en-US" baseline="0" dirty="0"/>
              <a:t>Tip 2.</a:t>
            </a:r>
          </a:p>
          <a:p>
            <a:pPr marL="228600" indent="0">
              <a:buNone/>
            </a:pPr>
            <a:endParaRPr lang="en-US" baseline="0" dirty="0"/>
          </a:p>
          <a:p>
            <a:pPr marL="457200" indent="-228600">
              <a:buFont typeface="+mj-lt"/>
              <a:buAutoNum type="arabicPeriod"/>
            </a:pPr>
            <a:r>
              <a:rPr lang="en-US" baseline="0" dirty="0" err="1"/>
              <a:t>Coragous</a:t>
            </a:r>
            <a:endParaRPr lang="en-US" baseline="0" dirty="0"/>
          </a:p>
          <a:p>
            <a:pPr marL="457200" indent="-228600">
              <a:buFont typeface="+mj-lt"/>
              <a:buAutoNum type="arabicPeriod"/>
            </a:pPr>
            <a:r>
              <a:rPr lang="en-US" baseline="0" dirty="0"/>
              <a:t>Not being scared</a:t>
            </a:r>
          </a:p>
          <a:p>
            <a:pPr marL="457200" indent="-228600">
              <a:buFont typeface="+mj-lt"/>
              <a:buAutoNum type="arabicPeriod"/>
            </a:pPr>
            <a:r>
              <a:rPr lang="en-US" baseline="0" dirty="0"/>
              <a:t>Never give up </a:t>
            </a:r>
          </a:p>
          <a:p>
            <a:pPr marL="457200" indent="-228600">
              <a:buFont typeface="+mj-lt"/>
              <a:buAutoNum type="arabicPeriod"/>
            </a:pPr>
            <a:r>
              <a:rPr lang="en-US" baseline="0" dirty="0"/>
              <a:t>Strong willed </a:t>
            </a:r>
          </a:p>
          <a:p>
            <a:pPr marL="457200" indent="-228600">
              <a:buFont typeface="+mj-lt"/>
              <a:buAutoNum type="arabicPeriod"/>
            </a:pPr>
            <a:endParaRPr lang="en-US" baseline="0" dirty="0"/>
          </a:p>
          <a:p>
            <a:pPr marL="228600" indent="0" algn="l">
              <a:buFont typeface="+mj-lt"/>
              <a:buNone/>
            </a:pPr>
            <a:r>
              <a:rPr lang="en-US" baseline="0" dirty="0"/>
              <a:t>Tip 3</a:t>
            </a:r>
          </a:p>
          <a:p>
            <a:pPr marL="228600" indent="0" algn="l">
              <a:buFont typeface="+mj-lt"/>
              <a:buNone/>
            </a:pPr>
            <a:endParaRPr lang="en-US" baseline="0" dirty="0"/>
          </a:p>
          <a:p>
            <a:pPr marL="457200" indent="-228600" algn="l">
              <a:buFont typeface="+mj-lt"/>
              <a:buAutoNum type="arabicPeriod"/>
            </a:pPr>
            <a:r>
              <a:rPr lang="en-US" baseline="0" dirty="0"/>
              <a:t>Responsible </a:t>
            </a:r>
          </a:p>
          <a:p>
            <a:pPr marL="457200" indent="-228600" algn="l">
              <a:buFont typeface="+mj-lt"/>
              <a:buAutoNum type="arabicPeriod"/>
            </a:pPr>
            <a:r>
              <a:rPr lang="en-US" baseline="0" dirty="0"/>
              <a:t>Thoughtful</a:t>
            </a:r>
          </a:p>
          <a:p>
            <a:pPr marL="457200" indent="-228600" algn="l">
              <a:buFont typeface="+mj-lt"/>
              <a:buAutoNum type="arabicPeriod"/>
            </a:pPr>
            <a:r>
              <a:rPr lang="en-US" baseline="0" dirty="0"/>
              <a:t>High spirited </a:t>
            </a:r>
          </a:p>
        </p:txBody>
      </p:sp>
      <p:sp>
        <p:nvSpPr>
          <p:cNvPr id="4" name="Slide Number Placeholder 3"/>
          <p:cNvSpPr>
            <a:spLocks noGrp="1"/>
          </p:cNvSpPr>
          <p:nvPr>
            <p:ph type="sldNum" idx="10"/>
          </p:nvPr>
        </p:nvSpPr>
        <p:spPr/>
        <p:txBody>
          <a:bodyPr/>
          <a:lstStyle/>
          <a:p>
            <a:pPr algn="r"/>
            <a:fld id="{00000000-1234-1234-1234-123412341234}" type="slidenum">
              <a:rPr lang="en-US" sz="1200" smtClean="0">
                <a:solidFill>
                  <a:schemeClr val="dk1"/>
                </a:solidFill>
                <a:ea typeface="Calibri"/>
                <a:cs typeface="Calibri"/>
                <a:sym typeface="Calibri"/>
              </a:rPr>
              <a:pPr algn="r"/>
              <a:t>28</a:t>
            </a:fld>
            <a:endParaRPr lang="en-US" sz="1200" dirty="0">
              <a:solidFill>
                <a:schemeClr val="dk1"/>
              </a:solidFill>
              <a:ea typeface="Calibri"/>
              <a:cs typeface="Calibri"/>
              <a:sym typeface="Calibri"/>
            </a:endParaRPr>
          </a:p>
        </p:txBody>
      </p:sp>
    </p:spTree>
    <p:extLst>
      <p:ext uri="{BB962C8B-B14F-4D97-AF65-F5344CB8AC3E}">
        <p14:creationId xmlns:p14="http://schemas.microsoft.com/office/powerpoint/2010/main" val="19788852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0">
              <a:buNone/>
            </a:pPr>
            <a:r>
              <a:rPr lang="en-US" baseline="0" dirty="0"/>
              <a:t>Tip 1. </a:t>
            </a:r>
          </a:p>
          <a:p>
            <a:pPr>
              <a:buAutoNum type="arabicPeriod"/>
            </a:pPr>
            <a:r>
              <a:rPr lang="en-US" baseline="0" dirty="0"/>
              <a:t>open-minded</a:t>
            </a:r>
          </a:p>
          <a:p>
            <a:pPr>
              <a:buAutoNum type="arabicPeriod"/>
            </a:pPr>
            <a:r>
              <a:rPr lang="en-US" baseline="0" dirty="0"/>
              <a:t>Confident</a:t>
            </a:r>
          </a:p>
          <a:p>
            <a:pPr>
              <a:buAutoNum type="arabicPeriod"/>
            </a:pPr>
            <a:r>
              <a:rPr lang="en-US" baseline="0" dirty="0"/>
              <a:t>Honest </a:t>
            </a:r>
          </a:p>
          <a:p>
            <a:pPr>
              <a:buAutoNum type="arabicPeriod"/>
            </a:pPr>
            <a:r>
              <a:rPr lang="en-US" baseline="0" dirty="0"/>
              <a:t>Listening</a:t>
            </a:r>
          </a:p>
          <a:p>
            <a:pPr>
              <a:buAutoNum type="arabicPeriod"/>
            </a:pPr>
            <a:endParaRPr lang="en-US" baseline="0" dirty="0"/>
          </a:p>
          <a:p>
            <a:pPr marL="228600" indent="0">
              <a:buNone/>
            </a:pPr>
            <a:r>
              <a:rPr lang="en-US" baseline="0" dirty="0"/>
              <a:t>Tip 2.</a:t>
            </a:r>
          </a:p>
          <a:p>
            <a:pPr marL="228600" indent="0">
              <a:buNone/>
            </a:pPr>
            <a:endParaRPr lang="en-US" baseline="0" dirty="0"/>
          </a:p>
          <a:p>
            <a:pPr marL="457200" indent="-228600">
              <a:buFont typeface="+mj-lt"/>
              <a:buAutoNum type="arabicPeriod"/>
            </a:pPr>
            <a:r>
              <a:rPr lang="en-US" baseline="0" dirty="0" err="1"/>
              <a:t>Coragous</a:t>
            </a:r>
            <a:endParaRPr lang="en-US" baseline="0" dirty="0"/>
          </a:p>
          <a:p>
            <a:pPr marL="457200" indent="-228600">
              <a:buFont typeface="+mj-lt"/>
              <a:buAutoNum type="arabicPeriod"/>
            </a:pPr>
            <a:r>
              <a:rPr lang="en-US" baseline="0" dirty="0"/>
              <a:t>Not being scared</a:t>
            </a:r>
          </a:p>
          <a:p>
            <a:pPr marL="457200" indent="-228600">
              <a:buFont typeface="+mj-lt"/>
              <a:buAutoNum type="arabicPeriod"/>
            </a:pPr>
            <a:r>
              <a:rPr lang="en-US" baseline="0" dirty="0"/>
              <a:t>Never give up </a:t>
            </a:r>
          </a:p>
          <a:p>
            <a:pPr marL="457200" indent="-228600">
              <a:buFont typeface="+mj-lt"/>
              <a:buAutoNum type="arabicPeriod"/>
            </a:pPr>
            <a:r>
              <a:rPr lang="en-US" baseline="0" dirty="0"/>
              <a:t>Strong willed </a:t>
            </a:r>
          </a:p>
          <a:p>
            <a:pPr marL="457200" indent="-228600">
              <a:buFont typeface="+mj-lt"/>
              <a:buAutoNum type="arabicPeriod"/>
            </a:pPr>
            <a:endParaRPr lang="en-US" baseline="0" dirty="0"/>
          </a:p>
          <a:p>
            <a:pPr marL="228600" indent="0" algn="l">
              <a:buFont typeface="+mj-lt"/>
              <a:buNone/>
            </a:pPr>
            <a:r>
              <a:rPr lang="en-US" baseline="0" dirty="0"/>
              <a:t>Tip 3</a:t>
            </a:r>
          </a:p>
          <a:p>
            <a:pPr marL="228600" indent="0" algn="l">
              <a:buFont typeface="+mj-lt"/>
              <a:buNone/>
            </a:pPr>
            <a:endParaRPr lang="en-US" baseline="0" dirty="0"/>
          </a:p>
          <a:p>
            <a:pPr marL="457200" indent="-228600" algn="l">
              <a:buFont typeface="+mj-lt"/>
              <a:buAutoNum type="arabicPeriod"/>
            </a:pPr>
            <a:r>
              <a:rPr lang="en-US" baseline="0" dirty="0"/>
              <a:t>Responsible </a:t>
            </a:r>
          </a:p>
          <a:p>
            <a:pPr marL="457200" indent="-228600" algn="l">
              <a:buFont typeface="+mj-lt"/>
              <a:buAutoNum type="arabicPeriod"/>
            </a:pPr>
            <a:r>
              <a:rPr lang="en-US" baseline="0" dirty="0"/>
              <a:t>Thoughtful</a:t>
            </a:r>
          </a:p>
          <a:p>
            <a:pPr marL="457200" indent="-228600" algn="l">
              <a:buFont typeface="+mj-lt"/>
              <a:buAutoNum type="arabicPeriod"/>
            </a:pPr>
            <a:r>
              <a:rPr lang="en-US" baseline="0" dirty="0"/>
              <a:t>High spirited </a:t>
            </a:r>
          </a:p>
        </p:txBody>
      </p:sp>
      <p:sp>
        <p:nvSpPr>
          <p:cNvPr id="4" name="Slide Number Placeholder 3"/>
          <p:cNvSpPr>
            <a:spLocks noGrp="1"/>
          </p:cNvSpPr>
          <p:nvPr>
            <p:ph type="sldNum" idx="10"/>
          </p:nvPr>
        </p:nvSpPr>
        <p:spPr/>
        <p:txBody>
          <a:bodyPr/>
          <a:lstStyle/>
          <a:p>
            <a:pPr algn="r"/>
            <a:fld id="{00000000-1234-1234-1234-123412341234}" type="slidenum">
              <a:rPr lang="en-US" sz="1200" smtClean="0">
                <a:solidFill>
                  <a:schemeClr val="dk1"/>
                </a:solidFill>
                <a:ea typeface="Calibri"/>
                <a:cs typeface="Calibri"/>
                <a:sym typeface="Calibri"/>
              </a:rPr>
              <a:pPr algn="r"/>
              <a:t>29</a:t>
            </a:fld>
            <a:endParaRPr lang="en-US" sz="1200" dirty="0">
              <a:solidFill>
                <a:schemeClr val="dk1"/>
              </a:solidFill>
              <a:ea typeface="Calibri"/>
              <a:cs typeface="Calibri"/>
              <a:sym typeface="Calibri"/>
            </a:endParaRPr>
          </a:p>
        </p:txBody>
      </p:sp>
    </p:spTree>
    <p:extLst>
      <p:ext uri="{BB962C8B-B14F-4D97-AF65-F5344CB8AC3E}">
        <p14:creationId xmlns:p14="http://schemas.microsoft.com/office/powerpoint/2010/main" val="2958556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0">
              <a:buNone/>
            </a:pPr>
            <a:r>
              <a:rPr lang="en-US" baseline="0" dirty="0"/>
              <a:t>Tip 1. </a:t>
            </a:r>
          </a:p>
          <a:p>
            <a:pPr>
              <a:buAutoNum type="arabicPeriod"/>
            </a:pPr>
            <a:r>
              <a:rPr lang="en-US" baseline="0" dirty="0"/>
              <a:t>open-minded</a:t>
            </a:r>
          </a:p>
          <a:p>
            <a:pPr>
              <a:buAutoNum type="arabicPeriod"/>
            </a:pPr>
            <a:r>
              <a:rPr lang="en-US" baseline="0" dirty="0"/>
              <a:t>Confident</a:t>
            </a:r>
          </a:p>
          <a:p>
            <a:pPr>
              <a:buAutoNum type="arabicPeriod"/>
            </a:pPr>
            <a:r>
              <a:rPr lang="en-US" baseline="0" dirty="0"/>
              <a:t>Honest </a:t>
            </a:r>
          </a:p>
          <a:p>
            <a:pPr>
              <a:buAutoNum type="arabicPeriod"/>
            </a:pPr>
            <a:r>
              <a:rPr lang="en-US" baseline="0" dirty="0"/>
              <a:t>Listening</a:t>
            </a:r>
          </a:p>
          <a:p>
            <a:pPr>
              <a:buAutoNum type="arabicPeriod"/>
            </a:pPr>
            <a:endParaRPr lang="en-US" baseline="0" dirty="0"/>
          </a:p>
          <a:p>
            <a:pPr marL="228600" indent="0">
              <a:buNone/>
            </a:pPr>
            <a:r>
              <a:rPr lang="en-US" baseline="0" dirty="0"/>
              <a:t>Tip 2.</a:t>
            </a:r>
          </a:p>
          <a:p>
            <a:pPr marL="228600" indent="0">
              <a:buNone/>
            </a:pPr>
            <a:endParaRPr lang="en-US" baseline="0" dirty="0"/>
          </a:p>
          <a:p>
            <a:pPr marL="457200" indent="-228600">
              <a:buFont typeface="+mj-lt"/>
              <a:buAutoNum type="arabicPeriod"/>
            </a:pPr>
            <a:r>
              <a:rPr lang="en-US" baseline="0" dirty="0" err="1"/>
              <a:t>Coragous</a:t>
            </a:r>
            <a:endParaRPr lang="en-US" baseline="0" dirty="0"/>
          </a:p>
          <a:p>
            <a:pPr marL="457200" indent="-228600">
              <a:buFont typeface="+mj-lt"/>
              <a:buAutoNum type="arabicPeriod"/>
            </a:pPr>
            <a:r>
              <a:rPr lang="en-US" baseline="0" dirty="0"/>
              <a:t>Not being scared</a:t>
            </a:r>
          </a:p>
          <a:p>
            <a:pPr marL="457200" indent="-228600">
              <a:buFont typeface="+mj-lt"/>
              <a:buAutoNum type="arabicPeriod"/>
            </a:pPr>
            <a:r>
              <a:rPr lang="en-US" baseline="0" dirty="0"/>
              <a:t>Never give up </a:t>
            </a:r>
          </a:p>
          <a:p>
            <a:pPr marL="457200" indent="-228600">
              <a:buFont typeface="+mj-lt"/>
              <a:buAutoNum type="arabicPeriod"/>
            </a:pPr>
            <a:r>
              <a:rPr lang="en-US" baseline="0" dirty="0"/>
              <a:t>Strong willed </a:t>
            </a:r>
          </a:p>
          <a:p>
            <a:pPr marL="457200" indent="-228600">
              <a:buFont typeface="+mj-lt"/>
              <a:buAutoNum type="arabicPeriod"/>
            </a:pPr>
            <a:endParaRPr lang="en-US" baseline="0" dirty="0"/>
          </a:p>
          <a:p>
            <a:pPr marL="228600" indent="0" algn="l">
              <a:buFont typeface="+mj-lt"/>
              <a:buNone/>
            </a:pPr>
            <a:r>
              <a:rPr lang="en-US" baseline="0" dirty="0"/>
              <a:t>Tip 3</a:t>
            </a:r>
          </a:p>
          <a:p>
            <a:pPr marL="228600" indent="0" algn="l">
              <a:buFont typeface="+mj-lt"/>
              <a:buNone/>
            </a:pPr>
            <a:endParaRPr lang="en-US" baseline="0" dirty="0"/>
          </a:p>
          <a:p>
            <a:pPr marL="457200" indent="-228600" algn="l">
              <a:buFont typeface="+mj-lt"/>
              <a:buAutoNum type="arabicPeriod"/>
            </a:pPr>
            <a:r>
              <a:rPr lang="en-US" baseline="0" dirty="0"/>
              <a:t>Responsible </a:t>
            </a:r>
          </a:p>
          <a:p>
            <a:pPr marL="457200" indent="-228600" algn="l">
              <a:buFont typeface="+mj-lt"/>
              <a:buAutoNum type="arabicPeriod"/>
            </a:pPr>
            <a:r>
              <a:rPr lang="en-US" baseline="0" dirty="0"/>
              <a:t>Thoughtful</a:t>
            </a:r>
          </a:p>
          <a:p>
            <a:pPr marL="457200" indent="-228600" algn="l">
              <a:buFont typeface="+mj-lt"/>
              <a:buAutoNum type="arabicPeriod"/>
            </a:pPr>
            <a:r>
              <a:rPr lang="en-US" baseline="0" dirty="0"/>
              <a:t>High spirited </a:t>
            </a:r>
          </a:p>
        </p:txBody>
      </p:sp>
      <p:sp>
        <p:nvSpPr>
          <p:cNvPr id="4" name="Slide Number Placeholder 3"/>
          <p:cNvSpPr>
            <a:spLocks noGrp="1"/>
          </p:cNvSpPr>
          <p:nvPr>
            <p:ph type="sldNum" idx="10"/>
          </p:nvPr>
        </p:nvSpPr>
        <p:spPr/>
        <p:txBody>
          <a:bodyPr/>
          <a:lstStyle/>
          <a:p>
            <a:pPr algn="r"/>
            <a:fld id="{00000000-1234-1234-1234-123412341234}" type="slidenum">
              <a:rPr lang="en-US" sz="1200" smtClean="0">
                <a:solidFill>
                  <a:schemeClr val="dk1"/>
                </a:solidFill>
                <a:ea typeface="Calibri"/>
                <a:cs typeface="Calibri"/>
                <a:sym typeface="Calibri"/>
              </a:rPr>
              <a:pPr algn="r"/>
              <a:t>30</a:t>
            </a:fld>
            <a:endParaRPr lang="en-US" sz="1200" dirty="0">
              <a:solidFill>
                <a:schemeClr val="dk1"/>
              </a:solidFill>
              <a:ea typeface="Calibri"/>
              <a:cs typeface="Calibri"/>
              <a:sym typeface="Calibri"/>
            </a:endParaRPr>
          </a:p>
        </p:txBody>
      </p:sp>
    </p:spTree>
    <p:extLst>
      <p:ext uri="{BB962C8B-B14F-4D97-AF65-F5344CB8AC3E}">
        <p14:creationId xmlns:p14="http://schemas.microsoft.com/office/powerpoint/2010/main" val="41905703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g8d3272b2c0_1_1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3" name="Google Shape;563;g8d3272b2c0_1_1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ka-GE" dirty="0">
                <a:latin typeface="Calibri Regular" charset="0"/>
              </a:rPr>
              <a:t>წინადადებაში </a:t>
            </a:r>
            <a:r>
              <a:rPr lang="en-US" dirty="0">
                <a:latin typeface="Calibri Regular" charset="0"/>
              </a:rPr>
              <a:t>shows</a:t>
            </a:r>
            <a:r>
              <a:rPr lang="ka-GE" dirty="0">
                <a:latin typeface="Calibri Regular" charset="0"/>
              </a:rPr>
              <a:t> ზმნა აჩვენებს გამოხატავს</a:t>
            </a:r>
            <a:r>
              <a:rPr lang="ka-GE" baseline="0" dirty="0">
                <a:latin typeface="Calibri Regular" charset="0"/>
              </a:rPr>
              <a:t> ახლანდელ მარტივ დროს.</a:t>
            </a:r>
          </a:p>
          <a:p>
            <a:pPr marL="0" lvl="0" indent="0" algn="l" rtl="0">
              <a:spcBef>
                <a:spcPts val="0"/>
              </a:spcBef>
              <a:spcAft>
                <a:spcPts val="0"/>
              </a:spcAft>
              <a:buNone/>
            </a:pPr>
            <a:endParaRPr lang="ka-GE" dirty="0">
              <a:latin typeface="Calibri Regular" charset="0"/>
            </a:endParaRPr>
          </a:p>
          <a:p>
            <a:pPr marL="0" lvl="0" indent="0" algn="l" rtl="0">
              <a:spcBef>
                <a:spcPts val="0"/>
              </a:spcBef>
              <a:spcAft>
                <a:spcPts val="0"/>
              </a:spcAft>
              <a:buNone/>
            </a:pPr>
            <a:r>
              <a:rPr lang="ka-GE" dirty="0">
                <a:latin typeface="Calibri Regular" charset="0"/>
              </a:rPr>
              <a:t>ახლანდელი</a:t>
            </a:r>
            <a:r>
              <a:rPr lang="ka-GE" baseline="0" dirty="0">
                <a:latin typeface="Calibri Regular" charset="0"/>
              </a:rPr>
              <a:t> მარტივი დრო გამოხატავს მოქმედებებს რომელიც მეორდება,  </a:t>
            </a:r>
          </a:p>
          <a:p>
            <a:pPr marL="0" lvl="0" indent="0" algn="l" rtl="0">
              <a:spcBef>
                <a:spcPts val="0"/>
              </a:spcBef>
              <a:spcAft>
                <a:spcPts val="0"/>
              </a:spcAft>
              <a:buNone/>
            </a:pPr>
            <a:endParaRPr lang="ka-GE" baseline="0" dirty="0">
              <a:latin typeface="Calibri Regular" charset="0"/>
            </a:endParaRPr>
          </a:p>
          <a:p>
            <a:pPr marL="0" lvl="0" indent="0" algn="l" rtl="0">
              <a:spcBef>
                <a:spcPts val="0"/>
              </a:spcBef>
              <a:spcAft>
                <a:spcPts val="0"/>
              </a:spcAft>
              <a:buNone/>
            </a:pPr>
            <a:r>
              <a:rPr lang="ka-GE" baseline="0" dirty="0">
                <a:latin typeface="Calibri Regular" charset="0"/>
              </a:rPr>
              <a:t>მუდმოვ სიტუაციებს, ყველასათვის ცნობილ ჭეშმარიტებებს, ჩვეულ მოქმედებებს. </a:t>
            </a:r>
            <a:endParaRPr dirty="0">
              <a:latin typeface="Calibri Regular" charset="0"/>
            </a:endParaRPr>
          </a:p>
        </p:txBody>
      </p:sp>
      <p:sp>
        <p:nvSpPr>
          <p:cNvPr id="564" name="Google Shape;564;g8d3272b2c0_1_10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ea typeface="Calisto MT Regular" charset="0"/>
                <a:cs typeface="Calisto MT Regular" charset="0"/>
              </a:rPr>
              <a:pPr marL="0" lvl="0" indent="0" algn="r" rtl="0">
                <a:spcBef>
                  <a:spcPts val="0"/>
                </a:spcBef>
                <a:spcAft>
                  <a:spcPts val="0"/>
                </a:spcAft>
                <a:buClr>
                  <a:srgbClr val="000000"/>
                </a:buClr>
                <a:buFont typeface="Arial"/>
                <a:buNone/>
              </a:pPr>
              <a:t>31</a:t>
            </a:fld>
            <a:endParaRPr dirty="0">
              <a:ea typeface="Calisto MT Regular" charset="0"/>
              <a:cs typeface="Calisto MT Regular"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8d3272b2c0_1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8d3272b2c0_1_6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572" name="Google Shape;572;g8d3272b2c0_1_6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ea typeface="Calisto MT Regular" charset="0"/>
                <a:cs typeface="Calisto MT Regular" charset="0"/>
              </a:rPr>
              <a:pPr marL="0" lvl="0" indent="0" algn="r" rtl="0">
                <a:spcBef>
                  <a:spcPts val="0"/>
                </a:spcBef>
                <a:spcAft>
                  <a:spcPts val="0"/>
                </a:spcAft>
                <a:buClr>
                  <a:srgbClr val="000000"/>
                </a:buClr>
                <a:buFont typeface="Arial"/>
                <a:buNone/>
              </a:pPr>
              <a:t>32</a:t>
            </a:fld>
            <a:endParaRPr dirty="0">
              <a:ea typeface="Calisto MT Regular" charset="0"/>
              <a:cs typeface="Calisto MT Regular"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8d3272b2c0_1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8d3272b2c0_1_6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572" name="Google Shape;572;g8d3272b2c0_1_6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ea typeface="Calisto MT Regular" charset="0"/>
                <a:cs typeface="Calisto MT Regular" charset="0"/>
              </a:rPr>
              <a:pPr marL="0" lvl="0" indent="0" algn="r" rtl="0">
                <a:spcBef>
                  <a:spcPts val="0"/>
                </a:spcBef>
                <a:spcAft>
                  <a:spcPts val="0"/>
                </a:spcAft>
                <a:buClr>
                  <a:srgbClr val="000000"/>
                </a:buClr>
                <a:buFont typeface="Arial"/>
                <a:buNone/>
              </a:pPr>
              <a:t>33</a:t>
            </a:fld>
            <a:endParaRPr dirty="0">
              <a:ea typeface="Calisto MT Regular" charset="0"/>
              <a:cs typeface="Calisto MT Regular" charset="0"/>
            </a:endParaRPr>
          </a:p>
        </p:txBody>
      </p:sp>
    </p:spTree>
    <p:extLst>
      <p:ext uri="{BB962C8B-B14F-4D97-AF65-F5344CB8AC3E}">
        <p14:creationId xmlns:p14="http://schemas.microsoft.com/office/powerpoint/2010/main" val="20619274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8d3272b2c0_1_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8d3272b2c0_1_10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612" name="Google Shape;612;g8d3272b2c0_1_10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ea typeface="Calisto MT Regular" charset="0"/>
                <a:cs typeface="Calisto MT Regular" charset="0"/>
              </a:rPr>
              <a:pPr marL="0" lvl="0" indent="0" algn="r" rtl="0">
                <a:spcBef>
                  <a:spcPts val="0"/>
                </a:spcBef>
                <a:spcAft>
                  <a:spcPts val="0"/>
                </a:spcAft>
                <a:buClr>
                  <a:srgbClr val="000000"/>
                </a:buClr>
                <a:buFont typeface="Arial"/>
                <a:buNone/>
              </a:pPr>
              <a:t>34</a:t>
            </a:fld>
            <a:endParaRPr dirty="0">
              <a:ea typeface="Calisto MT Regular" charset="0"/>
              <a:cs typeface="Calisto MT Regular" charset="0"/>
            </a:endParaRPr>
          </a:p>
        </p:txBody>
      </p:sp>
    </p:spTree>
    <p:extLst>
      <p:ext uri="{BB962C8B-B14F-4D97-AF65-F5344CB8AC3E}">
        <p14:creationId xmlns:p14="http://schemas.microsoft.com/office/powerpoint/2010/main" val="4761449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8d3272b2c0_1_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8d3272b2c0_1_10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612" name="Google Shape;612;g8d3272b2c0_1_10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ea typeface="Calisto MT Regular" charset="0"/>
                <a:cs typeface="Calisto MT Regular" charset="0"/>
              </a:rPr>
              <a:pPr marL="0" lvl="0" indent="0" algn="r" rtl="0">
                <a:spcBef>
                  <a:spcPts val="0"/>
                </a:spcBef>
                <a:spcAft>
                  <a:spcPts val="0"/>
                </a:spcAft>
                <a:buClr>
                  <a:srgbClr val="000000"/>
                </a:buClr>
                <a:buFont typeface="Arial"/>
                <a:buNone/>
              </a:pPr>
              <a:t>35</a:t>
            </a:fld>
            <a:endParaRPr dirty="0">
              <a:ea typeface="Calisto MT Regular" charset="0"/>
              <a:cs typeface="Calisto MT Regular" charset="0"/>
            </a:endParaRPr>
          </a:p>
        </p:txBody>
      </p:sp>
    </p:spTree>
    <p:extLst>
      <p:ext uri="{BB962C8B-B14F-4D97-AF65-F5344CB8AC3E}">
        <p14:creationId xmlns:p14="http://schemas.microsoft.com/office/powerpoint/2010/main" val="12858779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8d3272b2c0_1_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8d3272b2c0_1_10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612" name="Google Shape;612;g8d3272b2c0_1_10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ea typeface="Calisto MT Regular" charset="0"/>
                <a:cs typeface="Calisto MT Regular" charset="0"/>
              </a:rPr>
              <a:pPr marL="0" lvl="0" indent="0" algn="r" rtl="0">
                <a:spcBef>
                  <a:spcPts val="0"/>
                </a:spcBef>
                <a:spcAft>
                  <a:spcPts val="0"/>
                </a:spcAft>
                <a:buClr>
                  <a:srgbClr val="000000"/>
                </a:buClr>
                <a:buFont typeface="Arial"/>
                <a:buNone/>
              </a:pPr>
              <a:t>36</a:t>
            </a:fld>
            <a:endParaRPr dirty="0">
              <a:ea typeface="Calisto MT Regular" charset="0"/>
              <a:cs typeface="Calisto MT Regular" charset="0"/>
            </a:endParaRPr>
          </a:p>
        </p:txBody>
      </p:sp>
    </p:spTree>
    <p:extLst>
      <p:ext uri="{BB962C8B-B14F-4D97-AF65-F5344CB8AC3E}">
        <p14:creationId xmlns:p14="http://schemas.microsoft.com/office/powerpoint/2010/main" val="42747415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8d3272b2c0_1_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8d3272b2c0_1_10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612" name="Google Shape;612;g8d3272b2c0_1_10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ea typeface="Calisto MT Regular" charset="0"/>
                <a:cs typeface="Calisto MT Regular" charset="0"/>
              </a:rPr>
              <a:pPr marL="0" lvl="0" indent="0" algn="r" rtl="0">
                <a:spcBef>
                  <a:spcPts val="0"/>
                </a:spcBef>
                <a:spcAft>
                  <a:spcPts val="0"/>
                </a:spcAft>
                <a:buClr>
                  <a:srgbClr val="000000"/>
                </a:buClr>
                <a:buFont typeface="Arial"/>
                <a:buNone/>
              </a:pPr>
              <a:t>37</a:t>
            </a:fld>
            <a:endParaRPr dirty="0">
              <a:ea typeface="Calisto MT Regular" charset="0"/>
              <a:cs typeface="Calisto MT Regular" charset="0"/>
            </a:endParaRPr>
          </a:p>
        </p:txBody>
      </p:sp>
    </p:spTree>
    <p:extLst>
      <p:ext uri="{BB962C8B-B14F-4D97-AF65-F5344CB8AC3E}">
        <p14:creationId xmlns:p14="http://schemas.microsoft.com/office/powerpoint/2010/main" val="18337401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8d3272b2c0_0_3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02" name="Google Shape;102;g8d3272b2c0_0_3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739056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8d3272b2c0_1_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8d3272b2c0_1_10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612" name="Google Shape;612;g8d3272b2c0_1_10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ea typeface="Calisto MT Regular" charset="0"/>
                <a:cs typeface="Calisto MT Regular" charset="0"/>
              </a:rPr>
              <a:pPr marL="0" lvl="0" indent="0" algn="r" rtl="0">
                <a:spcBef>
                  <a:spcPts val="0"/>
                </a:spcBef>
                <a:spcAft>
                  <a:spcPts val="0"/>
                </a:spcAft>
                <a:buClr>
                  <a:srgbClr val="000000"/>
                </a:buClr>
                <a:buFont typeface="Arial"/>
                <a:buNone/>
              </a:pPr>
              <a:t>40</a:t>
            </a:fld>
            <a:endParaRPr dirty="0">
              <a:ea typeface="Calisto MT Regular" charset="0"/>
              <a:cs typeface="Calisto MT Regular" charset="0"/>
            </a:endParaRPr>
          </a:p>
        </p:txBody>
      </p:sp>
    </p:spTree>
    <p:extLst>
      <p:ext uri="{BB962C8B-B14F-4D97-AF65-F5344CB8AC3E}">
        <p14:creationId xmlns:p14="http://schemas.microsoft.com/office/powerpoint/2010/main" val="39935719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8d3272b2c0_0_3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102" name="Google Shape;102;g8d3272b2c0_0_3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133" name="Google Shape;13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133" name="Google Shape;13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ea typeface="Calisto MT Regular" charset="0"/>
                <a:cs typeface="Calisto MT Regular" charset="0"/>
              </a:rPr>
              <a:pPr marL="0" lvl="0" indent="0" algn="r" rtl="0">
                <a:spcBef>
                  <a:spcPts val="0"/>
                </a:spcBef>
                <a:spcAft>
                  <a:spcPts val="0"/>
                </a:spcAft>
                <a:buClr>
                  <a:srgbClr val="000000"/>
                </a:buClr>
                <a:buFont typeface="Arial"/>
                <a:buNone/>
              </a:pPr>
              <a:t>6</a:t>
            </a:fld>
            <a:endParaRPr dirty="0">
              <a:ea typeface="Calisto MT Regular" charset="0"/>
              <a:cs typeface="Calisto MT Regular"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8d3272b2c0_0_2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8d3272b2c0_0_23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194" name="Google Shape;194;g8d3272b2c0_0_23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ea typeface="Calisto MT Regular" charset="0"/>
                <a:cs typeface="Calisto MT Regular" charset="0"/>
              </a:rPr>
              <a:pPr marL="0" lvl="0" indent="0" algn="r" rtl="0">
                <a:spcBef>
                  <a:spcPts val="0"/>
                </a:spcBef>
                <a:spcAft>
                  <a:spcPts val="0"/>
                </a:spcAft>
                <a:buClr>
                  <a:srgbClr val="000000"/>
                </a:buClr>
                <a:buFont typeface="Arial"/>
                <a:buNone/>
              </a:pPr>
              <a:t>7</a:t>
            </a:fld>
            <a:endParaRPr dirty="0">
              <a:ea typeface="Calisto MT Regular" charset="0"/>
              <a:cs typeface="Calisto MT Regular"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8d3272b2c0_0_2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8d3272b2c0_0_25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212" name="Google Shape;212;g8d3272b2c0_0_25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ea typeface="Calisto MT Regular" charset="0"/>
                <a:cs typeface="Calisto MT Regular" charset="0"/>
              </a:rPr>
              <a:pPr marL="0" lvl="0" indent="0" algn="r" rtl="0">
                <a:spcBef>
                  <a:spcPts val="0"/>
                </a:spcBef>
                <a:spcAft>
                  <a:spcPts val="0"/>
                </a:spcAft>
                <a:buClr>
                  <a:srgbClr val="000000"/>
                </a:buClr>
                <a:buFont typeface="Arial"/>
                <a:buNone/>
              </a:pPr>
              <a:t>8</a:t>
            </a:fld>
            <a:endParaRPr dirty="0">
              <a:ea typeface="Calisto MT Regular" charset="0"/>
              <a:cs typeface="Calisto MT Regular"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8d3272b2c0_0_2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8d3272b2c0_0_27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239" name="Google Shape;239;g8d3272b2c0_0_27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ea typeface="Calisto MT Regular" charset="0"/>
                <a:cs typeface="Calisto MT Regular" charset="0"/>
              </a:rPr>
              <a:pPr marL="0" lvl="0" indent="0" algn="r" rtl="0">
                <a:spcBef>
                  <a:spcPts val="0"/>
                </a:spcBef>
                <a:spcAft>
                  <a:spcPts val="0"/>
                </a:spcAft>
                <a:buClr>
                  <a:srgbClr val="000000"/>
                </a:buClr>
                <a:buFont typeface="Arial"/>
                <a:buNone/>
              </a:pPr>
              <a:t>9</a:t>
            </a:fld>
            <a:endParaRPr dirty="0">
              <a:ea typeface="Calisto MT Regular" charset="0"/>
              <a:cs typeface="Calisto MT Regular"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b="0" i="0">
                <a:latin typeface="Calibri Regular"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7" name="Google Shape;17;p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b="0" i="0">
                <a:latin typeface="Calibri Regular" charset="0"/>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dirty="0"/>
          </a:p>
        </p:txBody>
      </p:sp>
      <p:sp>
        <p:nvSpPr>
          <p:cNvPr id="18" name="Google Shape;18;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19" name="Google Shape;19;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20" name="Google Shape;20;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Calibri Regular"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74" name="Google Shape;74;p1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Calibri Regular"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75" name="Google Shape;75;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76" name="Google Shape;76;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77" name="Google Shape;77;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Calibri Regular"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80" name="Google Shape;80;p1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Calibri Regular"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81" name="Google Shape;81;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82" name="Google Shape;82;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83" name="Google Shape;83;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Calibri Regular"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23" name="Google Shape;23;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Calibri Regular"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24" name="Google Shape;24;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25" name="Google Shape;25;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26" name="Google Shape;26;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b="0" i="0">
                <a:latin typeface="Calibri Regular"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29" name="Google Shape;29;p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b="0" i="0">
                <a:solidFill>
                  <a:srgbClr val="888888"/>
                </a:solidFill>
                <a:latin typeface="Calibri Regular" charset="0"/>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dirty="0"/>
          </a:p>
        </p:txBody>
      </p:sp>
      <p:sp>
        <p:nvSpPr>
          <p:cNvPr id="30" name="Google Shape;30;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31" name="Google Shape;31;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32" name="Google Shape;32;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Calibri Regular"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35" name="Google Shape;35;p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Calibri Regular"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36" name="Google Shape;36;p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Calibri Regular"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37" name="Google Shape;37;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38" name="Google Shape;38;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39" name="Google Shape;39;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Calibri Regular"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42" name="Google Shape;42;p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0" i="0">
                <a:latin typeface="Calibri Regular" charset="0"/>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dirty="0"/>
          </a:p>
        </p:txBody>
      </p:sp>
      <p:sp>
        <p:nvSpPr>
          <p:cNvPr id="43" name="Google Shape;43;p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Calibri Regular"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44" name="Google Shape;44;p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0" i="0">
                <a:latin typeface="Calibri Regular" charset="0"/>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dirty="0"/>
          </a:p>
        </p:txBody>
      </p:sp>
      <p:sp>
        <p:nvSpPr>
          <p:cNvPr id="45" name="Google Shape;45;p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Calibri Regular"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46" name="Google Shape;46;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47" name="Google Shape;47;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48" name="Google Shape;48;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Calibri Regular"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51" name="Google Shape;51;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52" name="Google Shape;52;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53" name="Google Shape;53;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56" name="Google Shape;5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57" name="Google Shape;5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b="0" i="0">
                <a:latin typeface="Calibri Regular"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60" name="Google Shape;60;p1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b="0" i="0">
                <a:latin typeface="Calibri Regular" charset="0"/>
              </a:defRPr>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dirty="0"/>
          </a:p>
        </p:txBody>
      </p:sp>
      <p:sp>
        <p:nvSpPr>
          <p:cNvPr id="61" name="Google Shape;61;p1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b="0" i="0">
                <a:latin typeface="Calibri Regular" charset="0"/>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dirty="0"/>
          </a:p>
        </p:txBody>
      </p:sp>
      <p:sp>
        <p:nvSpPr>
          <p:cNvPr id="62" name="Google Shape;62;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63" name="Google Shape;63;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64" name="Google Shape;64;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b="0" i="0">
                <a:latin typeface="Calibri Regular"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67" name="Google Shape;67;p13"/>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Regular" charset="0"/>
                <a:ea typeface="Calibri Regular" charset="0"/>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68" name="Google Shape;68;p1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b="0" i="0">
                <a:latin typeface="Calibri Regular" charset="0"/>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dirty="0"/>
          </a:p>
        </p:txBody>
      </p:sp>
      <p:sp>
        <p:nvSpPr>
          <p:cNvPr id="69" name="Google Shape;69;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70" name="Google Shape;70;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71" name="Google Shape;71;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Shape 9"/>
        <p:cNvGrpSpPr/>
        <p:nvPr/>
      </p:nvGrpSpPr>
      <p:grpSpPr>
        <a:xfrm>
          <a:off x="0" y="0"/>
          <a:ext cx="0" cy="0"/>
          <a:chOff x="0" y="0"/>
          <a:chExt cx="0" cy="0"/>
        </a:xfrm>
      </p:grpSpPr>
      <p:sp>
        <p:nvSpPr>
          <p:cNvPr id="10" name="Google Shape;10;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11" name="Google Shape;11;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12" name="Google Shape;12;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Regular" charset="0"/>
                <a:ea typeface="Calibri Regular"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13" name="Google Shape;13;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Regular" charset="0"/>
                <a:ea typeface="Calibri Regular"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14" name="Google Shape;14;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Regular" charset="0"/>
                <a:ea typeface="Calibri Regular" charset="0"/>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Sylfaen Regular" pitchFamily="18" charset="0"/>
          <a:ea typeface="Sylfaen Regular" pitchFamily="18"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Sylfaen Regular" pitchFamily="18" charset="0"/>
          <a:ea typeface="Sylfaen Regular" pitchFamily="18"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
          <p:cNvPicPr preferRelativeResize="0"/>
          <p:nvPr/>
        </p:nvPicPr>
        <p:blipFill rotWithShape="1">
          <a:blip r:embed="rId3">
            <a:alphaModFix/>
          </a:blip>
          <a:srcRect/>
          <a:stretch/>
        </p:blipFill>
        <p:spPr>
          <a:xfrm>
            <a:off x="0" y="0"/>
            <a:ext cx="12192000" cy="6858000"/>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2" name="Google Shape;252;g8d3272b2c0_0_287"/>
          <p:cNvSpPr/>
          <p:nvPr/>
        </p:nvSpPr>
        <p:spPr>
          <a:xfrm>
            <a:off x="4438041" y="1575620"/>
            <a:ext cx="3666477" cy="2299093"/>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dirty="0" smtClean="0">
                <a:solidFill>
                  <a:srgbClr val="FFFFFF"/>
                </a:solidFill>
                <a:latin typeface="Calibri" pitchFamily="34" charset="0"/>
                <a:ea typeface="Calibri"/>
                <a:cs typeface="Calibri"/>
                <a:sym typeface="Calibri"/>
              </a:rPr>
              <a:t>to conserve </a:t>
            </a:r>
            <a:endParaRPr lang="en-US" sz="2800" b="1" dirty="0">
              <a:solidFill>
                <a:srgbClr val="FFFFFF"/>
              </a:solidFill>
              <a:latin typeface="Calibri" pitchFamily="34" charset="0"/>
              <a:ea typeface="Calibri"/>
              <a:cs typeface="Calibri"/>
              <a:sym typeface="Calibri"/>
            </a:endParaRPr>
          </a:p>
          <a:p>
            <a:pPr marL="0" marR="0" lvl="0" indent="0" algn="ctr" rtl="0">
              <a:spcBef>
                <a:spcPts val="0"/>
              </a:spcBef>
              <a:spcAft>
                <a:spcPts val="0"/>
              </a:spcAft>
              <a:buNone/>
            </a:pPr>
            <a:r>
              <a:rPr lang="en-US" sz="2800" b="1" dirty="0">
                <a:solidFill>
                  <a:srgbClr val="FFFFFF"/>
                </a:solidFill>
                <a:latin typeface="Calibri" pitchFamily="34" charset="0"/>
                <a:ea typeface="Calibri"/>
                <a:cs typeface="Calibri"/>
                <a:sym typeface="Calibri"/>
              </a:rPr>
              <a:t>(v.)</a:t>
            </a:r>
          </a:p>
        </p:txBody>
      </p:sp>
      <p:sp>
        <p:nvSpPr>
          <p:cNvPr id="253" name="Google Shape;253;g8d3272b2c0_0_287"/>
          <p:cNvSpPr/>
          <p:nvPr/>
        </p:nvSpPr>
        <p:spPr>
          <a:xfrm>
            <a:off x="3923607" y="3962400"/>
            <a:ext cx="4520932" cy="769398"/>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457200" lvl="0" indent="0" algn="l" rtl="0">
              <a:spcBef>
                <a:spcPts val="1200"/>
              </a:spcBef>
              <a:spcAft>
                <a:spcPts val="0"/>
              </a:spcAft>
              <a:buNone/>
            </a:pPr>
            <a:r>
              <a:rPr lang="ka-GE" sz="2400" dirty="0">
                <a:solidFill>
                  <a:schemeClr val="lt1"/>
                </a:solidFill>
                <a:latin typeface="Calibri" panose="020F0502020204030204" pitchFamily="34" charset="0"/>
                <a:ea typeface="Merriweather Light"/>
                <a:cs typeface="Calibri" panose="020F0502020204030204" pitchFamily="34" charset="0"/>
                <a:sym typeface="Merriweather Light"/>
              </a:rPr>
              <a:t>            ბუნების დაცვა</a:t>
            </a:r>
          </a:p>
        </p:txBody>
      </p:sp>
      <p:sp>
        <p:nvSpPr>
          <p:cNvPr id="7" name="Google Shape;190;g8d3272b2c0_0_231">
            <a:extLst>
              <a:ext uri="{FF2B5EF4-FFF2-40B4-BE49-F238E27FC236}">
                <a16:creationId xmlns="" xmlns:a16="http://schemas.microsoft.com/office/drawing/2014/main" id="{239F01CF-9F24-B541-9847-F5B5F2B8F8AB}"/>
              </a:ext>
            </a:extLst>
          </p:cNvPr>
          <p:cNvSpPr/>
          <p:nvPr/>
        </p:nvSpPr>
        <p:spPr>
          <a:xfrm>
            <a:off x="3748231" y="4801126"/>
            <a:ext cx="4805491" cy="1339020"/>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400" i="1" dirty="0">
                <a:solidFill>
                  <a:schemeClr val="bg1"/>
                </a:solidFill>
                <a:latin typeface="Calibri" panose="020F0502020204030204" pitchFamily="34" charset="0"/>
                <a:ea typeface="Calisto MT Regular" charset="0"/>
                <a:cs typeface="Calibri" panose="020F0502020204030204" pitchFamily="34" charset="0"/>
              </a:rPr>
              <a:t>We must </a:t>
            </a:r>
            <a:r>
              <a:rPr lang="en-US" sz="2400" i="1" dirty="0">
                <a:solidFill>
                  <a:srgbClr val="FF0000"/>
                </a:solidFill>
                <a:latin typeface="Calibri" panose="020F0502020204030204" pitchFamily="34" charset="0"/>
                <a:ea typeface="Calisto MT Regular" charset="0"/>
                <a:cs typeface="Calibri" panose="020F0502020204030204" pitchFamily="34" charset="0"/>
              </a:rPr>
              <a:t>conserve</a:t>
            </a:r>
            <a:r>
              <a:rPr lang="en-US" sz="2400" i="1" dirty="0">
                <a:solidFill>
                  <a:schemeClr val="bg1"/>
                </a:solidFill>
                <a:latin typeface="Calibri" panose="020F0502020204030204" pitchFamily="34" charset="0"/>
                <a:ea typeface="Calisto MT Regular" charset="0"/>
                <a:cs typeface="Calibri" panose="020F0502020204030204" pitchFamily="34" charset="0"/>
              </a:rPr>
              <a:t> our woodlands for future generations.</a:t>
            </a:r>
          </a:p>
        </p:txBody>
      </p:sp>
      <p:pic>
        <p:nvPicPr>
          <p:cNvPr id="8" name="Google Shape;90;p1">
            <a:extLst>
              <a:ext uri="{FF2B5EF4-FFF2-40B4-BE49-F238E27FC236}">
                <a16:creationId xmlns="" xmlns:a16="http://schemas.microsoft.com/office/drawing/2014/main" id="{473C5727-9AB1-AA49-9644-87C94876FADF}"/>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 xmlns:a16="http://schemas.microsoft.com/office/drawing/2014/main" id="{004365E6-6CAF-A048-8693-857B4A60AFD2}"/>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Rectangle 9">
            <a:extLst>
              <a:ext uri="{FF2B5EF4-FFF2-40B4-BE49-F238E27FC236}">
                <a16:creationId xmlns="" xmlns:a16="http://schemas.microsoft.com/office/drawing/2014/main" id="{29A71C1E-DAAB-A148-ACE1-5513F96BC64F}"/>
              </a:ext>
            </a:extLst>
          </p:cNvPr>
          <p:cNvSpPr/>
          <p:nvPr/>
        </p:nvSpPr>
        <p:spPr>
          <a:xfrm>
            <a:off x="8477900" y="365125"/>
            <a:ext cx="2467191"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sto MT Regular" charset="0"/>
            </a:endParaRPr>
          </a:p>
        </p:txBody>
      </p:sp>
      <p:sp>
        <p:nvSpPr>
          <p:cNvPr id="11" name="TextBox 10">
            <a:extLst>
              <a:ext uri="{FF2B5EF4-FFF2-40B4-BE49-F238E27FC236}">
                <a16:creationId xmlns="" xmlns:a16="http://schemas.microsoft.com/office/drawing/2014/main" id="{0EDC11AA-0F7F-2940-8C05-F555C4D6FD04}"/>
              </a:ext>
            </a:extLst>
          </p:cNvPr>
          <p:cNvSpPr txBox="1"/>
          <p:nvPr/>
        </p:nvSpPr>
        <p:spPr>
          <a:xfrm>
            <a:off x="8509725" y="365125"/>
            <a:ext cx="2463281" cy="1169551"/>
          </a:xfrm>
          <a:prstGeom prst="rect">
            <a:avLst/>
          </a:prstGeom>
          <a:noFill/>
        </p:spPr>
        <p:txBody>
          <a:bodyPr wrap="square" rtlCol="0">
            <a:spAutoFit/>
          </a:bodyPr>
          <a:lstStyle/>
          <a:p>
            <a:pPr algn="ctr"/>
            <a:r>
              <a:rPr lang="en-US" sz="3500" dirty="0">
                <a:solidFill>
                  <a:schemeClr val="bg1"/>
                </a:solidFill>
                <a:latin typeface="Calibri" pitchFamily="34" charset="0"/>
                <a:ea typeface="Calisto MT Regular" charset="0"/>
                <a:cs typeface="Calibri" pitchFamily="34" charset="0"/>
              </a:rPr>
              <a:t>Vocabulary</a:t>
            </a:r>
          </a:p>
          <a:p>
            <a:pPr algn="ctr"/>
            <a:r>
              <a:rPr lang="ka-GE" sz="3500" dirty="0">
                <a:solidFill>
                  <a:schemeClr val="bg1"/>
                </a:solidFill>
                <a:latin typeface="Calibri" pitchFamily="34" charset="0"/>
                <a:ea typeface="Calisto MT Regular" charset="0"/>
                <a:cs typeface="Calibri" pitchFamily="34" charset="0"/>
              </a:rPr>
              <a:t> ლექსიკა</a:t>
            </a:r>
            <a:endParaRPr lang="en-US" sz="3500" dirty="0">
              <a:solidFill>
                <a:schemeClr val="bg1"/>
              </a:solidFill>
              <a:latin typeface="Calibri" pitchFamily="34" charset="0"/>
              <a:ea typeface="Calisto MT Regular" charset="0"/>
              <a:cs typeface="Calibri"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 xmlns:a16="http://schemas.microsoft.com/office/drawing/2014/main" id="{1DAC6726-0665-CE42-843C-081700985CF1}"/>
              </a:ext>
            </a:extLst>
          </p:cNvPr>
          <p:cNvSpPr txBox="1">
            <a:spLocks/>
          </p:cNvSpPr>
          <p:nvPr/>
        </p:nvSpPr>
        <p:spPr>
          <a:xfrm>
            <a:off x="351411" y="224002"/>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Calibri Regular" charset="0"/>
            </a:endParaRPr>
          </a:p>
        </p:txBody>
      </p:sp>
      <p:sp>
        <p:nvSpPr>
          <p:cNvPr id="2" name="Rectangle 1">
            <a:extLst>
              <a:ext uri="{FF2B5EF4-FFF2-40B4-BE49-F238E27FC236}">
                <a16:creationId xmlns="" xmlns:a16="http://schemas.microsoft.com/office/drawing/2014/main" id="{97D84395-477B-5643-998F-5A55D6D879D4}"/>
              </a:ext>
            </a:extLst>
          </p:cNvPr>
          <p:cNvSpPr/>
          <p:nvPr/>
        </p:nvSpPr>
        <p:spPr>
          <a:xfrm>
            <a:off x="901946" y="3515182"/>
            <a:ext cx="9987378"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3200" dirty="0">
                <a:latin typeface="Calibri" panose="020F0502020204030204" pitchFamily="34" charset="0"/>
                <a:cs typeface="Calibri" panose="020F0502020204030204" pitchFamily="34" charset="0"/>
              </a:rPr>
              <a:t>Development is destroying the animal's native……………….</a:t>
            </a:r>
          </a:p>
        </p:txBody>
      </p:sp>
      <p:pic>
        <p:nvPicPr>
          <p:cNvPr id="11" name="Google Shape;90;p1">
            <a:extLst>
              <a:ext uri="{FF2B5EF4-FFF2-40B4-BE49-F238E27FC236}">
                <a16:creationId xmlns=""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5" name="Picture 14">
            <a:extLst>
              <a:ext uri="{FF2B5EF4-FFF2-40B4-BE49-F238E27FC236}">
                <a16:creationId xmlns=""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6" name="Rectangle 15">
            <a:extLst>
              <a:ext uri="{FF2B5EF4-FFF2-40B4-BE49-F238E27FC236}">
                <a16:creationId xmlns="" xmlns:a16="http://schemas.microsoft.com/office/drawing/2014/main" id="{CFC47528-8DA9-514A-ABB5-DF08268F46B6}"/>
              </a:ext>
            </a:extLst>
          </p:cNvPr>
          <p:cNvSpPr/>
          <p:nvPr/>
        </p:nvSpPr>
        <p:spPr>
          <a:xfrm>
            <a:off x="1180301" y="2292483"/>
            <a:ext cx="1695924" cy="6733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a:latin typeface="Calibri" panose="020F0502020204030204" pitchFamily="34" charset="0"/>
                <a:cs typeface="Calibri" panose="020F0502020204030204" pitchFamily="34" charset="0"/>
              </a:rPr>
              <a:t>biodiversity</a:t>
            </a:r>
          </a:p>
        </p:txBody>
      </p:sp>
      <p:sp>
        <p:nvSpPr>
          <p:cNvPr id="17" name="Rectangle 16">
            <a:extLst>
              <a:ext uri="{FF2B5EF4-FFF2-40B4-BE49-F238E27FC236}">
                <a16:creationId xmlns="" xmlns:a16="http://schemas.microsoft.com/office/drawing/2014/main" id="{C3F1E415-546D-2C48-A6C3-AC6D34F9BA7B}"/>
              </a:ext>
            </a:extLst>
          </p:cNvPr>
          <p:cNvSpPr/>
          <p:nvPr/>
        </p:nvSpPr>
        <p:spPr>
          <a:xfrm>
            <a:off x="3311370" y="2286787"/>
            <a:ext cx="1512251" cy="6733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a:latin typeface="Calibri" panose="020F0502020204030204" pitchFamily="34" charset="0"/>
                <a:cs typeface="Calibri" panose="020F0502020204030204" pitchFamily="34" charset="0"/>
              </a:rPr>
              <a:t>habitat</a:t>
            </a:r>
          </a:p>
        </p:txBody>
      </p:sp>
      <p:sp>
        <p:nvSpPr>
          <p:cNvPr id="18" name="Rectangle 17">
            <a:extLst>
              <a:ext uri="{FF2B5EF4-FFF2-40B4-BE49-F238E27FC236}">
                <a16:creationId xmlns="" xmlns:a16="http://schemas.microsoft.com/office/drawing/2014/main" id="{9F627E5A-4AF2-2946-8B8E-7F5BF220557A}"/>
              </a:ext>
            </a:extLst>
          </p:cNvPr>
          <p:cNvSpPr/>
          <p:nvPr/>
        </p:nvSpPr>
        <p:spPr>
          <a:xfrm>
            <a:off x="5191562" y="2286786"/>
            <a:ext cx="1512251" cy="6733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a:latin typeface="Calibri" panose="020F0502020204030204" pitchFamily="34" charset="0"/>
                <a:cs typeface="Calibri" panose="020F0502020204030204" pitchFamily="34" charset="0"/>
              </a:rPr>
              <a:t>species</a:t>
            </a:r>
          </a:p>
        </p:txBody>
      </p:sp>
      <p:sp>
        <p:nvSpPr>
          <p:cNvPr id="19" name="Rectangle 18">
            <a:extLst>
              <a:ext uri="{FF2B5EF4-FFF2-40B4-BE49-F238E27FC236}">
                <a16:creationId xmlns="" xmlns:a16="http://schemas.microsoft.com/office/drawing/2014/main" id="{9B367E4F-EA24-D143-A51F-FA5040CB2782}"/>
              </a:ext>
            </a:extLst>
          </p:cNvPr>
          <p:cNvSpPr/>
          <p:nvPr/>
        </p:nvSpPr>
        <p:spPr>
          <a:xfrm>
            <a:off x="7071754" y="2297165"/>
            <a:ext cx="1637789" cy="6629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a:latin typeface="Calibri" panose="020F0502020204030204" pitchFamily="34" charset="0"/>
                <a:cs typeface="Calibri" panose="020F0502020204030204" pitchFamily="34" charset="0"/>
              </a:rPr>
              <a:t>vegetation</a:t>
            </a:r>
          </a:p>
        </p:txBody>
      </p:sp>
      <p:sp>
        <p:nvSpPr>
          <p:cNvPr id="20" name="Rectangle 19">
            <a:extLst>
              <a:ext uri="{FF2B5EF4-FFF2-40B4-BE49-F238E27FC236}">
                <a16:creationId xmlns="" xmlns:a16="http://schemas.microsoft.com/office/drawing/2014/main" id="{D86E702E-104A-D647-B1CD-0A5C18F4C340}"/>
              </a:ext>
            </a:extLst>
          </p:cNvPr>
          <p:cNvSpPr/>
          <p:nvPr/>
        </p:nvSpPr>
        <p:spPr>
          <a:xfrm>
            <a:off x="9077484" y="2306848"/>
            <a:ext cx="1637790" cy="6661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a:latin typeface="Calibri" panose="020F0502020204030204" pitchFamily="34" charset="0"/>
                <a:cs typeface="Calibri" panose="020F0502020204030204" pitchFamily="34" charset="0"/>
              </a:rPr>
              <a:t>conserve</a:t>
            </a:r>
          </a:p>
        </p:txBody>
      </p:sp>
      <p:sp>
        <p:nvSpPr>
          <p:cNvPr id="25" name="Rectangle 24">
            <a:extLst>
              <a:ext uri="{FF2B5EF4-FFF2-40B4-BE49-F238E27FC236}">
                <a16:creationId xmlns="" xmlns:a16="http://schemas.microsoft.com/office/drawing/2014/main" id="{29A71C1E-DAAB-A148-ACE1-5513F96BC64F}"/>
              </a:ext>
            </a:extLst>
          </p:cNvPr>
          <p:cNvSpPr/>
          <p:nvPr/>
        </p:nvSpPr>
        <p:spPr>
          <a:xfrm>
            <a:off x="8477900" y="365125"/>
            <a:ext cx="2467191"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sto MT Regular" charset="0"/>
            </a:endParaRPr>
          </a:p>
        </p:txBody>
      </p:sp>
      <p:sp>
        <p:nvSpPr>
          <p:cNvPr id="26" name="TextBox 25">
            <a:extLst>
              <a:ext uri="{FF2B5EF4-FFF2-40B4-BE49-F238E27FC236}">
                <a16:creationId xmlns="" xmlns:a16="http://schemas.microsoft.com/office/drawing/2014/main" id="{0EDC11AA-0F7F-2940-8C05-F555C4D6FD04}"/>
              </a:ext>
            </a:extLst>
          </p:cNvPr>
          <p:cNvSpPr txBox="1"/>
          <p:nvPr/>
        </p:nvSpPr>
        <p:spPr>
          <a:xfrm>
            <a:off x="8509725" y="365125"/>
            <a:ext cx="2463281" cy="1169551"/>
          </a:xfrm>
          <a:prstGeom prst="rect">
            <a:avLst/>
          </a:prstGeom>
          <a:noFill/>
        </p:spPr>
        <p:txBody>
          <a:bodyPr wrap="square" rtlCol="0">
            <a:spAutoFit/>
          </a:bodyPr>
          <a:lstStyle/>
          <a:p>
            <a:pPr algn="ctr"/>
            <a:r>
              <a:rPr lang="en-US" sz="3500" dirty="0">
                <a:solidFill>
                  <a:schemeClr val="bg1"/>
                </a:solidFill>
                <a:latin typeface="Calibri" pitchFamily="34" charset="0"/>
                <a:ea typeface="Calisto MT Regular" charset="0"/>
                <a:cs typeface="Calibri" pitchFamily="34" charset="0"/>
              </a:rPr>
              <a:t>Vocabulary</a:t>
            </a:r>
          </a:p>
          <a:p>
            <a:pPr algn="ctr"/>
            <a:r>
              <a:rPr lang="ka-GE" sz="3500" dirty="0">
                <a:solidFill>
                  <a:schemeClr val="bg1"/>
                </a:solidFill>
                <a:latin typeface="Calibri" pitchFamily="34" charset="0"/>
                <a:ea typeface="Calisto MT Regular" charset="0"/>
                <a:cs typeface="Calibri" pitchFamily="34" charset="0"/>
              </a:rPr>
              <a:t> ლექსიკა</a:t>
            </a:r>
            <a:endParaRPr lang="en-US" sz="3500" dirty="0">
              <a:solidFill>
                <a:schemeClr val="bg1"/>
              </a:solidFill>
              <a:latin typeface="Calibri" pitchFamily="34" charset="0"/>
              <a:ea typeface="Calisto MT Regular" charset="0"/>
              <a:cs typeface="Calibri" pitchFamily="34" charset="0"/>
            </a:endParaRPr>
          </a:p>
        </p:txBody>
      </p:sp>
    </p:spTree>
    <p:extLst>
      <p:ext uri="{BB962C8B-B14F-4D97-AF65-F5344CB8AC3E}">
        <p14:creationId xmlns:p14="http://schemas.microsoft.com/office/powerpoint/2010/main" val="3221892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03908 -0.00393 L 0.48027 0.26272 " pathEditMode="relative" rAng="0" ptsTypes="AA">
                                      <p:cBhvr>
                                        <p:cTn id="6" dur="2000" fill="hold"/>
                                        <p:tgtEl>
                                          <p:spTgt spid="17"/>
                                        </p:tgtEl>
                                        <p:attrNameLst>
                                          <p:attrName>ppt_x</p:attrName>
                                          <p:attrName>ppt_y</p:attrName>
                                        </p:attrNameLst>
                                      </p:cBhvr>
                                      <p:rCtr x="22100" y="133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 xmlns:a16="http://schemas.microsoft.com/office/drawing/2014/main" id="{1DAC6726-0665-CE42-843C-081700985CF1}"/>
              </a:ext>
            </a:extLst>
          </p:cNvPr>
          <p:cNvSpPr txBox="1">
            <a:spLocks/>
          </p:cNvSpPr>
          <p:nvPr/>
        </p:nvSpPr>
        <p:spPr>
          <a:xfrm>
            <a:off x="351411" y="224002"/>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Calibri Regular" charset="0"/>
            </a:endParaRPr>
          </a:p>
        </p:txBody>
      </p:sp>
      <p:sp>
        <p:nvSpPr>
          <p:cNvPr id="2" name="Rectangle 1">
            <a:extLst>
              <a:ext uri="{FF2B5EF4-FFF2-40B4-BE49-F238E27FC236}">
                <a16:creationId xmlns="" xmlns:a16="http://schemas.microsoft.com/office/drawing/2014/main" id="{97D84395-477B-5643-998F-5A55D6D879D4}"/>
              </a:ext>
            </a:extLst>
          </p:cNvPr>
          <p:cNvSpPr/>
          <p:nvPr/>
        </p:nvSpPr>
        <p:spPr>
          <a:xfrm>
            <a:off x="1380014" y="3460005"/>
            <a:ext cx="8352274"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libri" panose="020F0502020204030204" pitchFamily="34" charset="0"/>
                <a:cs typeface="Calibri" panose="020F0502020204030204" pitchFamily="34" charset="0"/>
              </a:rPr>
              <a:t>Desert areas have little……………………...</a:t>
            </a:r>
          </a:p>
        </p:txBody>
      </p:sp>
      <p:pic>
        <p:nvPicPr>
          <p:cNvPr id="11" name="Google Shape;90;p1">
            <a:extLst>
              <a:ext uri="{FF2B5EF4-FFF2-40B4-BE49-F238E27FC236}">
                <a16:creationId xmlns=""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5" name="Picture 14">
            <a:extLst>
              <a:ext uri="{FF2B5EF4-FFF2-40B4-BE49-F238E27FC236}">
                <a16:creationId xmlns=""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6" name="Rectangle 15">
            <a:extLst>
              <a:ext uri="{FF2B5EF4-FFF2-40B4-BE49-F238E27FC236}">
                <a16:creationId xmlns="" xmlns:a16="http://schemas.microsoft.com/office/drawing/2014/main" id="{37C75B55-7989-8648-AD44-3E426651A547}"/>
              </a:ext>
            </a:extLst>
          </p:cNvPr>
          <p:cNvSpPr/>
          <p:nvPr/>
        </p:nvSpPr>
        <p:spPr>
          <a:xfrm>
            <a:off x="1841678" y="2227203"/>
            <a:ext cx="1988600" cy="6797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a:latin typeface="Calibri" pitchFamily="34" charset="0"/>
              </a:rPr>
              <a:t>biodiversity</a:t>
            </a:r>
          </a:p>
        </p:txBody>
      </p:sp>
      <p:sp>
        <p:nvSpPr>
          <p:cNvPr id="18" name="Rectangle 17">
            <a:extLst>
              <a:ext uri="{FF2B5EF4-FFF2-40B4-BE49-F238E27FC236}">
                <a16:creationId xmlns="" xmlns:a16="http://schemas.microsoft.com/office/drawing/2014/main" id="{E1263BD4-41EB-F140-B14D-92CDFFA0F291}"/>
              </a:ext>
            </a:extLst>
          </p:cNvPr>
          <p:cNvSpPr/>
          <p:nvPr/>
        </p:nvSpPr>
        <p:spPr>
          <a:xfrm>
            <a:off x="4088103" y="2227205"/>
            <a:ext cx="1459704" cy="669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a:latin typeface="Calibri" pitchFamily="34" charset="0"/>
              </a:rPr>
              <a:t>species</a:t>
            </a:r>
            <a:r>
              <a:rPr lang="en-US" sz="2500" dirty="0">
                <a:latin typeface="Calisto MT Regular" charset="0"/>
              </a:rPr>
              <a:t>  </a:t>
            </a:r>
          </a:p>
        </p:txBody>
      </p:sp>
      <p:sp>
        <p:nvSpPr>
          <p:cNvPr id="19" name="Rectangle 18">
            <a:extLst>
              <a:ext uri="{FF2B5EF4-FFF2-40B4-BE49-F238E27FC236}">
                <a16:creationId xmlns="" xmlns:a16="http://schemas.microsoft.com/office/drawing/2014/main" id="{4F00EBF1-1BB5-A648-8DE1-A0671CA6C62A}"/>
              </a:ext>
            </a:extLst>
          </p:cNvPr>
          <p:cNvSpPr/>
          <p:nvPr/>
        </p:nvSpPr>
        <p:spPr>
          <a:xfrm>
            <a:off x="5805633" y="2227203"/>
            <a:ext cx="1803857" cy="6661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a:latin typeface="Calibri" pitchFamily="34" charset="0"/>
              </a:rPr>
              <a:t>vegetation</a:t>
            </a:r>
          </a:p>
        </p:txBody>
      </p:sp>
      <p:sp>
        <p:nvSpPr>
          <p:cNvPr id="20" name="Rectangle 19">
            <a:extLst>
              <a:ext uri="{FF2B5EF4-FFF2-40B4-BE49-F238E27FC236}">
                <a16:creationId xmlns="" xmlns:a16="http://schemas.microsoft.com/office/drawing/2014/main" id="{FA90D152-4A5C-4E41-8151-C27BEF0D827B}"/>
              </a:ext>
            </a:extLst>
          </p:cNvPr>
          <p:cNvSpPr/>
          <p:nvPr/>
        </p:nvSpPr>
        <p:spPr>
          <a:xfrm>
            <a:off x="7862968" y="2199906"/>
            <a:ext cx="1459705" cy="6691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a:latin typeface="Calibri" pitchFamily="34" charset="0"/>
              </a:rPr>
              <a:t>conserve</a:t>
            </a:r>
          </a:p>
        </p:txBody>
      </p:sp>
      <p:sp>
        <p:nvSpPr>
          <p:cNvPr id="13" name="Rectangle 12">
            <a:extLst>
              <a:ext uri="{FF2B5EF4-FFF2-40B4-BE49-F238E27FC236}">
                <a16:creationId xmlns="" xmlns:a16="http://schemas.microsoft.com/office/drawing/2014/main" id="{29A71C1E-DAAB-A148-ACE1-5513F96BC64F}"/>
              </a:ext>
            </a:extLst>
          </p:cNvPr>
          <p:cNvSpPr/>
          <p:nvPr/>
        </p:nvSpPr>
        <p:spPr>
          <a:xfrm>
            <a:off x="8477900" y="365125"/>
            <a:ext cx="2467191"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sto MT Regular" charset="0"/>
            </a:endParaRPr>
          </a:p>
        </p:txBody>
      </p:sp>
      <p:sp>
        <p:nvSpPr>
          <p:cNvPr id="14" name="TextBox 13">
            <a:extLst>
              <a:ext uri="{FF2B5EF4-FFF2-40B4-BE49-F238E27FC236}">
                <a16:creationId xmlns="" xmlns:a16="http://schemas.microsoft.com/office/drawing/2014/main" id="{0EDC11AA-0F7F-2940-8C05-F555C4D6FD04}"/>
              </a:ext>
            </a:extLst>
          </p:cNvPr>
          <p:cNvSpPr txBox="1"/>
          <p:nvPr/>
        </p:nvSpPr>
        <p:spPr>
          <a:xfrm>
            <a:off x="8509725" y="365125"/>
            <a:ext cx="2463281" cy="1169551"/>
          </a:xfrm>
          <a:prstGeom prst="rect">
            <a:avLst/>
          </a:prstGeom>
          <a:noFill/>
        </p:spPr>
        <p:txBody>
          <a:bodyPr wrap="square" rtlCol="0">
            <a:spAutoFit/>
          </a:bodyPr>
          <a:lstStyle/>
          <a:p>
            <a:pPr algn="ctr"/>
            <a:r>
              <a:rPr lang="en-US" sz="3500" dirty="0">
                <a:solidFill>
                  <a:schemeClr val="bg1"/>
                </a:solidFill>
                <a:latin typeface="Calibri" pitchFamily="34" charset="0"/>
                <a:ea typeface="Calisto MT Regular" charset="0"/>
                <a:cs typeface="Calibri" pitchFamily="34" charset="0"/>
              </a:rPr>
              <a:t>Vocabulary</a:t>
            </a:r>
          </a:p>
          <a:p>
            <a:pPr algn="ctr"/>
            <a:r>
              <a:rPr lang="ka-GE" sz="3500" dirty="0">
                <a:solidFill>
                  <a:schemeClr val="bg1"/>
                </a:solidFill>
                <a:latin typeface="Calibri" pitchFamily="34" charset="0"/>
                <a:ea typeface="Calisto MT Regular" charset="0"/>
                <a:cs typeface="Calibri" pitchFamily="34" charset="0"/>
              </a:rPr>
              <a:t> ლექსიკა</a:t>
            </a:r>
            <a:endParaRPr lang="en-US" sz="3500" dirty="0">
              <a:solidFill>
                <a:schemeClr val="bg1"/>
              </a:solidFill>
              <a:latin typeface="Calibri" pitchFamily="34" charset="0"/>
              <a:ea typeface="Calisto MT Regular" charset="0"/>
              <a:cs typeface="Calibri" pitchFamily="34" charset="0"/>
            </a:endParaRPr>
          </a:p>
        </p:txBody>
      </p:sp>
    </p:spTree>
    <p:extLst>
      <p:ext uri="{BB962C8B-B14F-4D97-AF65-F5344CB8AC3E}">
        <p14:creationId xmlns:p14="http://schemas.microsoft.com/office/powerpoint/2010/main" val="4211159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4.375E-6 3.7037E-7 L 0.02903 0.2544 " pathEditMode="relative" rAng="0" ptsTypes="AA">
                                      <p:cBhvr>
                                        <p:cTn id="6" dur="2000" fill="hold"/>
                                        <p:tgtEl>
                                          <p:spTgt spid="19"/>
                                        </p:tgtEl>
                                        <p:attrNameLst>
                                          <p:attrName>ppt_x</p:attrName>
                                          <p:attrName>ppt_y</p:attrName>
                                        </p:attrNameLst>
                                      </p:cBhvr>
                                      <p:rCtr x="1445" y="1270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 xmlns:a16="http://schemas.microsoft.com/office/drawing/2014/main" id="{1DAC6726-0665-CE42-843C-081700985CF1}"/>
              </a:ext>
            </a:extLst>
          </p:cNvPr>
          <p:cNvSpPr txBox="1">
            <a:spLocks/>
          </p:cNvSpPr>
          <p:nvPr/>
        </p:nvSpPr>
        <p:spPr>
          <a:xfrm>
            <a:off x="351411" y="224002"/>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Calibri Regular" charset="0"/>
            </a:endParaRPr>
          </a:p>
        </p:txBody>
      </p:sp>
      <p:sp>
        <p:nvSpPr>
          <p:cNvPr id="2" name="Rectangle 1">
            <a:extLst>
              <a:ext uri="{FF2B5EF4-FFF2-40B4-BE49-F238E27FC236}">
                <a16:creationId xmlns="" xmlns:a16="http://schemas.microsoft.com/office/drawing/2014/main" id="{97D84395-477B-5643-998F-5A55D6D879D4}"/>
              </a:ext>
            </a:extLst>
          </p:cNvPr>
          <p:cNvSpPr/>
          <p:nvPr/>
        </p:nvSpPr>
        <p:spPr>
          <a:xfrm>
            <a:off x="1061412" y="3630811"/>
            <a:ext cx="10026798"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a:latin typeface="Calibri" panose="020F0502020204030204" pitchFamily="34" charset="0"/>
                <a:cs typeface="Calibri" panose="020F0502020204030204" pitchFamily="34" charset="0"/>
              </a:rPr>
              <a:t>Recycling helps ………………natural and often limited resources.</a:t>
            </a:r>
          </a:p>
        </p:txBody>
      </p:sp>
      <p:pic>
        <p:nvPicPr>
          <p:cNvPr id="11" name="Google Shape;90;p1">
            <a:extLst>
              <a:ext uri="{FF2B5EF4-FFF2-40B4-BE49-F238E27FC236}">
                <a16:creationId xmlns=""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5" name="Picture 14">
            <a:extLst>
              <a:ext uri="{FF2B5EF4-FFF2-40B4-BE49-F238E27FC236}">
                <a16:creationId xmlns=""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23" name="Rectangle 22">
            <a:extLst>
              <a:ext uri="{FF2B5EF4-FFF2-40B4-BE49-F238E27FC236}">
                <a16:creationId xmlns="" xmlns:a16="http://schemas.microsoft.com/office/drawing/2014/main" id="{AB51ACFF-F310-5647-8BC6-7F2F693EB2A1}"/>
              </a:ext>
            </a:extLst>
          </p:cNvPr>
          <p:cNvSpPr/>
          <p:nvPr/>
        </p:nvSpPr>
        <p:spPr>
          <a:xfrm>
            <a:off x="4940490" y="2305288"/>
            <a:ext cx="1733265" cy="5880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a:latin typeface="Calibri" pitchFamily="34" charset="0"/>
              </a:rPr>
              <a:t>species</a:t>
            </a:r>
            <a:r>
              <a:rPr lang="en-US" sz="2500" dirty="0">
                <a:latin typeface="Calisto MT Regular" charset="0"/>
              </a:rPr>
              <a:t> </a:t>
            </a:r>
          </a:p>
        </p:txBody>
      </p:sp>
      <p:sp>
        <p:nvSpPr>
          <p:cNvPr id="24" name="Rectangle 23">
            <a:extLst>
              <a:ext uri="{FF2B5EF4-FFF2-40B4-BE49-F238E27FC236}">
                <a16:creationId xmlns="" xmlns:a16="http://schemas.microsoft.com/office/drawing/2014/main" id="{3A21CBDB-B86B-274B-AEE2-502A98736C66}"/>
              </a:ext>
            </a:extLst>
          </p:cNvPr>
          <p:cNvSpPr/>
          <p:nvPr/>
        </p:nvSpPr>
        <p:spPr>
          <a:xfrm>
            <a:off x="2640169" y="2307240"/>
            <a:ext cx="1970396" cy="6073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a:latin typeface="Calibri" pitchFamily="34" charset="0"/>
              </a:rPr>
              <a:t>biodiversity</a:t>
            </a:r>
          </a:p>
        </p:txBody>
      </p:sp>
      <p:sp>
        <p:nvSpPr>
          <p:cNvPr id="25" name="Rectangle 24">
            <a:extLst>
              <a:ext uri="{FF2B5EF4-FFF2-40B4-BE49-F238E27FC236}">
                <a16:creationId xmlns="" xmlns:a16="http://schemas.microsoft.com/office/drawing/2014/main" id="{2D0CC33F-1376-2247-AB87-401035E60839}"/>
              </a:ext>
            </a:extLst>
          </p:cNvPr>
          <p:cNvSpPr/>
          <p:nvPr/>
        </p:nvSpPr>
        <p:spPr>
          <a:xfrm>
            <a:off x="7042245" y="2292824"/>
            <a:ext cx="1496869" cy="6073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a:latin typeface="Calibri" pitchFamily="34" charset="0"/>
              </a:rPr>
              <a:t>conserve</a:t>
            </a:r>
          </a:p>
        </p:txBody>
      </p:sp>
      <p:sp>
        <p:nvSpPr>
          <p:cNvPr id="10" name="Rectangle 9">
            <a:extLst>
              <a:ext uri="{FF2B5EF4-FFF2-40B4-BE49-F238E27FC236}">
                <a16:creationId xmlns="" xmlns:a16="http://schemas.microsoft.com/office/drawing/2014/main" id="{29A71C1E-DAAB-A148-ACE1-5513F96BC64F}"/>
              </a:ext>
            </a:extLst>
          </p:cNvPr>
          <p:cNvSpPr/>
          <p:nvPr/>
        </p:nvSpPr>
        <p:spPr>
          <a:xfrm>
            <a:off x="8477900" y="365125"/>
            <a:ext cx="2467191"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sto MT Regular" charset="0"/>
            </a:endParaRPr>
          </a:p>
        </p:txBody>
      </p:sp>
      <p:sp>
        <p:nvSpPr>
          <p:cNvPr id="12" name="TextBox 11">
            <a:extLst>
              <a:ext uri="{FF2B5EF4-FFF2-40B4-BE49-F238E27FC236}">
                <a16:creationId xmlns="" xmlns:a16="http://schemas.microsoft.com/office/drawing/2014/main" id="{0EDC11AA-0F7F-2940-8C05-F555C4D6FD04}"/>
              </a:ext>
            </a:extLst>
          </p:cNvPr>
          <p:cNvSpPr txBox="1"/>
          <p:nvPr/>
        </p:nvSpPr>
        <p:spPr>
          <a:xfrm>
            <a:off x="8509725" y="365125"/>
            <a:ext cx="2463281" cy="1169551"/>
          </a:xfrm>
          <a:prstGeom prst="rect">
            <a:avLst/>
          </a:prstGeom>
          <a:noFill/>
        </p:spPr>
        <p:txBody>
          <a:bodyPr wrap="square" rtlCol="0">
            <a:spAutoFit/>
          </a:bodyPr>
          <a:lstStyle/>
          <a:p>
            <a:pPr algn="ctr"/>
            <a:r>
              <a:rPr lang="en-US" sz="3500" dirty="0">
                <a:solidFill>
                  <a:schemeClr val="bg1"/>
                </a:solidFill>
                <a:latin typeface="Calibri" pitchFamily="34" charset="0"/>
                <a:ea typeface="Calisto MT Regular" charset="0"/>
                <a:cs typeface="Calibri" pitchFamily="34" charset="0"/>
              </a:rPr>
              <a:t>Vocabulary</a:t>
            </a:r>
          </a:p>
          <a:p>
            <a:pPr algn="ctr"/>
            <a:r>
              <a:rPr lang="ka-GE" sz="3500" dirty="0">
                <a:solidFill>
                  <a:schemeClr val="bg1"/>
                </a:solidFill>
                <a:latin typeface="Calibri" pitchFamily="34" charset="0"/>
                <a:ea typeface="Calisto MT Regular" charset="0"/>
                <a:cs typeface="Calibri" pitchFamily="34" charset="0"/>
              </a:rPr>
              <a:t> ლექსიკა</a:t>
            </a:r>
            <a:endParaRPr lang="en-US" sz="3500" dirty="0">
              <a:solidFill>
                <a:schemeClr val="bg1"/>
              </a:solidFill>
              <a:latin typeface="Calibri" pitchFamily="34" charset="0"/>
              <a:ea typeface="Calisto MT Regular" charset="0"/>
              <a:cs typeface="Calibri" pitchFamily="34" charset="0"/>
            </a:endParaRPr>
          </a:p>
        </p:txBody>
      </p:sp>
    </p:spTree>
    <p:extLst>
      <p:ext uri="{BB962C8B-B14F-4D97-AF65-F5344CB8AC3E}">
        <p14:creationId xmlns:p14="http://schemas.microsoft.com/office/powerpoint/2010/main" val="3283726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02905 0.02382 L -0.22847 0.2433 " pathEditMode="relative" rAng="0" ptsTypes="AA">
                                      <p:cBhvr>
                                        <p:cTn id="6" dur="2000" fill="hold"/>
                                        <p:tgtEl>
                                          <p:spTgt spid="25"/>
                                        </p:tgtEl>
                                        <p:attrNameLst>
                                          <p:attrName>ppt_x</p:attrName>
                                          <p:attrName>ppt_y</p:attrName>
                                        </p:attrNameLst>
                                      </p:cBhvr>
                                      <p:rCtr x="-10000" y="110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 xmlns:a16="http://schemas.microsoft.com/office/drawing/2014/main" id="{1DAC6726-0665-CE42-843C-081700985CF1}"/>
              </a:ext>
            </a:extLst>
          </p:cNvPr>
          <p:cNvSpPr txBox="1">
            <a:spLocks/>
          </p:cNvSpPr>
          <p:nvPr/>
        </p:nvSpPr>
        <p:spPr>
          <a:xfrm>
            <a:off x="351411" y="224002"/>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Calibri Regular" charset="0"/>
            </a:endParaRPr>
          </a:p>
        </p:txBody>
      </p:sp>
      <p:sp>
        <p:nvSpPr>
          <p:cNvPr id="2" name="Rectangle 1">
            <a:extLst>
              <a:ext uri="{FF2B5EF4-FFF2-40B4-BE49-F238E27FC236}">
                <a16:creationId xmlns="" xmlns:a16="http://schemas.microsoft.com/office/drawing/2014/main" id="{97D84395-477B-5643-998F-5A55D6D879D4}"/>
              </a:ext>
            </a:extLst>
          </p:cNvPr>
          <p:cNvSpPr/>
          <p:nvPr/>
        </p:nvSpPr>
        <p:spPr>
          <a:xfrm>
            <a:off x="932155" y="3641384"/>
            <a:ext cx="9632272"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libri" panose="020F0502020204030204" pitchFamily="34" charset="0"/>
                <a:cs typeface="Calibri" panose="020F0502020204030204" pitchFamily="34" charset="0"/>
              </a:rPr>
              <a:t>The list of endangered </a:t>
            </a:r>
            <a:r>
              <a:rPr lang="en-US" sz="3200" dirty="0" smtClean="0">
                <a:latin typeface="Calibri" panose="020F0502020204030204" pitchFamily="34" charset="0"/>
                <a:cs typeface="Calibri" panose="020F0502020204030204" pitchFamily="34" charset="0"/>
              </a:rPr>
              <a:t>………………….</a:t>
            </a:r>
            <a:r>
              <a:rPr lang="ka-GE" sz="3200" dirty="0" smtClean="0">
                <a:latin typeface="Calibri" panose="020F0502020204030204" pitchFamily="34" charset="0"/>
                <a:cs typeface="Calibri" panose="020F0502020204030204" pitchFamily="34" charset="0"/>
              </a:rPr>
              <a:t> </a:t>
            </a:r>
            <a:r>
              <a:rPr lang="en-US" sz="3200" dirty="0" smtClean="0">
                <a:latin typeface="Calibri" panose="020F0502020204030204" pitchFamily="34" charset="0"/>
                <a:cs typeface="Calibri" panose="020F0502020204030204" pitchFamily="34" charset="0"/>
              </a:rPr>
              <a:t>includes </a:t>
            </a:r>
            <a:r>
              <a:rPr lang="en-US" sz="3200" dirty="0">
                <a:latin typeface="Calibri" panose="020F0502020204030204" pitchFamily="34" charset="0"/>
                <a:cs typeface="Calibri" panose="020F0502020204030204" pitchFamily="34" charset="0"/>
              </a:rPr>
              <a:t>nearly 600 fishes.</a:t>
            </a:r>
          </a:p>
        </p:txBody>
      </p:sp>
      <p:pic>
        <p:nvPicPr>
          <p:cNvPr id="11" name="Google Shape;90;p1">
            <a:extLst>
              <a:ext uri="{FF2B5EF4-FFF2-40B4-BE49-F238E27FC236}">
                <a16:creationId xmlns=""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5" name="Picture 14">
            <a:extLst>
              <a:ext uri="{FF2B5EF4-FFF2-40B4-BE49-F238E27FC236}">
                <a16:creationId xmlns=""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24" name="Rectangle 23">
            <a:extLst>
              <a:ext uri="{FF2B5EF4-FFF2-40B4-BE49-F238E27FC236}">
                <a16:creationId xmlns="" xmlns:a16="http://schemas.microsoft.com/office/drawing/2014/main" id="{7B60A6A8-0AE2-9545-91DC-51583EAD8D7B}"/>
              </a:ext>
            </a:extLst>
          </p:cNvPr>
          <p:cNvSpPr/>
          <p:nvPr/>
        </p:nvSpPr>
        <p:spPr>
          <a:xfrm>
            <a:off x="3016156" y="2316669"/>
            <a:ext cx="2238232" cy="6448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a:latin typeface="Calibri" pitchFamily="34" charset="0"/>
              </a:rPr>
              <a:t>biodiversity</a:t>
            </a:r>
          </a:p>
        </p:txBody>
      </p:sp>
      <p:sp>
        <p:nvSpPr>
          <p:cNvPr id="25" name="Rectangle 24">
            <a:extLst>
              <a:ext uri="{FF2B5EF4-FFF2-40B4-BE49-F238E27FC236}">
                <a16:creationId xmlns="" xmlns:a16="http://schemas.microsoft.com/office/drawing/2014/main" id="{9BC8510C-2B83-394C-99F2-DA4CDABB0620}"/>
              </a:ext>
            </a:extLst>
          </p:cNvPr>
          <p:cNvSpPr/>
          <p:nvPr/>
        </p:nvSpPr>
        <p:spPr>
          <a:xfrm>
            <a:off x="6100549" y="2306473"/>
            <a:ext cx="1951033" cy="6823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a:latin typeface="Calibri" pitchFamily="34" charset="0"/>
              </a:rPr>
              <a:t>species</a:t>
            </a:r>
          </a:p>
        </p:txBody>
      </p:sp>
      <p:sp>
        <p:nvSpPr>
          <p:cNvPr id="9" name="Rectangle 8">
            <a:extLst>
              <a:ext uri="{FF2B5EF4-FFF2-40B4-BE49-F238E27FC236}">
                <a16:creationId xmlns="" xmlns:a16="http://schemas.microsoft.com/office/drawing/2014/main" id="{29A71C1E-DAAB-A148-ACE1-5513F96BC64F}"/>
              </a:ext>
            </a:extLst>
          </p:cNvPr>
          <p:cNvSpPr/>
          <p:nvPr/>
        </p:nvSpPr>
        <p:spPr>
          <a:xfrm>
            <a:off x="8477900" y="365125"/>
            <a:ext cx="2467191"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sto MT Regular" charset="0"/>
            </a:endParaRPr>
          </a:p>
        </p:txBody>
      </p:sp>
      <p:sp>
        <p:nvSpPr>
          <p:cNvPr id="10" name="TextBox 9">
            <a:extLst>
              <a:ext uri="{FF2B5EF4-FFF2-40B4-BE49-F238E27FC236}">
                <a16:creationId xmlns="" xmlns:a16="http://schemas.microsoft.com/office/drawing/2014/main" id="{0EDC11AA-0F7F-2940-8C05-F555C4D6FD04}"/>
              </a:ext>
            </a:extLst>
          </p:cNvPr>
          <p:cNvSpPr txBox="1"/>
          <p:nvPr/>
        </p:nvSpPr>
        <p:spPr>
          <a:xfrm>
            <a:off x="8509725" y="365125"/>
            <a:ext cx="2463281" cy="1169551"/>
          </a:xfrm>
          <a:prstGeom prst="rect">
            <a:avLst/>
          </a:prstGeom>
          <a:noFill/>
        </p:spPr>
        <p:txBody>
          <a:bodyPr wrap="square" rtlCol="0">
            <a:spAutoFit/>
          </a:bodyPr>
          <a:lstStyle/>
          <a:p>
            <a:pPr algn="ctr"/>
            <a:r>
              <a:rPr lang="en-US" sz="3500" dirty="0">
                <a:solidFill>
                  <a:schemeClr val="bg1"/>
                </a:solidFill>
                <a:latin typeface="Calibri" pitchFamily="34" charset="0"/>
                <a:ea typeface="Calisto MT Regular" charset="0"/>
                <a:cs typeface="Calibri" pitchFamily="34" charset="0"/>
              </a:rPr>
              <a:t>Vocabulary</a:t>
            </a:r>
          </a:p>
          <a:p>
            <a:pPr algn="ctr"/>
            <a:r>
              <a:rPr lang="ka-GE" sz="3500" dirty="0">
                <a:solidFill>
                  <a:schemeClr val="bg1"/>
                </a:solidFill>
                <a:latin typeface="Calibri" pitchFamily="34" charset="0"/>
                <a:ea typeface="Calisto MT Regular" charset="0"/>
                <a:cs typeface="Calibri" pitchFamily="34" charset="0"/>
              </a:rPr>
              <a:t> ლექსიკა</a:t>
            </a:r>
            <a:endParaRPr lang="en-US" sz="3500" dirty="0">
              <a:solidFill>
                <a:schemeClr val="bg1"/>
              </a:solidFill>
              <a:latin typeface="Calibri" pitchFamily="34" charset="0"/>
              <a:ea typeface="Calisto MT Regular" charset="0"/>
              <a:cs typeface="Calibri" pitchFamily="34" charset="0"/>
            </a:endParaRPr>
          </a:p>
        </p:txBody>
      </p:sp>
    </p:spTree>
    <p:extLst>
      <p:ext uri="{BB962C8B-B14F-4D97-AF65-F5344CB8AC3E}">
        <p14:creationId xmlns:p14="http://schemas.microsoft.com/office/powerpoint/2010/main" val="1102965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08372 -0.02199 L -0.08372 0.22801 " pathEditMode="relative" rAng="0" ptsTypes="AA">
                                      <p:cBhvr>
                                        <p:cTn id="6" dur="2000" fill="hold"/>
                                        <p:tgtEl>
                                          <p:spTgt spid="25"/>
                                        </p:tgtEl>
                                        <p:attrNameLst>
                                          <p:attrName>ppt_x</p:attrName>
                                          <p:attrName>ppt_y</p:attrName>
                                        </p:attrNameLst>
                                      </p:cBhvr>
                                      <p:rCtr x="0" y="1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 xmlns:a16="http://schemas.microsoft.com/office/drawing/2014/main" id="{1DAC6726-0665-CE42-843C-081700985CF1}"/>
              </a:ext>
            </a:extLst>
          </p:cNvPr>
          <p:cNvSpPr txBox="1">
            <a:spLocks/>
          </p:cNvSpPr>
          <p:nvPr/>
        </p:nvSpPr>
        <p:spPr>
          <a:xfrm>
            <a:off x="351411" y="224002"/>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Calibri Regular" charset="0"/>
            </a:endParaRPr>
          </a:p>
        </p:txBody>
      </p:sp>
      <p:sp>
        <p:nvSpPr>
          <p:cNvPr id="2" name="Rectangle 1">
            <a:extLst>
              <a:ext uri="{FF2B5EF4-FFF2-40B4-BE49-F238E27FC236}">
                <a16:creationId xmlns="" xmlns:a16="http://schemas.microsoft.com/office/drawing/2014/main" id="{97D84395-477B-5643-998F-5A55D6D879D4}"/>
              </a:ext>
            </a:extLst>
          </p:cNvPr>
          <p:cNvSpPr/>
          <p:nvPr/>
        </p:nvSpPr>
        <p:spPr>
          <a:xfrm>
            <a:off x="1180730" y="3268912"/>
            <a:ext cx="9117367"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latin typeface="Calibri" panose="020F0502020204030204" pitchFamily="34" charset="0"/>
                <a:cs typeface="Calibri" panose="020F0502020204030204" pitchFamily="34" charset="0"/>
              </a:rPr>
              <a:t>The newcomers can pose a threat to …………………..by altering ecosystems.</a:t>
            </a:r>
          </a:p>
        </p:txBody>
      </p:sp>
      <p:pic>
        <p:nvPicPr>
          <p:cNvPr id="11" name="Google Shape;90;p1">
            <a:extLst>
              <a:ext uri="{FF2B5EF4-FFF2-40B4-BE49-F238E27FC236}">
                <a16:creationId xmlns=""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5" name="Picture 14">
            <a:extLst>
              <a:ext uri="{FF2B5EF4-FFF2-40B4-BE49-F238E27FC236}">
                <a16:creationId xmlns=""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24" name="Rectangle 23">
            <a:extLst>
              <a:ext uri="{FF2B5EF4-FFF2-40B4-BE49-F238E27FC236}">
                <a16:creationId xmlns="" xmlns:a16="http://schemas.microsoft.com/office/drawing/2014/main" id="{A867B969-0030-7D4B-A1EF-C41480F48F1C}"/>
              </a:ext>
            </a:extLst>
          </p:cNvPr>
          <p:cNvSpPr/>
          <p:nvPr/>
        </p:nvSpPr>
        <p:spPr>
          <a:xfrm>
            <a:off x="4722126" y="2029593"/>
            <a:ext cx="2142698" cy="6180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a:latin typeface="Calibri" pitchFamily="34" charset="0"/>
              </a:rPr>
              <a:t>biodiversity</a:t>
            </a:r>
          </a:p>
        </p:txBody>
      </p:sp>
      <p:sp>
        <p:nvSpPr>
          <p:cNvPr id="7" name="Rectangle 6">
            <a:extLst>
              <a:ext uri="{FF2B5EF4-FFF2-40B4-BE49-F238E27FC236}">
                <a16:creationId xmlns="" xmlns:a16="http://schemas.microsoft.com/office/drawing/2014/main" id="{29A71C1E-DAAB-A148-ACE1-5513F96BC64F}"/>
              </a:ext>
            </a:extLst>
          </p:cNvPr>
          <p:cNvSpPr/>
          <p:nvPr/>
        </p:nvSpPr>
        <p:spPr>
          <a:xfrm>
            <a:off x="8477900" y="365125"/>
            <a:ext cx="2467191"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sto MT Regular" charset="0"/>
            </a:endParaRPr>
          </a:p>
        </p:txBody>
      </p:sp>
      <p:sp>
        <p:nvSpPr>
          <p:cNvPr id="8" name="TextBox 7">
            <a:extLst>
              <a:ext uri="{FF2B5EF4-FFF2-40B4-BE49-F238E27FC236}">
                <a16:creationId xmlns="" xmlns:a16="http://schemas.microsoft.com/office/drawing/2014/main" id="{0EDC11AA-0F7F-2940-8C05-F555C4D6FD04}"/>
              </a:ext>
            </a:extLst>
          </p:cNvPr>
          <p:cNvSpPr txBox="1"/>
          <p:nvPr/>
        </p:nvSpPr>
        <p:spPr>
          <a:xfrm>
            <a:off x="8509725" y="365125"/>
            <a:ext cx="2463281" cy="1169551"/>
          </a:xfrm>
          <a:prstGeom prst="rect">
            <a:avLst/>
          </a:prstGeom>
          <a:noFill/>
        </p:spPr>
        <p:txBody>
          <a:bodyPr wrap="square" rtlCol="0">
            <a:spAutoFit/>
          </a:bodyPr>
          <a:lstStyle/>
          <a:p>
            <a:r>
              <a:rPr lang="en-US" sz="3500" dirty="0" smtClean="0">
                <a:solidFill>
                  <a:schemeClr val="bg1"/>
                </a:solidFill>
                <a:latin typeface="Calibri" pitchFamily="34" charset="0"/>
                <a:ea typeface="Calisto MT Regular" charset="0"/>
                <a:cs typeface="Calibri" pitchFamily="34" charset="0"/>
              </a:rPr>
              <a:t> Vocabulary</a:t>
            </a:r>
            <a:endParaRPr lang="en-US" sz="3500" dirty="0">
              <a:solidFill>
                <a:schemeClr val="bg1"/>
              </a:solidFill>
              <a:latin typeface="Calibri" pitchFamily="34" charset="0"/>
              <a:ea typeface="Calisto MT Regular" charset="0"/>
              <a:cs typeface="Calibri" pitchFamily="34" charset="0"/>
            </a:endParaRPr>
          </a:p>
          <a:p>
            <a:pPr algn="ctr"/>
            <a:r>
              <a:rPr lang="ka-GE" sz="3500" dirty="0">
                <a:solidFill>
                  <a:schemeClr val="bg1"/>
                </a:solidFill>
                <a:latin typeface="Calibri" pitchFamily="34" charset="0"/>
                <a:ea typeface="Calisto MT Regular" charset="0"/>
                <a:cs typeface="Calibri" pitchFamily="34" charset="0"/>
              </a:rPr>
              <a:t> ლექსიკა</a:t>
            </a:r>
            <a:endParaRPr lang="en-US" sz="3500" dirty="0">
              <a:solidFill>
                <a:schemeClr val="bg1"/>
              </a:solidFill>
              <a:latin typeface="Calibri" pitchFamily="34" charset="0"/>
              <a:ea typeface="Calisto MT Regular" charset="0"/>
              <a:cs typeface="Calibri" pitchFamily="34" charset="0"/>
            </a:endParaRPr>
          </a:p>
        </p:txBody>
      </p:sp>
    </p:spTree>
    <p:extLst>
      <p:ext uri="{BB962C8B-B14F-4D97-AF65-F5344CB8AC3E}">
        <p14:creationId xmlns:p14="http://schemas.microsoft.com/office/powerpoint/2010/main" val="3058511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01224 3.20074E-6 L 0.21857 0.22618 " pathEditMode="relative" rAng="0" ptsTypes="AA">
                                      <p:cBhvr>
                                        <p:cTn id="6" dur="2000" fill="hold"/>
                                        <p:tgtEl>
                                          <p:spTgt spid="24"/>
                                        </p:tgtEl>
                                        <p:attrNameLst>
                                          <p:attrName>ppt_x</p:attrName>
                                          <p:attrName>ppt_y</p:attrName>
                                        </p:attrNameLst>
                                      </p:cBhvr>
                                      <p:rCtr x="10300" y="113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 xmlns:a16="http://schemas.microsoft.com/office/drawing/2014/main" id="{1DAC6726-0665-CE42-843C-081700985CF1}"/>
              </a:ext>
            </a:extLst>
          </p:cNvPr>
          <p:cNvSpPr txBox="1">
            <a:spLocks/>
          </p:cNvSpPr>
          <p:nvPr/>
        </p:nvSpPr>
        <p:spPr>
          <a:xfrm>
            <a:off x="351411" y="224002"/>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Calibri Regular" charset="0"/>
            </a:endParaRPr>
          </a:p>
        </p:txBody>
      </p:sp>
      <p:pic>
        <p:nvPicPr>
          <p:cNvPr id="11" name="Google Shape;90;p1">
            <a:extLst>
              <a:ext uri="{FF2B5EF4-FFF2-40B4-BE49-F238E27FC236}">
                <a16:creationId xmlns=""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5" name="Picture 14">
            <a:extLst>
              <a:ext uri="{FF2B5EF4-FFF2-40B4-BE49-F238E27FC236}">
                <a16:creationId xmlns=""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7" name="Rectangle 6">
            <a:extLst>
              <a:ext uri="{FF2B5EF4-FFF2-40B4-BE49-F238E27FC236}">
                <a16:creationId xmlns="" xmlns:a16="http://schemas.microsoft.com/office/drawing/2014/main" id="{29A71C1E-DAAB-A148-ACE1-5513F96BC64F}"/>
              </a:ext>
            </a:extLst>
          </p:cNvPr>
          <p:cNvSpPr/>
          <p:nvPr/>
        </p:nvSpPr>
        <p:spPr>
          <a:xfrm>
            <a:off x="8477900" y="365125"/>
            <a:ext cx="2467191"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sto MT Regular" charset="0"/>
            </a:endParaRPr>
          </a:p>
        </p:txBody>
      </p:sp>
      <p:sp>
        <p:nvSpPr>
          <p:cNvPr id="8" name="TextBox 7">
            <a:extLst>
              <a:ext uri="{FF2B5EF4-FFF2-40B4-BE49-F238E27FC236}">
                <a16:creationId xmlns="" xmlns:a16="http://schemas.microsoft.com/office/drawing/2014/main" id="{0EDC11AA-0F7F-2940-8C05-F555C4D6FD04}"/>
              </a:ext>
            </a:extLst>
          </p:cNvPr>
          <p:cNvSpPr txBox="1"/>
          <p:nvPr/>
        </p:nvSpPr>
        <p:spPr>
          <a:xfrm>
            <a:off x="8202304" y="395785"/>
            <a:ext cx="3029803" cy="1169551"/>
          </a:xfrm>
          <a:prstGeom prst="rect">
            <a:avLst/>
          </a:prstGeom>
          <a:noFill/>
        </p:spPr>
        <p:txBody>
          <a:bodyPr wrap="square" rtlCol="0">
            <a:spAutoFit/>
          </a:bodyPr>
          <a:lstStyle/>
          <a:p>
            <a:pPr algn="ctr"/>
            <a:r>
              <a:rPr lang="en-US" sz="3500" dirty="0">
                <a:solidFill>
                  <a:schemeClr val="bg1"/>
                </a:solidFill>
                <a:latin typeface="Calibri" pitchFamily="34" charset="0"/>
                <a:ea typeface="Calisto MT Regular" charset="0"/>
                <a:cs typeface="Calibri" pitchFamily="34" charset="0"/>
              </a:rPr>
              <a:t>Vocabulary</a:t>
            </a:r>
          </a:p>
          <a:p>
            <a:pPr algn="ctr"/>
            <a:r>
              <a:rPr lang="ka-GE" sz="3500" dirty="0">
                <a:solidFill>
                  <a:schemeClr val="bg1"/>
                </a:solidFill>
                <a:latin typeface="Calibri" pitchFamily="34" charset="0"/>
                <a:ea typeface="Calisto MT Regular" charset="0"/>
                <a:cs typeface="Calibri" pitchFamily="34" charset="0"/>
              </a:rPr>
              <a:t> ლექსიკა</a:t>
            </a:r>
            <a:endParaRPr lang="en-US" sz="3500" dirty="0">
              <a:solidFill>
                <a:schemeClr val="bg1"/>
              </a:solidFill>
              <a:latin typeface="Calibri" pitchFamily="34" charset="0"/>
              <a:ea typeface="Calisto MT Regular" charset="0"/>
              <a:cs typeface="Calibri" pitchFamily="34" charset="0"/>
            </a:endParaRPr>
          </a:p>
        </p:txBody>
      </p:sp>
      <p:grpSp>
        <p:nvGrpSpPr>
          <p:cNvPr id="9" name="Google Shape;147;g8d3272b2c0_0_186"/>
          <p:cNvGrpSpPr/>
          <p:nvPr/>
        </p:nvGrpSpPr>
        <p:grpSpPr>
          <a:xfrm>
            <a:off x="1484261" y="2180992"/>
            <a:ext cx="9005599" cy="4633076"/>
            <a:chOff x="-290607" y="35443"/>
            <a:chExt cx="10051676" cy="6070938"/>
          </a:xfrm>
        </p:grpSpPr>
        <p:sp>
          <p:nvSpPr>
            <p:cNvPr id="10" name="Google Shape;148;g8d3272b2c0_0_186"/>
            <p:cNvSpPr/>
            <p:nvPr/>
          </p:nvSpPr>
          <p:spPr>
            <a:xfrm>
              <a:off x="3785481" y="1786325"/>
              <a:ext cx="1996698" cy="1860841"/>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Regular" charset="0"/>
                <a:ea typeface="Calisto MT Regular" charset="0"/>
                <a:cs typeface="Calisto MT Regular" charset="0"/>
              </a:endParaRPr>
            </a:p>
          </p:txBody>
        </p:sp>
        <p:sp>
          <p:nvSpPr>
            <p:cNvPr id="12" name="Google Shape;149;g8d3272b2c0_0_186"/>
            <p:cNvSpPr txBox="1"/>
            <p:nvPr/>
          </p:nvSpPr>
          <p:spPr>
            <a:xfrm>
              <a:off x="3977319" y="2161474"/>
              <a:ext cx="1655046" cy="1250592"/>
            </a:xfrm>
            <a:prstGeom prst="rect">
              <a:avLst/>
            </a:prstGeom>
            <a:noFill/>
            <a:ln>
              <a:noFill/>
            </a:ln>
          </p:spPr>
          <p:txBody>
            <a:bodyPr spcFirstLastPara="1" wrap="square" lIns="10775" tIns="10775" rIns="10775" bIns="10775" anchor="ctr" anchorCtr="0">
              <a:noAutofit/>
            </a:bodyPr>
            <a:lstStyle/>
            <a:p>
              <a:pPr marL="0" marR="0" lvl="0" indent="0" algn="ctr" rtl="0">
                <a:lnSpc>
                  <a:spcPct val="90000"/>
                </a:lnSpc>
                <a:spcBef>
                  <a:spcPts val="0"/>
                </a:spcBef>
                <a:spcAft>
                  <a:spcPts val="0"/>
                </a:spcAft>
                <a:buNone/>
              </a:pPr>
              <a:r>
                <a:rPr lang="en-US" sz="2200" b="1" u="none" strike="noStrike" cap="none" dirty="0">
                  <a:solidFill>
                    <a:srgbClr val="FFFFFF"/>
                  </a:solidFill>
                  <a:latin typeface="Calibri" panose="020F0502020204030204" pitchFamily="34" charset="0"/>
                  <a:ea typeface="Calibri"/>
                  <a:cs typeface="Calibri" panose="020F0502020204030204" pitchFamily="34" charset="0"/>
                  <a:sym typeface="Calibri"/>
                </a:rPr>
                <a:t>Vocabulary</a:t>
              </a:r>
              <a:endParaRPr sz="2200" dirty="0">
                <a:latin typeface="Calibri" panose="020F0502020204030204" pitchFamily="34" charset="0"/>
                <a:ea typeface="Calisto MT Regular" charset="0"/>
                <a:cs typeface="Calibri" panose="020F0502020204030204" pitchFamily="34" charset="0"/>
              </a:endParaRPr>
            </a:p>
            <a:p>
              <a:pPr marL="0" marR="0" lvl="0" indent="0" algn="ctr" rtl="0">
                <a:lnSpc>
                  <a:spcPct val="90000"/>
                </a:lnSpc>
                <a:spcBef>
                  <a:spcPts val="595"/>
                </a:spcBef>
                <a:spcAft>
                  <a:spcPts val="0"/>
                </a:spcAft>
                <a:buNone/>
              </a:pPr>
              <a:r>
                <a:rPr lang="en-US" sz="2200" b="1" u="none" strike="noStrike" cap="none" dirty="0" err="1">
                  <a:solidFill>
                    <a:srgbClr val="FFFFFF"/>
                  </a:solidFill>
                  <a:latin typeface="Calibri" panose="020F0502020204030204" pitchFamily="34" charset="0"/>
                  <a:ea typeface="Calibri"/>
                  <a:cs typeface="Calibri" panose="020F0502020204030204" pitchFamily="34" charset="0"/>
                  <a:sym typeface="Calibri"/>
                </a:rPr>
                <a:t>ლექსიკა</a:t>
              </a:r>
              <a:endParaRPr sz="2200" dirty="0">
                <a:latin typeface="Calibri" panose="020F0502020204030204" pitchFamily="34" charset="0"/>
                <a:ea typeface="Calisto MT Regular" charset="0"/>
                <a:cs typeface="Calibri" panose="020F0502020204030204" pitchFamily="34" charset="0"/>
              </a:endParaRPr>
            </a:p>
          </p:txBody>
        </p:sp>
        <p:sp>
          <p:nvSpPr>
            <p:cNvPr id="13" name="Google Shape;150;g8d3272b2c0_0_186"/>
            <p:cNvSpPr/>
            <p:nvPr/>
          </p:nvSpPr>
          <p:spPr>
            <a:xfrm rot="11658230" flipV="1">
              <a:off x="2251281" y="1388938"/>
              <a:ext cx="1795990" cy="990639"/>
            </a:xfrm>
            <a:custGeom>
              <a:avLst/>
              <a:gdLst/>
              <a:ahLst/>
              <a:cxnLst/>
              <a:rect l="l" t="t" r="r" b="b"/>
              <a:pathLst>
                <a:path w="120000" h="120000" extrusionOk="0">
                  <a:moveTo>
                    <a:pt x="0" y="59998"/>
                  </a:moveTo>
                  <a:lnTo>
                    <a:pt x="120000" y="59998"/>
                  </a:lnTo>
                </a:path>
              </a:pathLst>
            </a:cu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Regular" charset="0"/>
                <a:ea typeface="Calisto MT Regular" charset="0"/>
                <a:cs typeface="Calisto MT Regular" charset="0"/>
              </a:endParaRPr>
            </a:p>
          </p:txBody>
        </p:sp>
        <p:sp>
          <p:nvSpPr>
            <p:cNvPr id="14" name="Google Shape;151;g8d3272b2c0_0_186"/>
            <p:cNvSpPr txBox="1"/>
            <p:nvPr/>
          </p:nvSpPr>
          <p:spPr>
            <a:xfrm rot="5196305">
              <a:off x="4607339" y="1672363"/>
              <a:ext cx="35462" cy="3546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Regular" charset="0"/>
                <a:ea typeface="Calibri"/>
                <a:cs typeface="Calibri"/>
                <a:sym typeface="Calibri"/>
              </a:endParaRPr>
            </a:p>
          </p:txBody>
        </p:sp>
        <p:sp>
          <p:nvSpPr>
            <p:cNvPr id="16" name="Google Shape;152;g8d3272b2c0_0_186"/>
            <p:cNvSpPr/>
            <p:nvPr/>
          </p:nvSpPr>
          <p:spPr>
            <a:xfrm>
              <a:off x="-290607" y="35443"/>
              <a:ext cx="3033255" cy="2216773"/>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b="1" dirty="0">
                  <a:solidFill>
                    <a:schemeClr val="bg1"/>
                  </a:solidFill>
                  <a:latin typeface="Calibri "/>
                  <a:ea typeface="Calisto MT Regular" charset="0"/>
                  <a:cs typeface="Calisto MT Regular" charset="0"/>
                </a:rPr>
                <a:t>g</a:t>
              </a:r>
              <a:r>
                <a:rPr lang="en-US" sz="2000" b="1" dirty="0" smtClean="0">
                  <a:solidFill>
                    <a:schemeClr val="bg1"/>
                  </a:solidFill>
                  <a:latin typeface="Calibri "/>
                  <a:ea typeface="Calisto MT Regular" charset="0"/>
                  <a:cs typeface="Calisto MT Regular" charset="0"/>
                </a:rPr>
                <a:t>reenhouse </a:t>
              </a:r>
              <a:r>
                <a:rPr lang="en-US" sz="2000" b="1" dirty="0">
                  <a:solidFill>
                    <a:schemeClr val="bg1"/>
                  </a:solidFill>
                  <a:latin typeface="Calibri "/>
                  <a:ea typeface="Calisto MT Regular" charset="0"/>
                  <a:cs typeface="Calisto MT Regular" charset="0"/>
                </a:rPr>
                <a:t>gases</a:t>
              </a:r>
            </a:p>
            <a:p>
              <a:pPr marL="0" lvl="0" indent="0" algn="ctr" rtl="0">
                <a:spcBef>
                  <a:spcPts val="0"/>
                </a:spcBef>
                <a:spcAft>
                  <a:spcPts val="0"/>
                </a:spcAft>
                <a:buNone/>
              </a:pPr>
              <a:r>
                <a:rPr lang="en-US" sz="2000" b="1" dirty="0">
                  <a:solidFill>
                    <a:schemeClr val="bg1"/>
                  </a:solidFill>
                  <a:latin typeface="Calibri "/>
                  <a:ea typeface="Calisto MT Regular" charset="0"/>
                  <a:cs typeface="Calisto MT Regular" charset="0"/>
                </a:rPr>
                <a:t>(</a:t>
              </a:r>
              <a:r>
                <a:rPr lang="en-US" sz="2000" b="1" dirty="0" smtClean="0">
                  <a:solidFill>
                    <a:schemeClr val="bg1"/>
                  </a:solidFill>
                  <a:latin typeface="Calibri "/>
                  <a:ea typeface="Calisto MT Regular" charset="0"/>
                  <a:cs typeface="Calisto MT Regular" charset="0"/>
                </a:rPr>
                <a:t>n.)</a:t>
              </a:r>
              <a:endParaRPr lang="en-US" sz="2000" b="1" dirty="0">
                <a:solidFill>
                  <a:schemeClr val="bg1"/>
                </a:solidFill>
                <a:latin typeface="Calibri "/>
                <a:ea typeface="Calisto MT Regular" charset="0"/>
                <a:cs typeface="Calisto MT Regular" charset="0"/>
              </a:endParaRPr>
            </a:p>
            <a:p>
              <a:pPr marL="0" lvl="0" indent="0" algn="ctr" rtl="0">
                <a:spcBef>
                  <a:spcPts val="0"/>
                </a:spcBef>
                <a:spcAft>
                  <a:spcPts val="0"/>
                </a:spcAft>
                <a:buNone/>
              </a:pPr>
              <a:r>
                <a:rPr lang="ka-GE" sz="2000" b="1" dirty="0">
                  <a:solidFill>
                    <a:schemeClr val="bg1"/>
                  </a:solidFill>
                  <a:latin typeface="Calibri "/>
                  <a:ea typeface="Calisto MT Regular" charset="0"/>
                  <a:cs typeface="Calisto MT Regular" charset="0"/>
                </a:rPr>
                <a:t>სათბურის აირები</a:t>
              </a:r>
              <a:endParaRPr sz="2000" b="1" dirty="0">
                <a:solidFill>
                  <a:schemeClr val="bg1"/>
                </a:solidFill>
                <a:latin typeface="Calibri "/>
                <a:ea typeface="Calisto MT Regular" charset="0"/>
                <a:cs typeface="Calisto MT Regular" charset="0"/>
              </a:endParaRPr>
            </a:p>
          </p:txBody>
        </p:sp>
        <p:sp>
          <p:nvSpPr>
            <p:cNvPr id="18" name="Google Shape;154;g8d3272b2c0_0_186"/>
            <p:cNvSpPr/>
            <p:nvPr/>
          </p:nvSpPr>
          <p:spPr>
            <a:xfrm rot="9838945">
              <a:off x="5708082" y="2006418"/>
              <a:ext cx="1132728" cy="443406"/>
            </a:xfrm>
            <a:custGeom>
              <a:avLst/>
              <a:gdLst/>
              <a:ahLst/>
              <a:cxnLst/>
              <a:rect l="l" t="t" r="r" b="b"/>
              <a:pathLst>
                <a:path w="120000" h="120000" extrusionOk="0">
                  <a:moveTo>
                    <a:pt x="0" y="59998"/>
                  </a:moveTo>
                  <a:lnTo>
                    <a:pt x="120000" y="59998"/>
                  </a:lnTo>
                </a:path>
              </a:pathLst>
            </a:cu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Regular" charset="0"/>
                <a:ea typeface="Calisto MT Regular" charset="0"/>
                <a:cs typeface="Calisto MT Regular" charset="0"/>
              </a:endParaRPr>
            </a:p>
          </p:txBody>
        </p:sp>
        <p:sp>
          <p:nvSpPr>
            <p:cNvPr id="19" name="Google Shape;155;g8d3272b2c0_0_186"/>
            <p:cNvSpPr txBox="1"/>
            <p:nvPr/>
          </p:nvSpPr>
          <p:spPr>
            <a:xfrm rot="-2466378">
              <a:off x="5868095" y="1745714"/>
              <a:ext cx="81222" cy="8122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Regular" charset="0"/>
                <a:ea typeface="Calibri"/>
                <a:cs typeface="Calibri"/>
                <a:sym typeface="Calibri"/>
              </a:endParaRPr>
            </a:p>
          </p:txBody>
        </p:sp>
        <p:sp>
          <p:nvSpPr>
            <p:cNvPr id="20" name="Google Shape;156;g8d3272b2c0_0_186"/>
            <p:cNvSpPr/>
            <p:nvPr/>
          </p:nvSpPr>
          <p:spPr>
            <a:xfrm>
              <a:off x="6654091" y="550014"/>
              <a:ext cx="3106978" cy="2318025"/>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2400" dirty="0">
                  <a:latin typeface="Calibri Regular" charset="0"/>
                  <a:ea typeface="Calisto MT Regular" charset="0"/>
                  <a:cs typeface="Calisto MT Regular" charset="0"/>
                </a:rPr>
                <a:t>         </a:t>
              </a:r>
              <a:endParaRPr lang="en-US" sz="2400" dirty="0">
                <a:solidFill>
                  <a:schemeClr val="bg1"/>
                </a:solidFill>
                <a:latin typeface="Calibri Regular" charset="0"/>
                <a:ea typeface="Calisto MT Regular" charset="0"/>
                <a:cs typeface="Calisto MT Regular" charset="0"/>
              </a:endParaRPr>
            </a:p>
            <a:p>
              <a:pPr marL="0" lvl="0" indent="0" algn="l" rtl="0">
                <a:spcBef>
                  <a:spcPts val="0"/>
                </a:spcBef>
                <a:spcAft>
                  <a:spcPts val="0"/>
                </a:spcAft>
                <a:buNone/>
              </a:pPr>
              <a:endParaRPr sz="2400" dirty="0">
                <a:solidFill>
                  <a:schemeClr val="bg1"/>
                </a:solidFill>
                <a:latin typeface="Calibri Regular" charset="0"/>
                <a:ea typeface="Calisto MT Regular" charset="0"/>
                <a:cs typeface="Calisto MT Regular" charset="0"/>
              </a:endParaRPr>
            </a:p>
          </p:txBody>
        </p:sp>
        <p:sp>
          <p:nvSpPr>
            <p:cNvPr id="21" name="Google Shape;157;g8d3272b2c0_0_186"/>
            <p:cNvSpPr txBox="1"/>
            <p:nvPr/>
          </p:nvSpPr>
          <p:spPr>
            <a:xfrm>
              <a:off x="6855534" y="1354571"/>
              <a:ext cx="2654784" cy="913676"/>
            </a:xfrm>
            <a:prstGeom prst="rect">
              <a:avLst/>
            </a:prstGeom>
            <a:solidFill>
              <a:schemeClr val="accent1"/>
            </a:solidFill>
            <a:ln>
              <a:noFill/>
            </a:ln>
          </p:spPr>
          <p:txBody>
            <a:bodyPr spcFirstLastPara="1" wrap="square" lIns="11425" tIns="11425" rIns="11425" bIns="11425" anchor="ctr" anchorCtr="0">
              <a:noAutofit/>
            </a:bodyPr>
            <a:lstStyle/>
            <a:p>
              <a:pPr marL="0" lvl="0" indent="0" algn="ctr" rtl="0">
                <a:spcBef>
                  <a:spcPts val="0"/>
                </a:spcBef>
                <a:spcAft>
                  <a:spcPts val="0"/>
                </a:spcAft>
                <a:buClr>
                  <a:schemeClr val="dk1"/>
                </a:buClr>
                <a:buSzPts val="1100"/>
                <a:buFont typeface="Arial"/>
                <a:buNone/>
              </a:pPr>
              <a:r>
                <a:rPr lang="en-US" sz="2000" b="1" dirty="0">
                  <a:solidFill>
                    <a:srgbClr val="FFFFFF"/>
                  </a:solidFill>
                  <a:latin typeface="Calibri" panose="020F0502020204030204" pitchFamily="34" charset="0"/>
                  <a:ea typeface="Calibri"/>
                  <a:cs typeface="Calibri" panose="020F0502020204030204" pitchFamily="34" charset="0"/>
                  <a:sym typeface="Calibri"/>
                </a:rPr>
                <a:t>i</a:t>
              </a:r>
              <a:r>
                <a:rPr lang="en-US" sz="2000" b="1" dirty="0" smtClean="0">
                  <a:solidFill>
                    <a:srgbClr val="FFFFFF"/>
                  </a:solidFill>
                  <a:latin typeface="Calibri" panose="020F0502020204030204" pitchFamily="34" charset="0"/>
                  <a:ea typeface="Calibri"/>
                  <a:cs typeface="Calibri" panose="020F0502020204030204" pitchFamily="34" charset="0"/>
                  <a:sym typeface="Calibri"/>
                </a:rPr>
                <a:t>ncentive</a:t>
              </a:r>
              <a:endParaRPr lang="en-US" sz="2000" b="1" dirty="0">
                <a:solidFill>
                  <a:srgbClr val="FFFFFF"/>
                </a:solidFill>
                <a:latin typeface="Calibri" panose="020F0502020204030204" pitchFamily="34" charset="0"/>
                <a:ea typeface="Calibri"/>
                <a:cs typeface="Calibri" panose="020F0502020204030204" pitchFamily="34" charset="0"/>
                <a:sym typeface="Calibri"/>
              </a:endParaRPr>
            </a:p>
            <a:p>
              <a:pPr marL="0" lvl="0" indent="0" algn="ctr" rtl="0">
                <a:spcBef>
                  <a:spcPts val="0"/>
                </a:spcBef>
                <a:spcAft>
                  <a:spcPts val="0"/>
                </a:spcAft>
                <a:buClr>
                  <a:schemeClr val="dk1"/>
                </a:buClr>
                <a:buSzPts val="1100"/>
                <a:buFont typeface="Arial"/>
                <a:buNone/>
              </a:pPr>
              <a:r>
                <a:rPr lang="en-US" sz="2000" b="1" dirty="0">
                  <a:solidFill>
                    <a:srgbClr val="FFFFFF"/>
                  </a:solidFill>
                  <a:latin typeface="Calibri" panose="020F0502020204030204" pitchFamily="34" charset="0"/>
                  <a:ea typeface="Calibri"/>
                  <a:cs typeface="Calibri" panose="020F0502020204030204" pitchFamily="34" charset="0"/>
                  <a:sym typeface="Calibri"/>
                </a:rPr>
                <a:t>(n.)</a:t>
              </a:r>
              <a:endParaRPr lang="ka-GE" sz="2000" b="1" dirty="0">
                <a:solidFill>
                  <a:srgbClr val="FFFFFF"/>
                </a:solidFill>
                <a:latin typeface="Calibri" panose="020F0502020204030204" pitchFamily="34" charset="0"/>
                <a:ea typeface="Calibri"/>
                <a:cs typeface="Calibri" panose="020F0502020204030204" pitchFamily="34" charset="0"/>
                <a:sym typeface="Calibri"/>
              </a:endParaRPr>
            </a:p>
            <a:p>
              <a:pPr marL="0" lvl="0" indent="0" algn="ctr" rtl="0">
                <a:spcBef>
                  <a:spcPts val="0"/>
                </a:spcBef>
                <a:spcAft>
                  <a:spcPts val="0"/>
                </a:spcAft>
                <a:buClr>
                  <a:schemeClr val="dk1"/>
                </a:buClr>
                <a:buSzPts val="1100"/>
                <a:buFont typeface="Arial"/>
                <a:buNone/>
              </a:pPr>
              <a:r>
                <a:rPr lang="ka-GE" sz="2000" b="1" dirty="0">
                  <a:solidFill>
                    <a:srgbClr val="FFFFFF"/>
                  </a:solidFill>
                  <a:latin typeface="Calibri" panose="020F0502020204030204" pitchFamily="34" charset="0"/>
                  <a:ea typeface="Calibri"/>
                  <a:cs typeface="Calibri" panose="020F0502020204030204" pitchFamily="34" charset="0"/>
                  <a:sym typeface="Calibri"/>
                </a:rPr>
                <a:t>სტიმული, წახალისება</a:t>
              </a:r>
            </a:p>
            <a:p>
              <a:pPr marL="0" lvl="0" indent="0" algn="ctr" rtl="0">
                <a:spcBef>
                  <a:spcPts val="0"/>
                </a:spcBef>
                <a:spcAft>
                  <a:spcPts val="0"/>
                </a:spcAft>
                <a:buClr>
                  <a:schemeClr val="dk1"/>
                </a:buClr>
                <a:buSzPts val="1100"/>
                <a:buFont typeface="Arial"/>
                <a:buNone/>
              </a:pPr>
              <a:endParaRPr sz="2000" b="1"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22" name="Google Shape;159;g8d3272b2c0_0_186"/>
            <p:cNvSpPr txBox="1"/>
            <p:nvPr/>
          </p:nvSpPr>
          <p:spPr>
            <a:xfrm rot="-246013">
              <a:off x="6281636" y="2686160"/>
              <a:ext cx="83915" cy="8391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Regular" charset="0"/>
                <a:ea typeface="Calibri"/>
                <a:cs typeface="Calibri"/>
                <a:sym typeface="Calibri"/>
              </a:endParaRPr>
            </a:p>
          </p:txBody>
        </p:sp>
        <p:sp>
          <p:nvSpPr>
            <p:cNvPr id="23" name="Google Shape;163;g8d3272b2c0_0_186"/>
            <p:cNvSpPr txBox="1"/>
            <p:nvPr/>
          </p:nvSpPr>
          <p:spPr>
            <a:xfrm rot="2113695">
              <a:off x="5940677" y="3711274"/>
              <a:ext cx="77492" cy="7749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Regular" charset="0"/>
                <a:ea typeface="Calibri"/>
                <a:cs typeface="Calibri"/>
                <a:sym typeface="Calibri"/>
              </a:endParaRPr>
            </a:p>
          </p:txBody>
        </p:sp>
        <p:sp>
          <p:nvSpPr>
            <p:cNvPr id="25" name="Google Shape;166;g8d3272b2c0_0_186"/>
            <p:cNvSpPr/>
            <p:nvPr/>
          </p:nvSpPr>
          <p:spPr>
            <a:xfrm rot="5186587" flipV="1">
              <a:off x="4553718" y="3860278"/>
              <a:ext cx="509105" cy="71679"/>
            </a:xfrm>
            <a:custGeom>
              <a:avLst/>
              <a:gdLst/>
              <a:ahLst/>
              <a:cxnLst/>
              <a:rect l="l" t="t" r="r" b="b"/>
              <a:pathLst>
                <a:path w="120000" h="120000" extrusionOk="0">
                  <a:moveTo>
                    <a:pt x="0" y="59998"/>
                  </a:moveTo>
                  <a:lnTo>
                    <a:pt x="120000" y="59998"/>
                  </a:lnTo>
                </a:path>
              </a:pathLst>
            </a:cu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Regular" charset="0"/>
                <a:ea typeface="Calisto MT Regular" charset="0"/>
                <a:cs typeface="Calisto MT Regular" charset="0"/>
              </a:endParaRPr>
            </a:p>
          </p:txBody>
        </p:sp>
        <p:sp>
          <p:nvSpPr>
            <p:cNvPr id="26" name="Google Shape;167;g8d3272b2c0_0_186"/>
            <p:cNvSpPr txBox="1"/>
            <p:nvPr/>
          </p:nvSpPr>
          <p:spPr>
            <a:xfrm rot="5176116">
              <a:off x="4746973" y="3776269"/>
              <a:ext cx="13829" cy="13829"/>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Regular" charset="0"/>
                <a:ea typeface="Calibri"/>
                <a:cs typeface="Calibri"/>
                <a:sym typeface="Calibri"/>
              </a:endParaRPr>
            </a:p>
          </p:txBody>
        </p:sp>
        <p:sp>
          <p:nvSpPr>
            <p:cNvPr id="27" name="Google Shape;168;g8d3272b2c0_0_186"/>
            <p:cNvSpPr/>
            <p:nvPr/>
          </p:nvSpPr>
          <p:spPr>
            <a:xfrm>
              <a:off x="3212892" y="3987648"/>
              <a:ext cx="3002493" cy="2118733"/>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Regular" charset="0"/>
                <a:ea typeface="Calisto MT Regular" charset="0"/>
                <a:cs typeface="Calisto MT Regular" charset="0"/>
              </a:endParaRPr>
            </a:p>
          </p:txBody>
        </p:sp>
        <p:sp>
          <p:nvSpPr>
            <p:cNvPr id="28" name="Google Shape;169;g8d3272b2c0_0_186"/>
            <p:cNvSpPr txBox="1"/>
            <p:nvPr/>
          </p:nvSpPr>
          <p:spPr>
            <a:xfrm>
              <a:off x="3456858" y="4531442"/>
              <a:ext cx="2604290" cy="1117647"/>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630"/>
                </a:spcBef>
                <a:spcAft>
                  <a:spcPts val="0"/>
                </a:spcAft>
                <a:buNone/>
              </a:pPr>
              <a:r>
                <a:rPr lang="en-US" sz="2000" b="1" dirty="0">
                  <a:solidFill>
                    <a:schemeClr val="bg1"/>
                  </a:solidFill>
                  <a:latin typeface="Calibri" panose="020F0502020204030204" pitchFamily="34" charset="0"/>
                  <a:ea typeface="Calibri"/>
                  <a:cs typeface="Calibri" panose="020F0502020204030204" pitchFamily="34" charset="0"/>
                  <a:sym typeface="Calibri"/>
                </a:rPr>
                <a:t>w</a:t>
              </a:r>
              <a:r>
                <a:rPr lang="en-US" sz="2000" b="1" dirty="0" smtClean="0">
                  <a:solidFill>
                    <a:schemeClr val="bg1"/>
                  </a:solidFill>
                  <a:latin typeface="Calibri" panose="020F0502020204030204" pitchFamily="34" charset="0"/>
                  <a:ea typeface="Calibri"/>
                  <a:cs typeface="Calibri" panose="020F0502020204030204" pitchFamily="34" charset="0"/>
                  <a:sym typeface="Calibri"/>
                </a:rPr>
                <a:t>ill </a:t>
              </a:r>
            </a:p>
            <a:p>
              <a:pPr marL="0" marR="0" lvl="0" indent="0" algn="ctr" rtl="0">
                <a:lnSpc>
                  <a:spcPct val="90000"/>
                </a:lnSpc>
                <a:spcBef>
                  <a:spcPts val="630"/>
                </a:spcBef>
                <a:spcAft>
                  <a:spcPts val="0"/>
                </a:spcAft>
                <a:buNone/>
              </a:pPr>
              <a:r>
                <a:rPr lang="en-US" sz="2000" b="1" dirty="0" smtClean="0">
                  <a:solidFill>
                    <a:schemeClr val="bg1"/>
                  </a:solidFill>
                  <a:latin typeface="Calibri" panose="020F0502020204030204" pitchFamily="34" charset="0"/>
                  <a:ea typeface="Calibri"/>
                  <a:cs typeface="Calibri" panose="020F0502020204030204" pitchFamily="34" charset="0"/>
                  <a:sym typeface="Calibri"/>
                </a:rPr>
                <a:t>(</a:t>
              </a:r>
              <a:r>
                <a:rPr lang="en-US" sz="2000" b="1" dirty="0">
                  <a:solidFill>
                    <a:schemeClr val="bg1"/>
                  </a:solidFill>
                  <a:latin typeface="Calibri" panose="020F0502020204030204" pitchFamily="34" charset="0"/>
                  <a:ea typeface="Calibri"/>
                  <a:cs typeface="Calibri" panose="020F0502020204030204" pitchFamily="34" charset="0"/>
                  <a:sym typeface="Calibri"/>
                </a:rPr>
                <a:t>n.)</a:t>
              </a:r>
              <a:endParaRPr lang="ka-GE" sz="2000" b="1" dirty="0">
                <a:solidFill>
                  <a:schemeClr val="bg1"/>
                </a:solidFill>
                <a:latin typeface="Calibri" panose="020F0502020204030204" pitchFamily="34" charset="0"/>
                <a:ea typeface="Calibri"/>
                <a:cs typeface="Calibri" panose="020F0502020204030204" pitchFamily="34" charset="0"/>
                <a:sym typeface="Calibri"/>
              </a:endParaRPr>
            </a:p>
            <a:p>
              <a:pPr marL="0" marR="0" lvl="0" indent="0" algn="ctr" rtl="0">
                <a:lnSpc>
                  <a:spcPct val="90000"/>
                </a:lnSpc>
                <a:spcBef>
                  <a:spcPts val="630"/>
                </a:spcBef>
                <a:spcAft>
                  <a:spcPts val="0"/>
                </a:spcAft>
                <a:buNone/>
              </a:pPr>
              <a:r>
                <a:rPr lang="ka-GE" sz="2000" b="1" dirty="0">
                  <a:solidFill>
                    <a:schemeClr val="bg1"/>
                  </a:solidFill>
                  <a:latin typeface="Calibri" panose="020F0502020204030204" pitchFamily="34" charset="0"/>
                  <a:ea typeface="Calibri"/>
                  <a:cs typeface="Calibri" panose="020F0502020204030204" pitchFamily="34" charset="0"/>
                  <a:sym typeface="Calibri"/>
                </a:rPr>
                <a:t>ნება</a:t>
              </a:r>
              <a:endParaRPr sz="2000" b="1" dirty="0">
                <a:solidFill>
                  <a:schemeClr val="bg1"/>
                </a:solidFill>
                <a:latin typeface="Calibri" panose="020F0502020204030204" pitchFamily="34" charset="0"/>
                <a:ea typeface="Calibri"/>
                <a:cs typeface="Calibri" panose="020F0502020204030204" pitchFamily="34" charset="0"/>
                <a:sym typeface="Calibri"/>
              </a:endParaRPr>
            </a:p>
          </p:txBody>
        </p:sp>
        <p:sp>
          <p:nvSpPr>
            <p:cNvPr id="29" name="Google Shape;170;g8d3272b2c0_0_186"/>
            <p:cNvSpPr/>
            <p:nvPr/>
          </p:nvSpPr>
          <p:spPr>
            <a:xfrm rot="9722507">
              <a:off x="2027857" y="3352594"/>
              <a:ext cx="1947465" cy="60164"/>
            </a:xfrm>
            <a:custGeom>
              <a:avLst/>
              <a:gdLst/>
              <a:ahLst/>
              <a:cxnLst/>
              <a:rect l="l" t="t" r="r" b="b"/>
              <a:pathLst>
                <a:path w="120000" h="120000" extrusionOk="0">
                  <a:moveTo>
                    <a:pt x="0" y="59998"/>
                  </a:moveTo>
                  <a:lnTo>
                    <a:pt x="120000" y="59998"/>
                  </a:lnTo>
                </a:path>
              </a:pathLst>
            </a:cu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Regular" charset="0"/>
                <a:ea typeface="Calisto MT Regular" charset="0"/>
                <a:cs typeface="Calisto MT Regular" charset="0"/>
              </a:endParaRPr>
            </a:p>
          </p:txBody>
        </p:sp>
        <p:sp>
          <p:nvSpPr>
            <p:cNvPr id="30" name="Google Shape;171;g8d3272b2c0_0_186"/>
            <p:cNvSpPr txBox="1"/>
            <p:nvPr/>
          </p:nvSpPr>
          <p:spPr>
            <a:xfrm rot="-1759631">
              <a:off x="3157491" y="3636472"/>
              <a:ext cx="91875" cy="9187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Regular" charset="0"/>
                <a:ea typeface="Calibri"/>
                <a:cs typeface="Calibri"/>
                <a:sym typeface="Calibri"/>
              </a:endParaRPr>
            </a:p>
          </p:txBody>
        </p:sp>
        <p:sp>
          <p:nvSpPr>
            <p:cNvPr id="31" name="Google Shape;172;g8d3272b2c0_0_186"/>
            <p:cNvSpPr/>
            <p:nvPr/>
          </p:nvSpPr>
          <p:spPr>
            <a:xfrm>
              <a:off x="-214975" y="2642440"/>
              <a:ext cx="2957623" cy="2215156"/>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Regular" charset="0"/>
                <a:ea typeface="Calisto MT Regular" charset="0"/>
                <a:cs typeface="Calisto MT Regular" charset="0"/>
              </a:endParaRPr>
            </a:p>
          </p:txBody>
        </p:sp>
        <p:sp>
          <p:nvSpPr>
            <p:cNvPr id="32" name="Google Shape;173;g8d3272b2c0_0_186"/>
            <p:cNvSpPr txBox="1"/>
            <p:nvPr/>
          </p:nvSpPr>
          <p:spPr>
            <a:xfrm>
              <a:off x="-290607" y="3244989"/>
              <a:ext cx="3033255" cy="907801"/>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None/>
              </a:pPr>
              <a:r>
                <a:rPr lang="en-US" sz="2000" b="1" dirty="0">
                  <a:solidFill>
                    <a:srgbClr val="FFFFFF"/>
                  </a:solidFill>
                  <a:latin typeface="Calibri" panose="020F0502020204030204" pitchFamily="34" charset="0"/>
                  <a:ea typeface="Calibri"/>
                  <a:cs typeface="Calibri" panose="020F0502020204030204" pitchFamily="34" charset="0"/>
                  <a:sym typeface="Calibri"/>
                </a:rPr>
                <a:t>f</a:t>
              </a:r>
              <a:r>
                <a:rPr lang="en-US" sz="2000" b="1" dirty="0" smtClean="0">
                  <a:solidFill>
                    <a:srgbClr val="FFFFFF"/>
                  </a:solidFill>
                  <a:latin typeface="Calibri" panose="020F0502020204030204" pitchFamily="34" charset="0"/>
                  <a:ea typeface="Calibri"/>
                  <a:cs typeface="Calibri" panose="020F0502020204030204" pitchFamily="34" charset="0"/>
                  <a:sym typeface="Calibri"/>
                </a:rPr>
                <a:t>orestry</a:t>
              </a:r>
              <a:endParaRPr lang="en-US" sz="2000" b="1" dirty="0">
                <a:solidFill>
                  <a:srgbClr val="FFFFFF"/>
                </a:solidFill>
                <a:latin typeface="Calibri" panose="020F0502020204030204" pitchFamily="34" charset="0"/>
                <a:ea typeface="Calibri"/>
                <a:cs typeface="Calibri" panose="020F0502020204030204" pitchFamily="34" charset="0"/>
                <a:sym typeface="Calibri"/>
              </a:endParaRPr>
            </a:p>
            <a:p>
              <a:pPr marL="0" marR="0" lvl="0" indent="0" algn="ctr" rtl="0">
                <a:lnSpc>
                  <a:spcPct val="90000"/>
                </a:lnSpc>
                <a:spcBef>
                  <a:spcPts val="0"/>
                </a:spcBef>
                <a:spcAft>
                  <a:spcPts val="0"/>
                </a:spcAft>
                <a:buNone/>
              </a:pPr>
              <a:r>
                <a:rPr lang="en-US" sz="2000" b="1" dirty="0">
                  <a:solidFill>
                    <a:srgbClr val="FFFFFF"/>
                  </a:solidFill>
                  <a:latin typeface="Calibri" panose="020F0502020204030204" pitchFamily="34" charset="0"/>
                  <a:ea typeface="Calibri"/>
                  <a:cs typeface="Calibri" panose="020F0502020204030204" pitchFamily="34" charset="0"/>
                  <a:sym typeface="Calibri"/>
                </a:rPr>
                <a:t>(n.)</a:t>
              </a:r>
              <a:endParaRPr lang="ka-GE" sz="2000" b="1" dirty="0">
                <a:solidFill>
                  <a:srgbClr val="FFFFFF"/>
                </a:solidFill>
                <a:latin typeface="Calibri" panose="020F0502020204030204" pitchFamily="34" charset="0"/>
                <a:ea typeface="Calibri"/>
                <a:cs typeface="Calibri" panose="020F0502020204030204" pitchFamily="34" charset="0"/>
                <a:sym typeface="Calibri"/>
              </a:endParaRPr>
            </a:p>
            <a:p>
              <a:pPr marL="0" marR="0" lvl="0" indent="0" algn="ctr" rtl="0">
                <a:lnSpc>
                  <a:spcPct val="90000"/>
                </a:lnSpc>
                <a:spcBef>
                  <a:spcPts val="0"/>
                </a:spcBef>
                <a:spcAft>
                  <a:spcPts val="0"/>
                </a:spcAft>
                <a:buNone/>
              </a:pPr>
              <a:r>
                <a:rPr lang="ka-GE" sz="2000" b="1" dirty="0">
                  <a:solidFill>
                    <a:srgbClr val="FFFFFF"/>
                  </a:solidFill>
                  <a:latin typeface="Calibri" panose="020F0502020204030204" pitchFamily="34" charset="0"/>
                  <a:ea typeface="Calibri"/>
                  <a:cs typeface="Calibri" panose="020F0502020204030204" pitchFamily="34" charset="0"/>
                  <a:sym typeface="Calibri"/>
                </a:rPr>
                <a:t>მეტყევეობა</a:t>
              </a:r>
            </a:p>
          </p:txBody>
        </p:sp>
        <p:sp>
          <p:nvSpPr>
            <p:cNvPr id="33" name="Google Shape;174;g8d3272b2c0_0_186"/>
            <p:cNvSpPr/>
            <p:nvPr/>
          </p:nvSpPr>
          <p:spPr>
            <a:xfrm rot="12278115">
              <a:off x="5638320" y="3372174"/>
              <a:ext cx="1563297" cy="59908"/>
            </a:xfrm>
            <a:custGeom>
              <a:avLst/>
              <a:gdLst/>
              <a:ahLst/>
              <a:cxnLst/>
              <a:rect l="l" t="t" r="r" b="b"/>
              <a:pathLst>
                <a:path w="120000" h="120000" extrusionOk="0">
                  <a:moveTo>
                    <a:pt x="0" y="59998"/>
                  </a:moveTo>
                  <a:lnTo>
                    <a:pt x="120000" y="59998"/>
                  </a:lnTo>
                </a:path>
              </a:pathLst>
            </a:cu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Regular" charset="0"/>
                <a:ea typeface="Calisto MT Regular" charset="0"/>
                <a:cs typeface="Calisto MT Regular" charset="0"/>
              </a:endParaRPr>
            </a:p>
          </p:txBody>
        </p:sp>
        <p:sp>
          <p:nvSpPr>
            <p:cNvPr id="34" name="Google Shape;175;g8d3272b2c0_0_186"/>
            <p:cNvSpPr txBox="1"/>
            <p:nvPr/>
          </p:nvSpPr>
          <p:spPr>
            <a:xfrm rot="162391">
              <a:off x="3037428" y="2729877"/>
              <a:ext cx="82592" cy="8259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Regular" charset="0"/>
                <a:ea typeface="Calibri"/>
                <a:cs typeface="Calibri"/>
                <a:sym typeface="Calibri"/>
              </a:endParaRPr>
            </a:p>
          </p:txBody>
        </p:sp>
        <p:sp>
          <p:nvSpPr>
            <p:cNvPr id="35" name="Google Shape;176;g8d3272b2c0_0_186"/>
            <p:cNvSpPr/>
            <p:nvPr/>
          </p:nvSpPr>
          <p:spPr>
            <a:xfrm>
              <a:off x="6688129" y="3101047"/>
              <a:ext cx="2822189" cy="2103483"/>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b="1" dirty="0" smtClean="0">
                  <a:solidFill>
                    <a:schemeClr val="bg1"/>
                  </a:solidFill>
                  <a:latin typeface="Calibri "/>
                  <a:ea typeface="Calisto MT Regular" charset="0"/>
                  <a:cs typeface="Calisto MT Regular" charset="0"/>
                </a:rPr>
                <a:t>to fell</a:t>
              </a:r>
              <a:endParaRPr lang="en-US" sz="2000" b="1" dirty="0">
                <a:solidFill>
                  <a:schemeClr val="bg1"/>
                </a:solidFill>
                <a:latin typeface="Calibri "/>
                <a:ea typeface="Calisto MT Regular" charset="0"/>
                <a:cs typeface="Calisto MT Regular" charset="0"/>
              </a:endParaRPr>
            </a:p>
            <a:p>
              <a:pPr marL="0" lvl="0" indent="0" algn="ctr" rtl="0">
                <a:spcBef>
                  <a:spcPts val="0"/>
                </a:spcBef>
                <a:spcAft>
                  <a:spcPts val="0"/>
                </a:spcAft>
                <a:buNone/>
              </a:pPr>
              <a:r>
                <a:rPr lang="en-US" sz="2000" b="1" dirty="0">
                  <a:solidFill>
                    <a:schemeClr val="bg1"/>
                  </a:solidFill>
                  <a:latin typeface="Calibri "/>
                  <a:ea typeface="Calisto MT Regular" charset="0"/>
                  <a:cs typeface="Calisto MT Regular" charset="0"/>
                </a:rPr>
                <a:t>(v.)</a:t>
              </a:r>
            </a:p>
            <a:p>
              <a:pPr marL="0" lvl="0" indent="0" algn="ctr" rtl="0">
                <a:spcBef>
                  <a:spcPts val="0"/>
                </a:spcBef>
                <a:spcAft>
                  <a:spcPts val="0"/>
                </a:spcAft>
                <a:buNone/>
              </a:pPr>
              <a:r>
                <a:rPr lang="ka-GE" sz="2000" b="1" dirty="0">
                  <a:solidFill>
                    <a:schemeClr val="bg1"/>
                  </a:solidFill>
                  <a:latin typeface="Calibri "/>
                  <a:ea typeface="Calisto MT Regular" charset="0"/>
                  <a:cs typeface="Calisto MT Regular" charset="0"/>
                </a:rPr>
                <a:t>ჭრა, ჩეხა</a:t>
              </a:r>
              <a:endParaRPr lang="en-US" sz="2000" b="1" dirty="0">
                <a:solidFill>
                  <a:schemeClr val="bg1"/>
                </a:solidFill>
                <a:latin typeface="Calibri "/>
                <a:ea typeface="Calisto MT Regular" charset="0"/>
                <a:cs typeface="Calisto MT Regular" charset="0"/>
              </a:endParaRPr>
            </a:p>
          </p:txBody>
        </p:sp>
        <p:sp>
          <p:nvSpPr>
            <p:cNvPr id="37" name="Google Shape;179;g8d3272b2c0_0_186"/>
            <p:cNvSpPr txBox="1"/>
            <p:nvPr/>
          </p:nvSpPr>
          <p:spPr>
            <a:xfrm rot="2082986">
              <a:off x="3151457" y="1760313"/>
              <a:ext cx="102192" cy="10219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Regular" charset="0"/>
                <a:ea typeface="Calibri"/>
                <a:cs typeface="Calibri"/>
                <a:sym typeface="Calibri"/>
              </a:endParaRPr>
            </a:p>
          </p:txBody>
        </p:sp>
      </p:grpSp>
      <p:cxnSp>
        <p:nvCxnSpPr>
          <p:cNvPr id="3" name="Straight Arrow Connector 2">
            <a:extLst>
              <a:ext uri="{FF2B5EF4-FFF2-40B4-BE49-F238E27FC236}">
                <a16:creationId xmlns="" xmlns:a16="http://schemas.microsoft.com/office/drawing/2014/main" id="{4DBF6365-0156-47E2-A6F0-3F48BDFA596C}"/>
              </a:ext>
            </a:extLst>
          </p:cNvPr>
          <p:cNvCxnSpPr>
            <a:cxnSpLocks/>
            <a:stCxn id="10" idx="0"/>
          </p:cNvCxnSpPr>
          <p:nvPr/>
        </p:nvCxnSpPr>
        <p:spPr>
          <a:xfrm flipH="1" flipV="1">
            <a:off x="5986117" y="2976943"/>
            <a:ext cx="44485" cy="5402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 xmlns:a16="http://schemas.microsoft.com/office/drawing/2014/main" id="{B034F6F6-E50A-41E7-A744-CF70F1F4389A}"/>
              </a:ext>
            </a:extLst>
          </p:cNvPr>
          <p:cNvSpPr/>
          <p:nvPr/>
        </p:nvSpPr>
        <p:spPr>
          <a:xfrm>
            <a:off x="4686625" y="1337481"/>
            <a:ext cx="3068994" cy="1869743"/>
          </a:xfrm>
          <a:prstGeom prst="ellipse">
            <a:avLst/>
          </a:prstGeom>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
              </a:rPr>
              <a:t>c</a:t>
            </a:r>
            <a:r>
              <a:rPr lang="en-US" sz="2000" b="1" dirty="0" smtClean="0">
                <a:latin typeface="Calibri "/>
              </a:rPr>
              <a:t>arbon </a:t>
            </a:r>
            <a:r>
              <a:rPr lang="en-US" sz="2000" b="1" dirty="0">
                <a:latin typeface="Calibri "/>
              </a:rPr>
              <a:t>footprint</a:t>
            </a:r>
          </a:p>
          <a:p>
            <a:pPr algn="ctr"/>
            <a:r>
              <a:rPr lang="en-US" sz="2000" b="1" dirty="0">
                <a:latin typeface="Calibri "/>
              </a:rPr>
              <a:t>(n.)</a:t>
            </a:r>
            <a:endParaRPr lang="ka-GE" sz="2000" b="1" dirty="0">
              <a:latin typeface="Calibri "/>
            </a:endParaRPr>
          </a:p>
          <a:p>
            <a:pPr algn="ctr"/>
            <a:r>
              <a:rPr lang="ka-GE" b="1" dirty="0">
                <a:latin typeface="Calibri "/>
              </a:rPr>
              <a:t>სათბურის აირების საერთო რაოდენობა, რომელიც ატმოსფეროში გაიფრქვევა</a:t>
            </a:r>
            <a:endParaRPr lang="en-US" b="1" dirty="0">
              <a:latin typeface="Calibri "/>
            </a:endParaRPr>
          </a:p>
        </p:txBody>
      </p:sp>
    </p:spTree>
    <p:extLst>
      <p:ext uri="{BB962C8B-B14F-4D97-AF65-F5344CB8AC3E}">
        <p14:creationId xmlns:p14="http://schemas.microsoft.com/office/powerpoint/2010/main" val="11600700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pic>
        <p:nvPicPr>
          <p:cNvPr id="8" name="Google Shape;90;p1">
            <a:extLst>
              <a:ext uri="{FF2B5EF4-FFF2-40B4-BE49-F238E27FC236}">
                <a16:creationId xmlns="" xmlns:a16="http://schemas.microsoft.com/office/drawing/2014/main" id="{3B690BF3-20A3-B447-B658-EDAB29B45839}"/>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 xmlns:a16="http://schemas.microsoft.com/office/drawing/2014/main" id="{31B01E0D-5D22-BC46-90F5-CBC637C05C54}"/>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Rectangle 9">
            <a:extLst>
              <a:ext uri="{FF2B5EF4-FFF2-40B4-BE49-F238E27FC236}">
                <a16:creationId xmlns="" xmlns:a16="http://schemas.microsoft.com/office/drawing/2014/main" id="{C93443CE-6A21-B942-90FF-2F8492BE68E7}"/>
              </a:ext>
            </a:extLst>
          </p:cNvPr>
          <p:cNvSpPr/>
          <p:nvPr/>
        </p:nvSpPr>
        <p:spPr>
          <a:xfrm>
            <a:off x="8477900" y="365125"/>
            <a:ext cx="2467191"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sto MT Regular" charset="0"/>
            </a:endParaRPr>
          </a:p>
        </p:txBody>
      </p:sp>
      <p:sp>
        <p:nvSpPr>
          <p:cNvPr id="11" name="TextBox 10">
            <a:extLst>
              <a:ext uri="{FF2B5EF4-FFF2-40B4-BE49-F238E27FC236}">
                <a16:creationId xmlns="" xmlns:a16="http://schemas.microsoft.com/office/drawing/2014/main" id="{2A3F4978-E7A4-5147-8FAF-9455013A3107}"/>
              </a:ext>
            </a:extLst>
          </p:cNvPr>
          <p:cNvSpPr txBox="1"/>
          <p:nvPr/>
        </p:nvSpPr>
        <p:spPr>
          <a:xfrm>
            <a:off x="8477900" y="365125"/>
            <a:ext cx="2463281" cy="1169551"/>
          </a:xfrm>
          <a:prstGeom prst="rect">
            <a:avLst/>
          </a:prstGeom>
          <a:noFill/>
        </p:spPr>
        <p:txBody>
          <a:bodyPr wrap="square" rtlCol="0">
            <a:spAutoFit/>
          </a:bodyPr>
          <a:lstStyle/>
          <a:p>
            <a:pPr algn="ctr"/>
            <a:r>
              <a:rPr lang="en-US" sz="3500" dirty="0">
                <a:solidFill>
                  <a:schemeClr val="bg1"/>
                </a:solidFill>
                <a:latin typeface="Calibri" pitchFamily="34" charset="0"/>
                <a:ea typeface="Calisto MT Regular" charset="0"/>
                <a:cs typeface="Calibri" pitchFamily="34" charset="0"/>
              </a:rPr>
              <a:t>Vocabulary</a:t>
            </a:r>
          </a:p>
          <a:p>
            <a:pPr algn="ctr"/>
            <a:r>
              <a:rPr lang="ka-GE" sz="3500" dirty="0">
                <a:solidFill>
                  <a:schemeClr val="bg1"/>
                </a:solidFill>
                <a:latin typeface="Calibri" pitchFamily="34" charset="0"/>
                <a:ea typeface="Calisto MT Regular" charset="0"/>
                <a:cs typeface="Calibri" pitchFamily="34" charset="0"/>
              </a:rPr>
              <a:t> ლექსიკა</a:t>
            </a:r>
            <a:endParaRPr lang="en-US" sz="3500" dirty="0">
              <a:solidFill>
                <a:schemeClr val="bg1"/>
              </a:solidFill>
              <a:latin typeface="Calibri" pitchFamily="34" charset="0"/>
              <a:ea typeface="Calisto MT Regular" charset="0"/>
              <a:cs typeface="Calibri" pitchFamily="34" charset="0"/>
            </a:endParaRPr>
          </a:p>
        </p:txBody>
      </p:sp>
      <p:sp>
        <p:nvSpPr>
          <p:cNvPr id="14" name="Google Shape;306;g8d3272b2c0_0_467"/>
          <p:cNvSpPr/>
          <p:nvPr/>
        </p:nvSpPr>
        <p:spPr>
          <a:xfrm>
            <a:off x="3743141" y="4184442"/>
            <a:ext cx="4456591" cy="968991"/>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endParaRPr lang="ka-GE" sz="2400" b="1" dirty="0" smtClean="0">
              <a:solidFill>
                <a:schemeClr val="lt1"/>
              </a:solidFill>
              <a:latin typeface="Calibri" panose="020F0502020204030204" pitchFamily="34" charset="0"/>
              <a:ea typeface="Merriweather"/>
              <a:cs typeface="Calibri" panose="020F0502020204030204" pitchFamily="34" charset="0"/>
              <a:sym typeface="Merriweather Light"/>
            </a:endParaRPr>
          </a:p>
          <a:p>
            <a:pPr algn="ctr"/>
            <a:r>
              <a:rPr lang="ka-GE" sz="2400" b="1" dirty="0" smtClean="0">
                <a:solidFill>
                  <a:schemeClr val="lt1"/>
                </a:solidFill>
                <a:latin typeface="Calibri" panose="020F0502020204030204" pitchFamily="34" charset="0"/>
                <a:ea typeface="Merriweather"/>
                <a:cs typeface="Calibri" panose="020F0502020204030204" pitchFamily="34" charset="0"/>
                <a:sym typeface="Merriweather Light"/>
              </a:rPr>
              <a:t>სათბურის </a:t>
            </a:r>
            <a:r>
              <a:rPr lang="ka-GE" sz="2400" b="1" dirty="0">
                <a:solidFill>
                  <a:schemeClr val="lt1"/>
                </a:solidFill>
                <a:latin typeface="Calibri" panose="020F0502020204030204" pitchFamily="34" charset="0"/>
                <a:ea typeface="Merriweather"/>
                <a:cs typeface="Calibri" panose="020F0502020204030204" pitchFamily="34" charset="0"/>
                <a:sym typeface="Merriweather Light"/>
              </a:rPr>
              <a:t>აირები</a:t>
            </a:r>
          </a:p>
          <a:p>
            <a:pPr algn="ctr"/>
            <a:endParaRPr sz="2400" strike="noStrike" cap="none" dirty="0">
              <a:solidFill>
                <a:schemeClr val="bg1"/>
              </a:solidFill>
              <a:latin typeface="Calibri Regular" charset="0"/>
              <a:ea typeface="Calibri"/>
              <a:cs typeface="Calibri"/>
              <a:sym typeface="Calibri"/>
            </a:endParaRPr>
          </a:p>
        </p:txBody>
      </p:sp>
      <p:sp>
        <p:nvSpPr>
          <p:cNvPr id="15" name="Google Shape;305;g8d3272b2c0_0_467"/>
          <p:cNvSpPr/>
          <p:nvPr/>
        </p:nvSpPr>
        <p:spPr>
          <a:xfrm>
            <a:off x="4224235" y="1815922"/>
            <a:ext cx="3494401" cy="2313654"/>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800" b="1" dirty="0">
                <a:solidFill>
                  <a:schemeClr val="lt1"/>
                </a:solidFill>
                <a:latin typeface="Calibri" panose="020F0502020204030204" pitchFamily="34" charset="0"/>
                <a:ea typeface="Merriweather"/>
                <a:cs typeface="Calibri" panose="020F0502020204030204" pitchFamily="34" charset="0"/>
                <a:sym typeface="Merriweather Light"/>
              </a:rPr>
              <a:t>g</a:t>
            </a:r>
            <a:r>
              <a:rPr lang="en-US" sz="2800" b="1" dirty="0" smtClean="0">
                <a:solidFill>
                  <a:schemeClr val="lt1"/>
                </a:solidFill>
                <a:latin typeface="Calibri" panose="020F0502020204030204" pitchFamily="34" charset="0"/>
                <a:ea typeface="Merriweather"/>
                <a:cs typeface="Calibri" panose="020F0502020204030204" pitchFamily="34" charset="0"/>
                <a:sym typeface="Merriweather Light"/>
              </a:rPr>
              <a:t>reenhouse </a:t>
            </a:r>
            <a:r>
              <a:rPr lang="en-US" sz="2800" b="1" dirty="0">
                <a:solidFill>
                  <a:schemeClr val="lt1"/>
                </a:solidFill>
                <a:latin typeface="Calibri" panose="020F0502020204030204" pitchFamily="34" charset="0"/>
                <a:ea typeface="Merriweather"/>
                <a:cs typeface="Calibri" panose="020F0502020204030204" pitchFamily="34" charset="0"/>
                <a:sym typeface="Merriweather Light"/>
              </a:rPr>
              <a:t>gases</a:t>
            </a:r>
          </a:p>
          <a:p>
            <a:pPr lvl="0" algn="ctr"/>
            <a:r>
              <a:rPr lang="en-US" sz="2800" b="1" dirty="0">
                <a:solidFill>
                  <a:schemeClr val="lt1"/>
                </a:solidFill>
                <a:latin typeface="Calibri" panose="020F0502020204030204" pitchFamily="34" charset="0"/>
                <a:ea typeface="Merriweather"/>
                <a:cs typeface="Calibri" panose="020F0502020204030204" pitchFamily="34" charset="0"/>
                <a:sym typeface="Merriweather Light"/>
              </a:rPr>
              <a:t>(n.)</a:t>
            </a:r>
          </a:p>
        </p:txBody>
      </p:sp>
      <p:sp>
        <p:nvSpPr>
          <p:cNvPr id="2" name="Rectangle 1">
            <a:extLst>
              <a:ext uri="{FF2B5EF4-FFF2-40B4-BE49-F238E27FC236}">
                <a16:creationId xmlns="" xmlns:a16="http://schemas.microsoft.com/office/drawing/2014/main" id="{346307CE-BC9D-4DD1-856A-707B236085F7}"/>
              </a:ext>
            </a:extLst>
          </p:cNvPr>
          <p:cNvSpPr/>
          <p:nvPr/>
        </p:nvSpPr>
        <p:spPr>
          <a:xfrm>
            <a:off x="3515932" y="5251607"/>
            <a:ext cx="4961968" cy="12530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a:latin typeface="Calibri" panose="020F0502020204030204" pitchFamily="34" charset="0"/>
                <a:cs typeface="Calibri" panose="020F0502020204030204" pitchFamily="34" charset="0"/>
              </a:rPr>
              <a:t>We need to cut </a:t>
            </a:r>
            <a:r>
              <a:rPr lang="en-US" sz="2800" i="1" dirty="0">
                <a:solidFill>
                  <a:srgbClr val="FF0000"/>
                </a:solidFill>
                <a:latin typeface="Calibri" panose="020F0502020204030204" pitchFamily="34" charset="0"/>
                <a:cs typeface="Calibri" panose="020F0502020204030204" pitchFamily="34" charset="0"/>
              </a:rPr>
              <a:t>greenhouse gas </a:t>
            </a:r>
            <a:r>
              <a:rPr lang="en-US" sz="2800" i="1" dirty="0">
                <a:latin typeface="Calibri" panose="020F0502020204030204" pitchFamily="34" charset="0"/>
                <a:cs typeface="Calibri" panose="020F0502020204030204" pitchFamily="34" charset="0"/>
              </a:rPr>
              <a:t>emissions by 60 %.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pic>
        <p:nvPicPr>
          <p:cNvPr id="8" name="Google Shape;90;p1">
            <a:extLst>
              <a:ext uri="{FF2B5EF4-FFF2-40B4-BE49-F238E27FC236}">
                <a16:creationId xmlns="" xmlns:a16="http://schemas.microsoft.com/office/drawing/2014/main" id="{3B690BF3-20A3-B447-B658-EDAB29B45839}"/>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 xmlns:a16="http://schemas.microsoft.com/office/drawing/2014/main" id="{31B01E0D-5D22-BC46-90F5-CBC637C05C54}"/>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Rectangle 9">
            <a:extLst>
              <a:ext uri="{FF2B5EF4-FFF2-40B4-BE49-F238E27FC236}">
                <a16:creationId xmlns="" xmlns:a16="http://schemas.microsoft.com/office/drawing/2014/main" id="{C93443CE-6A21-B942-90FF-2F8492BE68E7}"/>
              </a:ext>
            </a:extLst>
          </p:cNvPr>
          <p:cNvSpPr/>
          <p:nvPr/>
        </p:nvSpPr>
        <p:spPr>
          <a:xfrm>
            <a:off x="8477900" y="365125"/>
            <a:ext cx="2467191"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sto MT Regular" charset="0"/>
            </a:endParaRPr>
          </a:p>
        </p:txBody>
      </p:sp>
      <p:sp>
        <p:nvSpPr>
          <p:cNvPr id="11" name="TextBox 10">
            <a:extLst>
              <a:ext uri="{FF2B5EF4-FFF2-40B4-BE49-F238E27FC236}">
                <a16:creationId xmlns="" xmlns:a16="http://schemas.microsoft.com/office/drawing/2014/main" id="{2A3F4978-E7A4-5147-8FAF-9455013A3107}"/>
              </a:ext>
            </a:extLst>
          </p:cNvPr>
          <p:cNvSpPr txBox="1"/>
          <p:nvPr/>
        </p:nvSpPr>
        <p:spPr>
          <a:xfrm>
            <a:off x="8477900" y="365125"/>
            <a:ext cx="2463281" cy="1169551"/>
          </a:xfrm>
          <a:prstGeom prst="rect">
            <a:avLst/>
          </a:prstGeom>
          <a:noFill/>
        </p:spPr>
        <p:txBody>
          <a:bodyPr wrap="square" rtlCol="0">
            <a:spAutoFit/>
          </a:bodyPr>
          <a:lstStyle/>
          <a:p>
            <a:r>
              <a:rPr lang="en-US" sz="3500" dirty="0">
                <a:solidFill>
                  <a:schemeClr val="bg1"/>
                </a:solidFill>
                <a:latin typeface="Calibri" pitchFamily="34" charset="0"/>
                <a:ea typeface="Calisto MT Regular" charset="0"/>
                <a:cs typeface="Calibri" pitchFamily="34" charset="0"/>
              </a:rPr>
              <a:t>Vocabulary</a:t>
            </a:r>
          </a:p>
          <a:p>
            <a:r>
              <a:rPr lang="ka-GE" sz="3500" dirty="0">
                <a:solidFill>
                  <a:schemeClr val="bg1"/>
                </a:solidFill>
                <a:latin typeface="Calibri" pitchFamily="34" charset="0"/>
                <a:ea typeface="Calisto MT Regular" charset="0"/>
                <a:cs typeface="Calibri" pitchFamily="34" charset="0"/>
              </a:rPr>
              <a:t> ლექსიკა</a:t>
            </a:r>
            <a:endParaRPr lang="en-US" sz="3500" dirty="0">
              <a:solidFill>
                <a:schemeClr val="bg1"/>
              </a:solidFill>
              <a:latin typeface="Calibri" pitchFamily="34" charset="0"/>
              <a:ea typeface="Calisto MT Regular" charset="0"/>
              <a:cs typeface="Calibri" pitchFamily="34" charset="0"/>
            </a:endParaRPr>
          </a:p>
        </p:txBody>
      </p:sp>
      <p:sp>
        <p:nvSpPr>
          <p:cNvPr id="14" name="Google Shape;306;g8d3272b2c0_0_467"/>
          <p:cNvSpPr/>
          <p:nvPr/>
        </p:nvSpPr>
        <p:spPr>
          <a:xfrm>
            <a:off x="3950287" y="4226250"/>
            <a:ext cx="4527613" cy="1388086"/>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endParaRPr lang="ka-GE" sz="2000" b="1" dirty="0" smtClean="0">
              <a:solidFill>
                <a:schemeClr val="lt1"/>
              </a:solidFill>
              <a:latin typeface="Calibri" panose="020F0502020204030204" pitchFamily="34" charset="0"/>
              <a:ea typeface="Merriweather"/>
              <a:cs typeface="Calibri" panose="020F0502020204030204" pitchFamily="34" charset="0"/>
              <a:sym typeface="Merriweather Light"/>
            </a:endParaRPr>
          </a:p>
          <a:p>
            <a:pPr algn="ctr"/>
            <a:r>
              <a:rPr lang="ka-GE" sz="2000" b="1" dirty="0" smtClean="0">
                <a:solidFill>
                  <a:schemeClr val="lt1"/>
                </a:solidFill>
                <a:latin typeface="Calibri" panose="020F0502020204030204" pitchFamily="34" charset="0"/>
                <a:ea typeface="Merriweather"/>
                <a:cs typeface="Calibri" panose="020F0502020204030204" pitchFamily="34" charset="0"/>
                <a:sym typeface="Merriweather Light"/>
              </a:rPr>
              <a:t>სათბურის </a:t>
            </a:r>
            <a:r>
              <a:rPr lang="ka-GE" sz="2000" b="1" dirty="0">
                <a:solidFill>
                  <a:schemeClr val="lt1"/>
                </a:solidFill>
                <a:latin typeface="Calibri" panose="020F0502020204030204" pitchFamily="34" charset="0"/>
                <a:ea typeface="Merriweather"/>
                <a:cs typeface="Calibri" panose="020F0502020204030204" pitchFamily="34" charset="0"/>
                <a:sym typeface="Merriweather Light"/>
              </a:rPr>
              <a:t>აირების საერთო რაოდენობა, რომელიც ატმოსფეროში გაიფრქვევა</a:t>
            </a:r>
          </a:p>
          <a:p>
            <a:pPr algn="ctr"/>
            <a:endParaRPr sz="2400" u="none" strike="noStrike" cap="none" dirty="0">
              <a:solidFill>
                <a:schemeClr val="lt1"/>
              </a:solidFill>
              <a:latin typeface="Calibri Regular" charset="0"/>
              <a:ea typeface="Calibri"/>
              <a:cs typeface="Calibri"/>
              <a:sym typeface="Calibri"/>
            </a:endParaRPr>
          </a:p>
        </p:txBody>
      </p:sp>
      <p:sp>
        <p:nvSpPr>
          <p:cNvPr id="15" name="Google Shape;305;g8d3272b2c0_0_467"/>
          <p:cNvSpPr/>
          <p:nvPr/>
        </p:nvSpPr>
        <p:spPr>
          <a:xfrm>
            <a:off x="4621472" y="1690825"/>
            <a:ext cx="3544247" cy="2419992"/>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800" b="1" dirty="0">
                <a:solidFill>
                  <a:schemeClr val="lt1"/>
                </a:solidFill>
                <a:latin typeface="Calibri" panose="020F0502020204030204" pitchFamily="34" charset="0"/>
                <a:ea typeface="Merriweather"/>
                <a:cs typeface="Calibri" panose="020F0502020204030204" pitchFamily="34" charset="0"/>
                <a:sym typeface="Merriweather Light"/>
              </a:rPr>
              <a:t>c</a:t>
            </a:r>
            <a:r>
              <a:rPr lang="en-US" sz="2800" b="1" dirty="0" smtClean="0">
                <a:solidFill>
                  <a:schemeClr val="lt1"/>
                </a:solidFill>
                <a:latin typeface="Calibri" panose="020F0502020204030204" pitchFamily="34" charset="0"/>
                <a:ea typeface="Merriweather"/>
                <a:cs typeface="Calibri" panose="020F0502020204030204" pitchFamily="34" charset="0"/>
                <a:sym typeface="Merriweather Light"/>
              </a:rPr>
              <a:t>arbon </a:t>
            </a:r>
            <a:r>
              <a:rPr lang="en-US" sz="2800" b="1" dirty="0">
                <a:solidFill>
                  <a:schemeClr val="lt1"/>
                </a:solidFill>
                <a:latin typeface="Calibri" panose="020F0502020204030204" pitchFamily="34" charset="0"/>
                <a:ea typeface="Merriweather"/>
                <a:cs typeface="Calibri" panose="020F0502020204030204" pitchFamily="34" charset="0"/>
                <a:sym typeface="Merriweather Light"/>
              </a:rPr>
              <a:t>footprint</a:t>
            </a:r>
          </a:p>
          <a:p>
            <a:pPr lvl="0" algn="ctr"/>
            <a:r>
              <a:rPr lang="en-US" sz="2800" b="1" dirty="0">
                <a:solidFill>
                  <a:schemeClr val="lt1"/>
                </a:solidFill>
                <a:latin typeface="Calibri" panose="020F0502020204030204" pitchFamily="34" charset="0"/>
                <a:ea typeface="Merriweather"/>
                <a:cs typeface="Calibri" panose="020F0502020204030204" pitchFamily="34" charset="0"/>
                <a:sym typeface="Merriweather Light"/>
              </a:rPr>
              <a:t>(n.)</a:t>
            </a:r>
          </a:p>
        </p:txBody>
      </p:sp>
      <p:sp>
        <p:nvSpPr>
          <p:cNvPr id="2" name="Rectangle 1">
            <a:extLst>
              <a:ext uri="{FF2B5EF4-FFF2-40B4-BE49-F238E27FC236}">
                <a16:creationId xmlns="" xmlns:a16="http://schemas.microsoft.com/office/drawing/2014/main" id="{4ACEDBCE-3075-43EA-89A4-A660715B448F}"/>
              </a:ext>
            </a:extLst>
          </p:cNvPr>
          <p:cNvSpPr/>
          <p:nvPr/>
        </p:nvSpPr>
        <p:spPr>
          <a:xfrm>
            <a:off x="3587853" y="5770484"/>
            <a:ext cx="5208417" cy="834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i="1" dirty="0">
                <a:solidFill>
                  <a:schemeClr val="bg1"/>
                </a:solidFill>
                <a:latin typeface="Calibri" panose="020F0502020204030204" pitchFamily="34" charset="0"/>
                <a:cs typeface="Calibri" panose="020F0502020204030204" pitchFamily="34" charset="0"/>
              </a:rPr>
              <a:t>We all need to look for ways to reduce our </a:t>
            </a:r>
            <a:r>
              <a:rPr lang="en-US" sz="2400" i="1" dirty="0">
                <a:solidFill>
                  <a:srgbClr val="FF0000"/>
                </a:solidFill>
                <a:latin typeface="Calibri" panose="020F0502020204030204" pitchFamily="34" charset="0"/>
                <a:cs typeface="Calibri" panose="020F0502020204030204" pitchFamily="34" charset="0"/>
              </a:rPr>
              <a:t>carbon footprint</a:t>
            </a:r>
            <a:r>
              <a:rPr lang="en-US" sz="2400" i="1" dirty="0">
                <a:solidFill>
                  <a:schemeClr val="bg1"/>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1174684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pic>
        <p:nvPicPr>
          <p:cNvPr id="8" name="Google Shape;90;p1">
            <a:extLst>
              <a:ext uri="{FF2B5EF4-FFF2-40B4-BE49-F238E27FC236}">
                <a16:creationId xmlns="" xmlns:a16="http://schemas.microsoft.com/office/drawing/2014/main" id="{3B690BF3-20A3-B447-B658-EDAB29B45839}"/>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 xmlns:a16="http://schemas.microsoft.com/office/drawing/2014/main" id="{31B01E0D-5D22-BC46-90F5-CBC637C05C54}"/>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Rectangle 9">
            <a:extLst>
              <a:ext uri="{FF2B5EF4-FFF2-40B4-BE49-F238E27FC236}">
                <a16:creationId xmlns="" xmlns:a16="http://schemas.microsoft.com/office/drawing/2014/main" id="{C93443CE-6A21-B942-90FF-2F8492BE68E7}"/>
              </a:ext>
            </a:extLst>
          </p:cNvPr>
          <p:cNvSpPr/>
          <p:nvPr/>
        </p:nvSpPr>
        <p:spPr>
          <a:xfrm>
            <a:off x="8477900" y="365125"/>
            <a:ext cx="2467191"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sto MT Regular" charset="0"/>
            </a:endParaRPr>
          </a:p>
        </p:txBody>
      </p:sp>
      <p:sp>
        <p:nvSpPr>
          <p:cNvPr id="11" name="TextBox 10">
            <a:extLst>
              <a:ext uri="{FF2B5EF4-FFF2-40B4-BE49-F238E27FC236}">
                <a16:creationId xmlns="" xmlns:a16="http://schemas.microsoft.com/office/drawing/2014/main" id="{2A3F4978-E7A4-5147-8FAF-9455013A3107}"/>
              </a:ext>
            </a:extLst>
          </p:cNvPr>
          <p:cNvSpPr txBox="1"/>
          <p:nvPr/>
        </p:nvSpPr>
        <p:spPr>
          <a:xfrm>
            <a:off x="8590208" y="365125"/>
            <a:ext cx="2350973" cy="1169551"/>
          </a:xfrm>
          <a:prstGeom prst="rect">
            <a:avLst/>
          </a:prstGeom>
          <a:noFill/>
        </p:spPr>
        <p:txBody>
          <a:bodyPr wrap="square" rtlCol="0">
            <a:spAutoFit/>
          </a:bodyPr>
          <a:lstStyle/>
          <a:p>
            <a:r>
              <a:rPr lang="en-US" sz="3500" dirty="0">
                <a:solidFill>
                  <a:schemeClr val="bg1"/>
                </a:solidFill>
                <a:latin typeface="Calibri" pitchFamily="34" charset="0"/>
                <a:ea typeface="Calisto MT Regular" charset="0"/>
                <a:cs typeface="Calibri" pitchFamily="34" charset="0"/>
              </a:rPr>
              <a:t>Vocabulary</a:t>
            </a:r>
          </a:p>
          <a:p>
            <a:r>
              <a:rPr lang="ka-GE" sz="3500" dirty="0">
                <a:solidFill>
                  <a:schemeClr val="bg1"/>
                </a:solidFill>
                <a:latin typeface="Calibri" pitchFamily="34" charset="0"/>
                <a:ea typeface="Calisto MT Regular" charset="0"/>
                <a:cs typeface="Calibri" pitchFamily="34" charset="0"/>
              </a:rPr>
              <a:t> ლექსიკა</a:t>
            </a:r>
            <a:endParaRPr lang="en-US" sz="3500" dirty="0">
              <a:solidFill>
                <a:schemeClr val="bg1"/>
              </a:solidFill>
              <a:latin typeface="Calibri" pitchFamily="34" charset="0"/>
              <a:ea typeface="Calisto MT Regular" charset="0"/>
              <a:cs typeface="Calibri" pitchFamily="34" charset="0"/>
            </a:endParaRPr>
          </a:p>
        </p:txBody>
      </p:sp>
      <p:sp>
        <p:nvSpPr>
          <p:cNvPr id="14" name="Google Shape;306;g8d3272b2c0_0_467"/>
          <p:cNvSpPr/>
          <p:nvPr/>
        </p:nvSpPr>
        <p:spPr>
          <a:xfrm>
            <a:off x="3765896" y="4440386"/>
            <a:ext cx="4284386" cy="917225"/>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endParaRPr lang="ka-GE" sz="2400" b="1" dirty="0" smtClean="0">
              <a:solidFill>
                <a:schemeClr val="bg1"/>
              </a:solidFill>
              <a:latin typeface="Calibri" panose="020F0502020204030204" pitchFamily="34" charset="0"/>
              <a:ea typeface="Merriweather"/>
              <a:cs typeface="Calibri" panose="020F0502020204030204" pitchFamily="34" charset="0"/>
              <a:sym typeface="Merriweather Light"/>
            </a:endParaRPr>
          </a:p>
          <a:p>
            <a:pPr algn="ctr"/>
            <a:r>
              <a:rPr lang="ka-GE" sz="2400" b="1" dirty="0" smtClean="0">
                <a:solidFill>
                  <a:schemeClr val="bg1"/>
                </a:solidFill>
                <a:latin typeface="Calibri" panose="020F0502020204030204" pitchFamily="34" charset="0"/>
                <a:ea typeface="Merriweather"/>
                <a:cs typeface="Calibri" panose="020F0502020204030204" pitchFamily="34" charset="0"/>
                <a:sym typeface="Merriweather Light"/>
              </a:rPr>
              <a:t>სტიმული</a:t>
            </a:r>
            <a:r>
              <a:rPr lang="ka-GE" sz="2400" b="1" dirty="0">
                <a:solidFill>
                  <a:schemeClr val="bg1"/>
                </a:solidFill>
                <a:latin typeface="Calibri" panose="020F0502020204030204" pitchFamily="34" charset="0"/>
                <a:ea typeface="Merriweather"/>
                <a:cs typeface="Calibri" panose="020F0502020204030204" pitchFamily="34" charset="0"/>
                <a:sym typeface="Merriweather Light"/>
              </a:rPr>
              <a:t>, წახალისება</a:t>
            </a:r>
          </a:p>
          <a:p>
            <a:pPr algn="ctr"/>
            <a:endParaRPr lang="ka-GE" sz="2400" dirty="0">
              <a:solidFill>
                <a:schemeClr val="lt1"/>
              </a:solidFill>
              <a:latin typeface="Merriweather Light"/>
              <a:ea typeface="Merriweather Light"/>
              <a:cs typeface="Merriweather Light"/>
              <a:sym typeface="Merriweather Light"/>
            </a:endParaRPr>
          </a:p>
        </p:txBody>
      </p:sp>
      <p:sp>
        <p:nvSpPr>
          <p:cNvPr id="15" name="Google Shape;305;g8d3272b2c0_0_467"/>
          <p:cNvSpPr/>
          <p:nvPr/>
        </p:nvSpPr>
        <p:spPr>
          <a:xfrm>
            <a:off x="4268471" y="2009104"/>
            <a:ext cx="3279236" cy="2298613"/>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800" b="1" dirty="0">
                <a:solidFill>
                  <a:schemeClr val="bg1"/>
                </a:solidFill>
                <a:latin typeface="Calibri" panose="020F0502020204030204" pitchFamily="34" charset="0"/>
                <a:ea typeface="Merriweather"/>
                <a:cs typeface="Calibri" panose="020F0502020204030204" pitchFamily="34" charset="0"/>
                <a:sym typeface="Merriweather Light"/>
              </a:rPr>
              <a:t>i</a:t>
            </a:r>
            <a:r>
              <a:rPr lang="en-US" sz="2800" b="1" dirty="0" smtClean="0">
                <a:solidFill>
                  <a:schemeClr val="bg1"/>
                </a:solidFill>
                <a:latin typeface="Calibri" panose="020F0502020204030204" pitchFamily="34" charset="0"/>
                <a:ea typeface="Merriweather"/>
                <a:cs typeface="Calibri" panose="020F0502020204030204" pitchFamily="34" charset="0"/>
                <a:sym typeface="Merriweather Light"/>
              </a:rPr>
              <a:t>ncentive</a:t>
            </a:r>
            <a:endParaRPr lang="en-US" sz="2800" b="1" dirty="0">
              <a:solidFill>
                <a:schemeClr val="bg1"/>
              </a:solidFill>
              <a:latin typeface="Calibri" panose="020F0502020204030204" pitchFamily="34" charset="0"/>
              <a:ea typeface="Merriweather"/>
              <a:cs typeface="Calibri" panose="020F0502020204030204" pitchFamily="34" charset="0"/>
              <a:sym typeface="Merriweather Light"/>
            </a:endParaRPr>
          </a:p>
          <a:p>
            <a:pPr lvl="0" algn="ctr"/>
            <a:r>
              <a:rPr lang="en-US" sz="2800" b="1" dirty="0">
                <a:solidFill>
                  <a:schemeClr val="bg1"/>
                </a:solidFill>
                <a:latin typeface="Calibri" panose="020F0502020204030204" pitchFamily="34" charset="0"/>
                <a:ea typeface="Merriweather"/>
                <a:cs typeface="Calibri" panose="020F0502020204030204" pitchFamily="34" charset="0"/>
                <a:sym typeface="Merriweather Light"/>
              </a:rPr>
              <a:t>(n.)</a:t>
            </a:r>
          </a:p>
        </p:txBody>
      </p:sp>
      <p:sp>
        <p:nvSpPr>
          <p:cNvPr id="2" name="Rectangle 1">
            <a:extLst>
              <a:ext uri="{FF2B5EF4-FFF2-40B4-BE49-F238E27FC236}">
                <a16:creationId xmlns="" xmlns:a16="http://schemas.microsoft.com/office/drawing/2014/main" id="{8A673F4B-A0C2-48B6-A049-C658D78476DE}"/>
              </a:ext>
            </a:extLst>
          </p:cNvPr>
          <p:cNvSpPr/>
          <p:nvPr/>
        </p:nvSpPr>
        <p:spPr>
          <a:xfrm>
            <a:off x="3116062" y="5584430"/>
            <a:ext cx="5690587" cy="8522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i="1" dirty="0">
                <a:latin typeface="Calibri" panose="020F0502020204030204" pitchFamily="34" charset="0"/>
                <a:cs typeface="Calibri" panose="020F0502020204030204" pitchFamily="34" charset="0"/>
              </a:rPr>
              <a:t>There is no </a:t>
            </a:r>
            <a:r>
              <a:rPr lang="en-US" sz="2400" i="1" dirty="0">
                <a:solidFill>
                  <a:srgbClr val="FF0000"/>
                </a:solidFill>
                <a:latin typeface="Calibri" panose="020F0502020204030204" pitchFamily="34" charset="0"/>
                <a:cs typeface="Calibri" panose="020F0502020204030204" pitchFamily="34" charset="0"/>
              </a:rPr>
              <a:t>incentive</a:t>
            </a:r>
            <a:r>
              <a:rPr lang="en-US" sz="2400" i="1" dirty="0">
                <a:latin typeface="Calibri" panose="020F0502020204030204" pitchFamily="34" charset="0"/>
                <a:cs typeface="Calibri" panose="020F0502020204030204" pitchFamily="34" charset="0"/>
              </a:rPr>
              <a:t> for people to save fuel.</a:t>
            </a:r>
          </a:p>
        </p:txBody>
      </p:sp>
    </p:spTree>
    <p:extLst>
      <p:ext uri="{BB962C8B-B14F-4D97-AF65-F5344CB8AC3E}">
        <p14:creationId xmlns:p14="http://schemas.microsoft.com/office/powerpoint/2010/main" val="493271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7" name="Google Shape;97;p2"/>
          <p:cNvSpPr txBox="1"/>
          <p:nvPr/>
        </p:nvSpPr>
        <p:spPr>
          <a:xfrm>
            <a:off x="0" y="1932868"/>
            <a:ext cx="12207936" cy="2418122"/>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dk1"/>
              </a:buClr>
              <a:buSzPts val="6600"/>
              <a:buFont typeface="Calibri"/>
              <a:buNone/>
            </a:pPr>
            <a:r>
              <a:rPr lang="en-US" sz="6600" dirty="0" smtClean="0">
                <a:solidFill>
                  <a:schemeClr val="bg1"/>
                </a:solidFill>
                <a:latin typeface="Calibri "/>
                <a:ea typeface="Calibri"/>
                <a:cs typeface="Calibri"/>
                <a:sym typeface="Calibri"/>
              </a:rPr>
              <a:t>Ecology | </a:t>
            </a:r>
            <a:r>
              <a:rPr lang="ka-GE" sz="6600" dirty="0" smtClean="0">
                <a:solidFill>
                  <a:schemeClr val="bg1"/>
                </a:solidFill>
                <a:latin typeface="Calibri "/>
                <a:ea typeface="Calibri"/>
                <a:cs typeface="Calibri"/>
                <a:sym typeface="Calibri"/>
              </a:rPr>
              <a:t>ეკოლოგია</a:t>
            </a:r>
            <a:endParaRPr sz="5400" u="none" strike="noStrike" cap="none" dirty="0">
              <a:solidFill>
                <a:schemeClr val="bg1"/>
              </a:solidFill>
              <a:latin typeface="Calibri "/>
              <a:ea typeface="Calibri"/>
              <a:cs typeface="Calibri" panose="020F0502020204030204" pitchFamily="34" charset="0"/>
              <a:sym typeface="Calibri"/>
            </a:endParaRPr>
          </a:p>
        </p:txBody>
      </p:sp>
      <p:sp>
        <p:nvSpPr>
          <p:cNvPr id="2" name="Rectangle 1">
            <a:extLst>
              <a:ext uri="{FF2B5EF4-FFF2-40B4-BE49-F238E27FC236}">
                <a16:creationId xmlns="" xmlns:a16="http://schemas.microsoft.com/office/drawing/2014/main" id="{0E16A4AA-71E9-B34C-AAC8-D84F71CB1A1A}"/>
              </a:ext>
            </a:extLst>
          </p:cNvPr>
          <p:cNvSpPr/>
          <p:nvPr/>
        </p:nvSpPr>
        <p:spPr>
          <a:xfrm>
            <a:off x="2061247" y="4045527"/>
            <a:ext cx="8163408"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sto MT Regular" charset="0"/>
            </a:endParaRPr>
          </a:p>
        </p:txBody>
      </p:sp>
      <p:sp>
        <p:nvSpPr>
          <p:cNvPr id="98" name="Google Shape;98;p2"/>
          <p:cNvSpPr txBox="1"/>
          <p:nvPr/>
        </p:nvSpPr>
        <p:spPr>
          <a:xfrm>
            <a:off x="0" y="3523109"/>
            <a:ext cx="12192000" cy="1655762"/>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4400"/>
              <a:buFont typeface="Arial"/>
              <a:buNone/>
            </a:pPr>
            <a:endParaRPr sz="4400" u="none" strike="noStrike" cap="none" dirty="0">
              <a:solidFill>
                <a:schemeClr val="dk1"/>
              </a:solidFill>
              <a:latin typeface="Calibri Regular" charset="0"/>
              <a:ea typeface="Calibri"/>
              <a:cs typeface="Calibri"/>
              <a:sym typeface="Calibri"/>
            </a:endParaRPr>
          </a:p>
          <a:p>
            <a:pPr marL="0" marR="0" lvl="0" indent="0" algn="ctr" rtl="0">
              <a:lnSpc>
                <a:spcPct val="90000"/>
              </a:lnSpc>
              <a:spcBef>
                <a:spcPts val="1000"/>
              </a:spcBef>
              <a:spcAft>
                <a:spcPts val="0"/>
              </a:spcAft>
              <a:buClr>
                <a:schemeClr val="dk1"/>
              </a:buClr>
              <a:buSzPts val="3600"/>
              <a:buFont typeface="Arial"/>
              <a:buNone/>
            </a:pPr>
            <a:r>
              <a:rPr lang="en-US" sz="3600" u="none" strike="noStrike" cap="none" dirty="0">
                <a:solidFill>
                  <a:schemeClr val="bg1"/>
                </a:solidFill>
                <a:latin typeface="Calibri Regular" charset="0"/>
                <a:ea typeface="Calibri"/>
                <a:cs typeface="Calibri"/>
                <a:sym typeface="Calibri"/>
              </a:rPr>
              <a:t> </a:t>
            </a:r>
            <a:r>
              <a:rPr lang="en-US" sz="3600" dirty="0">
                <a:solidFill>
                  <a:schemeClr val="bg1"/>
                </a:solidFill>
                <a:latin typeface="Calibri" panose="020F0502020204030204" pitchFamily="34" charset="0"/>
                <a:ea typeface="Calibri"/>
                <a:cs typeface="Calibri" panose="020F0502020204030204" pitchFamily="34" charset="0"/>
                <a:sym typeface="Calibri"/>
              </a:rPr>
              <a:t>English for Specific Purposes </a:t>
            </a:r>
            <a:r>
              <a:rPr lang="en-US" sz="3600" dirty="0">
                <a:solidFill>
                  <a:schemeClr val="bg1"/>
                </a:solidFill>
                <a:latin typeface="Calibri Regular" charset="0"/>
                <a:ea typeface="Calibri"/>
                <a:cs typeface="Calibri"/>
                <a:sym typeface="Calibri"/>
              </a:rPr>
              <a:t>| Level </a:t>
            </a:r>
            <a:r>
              <a:rPr lang="en-US" sz="3600" dirty="0" smtClean="0">
                <a:solidFill>
                  <a:schemeClr val="bg1"/>
                </a:solidFill>
                <a:latin typeface="Calibri Regular" charset="0"/>
                <a:ea typeface="Calibri"/>
                <a:cs typeface="Calibri"/>
                <a:sym typeface="Calibri"/>
              </a:rPr>
              <a:t>B2</a:t>
            </a:r>
            <a:endParaRPr sz="3600" u="none" strike="noStrike" cap="none" dirty="0">
              <a:solidFill>
                <a:schemeClr val="bg1"/>
              </a:solidFill>
              <a:latin typeface="Calibri Regular" charset="0"/>
              <a:ea typeface="Calibri"/>
              <a:cs typeface="Calibri"/>
              <a:sym typeface="Calibri"/>
            </a:endParaRPr>
          </a:p>
        </p:txBody>
      </p:sp>
      <p:pic>
        <p:nvPicPr>
          <p:cNvPr id="7" name="Google Shape;90;p1">
            <a:extLst>
              <a:ext uri="{FF2B5EF4-FFF2-40B4-BE49-F238E27FC236}">
                <a16:creationId xmlns="" xmlns:a16="http://schemas.microsoft.com/office/drawing/2014/main" id="{B3777C88-76AA-3242-8985-AD7899327453}"/>
              </a:ext>
            </a:extLst>
          </p:cNvPr>
          <p:cNvPicPr preferRelativeResize="0"/>
          <p:nvPr/>
        </p:nvPicPr>
        <p:blipFill rotWithShape="1">
          <a:blip r:embed="rId3">
            <a:alphaModFix/>
          </a:blip>
          <a:srcRect/>
          <a:stretch/>
        </p:blipFill>
        <p:spPr>
          <a:xfrm>
            <a:off x="979207" y="725338"/>
            <a:ext cx="2164081" cy="968991"/>
          </a:xfrm>
          <a:prstGeom prst="rect">
            <a:avLst/>
          </a:prstGeom>
          <a:noFill/>
          <a:ln>
            <a:noFill/>
          </a:ln>
        </p:spPr>
      </p:pic>
      <p:pic>
        <p:nvPicPr>
          <p:cNvPr id="8" name="Picture 7">
            <a:extLst>
              <a:ext uri="{FF2B5EF4-FFF2-40B4-BE49-F238E27FC236}">
                <a16:creationId xmlns="" xmlns:a16="http://schemas.microsoft.com/office/drawing/2014/main" id="{7E98D3A2-DB0F-424E-8C42-C2DFC8EC764D}"/>
              </a:ext>
            </a:extLst>
          </p:cNvPr>
          <p:cNvPicPr>
            <a:picLocks noChangeAspect="1"/>
          </p:cNvPicPr>
          <p:nvPr/>
        </p:nvPicPr>
        <p:blipFill>
          <a:blip r:embed="rId4"/>
          <a:stretch>
            <a:fillRect/>
          </a:stretch>
        </p:blipFill>
        <p:spPr>
          <a:xfrm>
            <a:off x="3143289" y="725338"/>
            <a:ext cx="2376972" cy="968991"/>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pic>
        <p:nvPicPr>
          <p:cNvPr id="8" name="Google Shape;90;p1">
            <a:extLst>
              <a:ext uri="{FF2B5EF4-FFF2-40B4-BE49-F238E27FC236}">
                <a16:creationId xmlns="" xmlns:a16="http://schemas.microsoft.com/office/drawing/2014/main" id="{3B690BF3-20A3-B447-B658-EDAB29B45839}"/>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 xmlns:a16="http://schemas.microsoft.com/office/drawing/2014/main" id="{31B01E0D-5D22-BC46-90F5-CBC637C05C54}"/>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Rectangle 9">
            <a:extLst>
              <a:ext uri="{FF2B5EF4-FFF2-40B4-BE49-F238E27FC236}">
                <a16:creationId xmlns="" xmlns:a16="http://schemas.microsoft.com/office/drawing/2014/main" id="{C93443CE-6A21-B942-90FF-2F8492BE68E7}"/>
              </a:ext>
            </a:extLst>
          </p:cNvPr>
          <p:cNvSpPr/>
          <p:nvPr/>
        </p:nvSpPr>
        <p:spPr>
          <a:xfrm>
            <a:off x="8477900" y="365125"/>
            <a:ext cx="2467191"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sto MT Regular" charset="0"/>
            </a:endParaRPr>
          </a:p>
        </p:txBody>
      </p:sp>
      <p:sp>
        <p:nvSpPr>
          <p:cNvPr id="11" name="TextBox 10">
            <a:extLst>
              <a:ext uri="{FF2B5EF4-FFF2-40B4-BE49-F238E27FC236}">
                <a16:creationId xmlns="" xmlns:a16="http://schemas.microsoft.com/office/drawing/2014/main" id="{2A3F4978-E7A4-5147-8FAF-9455013A3107}"/>
              </a:ext>
            </a:extLst>
          </p:cNvPr>
          <p:cNvSpPr txBox="1"/>
          <p:nvPr/>
        </p:nvSpPr>
        <p:spPr>
          <a:xfrm>
            <a:off x="8477900" y="365125"/>
            <a:ext cx="2463281" cy="1169551"/>
          </a:xfrm>
          <a:prstGeom prst="rect">
            <a:avLst/>
          </a:prstGeom>
          <a:noFill/>
        </p:spPr>
        <p:txBody>
          <a:bodyPr wrap="square" rtlCol="0">
            <a:spAutoFit/>
          </a:bodyPr>
          <a:lstStyle/>
          <a:p>
            <a:r>
              <a:rPr lang="en-US" sz="3500" dirty="0">
                <a:solidFill>
                  <a:schemeClr val="bg1"/>
                </a:solidFill>
                <a:latin typeface="Calibri" pitchFamily="34" charset="0"/>
                <a:ea typeface="Calisto MT Regular" charset="0"/>
                <a:cs typeface="Calibri" pitchFamily="34" charset="0"/>
              </a:rPr>
              <a:t>Vocabulary</a:t>
            </a:r>
          </a:p>
          <a:p>
            <a:r>
              <a:rPr lang="ka-GE" sz="3500" dirty="0">
                <a:solidFill>
                  <a:schemeClr val="bg1"/>
                </a:solidFill>
                <a:latin typeface="Calibri" pitchFamily="34" charset="0"/>
                <a:ea typeface="Calisto MT Regular" charset="0"/>
                <a:cs typeface="Calibri" pitchFamily="34" charset="0"/>
              </a:rPr>
              <a:t> ლექსიკა</a:t>
            </a:r>
            <a:endParaRPr lang="en-US" sz="3500" dirty="0">
              <a:solidFill>
                <a:schemeClr val="bg1"/>
              </a:solidFill>
              <a:latin typeface="Calibri" pitchFamily="34" charset="0"/>
              <a:ea typeface="Calisto MT Regular" charset="0"/>
              <a:cs typeface="Calibri" pitchFamily="34" charset="0"/>
            </a:endParaRPr>
          </a:p>
        </p:txBody>
      </p:sp>
      <p:sp>
        <p:nvSpPr>
          <p:cNvPr id="14" name="Google Shape;306;g8d3272b2c0_0_467"/>
          <p:cNvSpPr/>
          <p:nvPr/>
        </p:nvSpPr>
        <p:spPr>
          <a:xfrm>
            <a:off x="4365938" y="4459414"/>
            <a:ext cx="3758420" cy="778412"/>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endParaRPr lang="ka-GE" sz="2400" b="1" dirty="0" smtClean="0">
              <a:solidFill>
                <a:schemeClr val="bg1"/>
              </a:solidFill>
              <a:latin typeface="Calibri" panose="020F0502020204030204" pitchFamily="34" charset="0"/>
              <a:ea typeface="Merriweather"/>
              <a:cs typeface="Calibri" panose="020F0502020204030204" pitchFamily="34" charset="0"/>
              <a:sym typeface="Merriweather Light"/>
            </a:endParaRPr>
          </a:p>
          <a:p>
            <a:pPr algn="ctr"/>
            <a:r>
              <a:rPr lang="ka-GE" sz="2400" b="1" dirty="0" smtClean="0">
                <a:solidFill>
                  <a:schemeClr val="bg1"/>
                </a:solidFill>
                <a:latin typeface="Calibri" panose="020F0502020204030204" pitchFamily="34" charset="0"/>
                <a:ea typeface="Merriweather"/>
                <a:cs typeface="Calibri" panose="020F0502020204030204" pitchFamily="34" charset="0"/>
                <a:sym typeface="Merriweather Light"/>
              </a:rPr>
              <a:t>ჭრა</a:t>
            </a:r>
            <a:r>
              <a:rPr lang="ka-GE" sz="2400" b="1" dirty="0">
                <a:solidFill>
                  <a:schemeClr val="bg1"/>
                </a:solidFill>
                <a:latin typeface="Calibri" panose="020F0502020204030204" pitchFamily="34" charset="0"/>
                <a:ea typeface="Merriweather"/>
                <a:cs typeface="Calibri" panose="020F0502020204030204" pitchFamily="34" charset="0"/>
                <a:sym typeface="Merriweather Light"/>
              </a:rPr>
              <a:t>, ჩეხა</a:t>
            </a:r>
          </a:p>
          <a:p>
            <a:pPr algn="ctr"/>
            <a:endParaRPr sz="2400" u="none" strike="noStrike" cap="none" dirty="0">
              <a:solidFill>
                <a:schemeClr val="lt1"/>
              </a:solidFill>
              <a:latin typeface="Calibri Regular" charset="0"/>
              <a:ea typeface="Calibri"/>
              <a:cs typeface="Calibri"/>
              <a:sym typeface="Calibri"/>
            </a:endParaRPr>
          </a:p>
        </p:txBody>
      </p:sp>
      <p:sp>
        <p:nvSpPr>
          <p:cNvPr id="15" name="Google Shape;305;g8d3272b2c0_0_467"/>
          <p:cNvSpPr/>
          <p:nvPr/>
        </p:nvSpPr>
        <p:spPr>
          <a:xfrm>
            <a:off x="4544115" y="1918953"/>
            <a:ext cx="3402066" cy="2376056"/>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800" b="1" dirty="0" smtClean="0">
                <a:solidFill>
                  <a:schemeClr val="bg1"/>
                </a:solidFill>
                <a:latin typeface="Calibri" panose="020F0502020204030204" pitchFamily="34" charset="0"/>
                <a:ea typeface="Merriweather"/>
                <a:cs typeface="Calibri" panose="020F0502020204030204" pitchFamily="34" charset="0"/>
                <a:sym typeface="Merriweather Light"/>
              </a:rPr>
              <a:t>to fell</a:t>
            </a:r>
            <a:endParaRPr lang="en-US" sz="2800" b="1" dirty="0">
              <a:solidFill>
                <a:schemeClr val="bg1"/>
              </a:solidFill>
              <a:latin typeface="Calibri" panose="020F0502020204030204" pitchFamily="34" charset="0"/>
              <a:ea typeface="Merriweather"/>
              <a:cs typeface="Calibri" panose="020F0502020204030204" pitchFamily="34" charset="0"/>
              <a:sym typeface="Merriweather Light"/>
            </a:endParaRPr>
          </a:p>
          <a:p>
            <a:pPr lvl="0" algn="ctr"/>
            <a:r>
              <a:rPr lang="en-US" sz="2800" b="1" dirty="0">
                <a:solidFill>
                  <a:schemeClr val="bg1"/>
                </a:solidFill>
                <a:latin typeface="Calibri" panose="020F0502020204030204" pitchFamily="34" charset="0"/>
                <a:ea typeface="Merriweather"/>
                <a:cs typeface="Calibri" panose="020F0502020204030204" pitchFamily="34" charset="0"/>
                <a:sym typeface="Merriweather Light"/>
              </a:rPr>
              <a:t>(v.)</a:t>
            </a:r>
          </a:p>
        </p:txBody>
      </p:sp>
      <p:sp>
        <p:nvSpPr>
          <p:cNvPr id="2" name="Rectangle 1">
            <a:extLst>
              <a:ext uri="{FF2B5EF4-FFF2-40B4-BE49-F238E27FC236}">
                <a16:creationId xmlns="" xmlns:a16="http://schemas.microsoft.com/office/drawing/2014/main" id="{0EF9BE1E-2F23-4238-BE7A-3266217FED8C}"/>
              </a:ext>
            </a:extLst>
          </p:cNvPr>
          <p:cNvSpPr/>
          <p:nvPr/>
        </p:nvSpPr>
        <p:spPr>
          <a:xfrm>
            <a:off x="3760632" y="5380134"/>
            <a:ext cx="5190186" cy="9689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i="1" dirty="0">
                <a:latin typeface="Calibri" panose="020F0502020204030204" pitchFamily="34" charset="0"/>
                <a:cs typeface="Calibri" panose="020F0502020204030204" pitchFamily="34" charset="0"/>
              </a:rPr>
              <a:t>A great number of trees were </a:t>
            </a:r>
            <a:r>
              <a:rPr lang="en-US" sz="2400" i="1" dirty="0">
                <a:solidFill>
                  <a:srgbClr val="FF0000"/>
                </a:solidFill>
                <a:latin typeface="Calibri" panose="020F0502020204030204" pitchFamily="34" charset="0"/>
                <a:cs typeface="Calibri" panose="020F0502020204030204" pitchFamily="34" charset="0"/>
              </a:rPr>
              <a:t>felled</a:t>
            </a:r>
            <a:r>
              <a:rPr lang="en-US" sz="2400" i="1" dirty="0">
                <a:latin typeface="Calibri" panose="020F0502020204030204" pitchFamily="34" charset="0"/>
                <a:cs typeface="Calibri" panose="020F0502020204030204" pitchFamily="34" charset="0"/>
              </a:rPr>
              <a:t> to provide space for grazing.</a:t>
            </a:r>
          </a:p>
        </p:txBody>
      </p:sp>
    </p:spTree>
    <p:extLst>
      <p:ext uri="{BB962C8B-B14F-4D97-AF65-F5344CB8AC3E}">
        <p14:creationId xmlns:p14="http://schemas.microsoft.com/office/powerpoint/2010/main" val="16752963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pic>
        <p:nvPicPr>
          <p:cNvPr id="8" name="Google Shape;90;p1">
            <a:extLst>
              <a:ext uri="{FF2B5EF4-FFF2-40B4-BE49-F238E27FC236}">
                <a16:creationId xmlns="" xmlns:a16="http://schemas.microsoft.com/office/drawing/2014/main" id="{3B690BF3-20A3-B447-B658-EDAB29B45839}"/>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 xmlns:a16="http://schemas.microsoft.com/office/drawing/2014/main" id="{31B01E0D-5D22-BC46-90F5-CBC637C05C54}"/>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Rectangle 9">
            <a:extLst>
              <a:ext uri="{FF2B5EF4-FFF2-40B4-BE49-F238E27FC236}">
                <a16:creationId xmlns="" xmlns:a16="http://schemas.microsoft.com/office/drawing/2014/main" id="{C93443CE-6A21-B942-90FF-2F8492BE68E7}"/>
              </a:ext>
            </a:extLst>
          </p:cNvPr>
          <p:cNvSpPr/>
          <p:nvPr/>
        </p:nvSpPr>
        <p:spPr>
          <a:xfrm>
            <a:off x="8477900" y="365125"/>
            <a:ext cx="2467191"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sto MT Regular" charset="0"/>
            </a:endParaRPr>
          </a:p>
        </p:txBody>
      </p:sp>
      <p:sp>
        <p:nvSpPr>
          <p:cNvPr id="11" name="TextBox 10">
            <a:extLst>
              <a:ext uri="{FF2B5EF4-FFF2-40B4-BE49-F238E27FC236}">
                <a16:creationId xmlns="" xmlns:a16="http://schemas.microsoft.com/office/drawing/2014/main" id="{2A3F4978-E7A4-5147-8FAF-9455013A3107}"/>
              </a:ext>
            </a:extLst>
          </p:cNvPr>
          <p:cNvSpPr txBox="1"/>
          <p:nvPr/>
        </p:nvSpPr>
        <p:spPr>
          <a:xfrm>
            <a:off x="8477900" y="365125"/>
            <a:ext cx="2463281" cy="1169551"/>
          </a:xfrm>
          <a:prstGeom prst="rect">
            <a:avLst/>
          </a:prstGeom>
          <a:noFill/>
        </p:spPr>
        <p:txBody>
          <a:bodyPr wrap="square" rtlCol="0">
            <a:spAutoFit/>
          </a:bodyPr>
          <a:lstStyle/>
          <a:p>
            <a:pPr algn="ctr"/>
            <a:r>
              <a:rPr lang="en-US" sz="3500" dirty="0">
                <a:solidFill>
                  <a:schemeClr val="bg1"/>
                </a:solidFill>
                <a:latin typeface="Calibri" pitchFamily="34" charset="0"/>
                <a:ea typeface="Calisto MT Regular" charset="0"/>
                <a:cs typeface="Calibri" pitchFamily="34" charset="0"/>
              </a:rPr>
              <a:t>Vocabulary</a:t>
            </a:r>
          </a:p>
          <a:p>
            <a:pPr algn="ctr"/>
            <a:r>
              <a:rPr lang="ka-GE" sz="3500" dirty="0">
                <a:solidFill>
                  <a:schemeClr val="bg1"/>
                </a:solidFill>
                <a:latin typeface="Calibri" pitchFamily="34" charset="0"/>
                <a:ea typeface="Calisto MT Regular" charset="0"/>
                <a:cs typeface="Calibri" pitchFamily="34" charset="0"/>
              </a:rPr>
              <a:t> ლექსიკა</a:t>
            </a:r>
            <a:endParaRPr lang="en-US" sz="3500" dirty="0">
              <a:solidFill>
                <a:schemeClr val="bg1"/>
              </a:solidFill>
              <a:latin typeface="Calibri" pitchFamily="34" charset="0"/>
              <a:ea typeface="Calisto MT Regular" charset="0"/>
              <a:cs typeface="Calibri" pitchFamily="34" charset="0"/>
            </a:endParaRPr>
          </a:p>
        </p:txBody>
      </p:sp>
      <p:sp>
        <p:nvSpPr>
          <p:cNvPr id="14" name="Google Shape;306;g8d3272b2c0_0_467"/>
          <p:cNvSpPr/>
          <p:nvPr/>
        </p:nvSpPr>
        <p:spPr>
          <a:xfrm>
            <a:off x="4699312" y="4326154"/>
            <a:ext cx="3346917" cy="891266"/>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endParaRPr lang="ka-GE" sz="2400" b="1" dirty="0" smtClean="0">
              <a:solidFill>
                <a:schemeClr val="bg1"/>
              </a:solidFill>
              <a:latin typeface="Calibri" panose="020F0502020204030204" pitchFamily="34" charset="0"/>
              <a:ea typeface="Merriweather"/>
              <a:cs typeface="Calibri" panose="020F0502020204030204" pitchFamily="34" charset="0"/>
              <a:sym typeface="Merriweather Light"/>
            </a:endParaRPr>
          </a:p>
          <a:p>
            <a:pPr algn="ctr"/>
            <a:r>
              <a:rPr lang="ka-GE" sz="2400" b="1" dirty="0" smtClean="0">
                <a:solidFill>
                  <a:schemeClr val="bg1"/>
                </a:solidFill>
                <a:latin typeface="Calibri" panose="020F0502020204030204" pitchFamily="34" charset="0"/>
                <a:ea typeface="Merriweather"/>
                <a:cs typeface="Calibri" panose="020F0502020204030204" pitchFamily="34" charset="0"/>
                <a:sym typeface="Merriweather Light"/>
              </a:rPr>
              <a:t>ნება</a:t>
            </a:r>
            <a:endParaRPr lang="ka-GE" sz="2400" b="1" dirty="0">
              <a:solidFill>
                <a:schemeClr val="bg1"/>
              </a:solidFill>
              <a:latin typeface="Calibri" panose="020F0502020204030204" pitchFamily="34" charset="0"/>
              <a:ea typeface="Merriweather"/>
              <a:cs typeface="Calibri" panose="020F0502020204030204" pitchFamily="34" charset="0"/>
              <a:sym typeface="Merriweather Light"/>
            </a:endParaRPr>
          </a:p>
          <a:p>
            <a:pPr algn="ctr"/>
            <a:endParaRPr lang="ka-GE" sz="2400" i="1" u="none" strike="noStrike" cap="none" dirty="0">
              <a:solidFill>
                <a:schemeClr val="lt1"/>
              </a:solidFill>
              <a:latin typeface="Calibri Regular" charset="0"/>
              <a:ea typeface="Calibri"/>
              <a:cs typeface="Calibri"/>
              <a:sym typeface="Calibri"/>
            </a:endParaRPr>
          </a:p>
        </p:txBody>
      </p:sp>
      <p:sp>
        <p:nvSpPr>
          <p:cNvPr id="15" name="Google Shape;305;g8d3272b2c0_0_467"/>
          <p:cNvSpPr/>
          <p:nvPr/>
        </p:nvSpPr>
        <p:spPr>
          <a:xfrm>
            <a:off x="4607076" y="1846555"/>
            <a:ext cx="3475139" cy="2396586"/>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800" b="1" dirty="0">
                <a:solidFill>
                  <a:schemeClr val="bg1"/>
                </a:solidFill>
                <a:latin typeface="Calibri" panose="020F0502020204030204" pitchFamily="34" charset="0"/>
                <a:ea typeface="Merriweather"/>
                <a:cs typeface="Calibri" panose="020F0502020204030204" pitchFamily="34" charset="0"/>
                <a:sym typeface="Merriweather Light"/>
              </a:rPr>
              <a:t>w</a:t>
            </a:r>
            <a:r>
              <a:rPr lang="en-US" sz="2800" b="1" dirty="0" smtClean="0">
                <a:solidFill>
                  <a:schemeClr val="bg1"/>
                </a:solidFill>
                <a:latin typeface="Calibri" panose="020F0502020204030204" pitchFamily="34" charset="0"/>
                <a:ea typeface="Merriweather"/>
                <a:cs typeface="Calibri" panose="020F0502020204030204" pitchFamily="34" charset="0"/>
                <a:sym typeface="Merriweather Light"/>
              </a:rPr>
              <a:t>ill</a:t>
            </a:r>
            <a:endParaRPr lang="en-US" sz="2800" b="1" dirty="0">
              <a:solidFill>
                <a:schemeClr val="bg1"/>
              </a:solidFill>
              <a:latin typeface="Calibri" panose="020F0502020204030204" pitchFamily="34" charset="0"/>
              <a:ea typeface="Merriweather"/>
              <a:cs typeface="Calibri" panose="020F0502020204030204" pitchFamily="34" charset="0"/>
              <a:sym typeface="Merriweather Light"/>
            </a:endParaRPr>
          </a:p>
          <a:p>
            <a:pPr lvl="0" algn="ctr"/>
            <a:r>
              <a:rPr lang="en-US" sz="2800" b="1" dirty="0">
                <a:solidFill>
                  <a:schemeClr val="bg1"/>
                </a:solidFill>
                <a:latin typeface="Calibri" panose="020F0502020204030204" pitchFamily="34" charset="0"/>
                <a:ea typeface="Merriweather"/>
                <a:cs typeface="Calibri" panose="020F0502020204030204" pitchFamily="34" charset="0"/>
                <a:sym typeface="Merriweather Light"/>
              </a:rPr>
              <a:t>(n.)</a:t>
            </a:r>
          </a:p>
        </p:txBody>
      </p:sp>
      <p:sp>
        <p:nvSpPr>
          <p:cNvPr id="2" name="Rectangle 1">
            <a:extLst>
              <a:ext uri="{FF2B5EF4-FFF2-40B4-BE49-F238E27FC236}">
                <a16:creationId xmlns="" xmlns:a16="http://schemas.microsoft.com/office/drawing/2014/main" id="{3145DF5A-7BF0-4CF3-9647-4DE29BF0DF8A}"/>
              </a:ext>
            </a:extLst>
          </p:cNvPr>
          <p:cNvSpPr/>
          <p:nvPr/>
        </p:nvSpPr>
        <p:spPr>
          <a:xfrm>
            <a:off x="4211392" y="5301359"/>
            <a:ext cx="4266508" cy="8912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i="1" dirty="0">
                <a:solidFill>
                  <a:schemeClr val="bg1"/>
                </a:solidFill>
                <a:latin typeface="Calibri" panose="020F0502020204030204" pitchFamily="34" charset="0"/>
                <a:cs typeface="Calibri" panose="020F0502020204030204" pitchFamily="34" charset="0"/>
              </a:rPr>
              <a:t>It was God's </a:t>
            </a:r>
            <a:r>
              <a:rPr lang="en-US" sz="2400" i="1" dirty="0">
                <a:solidFill>
                  <a:srgbClr val="FF0000"/>
                </a:solidFill>
                <a:latin typeface="Calibri" panose="020F0502020204030204" pitchFamily="34" charset="0"/>
                <a:cs typeface="Calibri" panose="020F0502020204030204" pitchFamily="34" charset="0"/>
              </a:rPr>
              <a:t>will.</a:t>
            </a:r>
          </a:p>
        </p:txBody>
      </p:sp>
    </p:spTree>
    <p:extLst>
      <p:ext uri="{BB962C8B-B14F-4D97-AF65-F5344CB8AC3E}">
        <p14:creationId xmlns:p14="http://schemas.microsoft.com/office/powerpoint/2010/main" val="10912566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pic>
        <p:nvPicPr>
          <p:cNvPr id="8" name="Google Shape;90;p1">
            <a:extLst>
              <a:ext uri="{FF2B5EF4-FFF2-40B4-BE49-F238E27FC236}">
                <a16:creationId xmlns="" xmlns:a16="http://schemas.microsoft.com/office/drawing/2014/main" id="{3B690BF3-20A3-B447-B658-EDAB29B45839}"/>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 xmlns:a16="http://schemas.microsoft.com/office/drawing/2014/main" id="{31B01E0D-5D22-BC46-90F5-CBC637C05C54}"/>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Rectangle 9">
            <a:extLst>
              <a:ext uri="{FF2B5EF4-FFF2-40B4-BE49-F238E27FC236}">
                <a16:creationId xmlns="" xmlns:a16="http://schemas.microsoft.com/office/drawing/2014/main" id="{C93443CE-6A21-B942-90FF-2F8492BE68E7}"/>
              </a:ext>
            </a:extLst>
          </p:cNvPr>
          <p:cNvSpPr/>
          <p:nvPr/>
        </p:nvSpPr>
        <p:spPr>
          <a:xfrm>
            <a:off x="8477900" y="365125"/>
            <a:ext cx="2467191"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sto MT Regular" charset="0"/>
            </a:endParaRPr>
          </a:p>
        </p:txBody>
      </p:sp>
      <p:sp>
        <p:nvSpPr>
          <p:cNvPr id="11" name="TextBox 10">
            <a:extLst>
              <a:ext uri="{FF2B5EF4-FFF2-40B4-BE49-F238E27FC236}">
                <a16:creationId xmlns="" xmlns:a16="http://schemas.microsoft.com/office/drawing/2014/main" id="{2A3F4978-E7A4-5147-8FAF-9455013A3107}"/>
              </a:ext>
            </a:extLst>
          </p:cNvPr>
          <p:cNvSpPr txBox="1"/>
          <p:nvPr/>
        </p:nvSpPr>
        <p:spPr>
          <a:xfrm>
            <a:off x="8477900" y="365125"/>
            <a:ext cx="2463281" cy="1169551"/>
          </a:xfrm>
          <a:prstGeom prst="rect">
            <a:avLst/>
          </a:prstGeom>
          <a:noFill/>
        </p:spPr>
        <p:txBody>
          <a:bodyPr wrap="square" rtlCol="0">
            <a:spAutoFit/>
          </a:bodyPr>
          <a:lstStyle/>
          <a:p>
            <a:pPr algn="ctr"/>
            <a:r>
              <a:rPr lang="en-US" sz="3500" dirty="0">
                <a:solidFill>
                  <a:schemeClr val="bg1"/>
                </a:solidFill>
                <a:latin typeface="Calibri" pitchFamily="34" charset="0"/>
                <a:ea typeface="Calisto MT Regular" charset="0"/>
                <a:cs typeface="Calibri" pitchFamily="34" charset="0"/>
              </a:rPr>
              <a:t>Vocabulary</a:t>
            </a:r>
          </a:p>
          <a:p>
            <a:pPr algn="ctr"/>
            <a:r>
              <a:rPr lang="ka-GE" sz="3500" dirty="0">
                <a:solidFill>
                  <a:schemeClr val="bg1"/>
                </a:solidFill>
                <a:latin typeface="Calibri" pitchFamily="34" charset="0"/>
                <a:ea typeface="Calisto MT Regular" charset="0"/>
                <a:cs typeface="Calibri" pitchFamily="34" charset="0"/>
              </a:rPr>
              <a:t> ლექსიკა</a:t>
            </a:r>
            <a:endParaRPr lang="en-US" sz="3500" dirty="0">
              <a:solidFill>
                <a:schemeClr val="bg1"/>
              </a:solidFill>
              <a:latin typeface="Calibri" pitchFamily="34" charset="0"/>
              <a:ea typeface="Calisto MT Regular" charset="0"/>
              <a:cs typeface="Calibri" pitchFamily="34" charset="0"/>
            </a:endParaRPr>
          </a:p>
        </p:txBody>
      </p:sp>
      <p:sp>
        <p:nvSpPr>
          <p:cNvPr id="14" name="Google Shape;306;g8d3272b2c0_0_467"/>
          <p:cNvSpPr/>
          <p:nvPr/>
        </p:nvSpPr>
        <p:spPr>
          <a:xfrm>
            <a:off x="4254321" y="4281103"/>
            <a:ext cx="4305145" cy="900144"/>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endParaRPr lang="ka-GE" sz="2400" b="1" dirty="0" smtClean="0">
              <a:solidFill>
                <a:schemeClr val="bg1"/>
              </a:solidFill>
              <a:latin typeface="Calibri" panose="020F0502020204030204" pitchFamily="34" charset="0"/>
              <a:ea typeface="Merriweather"/>
              <a:cs typeface="Calibri" panose="020F0502020204030204" pitchFamily="34" charset="0"/>
              <a:sym typeface="Merriweather Light"/>
            </a:endParaRPr>
          </a:p>
          <a:p>
            <a:pPr algn="ctr"/>
            <a:r>
              <a:rPr lang="ka-GE" sz="2400" b="1" dirty="0" smtClean="0">
                <a:solidFill>
                  <a:schemeClr val="bg1"/>
                </a:solidFill>
                <a:latin typeface="Calibri" panose="020F0502020204030204" pitchFamily="34" charset="0"/>
                <a:ea typeface="Merriweather"/>
                <a:cs typeface="Calibri" panose="020F0502020204030204" pitchFamily="34" charset="0"/>
                <a:sym typeface="Merriweather Light"/>
              </a:rPr>
              <a:t>მეტყევეობა</a:t>
            </a:r>
            <a:endParaRPr lang="en-US" sz="2400" b="1" dirty="0">
              <a:solidFill>
                <a:schemeClr val="bg1"/>
              </a:solidFill>
              <a:latin typeface="Calibri" panose="020F0502020204030204" pitchFamily="34" charset="0"/>
              <a:ea typeface="Merriweather"/>
              <a:cs typeface="Calibri" panose="020F0502020204030204" pitchFamily="34" charset="0"/>
              <a:sym typeface="Merriweather Light"/>
            </a:endParaRPr>
          </a:p>
          <a:p>
            <a:pPr algn="ctr"/>
            <a:endParaRPr lang="ka-GE" sz="2400" i="1" u="none" strike="noStrike" cap="none" dirty="0">
              <a:solidFill>
                <a:schemeClr val="lt1"/>
              </a:solidFill>
              <a:latin typeface="Calibri Regular" charset="0"/>
              <a:ea typeface="Calibri"/>
              <a:cs typeface="Calibri"/>
              <a:sym typeface="Calibri"/>
            </a:endParaRPr>
          </a:p>
        </p:txBody>
      </p:sp>
      <p:sp>
        <p:nvSpPr>
          <p:cNvPr id="15" name="Google Shape;305;g8d3272b2c0_0_467"/>
          <p:cNvSpPr/>
          <p:nvPr/>
        </p:nvSpPr>
        <p:spPr>
          <a:xfrm>
            <a:off x="4548929" y="1690825"/>
            <a:ext cx="3641596" cy="2396586"/>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800" b="1" dirty="0">
                <a:solidFill>
                  <a:schemeClr val="bg1"/>
                </a:solidFill>
                <a:latin typeface="Calibri" panose="020F0502020204030204" pitchFamily="34" charset="0"/>
                <a:ea typeface="Merriweather"/>
                <a:cs typeface="Calibri" panose="020F0502020204030204" pitchFamily="34" charset="0"/>
                <a:sym typeface="Merriweather Light"/>
              </a:rPr>
              <a:t>f</a:t>
            </a:r>
            <a:r>
              <a:rPr lang="en-US" sz="2800" b="1" dirty="0" smtClean="0">
                <a:solidFill>
                  <a:schemeClr val="bg1"/>
                </a:solidFill>
                <a:latin typeface="Calibri" panose="020F0502020204030204" pitchFamily="34" charset="0"/>
                <a:ea typeface="Merriweather"/>
                <a:cs typeface="Calibri" panose="020F0502020204030204" pitchFamily="34" charset="0"/>
                <a:sym typeface="Merriweather Light"/>
              </a:rPr>
              <a:t>orestry</a:t>
            </a:r>
            <a:endParaRPr lang="en-US" sz="2800" b="1" dirty="0">
              <a:solidFill>
                <a:schemeClr val="bg1"/>
              </a:solidFill>
              <a:latin typeface="Calibri" panose="020F0502020204030204" pitchFamily="34" charset="0"/>
              <a:ea typeface="Merriweather"/>
              <a:cs typeface="Calibri" panose="020F0502020204030204" pitchFamily="34" charset="0"/>
              <a:sym typeface="Merriweather Light"/>
            </a:endParaRPr>
          </a:p>
          <a:p>
            <a:pPr lvl="0" algn="ctr"/>
            <a:r>
              <a:rPr lang="en-US" sz="2800" b="1" dirty="0">
                <a:solidFill>
                  <a:schemeClr val="bg1"/>
                </a:solidFill>
                <a:latin typeface="Calibri" panose="020F0502020204030204" pitchFamily="34" charset="0"/>
                <a:ea typeface="Merriweather"/>
                <a:cs typeface="Calibri" panose="020F0502020204030204" pitchFamily="34" charset="0"/>
                <a:sym typeface="Merriweather Light"/>
              </a:rPr>
              <a:t>(n.)</a:t>
            </a:r>
          </a:p>
        </p:txBody>
      </p:sp>
      <p:sp>
        <p:nvSpPr>
          <p:cNvPr id="2" name="Rectangle 1">
            <a:extLst>
              <a:ext uri="{FF2B5EF4-FFF2-40B4-BE49-F238E27FC236}">
                <a16:creationId xmlns="" xmlns:a16="http://schemas.microsoft.com/office/drawing/2014/main" id="{1E161817-8FF1-4901-BB34-E8705ADEC0DA}"/>
              </a:ext>
            </a:extLst>
          </p:cNvPr>
          <p:cNvSpPr/>
          <p:nvPr/>
        </p:nvSpPr>
        <p:spPr>
          <a:xfrm>
            <a:off x="3639048" y="5325410"/>
            <a:ext cx="5672377" cy="10919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i="1" dirty="0">
                <a:solidFill>
                  <a:schemeClr val="bg1"/>
                </a:solidFill>
                <a:latin typeface="Calibri" panose="020F0502020204030204" pitchFamily="34" charset="0"/>
                <a:cs typeface="Calibri" panose="020F0502020204030204" pitchFamily="34" charset="0"/>
              </a:rPr>
              <a:t>He studied </a:t>
            </a:r>
            <a:r>
              <a:rPr lang="en-US" sz="2400" i="1" dirty="0">
                <a:solidFill>
                  <a:srgbClr val="FF0000"/>
                </a:solidFill>
                <a:latin typeface="Calibri" panose="020F0502020204030204" pitchFamily="34" charset="0"/>
                <a:cs typeface="Calibri" panose="020F0502020204030204" pitchFamily="34" charset="0"/>
              </a:rPr>
              <a:t>forestry </a:t>
            </a:r>
            <a:r>
              <a:rPr lang="en-US" sz="2400" i="1" dirty="0">
                <a:solidFill>
                  <a:schemeClr val="bg1"/>
                </a:solidFill>
                <a:latin typeface="Calibri" panose="020F0502020204030204" pitchFamily="34" charset="0"/>
                <a:cs typeface="Calibri" panose="020F0502020204030204" pitchFamily="34" charset="0"/>
              </a:rPr>
              <a:t>at Colorado State University.</a:t>
            </a:r>
          </a:p>
        </p:txBody>
      </p:sp>
    </p:spTree>
    <p:extLst>
      <p:ext uri="{BB962C8B-B14F-4D97-AF65-F5344CB8AC3E}">
        <p14:creationId xmlns:p14="http://schemas.microsoft.com/office/powerpoint/2010/main" val="27583423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78B65114-9489-4075-A9BD-011C3B83F480}"/>
              </a:ext>
            </a:extLst>
          </p:cNvPr>
          <p:cNvSpPr/>
          <p:nvPr/>
        </p:nvSpPr>
        <p:spPr>
          <a:xfrm>
            <a:off x="580340" y="2354525"/>
            <a:ext cx="7275990" cy="14404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libri" panose="020F0502020204030204" pitchFamily="34" charset="0"/>
                <a:cs typeface="Calibri" panose="020F0502020204030204" pitchFamily="34" charset="0"/>
              </a:rPr>
              <a:t>How important are forests </a:t>
            </a:r>
            <a:r>
              <a:rPr lang="en-US" sz="2800" dirty="0" smtClean="0">
                <a:latin typeface="Calibri" panose="020F0502020204030204" pitchFamily="34" charset="0"/>
                <a:cs typeface="Calibri" panose="020F0502020204030204" pitchFamily="34" charset="0"/>
              </a:rPr>
              <a:t>to </a:t>
            </a:r>
            <a:r>
              <a:rPr lang="en-US" sz="2800" dirty="0">
                <a:latin typeface="Calibri" panose="020F0502020204030204" pitchFamily="34" charset="0"/>
                <a:cs typeface="Calibri" panose="020F0502020204030204" pitchFamily="34" charset="0"/>
              </a:rPr>
              <a:t>the ecosystem?</a:t>
            </a:r>
          </a:p>
        </p:txBody>
      </p:sp>
      <p:pic>
        <p:nvPicPr>
          <p:cNvPr id="3" name="Picture 2">
            <a:extLst>
              <a:ext uri="{FF2B5EF4-FFF2-40B4-BE49-F238E27FC236}">
                <a16:creationId xmlns="" xmlns:a16="http://schemas.microsoft.com/office/drawing/2014/main" id="{9D4DD47D-1207-46E6-87AC-9A60E92A6BD2}"/>
              </a:ext>
            </a:extLst>
          </p:cNvPr>
          <p:cNvPicPr>
            <a:picLocks noChangeAspect="1"/>
          </p:cNvPicPr>
          <p:nvPr/>
        </p:nvPicPr>
        <p:blipFill>
          <a:blip r:embed="rId2"/>
          <a:stretch>
            <a:fillRect/>
          </a:stretch>
        </p:blipFill>
        <p:spPr>
          <a:xfrm>
            <a:off x="8385290" y="2820715"/>
            <a:ext cx="3444535" cy="2512288"/>
          </a:xfrm>
          <a:prstGeom prst="rect">
            <a:avLst/>
          </a:prstGeom>
        </p:spPr>
      </p:pic>
      <p:pic>
        <p:nvPicPr>
          <p:cNvPr id="6" name="Google Shape;90;p1">
            <a:extLst>
              <a:ext uri="{FF2B5EF4-FFF2-40B4-BE49-F238E27FC236}">
                <a16:creationId xmlns="" xmlns:a16="http://schemas.microsoft.com/office/drawing/2014/main" id="{C0F02F15-F1A3-BE4E-8F9E-010F27EC343E}"/>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7" name="Picture 6">
            <a:extLst>
              <a:ext uri="{FF2B5EF4-FFF2-40B4-BE49-F238E27FC236}">
                <a16:creationId xmlns="" xmlns:a16="http://schemas.microsoft.com/office/drawing/2014/main" id="{CBFB4AD6-5147-B841-97E3-D3DBF2870DA4}"/>
              </a:ext>
            </a:extLst>
          </p:cNvPr>
          <p:cNvPicPr>
            <a:picLocks noChangeAspect="1"/>
          </p:cNvPicPr>
          <p:nvPr/>
        </p:nvPicPr>
        <p:blipFill>
          <a:blip r:embed="rId4"/>
          <a:stretch>
            <a:fillRect/>
          </a:stretch>
        </p:blipFill>
        <p:spPr>
          <a:xfrm>
            <a:off x="2450562" y="556124"/>
            <a:ext cx="2376972" cy="968991"/>
          </a:xfrm>
          <a:prstGeom prst="rect">
            <a:avLst/>
          </a:prstGeom>
        </p:spPr>
      </p:pic>
      <p:sp>
        <p:nvSpPr>
          <p:cNvPr id="9" name="Rectangle 8"/>
          <p:cNvSpPr/>
          <p:nvPr/>
        </p:nvSpPr>
        <p:spPr>
          <a:xfrm>
            <a:off x="8447964" y="409434"/>
            <a:ext cx="2565781" cy="12965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 xmlns:a16="http://schemas.microsoft.com/office/drawing/2014/main" id="{0EDC11AA-0F7F-2940-8C05-F555C4D6FD04}"/>
              </a:ext>
            </a:extLst>
          </p:cNvPr>
          <p:cNvSpPr txBox="1"/>
          <p:nvPr/>
        </p:nvSpPr>
        <p:spPr>
          <a:xfrm>
            <a:off x="8529852" y="401251"/>
            <a:ext cx="2498286" cy="1169551"/>
          </a:xfrm>
          <a:prstGeom prst="rect">
            <a:avLst/>
          </a:prstGeom>
          <a:noFill/>
        </p:spPr>
        <p:txBody>
          <a:bodyPr wrap="square" rtlCol="0">
            <a:spAutoFit/>
          </a:bodyPr>
          <a:lstStyle/>
          <a:p>
            <a:pPr algn="ctr"/>
            <a:r>
              <a:rPr lang="en-US" sz="3500" dirty="0">
                <a:solidFill>
                  <a:schemeClr val="bg1"/>
                </a:solidFill>
                <a:latin typeface="Calibri" pitchFamily="34" charset="0"/>
                <a:ea typeface="Calisto MT Regular" charset="0"/>
                <a:cs typeface="Calibri" pitchFamily="34" charset="0"/>
              </a:rPr>
              <a:t>Vocabulary</a:t>
            </a:r>
          </a:p>
          <a:p>
            <a:pPr algn="ctr"/>
            <a:r>
              <a:rPr lang="ka-GE" sz="3500" dirty="0">
                <a:solidFill>
                  <a:schemeClr val="bg1"/>
                </a:solidFill>
                <a:latin typeface="Calibri" pitchFamily="34" charset="0"/>
                <a:ea typeface="Calisto MT Regular" charset="0"/>
                <a:cs typeface="Calibri" pitchFamily="34" charset="0"/>
              </a:rPr>
              <a:t> ლექსიკა</a:t>
            </a:r>
            <a:endParaRPr lang="en-US" sz="3500" dirty="0">
              <a:solidFill>
                <a:schemeClr val="bg1"/>
              </a:solidFill>
              <a:latin typeface="Calibri" pitchFamily="34" charset="0"/>
              <a:ea typeface="Calisto MT Regular" charset="0"/>
              <a:cs typeface="Calibri" pitchFamily="34" charset="0"/>
            </a:endParaRPr>
          </a:p>
        </p:txBody>
      </p:sp>
      <p:sp>
        <p:nvSpPr>
          <p:cNvPr id="10" name="Rectangle 9"/>
          <p:cNvSpPr/>
          <p:nvPr/>
        </p:nvSpPr>
        <p:spPr>
          <a:xfrm>
            <a:off x="486539" y="4544705"/>
            <a:ext cx="7369791" cy="13784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Calibri" pitchFamily="34" charset="0"/>
              </a:rPr>
              <a:t>Can deforestation be one of the main reasons for climate change?</a:t>
            </a:r>
            <a:endParaRPr lang="en-US" sz="2800" dirty="0">
              <a:latin typeface="Calibri" pitchFamily="34" charset="0"/>
            </a:endParaRPr>
          </a:p>
        </p:txBody>
      </p:sp>
    </p:spTree>
    <p:extLst>
      <p:ext uri="{BB962C8B-B14F-4D97-AF65-F5344CB8AC3E}">
        <p14:creationId xmlns:p14="http://schemas.microsoft.com/office/powerpoint/2010/main" val="3188569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ppt_x"/>
                                          </p:val>
                                        </p:tav>
                                        <p:tav tm="100000">
                                          <p:val>
                                            <p:strVal val="#ppt_x"/>
                                          </p:val>
                                        </p:tav>
                                      </p:tavLst>
                                    </p:anim>
                                    <p:anim calcmode="lin" valueType="num">
                                      <p:cBhvr additive="base">
                                        <p:cTn id="1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oogle Shape;90;p1">
            <a:extLst>
              <a:ext uri="{FF2B5EF4-FFF2-40B4-BE49-F238E27FC236}">
                <a16:creationId xmlns="" xmlns:a16="http://schemas.microsoft.com/office/drawing/2014/main" id="{3B690BF3-20A3-B447-B658-EDAB29B45839}"/>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5" name="Picture 4">
            <a:extLst>
              <a:ext uri="{FF2B5EF4-FFF2-40B4-BE49-F238E27FC236}">
                <a16:creationId xmlns="" xmlns:a16="http://schemas.microsoft.com/office/drawing/2014/main" id="{31B01E0D-5D22-BC46-90F5-CBC637C05C5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4" name="Rectangle: Rounded Corners 5">
            <a:extLst>
              <a:ext uri="{FF2B5EF4-FFF2-40B4-BE49-F238E27FC236}">
                <a16:creationId xmlns="" xmlns:a16="http://schemas.microsoft.com/office/drawing/2014/main" id="{C633668A-C180-4A05-AB4F-6AAFDE5258A4}"/>
              </a:ext>
            </a:extLst>
          </p:cNvPr>
          <p:cNvSpPr/>
          <p:nvPr/>
        </p:nvSpPr>
        <p:spPr>
          <a:xfrm>
            <a:off x="641445" y="1828799"/>
            <a:ext cx="10503950" cy="47850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a:latin typeface="Calibri" panose="020F0502020204030204" pitchFamily="34" charset="0"/>
                <a:cs typeface="Calibri" panose="020F0502020204030204" pitchFamily="34" charset="0"/>
              </a:rPr>
              <a:t>The accelerating destruction of the rainforests is now being </a:t>
            </a:r>
            <a:r>
              <a:rPr lang="en-US" sz="2400" dirty="0" err="1">
                <a:latin typeface="Calibri" panose="020F0502020204030204" pitchFamily="34" charset="0"/>
                <a:cs typeface="Calibri" panose="020F0502020204030204" pitchFamily="34" charset="0"/>
              </a:rPr>
              <a:t>recognised</a:t>
            </a:r>
            <a:r>
              <a:rPr lang="en-US" sz="2400" dirty="0">
                <a:latin typeface="Calibri" panose="020F0502020204030204" pitchFamily="34" charset="0"/>
                <a:cs typeface="Calibri" panose="020F0502020204030204" pitchFamily="34" charset="0"/>
              </a:rPr>
              <a:t> as one of the main causes of climate change. Carbon emissions from deforestation cause much greater damage than planes, automobiles and even factories</a:t>
            </a:r>
            <a:r>
              <a:rPr lang="en-US" sz="2400" dirty="0" smtClean="0">
                <a:latin typeface="Calibri" panose="020F0502020204030204" pitchFamily="34" charset="0"/>
                <a:cs typeface="Calibri" panose="020F0502020204030204" pitchFamily="34" charset="0"/>
              </a:rPr>
              <a:t>.</a:t>
            </a:r>
            <a:endParaRPr lang="en-US" sz="2400" dirty="0">
              <a:latin typeface="Calibri" panose="020F0502020204030204" pitchFamily="34" charset="0"/>
              <a:cs typeface="Calibri" panose="020F0502020204030204" pitchFamily="34" charset="0"/>
            </a:endParaRPr>
          </a:p>
          <a:p>
            <a:pPr algn="just"/>
            <a:r>
              <a:rPr lang="en-US" sz="2400" dirty="0" smtClean="0">
                <a:latin typeface="Calibri" panose="020F0502020204030204" pitchFamily="34" charset="0"/>
                <a:cs typeface="Calibri" panose="020F0502020204030204" pitchFamily="34" charset="0"/>
              </a:rPr>
              <a:t>The </a:t>
            </a:r>
            <a:r>
              <a:rPr lang="en-US" sz="2400" dirty="0">
                <a:latin typeface="Calibri" panose="020F0502020204030204" pitchFamily="34" charset="0"/>
                <a:cs typeface="Calibri" panose="020F0502020204030204" pitchFamily="34" charset="0"/>
              </a:rPr>
              <a:t>uncontrolled destruction of tropical forests is second only to the energy sector as a source of greenhouse gases according to a report published by the Global Canopy Programme (GCP), an alliance of leading rainforest scientists</a:t>
            </a:r>
            <a:r>
              <a:rPr lang="en-US" sz="2400" dirty="0" smtClean="0">
                <a:latin typeface="Calibri" panose="020F0502020204030204" pitchFamily="34" charset="0"/>
                <a:cs typeface="Calibri" panose="020F0502020204030204" pitchFamily="34" charset="0"/>
              </a:rPr>
              <a:t>.</a:t>
            </a:r>
            <a:endParaRPr lang="en-US" sz="2400" dirty="0">
              <a:latin typeface="Calibri" panose="020F0502020204030204" pitchFamily="34" charset="0"/>
              <a:cs typeface="Calibri" panose="020F0502020204030204" pitchFamily="34" charset="0"/>
            </a:endParaRPr>
          </a:p>
          <a:p>
            <a:pPr algn="just"/>
            <a:r>
              <a:rPr lang="en-US" sz="2400" dirty="0">
                <a:latin typeface="Calibri" panose="020F0502020204030204" pitchFamily="34" charset="0"/>
                <a:cs typeface="Calibri" panose="020F0502020204030204" pitchFamily="34" charset="0"/>
              </a:rPr>
              <a:t>Figures show that deforestation accounts for up to 25 per cent of global emissions of heat-trapping gases, while transport and industry account for 14 per cent each; and aviation makes up only 3 per cent of the total.</a:t>
            </a:r>
          </a:p>
        </p:txBody>
      </p:sp>
      <p:sp>
        <p:nvSpPr>
          <p:cNvPr id="6" name="Rectangle 5"/>
          <p:cNvSpPr/>
          <p:nvPr/>
        </p:nvSpPr>
        <p:spPr>
          <a:xfrm>
            <a:off x="7601803" y="272956"/>
            <a:ext cx="3398293" cy="12419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Calibri" panose="020F0502020204030204" pitchFamily="34" charset="0"/>
                <a:cs typeface="Calibri" panose="020F0502020204030204" pitchFamily="34" charset="0"/>
              </a:rPr>
              <a:t>Reading Comprehension</a:t>
            </a:r>
          </a:p>
          <a:p>
            <a:pPr algn="ctr"/>
            <a:r>
              <a:rPr lang="ka-GE" sz="2400" dirty="0" smtClean="0">
                <a:latin typeface="Calibri" panose="020F0502020204030204" pitchFamily="34" charset="0"/>
                <a:cs typeface="Calibri" panose="020F0502020204030204" pitchFamily="34" charset="0"/>
              </a:rPr>
              <a:t>წაკითხული გააზრება</a:t>
            </a: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580591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oogle Shape;90;p1">
            <a:extLst>
              <a:ext uri="{FF2B5EF4-FFF2-40B4-BE49-F238E27FC236}">
                <a16:creationId xmlns="" xmlns:a16="http://schemas.microsoft.com/office/drawing/2014/main" id="{3B690BF3-20A3-B447-B658-EDAB29B45839}"/>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5" name="Picture 4">
            <a:extLst>
              <a:ext uri="{FF2B5EF4-FFF2-40B4-BE49-F238E27FC236}">
                <a16:creationId xmlns="" xmlns:a16="http://schemas.microsoft.com/office/drawing/2014/main" id="{31B01E0D-5D22-BC46-90F5-CBC637C05C5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4" name="Rectangle: Rounded Corners 4">
            <a:extLst>
              <a:ext uri="{FF2B5EF4-FFF2-40B4-BE49-F238E27FC236}">
                <a16:creationId xmlns="" xmlns:a16="http://schemas.microsoft.com/office/drawing/2014/main" id="{BA6CCF4A-DD7B-412B-ADB1-7004BC600AD1}"/>
              </a:ext>
            </a:extLst>
          </p:cNvPr>
          <p:cNvSpPr/>
          <p:nvPr/>
        </p:nvSpPr>
        <p:spPr>
          <a:xfrm>
            <a:off x="600502" y="1842448"/>
            <a:ext cx="10549720" cy="47630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a:latin typeface="Calibri" panose="020F0502020204030204" pitchFamily="34" charset="0"/>
                <a:cs typeface="Calibri" panose="020F0502020204030204" pitchFamily="34" charset="0"/>
              </a:rPr>
              <a:t> Scientists say one day’s deforestation is equivalent to the carbon footprint of eight million people flying to New York. Reducing those catastrophic emissions can be achieved most quickly and most cheaply by slowing the destruction in Brazil, Indonesia, the Congo and elsewhere.</a:t>
            </a:r>
          </a:p>
          <a:p>
            <a:pPr algn="just"/>
            <a:r>
              <a:rPr lang="en-US" sz="2400" dirty="0">
                <a:latin typeface="Calibri" panose="020F0502020204030204" pitchFamily="34" charset="0"/>
                <a:cs typeface="Calibri" panose="020F0502020204030204" pitchFamily="34" charset="0"/>
              </a:rPr>
              <a:t>No new technology is needed, says the GCP, just the political will and a system of enforcement and incentives that makes the trees worth more to governments and individuals </a:t>
            </a:r>
            <a:r>
              <a:rPr lang="en-US" sz="2400" dirty="0" smtClean="0">
                <a:latin typeface="Calibri" panose="020F0502020204030204" pitchFamily="34" charset="0"/>
                <a:cs typeface="Calibri" panose="020F0502020204030204" pitchFamily="34" charset="0"/>
              </a:rPr>
              <a:t>standing than </a:t>
            </a:r>
            <a:r>
              <a:rPr lang="en-US" sz="2400" dirty="0">
                <a:latin typeface="Calibri" panose="020F0502020204030204" pitchFamily="34" charset="0"/>
                <a:cs typeface="Calibri" panose="020F0502020204030204" pitchFamily="34" charset="0"/>
              </a:rPr>
              <a:t>felled.</a:t>
            </a:r>
          </a:p>
          <a:p>
            <a:pPr algn="just"/>
            <a:r>
              <a:rPr lang="en-US" sz="2400" dirty="0">
                <a:latin typeface="Calibri" panose="020F0502020204030204" pitchFamily="34" charset="0"/>
                <a:cs typeface="Calibri" panose="020F0502020204030204" pitchFamily="34" charset="0"/>
              </a:rPr>
              <a:t>Most people think of forests only in terms of the CO2 they absorb. The rainforests of the Amazon, the Congo basin and Indonesia are thought of as the lungs of the planet. But the destruction of those forests will in the next four years alone pump more CO2 into the atmosphere than every flight in the history of aviation to at least 2025.</a:t>
            </a:r>
          </a:p>
        </p:txBody>
      </p:sp>
      <p:sp>
        <p:nvSpPr>
          <p:cNvPr id="6" name="Rectangle 5"/>
          <p:cNvSpPr/>
          <p:nvPr/>
        </p:nvSpPr>
        <p:spPr>
          <a:xfrm>
            <a:off x="7601803" y="368490"/>
            <a:ext cx="3398293" cy="12419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Calibri" panose="020F0502020204030204" pitchFamily="34" charset="0"/>
                <a:cs typeface="Calibri" panose="020F0502020204030204" pitchFamily="34" charset="0"/>
              </a:rPr>
              <a:t>Reading Comprehension</a:t>
            </a:r>
          </a:p>
          <a:p>
            <a:pPr algn="ctr"/>
            <a:r>
              <a:rPr lang="ka-GE" sz="2400" dirty="0" smtClean="0">
                <a:latin typeface="Calibri" panose="020F0502020204030204" pitchFamily="34" charset="0"/>
                <a:cs typeface="Calibri" panose="020F0502020204030204" pitchFamily="34" charset="0"/>
              </a:rPr>
              <a:t>წაკითხული გააზრება</a:t>
            </a: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755591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oogle Shape;90;p1">
            <a:extLst>
              <a:ext uri="{FF2B5EF4-FFF2-40B4-BE49-F238E27FC236}">
                <a16:creationId xmlns="" xmlns:a16="http://schemas.microsoft.com/office/drawing/2014/main" id="{3B690BF3-20A3-B447-B658-EDAB29B45839}"/>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5" name="Picture 4">
            <a:extLst>
              <a:ext uri="{FF2B5EF4-FFF2-40B4-BE49-F238E27FC236}">
                <a16:creationId xmlns="" xmlns:a16="http://schemas.microsoft.com/office/drawing/2014/main" id="{31B01E0D-5D22-BC46-90F5-CBC637C05C5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4" name="Rectangle: Rounded Corners 5">
            <a:extLst>
              <a:ext uri="{FF2B5EF4-FFF2-40B4-BE49-F238E27FC236}">
                <a16:creationId xmlns="" xmlns:a16="http://schemas.microsoft.com/office/drawing/2014/main" id="{C633668A-C180-4A05-AB4F-6AAFDE5258A4}"/>
              </a:ext>
            </a:extLst>
          </p:cNvPr>
          <p:cNvSpPr/>
          <p:nvPr/>
        </p:nvSpPr>
        <p:spPr>
          <a:xfrm>
            <a:off x="624719" y="1740022"/>
            <a:ext cx="10730218" cy="511797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a:latin typeface="Calibri" panose="020F0502020204030204" pitchFamily="34" charset="0"/>
                <a:cs typeface="Calibri" panose="020F0502020204030204" pitchFamily="34" charset="0"/>
              </a:rPr>
              <a:t> Indonesia became the third-largest emitter of greenhouse gases in the world last week. Following close behind is Brazil. Neither nation has heavy industry on a comparable scale with the EU, India or Russia and yet they emit more heat-trapping gasses than all other countries, except the United States and China. What both countries do have in common are tropical forests that is being cut and burned.</a:t>
            </a:r>
          </a:p>
          <a:p>
            <a:pPr algn="just"/>
            <a:r>
              <a:rPr lang="en-US" sz="2400" dirty="0">
                <a:latin typeface="Calibri" panose="020F0502020204030204" pitchFamily="34" charset="0"/>
                <a:cs typeface="Calibri" panose="020F0502020204030204" pitchFamily="34" charset="0"/>
              </a:rPr>
              <a:t>According to the figures from 2003, two billion tons of CO2 enters the atmosphere every year from deforestation. That destruction amounts to an area the size of England, Wales and Scotland.</a:t>
            </a:r>
          </a:p>
          <a:p>
            <a:pPr algn="just"/>
            <a:r>
              <a:rPr lang="en-US" sz="2400" dirty="0">
                <a:latin typeface="Calibri" panose="020F0502020204030204" pitchFamily="34" charset="0"/>
                <a:cs typeface="Calibri" panose="020F0502020204030204" pitchFamily="34" charset="0"/>
              </a:rPr>
              <a:t>Forestry experts and policy makers want to put deforestation on top of the agenda for the UN climate summit in Bali, Indonesia, this year. Experts think that putting a price on the carbon these vital forests contain is the only way to slow their destruction. </a:t>
            </a:r>
          </a:p>
        </p:txBody>
      </p:sp>
      <p:sp>
        <p:nvSpPr>
          <p:cNvPr id="6" name="Rectangle 5"/>
          <p:cNvSpPr/>
          <p:nvPr/>
        </p:nvSpPr>
        <p:spPr>
          <a:xfrm>
            <a:off x="7601803" y="272956"/>
            <a:ext cx="3398293" cy="12419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Calibri" panose="020F0502020204030204" pitchFamily="34" charset="0"/>
                <a:cs typeface="Calibri" panose="020F0502020204030204" pitchFamily="34" charset="0"/>
              </a:rPr>
              <a:t>Reading Comprehension</a:t>
            </a:r>
          </a:p>
          <a:p>
            <a:pPr algn="ctr"/>
            <a:r>
              <a:rPr lang="ka-GE" sz="2400" dirty="0" smtClean="0">
                <a:latin typeface="Calibri" panose="020F0502020204030204" pitchFamily="34" charset="0"/>
                <a:cs typeface="Calibri" panose="020F0502020204030204" pitchFamily="34" charset="0"/>
              </a:rPr>
              <a:t>წაკითხული გააზრება</a:t>
            </a: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332738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oogle Shape;90;p1">
            <a:extLst>
              <a:ext uri="{FF2B5EF4-FFF2-40B4-BE49-F238E27FC236}">
                <a16:creationId xmlns="" xmlns:a16="http://schemas.microsoft.com/office/drawing/2014/main" id="{3B690BF3-20A3-B447-B658-EDAB29B45839}"/>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3" name="Picture 12">
            <a:extLst>
              <a:ext uri="{FF2B5EF4-FFF2-40B4-BE49-F238E27FC236}">
                <a16:creationId xmlns="" xmlns:a16="http://schemas.microsoft.com/office/drawing/2014/main" id="{31B01E0D-5D22-BC46-90F5-CBC637C05C54}"/>
              </a:ext>
            </a:extLst>
          </p:cNvPr>
          <p:cNvPicPr>
            <a:picLocks noChangeAspect="1"/>
          </p:cNvPicPr>
          <p:nvPr/>
        </p:nvPicPr>
        <p:blipFill>
          <a:blip r:embed="rId4"/>
          <a:stretch>
            <a:fillRect/>
          </a:stretch>
        </p:blipFill>
        <p:spPr>
          <a:xfrm>
            <a:off x="2450562" y="556124"/>
            <a:ext cx="2376972" cy="968991"/>
          </a:xfrm>
          <a:prstGeom prst="rect">
            <a:avLst/>
          </a:prstGeom>
        </p:spPr>
      </p:pic>
      <p:sp>
        <p:nvSpPr>
          <p:cNvPr id="2" name="Rectangle: Rounded Corners 1">
            <a:extLst>
              <a:ext uri="{FF2B5EF4-FFF2-40B4-BE49-F238E27FC236}">
                <a16:creationId xmlns="" xmlns:a16="http://schemas.microsoft.com/office/drawing/2014/main" id="{89532C94-481D-4FEF-8434-AC58F2B681E0}"/>
              </a:ext>
            </a:extLst>
          </p:cNvPr>
          <p:cNvSpPr/>
          <p:nvPr/>
        </p:nvSpPr>
        <p:spPr>
          <a:xfrm>
            <a:off x="883640" y="2725444"/>
            <a:ext cx="10022890" cy="11984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latin typeface="Calibri" panose="020F0502020204030204" pitchFamily="34" charset="0"/>
                <a:cs typeface="Calibri" panose="020F0502020204030204" pitchFamily="34" charset="0"/>
              </a:rPr>
              <a:t>Destruction of the rainforest is the only cause of climate change.</a:t>
            </a:r>
          </a:p>
        </p:txBody>
      </p:sp>
      <p:sp>
        <p:nvSpPr>
          <p:cNvPr id="3" name="Rectangle: Rounded Corners 2">
            <a:extLst>
              <a:ext uri="{FF2B5EF4-FFF2-40B4-BE49-F238E27FC236}">
                <a16:creationId xmlns="" xmlns:a16="http://schemas.microsoft.com/office/drawing/2014/main" id="{60517039-3C69-4F8B-A2C5-D9FEFE4C926D}"/>
              </a:ext>
            </a:extLst>
          </p:cNvPr>
          <p:cNvSpPr/>
          <p:nvPr/>
        </p:nvSpPr>
        <p:spPr>
          <a:xfrm>
            <a:off x="908172" y="4109699"/>
            <a:ext cx="10022890" cy="146685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i="1" dirty="0">
                <a:latin typeface="Calibri" panose="020F0502020204030204" pitchFamily="34" charset="0"/>
                <a:cs typeface="Calibri" panose="020F0502020204030204" pitchFamily="34" charset="0"/>
              </a:rPr>
              <a:t>The accelerating destruction of the rainforests is now being </a:t>
            </a:r>
            <a:r>
              <a:rPr lang="en-US" sz="2800" i="1" dirty="0" err="1">
                <a:latin typeface="Calibri" panose="020F0502020204030204" pitchFamily="34" charset="0"/>
                <a:cs typeface="Calibri" panose="020F0502020204030204" pitchFamily="34" charset="0"/>
              </a:rPr>
              <a:t>recognised</a:t>
            </a:r>
            <a:r>
              <a:rPr lang="en-US" sz="2800" i="1" dirty="0">
                <a:latin typeface="Calibri" panose="020F0502020204030204" pitchFamily="34" charset="0"/>
                <a:cs typeface="Calibri" panose="020F0502020204030204" pitchFamily="34" charset="0"/>
              </a:rPr>
              <a:t> as one of the main causes of climate change. </a:t>
            </a:r>
          </a:p>
        </p:txBody>
      </p:sp>
      <p:sp>
        <p:nvSpPr>
          <p:cNvPr id="6" name="Rectangle: Rounded Corners 5">
            <a:extLst>
              <a:ext uri="{FF2B5EF4-FFF2-40B4-BE49-F238E27FC236}">
                <a16:creationId xmlns="" xmlns:a16="http://schemas.microsoft.com/office/drawing/2014/main" id="{0CE6A92E-F780-4EF2-AC72-01F19FAA54D4}"/>
              </a:ext>
            </a:extLst>
          </p:cNvPr>
          <p:cNvSpPr/>
          <p:nvPr/>
        </p:nvSpPr>
        <p:spPr>
          <a:xfrm>
            <a:off x="10386010" y="2818659"/>
            <a:ext cx="1509204" cy="10120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accent2"/>
                </a:solidFill>
                <a:latin typeface="Calibri "/>
              </a:rPr>
              <a:t>False</a:t>
            </a:r>
          </a:p>
        </p:txBody>
      </p:sp>
      <p:sp>
        <p:nvSpPr>
          <p:cNvPr id="8" name="Rectangle 7"/>
          <p:cNvSpPr/>
          <p:nvPr/>
        </p:nvSpPr>
        <p:spPr>
          <a:xfrm>
            <a:off x="7601803" y="419646"/>
            <a:ext cx="3398293" cy="12419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Calibri" panose="020F0502020204030204" pitchFamily="34" charset="0"/>
                <a:cs typeface="Calibri" panose="020F0502020204030204" pitchFamily="34" charset="0"/>
              </a:rPr>
              <a:t>Reading Comprehension</a:t>
            </a:r>
          </a:p>
          <a:p>
            <a:pPr algn="ctr"/>
            <a:r>
              <a:rPr lang="ka-GE" sz="2400" dirty="0" smtClean="0">
                <a:latin typeface="Calibri" panose="020F0502020204030204" pitchFamily="34" charset="0"/>
                <a:cs typeface="Calibri" panose="020F0502020204030204" pitchFamily="34" charset="0"/>
              </a:rPr>
              <a:t>წაკითხული გააზრება</a:t>
            </a: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55060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oogle Shape;90;p1">
            <a:extLst>
              <a:ext uri="{FF2B5EF4-FFF2-40B4-BE49-F238E27FC236}">
                <a16:creationId xmlns="" xmlns:a16="http://schemas.microsoft.com/office/drawing/2014/main" id="{3B690BF3-20A3-B447-B658-EDAB29B45839}"/>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3" name="Picture 12">
            <a:extLst>
              <a:ext uri="{FF2B5EF4-FFF2-40B4-BE49-F238E27FC236}">
                <a16:creationId xmlns="" xmlns:a16="http://schemas.microsoft.com/office/drawing/2014/main" id="{31B01E0D-5D22-BC46-90F5-CBC637C05C54}"/>
              </a:ext>
            </a:extLst>
          </p:cNvPr>
          <p:cNvPicPr>
            <a:picLocks noChangeAspect="1"/>
          </p:cNvPicPr>
          <p:nvPr/>
        </p:nvPicPr>
        <p:blipFill>
          <a:blip r:embed="rId4"/>
          <a:stretch>
            <a:fillRect/>
          </a:stretch>
        </p:blipFill>
        <p:spPr>
          <a:xfrm>
            <a:off x="2450562" y="556124"/>
            <a:ext cx="2376972" cy="968991"/>
          </a:xfrm>
          <a:prstGeom prst="rect">
            <a:avLst/>
          </a:prstGeom>
        </p:spPr>
      </p:pic>
      <p:sp>
        <p:nvSpPr>
          <p:cNvPr id="2" name="Rectangle: Rounded Corners 1">
            <a:extLst>
              <a:ext uri="{FF2B5EF4-FFF2-40B4-BE49-F238E27FC236}">
                <a16:creationId xmlns="" xmlns:a16="http://schemas.microsoft.com/office/drawing/2014/main" id="{89532C94-481D-4FEF-8434-AC58F2B681E0}"/>
              </a:ext>
            </a:extLst>
          </p:cNvPr>
          <p:cNvSpPr/>
          <p:nvPr/>
        </p:nvSpPr>
        <p:spPr>
          <a:xfrm>
            <a:off x="662512" y="2725445"/>
            <a:ext cx="10022890" cy="11984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latin typeface="Calibri" panose="020F0502020204030204" pitchFamily="34" charset="0"/>
                <a:cs typeface="Calibri" panose="020F0502020204030204" pitchFamily="34" charset="0"/>
              </a:rPr>
              <a:t>Destruction of tropical forests is more responsible for climate change than transport industry.</a:t>
            </a:r>
          </a:p>
        </p:txBody>
      </p:sp>
      <p:sp>
        <p:nvSpPr>
          <p:cNvPr id="3" name="Rectangle: Rounded Corners 2">
            <a:extLst>
              <a:ext uri="{FF2B5EF4-FFF2-40B4-BE49-F238E27FC236}">
                <a16:creationId xmlns="" xmlns:a16="http://schemas.microsoft.com/office/drawing/2014/main" id="{60517039-3C69-4F8B-A2C5-D9FEFE4C926D}"/>
              </a:ext>
            </a:extLst>
          </p:cNvPr>
          <p:cNvSpPr/>
          <p:nvPr/>
        </p:nvSpPr>
        <p:spPr>
          <a:xfrm>
            <a:off x="701336" y="4305671"/>
            <a:ext cx="10148634" cy="18085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i="1" dirty="0">
                <a:latin typeface="Calibri" panose="020F0502020204030204" pitchFamily="34" charset="0"/>
                <a:cs typeface="Calibri" panose="020F0502020204030204" pitchFamily="34" charset="0"/>
              </a:rPr>
              <a:t>Figures show that deforestation accounts for up to 25 per cent of global emissions of heat-trapping gases, while transport and industry account for 14 per cent each; and aviation makes up only 3 per cent of the total.</a:t>
            </a:r>
          </a:p>
        </p:txBody>
      </p:sp>
      <p:sp>
        <p:nvSpPr>
          <p:cNvPr id="6" name="Rectangle: Rounded Corners 5">
            <a:extLst>
              <a:ext uri="{FF2B5EF4-FFF2-40B4-BE49-F238E27FC236}">
                <a16:creationId xmlns="" xmlns:a16="http://schemas.microsoft.com/office/drawing/2014/main" id="{0CE6A92E-F780-4EF2-AC72-01F19FAA54D4}"/>
              </a:ext>
            </a:extLst>
          </p:cNvPr>
          <p:cNvSpPr/>
          <p:nvPr/>
        </p:nvSpPr>
        <p:spPr>
          <a:xfrm>
            <a:off x="10022688" y="2791364"/>
            <a:ext cx="1509204" cy="10120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accent2"/>
                </a:solidFill>
                <a:latin typeface="Calibri "/>
              </a:rPr>
              <a:t>True</a:t>
            </a:r>
            <a:endParaRPr lang="en-US" sz="3600" dirty="0">
              <a:solidFill>
                <a:schemeClr val="accent2"/>
              </a:solidFill>
              <a:latin typeface="Calibri "/>
            </a:endParaRPr>
          </a:p>
        </p:txBody>
      </p:sp>
      <p:sp>
        <p:nvSpPr>
          <p:cNvPr id="8" name="Rectangle 7"/>
          <p:cNvSpPr/>
          <p:nvPr/>
        </p:nvSpPr>
        <p:spPr>
          <a:xfrm>
            <a:off x="7601803" y="419646"/>
            <a:ext cx="3398293" cy="12419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Calibri" panose="020F0502020204030204" pitchFamily="34" charset="0"/>
                <a:cs typeface="Calibri" panose="020F0502020204030204" pitchFamily="34" charset="0"/>
              </a:rPr>
              <a:t>Reading Comprehension</a:t>
            </a:r>
          </a:p>
          <a:p>
            <a:pPr algn="ctr"/>
            <a:r>
              <a:rPr lang="ka-GE" sz="2400" dirty="0" smtClean="0">
                <a:latin typeface="Calibri" panose="020F0502020204030204" pitchFamily="34" charset="0"/>
                <a:cs typeface="Calibri" panose="020F0502020204030204" pitchFamily="34" charset="0"/>
              </a:rPr>
              <a:t>წაკითხული გააზრება</a:t>
            </a: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29590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oogle Shape;90;p1">
            <a:extLst>
              <a:ext uri="{FF2B5EF4-FFF2-40B4-BE49-F238E27FC236}">
                <a16:creationId xmlns="" xmlns:a16="http://schemas.microsoft.com/office/drawing/2014/main" id="{3B690BF3-20A3-B447-B658-EDAB29B45839}"/>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3" name="Picture 12">
            <a:extLst>
              <a:ext uri="{FF2B5EF4-FFF2-40B4-BE49-F238E27FC236}">
                <a16:creationId xmlns="" xmlns:a16="http://schemas.microsoft.com/office/drawing/2014/main" id="{31B01E0D-5D22-BC46-90F5-CBC637C05C54}"/>
              </a:ext>
            </a:extLst>
          </p:cNvPr>
          <p:cNvPicPr>
            <a:picLocks noChangeAspect="1"/>
          </p:cNvPicPr>
          <p:nvPr/>
        </p:nvPicPr>
        <p:blipFill>
          <a:blip r:embed="rId4"/>
          <a:stretch>
            <a:fillRect/>
          </a:stretch>
        </p:blipFill>
        <p:spPr>
          <a:xfrm>
            <a:off x="2450562" y="556124"/>
            <a:ext cx="2376972" cy="968991"/>
          </a:xfrm>
          <a:prstGeom prst="rect">
            <a:avLst/>
          </a:prstGeom>
        </p:spPr>
      </p:pic>
      <p:sp>
        <p:nvSpPr>
          <p:cNvPr id="2" name="Rectangle: Rounded Corners 1">
            <a:extLst>
              <a:ext uri="{FF2B5EF4-FFF2-40B4-BE49-F238E27FC236}">
                <a16:creationId xmlns="" xmlns:a16="http://schemas.microsoft.com/office/drawing/2014/main" id="{89532C94-481D-4FEF-8434-AC58F2B681E0}"/>
              </a:ext>
            </a:extLst>
          </p:cNvPr>
          <p:cNvSpPr/>
          <p:nvPr/>
        </p:nvSpPr>
        <p:spPr>
          <a:xfrm>
            <a:off x="798990" y="2725444"/>
            <a:ext cx="10022890" cy="11984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latin typeface="Calibri" panose="020F0502020204030204" pitchFamily="34" charset="0"/>
                <a:cs typeface="Calibri" panose="020F0502020204030204" pitchFamily="34" charset="0"/>
              </a:rPr>
              <a:t>New technology is needed to reduce emissions caused by deforestation.</a:t>
            </a:r>
          </a:p>
        </p:txBody>
      </p:sp>
      <p:sp>
        <p:nvSpPr>
          <p:cNvPr id="3" name="Rectangle: Rounded Corners 2">
            <a:extLst>
              <a:ext uri="{FF2B5EF4-FFF2-40B4-BE49-F238E27FC236}">
                <a16:creationId xmlns="" xmlns:a16="http://schemas.microsoft.com/office/drawing/2014/main" id="{60517039-3C69-4F8B-A2C5-D9FEFE4C926D}"/>
              </a:ext>
            </a:extLst>
          </p:cNvPr>
          <p:cNvSpPr/>
          <p:nvPr/>
        </p:nvSpPr>
        <p:spPr>
          <a:xfrm>
            <a:off x="798990" y="4218485"/>
            <a:ext cx="10022890" cy="14825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i="1" dirty="0">
                <a:latin typeface="Calibri" panose="020F0502020204030204" pitchFamily="34" charset="0"/>
                <a:cs typeface="Calibri" panose="020F0502020204030204" pitchFamily="34" charset="0"/>
              </a:rPr>
              <a:t>No new technology is needed, says the GCP, just the political will and a system of enforcement and incentives that makes the trees worth more to governments and individuals standing than felled.</a:t>
            </a:r>
          </a:p>
        </p:txBody>
      </p:sp>
      <p:sp>
        <p:nvSpPr>
          <p:cNvPr id="6" name="Rectangle: Rounded Corners 5">
            <a:extLst>
              <a:ext uri="{FF2B5EF4-FFF2-40B4-BE49-F238E27FC236}">
                <a16:creationId xmlns="" xmlns:a16="http://schemas.microsoft.com/office/drawing/2014/main" id="{0CE6A92E-F780-4EF2-AC72-01F19FAA54D4}"/>
              </a:ext>
            </a:extLst>
          </p:cNvPr>
          <p:cNvSpPr/>
          <p:nvPr/>
        </p:nvSpPr>
        <p:spPr>
          <a:xfrm>
            <a:off x="10505376" y="2818659"/>
            <a:ext cx="1509204" cy="10120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accent2"/>
                </a:solidFill>
                <a:latin typeface="Calibri "/>
              </a:rPr>
              <a:t>False</a:t>
            </a:r>
          </a:p>
        </p:txBody>
      </p:sp>
      <p:sp>
        <p:nvSpPr>
          <p:cNvPr id="8" name="Rectangle 7"/>
          <p:cNvSpPr/>
          <p:nvPr/>
        </p:nvSpPr>
        <p:spPr>
          <a:xfrm>
            <a:off x="7601803" y="419646"/>
            <a:ext cx="3398293" cy="12419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Calibri" panose="020F0502020204030204" pitchFamily="34" charset="0"/>
                <a:cs typeface="Calibri" panose="020F0502020204030204" pitchFamily="34" charset="0"/>
              </a:rPr>
              <a:t>Reading Comprehension</a:t>
            </a:r>
          </a:p>
          <a:p>
            <a:pPr algn="ctr"/>
            <a:r>
              <a:rPr lang="ka-GE" sz="2400" dirty="0" smtClean="0">
                <a:latin typeface="Calibri" panose="020F0502020204030204" pitchFamily="34" charset="0"/>
                <a:cs typeface="Calibri" panose="020F0502020204030204" pitchFamily="34" charset="0"/>
              </a:rPr>
              <a:t>წაკითხული გააზრება</a:t>
            </a: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93821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grpSp>
        <p:nvGrpSpPr>
          <p:cNvPr id="107" name="Google Shape;107;g8d3272b2c0_0_301"/>
          <p:cNvGrpSpPr/>
          <p:nvPr/>
        </p:nvGrpSpPr>
        <p:grpSpPr>
          <a:xfrm>
            <a:off x="-4635304" y="883231"/>
            <a:ext cx="10666988" cy="7238968"/>
            <a:chOff x="-4943656" y="-757771"/>
            <a:chExt cx="10073010" cy="5889900"/>
          </a:xfrm>
        </p:grpSpPr>
        <p:sp>
          <p:nvSpPr>
            <p:cNvPr id="108" name="Google Shape;108;g8d3272b2c0_0_301"/>
            <p:cNvSpPr/>
            <p:nvPr/>
          </p:nvSpPr>
          <p:spPr>
            <a:xfrm>
              <a:off x="-4943656" y="-757771"/>
              <a:ext cx="5889900" cy="5889900"/>
            </a:xfrm>
            <a:prstGeom prst="blockArc">
              <a:avLst>
                <a:gd name="adj1" fmla="val 18900000"/>
                <a:gd name="adj2" fmla="val 2173954"/>
                <a:gd name="adj3" fmla="val 0"/>
              </a:avLst>
            </a:pr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Regular" charset="0"/>
                <a:ea typeface="Calisto MT Regular" charset="0"/>
                <a:cs typeface="Calisto MT Regular" charset="0"/>
              </a:endParaRPr>
            </a:p>
          </p:txBody>
        </p:sp>
        <p:sp>
          <p:nvSpPr>
            <p:cNvPr id="109" name="Google Shape;109;g8d3272b2c0_0_301"/>
            <p:cNvSpPr/>
            <p:nvPr/>
          </p:nvSpPr>
          <p:spPr>
            <a:xfrm>
              <a:off x="306853" y="198853"/>
              <a:ext cx="4822500"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Regular" charset="0"/>
                <a:ea typeface="Calisto MT Regular" charset="0"/>
                <a:cs typeface="Calisto MT Regular" charset="0"/>
              </a:endParaRPr>
            </a:p>
          </p:txBody>
        </p:sp>
        <p:sp>
          <p:nvSpPr>
            <p:cNvPr id="110" name="Google Shape;110;g8d3272b2c0_0_301"/>
            <p:cNvSpPr txBox="1"/>
            <p:nvPr/>
          </p:nvSpPr>
          <p:spPr>
            <a:xfrm>
              <a:off x="306853" y="198853"/>
              <a:ext cx="4822500"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500" b="1" dirty="0">
                  <a:solidFill>
                    <a:schemeClr val="lt1"/>
                  </a:solidFill>
                  <a:latin typeface="Calibri" panose="020F0502020204030204" pitchFamily="34" charset="0"/>
                  <a:ea typeface="Calibri"/>
                  <a:cs typeface="Calibri" panose="020F0502020204030204" pitchFamily="34" charset="0"/>
                  <a:sym typeface="Calibri"/>
                </a:rPr>
                <a:t>Introduction - </a:t>
              </a:r>
              <a:r>
                <a:rPr lang="en-US" sz="1500" b="1" dirty="0" err="1">
                  <a:solidFill>
                    <a:schemeClr val="lt1"/>
                  </a:solidFill>
                  <a:latin typeface="Calibri" panose="020F0502020204030204" pitchFamily="34" charset="0"/>
                  <a:ea typeface="Calibri"/>
                  <a:cs typeface="Calibri" panose="020F0502020204030204" pitchFamily="34" charset="0"/>
                  <a:sym typeface="Calibri"/>
                </a:rPr>
                <a:t>შესავალი</a:t>
              </a:r>
              <a:r>
                <a:rPr lang="en-US" sz="1500" b="1" dirty="0">
                  <a:solidFill>
                    <a:schemeClr val="lt1"/>
                  </a:solidFill>
                  <a:latin typeface="Calibri" panose="020F0502020204030204" pitchFamily="34" charset="0"/>
                  <a:ea typeface="Calibri"/>
                  <a:cs typeface="Calibri" panose="020F0502020204030204" pitchFamily="34" charset="0"/>
                  <a:sym typeface="Calibri"/>
                </a:rPr>
                <a:t> </a:t>
              </a:r>
              <a:endParaRPr sz="1500" b="1"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11" name="Google Shape;111;g8d3272b2c0_0_301"/>
            <p:cNvSpPr/>
            <p:nvPr/>
          </p:nvSpPr>
          <p:spPr>
            <a:xfrm>
              <a:off x="58396" y="149161"/>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Regular" charset="0"/>
                <a:ea typeface="Calisto MT Regular" charset="0"/>
                <a:cs typeface="Calisto MT Regular" charset="0"/>
              </a:endParaRPr>
            </a:p>
          </p:txBody>
        </p:sp>
        <p:sp>
          <p:nvSpPr>
            <p:cNvPr id="112" name="Google Shape;112;g8d3272b2c0_0_301"/>
            <p:cNvSpPr/>
            <p:nvPr/>
          </p:nvSpPr>
          <p:spPr>
            <a:xfrm>
              <a:off x="666854" y="795501"/>
              <a:ext cx="4462500"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Regular" charset="0"/>
                <a:ea typeface="Calisto MT Regular" charset="0"/>
                <a:cs typeface="Calisto MT Regular" charset="0"/>
              </a:endParaRPr>
            </a:p>
          </p:txBody>
        </p:sp>
        <p:sp>
          <p:nvSpPr>
            <p:cNvPr id="113" name="Google Shape;113;g8d3272b2c0_0_301"/>
            <p:cNvSpPr txBox="1"/>
            <p:nvPr/>
          </p:nvSpPr>
          <p:spPr>
            <a:xfrm>
              <a:off x="666854" y="795501"/>
              <a:ext cx="4462500"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500" b="1" dirty="0">
                  <a:solidFill>
                    <a:schemeClr val="lt1"/>
                  </a:solidFill>
                  <a:latin typeface="Calibri" panose="020F0502020204030204" pitchFamily="34" charset="0"/>
                  <a:ea typeface="Calibri"/>
                  <a:cs typeface="Calibri" panose="020F0502020204030204" pitchFamily="34" charset="0"/>
                  <a:sym typeface="Calibri"/>
                </a:rPr>
                <a:t>Vocabulary - </a:t>
              </a:r>
              <a:r>
                <a:rPr lang="en-US" sz="1500" b="1" dirty="0" err="1">
                  <a:solidFill>
                    <a:schemeClr val="lt1"/>
                  </a:solidFill>
                  <a:latin typeface="Calibri" panose="020F0502020204030204" pitchFamily="34" charset="0"/>
                  <a:ea typeface="Calibri"/>
                  <a:cs typeface="Calibri" panose="020F0502020204030204" pitchFamily="34" charset="0"/>
                  <a:sym typeface="Calibri"/>
                </a:rPr>
                <a:t>ლექსიკა</a:t>
              </a:r>
              <a:endParaRPr sz="1500" b="1"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14" name="Google Shape;114;g8d3272b2c0_0_301"/>
            <p:cNvSpPr/>
            <p:nvPr/>
          </p:nvSpPr>
          <p:spPr>
            <a:xfrm>
              <a:off x="418397" y="745809"/>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Regular" charset="0"/>
                <a:ea typeface="Calisto MT Regular" charset="0"/>
                <a:cs typeface="Calisto MT Regular" charset="0"/>
              </a:endParaRPr>
            </a:p>
          </p:txBody>
        </p:sp>
        <p:sp>
          <p:nvSpPr>
            <p:cNvPr id="115" name="Google Shape;115;g8d3272b2c0_0_301"/>
            <p:cNvSpPr/>
            <p:nvPr/>
          </p:nvSpPr>
          <p:spPr>
            <a:xfrm>
              <a:off x="864133" y="1391711"/>
              <a:ext cx="4265100"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Regular" charset="0"/>
                <a:ea typeface="Calisto MT Regular" charset="0"/>
                <a:cs typeface="Calisto MT Regular" charset="0"/>
              </a:endParaRPr>
            </a:p>
          </p:txBody>
        </p:sp>
        <p:sp>
          <p:nvSpPr>
            <p:cNvPr id="116" name="Google Shape;116;g8d3272b2c0_0_301"/>
            <p:cNvSpPr txBox="1"/>
            <p:nvPr/>
          </p:nvSpPr>
          <p:spPr>
            <a:xfrm>
              <a:off x="864133" y="1391711"/>
              <a:ext cx="4265100"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500" b="1" dirty="0">
                  <a:solidFill>
                    <a:schemeClr val="lt1"/>
                  </a:solidFill>
                  <a:latin typeface="Calibri" panose="020F0502020204030204" pitchFamily="34" charset="0"/>
                  <a:ea typeface="Calibri"/>
                  <a:cs typeface="Calibri" panose="020F0502020204030204" pitchFamily="34" charset="0"/>
                  <a:sym typeface="Calibri"/>
                </a:rPr>
                <a:t>Reading  Comprehension - </a:t>
              </a:r>
              <a:r>
                <a:rPr lang="ka-GE" sz="1500" b="1" dirty="0">
                  <a:solidFill>
                    <a:schemeClr val="lt1"/>
                  </a:solidFill>
                  <a:latin typeface="Calibri" panose="020F0502020204030204" pitchFamily="34" charset="0"/>
                  <a:ea typeface="Calibri"/>
                  <a:cs typeface="Calibri" panose="020F0502020204030204" pitchFamily="34" charset="0"/>
                  <a:sym typeface="Calibri"/>
                </a:rPr>
                <a:t>წაკითხულის გააზრება</a:t>
              </a:r>
              <a:r>
                <a:rPr lang="en-US" sz="1500" b="1" dirty="0">
                  <a:solidFill>
                    <a:schemeClr val="lt1"/>
                  </a:solidFill>
                  <a:latin typeface="Calibri" panose="020F0502020204030204" pitchFamily="34" charset="0"/>
                  <a:ea typeface="Calibri"/>
                  <a:cs typeface="Calibri" panose="020F0502020204030204" pitchFamily="34" charset="0"/>
                  <a:sym typeface="Calibri"/>
                </a:rPr>
                <a:t> </a:t>
              </a:r>
              <a:endParaRPr sz="1500" b="1"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17" name="Google Shape;117;g8d3272b2c0_0_301"/>
            <p:cNvSpPr/>
            <p:nvPr/>
          </p:nvSpPr>
          <p:spPr>
            <a:xfrm>
              <a:off x="615675" y="1342019"/>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Regular" charset="0"/>
                <a:ea typeface="Calisto MT Regular" charset="0"/>
                <a:cs typeface="Calisto MT Regular" charset="0"/>
              </a:endParaRPr>
            </a:p>
          </p:txBody>
        </p:sp>
        <p:sp>
          <p:nvSpPr>
            <p:cNvPr id="118" name="Google Shape;118;g8d3272b2c0_0_301"/>
            <p:cNvSpPr/>
            <p:nvPr/>
          </p:nvSpPr>
          <p:spPr>
            <a:xfrm>
              <a:off x="927122" y="1988359"/>
              <a:ext cx="4202100"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Regular" charset="0"/>
                <a:ea typeface="Calisto MT Regular" charset="0"/>
                <a:cs typeface="Calisto MT Regular" charset="0"/>
              </a:endParaRPr>
            </a:p>
          </p:txBody>
        </p:sp>
        <p:sp>
          <p:nvSpPr>
            <p:cNvPr id="119" name="Google Shape;119;g8d3272b2c0_0_301"/>
            <p:cNvSpPr txBox="1"/>
            <p:nvPr/>
          </p:nvSpPr>
          <p:spPr>
            <a:xfrm>
              <a:off x="927122" y="1988359"/>
              <a:ext cx="4202100"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500" b="1" u="none" strike="noStrike" cap="none" dirty="0">
                  <a:solidFill>
                    <a:schemeClr val="lt1"/>
                  </a:solidFill>
                  <a:latin typeface="Calibri" panose="020F0502020204030204" pitchFamily="34" charset="0"/>
                  <a:ea typeface="Calibri"/>
                  <a:cs typeface="Calibri" panose="020F0502020204030204" pitchFamily="34" charset="0"/>
                  <a:sym typeface="Calibri"/>
                </a:rPr>
                <a:t>Grammar - </a:t>
              </a:r>
              <a:r>
                <a:rPr lang="ka-GE" sz="1500" b="1" u="none" strike="noStrike" cap="none" dirty="0">
                  <a:solidFill>
                    <a:schemeClr val="lt1"/>
                  </a:solidFill>
                  <a:latin typeface="Calibri" panose="020F0502020204030204" pitchFamily="34" charset="0"/>
                  <a:ea typeface="Calibri"/>
                  <a:cs typeface="Calibri" panose="020F0502020204030204" pitchFamily="34" charset="0"/>
                  <a:sym typeface="Calibri"/>
                </a:rPr>
                <a:t>გრამატიკა</a:t>
              </a:r>
              <a:endParaRPr sz="1500" b="1"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20" name="Google Shape;120;g8d3272b2c0_0_301"/>
            <p:cNvSpPr/>
            <p:nvPr/>
          </p:nvSpPr>
          <p:spPr>
            <a:xfrm>
              <a:off x="678664" y="1938667"/>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Regular" charset="0"/>
                <a:ea typeface="Calisto MT Regular" charset="0"/>
                <a:cs typeface="Calisto MT Regular" charset="0"/>
              </a:endParaRPr>
            </a:p>
          </p:txBody>
        </p:sp>
        <p:sp>
          <p:nvSpPr>
            <p:cNvPr id="121" name="Google Shape;121;g8d3272b2c0_0_301"/>
            <p:cNvSpPr/>
            <p:nvPr/>
          </p:nvSpPr>
          <p:spPr>
            <a:xfrm>
              <a:off x="864133" y="2585006"/>
              <a:ext cx="4265100"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Regular" charset="0"/>
                <a:ea typeface="Calisto MT Regular" charset="0"/>
                <a:cs typeface="Calisto MT Regular" charset="0"/>
              </a:endParaRPr>
            </a:p>
          </p:txBody>
        </p:sp>
        <p:sp>
          <p:nvSpPr>
            <p:cNvPr id="122" name="Google Shape;122;g8d3272b2c0_0_301"/>
            <p:cNvSpPr txBox="1"/>
            <p:nvPr/>
          </p:nvSpPr>
          <p:spPr>
            <a:xfrm>
              <a:off x="864133" y="2585006"/>
              <a:ext cx="4265100"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500" b="1" u="none" strike="noStrike" cap="none" dirty="0">
                  <a:solidFill>
                    <a:schemeClr val="lt1"/>
                  </a:solidFill>
                  <a:latin typeface="Calibri" panose="020F0502020204030204" pitchFamily="34" charset="0"/>
                  <a:ea typeface="Calibri"/>
                  <a:cs typeface="Calibri" panose="020F0502020204030204" pitchFamily="34" charset="0"/>
                  <a:sym typeface="Calibri"/>
                </a:rPr>
                <a:t>Summary</a:t>
              </a:r>
              <a:r>
                <a:rPr lang="ka-GE" sz="1500" b="1" u="none" strike="noStrike" cap="none" dirty="0">
                  <a:solidFill>
                    <a:schemeClr val="lt1"/>
                  </a:solidFill>
                  <a:latin typeface="Calibri" panose="020F0502020204030204" pitchFamily="34" charset="0"/>
                  <a:ea typeface="Calibri"/>
                  <a:cs typeface="Calibri" panose="020F0502020204030204" pitchFamily="34" charset="0"/>
                  <a:sym typeface="Calibri"/>
                </a:rPr>
                <a:t>- შეჯამება</a:t>
              </a:r>
              <a:endParaRPr sz="1500" b="1"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23" name="Google Shape;123;g8d3272b2c0_0_301"/>
            <p:cNvSpPr/>
            <p:nvPr/>
          </p:nvSpPr>
          <p:spPr>
            <a:xfrm>
              <a:off x="607509" y="2525396"/>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Regular" charset="0"/>
                <a:ea typeface="Calisto MT Regular" charset="0"/>
                <a:cs typeface="Calisto MT Regular" charset="0"/>
              </a:endParaRPr>
            </a:p>
          </p:txBody>
        </p:sp>
        <p:sp>
          <p:nvSpPr>
            <p:cNvPr id="127" name="Google Shape;127;g8d3272b2c0_0_301"/>
            <p:cNvSpPr/>
            <p:nvPr/>
          </p:nvSpPr>
          <p:spPr>
            <a:xfrm>
              <a:off x="666798" y="3121606"/>
              <a:ext cx="4462426"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Regular" charset="0"/>
                <a:ea typeface="Calisto MT Regular" charset="0"/>
                <a:cs typeface="Calisto MT Regular" charset="0"/>
              </a:endParaRPr>
            </a:p>
          </p:txBody>
        </p:sp>
        <p:sp>
          <p:nvSpPr>
            <p:cNvPr id="128" name="Google Shape;128;g8d3272b2c0_0_301"/>
            <p:cNvSpPr txBox="1"/>
            <p:nvPr/>
          </p:nvSpPr>
          <p:spPr>
            <a:xfrm>
              <a:off x="946244" y="3131366"/>
              <a:ext cx="3776597"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500" b="1" u="none" strike="noStrike" cap="none" dirty="0">
                  <a:solidFill>
                    <a:schemeClr val="lt1"/>
                  </a:solidFill>
                  <a:latin typeface="Calibri" panose="020F0502020204030204" pitchFamily="34" charset="0"/>
                  <a:ea typeface="Calibri"/>
                  <a:cs typeface="Calibri" panose="020F0502020204030204" pitchFamily="34" charset="0"/>
                  <a:sym typeface="Calibri"/>
                </a:rPr>
                <a:t>Homework</a:t>
              </a:r>
              <a:r>
                <a:rPr lang="ka-GE" sz="1500" b="1" u="none" strike="noStrike" cap="none" dirty="0">
                  <a:solidFill>
                    <a:schemeClr val="lt1"/>
                  </a:solidFill>
                  <a:latin typeface="Calibri" panose="020F0502020204030204" pitchFamily="34" charset="0"/>
                  <a:ea typeface="Calibri"/>
                  <a:cs typeface="Calibri" panose="020F0502020204030204" pitchFamily="34" charset="0"/>
                  <a:sym typeface="Calibri"/>
                </a:rPr>
                <a:t>- საშინაო დავალება</a:t>
              </a:r>
              <a:r>
                <a:rPr lang="en-US" sz="1500" b="1" u="none" strike="noStrike" cap="none" dirty="0">
                  <a:solidFill>
                    <a:schemeClr val="lt1"/>
                  </a:solidFill>
                  <a:latin typeface="Calibri" panose="020F0502020204030204" pitchFamily="34" charset="0"/>
                  <a:ea typeface="Calibri"/>
                  <a:cs typeface="Calibri" panose="020F0502020204030204" pitchFamily="34" charset="0"/>
                  <a:sym typeface="Calibri"/>
                </a:rPr>
                <a:t> </a:t>
              </a:r>
              <a:endParaRPr sz="1500" b="1"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29" name="Google Shape;129;g8d3272b2c0_0_301"/>
            <p:cNvSpPr/>
            <p:nvPr/>
          </p:nvSpPr>
          <p:spPr>
            <a:xfrm>
              <a:off x="425985" y="3053040"/>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Regular" charset="0"/>
                <a:ea typeface="Calisto MT Regular" charset="0"/>
                <a:cs typeface="Calisto MT Regular" charset="0"/>
              </a:endParaRPr>
            </a:p>
          </p:txBody>
        </p:sp>
      </p:grpSp>
      <p:sp>
        <p:nvSpPr>
          <p:cNvPr id="130" name="Google Shape;130;g8d3272b2c0_0_301"/>
          <p:cNvSpPr txBox="1"/>
          <p:nvPr/>
        </p:nvSpPr>
        <p:spPr>
          <a:xfrm>
            <a:off x="6621783" y="1925063"/>
            <a:ext cx="5141592" cy="2751600"/>
          </a:xfrm>
          <a:prstGeom prst="rect">
            <a:avLst/>
          </a:prstGeom>
          <a:noFill/>
          <a:ln>
            <a:noFill/>
          </a:ln>
        </p:spPr>
        <p:txBody>
          <a:bodyPr spcFirstLastPara="1" wrap="square" lIns="91425" tIns="91425" rIns="91425" bIns="91425" anchor="ctr" anchorCtr="0">
            <a:noAutofit/>
          </a:bodyPr>
          <a:lstStyle/>
          <a:p>
            <a:pPr lvl="0" algn="ctr"/>
            <a:r>
              <a:rPr lang="en-US" sz="3600" dirty="0" smtClean="0">
                <a:solidFill>
                  <a:schemeClr val="bg1"/>
                </a:solidFill>
                <a:latin typeface="Calibri" panose="020F0502020204030204" pitchFamily="34" charset="0"/>
                <a:ea typeface="Calibri"/>
                <a:cs typeface="Calibri" panose="020F0502020204030204" pitchFamily="34" charset="0"/>
                <a:sym typeface="Calibri"/>
              </a:rPr>
              <a:t>Ecology</a:t>
            </a:r>
          </a:p>
          <a:p>
            <a:pPr lvl="0" algn="ctr"/>
            <a:r>
              <a:rPr lang="ka-GE" sz="3600" dirty="0" smtClean="0">
                <a:solidFill>
                  <a:schemeClr val="bg1"/>
                </a:solidFill>
                <a:latin typeface="Calibri" panose="020F0502020204030204" pitchFamily="34" charset="0"/>
                <a:ea typeface="Calibri"/>
                <a:cs typeface="Calibri" panose="020F0502020204030204" pitchFamily="34" charset="0"/>
                <a:sym typeface="Calibri"/>
              </a:rPr>
              <a:t>ეკოლოგია</a:t>
            </a:r>
            <a:endParaRPr lang="en-US" sz="3600" dirty="0">
              <a:solidFill>
                <a:schemeClr val="bg1"/>
              </a:solidFill>
              <a:latin typeface="Calibri" panose="020F0502020204030204" pitchFamily="34" charset="0"/>
              <a:ea typeface="Calibri"/>
              <a:cs typeface="Calibri" panose="020F0502020204030204" pitchFamily="34" charset="0"/>
              <a:sym typeface="Calibri"/>
            </a:endParaRPr>
          </a:p>
        </p:txBody>
      </p:sp>
      <p:sp>
        <p:nvSpPr>
          <p:cNvPr id="2" name="Rectangle 1"/>
          <p:cNvSpPr/>
          <p:nvPr/>
        </p:nvSpPr>
        <p:spPr>
          <a:xfrm>
            <a:off x="6941713" y="453790"/>
            <a:ext cx="4500872" cy="10435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Google Shape;106;g8d3272b2c0_0_301"/>
          <p:cNvSpPr txBox="1">
            <a:spLocks noGrp="1"/>
          </p:cNvSpPr>
          <p:nvPr>
            <p:ph type="title"/>
          </p:nvPr>
        </p:nvSpPr>
        <p:spPr>
          <a:xfrm>
            <a:off x="5899329" y="358294"/>
            <a:ext cx="6586500" cy="12345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500"/>
              <a:buFont typeface="Calibri"/>
              <a:buNone/>
            </a:pPr>
            <a:r>
              <a:rPr lang="en-US" sz="3600" dirty="0">
                <a:solidFill>
                  <a:schemeClr val="bg1"/>
                </a:solidFill>
                <a:latin typeface="Calibri" panose="020F0502020204030204" pitchFamily="34" charset="0"/>
                <a:cs typeface="Calibri" panose="020F0502020204030204" pitchFamily="34" charset="0"/>
              </a:rPr>
              <a:t>Agenda  </a:t>
            </a:r>
            <a:r>
              <a:rPr lang="en-US" sz="3600" dirty="0">
                <a:solidFill>
                  <a:schemeClr val="bg1"/>
                </a:solidFill>
                <a:latin typeface="Calibri Regular" charset="0"/>
              </a:rPr>
              <a:t>                      </a:t>
            </a:r>
            <a:endParaRPr sz="3600" dirty="0">
              <a:solidFill>
                <a:schemeClr val="bg1"/>
              </a:solidFill>
              <a:latin typeface="Calibri Regular" charset="0"/>
            </a:endParaRPr>
          </a:p>
          <a:p>
            <a:pPr marL="0" lvl="0" indent="0" algn="ctr" rtl="0">
              <a:lnSpc>
                <a:spcPct val="90000"/>
              </a:lnSpc>
              <a:spcBef>
                <a:spcPts val="0"/>
              </a:spcBef>
              <a:spcAft>
                <a:spcPts val="0"/>
              </a:spcAft>
              <a:buClr>
                <a:schemeClr val="dk1"/>
              </a:buClr>
              <a:buSzPts val="3500"/>
              <a:buFont typeface="Calibri"/>
              <a:buNone/>
            </a:pPr>
            <a:r>
              <a:rPr lang="en-US" sz="3600" dirty="0" err="1">
                <a:solidFill>
                  <a:schemeClr val="bg1"/>
                </a:solidFill>
                <a:latin typeface="Calibri" panose="020F0502020204030204" pitchFamily="34" charset="0"/>
                <a:cs typeface="Calibri" panose="020F0502020204030204" pitchFamily="34" charset="0"/>
              </a:rPr>
              <a:t>გაკვეთილის</a:t>
            </a:r>
            <a:r>
              <a:rPr lang="en-US" sz="3600" dirty="0">
                <a:solidFill>
                  <a:schemeClr val="bg1"/>
                </a:solidFill>
                <a:latin typeface="Calibri" panose="020F0502020204030204" pitchFamily="34" charset="0"/>
                <a:cs typeface="Calibri" panose="020F0502020204030204" pitchFamily="34" charset="0"/>
              </a:rPr>
              <a:t> </a:t>
            </a:r>
            <a:r>
              <a:rPr lang="en-US" sz="3600" dirty="0" err="1">
                <a:solidFill>
                  <a:schemeClr val="bg1"/>
                </a:solidFill>
                <a:latin typeface="Calibri" panose="020F0502020204030204" pitchFamily="34" charset="0"/>
                <a:cs typeface="Calibri" panose="020F0502020204030204" pitchFamily="34" charset="0"/>
              </a:rPr>
              <a:t>გეგმა</a:t>
            </a:r>
            <a:endParaRPr sz="3600" dirty="0">
              <a:solidFill>
                <a:schemeClr val="bg1"/>
              </a:solidFill>
              <a:latin typeface="Calibri" panose="020F0502020204030204" pitchFamily="34" charset="0"/>
              <a:cs typeface="Calibri" panose="020F0502020204030204" pitchFamily="34" charset="0"/>
              <a:sym typeface="Calibri"/>
            </a:endParaRPr>
          </a:p>
        </p:txBody>
      </p:sp>
      <p:pic>
        <p:nvPicPr>
          <p:cNvPr id="25" name="Google Shape;90;p1">
            <a:extLst>
              <a:ext uri="{FF2B5EF4-FFF2-40B4-BE49-F238E27FC236}">
                <a16:creationId xmlns="" xmlns:a16="http://schemas.microsoft.com/office/drawing/2014/main" id="{B3777C88-76AA-3242-8985-AD7899327453}"/>
              </a:ext>
            </a:extLst>
          </p:cNvPr>
          <p:cNvPicPr preferRelativeResize="0"/>
          <p:nvPr/>
        </p:nvPicPr>
        <p:blipFill rotWithShape="1">
          <a:blip r:embed="rId3">
            <a:alphaModFix/>
          </a:blip>
          <a:srcRect/>
          <a:stretch/>
        </p:blipFill>
        <p:spPr>
          <a:xfrm>
            <a:off x="762602" y="538515"/>
            <a:ext cx="2164081" cy="968991"/>
          </a:xfrm>
          <a:prstGeom prst="rect">
            <a:avLst/>
          </a:prstGeom>
          <a:noFill/>
          <a:ln>
            <a:noFill/>
          </a:ln>
        </p:spPr>
      </p:pic>
      <p:pic>
        <p:nvPicPr>
          <p:cNvPr id="26" name="Picture 25">
            <a:extLst>
              <a:ext uri="{FF2B5EF4-FFF2-40B4-BE49-F238E27FC236}">
                <a16:creationId xmlns="" xmlns:a16="http://schemas.microsoft.com/office/drawing/2014/main" id="{7E98D3A2-DB0F-424E-8C42-C2DFC8EC764D}"/>
              </a:ext>
            </a:extLst>
          </p:cNvPr>
          <p:cNvPicPr>
            <a:picLocks noChangeAspect="1"/>
          </p:cNvPicPr>
          <p:nvPr/>
        </p:nvPicPr>
        <p:blipFill>
          <a:blip r:embed="rId4"/>
          <a:stretch>
            <a:fillRect/>
          </a:stretch>
        </p:blipFill>
        <p:spPr>
          <a:xfrm>
            <a:off x="2926684" y="538515"/>
            <a:ext cx="2376972" cy="968991"/>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oogle Shape;90;p1">
            <a:extLst>
              <a:ext uri="{FF2B5EF4-FFF2-40B4-BE49-F238E27FC236}">
                <a16:creationId xmlns="" xmlns:a16="http://schemas.microsoft.com/office/drawing/2014/main" id="{3B690BF3-20A3-B447-B658-EDAB29B45839}"/>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3" name="Picture 12">
            <a:extLst>
              <a:ext uri="{FF2B5EF4-FFF2-40B4-BE49-F238E27FC236}">
                <a16:creationId xmlns="" xmlns:a16="http://schemas.microsoft.com/office/drawing/2014/main" id="{31B01E0D-5D22-BC46-90F5-CBC637C05C54}"/>
              </a:ext>
            </a:extLst>
          </p:cNvPr>
          <p:cNvPicPr>
            <a:picLocks noChangeAspect="1"/>
          </p:cNvPicPr>
          <p:nvPr/>
        </p:nvPicPr>
        <p:blipFill>
          <a:blip r:embed="rId4"/>
          <a:stretch>
            <a:fillRect/>
          </a:stretch>
        </p:blipFill>
        <p:spPr>
          <a:xfrm>
            <a:off x="2450562" y="556124"/>
            <a:ext cx="2376972" cy="968991"/>
          </a:xfrm>
          <a:prstGeom prst="rect">
            <a:avLst/>
          </a:prstGeom>
        </p:spPr>
      </p:pic>
      <p:sp>
        <p:nvSpPr>
          <p:cNvPr id="2" name="Rectangle: Rounded Corners 1">
            <a:extLst>
              <a:ext uri="{FF2B5EF4-FFF2-40B4-BE49-F238E27FC236}">
                <a16:creationId xmlns="" xmlns:a16="http://schemas.microsoft.com/office/drawing/2014/main" id="{89532C94-481D-4FEF-8434-AC58F2B681E0}"/>
              </a:ext>
            </a:extLst>
          </p:cNvPr>
          <p:cNvSpPr/>
          <p:nvPr/>
        </p:nvSpPr>
        <p:spPr>
          <a:xfrm>
            <a:off x="798990" y="2610035"/>
            <a:ext cx="10022890" cy="13138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latin typeface="Calibri" panose="020F0502020204030204" pitchFamily="34" charset="0"/>
                <a:cs typeface="Calibri" panose="020F0502020204030204" pitchFamily="34" charset="0"/>
              </a:rPr>
              <a:t>Indonesia and Brazil emit more heat-trapping gases than other countries because they have heavy industry.</a:t>
            </a:r>
          </a:p>
        </p:txBody>
      </p:sp>
      <p:sp>
        <p:nvSpPr>
          <p:cNvPr id="3" name="Rectangle: Rounded Corners 2">
            <a:extLst>
              <a:ext uri="{FF2B5EF4-FFF2-40B4-BE49-F238E27FC236}">
                <a16:creationId xmlns="" xmlns:a16="http://schemas.microsoft.com/office/drawing/2014/main" id="{60517039-3C69-4F8B-A2C5-D9FEFE4C926D}"/>
              </a:ext>
            </a:extLst>
          </p:cNvPr>
          <p:cNvSpPr/>
          <p:nvPr/>
        </p:nvSpPr>
        <p:spPr>
          <a:xfrm>
            <a:off x="764275" y="4074850"/>
            <a:ext cx="10155259" cy="23395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i="1" dirty="0">
                <a:latin typeface="Calibri" panose="020F0502020204030204" pitchFamily="34" charset="0"/>
                <a:cs typeface="Calibri" panose="020F0502020204030204" pitchFamily="34" charset="0"/>
              </a:rPr>
              <a:t>Indonesia became the third-largest emitter of greenhouse gases in the world last week. Following close behind is Brazil. Neither nation has heavy industry on a comparable scale with the EU, India or Russia and yet they emit more heat-trapping gasses than all other </a:t>
            </a:r>
            <a:r>
              <a:rPr lang="en-US" sz="2800" i="1" dirty="0" smtClean="0">
                <a:latin typeface="Calibri" panose="020F0502020204030204" pitchFamily="34" charset="0"/>
                <a:cs typeface="Calibri" panose="020F0502020204030204" pitchFamily="34" charset="0"/>
              </a:rPr>
              <a:t>countries.</a:t>
            </a:r>
            <a:endParaRPr lang="en-US" sz="2800" i="1" dirty="0">
              <a:latin typeface="Calibri" panose="020F0502020204030204" pitchFamily="34" charset="0"/>
              <a:cs typeface="Calibri" panose="020F0502020204030204" pitchFamily="34" charset="0"/>
            </a:endParaRPr>
          </a:p>
        </p:txBody>
      </p:sp>
      <p:sp>
        <p:nvSpPr>
          <p:cNvPr id="6" name="Rectangle: Rounded Corners 5">
            <a:extLst>
              <a:ext uri="{FF2B5EF4-FFF2-40B4-BE49-F238E27FC236}">
                <a16:creationId xmlns="" xmlns:a16="http://schemas.microsoft.com/office/drawing/2014/main" id="{0CE6A92E-F780-4EF2-AC72-01F19FAA54D4}"/>
              </a:ext>
            </a:extLst>
          </p:cNvPr>
          <p:cNvSpPr/>
          <p:nvPr/>
        </p:nvSpPr>
        <p:spPr>
          <a:xfrm>
            <a:off x="10380956" y="2760955"/>
            <a:ext cx="1509204" cy="10120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accent2"/>
                </a:solidFill>
                <a:latin typeface="Calibri "/>
              </a:rPr>
              <a:t>False</a:t>
            </a:r>
          </a:p>
        </p:txBody>
      </p:sp>
      <p:sp>
        <p:nvSpPr>
          <p:cNvPr id="8" name="Rectangle 7"/>
          <p:cNvSpPr/>
          <p:nvPr/>
        </p:nvSpPr>
        <p:spPr>
          <a:xfrm>
            <a:off x="7601803" y="419646"/>
            <a:ext cx="3398293" cy="12419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Calibri" panose="020F0502020204030204" pitchFamily="34" charset="0"/>
                <a:cs typeface="Calibri" panose="020F0502020204030204" pitchFamily="34" charset="0"/>
              </a:rPr>
              <a:t>Reading Comprehension</a:t>
            </a:r>
          </a:p>
          <a:p>
            <a:pPr algn="ctr"/>
            <a:r>
              <a:rPr lang="ka-GE" sz="2400" dirty="0" smtClean="0">
                <a:latin typeface="Calibri" panose="020F0502020204030204" pitchFamily="34" charset="0"/>
                <a:cs typeface="Calibri" panose="020F0502020204030204" pitchFamily="34" charset="0"/>
              </a:rPr>
              <a:t>წაკითხული გააზრება</a:t>
            </a: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24346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4" name="Rectangle 3">
            <a:extLst>
              <a:ext uri="{FF2B5EF4-FFF2-40B4-BE49-F238E27FC236}">
                <a16:creationId xmlns="" xmlns:a16="http://schemas.microsoft.com/office/drawing/2014/main" id="{6042AC8F-C617-8540-A5BD-0D218871DB0D}"/>
              </a:ext>
            </a:extLst>
          </p:cNvPr>
          <p:cNvSpPr/>
          <p:nvPr/>
        </p:nvSpPr>
        <p:spPr>
          <a:xfrm>
            <a:off x="7765576" y="464777"/>
            <a:ext cx="3238627" cy="11593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3200" dirty="0">
                <a:latin typeface="Calibri" pitchFamily="34" charset="0"/>
                <a:cs typeface="Calibri" pitchFamily="34" charset="0"/>
              </a:rPr>
              <a:t>Grammar</a:t>
            </a:r>
          </a:p>
          <a:p>
            <a:pPr algn="ctr"/>
            <a:r>
              <a:rPr lang="ka-GE" sz="3200" dirty="0">
                <a:latin typeface="Calibri" pitchFamily="34" charset="0"/>
                <a:cs typeface="Calibri" pitchFamily="34" charset="0"/>
              </a:rPr>
              <a:t>გრამატიკა</a:t>
            </a:r>
            <a:endParaRPr lang="en-US" sz="3200" dirty="0">
              <a:latin typeface="Calibri" pitchFamily="34" charset="0"/>
              <a:cs typeface="Calibri" pitchFamily="34" charset="0"/>
            </a:endParaRPr>
          </a:p>
        </p:txBody>
      </p:sp>
      <p:pic>
        <p:nvPicPr>
          <p:cNvPr id="6" name="Google Shape;90;p1">
            <a:extLst>
              <a:ext uri="{FF2B5EF4-FFF2-40B4-BE49-F238E27FC236}">
                <a16:creationId xmlns="" xmlns:a16="http://schemas.microsoft.com/office/drawing/2014/main" id="{B3777C88-76AA-3242-8985-AD7899327453}"/>
              </a:ext>
            </a:extLst>
          </p:cNvPr>
          <p:cNvPicPr preferRelativeResize="0"/>
          <p:nvPr/>
        </p:nvPicPr>
        <p:blipFill rotWithShape="1">
          <a:blip r:embed="rId3">
            <a:alphaModFix/>
          </a:blip>
          <a:srcRect/>
          <a:stretch/>
        </p:blipFill>
        <p:spPr>
          <a:xfrm>
            <a:off x="778933" y="464777"/>
            <a:ext cx="2164081" cy="968991"/>
          </a:xfrm>
          <a:prstGeom prst="rect">
            <a:avLst/>
          </a:prstGeom>
          <a:noFill/>
          <a:ln>
            <a:noFill/>
          </a:ln>
        </p:spPr>
      </p:pic>
      <p:pic>
        <p:nvPicPr>
          <p:cNvPr id="7" name="Picture 6">
            <a:extLst>
              <a:ext uri="{FF2B5EF4-FFF2-40B4-BE49-F238E27FC236}">
                <a16:creationId xmlns="" xmlns:a16="http://schemas.microsoft.com/office/drawing/2014/main" id="{7E98D3A2-DB0F-424E-8C42-C2DFC8EC764D}"/>
              </a:ext>
            </a:extLst>
          </p:cNvPr>
          <p:cNvPicPr>
            <a:picLocks noChangeAspect="1"/>
          </p:cNvPicPr>
          <p:nvPr/>
        </p:nvPicPr>
        <p:blipFill>
          <a:blip r:embed="rId4"/>
          <a:stretch>
            <a:fillRect/>
          </a:stretch>
        </p:blipFill>
        <p:spPr>
          <a:xfrm>
            <a:off x="2943015" y="464777"/>
            <a:ext cx="2376972" cy="968991"/>
          </a:xfrm>
          <a:prstGeom prst="rect">
            <a:avLst/>
          </a:prstGeom>
        </p:spPr>
      </p:pic>
      <p:sp>
        <p:nvSpPr>
          <p:cNvPr id="3" name="Rectangle 2">
            <a:extLst>
              <a:ext uri="{FF2B5EF4-FFF2-40B4-BE49-F238E27FC236}">
                <a16:creationId xmlns="" xmlns:a16="http://schemas.microsoft.com/office/drawing/2014/main" id="{4A3B61E6-FEAA-4431-9D7B-EECFE3D27F4F}"/>
              </a:ext>
            </a:extLst>
          </p:cNvPr>
          <p:cNvSpPr/>
          <p:nvPr/>
        </p:nvSpPr>
        <p:spPr>
          <a:xfrm>
            <a:off x="2074461" y="2787588"/>
            <a:ext cx="7847462" cy="22074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latin typeface="Calibri" panose="020F0502020204030204" pitchFamily="34" charset="0"/>
                <a:cs typeface="Calibri" panose="020F0502020204030204" pitchFamily="34" charset="0"/>
              </a:rPr>
              <a:t>Adverbs as Stance Markers</a:t>
            </a:r>
            <a:endParaRPr lang="en-US" sz="3600" b="1"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2" name="Rectangle 1">
            <a:extLst>
              <a:ext uri="{FF2B5EF4-FFF2-40B4-BE49-F238E27FC236}">
                <a16:creationId xmlns="" xmlns:a16="http://schemas.microsoft.com/office/drawing/2014/main" id="{EBCEA2AB-4EC0-894F-9C48-DF6E44FE0776}"/>
              </a:ext>
            </a:extLst>
          </p:cNvPr>
          <p:cNvSpPr/>
          <p:nvPr/>
        </p:nvSpPr>
        <p:spPr>
          <a:xfrm>
            <a:off x="778933" y="2734810"/>
            <a:ext cx="10212917" cy="32309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dirty="0">
                <a:solidFill>
                  <a:schemeClr val="bg1"/>
                </a:solidFill>
                <a:latin typeface="Calibri" charset="0"/>
                <a:ea typeface="Calibri" charset="0"/>
                <a:cs typeface="Calibri" charset="0"/>
              </a:rPr>
              <a:t>Stance markers are words or phrases  that express the </a:t>
            </a:r>
            <a:r>
              <a:rPr lang="en-US" sz="3200" dirty="0" smtClean="0">
                <a:solidFill>
                  <a:schemeClr val="bg1"/>
                </a:solidFill>
                <a:latin typeface="Calibri" charset="0"/>
                <a:ea typeface="Calibri" charset="0"/>
                <a:cs typeface="Calibri" charset="0"/>
              </a:rPr>
              <a:t>writer’s or speaker’s </a:t>
            </a:r>
            <a:r>
              <a:rPr lang="en-US" sz="3200" dirty="0">
                <a:solidFill>
                  <a:schemeClr val="bg1"/>
                </a:solidFill>
                <a:latin typeface="Calibri" charset="0"/>
                <a:ea typeface="Calibri" charset="0"/>
                <a:cs typeface="Calibri" charset="0"/>
              </a:rPr>
              <a:t>feeling and attitude about something. For example, when describing a personal experience. Certain adverbs, usually placed at the beginning of a sentence, can be very useful for adding descriptive details and feelings to a piece of writing.</a:t>
            </a:r>
          </a:p>
        </p:txBody>
      </p:sp>
      <p:pic>
        <p:nvPicPr>
          <p:cNvPr id="9" name="Google Shape;90;p1">
            <a:extLst>
              <a:ext uri="{FF2B5EF4-FFF2-40B4-BE49-F238E27FC236}">
                <a16:creationId xmlns="" xmlns:a16="http://schemas.microsoft.com/office/drawing/2014/main" id="{B3777C88-76AA-3242-8985-AD7899327453}"/>
              </a:ext>
            </a:extLst>
          </p:cNvPr>
          <p:cNvPicPr preferRelativeResize="0"/>
          <p:nvPr/>
        </p:nvPicPr>
        <p:blipFill rotWithShape="1">
          <a:blip r:embed="rId3">
            <a:alphaModFix/>
          </a:blip>
          <a:srcRect/>
          <a:stretch/>
        </p:blipFill>
        <p:spPr>
          <a:xfrm>
            <a:off x="778933" y="464777"/>
            <a:ext cx="2164081" cy="968991"/>
          </a:xfrm>
          <a:prstGeom prst="rect">
            <a:avLst/>
          </a:prstGeom>
          <a:noFill/>
          <a:ln>
            <a:noFill/>
          </a:ln>
        </p:spPr>
      </p:pic>
      <p:pic>
        <p:nvPicPr>
          <p:cNvPr id="10" name="Picture 9">
            <a:extLst>
              <a:ext uri="{FF2B5EF4-FFF2-40B4-BE49-F238E27FC236}">
                <a16:creationId xmlns="" xmlns:a16="http://schemas.microsoft.com/office/drawing/2014/main" id="{7E98D3A2-DB0F-424E-8C42-C2DFC8EC764D}"/>
              </a:ext>
            </a:extLst>
          </p:cNvPr>
          <p:cNvPicPr>
            <a:picLocks noChangeAspect="1"/>
          </p:cNvPicPr>
          <p:nvPr/>
        </p:nvPicPr>
        <p:blipFill>
          <a:blip r:embed="rId4"/>
          <a:stretch>
            <a:fillRect/>
          </a:stretch>
        </p:blipFill>
        <p:spPr>
          <a:xfrm>
            <a:off x="2943015" y="464777"/>
            <a:ext cx="2376972" cy="968991"/>
          </a:xfrm>
          <a:prstGeom prst="rect">
            <a:avLst/>
          </a:prstGeom>
        </p:spPr>
      </p:pic>
      <p:sp>
        <p:nvSpPr>
          <p:cNvPr id="6" name="Rectangle 5">
            <a:extLst>
              <a:ext uri="{FF2B5EF4-FFF2-40B4-BE49-F238E27FC236}">
                <a16:creationId xmlns="" xmlns:a16="http://schemas.microsoft.com/office/drawing/2014/main" id="{6042AC8F-C617-8540-A5BD-0D218871DB0D}"/>
              </a:ext>
            </a:extLst>
          </p:cNvPr>
          <p:cNvSpPr/>
          <p:nvPr/>
        </p:nvSpPr>
        <p:spPr>
          <a:xfrm>
            <a:off x="7656394" y="478425"/>
            <a:ext cx="3456992" cy="12957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3200" dirty="0">
                <a:latin typeface="Calibri" pitchFamily="34" charset="0"/>
                <a:cs typeface="Calibri" pitchFamily="34" charset="0"/>
              </a:rPr>
              <a:t>Grammar</a:t>
            </a:r>
          </a:p>
          <a:p>
            <a:pPr algn="ctr"/>
            <a:r>
              <a:rPr lang="ka-GE" sz="3200" dirty="0">
                <a:latin typeface="Calibri" pitchFamily="34" charset="0"/>
                <a:cs typeface="Calibri" pitchFamily="34" charset="0"/>
              </a:rPr>
              <a:t>გრამატიკა</a:t>
            </a:r>
            <a:endParaRPr lang="en-US" sz="3200"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2" name="Rectangle 1">
            <a:extLst>
              <a:ext uri="{FF2B5EF4-FFF2-40B4-BE49-F238E27FC236}">
                <a16:creationId xmlns="" xmlns:a16="http://schemas.microsoft.com/office/drawing/2014/main" id="{EBCEA2AB-4EC0-894F-9C48-DF6E44FE0776}"/>
              </a:ext>
            </a:extLst>
          </p:cNvPr>
          <p:cNvSpPr/>
          <p:nvPr/>
        </p:nvSpPr>
        <p:spPr>
          <a:xfrm>
            <a:off x="887103" y="2197290"/>
            <a:ext cx="10112469" cy="4364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just">
              <a:buClr>
                <a:schemeClr val="bg1"/>
              </a:buClr>
              <a:buFont typeface="Arial" panose="020B0604020202020204" pitchFamily="34" charset="0"/>
              <a:buChar char="•"/>
            </a:pPr>
            <a:r>
              <a:rPr lang="en-US" sz="3200" i="1" dirty="0">
                <a:solidFill>
                  <a:srgbClr val="FF0000"/>
                </a:solidFill>
                <a:latin typeface="Calibri" pitchFamily="34" charset="0"/>
              </a:rPr>
              <a:t>Surprisingly</a:t>
            </a:r>
            <a:r>
              <a:rPr lang="en-US" sz="3200" i="1" dirty="0">
                <a:latin typeface="Calibri" pitchFamily="34" charset="0"/>
              </a:rPr>
              <a:t>, two billion tons of CO2 enters the atmosphere every year from deforestation. </a:t>
            </a:r>
          </a:p>
          <a:p>
            <a:pPr marL="457200" indent="-457200" algn="just">
              <a:buClr>
                <a:schemeClr val="bg1"/>
              </a:buClr>
              <a:buFont typeface="Arial" panose="020B0604020202020204" pitchFamily="34" charset="0"/>
              <a:buChar char="•"/>
            </a:pPr>
            <a:r>
              <a:rPr lang="en-US" sz="3200" i="1" dirty="0">
                <a:latin typeface="Calibri" pitchFamily="34" charset="0"/>
              </a:rPr>
              <a:t>When I finally met the firefighter who saved the forest, I </a:t>
            </a:r>
            <a:r>
              <a:rPr lang="en-US" sz="3200" i="1" dirty="0">
                <a:solidFill>
                  <a:srgbClr val="FF0000"/>
                </a:solidFill>
                <a:latin typeface="Calibri" pitchFamily="34" charset="0"/>
              </a:rPr>
              <a:t>honestly</a:t>
            </a:r>
            <a:r>
              <a:rPr lang="en-US" sz="3200" i="1" dirty="0">
                <a:latin typeface="Calibri" pitchFamily="34" charset="0"/>
              </a:rPr>
              <a:t> couldn’t speak.</a:t>
            </a:r>
          </a:p>
          <a:p>
            <a:pPr marL="457200" indent="-457200" algn="just">
              <a:buClr>
                <a:schemeClr val="bg1"/>
              </a:buClr>
              <a:buFont typeface="Arial" panose="020B0604020202020204" pitchFamily="34" charset="0"/>
              <a:buChar char="•"/>
            </a:pPr>
            <a:r>
              <a:rPr lang="en-US" sz="3200" i="1" dirty="0">
                <a:latin typeface="Calibri" pitchFamily="34" charset="0"/>
              </a:rPr>
              <a:t>There was a fire in the nearby village. </a:t>
            </a:r>
            <a:r>
              <a:rPr lang="en-US" sz="3200" i="1" dirty="0">
                <a:solidFill>
                  <a:srgbClr val="FF0000"/>
                </a:solidFill>
                <a:latin typeface="Calibri" pitchFamily="34" charset="0"/>
              </a:rPr>
              <a:t>Luckily,</a:t>
            </a:r>
            <a:r>
              <a:rPr lang="en-US" sz="3200" i="1" dirty="0">
                <a:latin typeface="Calibri" pitchFamily="34" charset="0"/>
              </a:rPr>
              <a:t> the firefighters managed to put out the fire. </a:t>
            </a:r>
          </a:p>
        </p:txBody>
      </p:sp>
      <p:pic>
        <p:nvPicPr>
          <p:cNvPr id="11" name="Google Shape;90;p1">
            <a:extLst>
              <a:ext uri="{FF2B5EF4-FFF2-40B4-BE49-F238E27FC236}">
                <a16:creationId xmlns="" xmlns:a16="http://schemas.microsoft.com/office/drawing/2014/main" id="{B3777C88-76AA-3242-8985-AD7899327453}"/>
              </a:ext>
            </a:extLst>
          </p:cNvPr>
          <p:cNvPicPr preferRelativeResize="0"/>
          <p:nvPr/>
        </p:nvPicPr>
        <p:blipFill rotWithShape="1">
          <a:blip r:embed="rId3">
            <a:alphaModFix/>
          </a:blip>
          <a:srcRect/>
          <a:stretch/>
        </p:blipFill>
        <p:spPr>
          <a:xfrm>
            <a:off x="778933" y="464777"/>
            <a:ext cx="2164081" cy="968991"/>
          </a:xfrm>
          <a:prstGeom prst="rect">
            <a:avLst/>
          </a:prstGeom>
          <a:noFill/>
          <a:ln>
            <a:noFill/>
          </a:ln>
        </p:spPr>
      </p:pic>
      <p:pic>
        <p:nvPicPr>
          <p:cNvPr id="12" name="Picture 11">
            <a:extLst>
              <a:ext uri="{FF2B5EF4-FFF2-40B4-BE49-F238E27FC236}">
                <a16:creationId xmlns="" xmlns:a16="http://schemas.microsoft.com/office/drawing/2014/main" id="{7E98D3A2-DB0F-424E-8C42-C2DFC8EC764D}"/>
              </a:ext>
            </a:extLst>
          </p:cNvPr>
          <p:cNvPicPr>
            <a:picLocks noChangeAspect="1"/>
          </p:cNvPicPr>
          <p:nvPr/>
        </p:nvPicPr>
        <p:blipFill>
          <a:blip r:embed="rId4"/>
          <a:stretch>
            <a:fillRect/>
          </a:stretch>
        </p:blipFill>
        <p:spPr>
          <a:xfrm>
            <a:off x="2943015" y="464777"/>
            <a:ext cx="2376972" cy="968991"/>
          </a:xfrm>
          <a:prstGeom prst="rect">
            <a:avLst/>
          </a:prstGeom>
        </p:spPr>
      </p:pic>
      <p:sp>
        <p:nvSpPr>
          <p:cNvPr id="6" name="Rectangle 5">
            <a:extLst>
              <a:ext uri="{FF2B5EF4-FFF2-40B4-BE49-F238E27FC236}">
                <a16:creationId xmlns="" xmlns:a16="http://schemas.microsoft.com/office/drawing/2014/main" id="{6042AC8F-C617-8540-A5BD-0D218871DB0D}"/>
              </a:ext>
            </a:extLst>
          </p:cNvPr>
          <p:cNvSpPr/>
          <p:nvPr/>
        </p:nvSpPr>
        <p:spPr>
          <a:xfrm>
            <a:off x="7574506" y="464777"/>
            <a:ext cx="3429697" cy="10637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3200" dirty="0">
                <a:latin typeface="Calibri" pitchFamily="34" charset="0"/>
                <a:cs typeface="Calibri" pitchFamily="34" charset="0"/>
              </a:rPr>
              <a:t>Grammar</a:t>
            </a:r>
          </a:p>
          <a:p>
            <a:pPr algn="ctr"/>
            <a:r>
              <a:rPr lang="ka-GE" sz="3200" dirty="0">
                <a:latin typeface="Calibri" pitchFamily="34" charset="0"/>
                <a:cs typeface="Calibri" pitchFamily="34" charset="0"/>
              </a:rPr>
              <a:t>გრამატიკა</a:t>
            </a:r>
            <a:endParaRPr lang="en-US" sz="3200" dirty="0">
              <a:latin typeface="Calibri" pitchFamily="34" charset="0"/>
              <a:cs typeface="Calibri" pitchFamily="34" charset="0"/>
            </a:endParaRPr>
          </a:p>
        </p:txBody>
      </p:sp>
    </p:spTree>
    <p:extLst>
      <p:ext uri="{BB962C8B-B14F-4D97-AF65-F5344CB8AC3E}">
        <p14:creationId xmlns:p14="http://schemas.microsoft.com/office/powerpoint/2010/main" val="284097996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6" name="Google Shape;616;g8d3272b2c0_1_109"/>
          <p:cNvSpPr txBox="1"/>
          <p:nvPr/>
        </p:nvSpPr>
        <p:spPr>
          <a:xfrm>
            <a:off x="883125" y="469150"/>
            <a:ext cx="10707900" cy="5878200"/>
          </a:xfrm>
          <a:prstGeom prst="rect">
            <a:avLst/>
          </a:prstGeom>
          <a:noFill/>
          <a:ln>
            <a:noFill/>
          </a:ln>
        </p:spPr>
        <p:txBody>
          <a:bodyPr spcFirstLastPara="1" wrap="square" lIns="91425" tIns="91425" rIns="91425" bIns="91425" anchor="t" anchorCtr="0">
            <a:noAutofit/>
          </a:bodyPr>
          <a:lstStyle/>
          <a:p>
            <a:pPr lvl="0" algn="just"/>
            <a:endParaRPr lang="en-US" sz="6000" dirty="0">
              <a:latin typeface="Calibri Regular" charset="0"/>
              <a:ea typeface="Times New Roman"/>
              <a:cs typeface="Times New Roman"/>
              <a:sym typeface="Times New Roman"/>
            </a:endParaRPr>
          </a:p>
        </p:txBody>
      </p:sp>
      <p:sp>
        <p:nvSpPr>
          <p:cNvPr id="7" name="Rectangle: Rounded Corners 5">
            <a:extLst>
              <a:ext uri="{FF2B5EF4-FFF2-40B4-BE49-F238E27FC236}">
                <a16:creationId xmlns="" xmlns:a16="http://schemas.microsoft.com/office/drawing/2014/main" id="{C633668A-C180-4A05-AB4F-6AAFDE5258A4}"/>
              </a:ext>
            </a:extLst>
          </p:cNvPr>
          <p:cNvSpPr/>
          <p:nvPr/>
        </p:nvSpPr>
        <p:spPr>
          <a:xfrm>
            <a:off x="646167" y="2389511"/>
            <a:ext cx="10613236" cy="330160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500" dirty="0">
                <a:latin typeface="Calibri" panose="020F0502020204030204" pitchFamily="34" charset="0"/>
                <a:cs typeface="Calibri" panose="020F0502020204030204" pitchFamily="34" charset="0"/>
              </a:rPr>
              <a:t>___________, the damage was not serious.</a:t>
            </a:r>
          </a:p>
          <a:p>
            <a:pPr marL="514350" indent="-514350">
              <a:buClr>
                <a:schemeClr val="bg1"/>
              </a:buClr>
              <a:buAutoNum type="alphaLcPeriod"/>
            </a:pPr>
            <a:r>
              <a:rPr lang="en-US" sz="3500" dirty="0">
                <a:solidFill>
                  <a:schemeClr val="bg1"/>
                </a:solidFill>
                <a:latin typeface="Calibri" panose="020F0502020204030204" pitchFamily="34" charset="0"/>
                <a:cs typeface="Calibri" panose="020F0502020204030204" pitchFamily="34" charset="0"/>
              </a:rPr>
              <a:t>Seriously</a:t>
            </a:r>
          </a:p>
          <a:p>
            <a:pPr marL="514350" indent="-514350">
              <a:buClr>
                <a:schemeClr val="bg1"/>
              </a:buClr>
              <a:buAutoNum type="alphaLcPeriod"/>
            </a:pPr>
            <a:r>
              <a:rPr lang="en-US" sz="3500" dirty="0">
                <a:solidFill>
                  <a:schemeClr val="bg1"/>
                </a:solidFill>
                <a:latin typeface="Calibri" panose="020F0502020204030204" pitchFamily="34" charset="0"/>
                <a:cs typeface="Calibri" panose="020F0502020204030204" pitchFamily="34" charset="0"/>
              </a:rPr>
              <a:t>Luckily </a:t>
            </a:r>
          </a:p>
        </p:txBody>
      </p:sp>
      <p:sp>
        <p:nvSpPr>
          <p:cNvPr id="12" name="Rectangle 11">
            <a:extLst>
              <a:ext uri="{FF2B5EF4-FFF2-40B4-BE49-F238E27FC236}">
                <a16:creationId xmlns="" xmlns:a16="http://schemas.microsoft.com/office/drawing/2014/main" id="{29A71C1E-DAAB-A148-ACE1-5513F96BC64F}"/>
              </a:ext>
            </a:extLst>
          </p:cNvPr>
          <p:cNvSpPr/>
          <p:nvPr/>
        </p:nvSpPr>
        <p:spPr>
          <a:xfrm>
            <a:off x="7410734" y="436728"/>
            <a:ext cx="3971499" cy="12146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sto MT Regular" charset="0"/>
            </a:endParaRPr>
          </a:p>
        </p:txBody>
      </p:sp>
      <p:sp>
        <p:nvSpPr>
          <p:cNvPr id="13" name="TextBox 12">
            <a:extLst>
              <a:ext uri="{FF2B5EF4-FFF2-40B4-BE49-F238E27FC236}">
                <a16:creationId xmlns="" xmlns:a16="http://schemas.microsoft.com/office/drawing/2014/main" id="{0EDC11AA-0F7F-2940-8C05-F555C4D6FD04}"/>
              </a:ext>
            </a:extLst>
          </p:cNvPr>
          <p:cNvSpPr txBox="1"/>
          <p:nvPr/>
        </p:nvSpPr>
        <p:spPr>
          <a:xfrm>
            <a:off x="6118595" y="564434"/>
            <a:ext cx="6372466" cy="954107"/>
          </a:xfrm>
          <a:prstGeom prst="rect">
            <a:avLst/>
          </a:prstGeom>
          <a:noFill/>
        </p:spPr>
        <p:txBody>
          <a:bodyPr wrap="square" rtlCol="0">
            <a:spAutoFit/>
          </a:bodyPr>
          <a:lstStyle/>
          <a:p>
            <a:pPr algn="ctr"/>
            <a:r>
              <a:rPr lang="en-US" sz="2800" dirty="0">
                <a:solidFill>
                  <a:schemeClr val="bg1"/>
                </a:solidFill>
                <a:latin typeface="Calibri" panose="020F0502020204030204" pitchFamily="34" charset="0"/>
                <a:ea typeface="Calisto MT Regular" charset="0"/>
                <a:cs typeface="Calibri" panose="020F0502020204030204" pitchFamily="34" charset="0"/>
              </a:rPr>
              <a:t>Grammar Activity</a:t>
            </a:r>
          </a:p>
          <a:p>
            <a:pPr algn="ctr"/>
            <a:r>
              <a:rPr lang="ka-GE" sz="2800" dirty="0">
                <a:solidFill>
                  <a:schemeClr val="bg1"/>
                </a:solidFill>
                <a:latin typeface="Calibri" panose="020F0502020204030204" pitchFamily="34" charset="0"/>
                <a:ea typeface="Calisto MT Regular" charset="0"/>
                <a:cs typeface="Calibri" panose="020F0502020204030204" pitchFamily="34" charset="0"/>
              </a:rPr>
              <a:t>გრამატიკის დავალება</a:t>
            </a:r>
            <a:endParaRPr lang="en-US" sz="2800" dirty="0">
              <a:solidFill>
                <a:schemeClr val="bg1"/>
              </a:solidFill>
              <a:latin typeface="Calibri" panose="020F0502020204030204" pitchFamily="34" charset="0"/>
              <a:ea typeface="Calisto MT Regular" charset="0"/>
              <a:cs typeface="Calibri" panose="020F0502020204030204" pitchFamily="34" charset="0"/>
            </a:endParaRPr>
          </a:p>
        </p:txBody>
      </p:sp>
      <p:pic>
        <p:nvPicPr>
          <p:cNvPr id="14" name="Google Shape;90;p1">
            <a:extLst>
              <a:ext uri="{FF2B5EF4-FFF2-40B4-BE49-F238E27FC236}">
                <a16:creationId xmlns="" xmlns:a16="http://schemas.microsoft.com/office/drawing/2014/main" id="{B3777C88-76AA-3242-8985-AD7899327453}"/>
              </a:ext>
            </a:extLst>
          </p:cNvPr>
          <p:cNvPicPr preferRelativeResize="0"/>
          <p:nvPr/>
        </p:nvPicPr>
        <p:blipFill rotWithShape="1">
          <a:blip r:embed="rId3">
            <a:alphaModFix/>
          </a:blip>
          <a:srcRect/>
          <a:stretch/>
        </p:blipFill>
        <p:spPr>
          <a:xfrm>
            <a:off x="778933" y="464777"/>
            <a:ext cx="2164081" cy="968991"/>
          </a:xfrm>
          <a:prstGeom prst="rect">
            <a:avLst/>
          </a:prstGeom>
          <a:noFill/>
          <a:ln>
            <a:noFill/>
          </a:ln>
        </p:spPr>
      </p:pic>
      <p:pic>
        <p:nvPicPr>
          <p:cNvPr id="15" name="Picture 14">
            <a:extLst>
              <a:ext uri="{FF2B5EF4-FFF2-40B4-BE49-F238E27FC236}">
                <a16:creationId xmlns="" xmlns:a16="http://schemas.microsoft.com/office/drawing/2014/main" id="{7E98D3A2-DB0F-424E-8C42-C2DFC8EC764D}"/>
              </a:ext>
            </a:extLst>
          </p:cNvPr>
          <p:cNvPicPr>
            <a:picLocks noChangeAspect="1"/>
          </p:cNvPicPr>
          <p:nvPr/>
        </p:nvPicPr>
        <p:blipFill>
          <a:blip r:embed="rId4"/>
          <a:stretch>
            <a:fillRect/>
          </a:stretch>
        </p:blipFill>
        <p:spPr>
          <a:xfrm>
            <a:off x="2943015" y="464777"/>
            <a:ext cx="2376972" cy="968991"/>
          </a:xfrm>
          <a:prstGeom prst="rect">
            <a:avLst/>
          </a:prstGeom>
        </p:spPr>
      </p:pic>
      <p:cxnSp>
        <p:nvCxnSpPr>
          <p:cNvPr id="3" name="Straight Connector 2">
            <a:extLst>
              <a:ext uri="{FF2B5EF4-FFF2-40B4-BE49-F238E27FC236}">
                <a16:creationId xmlns="" xmlns:a16="http://schemas.microsoft.com/office/drawing/2014/main" id="{886AA15E-482C-4784-A046-69C1827A2433}"/>
              </a:ext>
            </a:extLst>
          </p:cNvPr>
          <p:cNvCxnSpPr/>
          <p:nvPr/>
        </p:nvCxnSpPr>
        <p:spPr>
          <a:xfrm>
            <a:off x="1402672" y="4891596"/>
            <a:ext cx="1305017" cy="0"/>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759965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1000"/>
                                        <p:tgtEl>
                                          <p:spTgt spid="7">
                                            <p:txEl>
                                              <p:pRg st="1" end="1"/>
                                            </p:txEl>
                                          </p:spTgt>
                                        </p:tgtEl>
                                      </p:cBhvr>
                                    </p:animEffect>
                                    <p:anim calcmode="lin" valueType="num">
                                      <p:cBhvr>
                                        <p:cTn id="13"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1000"/>
                                        <p:tgtEl>
                                          <p:spTgt spid="7">
                                            <p:txEl>
                                              <p:pRg st="2" end="2"/>
                                            </p:txEl>
                                          </p:spTgt>
                                        </p:tgtEl>
                                      </p:cBhvr>
                                    </p:animEffect>
                                    <p:anim calcmode="lin" valueType="num">
                                      <p:cBhvr>
                                        <p:cTn id="18"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6" name="Google Shape;616;g8d3272b2c0_1_109"/>
          <p:cNvSpPr txBox="1"/>
          <p:nvPr/>
        </p:nvSpPr>
        <p:spPr>
          <a:xfrm>
            <a:off x="434053" y="469150"/>
            <a:ext cx="11156972" cy="5878200"/>
          </a:xfrm>
          <a:prstGeom prst="rect">
            <a:avLst/>
          </a:prstGeom>
          <a:noFill/>
          <a:ln>
            <a:noFill/>
          </a:ln>
        </p:spPr>
        <p:txBody>
          <a:bodyPr spcFirstLastPara="1" wrap="square" lIns="91425" tIns="91425" rIns="91425" bIns="91425" anchor="t" anchorCtr="0">
            <a:noAutofit/>
          </a:bodyPr>
          <a:lstStyle/>
          <a:p>
            <a:pPr lvl="0" algn="just"/>
            <a:endParaRPr lang="en-US" sz="6000" dirty="0">
              <a:latin typeface="Calibri Regular" charset="0"/>
              <a:ea typeface="Times New Roman"/>
              <a:cs typeface="Times New Roman"/>
              <a:sym typeface="Times New Roman"/>
            </a:endParaRPr>
          </a:p>
        </p:txBody>
      </p:sp>
      <p:sp>
        <p:nvSpPr>
          <p:cNvPr id="7" name="Rectangle: Rounded Corners 5">
            <a:extLst>
              <a:ext uri="{FF2B5EF4-FFF2-40B4-BE49-F238E27FC236}">
                <a16:creationId xmlns="" xmlns:a16="http://schemas.microsoft.com/office/drawing/2014/main" id="{C633668A-C180-4A05-AB4F-6AAFDE5258A4}"/>
              </a:ext>
            </a:extLst>
          </p:cNvPr>
          <p:cNvSpPr/>
          <p:nvPr/>
        </p:nvSpPr>
        <p:spPr>
          <a:xfrm>
            <a:off x="434053" y="2855101"/>
            <a:ext cx="10944859" cy="31157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500" dirty="0">
                <a:solidFill>
                  <a:schemeClr val="bg1"/>
                </a:solidFill>
                <a:latin typeface="Calibri" panose="020F0502020204030204" pitchFamily="34" charset="0"/>
                <a:cs typeface="Calibri" panose="020F0502020204030204" pitchFamily="34" charset="0"/>
              </a:rPr>
              <a:t>__________, the government agreed to impose </a:t>
            </a:r>
            <a:r>
              <a:rPr lang="en-US" sz="3500" dirty="0" smtClean="0">
                <a:solidFill>
                  <a:schemeClr val="bg1"/>
                </a:solidFill>
                <a:latin typeface="Calibri" panose="020F0502020204030204" pitchFamily="34" charset="0"/>
                <a:cs typeface="Calibri" panose="020F0502020204030204" pitchFamily="34" charset="0"/>
              </a:rPr>
              <a:t>more </a:t>
            </a:r>
            <a:r>
              <a:rPr lang="en-US" sz="3500" dirty="0">
                <a:solidFill>
                  <a:schemeClr val="bg1"/>
                </a:solidFill>
                <a:latin typeface="Calibri" panose="020F0502020204030204" pitchFamily="34" charset="0"/>
                <a:cs typeface="Calibri" panose="020F0502020204030204" pitchFamily="34" charset="0"/>
              </a:rPr>
              <a:t>regulations straight away. No one expected it.</a:t>
            </a:r>
          </a:p>
          <a:p>
            <a:pPr marL="514350" indent="-514350">
              <a:buClr>
                <a:schemeClr val="bg1"/>
              </a:buClr>
              <a:buAutoNum type="alphaLcPeriod"/>
            </a:pPr>
            <a:r>
              <a:rPr lang="en-US" sz="3500" dirty="0">
                <a:solidFill>
                  <a:schemeClr val="bg1"/>
                </a:solidFill>
                <a:latin typeface="Calibri" panose="020F0502020204030204" pitchFamily="34" charset="0"/>
                <a:cs typeface="Calibri" panose="020F0502020204030204" pitchFamily="34" charset="0"/>
              </a:rPr>
              <a:t>Surprisingly</a:t>
            </a:r>
          </a:p>
          <a:p>
            <a:pPr marL="514350" indent="-514350">
              <a:buClr>
                <a:schemeClr val="bg1"/>
              </a:buClr>
              <a:buAutoNum type="alphaLcPeriod"/>
            </a:pPr>
            <a:r>
              <a:rPr lang="en-US" sz="3500" dirty="0">
                <a:solidFill>
                  <a:schemeClr val="bg1"/>
                </a:solidFill>
                <a:latin typeface="Calibri" panose="020F0502020204030204" pitchFamily="34" charset="0"/>
                <a:cs typeface="Calibri" panose="020F0502020204030204" pitchFamily="34" charset="0"/>
              </a:rPr>
              <a:t>Honestly</a:t>
            </a:r>
          </a:p>
        </p:txBody>
      </p:sp>
      <p:sp>
        <p:nvSpPr>
          <p:cNvPr id="13" name="Rectangle 12">
            <a:extLst>
              <a:ext uri="{FF2B5EF4-FFF2-40B4-BE49-F238E27FC236}">
                <a16:creationId xmlns="" xmlns:a16="http://schemas.microsoft.com/office/drawing/2014/main" id="{29A71C1E-DAAB-A148-ACE1-5513F96BC64F}"/>
              </a:ext>
            </a:extLst>
          </p:cNvPr>
          <p:cNvSpPr/>
          <p:nvPr/>
        </p:nvSpPr>
        <p:spPr>
          <a:xfrm>
            <a:off x="7328849" y="436304"/>
            <a:ext cx="3985146" cy="12014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sto MT Regular" charset="0"/>
            </a:endParaRPr>
          </a:p>
        </p:txBody>
      </p:sp>
      <p:sp>
        <p:nvSpPr>
          <p:cNvPr id="14" name="TextBox 13">
            <a:extLst>
              <a:ext uri="{FF2B5EF4-FFF2-40B4-BE49-F238E27FC236}">
                <a16:creationId xmlns="" xmlns:a16="http://schemas.microsoft.com/office/drawing/2014/main" id="{0EDC11AA-0F7F-2940-8C05-F555C4D6FD04}"/>
              </a:ext>
            </a:extLst>
          </p:cNvPr>
          <p:cNvSpPr txBox="1"/>
          <p:nvPr/>
        </p:nvSpPr>
        <p:spPr>
          <a:xfrm>
            <a:off x="6118595" y="564434"/>
            <a:ext cx="6372466" cy="954107"/>
          </a:xfrm>
          <a:prstGeom prst="rect">
            <a:avLst/>
          </a:prstGeom>
          <a:noFill/>
        </p:spPr>
        <p:txBody>
          <a:bodyPr wrap="square" rtlCol="0">
            <a:spAutoFit/>
          </a:bodyPr>
          <a:lstStyle/>
          <a:p>
            <a:pPr algn="ctr"/>
            <a:r>
              <a:rPr lang="en-US" sz="2800" dirty="0">
                <a:solidFill>
                  <a:schemeClr val="bg1"/>
                </a:solidFill>
                <a:latin typeface="Calibri" panose="020F0502020204030204" pitchFamily="34" charset="0"/>
                <a:ea typeface="Calisto MT Regular" charset="0"/>
                <a:cs typeface="Calibri" panose="020F0502020204030204" pitchFamily="34" charset="0"/>
              </a:rPr>
              <a:t>Grammar Activity</a:t>
            </a:r>
          </a:p>
          <a:p>
            <a:pPr algn="ctr"/>
            <a:r>
              <a:rPr lang="ka-GE" sz="2800" dirty="0">
                <a:solidFill>
                  <a:schemeClr val="bg1"/>
                </a:solidFill>
                <a:latin typeface="Calibri" panose="020F0502020204030204" pitchFamily="34" charset="0"/>
                <a:ea typeface="Calisto MT Regular" charset="0"/>
                <a:cs typeface="Calibri" panose="020F0502020204030204" pitchFamily="34" charset="0"/>
              </a:rPr>
              <a:t>გრამატიკის დავალება</a:t>
            </a:r>
            <a:endParaRPr lang="en-US" sz="2800" dirty="0">
              <a:solidFill>
                <a:schemeClr val="bg1"/>
              </a:solidFill>
              <a:latin typeface="Calibri" panose="020F0502020204030204" pitchFamily="34" charset="0"/>
              <a:ea typeface="Calisto MT Regular" charset="0"/>
              <a:cs typeface="Calibri" panose="020F0502020204030204" pitchFamily="34" charset="0"/>
            </a:endParaRPr>
          </a:p>
        </p:txBody>
      </p:sp>
      <p:pic>
        <p:nvPicPr>
          <p:cNvPr id="10" name="Google Shape;90;p1">
            <a:extLst>
              <a:ext uri="{FF2B5EF4-FFF2-40B4-BE49-F238E27FC236}">
                <a16:creationId xmlns="" xmlns:a16="http://schemas.microsoft.com/office/drawing/2014/main" id="{B3777C88-76AA-3242-8985-AD7899327453}"/>
              </a:ext>
            </a:extLst>
          </p:cNvPr>
          <p:cNvPicPr preferRelativeResize="0"/>
          <p:nvPr/>
        </p:nvPicPr>
        <p:blipFill rotWithShape="1">
          <a:blip r:embed="rId3">
            <a:alphaModFix/>
          </a:blip>
          <a:srcRect/>
          <a:stretch/>
        </p:blipFill>
        <p:spPr>
          <a:xfrm>
            <a:off x="778933" y="464777"/>
            <a:ext cx="2164081" cy="968991"/>
          </a:xfrm>
          <a:prstGeom prst="rect">
            <a:avLst/>
          </a:prstGeom>
          <a:noFill/>
          <a:ln>
            <a:noFill/>
          </a:ln>
        </p:spPr>
      </p:pic>
      <p:pic>
        <p:nvPicPr>
          <p:cNvPr id="15" name="Picture 14">
            <a:extLst>
              <a:ext uri="{FF2B5EF4-FFF2-40B4-BE49-F238E27FC236}">
                <a16:creationId xmlns="" xmlns:a16="http://schemas.microsoft.com/office/drawing/2014/main" id="{7E98D3A2-DB0F-424E-8C42-C2DFC8EC764D}"/>
              </a:ext>
            </a:extLst>
          </p:cNvPr>
          <p:cNvPicPr>
            <a:picLocks noChangeAspect="1"/>
          </p:cNvPicPr>
          <p:nvPr/>
        </p:nvPicPr>
        <p:blipFill>
          <a:blip r:embed="rId4"/>
          <a:stretch>
            <a:fillRect/>
          </a:stretch>
        </p:blipFill>
        <p:spPr>
          <a:xfrm>
            <a:off x="2943015" y="464777"/>
            <a:ext cx="2376972" cy="968991"/>
          </a:xfrm>
          <a:prstGeom prst="rect">
            <a:avLst/>
          </a:prstGeom>
        </p:spPr>
      </p:pic>
      <p:cxnSp>
        <p:nvCxnSpPr>
          <p:cNvPr id="3" name="Straight Connector 2">
            <a:extLst>
              <a:ext uri="{FF2B5EF4-FFF2-40B4-BE49-F238E27FC236}">
                <a16:creationId xmlns="" xmlns:a16="http://schemas.microsoft.com/office/drawing/2014/main" id="{0A22587C-D7D8-43DE-81B1-7FFEB3E8A3EF}"/>
              </a:ext>
            </a:extLst>
          </p:cNvPr>
          <p:cNvCxnSpPr/>
          <p:nvPr/>
        </p:nvCxnSpPr>
        <p:spPr>
          <a:xfrm>
            <a:off x="1242874" y="4962617"/>
            <a:ext cx="2077375" cy="0"/>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799390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1000"/>
                                        <p:tgtEl>
                                          <p:spTgt spid="7">
                                            <p:txEl>
                                              <p:pRg st="1" end="1"/>
                                            </p:txEl>
                                          </p:spTgt>
                                        </p:tgtEl>
                                      </p:cBhvr>
                                    </p:animEffect>
                                    <p:anim calcmode="lin" valueType="num">
                                      <p:cBhvr>
                                        <p:cTn id="13"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1000"/>
                                        <p:tgtEl>
                                          <p:spTgt spid="7">
                                            <p:txEl>
                                              <p:pRg st="2" end="2"/>
                                            </p:txEl>
                                          </p:spTgt>
                                        </p:tgtEl>
                                      </p:cBhvr>
                                    </p:animEffect>
                                    <p:anim calcmode="lin" valueType="num">
                                      <p:cBhvr>
                                        <p:cTn id="18"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6" name="Google Shape;616;g8d3272b2c0_1_109"/>
          <p:cNvSpPr txBox="1"/>
          <p:nvPr/>
        </p:nvSpPr>
        <p:spPr>
          <a:xfrm>
            <a:off x="883125" y="469150"/>
            <a:ext cx="10707900" cy="5878200"/>
          </a:xfrm>
          <a:prstGeom prst="rect">
            <a:avLst/>
          </a:prstGeom>
          <a:noFill/>
          <a:ln>
            <a:noFill/>
          </a:ln>
        </p:spPr>
        <p:txBody>
          <a:bodyPr spcFirstLastPara="1" wrap="square" lIns="91425" tIns="91425" rIns="91425" bIns="91425" anchor="t" anchorCtr="0">
            <a:noAutofit/>
          </a:bodyPr>
          <a:lstStyle/>
          <a:p>
            <a:pPr lvl="0" algn="just"/>
            <a:endParaRPr lang="en-US" sz="6000" dirty="0">
              <a:latin typeface="Calibri Regular" charset="0"/>
              <a:ea typeface="Times New Roman"/>
              <a:cs typeface="Times New Roman"/>
              <a:sym typeface="Times New Roman"/>
            </a:endParaRPr>
          </a:p>
        </p:txBody>
      </p:sp>
      <p:sp>
        <p:nvSpPr>
          <p:cNvPr id="7" name="Rectangle: Rounded Corners 5">
            <a:extLst>
              <a:ext uri="{FF2B5EF4-FFF2-40B4-BE49-F238E27FC236}">
                <a16:creationId xmlns="" xmlns:a16="http://schemas.microsoft.com/office/drawing/2014/main" id="{C633668A-C180-4A05-AB4F-6AAFDE5258A4}"/>
              </a:ext>
            </a:extLst>
          </p:cNvPr>
          <p:cNvSpPr/>
          <p:nvPr/>
        </p:nvSpPr>
        <p:spPr>
          <a:xfrm>
            <a:off x="654439" y="2557822"/>
            <a:ext cx="10755342" cy="34055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500" dirty="0">
                <a:solidFill>
                  <a:schemeClr val="bg1"/>
                </a:solidFill>
                <a:latin typeface="Calibri" panose="020F0502020204030204" pitchFamily="34" charset="0"/>
                <a:cs typeface="Calibri" panose="020F0502020204030204" pitchFamily="34" charset="0"/>
              </a:rPr>
              <a:t>______________ ,that’s all we can do to save the planet.</a:t>
            </a:r>
          </a:p>
          <a:p>
            <a:pPr marL="514350" indent="-514350">
              <a:buClr>
                <a:schemeClr val="bg1"/>
              </a:buClr>
              <a:buAutoNum type="alphaLcPeriod"/>
            </a:pPr>
            <a:r>
              <a:rPr lang="en-US" sz="3500" dirty="0">
                <a:solidFill>
                  <a:schemeClr val="bg1"/>
                </a:solidFill>
                <a:latin typeface="Calibri" panose="020F0502020204030204" pitchFamily="34" charset="0"/>
                <a:cs typeface="Calibri" panose="020F0502020204030204" pitchFamily="34" charset="0"/>
              </a:rPr>
              <a:t>Amazingly</a:t>
            </a:r>
          </a:p>
          <a:p>
            <a:pPr marL="514350" indent="-514350">
              <a:buClr>
                <a:schemeClr val="bg1"/>
              </a:buClr>
              <a:buAutoNum type="alphaLcPeriod"/>
            </a:pPr>
            <a:r>
              <a:rPr lang="en-US" sz="3500" dirty="0">
                <a:solidFill>
                  <a:schemeClr val="bg1"/>
                </a:solidFill>
                <a:latin typeface="Calibri" panose="020F0502020204030204" pitchFamily="34" charset="0"/>
                <a:cs typeface="Calibri" panose="020F0502020204030204" pitchFamily="34" charset="0"/>
              </a:rPr>
              <a:t>Honestly </a:t>
            </a:r>
          </a:p>
        </p:txBody>
      </p:sp>
      <p:sp>
        <p:nvSpPr>
          <p:cNvPr id="13" name="Rectangle 12">
            <a:extLst>
              <a:ext uri="{FF2B5EF4-FFF2-40B4-BE49-F238E27FC236}">
                <a16:creationId xmlns="" xmlns:a16="http://schemas.microsoft.com/office/drawing/2014/main" id="{29A71C1E-DAAB-A148-ACE1-5513F96BC64F}"/>
              </a:ext>
            </a:extLst>
          </p:cNvPr>
          <p:cNvSpPr/>
          <p:nvPr/>
        </p:nvSpPr>
        <p:spPr>
          <a:xfrm>
            <a:off x="7519915" y="531838"/>
            <a:ext cx="3944203" cy="11741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sto MT Regular" charset="0"/>
            </a:endParaRPr>
          </a:p>
        </p:txBody>
      </p:sp>
      <p:sp>
        <p:nvSpPr>
          <p:cNvPr id="14" name="TextBox 13">
            <a:extLst>
              <a:ext uri="{FF2B5EF4-FFF2-40B4-BE49-F238E27FC236}">
                <a16:creationId xmlns="" xmlns:a16="http://schemas.microsoft.com/office/drawing/2014/main" id="{0EDC11AA-0F7F-2940-8C05-F555C4D6FD04}"/>
              </a:ext>
            </a:extLst>
          </p:cNvPr>
          <p:cNvSpPr txBox="1"/>
          <p:nvPr/>
        </p:nvSpPr>
        <p:spPr>
          <a:xfrm>
            <a:off x="6605515" y="564434"/>
            <a:ext cx="5885545" cy="954107"/>
          </a:xfrm>
          <a:prstGeom prst="rect">
            <a:avLst/>
          </a:prstGeom>
          <a:noFill/>
        </p:spPr>
        <p:txBody>
          <a:bodyPr wrap="square" rtlCol="0">
            <a:spAutoFit/>
          </a:bodyPr>
          <a:lstStyle/>
          <a:p>
            <a:pPr algn="ctr"/>
            <a:r>
              <a:rPr lang="en-US" sz="2800" dirty="0">
                <a:solidFill>
                  <a:schemeClr val="bg1"/>
                </a:solidFill>
                <a:latin typeface="Calibri" panose="020F0502020204030204" pitchFamily="34" charset="0"/>
                <a:ea typeface="Calisto MT Regular" charset="0"/>
                <a:cs typeface="Calibri" panose="020F0502020204030204" pitchFamily="34" charset="0"/>
              </a:rPr>
              <a:t>Grammar Activity</a:t>
            </a:r>
          </a:p>
          <a:p>
            <a:pPr algn="ctr"/>
            <a:r>
              <a:rPr lang="ka-GE" sz="2800" dirty="0">
                <a:solidFill>
                  <a:schemeClr val="bg1"/>
                </a:solidFill>
                <a:latin typeface="Calibri" panose="020F0502020204030204" pitchFamily="34" charset="0"/>
                <a:ea typeface="Calisto MT Regular" charset="0"/>
                <a:cs typeface="Calibri" panose="020F0502020204030204" pitchFamily="34" charset="0"/>
              </a:rPr>
              <a:t>გრამატიკის დავალება</a:t>
            </a:r>
            <a:endParaRPr lang="en-US" sz="2800" dirty="0">
              <a:solidFill>
                <a:schemeClr val="bg1"/>
              </a:solidFill>
              <a:latin typeface="Calibri" panose="020F0502020204030204" pitchFamily="34" charset="0"/>
              <a:ea typeface="Calisto MT Regular" charset="0"/>
              <a:cs typeface="Calibri" panose="020F0502020204030204" pitchFamily="34" charset="0"/>
            </a:endParaRPr>
          </a:p>
        </p:txBody>
      </p:sp>
      <p:pic>
        <p:nvPicPr>
          <p:cNvPr id="10" name="Google Shape;90;p1">
            <a:extLst>
              <a:ext uri="{FF2B5EF4-FFF2-40B4-BE49-F238E27FC236}">
                <a16:creationId xmlns="" xmlns:a16="http://schemas.microsoft.com/office/drawing/2014/main" id="{B3777C88-76AA-3242-8985-AD7899327453}"/>
              </a:ext>
            </a:extLst>
          </p:cNvPr>
          <p:cNvPicPr preferRelativeResize="0"/>
          <p:nvPr/>
        </p:nvPicPr>
        <p:blipFill rotWithShape="1">
          <a:blip r:embed="rId3">
            <a:alphaModFix/>
          </a:blip>
          <a:srcRect/>
          <a:stretch/>
        </p:blipFill>
        <p:spPr>
          <a:xfrm>
            <a:off x="778933" y="464777"/>
            <a:ext cx="2164081" cy="968991"/>
          </a:xfrm>
          <a:prstGeom prst="rect">
            <a:avLst/>
          </a:prstGeom>
          <a:noFill/>
          <a:ln>
            <a:noFill/>
          </a:ln>
        </p:spPr>
      </p:pic>
      <p:pic>
        <p:nvPicPr>
          <p:cNvPr id="15" name="Picture 14">
            <a:extLst>
              <a:ext uri="{FF2B5EF4-FFF2-40B4-BE49-F238E27FC236}">
                <a16:creationId xmlns="" xmlns:a16="http://schemas.microsoft.com/office/drawing/2014/main" id="{7E98D3A2-DB0F-424E-8C42-C2DFC8EC764D}"/>
              </a:ext>
            </a:extLst>
          </p:cNvPr>
          <p:cNvPicPr>
            <a:picLocks noChangeAspect="1"/>
          </p:cNvPicPr>
          <p:nvPr/>
        </p:nvPicPr>
        <p:blipFill>
          <a:blip r:embed="rId4"/>
          <a:stretch>
            <a:fillRect/>
          </a:stretch>
        </p:blipFill>
        <p:spPr>
          <a:xfrm>
            <a:off x="2943015" y="464777"/>
            <a:ext cx="2376972" cy="968991"/>
          </a:xfrm>
          <a:prstGeom prst="rect">
            <a:avLst/>
          </a:prstGeom>
        </p:spPr>
      </p:pic>
      <p:cxnSp>
        <p:nvCxnSpPr>
          <p:cNvPr id="3" name="Straight Connector 2">
            <a:extLst>
              <a:ext uri="{FF2B5EF4-FFF2-40B4-BE49-F238E27FC236}">
                <a16:creationId xmlns="" xmlns:a16="http://schemas.microsoft.com/office/drawing/2014/main" id="{8BBA3275-D7A5-4E9F-AFE0-7AE4F6102340}"/>
              </a:ext>
            </a:extLst>
          </p:cNvPr>
          <p:cNvCxnSpPr>
            <a:cxnSpLocks/>
          </p:cNvCxnSpPr>
          <p:nvPr/>
        </p:nvCxnSpPr>
        <p:spPr>
          <a:xfrm flipV="1">
            <a:off x="1438183" y="5388746"/>
            <a:ext cx="1686757" cy="1"/>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131356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1000"/>
                                        <p:tgtEl>
                                          <p:spTgt spid="7">
                                            <p:txEl>
                                              <p:pRg st="1" end="1"/>
                                            </p:txEl>
                                          </p:spTgt>
                                        </p:tgtEl>
                                      </p:cBhvr>
                                    </p:animEffect>
                                    <p:anim calcmode="lin" valueType="num">
                                      <p:cBhvr>
                                        <p:cTn id="13"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1000"/>
                                        <p:tgtEl>
                                          <p:spTgt spid="7">
                                            <p:txEl>
                                              <p:pRg st="2" end="2"/>
                                            </p:txEl>
                                          </p:spTgt>
                                        </p:tgtEl>
                                      </p:cBhvr>
                                    </p:animEffect>
                                    <p:anim calcmode="lin" valueType="num">
                                      <p:cBhvr>
                                        <p:cTn id="18"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6" name="Google Shape;616;g8d3272b2c0_1_109"/>
          <p:cNvSpPr txBox="1"/>
          <p:nvPr/>
        </p:nvSpPr>
        <p:spPr>
          <a:xfrm>
            <a:off x="883125" y="469150"/>
            <a:ext cx="10707900" cy="5878200"/>
          </a:xfrm>
          <a:prstGeom prst="rect">
            <a:avLst/>
          </a:prstGeom>
          <a:noFill/>
          <a:ln>
            <a:noFill/>
          </a:ln>
        </p:spPr>
        <p:txBody>
          <a:bodyPr spcFirstLastPara="1" wrap="square" lIns="91425" tIns="91425" rIns="91425" bIns="91425" anchor="t" anchorCtr="0">
            <a:noAutofit/>
          </a:bodyPr>
          <a:lstStyle/>
          <a:p>
            <a:pPr lvl="0" algn="just"/>
            <a:endParaRPr lang="en-US" sz="6000" dirty="0">
              <a:latin typeface="Calibri Regular" charset="0"/>
              <a:ea typeface="Times New Roman"/>
              <a:cs typeface="Times New Roman"/>
              <a:sym typeface="Times New Roman"/>
            </a:endParaRPr>
          </a:p>
        </p:txBody>
      </p:sp>
      <p:sp>
        <p:nvSpPr>
          <p:cNvPr id="7" name="Rectangle: Rounded Corners 5">
            <a:extLst>
              <a:ext uri="{FF2B5EF4-FFF2-40B4-BE49-F238E27FC236}">
                <a16:creationId xmlns="" xmlns:a16="http://schemas.microsoft.com/office/drawing/2014/main" id="{C633668A-C180-4A05-AB4F-6AAFDE5258A4}"/>
              </a:ext>
            </a:extLst>
          </p:cNvPr>
          <p:cNvSpPr/>
          <p:nvPr/>
        </p:nvSpPr>
        <p:spPr>
          <a:xfrm>
            <a:off x="623571" y="2557822"/>
            <a:ext cx="10755342" cy="34055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500" dirty="0">
                <a:solidFill>
                  <a:schemeClr val="bg1"/>
                </a:solidFill>
                <a:latin typeface="Calibri" panose="020F0502020204030204" pitchFamily="34" charset="0"/>
                <a:cs typeface="Calibri" panose="020F0502020204030204" pitchFamily="34" charset="0"/>
              </a:rPr>
              <a:t>__________, the stormy waves caused little damage to the boat.</a:t>
            </a:r>
          </a:p>
          <a:p>
            <a:pPr marL="514350" indent="-514350">
              <a:buClr>
                <a:schemeClr val="bg1"/>
              </a:buClr>
              <a:buAutoNum type="alphaLcPeriod"/>
            </a:pPr>
            <a:r>
              <a:rPr lang="en-US" sz="3500" dirty="0">
                <a:solidFill>
                  <a:schemeClr val="bg1"/>
                </a:solidFill>
                <a:latin typeface="Calibri" panose="020F0502020204030204" pitchFamily="34" charset="0"/>
                <a:cs typeface="Calibri" panose="020F0502020204030204" pitchFamily="34" charset="0"/>
              </a:rPr>
              <a:t>Sadly</a:t>
            </a:r>
          </a:p>
          <a:p>
            <a:pPr marL="514350" indent="-514350">
              <a:buClr>
                <a:schemeClr val="bg1"/>
              </a:buClr>
              <a:buAutoNum type="alphaLcPeriod"/>
            </a:pPr>
            <a:r>
              <a:rPr lang="en-US" sz="3500" dirty="0">
                <a:solidFill>
                  <a:schemeClr val="bg1"/>
                </a:solidFill>
                <a:latin typeface="Calibri" panose="020F0502020204030204" pitchFamily="34" charset="0"/>
                <a:cs typeface="Calibri" panose="020F0502020204030204" pitchFamily="34" charset="0"/>
              </a:rPr>
              <a:t>F</a:t>
            </a:r>
            <a:r>
              <a:rPr lang="en-US" sz="3500" dirty="0" smtClean="0">
                <a:solidFill>
                  <a:schemeClr val="bg1"/>
                </a:solidFill>
                <a:latin typeface="Calibri" panose="020F0502020204030204" pitchFamily="34" charset="0"/>
                <a:cs typeface="Calibri" panose="020F0502020204030204" pitchFamily="34" charset="0"/>
              </a:rPr>
              <a:t>ortunately</a:t>
            </a:r>
            <a:endParaRPr lang="en-US" sz="3500" dirty="0">
              <a:solidFill>
                <a:schemeClr val="bg1"/>
              </a:solidFill>
              <a:latin typeface="Calibri" panose="020F0502020204030204" pitchFamily="34" charset="0"/>
              <a:cs typeface="Calibri" panose="020F0502020204030204" pitchFamily="34" charset="0"/>
            </a:endParaRPr>
          </a:p>
        </p:txBody>
      </p:sp>
      <p:pic>
        <p:nvPicPr>
          <p:cNvPr id="10" name="Google Shape;90;p1">
            <a:extLst>
              <a:ext uri="{FF2B5EF4-FFF2-40B4-BE49-F238E27FC236}">
                <a16:creationId xmlns="" xmlns:a16="http://schemas.microsoft.com/office/drawing/2014/main" id="{B3777C88-76AA-3242-8985-AD7899327453}"/>
              </a:ext>
            </a:extLst>
          </p:cNvPr>
          <p:cNvPicPr preferRelativeResize="0"/>
          <p:nvPr/>
        </p:nvPicPr>
        <p:blipFill rotWithShape="1">
          <a:blip r:embed="rId3">
            <a:alphaModFix/>
          </a:blip>
          <a:srcRect/>
          <a:stretch/>
        </p:blipFill>
        <p:spPr>
          <a:xfrm>
            <a:off x="778933" y="464777"/>
            <a:ext cx="2164081" cy="968991"/>
          </a:xfrm>
          <a:prstGeom prst="rect">
            <a:avLst/>
          </a:prstGeom>
          <a:noFill/>
          <a:ln>
            <a:noFill/>
          </a:ln>
        </p:spPr>
      </p:pic>
      <p:pic>
        <p:nvPicPr>
          <p:cNvPr id="15" name="Picture 14">
            <a:extLst>
              <a:ext uri="{FF2B5EF4-FFF2-40B4-BE49-F238E27FC236}">
                <a16:creationId xmlns="" xmlns:a16="http://schemas.microsoft.com/office/drawing/2014/main" id="{7E98D3A2-DB0F-424E-8C42-C2DFC8EC764D}"/>
              </a:ext>
            </a:extLst>
          </p:cNvPr>
          <p:cNvPicPr>
            <a:picLocks noChangeAspect="1"/>
          </p:cNvPicPr>
          <p:nvPr/>
        </p:nvPicPr>
        <p:blipFill>
          <a:blip r:embed="rId4"/>
          <a:stretch>
            <a:fillRect/>
          </a:stretch>
        </p:blipFill>
        <p:spPr>
          <a:xfrm>
            <a:off x="2943015" y="464777"/>
            <a:ext cx="2376972" cy="968991"/>
          </a:xfrm>
          <a:prstGeom prst="rect">
            <a:avLst/>
          </a:prstGeom>
        </p:spPr>
      </p:pic>
      <p:cxnSp>
        <p:nvCxnSpPr>
          <p:cNvPr id="3" name="Straight Connector 2">
            <a:extLst>
              <a:ext uri="{FF2B5EF4-FFF2-40B4-BE49-F238E27FC236}">
                <a16:creationId xmlns="" xmlns:a16="http://schemas.microsoft.com/office/drawing/2014/main" id="{02CF3E8E-6992-45B1-B528-5F32C47D4E80}"/>
              </a:ext>
            </a:extLst>
          </p:cNvPr>
          <p:cNvCxnSpPr/>
          <p:nvPr/>
        </p:nvCxnSpPr>
        <p:spPr>
          <a:xfrm>
            <a:off x="1429305" y="5353235"/>
            <a:ext cx="2050742" cy="0"/>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sp>
        <p:nvSpPr>
          <p:cNvPr id="9" name="Rectangle 8">
            <a:extLst>
              <a:ext uri="{FF2B5EF4-FFF2-40B4-BE49-F238E27FC236}">
                <a16:creationId xmlns="" xmlns:a16="http://schemas.microsoft.com/office/drawing/2014/main" id="{29A71C1E-DAAB-A148-ACE1-5513F96BC64F}"/>
              </a:ext>
            </a:extLst>
          </p:cNvPr>
          <p:cNvSpPr/>
          <p:nvPr/>
        </p:nvSpPr>
        <p:spPr>
          <a:xfrm>
            <a:off x="7328849" y="436304"/>
            <a:ext cx="3985146" cy="12014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bg1"/>
                </a:solidFill>
                <a:latin typeface="Calibri" panose="020F0502020204030204" pitchFamily="34" charset="0"/>
                <a:ea typeface="Calisto MT Regular" charset="0"/>
                <a:cs typeface="Calibri" panose="020F0502020204030204" pitchFamily="34" charset="0"/>
              </a:rPr>
              <a:t>Grammar Activity</a:t>
            </a:r>
          </a:p>
          <a:p>
            <a:pPr algn="ctr"/>
            <a:r>
              <a:rPr lang="ka-GE" sz="2800" dirty="0" smtClean="0">
                <a:solidFill>
                  <a:schemeClr val="bg1"/>
                </a:solidFill>
                <a:latin typeface="Calibri" panose="020F0502020204030204" pitchFamily="34" charset="0"/>
                <a:ea typeface="Calisto MT Regular" charset="0"/>
                <a:cs typeface="Calibri" panose="020F0502020204030204" pitchFamily="34" charset="0"/>
              </a:rPr>
              <a:t>გრამატიკის დავალება</a:t>
            </a:r>
            <a:endParaRPr lang="en-US" sz="2800" dirty="0">
              <a:solidFill>
                <a:schemeClr val="bg1"/>
              </a:solidFill>
              <a:latin typeface="Calibri" panose="020F0502020204030204" pitchFamily="34" charset="0"/>
              <a:ea typeface="Calisto MT Regular" charset="0"/>
              <a:cs typeface="Calibri" panose="020F0502020204030204" pitchFamily="34" charset="0"/>
            </a:endParaRPr>
          </a:p>
        </p:txBody>
      </p:sp>
    </p:spTree>
    <p:extLst>
      <p:ext uri="{BB962C8B-B14F-4D97-AF65-F5344CB8AC3E}">
        <p14:creationId xmlns:p14="http://schemas.microsoft.com/office/powerpoint/2010/main" val="3311078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1000"/>
                                        <p:tgtEl>
                                          <p:spTgt spid="7">
                                            <p:txEl>
                                              <p:pRg st="1" end="1"/>
                                            </p:txEl>
                                          </p:spTgt>
                                        </p:tgtEl>
                                      </p:cBhvr>
                                    </p:animEffect>
                                    <p:anim calcmode="lin" valueType="num">
                                      <p:cBhvr>
                                        <p:cTn id="13"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1000"/>
                                        <p:tgtEl>
                                          <p:spTgt spid="7">
                                            <p:txEl>
                                              <p:pRg st="2" end="2"/>
                                            </p:txEl>
                                          </p:spTgt>
                                        </p:tgtEl>
                                      </p:cBhvr>
                                    </p:animEffect>
                                    <p:anim calcmode="lin" valueType="num">
                                      <p:cBhvr>
                                        <p:cTn id="18"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grpSp>
        <p:nvGrpSpPr>
          <p:cNvPr id="2" name="Google Shape;107;g8d3272b2c0_0_301"/>
          <p:cNvGrpSpPr/>
          <p:nvPr/>
        </p:nvGrpSpPr>
        <p:grpSpPr>
          <a:xfrm>
            <a:off x="333487" y="2323650"/>
            <a:ext cx="5600088" cy="3151716"/>
            <a:chOff x="-404278" y="239928"/>
            <a:chExt cx="6453168" cy="1588520"/>
          </a:xfrm>
        </p:grpSpPr>
        <p:sp>
          <p:nvSpPr>
            <p:cNvPr id="109" name="Google Shape;109;g8d3272b2c0_0_301"/>
            <p:cNvSpPr/>
            <p:nvPr/>
          </p:nvSpPr>
          <p:spPr>
            <a:xfrm>
              <a:off x="210108" y="277809"/>
              <a:ext cx="5389036" cy="346822"/>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0" name="Google Shape;110;g8d3272b2c0_0_301"/>
            <p:cNvSpPr txBox="1"/>
            <p:nvPr/>
          </p:nvSpPr>
          <p:spPr>
            <a:xfrm>
              <a:off x="314512" y="299483"/>
              <a:ext cx="5734378" cy="325148"/>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2200" dirty="0">
                  <a:solidFill>
                    <a:schemeClr val="lt1"/>
                  </a:solidFill>
                  <a:latin typeface="Calibri" panose="020F0502020204030204" pitchFamily="34" charset="0"/>
                  <a:ea typeface="Calibri"/>
                  <a:cs typeface="Calibri" panose="020F0502020204030204" pitchFamily="34" charset="0"/>
                  <a:sym typeface="Calibri"/>
                </a:rPr>
                <a:t>Vocabulary </a:t>
              </a:r>
              <a:endParaRPr sz="2200"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11" name="Google Shape;111;g8d3272b2c0_0_301"/>
            <p:cNvSpPr/>
            <p:nvPr/>
          </p:nvSpPr>
          <p:spPr>
            <a:xfrm>
              <a:off x="-404278" y="239928"/>
              <a:ext cx="933064" cy="406032"/>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2" name="Google Shape;112;g8d3272b2c0_0_301"/>
            <p:cNvSpPr/>
            <p:nvPr/>
          </p:nvSpPr>
          <p:spPr>
            <a:xfrm>
              <a:off x="-36445" y="870213"/>
              <a:ext cx="5635590" cy="358705"/>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3" name="Google Shape;113;g8d3272b2c0_0_301"/>
            <p:cNvSpPr txBox="1"/>
            <p:nvPr/>
          </p:nvSpPr>
          <p:spPr>
            <a:xfrm>
              <a:off x="314511" y="839704"/>
              <a:ext cx="4712158"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2200" u="none" strike="noStrike" cap="none" dirty="0">
                  <a:solidFill>
                    <a:schemeClr val="lt1"/>
                  </a:solidFill>
                  <a:latin typeface="Calibri" panose="020F0502020204030204" pitchFamily="34" charset="0"/>
                  <a:ea typeface="Calibri"/>
                  <a:cs typeface="Calibri" panose="020F0502020204030204" pitchFamily="34" charset="0"/>
                  <a:sym typeface="Calibri"/>
                </a:rPr>
                <a:t>Reading  about deforestation</a:t>
              </a:r>
              <a:endParaRPr sz="2200"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14" name="Google Shape;114;g8d3272b2c0_0_301"/>
            <p:cNvSpPr/>
            <p:nvPr/>
          </p:nvSpPr>
          <p:spPr>
            <a:xfrm>
              <a:off x="-358189" y="844643"/>
              <a:ext cx="886974" cy="3975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5" name="Google Shape;115;g8d3272b2c0_0_301"/>
            <p:cNvSpPr/>
            <p:nvPr/>
          </p:nvSpPr>
          <p:spPr>
            <a:xfrm>
              <a:off x="160952" y="1392329"/>
              <a:ext cx="5438192"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6" name="Google Shape;116;g8d3272b2c0_0_301"/>
            <p:cNvSpPr txBox="1"/>
            <p:nvPr/>
          </p:nvSpPr>
          <p:spPr>
            <a:xfrm>
              <a:off x="411828" y="1430948"/>
              <a:ext cx="5187316"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2200" u="none" strike="noStrike" cap="none" dirty="0" smtClean="0">
                  <a:solidFill>
                    <a:schemeClr val="lt1"/>
                  </a:solidFill>
                  <a:latin typeface="Calibri" panose="020F0502020204030204" pitchFamily="34" charset="0"/>
                  <a:ea typeface="Calibri"/>
                  <a:cs typeface="Calibri" panose="020F0502020204030204" pitchFamily="34" charset="0"/>
                  <a:sym typeface="Calibri"/>
                </a:rPr>
                <a:t>Grammar: Adverbs as Stance Markers </a:t>
              </a:r>
              <a:endParaRPr sz="2200"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17" name="Google Shape;117;g8d3272b2c0_0_301"/>
            <p:cNvSpPr/>
            <p:nvPr/>
          </p:nvSpPr>
          <p:spPr>
            <a:xfrm>
              <a:off x="-358189" y="1391711"/>
              <a:ext cx="886974" cy="406653"/>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grpSp>
      <p:sp>
        <p:nvSpPr>
          <p:cNvPr id="130" name="Google Shape;130;g8d3272b2c0_0_301"/>
          <p:cNvSpPr txBox="1"/>
          <p:nvPr/>
        </p:nvSpPr>
        <p:spPr>
          <a:xfrm>
            <a:off x="5933575" y="2137840"/>
            <a:ext cx="5996656" cy="2751600"/>
          </a:xfrm>
          <a:prstGeom prst="rect">
            <a:avLst/>
          </a:prstGeom>
          <a:noFill/>
          <a:ln>
            <a:noFill/>
          </a:ln>
        </p:spPr>
        <p:txBody>
          <a:bodyPr spcFirstLastPara="1" wrap="square" lIns="91425" tIns="91425" rIns="91425" bIns="91425" anchor="ctr" anchorCtr="0">
            <a:noAutofit/>
          </a:bodyPr>
          <a:lstStyle/>
          <a:p>
            <a:pPr lvl="0" algn="ctr"/>
            <a:r>
              <a:rPr lang="en-US" sz="4000" dirty="0" smtClean="0">
                <a:solidFill>
                  <a:schemeClr val="bg1"/>
                </a:solidFill>
                <a:latin typeface="Calibri" panose="020F0502020204030204" pitchFamily="34" charset="0"/>
                <a:ea typeface="Calibri"/>
                <a:cs typeface="Calibri" panose="020F0502020204030204" pitchFamily="34" charset="0"/>
                <a:sym typeface="Calibri"/>
              </a:rPr>
              <a:t>Ecology</a:t>
            </a:r>
          </a:p>
          <a:p>
            <a:pPr lvl="0" algn="ctr"/>
            <a:r>
              <a:rPr lang="ka-GE" sz="4000" dirty="0" smtClean="0">
                <a:solidFill>
                  <a:schemeClr val="bg1"/>
                </a:solidFill>
                <a:latin typeface="Calibri" panose="020F0502020204030204" pitchFamily="34" charset="0"/>
                <a:ea typeface="Calibri"/>
                <a:cs typeface="Calibri" panose="020F0502020204030204" pitchFamily="34" charset="0"/>
                <a:sym typeface="Calibri"/>
              </a:rPr>
              <a:t>ეკოლოგია</a:t>
            </a:r>
            <a:endParaRPr sz="4000" dirty="0">
              <a:solidFill>
                <a:schemeClr val="bg1"/>
              </a:solidFill>
              <a:latin typeface="Calibri" panose="020F0502020204030204" pitchFamily="34" charset="0"/>
              <a:ea typeface="Calibri"/>
              <a:cs typeface="Calibri" panose="020F0502020204030204" pitchFamily="34" charset="0"/>
              <a:sym typeface="Calibri"/>
            </a:endParaRPr>
          </a:p>
        </p:txBody>
      </p:sp>
      <p:pic>
        <p:nvPicPr>
          <p:cNvPr id="14" name="Google Shape;90;p1">
            <a:extLst>
              <a:ext uri="{FF2B5EF4-FFF2-40B4-BE49-F238E27FC236}">
                <a16:creationId xmlns="" xmlns:a16="http://schemas.microsoft.com/office/drawing/2014/main" id="{B3777C88-76AA-3242-8985-AD7899327453}"/>
              </a:ext>
            </a:extLst>
          </p:cNvPr>
          <p:cNvPicPr preferRelativeResize="0"/>
          <p:nvPr/>
        </p:nvPicPr>
        <p:blipFill rotWithShape="1">
          <a:blip r:embed="rId3">
            <a:alphaModFix/>
          </a:blip>
          <a:srcRect/>
          <a:stretch/>
        </p:blipFill>
        <p:spPr>
          <a:xfrm>
            <a:off x="778933" y="464777"/>
            <a:ext cx="2164081" cy="968991"/>
          </a:xfrm>
          <a:prstGeom prst="rect">
            <a:avLst/>
          </a:prstGeom>
          <a:noFill/>
          <a:ln>
            <a:noFill/>
          </a:ln>
        </p:spPr>
      </p:pic>
      <p:pic>
        <p:nvPicPr>
          <p:cNvPr id="15" name="Picture 14">
            <a:extLst>
              <a:ext uri="{FF2B5EF4-FFF2-40B4-BE49-F238E27FC236}">
                <a16:creationId xmlns="" xmlns:a16="http://schemas.microsoft.com/office/drawing/2014/main" id="{7E98D3A2-DB0F-424E-8C42-C2DFC8EC764D}"/>
              </a:ext>
            </a:extLst>
          </p:cNvPr>
          <p:cNvPicPr>
            <a:picLocks noChangeAspect="1"/>
          </p:cNvPicPr>
          <p:nvPr/>
        </p:nvPicPr>
        <p:blipFill>
          <a:blip r:embed="rId4"/>
          <a:stretch>
            <a:fillRect/>
          </a:stretch>
        </p:blipFill>
        <p:spPr>
          <a:xfrm>
            <a:off x="2943015" y="464777"/>
            <a:ext cx="2376972" cy="968991"/>
          </a:xfrm>
          <a:prstGeom prst="rect">
            <a:avLst/>
          </a:prstGeom>
        </p:spPr>
      </p:pic>
      <p:sp>
        <p:nvSpPr>
          <p:cNvPr id="3" name="Rectangle 2"/>
          <p:cNvSpPr/>
          <p:nvPr/>
        </p:nvSpPr>
        <p:spPr>
          <a:xfrm>
            <a:off x="7431109" y="464777"/>
            <a:ext cx="3490175" cy="9480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Google Shape;106;g8d3272b2c0_0_301"/>
          <p:cNvSpPr txBox="1">
            <a:spLocks noGrp="1"/>
          </p:cNvSpPr>
          <p:nvPr>
            <p:ph type="title"/>
          </p:nvPr>
        </p:nvSpPr>
        <p:spPr>
          <a:xfrm>
            <a:off x="7340367" y="321569"/>
            <a:ext cx="3786979" cy="12345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500"/>
              <a:buFont typeface="Calibri"/>
              <a:buNone/>
            </a:pPr>
            <a:r>
              <a:rPr lang="en-US" sz="3200" dirty="0">
                <a:solidFill>
                  <a:schemeClr val="bg1"/>
                </a:solidFill>
                <a:latin typeface="Calibri" panose="020F0502020204030204" pitchFamily="34" charset="0"/>
                <a:cs typeface="Calibri" panose="020F0502020204030204" pitchFamily="34" charset="0"/>
              </a:rPr>
              <a:t>Summary                     </a:t>
            </a:r>
            <a:endParaRPr sz="3200" dirty="0">
              <a:solidFill>
                <a:schemeClr val="bg1"/>
              </a:solidFill>
              <a:latin typeface="Calibri" panose="020F0502020204030204" pitchFamily="34" charset="0"/>
              <a:cs typeface="Calibri" panose="020F0502020204030204" pitchFamily="34" charset="0"/>
            </a:endParaRPr>
          </a:p>
          <a:p>
            <a:pPr marL="0" lvl="0" indent="0" algn="ctr" rtl="0">
              <a:lnSpc>
                <a:spcPct val="90000"/>
              </a:lnSpc>
              <a:spcBef>
                <a:spcPts val="0"/>
              </a:spcBef>
              <a:spcAft>
                <a:spcPts val="0"/>
              </a:spcAft>
              <a:buClr>
                <a:schemeClr val="dk1"/>
              </a:buClr>
              <a:buSzPts val="3500"/>
              <a:buFont typeface="Calibri"/>
              <a:buNone/>
            </a:pPr>
            <a:r>
              <a:rPr lang="en-US" sz="3200" dirty="0">
                <a:solidFill>
                  <a:schemeClr val="bg1"/>
                </a:solidFill>
                <a:latin typeface="Calibri" panose="020F0502020204030204" pitchFamily="34" charset="0"/>
                <a:cs typeface="Calibri" panose="020F0502020204030204" pitchFamily="34" charset="0"/>
              </a:rPr>
              <a:t> </a:t>
            </a:r>
            <a:r>
              <a:rPr lang="ka-GE" sz="3200" dirty="0">
                <a:solidFill>
                  <a:schemeClr val="bg1"/>
                </a:solidFill>
                <a:latin typeface="Calibri" panose="020F0502020204030204" pitchFamily="34" charset="0"/>
                <a:cs typeface="Calibri" panose="020F0502020204030204" pitchFamily="34" charset="0"/>
              </a:rPr>
              <a:t>შეჯამება</a:t>
            </a:r>
            <a:endParaRPr sz="3200" dirty="0">
              <a:solidFill>
                <a:schemeClr val="bg1"/>
              </a:solidFill>
              <a:latin typeface="Calibri" panose="020F0502020204030204" pitchFamily="34" charset="0"/>
              <a:cs typeface="Calibri" panose="020F0502020204030204" pitchFamily="34" charset="0"/>
              <a:sym typeface="Calibri"/>
            </a:endParaRPr>
          </a:p>
        </p:txBody>
      </p:sp>
    </p:spTree>
    <p:extLst>
      <p:ext uri="{BB962C8B-B14F-4D97-AF65-F5344CB8AC3E}">
        <p14:creationId xmlns:p14="http://schemas.microsoft.com/office/powerpoint/2010/main" val="56231343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5">
            <a:extLst>
              <a:ext uri="{FF2B5EF4-FFF2-40B4-BE49-F238E27FC236}">
                <a16:creationId xmlns="" xmlns:a16="http://schemas.microsoft.com/office/drawing/2014/main" id="{C633668A-C180-4A05-AB4F-6AAFDE5258A4}"/>
              </a:ext>
            </a:extLst>
          </p:cNvPr>
          <p:cNvSpPr/>
          <p:nvPr/>
        </p:nvSpPr>
        <p:spPr>
          <a:xfrm>
            <a:off x="778933" y="2366527"/>
            <a:ext cx="10199231" cy="12910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500" dirty="0">
              <a:latin typeface="Calibri" panose="020F0502020204030204" pitchFamily="34" charset="0"/>
              <a:cs typeface="Calibri" panose="020F0502020204030204" pitchFamily="34" charset="0"/>
            </a:endParaRPr>
          </a:p>
        </p:txBody>
      </p:sp>
      <p:sp>
        <p:nvSpPr>
          <p:cNvPr id="9" name="Text Placeholder 2">
            <a:extLst>
              <a:ext uri="{FF2B5EF4-FFF2-40B4-BE49-F238E27FC236}">
                <a16:creationId xmlns="" xmlns:a16="http://schemas.microsoft.com/office/drawing/2014/main" id="{20BD67DF-B55F-3B41-8E9D-D3A0EFBDB28E}"/>
              </a:ext>
            </a:extLst>
          </p:cNvPr>
          <p:cNvSpPr txBox="1">
            <a:spLocks/>
          </p:cNvSpPr>
          <p:nvPr/>
        </p:nvSpPr>
        <p:spPr>
          <a:xfrm>
            <a:off x="792075" y="2585386"/>
            <a:ext cx="10172945" cy="1228299"/>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114300" indent="0" algn="ctr">
              <a:buNone/>
            </a:pPr>
            <a:r>
              <a:rPr lang="en-US" b="1" dirty="0" smtClean="0">
                <a:solidFill>
                  <a:schemeClr val="bg1"/>
                </a:solidFill>
                <a:latin typeface="Calibri" charset="0"/>
                <a:ea typeface="Calibri" charset="0"/>
                <a:cs typeface="Calibri" charset="0"/>
              </a:rPr>
              <a:t>Write </a:t>
            </a:r>
            <a:r>
              <a:rPr lang="en-US" b="1" dirty="0">
                <a:solidFill>
                  <a:schemeClr val="bg1"/>
                </a:solidFill>
                <a:latin typeface="Calibri" charset="0"/>
                <a:ea typeface="Calibri" charset="0"/>
                <a:cs typeface="Calibri" charset="0"/>
              </a:rPr>
              <a:t>about the importance of forests </a:t>
            </a:r>
            <a:r>
              <a:rPr lang="en-US" b="1" dirty="0" smtClean="0">
                <a:solidFill>
                  <a:schemeClr val="bg1"/>
                </a:solidFill>
                <a:latin typeface="Calibri" charset="0"/>
                <a:ea typeface="Calibri" charset="0"/>
                <a:cs typeface="Calibri" charset="0"/>
              </a:rPr>
              <a:t>for ecosystems.  </a:t>
            </a:r>
            <a:endParaRPr lang="en-US" b="1" dirty="0">
              <a:solidFill>
                <a:schemeClr val="accent2"/>
              </a:solidFill>
              <a:latin typeface="Calibri" charset="0"/>
              <a:ea typeface="Calibri" charset="0"/>
              <a:cs typeface="Calibri" charset="0"/>
            </a:endParaRPr>
          </a:p>
        </p:txBody>
      </p:sp>
      <p:sp>
        <p:nvSpPr>
          <p:cNvPr id="12" name="Rectangle 11">
            <a:extLst>
              <a:ext uri="{FF2B5EF4-FFF2-40B4-BE49-F238E27FC236}">
                <a16:creationId xmlns="" xmlns:a16="http://schemas.microsoft.com/office/drawing/2014/main" id="{29A71C1E-DAAB-A148-ACE1-5513F96BC64F}"/>
              </a:ext>
            </a:extLst>
          </p:cNvPr>
          <p:cNvSpPr/>
          <p:nvPr/>
        </p:nvSpPr>
        <p:spPr>
          <a:xfrm>
            <a:off x="6953418" y="464777"/>
            <a:ext cx="4024746" cy="9167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sto MT Regular" charset="0"/>
            </a:endParaRPr>
          </a:p>
        </p:txBody>
      </p:sp>
      <p:sp>
        <p:nvSpPr>
          <p:cNvPr id="13" name="TextBox 12">
            <a:extLst>
              <a:ext uri="{FF2B5EF4-FFF2-40B4-BE49-F238E27FC236}">
                <a16:creationId xmlns="" xmlns:a16="http://schemas.microsoft.com/office/drawing/2014/main" id="{0EDC11AA-0F7F-2940-8C05-F555C4D6FD04}"/>
              </a:ext>
            </a:extLst>
          </p:cNvPr>
          <p:cNvSpPr txBox="1"/>
          <p:nvPr/>
        </p:nvSpPr>
        <p:spPr>
          <a:xfrm>
            <a:off x="5970717" y="464777"/>
            <a:ext cx="6069513" cy="954107"/>
          </a:xfrm>
          <a:prstGeom prst="rect">
            <a:avLst/>
          </a:prstGeom>
          <a:noFill/>
        </p:spPr>
        <p:txBody>
          <a:bodyPr wrap="square" rtlCol="0">
            <a:spAutoFit/>
          </a:bodyPr>
          <a:lstStyle/>
          <a:p>
            <a:pPr algn="ctr"/>
            <a:r>
              <a:rPr lang="en-US" sz="2800" dirty="0">
                <a:solidFill>
                  <a:schemeClr val="bg1"/>
                </a:solidFill>
                <a:latin typeface="Calibri" panose="020F0502020204030204" pitchFamily="34" charset="0"/>
                <a:ea typeface="Calisto MT Regular" charset="0"/>
                <a:cs typeface="Calibri" panose="020F0502020204030204" pitchFamily="34" charset="0"/>
              </a:rPr>
              <a:t>Homework </a:t>
            </a:r>
          </a:p>
          <a:p>
            <a:pPr algn="ctr"/>
            <a:r>
              <a:rPr lang="ka-GE" sz="2800" dirty="0">
                <a:solidFill>
                  <a:schemeClr val="bg1"/>
                </a:solidFill>
                <a:latin typeface="Calibri" panose="020F0502020204030204" pitchFamily="34" charset="0"/>
                <a:ea typeface="Calisto MT Regular" charset="0"/>
                <a:cs typeface="Calibri" panose="020F0502020204030204" pitchFamily="34" charset="0"/>
              </a:rPr>
              <a:t>საშინაო დავალება</a:t>
            </a:r>
            <a:endParaRPr lang="en-US" sz="2800" dirty="0">
              <a:solidFill>
                <a:schemeClr val="bg1"/>
              </a:solidFill>
              <a:latin typeface="Calibri" panose="020F0502020204030204" pitchFamily="34" charset="0"/>
              <a:ea typeface="Calisto MT Regular" charset="0"/>
              <a:cs typeface="Calibri" panose="020F0502020204030204" pitchFamily="34" charset="0"/>
            </a:endParaRPr>
          </a:p>
        </p:txBody>
      </p:sp>
      <p:pic>
        <p:nvPicPr>
          <p:cNvPr id="14" name="Google Shape;90;p1">
            <a:extLst>
              <a:ext uri="{FF2B5EF4-FFF2-40B4-BE49-F238E27FC236}">
                <a16:creationId xmlns="" xmlns:a16="http://schemas.microsoft.com/office/drawing/2014/main" id="{B3777C88-76AA-3242-8985-AD7899327453}"/>
              </a:ext>
            </a:extLst>
          </p:cNvPr>
          <p:cNvPicPr preferRelativeResize="0"/>
          <p:nvPr/>
        </p:nvPicPr>
        <p:blipFill rotWithShape="1">
          <a:blip r:embed="rId2">
            <a:alphaModFix/>
          </a:blip>
          <a:srcRect/>
          <a:stretch/>
        </p:blipFill>
        <p:spPr>
          <a:xfrm>
            <a:off x="778933" y="464777"/>
            <a:ext cx="2164081" cy="968991"/>
          </a:xfrm>
          <a:prstGeom prst="rect">
            <a:avLst/>
          </a:prstGeom>
          <a:noFill/>
          <a:ln>
            <a:noFill/>
          </a:ln>
        </p:spPr>
      </p:pic>
      <p:pic>
        <p:nvPicPr>
          <p:cNvPr id="15" name="Picture 14">
            <a:extLst>
              <a:ext uri="{FF2B5EF4-FFF2-40B4-BE49-F238E27FC236}">
                <a16:creationId xmlns="" xmlns:a16="http://schemas.microsoft.com/office/drawing/2014/main" id="{7E98D3A2-DB0F-424E-8C42-C2DFC8EC764D}"/>
              </a:ext>
            </a:extLst>
          </p:cNvPr>
          <p:cNvPicPr>
            <a:picLocks noChangeAspect="1"/>
          </p:cNvPicPr>
          <p:nvPr/>
        </p:nvPicPr>
        <p:blipFill>
          <a:blip r:embed="rId3"/>
          <a:stretch>
            <a:fillRect/>
          </a:stretch>
        </p:blipFill>
        <p:spPr>
          <a:xfrm>
            <a:off x="2943015" y="464777"/>
            <a:ext cx="2376972" cy="968991"/>
          </a:xfrm>
          <a:prstGeom prst="rect">
            <a:avLst/>
          </a:prstGeom>
        </p:spPr>
      </p:pic>
    </p:spTree>
    <p:extLst>
      <p:ext uri="{BB962C8B-B14F-4D97-AF65-F5344CB8AC3E}">
        <p14:creationId xmlns:p14="http://schemas.microsoft.com/office/powerpoint/2010/main" val="40692537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5" name="Rectangle 4"/>
          <p:cNvSpPr/>
          <p:nvPr/>
        </p:nvSpPr>
        <p:spPr>
          <a:xfrm>
            <a:off x="7881870" y="725337"/>
            <a:ext cx="3400023" cy="10896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Google Shape;138;p3"/>
          <p:cNvSpPr txBox="1">
            <a:spLocks noGrp="1"/>
          </p:cNvSpPr>
          <p:nvPr>
            <p:ph type="title"/>
          </p:nvPr>
        </p:nvSpPr>
        <p:spPr>
          <a:xfrm>
            <a:off x="7881870" y="828083"/>
            <a:ext cx="3359378" cy="7635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sz="3600" dirty="0">
                <a:solidFill>
                  <a:schemeClr val="bg1"/>
                </a:solidFill>
                <a:latin typeface="Calibri" pitchFamily="34" charset="0"/>
                <a:cs typeface="Calibri" pitchFamily="34" charset="0"/>
              </a:rPr>
              <a:t>Introduction</a:t>
            </a:r>
            <a:r>
              <a:rPr lang="en-US" sz="3600" dirty="0">
                <a:solidFill>
                  <a:schemeClr val="bg1"/>
                </a:solidFill>
                <a:latin typeface="Calibri Regular" charset="0"/>
              </a:rPr>
              <a:t/>
            </a:r>
            <a:br>
              <a:rPr lang="en-US" sz="3600" dirty="0">
                <a:solidFill>
                  <a:schemeClr val="bg1"/>
                </a:solidFill>
                <a:latin typeface="Calibri Regular" charset="0"/>
              </a:rPr>
            </a:br>
            <a:r>
              <a:rPr lang="ka-GE" sz="3600" dirty="0">
                <a:solidFill>
                  <a:schemeClr val="bg1"/>
                </a:solidFill>
                <a:latin typeface="Calibri" pitchFamily="34" charset="0"/>
                <a:cs typeface="Calibri" pitchFamily="34" charset="0"/>
              </a:rPr>
              <a:t>შესავალი</a:t>
            </a:r>
            <a:endParaRPr sz="3600" dirty="0">
              <a:solidFill>
                <a:schemeClr val="bg1"/>
              </a:solidFill>
              <a:latin typeface="Calibri" pitchFamily="34" charset="0"/>
              <a:cs typeface="Calibri" pitchFamily="34" charset="0"/>
            </a:endParaRPr>
          </a:p>
        </p:txBody>
      </p:sp>
      <p:sp>
        <p:nvSpPr>
          <p:cNvPr id="4" name="Rectangle 3">
            <a:extLst>
              <a:ext uri="{FF2B5EF4-FFF2-40B4-BE49-F238E27FC236}">
                <a16:creationId xmlns="" xmlns:a16="http://schemas.microsoft.com/office/drawing/2014/main" id="{6AD9A7B7-2E7A-4C45-8448-1D4A0B159BF3}"/>
              </a:ext>
            </a:extLst>
          </p:cNvPr>
          <p:cNvSpPr/>
          <p:nvPr/>
        </p:nvSpPr>
        <p:spPr>
          <a:xfrm>
            <a:off x="2576187" y="3337063"/>
            <a:ext cx="6774974" cy="17411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4450" lvl="0">
              <a:lnSpc>
                <a:spcPct val="115000"/>
              </a:lnSpc>
              <a:buClr>
                <a:srgbClr val="1C4587"/>
              </a:buClr>
              <a:buSzPts val="2900"/>
            </a:pPr>
            <a:r>
              <a:rPr lang="en-US" sz="2800" dirty="0">
                <a:solidFill>
                  <a:schemeClr val="bg1"/>
                </a:solidFill>
                <a:latin typeface="Calibri" panose="020F0502020204030204" pitchFamily="34" charset="0"/>
                <a:ea typeface="Times New Roman"/>
                <a:cs typeface="Calibri" panose="020F0502020204030204" pitchFamily="34" charset="0"/>
                <a:sym typeface="Times New Roman"/>
              </a:rPr>
              <a:t>What are some kinds of habitats that can be found in Georgia (for example, forests, deserts, mountain ranges, etc.)?</a:t>
            </a:r>
          </a:p>
        </p:txBody>
      </p:sp>
      <p:pic>
        <p:nvPicPr>
          <p:cNvPr id="7" name="Google Shape;90;p1">
            <a:extLst>
              <a:ext uri="{FF2B5EF4-FFF2-40B4-BE49-F238E27FC236}">
                <a16:creationId xmlns="" xmlns:a16="http://schemas.microsoft.com/office/drawing/2014/main" id="{5F91BBF8-4280-E84D-AC36-E0FB43FF28A2}"/>
              </a:ext>
            </a:extLst>
          </p:cNvPr>
          <p:cNvPicPr preferRelativeResize="0"/>
          <p:nvPr/>
        </p:nvPicPr>
        <p:blipFill rotWithShape="1">
          <a:blip r:embed="rId3">
            <a:alphaModFix/>
          </a:blip>
          <a:srcRect/>
          <a:stretch/>
        </p:blipFill>
        <p:spPr>
          <a:xfrm>
            <a:off x="979207" y="725338"/>
            <a:ext cx="2164081" cy="968991"/>
          </a:xfrm>
          <a:prstGeom prst="rect">
            <a:avLst/>
          </a:prstGeom>
          <a:noFill/>
          <a:ln>
            <a:noFill/>
          </a:ln>
        </p:spPr>
      </p:pic>
      <p:pic>
        <p:nvPicPr>
          <p:cNvPr id="8" name="Picture 7">
            <a:extLst>
              <a:ext uri="{FF2B5EF4-FFF2-40B4-BE49-F238E27FC236}">
                <a16:creationId xmlns="" xmlns:a16="http://schemas.microsoft.com/office/drawing/2014/main" id="{B467AF7E-AEF5-7240-BF10-F478703462D6}"/>
              </a:ext>
            </a:extLst>
          </p:cNvPr>
          <p:cNvPicPr>
            <a:picLocks noChangeAspect="1"/>
          </p:cNvPicPr>
          <p:nvPr/>
        </p:nvPicPr>
        <p:blipFill>
          <a:blip r:embed="rId4"/>
          <a:stretch>
            <a:fillRect/>
          </a:stretch>
        </p:blipFill>
        <p:spPr>
          <a:xfrm>
            <a:off x="3143289" y="725338"/>
            <a:ext cx="2376972" cy="96899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6" name="Google Shape;616;g8d3272b2c0_1_109"/>
          <p:cNvSpPr txBox="1"/>
          <p:nvPr/>
        </p:nvSpPr>
        <p:spPr>
          <a:xfrm>
            <a:off x="628650" y="304800"/>
            <a:ext cx="10962375" cy="6042550"/>
          </a:xfrm>
          <a:prstGeom prst="rect">
            <a:avLst/>
          </a:prstGeom>
          <a:noFill/>
          <a:ln>
            <a:noFill/>
          </a:ln>
        </p:spPr>
        <p:txBody>
          <a:bodyPr spcFirstLastPara="1" wrap="square" lIns="91425" tIns="91425" rIns="91425" bIns="91425" anchor="t" anchorCtr="0">
            <a:noAutofit/>
          </a:bodyPr>
          <a:lstStyle/>
          <a:p>
            <a:pPr lvl="0" algn="just"/>
            <a:endParaRPr lang="en-US" sz="6000" dirty="0">
              <a:latin typeface="Calibri Regular" charset="0"/>
              <a:ea typeface="Times New Roman"/>
              <a:cs typeface="Times New Roman"/>
              <a:sym typeface="Times New Roman"/>
            </a:endParaRPr>
          </a:p>
        </p:txBody>
      </p:sp>
      <p:sp>
        <p:nvSpPr>
          <p:cNvPr id="4" name="TextBox 3">
            <a:extLst>
              <a:ext uri="{FF2B5EF4-FFF2-40B4-BE49-F238E27FC236}">
                <a16:creationId xmlns="" xmlns:a16="http://schemas.microsoft.com/office/drawing/2014/main" id="{C3A0B8F0-ED81-4886-BAD3-624878320317}"/>
              </a:ext>
            </a:extLst>
          </p:cNvPr>
          <p:cNvSpPr txBox="1"/>
          <p:nvPr/>
        </p:nvSpPr>
        <p:spPr>
          <a:xfrm>
            <a:off x="1590675" y="2343150"/>
            <a:ext cx="8915400" cy="584775"/>
          </a:xfrm>
          <a:prstGeom prst="rect">
            <a:avLst/>
          </a:prstGeom>
          <a:noFill/>
        </p:spPr>
        <p:txBody>
          <a:bodyPr wrap="square" rtlCol="0">
            <a:spAutoFit/>
          </a:bodyPr>
          <a:lstStyle/>
          <a:p>
            <a:r>
              <a:rPr lang="en-US" sz="3200" dirty="0">
                <a:solidFill>
                  <a:schemeClr val="bg1"/>
                </a:solidFill>
                <a:latin typeface="Calibri" panose="020F0502020204030204" pitchFamily="34" charset="0"/>
                <a:ea typeface="Calisto MT Regular" charset="0"/>
                <a:cs typeface="Calibri" panose="020F0502020204030204" pitchFamily="34" charset="0"/>
              </a:rPr>
              <a:t>  </a:t>
            </a:r>
          </a:p>
        </p:txBody>
      </p:sp>
      <p:sp>
        <p:nvSpPr>
          <p:cNvPr id="6" name="Flowchart: Alternate Process 5">
            <a:extLst>
              <a:ext uri="{FF2B5EF4-FFF2-40B4-BE49-F238E27FC236}">
                <a16:creationId xmlns="" xmlns:a16="http://schemas.microsoft.com/office/drawing/2014/main" id="{A496D01A-79D0-4890-9C5F-709630ED59D2}"/>
              </a:ext>
            </a:extLst>
          </p:cNvPr>
          <p:cNvSpPr/>
          <p:nvPr/>
        </p:nvSpPr>
        <p:spPr>
          <a:xfrm>
            <a:off x="477672" y="1429560"/>
            <a:ext cx="10941839" cy="542844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a:latin typeface="Calibri" panose="020F0502020204030204" pitchFamily="34" charset="0"/>
                <a:cs typeface="Calibri" panose="020F0502020204030204" pitchFamily="34" charset="0"/>
              </a:rPr>
              <a:t>The world's forests hold importance for all of their inhabitants as well as for the overall health of the planet. The benefits of forests to society and to the diversity of life make it vital that they be protected from deforestation and other potential negative impacts of </a:t>
            </a:r>
            <a:r>
              <a:rPr lang="en-US" sz="2400" dirty="0" err="1" smtClean="0">
                <a:latin typeface="Calibri" panose="020F0502020204030204" pitchFamily="34" charset="0"/>
                <a:cs typeface="Calibri" panose="020F0502020204030204" pitchFamily="34" charset="0"/>
              </a:rPr>
              <a:t>civilisation</a:t>
            </a:r>
            <a:r>
              <a:rPr lang="en-US" sz="2400" dirty="0">
                <a:latin typeface="Calibri" panose="020F0502020204030204" pitchFamily="34" charset="0"/>
                <a:cs typeface="Calibri" panose="020F0502020204030204" pitchFamily="34" charset="0"/>
              </a:rPr>
              <a:t>. Forests are major contributors to the Earth's ability to maintain its climate, by the global impact of their photosynthesis. They are a natural defense against climate change, removing the greenhouse gas carbon dioxide and generating oxygen. This assists in purifying the atmosphere and controlling rising temperatures. Deforestation negates these benefits. Additionally, a single massive tree in the Amazon rainforest can be home for thousands of species. The wide variety of trees and plants found in tropical forests comprises particularly intensive biodiversity. This biodiversity is be important on its own terms in ways we may not currently understand, as interdependent species have evolved over millions of years to interact and flourish.</a:t>
            </a:r>
          </a:p>
        </p:txBody>
      </p:sp>
      <p:pic>
        <p:nvPicPr>
          <p:cNvPr id="5" name="Google Shape;90;p1">
            <a:extLst>
              <a:ext uri="{FF2B5EF4-FFF2-40B4-BE49-F238E27FC236}">
                <a16:creationId xmlns="" xmlns:a16="http://schemas.microsoft.com/office/drawing/2014/main" id="{B3777C88-76AA-3242-8985-AD7899327453}"/>
              </a:ext>
            </a:extLst>
          </p:cNvPr>
          <p:cNvPicPr preferRelativeResize="0"/>
          <p:nvPr/>
        </p:nvPicPr>
        <p:blipFill rotWithShape="1">
          <a:blip r:embed="rId3">
            <a:alphaModFix/>
          </a:blip>
          <a:srcRect/>
          <a:stretch/>
        </p:blipFill>
        <p:spPr>
          <a:xfrm>
            <a:off x="778933" y="304800"/>
            <a:ext cx="2164081" cy="968991"/>
          </a:xfrm>
          <a:prstGeom prst="rect">
            <a:avLst/>
          </a:prstGeom>
          <a:noFill/>
          <a:ln>
            <a:noFill/>
          </a:ln>
        </p:spPr>
      </p:pic>
      <p:pic>
        <p:nvPicPr>
          <p:cNvPr id="7" name="Picture 6">
            <a:extLst>
              <a:ext uri="{FF2B5EF4-FFF2-40B4-BE49-F238E27FC236}">
                <a16:creationId xmlns="" xmlns:a16="http://schemas.microsoft.com/office/drawing/2014/main" id="{7E98D3A2-DB0F-424E-8C42-C2DFC8EC764D}"/>
              </a:ext>
            </a:extLst>
          </p:cNvPr>
          <p:cNvPicPr>
            <a:picLocks noChangeAspect="1"/>
          </p:cNvPicPr>
          <p:nvPr/>
        </p:nvPicPr>
        <p:blipFill>
          <a:blip r:embed="rId4"/>
          <a:stretch>
            <a:fillRect/>
          </a:stretch>
        </p:blipFill>
        <p:spPr>
          <a:xfrm>
            <a:off x="2943015" y="304800"/>
            <a:ext cx="2376972" cy="968991"/>
          </a:xfrm>
          <a:prstGeom prst="rect">
            <a:avLst/>
          </a:prstGeom>
        </p:spPr>
      </p:pic>
      <p:sp>
        <p:nvSpPr>
          <p:cNvPr id="8" name="Rectangle 7">
            <a:extLst>
              <a:ext uri="{FF2B5EF4-FFF2-40B4-BE49-F238E27FC236}">
                <a16:creationId xmlns="" xmlns:a16="http://schemas.microsoft.com/office/drawing/2014/main" id="{29A71C1E-DAAB-A148-ACE1-5513F96BC64F}"/>
              </a:ext>
            </a:extLst>
          </p:cNvPr>
          <p:cNvSpPr/>
          <p:nvPr/>
        </p:nvSpPr>
        <p:spPr>
          <a:xfrm>
            <a:off x="7037307" y="330923"/>
            <a:ext cx="4024746" cy="9167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sto MT Regular" charset="0"/>
            </a:endParaRPr>
          </a:p>
        </p:txBody>
      </p:sp>
      <p:sp>
        <p:nvSpPr>
          <p:cNvPr id="2" name="Rectangle 1"/>
          <p:cNvSpPr/>
          <p:nvPr/>
        </p:nvSpPr>
        <p:spPr>
          <a:xfrm>
            <a:off x="6096000" y="312240"/>
            <a:ext cx="6096000" cy="954107"/>
          </a:xfrm>
          <a:prstGeom prst="rect">
            <a:avLst/>
          </a:prstGeom>
        </p:spPr>
        <p:txBody>
          <a:bodyPr>
            <a:spAutoFit/>
          </a:bodyPr>
          <a:lstStyle/>
          <a:p>
            <a:pPr algn="ctr"/>
            <a:r>
              <a:rPr lang="en-US" sz="2800" dirty="0">
                <a:solidFill>
                  <a:schemeClr val="bg1"/>
                </a:solidFill>
                <a:latin typeface="Calibri" panose="020F0502020204030204" pitchFamily="34" charset="0"/>
                <a:ea typeface="Calisto MT Regular" charset="0"/>
                <a:cs typeface="Calibri" panose="020F0502020204030204" pitchFamily="34" charset="0"/>
              </a:rPr>
              <a:t>Homework </a:t>
            </a:r>
          </a:p>
          <a:p>
            <a:pPr algn="ctr"/>
            <a:r>
              <a:rPr lang="ka-GE" sz="2800" dirty="0">
                <a:solidFill>
                  <a:schemeClr val="bg1"/>
                </a:solidFill>
                <a:latin typeface="Calibri" panose="020F0502020204030204" pitchFamily="34" charset="0"/>
                <a:ea typeface="Calisto MT Regular" charset="0"/>
                <a:cs typeface="Calibri" panose="020F0502020204030204" pitchFamily="34" charset="0"/>
              </a:rPr>
              <a:t>საშინაო დავალება</a:t>
            </a:r>
            <a:endParaRPr lang="en-US" sz="2800" dirty="0">
              <a:solidFill>
                <a:schemeClr val="bg1"/>
              </a:solidFill>
              <a:latin typeface="Calibri" panose="020F0502020204030204" pitchFamily="34" charset="0"/>
              <a:ea typeface="Calisto MT Regular" charset="0"/>
              <a:cs typeface="Calibri" panose="020F0502020204030204" pitchFamily="34" charset="0"/>
            </a:endParaRPr>
          </a:p>
        </p:txBody>
      </p:sp>
    </p:spTree>
    <p:extLst>
      <p:ext uri="{BB962C8B-B14F-4D97-AF65-F5344CB8AC3E}">
        <p14:creationId xmlns:p14="http://schemas.microsoft.com/office/powerpoint/2010/main" val="12046592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pic>
        <p:nvPicPr>
          <p:cNvPr id="7" name="Google Shape;90;p1">
            <a:extLst>
              <a:ext uri="{FF2B5EF4-FFF2-40B4-BE49-F238E27FC236}">
                <a16:creationId xmlns="" xmlns:a16="http://schemas.microsoft.com/office/drawing/2014/main" id="{5F91BBF8-4280-E84D-AC36-E0FB43FF28A2}"/>
              </a:ext>
            </a:extLst>
          </p:cNvPr>
          <p:cNvPicPr preferRelativeResize="0"/>
          <p:nvPr/>
        </p:nvPicPr>
        <p:blipFill rotWithShape="1">
          <a:blip r:embed="rId3">
            <a:alphaModFix/>
          </a:blip>
          <a:srcRect/>
          <a:stretch/>
        </p:blipFill>
        <p:spPr>
          <a:xfrm>
            <a:off x="979207" y="725338"/>
            <a:ext cx="2164081" cy="968991"/>
          </a:xfrm>
          <a:prstGeom prst="rect">
            <a:avLst/>
          </a:prstGeom>
          <a:noFill/>
          <a:ln>
            <a:noFill/>
          </a:ln>
        </p:spPr>
      </p:pic>
      <p:pic>
        <p:nvPicPr>
          <p:cNvPr id="8" name="Picture 7">
            <a:extLst>
              <a:ext uri="{FF2B5EF4-FFF2-40B4-BE49-F238E27FC236}">
                <a16:creationId xmlns="" xmlns:a16="http://schemas.microsoft.com/office/drawing/2014/main" id="{B467AF7E-AEF5-7240-BF10-F478703462D6}"/>
              </a:ext>
            </a:extLst>
          </p:cNvPr>
          <p:cNvPicPr>
            <a:picLocks noChangeAspect="1"/>
          </p:cNvPicPr>
          <p:nvPr/>
        </p:nvPicPr>
        <p:blipFill>
          <a:blip r:embed="rId4"/>
          <a:stretch>
            <a:fillRect/>
          </a:stretch>
        </p:blipFill>
        <p:spPr>
          <a:xfrm>
            <a:off x="3143289" y="725338"/>
            <a:ext cx="2376972" cy="968991"/>
          </a:xfrm>
          <a:prstGeom prst="rect">
            <a:avLst/>
          </a:prstGeom>
        </p:spPr>
      </p:pic>
      <p:grpSp>
        <p:nvGrpSpPr>
          <p:cNvPr id="10" name="Google Shape;147;g8d3272b2c0_0_186"/>
          <p:cNvGrpSpPr/>
          <p:nvPr/>
        </p:nvGrpSpPr>
        <p:grpSpPr>
          <a:xfrm>
            <a:off x="1610274" y="1694329"/>
            <a:ext cx="9207980" cy="5163671"/>
            <a:chOff x="-314653" y="-632457"/>
            <a:chExt cx="10153540" cy="6256347"/>
          </a:xfrm>
        </p:grpSpPr>
        <p:sp>
          <p:nvSpPr>
            <p:cNvPr id="11" name="Google Shape;148;g8d3272b2c0_0_186"/>
            <p:cNvSpPr/>
            <p:nvPr/>
          </p:nvSpPr>
          <p:spPr>
            <a:xfrm>
              <a:off x="3801607" y="2088522"/>
              <a:ext cx="1919179" cy="1687266"/>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Regular" charset="0"/>
                <a:ea typeface="Calisto MT Regular" charset="0"/>
                <a:cs typeface="Calisto MT Regular" charset="0"/>
              </a:endParaRPr>
            </a:p>
          </p:txBody>
        </p:sp>
        <p:sp>
          <p:nvSpPr>
            <p:cNvPr id="12" name="Google Shape;149;g8d3272b2c0_0_186"/>
            <p:cNvSpPr txBox="1"/>
            <p:nvPr/>
          </p:nvSpPr>
          <p:spPr>
            <a:xfrm>
              <a:off x="3977319" y="2277466"/>
              <a:ext cx="1531091" cy="1134600"/>
            </a:xfrm>
            <a:prstGeom prst="rect">
              <a:avLst/>
            </a:prstGeom>
            <a:noFill/>
            <a:ln>
              <a:noFill/>
            </a:ln>
          </p:spPr>
          <p:txBody>
            <a:bodyPr spcFirstLastPara="1" wrap="square" lIns="10775" tIns="10775" rIns="10775" bIns="10775" anchor="ctr" anchorCtr="0">
              <a:noAutofit/>
            </a:bodyPr>
            <a:lstStyle/>
            <a:p>
              <a:pPr marL="0" marR="0" lvl="0" indent="0" algn="ctr" rtl="0">
                <a:lnSpc>
                  <a:spcPct val="90000"/>
                </a:lnSpc>
                <a:spcBef>
                  <a:spcPts val="0"/>
                </a:spcBef>
                <a:spcAft>
                  <a:spcPts val="0"/>
                </a:spcAft>
                <a:buNone/>
              </a:pPr>
              <a:r>
                <a:rPr lang="en-US" sz="2200" b="1" u="none" strike="noStrike" cap="none" dirty="0">
                  <a:solidFill>
                    <a:srgbClr val="FFFFFF"/>
                  </a:solidFill>
                  <a:latin typeface="Calibri" panose="020F0502020204030204" pitchFamily="34" charset="0"/>
                  <a:ea typeface="Calibri"/>
                  <a:cs typeface="Calibri" panose="020F0502020204030204" pitchFamily="34" charset="0"/>
                  <a:sym typeface="Calibri"/>
                </a:rPr>
                <a:t>Vocabulary</a:t>
              </a:r>
              <a:endParaRPr sz="2200" dirty="0">
                <a:latin typeface="Calibri" panose="020F0502020204030204" pitchFamily="34" charset="0"/>
                <a:ea typeface="Calisto MT Regular" charset="0"/>
                <a:cs typeface="Calibri" panose="020F0502020204030204" pitchFamily="34" charset="0"/>
              </a:endParaRPr>
            </a:p>
            <a:p>
              <a:pPr marL="0" marR="0" lvl="0" indent="0" algn="ctr" rtl="0">
                <a:lnSpc>
                  <a:spcPct val="90000"/>
                </a:lnSpc>
                <a:spcBef>
                  <a:spcPts val="595"/>
                </a:spcBef>
                <a:spcAft>
                  <a:spcPts val="0"/>
                </a:spcAft>
                <a:buNone/>
              </a:pPr>
              <a:r>
                <a:rPr lang="en-US" sz="2200" b="1" u="none" strike="noStrike" cap="none" dirty="0" err="1">
                  <a:solidFill>
                    <a:srgbClr val="FFFFFF"/>
                  </a:solidFill>
                  <a:latin typeface="Calibri" panose="020F0502020204030204" pitchFamily="34" charset="0"/>
                  <a:ea typeface="Calibri"/>
                  <a:cs typeface="Calibri" panose="020F0502020204030204" pitchFamily="34" charset="0"/>
                  <a:sym typeface="Calibri"/>
                </a:rPr>
                <a:t>ლექსიკა</a:t>
              </a:r>
              <a:endParaRPr sz="2200" dirty="0">
                <a:latin typeface="Calibri" panose="020F0502020204030204" pitchFamily="34" charset="0"/>
                <a:ea typeface="Calisto MT Regular" charset="0"/>
                <a:cs typeface="Calibri" panose="020F0502020204030204" pitchFamily="34" charset="0"/>
              </a:endParaRPr>
            </a:p>
          </p:txBody>
        </p:sp>
        <p:sp>
          <p:nvSpPr>
            <p:cNvPr id="13" name="Google Shape;150;g8d3272b2c0_0_186"/>
            <p:cNvSpPr/>
            <p:nvPr/>
          </p:nvSpPr>
          <p:spPr>
            <a:xfrm rot="15988958">
              <a:off x="4394236" y="1761383"/>
              <a:ext cx="709036" cy="24945"/>
            </a:xfrm>
            <a:custGeom>
              <a:avLst/>
              <a:gdLst/>
              <a:ahLst/>
              <a:cxnLst/>
              <a:rect l="l" t="t" r="r" b="b"/>
              <a:pathLst>
                <a:path w="120000" h="120000" extrusionOk="0">
                  <a:moveTo>
                    <a:pt x="0" y="59998"/>
                  </a:moveTo>
                  <a:lnTo>
                    <a:pt x="120000" y="59998"/>
                  </a:lnTo>
                </a:path>
              </a:pathLst>
            </a:cu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Regular" charset="0"/>
                <a:ea typeface="Calisto MT Regular" charset="0"/>
                <a:cs typeface="Calisto MT Regular" charset="0"/>
              </a:endParaRPr>
            </a:p>
          </p:txBody>
        </p:sp>
        <p:sp>
          <p:nvSpPr>
            <p:cNvPr id="14" name="Google Shape;151;g8d3272b2c0_0_186"/>
            <p:cNvSpPr txBox="1"/>
            <p:nvPr/>
          </p:nvSpPr>
          <p:spPr>
            <a:xfrm rot="5196305">
              <a:off x="4607339" y="1672363"/>
              <a:ext cx="35462" cy="3546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Regular" charset="0"/>
                <a:ea typeface="Calibri"/>
                <a:cs typeface="Calibri"/>
                <a:sym typeface="Calibri"/>
              </a:endParaRPr>
            </a:p>
          </p:txBody>
        </p:sp>
        <p:sp>
          <p:nvSpPr>
            <p:cNvPr id="15" name="Google Shape;152;g8d3272b2c0_0_186"/>
            <p:cNvSpPr/>
            <p:nvPr/>
          </p:nvSpPr>
          <p:spPr>
            <a:xfrm>
              <a:off x="-314653" y="590355"/>
              <a:ext cx="3171952" cy="2161767"/>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Regular" charset="0"/>
                <a:ea typeface="Calisto MT Regular" charset="0"/>
                <a:cs typeface="Calisto MT Regular" charset="0"/>
              </a:endParaRPr>
            </a:p>
          </p:txBody>
        </p:sp>
        <p:sp>
          <p:nvSpPr>
            <p:cNvPr id="16" name="Google Shape;153;g8d3272b2c0_0_186"/>
            <p:cNvSpPr txBox="1"/>
            <p:nvPr/>
          </p:nvSpPr>
          <p:spPr>
            <a:xfrm>
              <a:off x="-158747" y="1093296"/>
              <a:ext cx="2860139" cy="1108215"/>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630"/>
                </a:spcBef>
                <a:spcAft>
                  <a:spcPts val="0"/>
                </a:spcAft>
                <a:buClr>
                  <a:srgbClr val="000000"/>
                </a:buClr>
                <a:buFont typeface="Arial"/>
                <a:buNone/>
              </a:pPr>
              <a:r>
                <a:rPr lang="en-US" sz="2000" b="1" dirty="0">
                  <a:solidFill>
                    <a:srgbClr val="FFFFFF"/>
                  </a:solidFill>
                  <a:latin typeface="Calibri" panose="020F0502020204030204" pitchFamily="34" charset="0"/>
                  <a:ea typeface="Calibri"/>
                  <a:cs typeface="Calibri" panose="020F0502020204030204" pitchFamily="34" charset="0"/>
                  <a:sym typeface="Calibri"/>
                </a:rPr>
                <a:t>h</a:t>
              </a:r>
              <a:r>
                <a:rPr lang="en-US" sz="2000" b="1" dirty="0" smtClean="0">
                  <a:solidFill>
                    <a:srgbClr val="FFFFFF"/>
                  </a:solidFill>
                  <a:latin typeface="Calibri" panose="020F0502020204030204" pitchFamily="34" charset="0"/>
                  <a:ea typeface="Calibri"/>
                  <a:cs typeface="Calibri" panose="020F0502020204030204" pitchFamily="34" charset="0"/>
                  <a:sym typeface="Calibri"/>
                </a:rPr>
                <a:t>abitat</a:t>
              </a:r>
              <a:endParaRPr lang="en-US" sz="2000" b="1" dirty="0">
                <a:solidFill>
                  <a:srgbClr val="FFFFFF"/>
                </a:solidFill>
                <a:latin typeface="Calibri" panose="020F0502020204030204" pitchFamily="34" charset="0"/>
                <a:ea typeface="Calibri"/>
                <a:cs typeface="Calibri" panose="020F0502020204030204" pitchFamily="34" charset="0"/>
                <a:sym typeface="Calibri"/>
              </a:endParaRPr>
            </a:p>
            <a:p>
              <a:pPr marL="0" marR="0" lvl="0" indent="0" algn="ctr" rtl="0">
                <a:lnSpc>
                  <a:spcPct val="90000"/>
                </a:lnSpc>
                <a:spcBef>
                  <a:spcPts val="630"/>
                </a:spcBef>
                <a:spcAft>
                  <a:spcPts val="0"/>
                </a:spcAft>
                <a:buClr>
                  <a:srgbClr val="000000"/>
                </a:buClr>
                <a:buFont typeface="Arial"/>
                <a:buNone/>
              </a:pPr>
              <a:r>
                <a:rPr lang="en-US" sz="2000" b="1" dirty="0">
                  <a:solidFill>
                    <a:srgbClr val="FFFFFF"/>
                  </a:solidFill>
                  <a:latin typeface="Calibri" panose="020F0502020204030204" pitchFamily="34" charset="0"/>
                  <a:ea typeface="Calibri"/>
                  <a:cs typeface="Calibri" panose="020F0502020204030204" pitchFamily="34" charset="0"/>
                  <a:sym typeface="Calibri"/>
                </a:rPr>
                <a:t>(n.)</a:t>
              </a:r>
            </a:p>
            <a:p>
              <a:pPr marL="0" marR="0" lvl="0" indent="0" algn="ctr" rtl="0">
                <a:lnSpc>
                  <a:spcPct val="90000"/>
                </a:lnSpc>
                <a:spcBef>
                  <a:spcPts val="630"/>
                </a:spcBef>
                <a:spcAft>
                  <a:spcPts val="0"/>
                </a:spcAft>
                <a:buClr>
                  <a:srgbClr val="000000"/>
                </a:buClr>
                <a:buFont typeface="Arial"/>
                <a:buNone/>
              </a:pPr>
              <a:r>
                <a:rPr lang="ka-GE" sz="1800" b="1" dirty="0">
                  <a:solidFill>
                    <a:srgbClr val="FFFFFF"/>
                  </a:solidFill>
                  <a:latin typeface="Calibri" panose="020F0502020204030204" pitchFamily="34" charset="0"/>
                  <a:ea typeface="Calibri"/>
                  <a:cs typeface="Calibri" panose="020F0502020204030204" pitchFamily="34" charset="0"/>
                  <a:sym typeface="Calibri"/>
                </a:rPr>
                <a:t>ბუნებრივი საარსებო გარემო</a:t>
              </a:r>
              <a:endParaRPr sz="1800" b="1"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17" name="Google Shape;154;g8d3272b2c0_0_186"/>
            <p:cNvSpPr/>
            <p:nvPr/>
          </p:nvSpPr>
          <p:spPr>
            <a:xfrm rot="8932286" flipV="1">
              <a:off x="5542543" y="2031070"/>
              <a:ext cx="1187820" cy="635285"/>
            </a:xfrm>
            <a:custGeom>
              <a:avLst/>
              <a:gdLst/>
              <a:ahLst/>
              <a:cxnLst/>
              <a:rect l="l" t="t" r="r" b="b"/>
              <a:pathLst>
                <a:path w="120000" h="120000" extrusionOk="0">
                  <a:moveTo>
                    <a:pt x="0" y="59998"/>
                  </a:moveTo>
                  <a:lnTo>
                    <a:pt x="120000" y="59998"/>
                  </a:lnTo>
                </a:path>
              </a:pathLst>
            </a:cu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Regular" charset="0"/>
                <a:ea typeface="Calisto MT Regular" charset="0"/>
                <a:cs typeface="Calisto MT Regular" charset="0"/>
              </a:endParaRPr>
            </a:p>
          </p:txBody>
        </p:sp>
        <p:sp>
          <p:nvSpPr>
            <p:cNvPr id="18" name="Google Shape;155;g8d3272b2c0_0_186"/>
            <p:cNvSpPr txBox="1"/>
            <p:nvPr/>
          </p:nvSpPr>
          <p:spPr>
            <a:xfrm rot="-2466378">
              <a:off x="5868095" y="1745714"/>
              <a:ext cx="81222" cy="8122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Regular" charset="0"/>
                <a:ea typeface="Calibri"/>
                <a:cs typeface="Calibri"/>
                <a:sym typeface="Calibri"/>
              </a:endParaRPr>
            </a:p>
          </p:txBody>
        </p:sp>
        <p:sp>
          <p:nvSpPr>
            <p:cNvPr id="21" name="Google Shape;159;g8d3272b2c0_0_186"/>
            <p:cNvSpPr txBox="1"/>
            <p:nvPr/>
          </p:nvSpPr>
          <p:spPr>
            <a:xfrm rot="-246013">
              <a:off x="6281636" y="2686160"/>
              <a:ext cx="83915" cy="8391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Regular" charset="0"/>
                <a:ea typeface="Calibri"/>
                <a:cs typeface="Calibri"/>
                <a:sym typeface="Calibri"/>
              </a:endParaRPr>
            </a:p>
          </p:txBody>
        </p:sp>
        <p:sp>
          <p:nvSpPr>
            <p:cNvPr id="22" name="Google Shape;163;g8d3272b2c0_0_186"/>
            <p:cNvSpPr txBox="1"/>
            <p:nvPr/>
          </p:nvSpPr>
          <p:spPr>
            <a:xfrm rot="2113695">
              <a:off x="5940677" y="3711274"/>
              <a:ext cx="77492" cy="7749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Regular" charset="0"/>
                <a:ea typeface="Calibri"/>
                <a:cs typeface="Calibri"/>
                <a:sym typeface="Calibri"/>
              </a:endParaRPr>
            </a:p>
          </p:txBody>
        </p:sp>
        <p:sp>
          <p:nvSpPr>
            <p:cNvPr id="24" name="Google Shape;167;g8d3272b2c0_0_186"/>
            <p:cNvSpPr txBox="1"/>
            <p:nvPr/>
          </p:nvSpPr>
          <p:spPr>
            <a:xfrm rot="5176116">
              <a:off x="4746973" y="3776269"/>
              <a:ext cx="13829" cy="13829"/>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Regular" charset="0"/>
                <a:ea typeface="Calibri"/>
                <a:cs typeface="Calibri"/>
                <a:sym typeface="Calibri"/>
              </a:endParaRPr>
            </a:p>
          </p:txBody>
        </p:sp>
        <p:sp>
          <p:nvSpPr>
            <p:cNvPr id="25" name="Google Shape;168;g8d3272b2c0_0_186"/>
            <p:cNvSpPr/>
            <p:nvPr/>
          </p:nvSpPr>
          <p:spPr>
            <a:xfrm>
              <a:off x="5508409" y="3526426"/>
              <a:ext cx="3292040" cy="2097464"/>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lang="ka-GE" sz="1800" b="1" dirty="0" smtClean="0">
                <a:solidFill>
                  <a:schemeClr val="bg1"/>
                </a:solidFill>
                <a:latin typeface="Calibri" pitchFamily="34" charset="0"/>
                <a:ea typeface="Calisto MT Regular" charset="0"/>
                <a:cs typeface="Calisto MT Regular" charset="0"/>
              </a:endParaRPr>
            </a:p>
            <a:p>
              <a:pPr marL="0" lvl="0" indent="0" algn="ctr" rtl="0">
                <a:spcBef>
                  <a:spcPts val="0"/>
                </a:spcBef>
                <a:spcAft>
                  <a:spcPts val="0"/>
                </a:spcAft>
                <a:buNone/>
              </a:pPr>
              <a:r>
                <a:rPr lang="en-US" sz="2000" b="1" dirty="0" smtClean="0">
                  <a:solidFill>
                    <a:schemeClr val="bg1"/>
                  </a:solidFill>
                  <a:latin typeface="Calibri" pitchFamily="34" charset="0"/>
                  <a:ea typeface="Calisto MT Regular" charset="0"/>
                  <a:cs typeface="Calisto MT Regular" charset="0"/>
                </a:rPr>
                <a:t>species</a:t>
              </a:r>
              <a:endParaRPr lang="en-US" sz="2000" b="1" dirty="0">
                <a:solidFill>
                  <a:schemeClr val="bg1"/>
                </a:solidFill>
                <a:latin typeface="Calibri" pitchFamily="34" charset="0"/>
                <a:ea typeface="Calisto MT Regular" charset="0"/>
                <a:cs typeface="Calisto MT Regular" charset="0"/>
              </a:endParaRPr>
            </a:p>
            <a:p>
              <a:pPr marL="0" lvl="0" indent="0" algn="ctr" rtl="0">
                <a:spcBef>
                  <a:spcPts val="0"/>
                </a:spcBef>
                <a:spcAft>
                  <a:spcPts val="0"/>
                </a:spcAft>
                <a:buNone/>
              </a:pPr>
              <a:r>
                <a:rPr lang="en-US" sz="2000" b="1" dirty="0">
                  <a:solidFill>
                    <a:schemeClr val="bg1"/>
                  </a:solidFill>
                  <a:latin typeface="Calibri" pitchFamily="34" charset="0"/>
                  <a:ea typeface="Calisto MT Regular" charset="0"/>
                  <a:cs typeface="Calisto MT Regular" charset="0"/>
                </a:rPr>
                <a:t>(</a:t>
              </a:r>
              <a:r>
                <a:rPr lang="en-US" sz="2000" b="1" dirty="0" smtClean="0">
                  <a:solidFill>
                    <a:schemeClr val="bg1"/>
                  </a:solidFill>
                  <a:latin typeface="Calibri" pitchFamily="34" charset="0"/>
                  <a:ea typeface="Calisto MT Regular" charset="0"/>
                  <a:cs typeface="Calisto MT Regular" charset="0"/>
                </a:rPr>
                <a:t>n.)</a:t>
              </a:r>
              <a:endParaRPr lang="en-US" sz="2000" b="1" dirty="0">
                <a:solidFill>
                  <a:schemeClr val="bg1"/>
                </a:solidFill>
                <a:latin typeface="Calibri" pitchFamily="34" charset="0"/>
                <a:ea typeface="Calisto MT Regular" charset="0"/>
                <a:cs typeface="Calisto MT Regular" charset="0"/>
              </a:endParaRPr>
            </a:p>
            <a:p>
              <a:pPr marL="0" lvl="0" indent="0" algn="ctr" rtl="0">
                <a:spcBef>
                  <a:spcPts val="0"/>
                </a:spcBef>
                <a:spcAft>
                  <a:spcPts val="0"/>
                </a:spcAft>
                <a:buNone/>
              </a:pPr>
              <a:r>
                <a:rPr lang="ka-GE" sz="2000" b="1" dirty="0">
                  <a:solidFill>
                    <a:schemeClr val="bg1"/>
                  </a:solidFill>
                  <a:latin typeface="Calibri Regular" charset="0"/>
                  <a:ea typeface="Calisto MT Regular" charset="0"/>
                  <a:cs typeface="Calisto MT Regular" charset="0"/>
                </a:rPr>
                <a:t>სახეობა</a:t>
              </a:r>
            </a:p>
            <a:p>
              <a:pPr marL="0" lvl="0" indent="0" algn="ctr" rtl="0">
                <a:spcBef>
                  <a:spcPts val="0"/>
                </a:spcBef>
                <a:spcAft>
                  <a:spcPts val="0"/>
                </a:spcAft>
                <a:buNone/>
              </a:pPr>
              <a:endParaRPr sz="1800" b="1" dirty="0">
                <a:solidFill>
                  <a:schemeClr val="bg1"/>
                </a:solidFill>
                <a:latin typeface="Calibri" pitchFamily="34" charset="0"/>
                <a:ea typeface="Calisto MT Regular" charset="0"/>
                <a:cs typeface="Calisto MT Regular" charset="0"/>
              </a:endParaRPr>
            </a:p>
          </p:txBody>
        </p:sp>
        <p:sp>
          <p:nvSpPr>
            <p:cNvPr id="27" name="Google Shape;170;g8d3272b2c0_0_186"/>
            <p:cNvSpPr/>
            <p:nvPr/>
          </p:nvSpPr>
          <p:spPr>
            <a:xfrm rot="8343366" flipV="1">
              <a:off x="2977552" y="2955549"/>
              <a:ext cx="1072652" cy="1537659"/>
            </a:xfrm>
            <a:custGeom>
              <a:avLst/>
              <a:gdLst/>
              <a:ahLst/>
              <a:cxnLst/>
              <a:rect l="l" t="t" r="r" b="b"/>
              <a:pathLst>
                <a:path w="120000" h="120000" extrusionOk="0">
                  <a:moveTo>
                    <a:pt x="0" y="59998"/>
                  </a:moveTo>
                  <a:lnTo>
                    <a:pt x="120000" y="59998"/>
                  </a:lnTo>
                </a:path>
              </a:pathLst>
            </a:cu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Regular" charset="0"/>
                <a:ea typeface="Calisto MT Regular" charset="0"/>
                <a:cs typeface="Calisto MT Regular" charset="0"/>
              </a:endParaRPr>
            </a:p>
          </p:txBody>
        </p:sp>
        <p:sp>
          <p:nvSpPr>
            <p:cNvPr id="28" name="Google Shape;171;g8d3272b2c0_0_186"/>
            <p:cNvSpPr txBox="1"/>
            <p:nvPr/>
          </p:nvSpPr>
          <p:spPr>
            <a:xfrm rot="-1759631">
              <a:off x="3157491" y="3636472"/>
              <a:ext cx="91875" cy="9187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Regular" charset="0"/>
                <a:ea typeface="Calibri"/>
                <a:cs typeface="Calibri"/>
                <a:sym typeface="Calibri"/>
              </a:endParaRPr>
            </a:p>
          </p:txBody>
        </p:sp>
        <p:sp>
          <p:nvSpPr>
            <p:cNvPr id="29" name="Google Shape;172;g8d3272b2c0_0_186"/>
            <p:cNvSpPr/>
            <p:nvPr/>
          </p:nvSpPr>
          <p:spPr>
            <a:xfrm>
              <a:off x="494369" y="3433355"/>
              <a:ext cx="3281143" cy="2073503"/>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Regular" charset="0"/>
                <a:ea typeface="Calisto MT Regular" charset="0"/>
                <a:cs typeface="Calisto MT Regular" charset="0"/>
              </a:endParaRPr>
            </a:p>
          </p:txBody>
        </p:sp>
        <p:sp>
          <p:nvSpPr>
            <p:cNvPr id="30" name="Google Shape;173;g8d3272b2c0_0_186"/>
            <p:cNvSpPr txBox="1"/>
            <p:nvPr/>
          </p:nvSpPr>
          <p:spPr>
            <a:xfrm>
              <a:off x="1048301" y="3638447"/>
              <a:ext cx="2330982" cy="831660"/>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None/>
              </a:pPr>
              <a:endParaRPr lang="en-US" sz="2000" b="1" u="none" strike="noStrike" cap="none" dirty="0">
                <a:solidFill>
                  <a:srgbClr val="FFFFFF"/>
                </a:solidFill>
                <a:latin typeface="Calibri" panose="020F0502020204030204" pitchFamily="34" charset="0"/>
                <a:ea typeface="Calibri"/>
                <a:cs typeface="Calibri" panose="020F0502020204030204" pitchFamily="34" charset="0"/>
                <a:sym typeface="Calibri"/>
              </a:endParaRPr>
            </a:p>
            <a:p>
              <a:pPr marL="0" marR="0" lvl="0" indent="0" algn="ctr" rtl="0">
                <a:lnSpc>
                  <a:spcPct val="90000"/>
                </a:lnSpc>
                <a:spcBef>
                  <a:spcPts val="0"/>
                </a:spcBef>
                <a:spcAft>
                  <a:spcPts val="0"/>
                </a:spcAft>
                <a:buNone/>
              </a:pPr>
              <a:endParaRPr lang="en-US" sz="2000" b="1" dirty="0">
                <a:solidFill>
                  <a:srgbClr val="FFFFFF"/>
                </a:solidFill>
                <a:latin typeface="Calibri" panose="020F0502020204030204" pitchFamily="34" charset="0"/>
                <a:ea typeface="Calibri"/>
                <a:cs typeface="Calibri" panose="020F0502020204030204" pitchFamily="34" charset="0"/>
                <a:sym typeface="Calibri"/>
              </a:endParaRPr>
            </a:p>
            <a:p>
              <a:pPr marL="0" marR="0" lvl="0" indent="0" algn="ctr" rtl="0">
                <a:lnSpc>
                  <a:spcPct val="90000"/>
                </a:lnSpc>
                <a:spcBef>
                  <a:spcPts val="0"/>
                </a:spcBef>
                <a:spcAft>
                  <a:spcPts val="0"/>
                </a:spcAft>
                <a:buNone/>
              </a:pPr>
              <a:endParaRPr lang="en-US" sz="2000" b="1" u="none" strike="noStrike" cap="none" dirty="0">
                <a:solidFill>
                  <a:srgbClr val="FFFFFF"/>
                </a:solidFill>
                <a:latin typeface="Calibri" panose="020F0502020204030204" pitchFamily="34" charset="0"/>
                <a:ea typeface="Calibri"/>
                <a:cs typeface="Calibri" panose="020F0502020204030204" pitchFamily="34" charset="0"/>
                <a:sym typeface="Calibri"/>
              </a:endParaRPr>
            </a:p>
            <a:p>
              <a:pPr marL="0" marR="0" lvl="0" indent="0" algn="ctr" rtl="0">
                <a:lnSpc>
                  <a:spcPct val="90000"/>
                </a:lnSpc>
                <a:spcBef>
                  <a:spcPts val="0"/>
                </a:spcBef>
                <a:spcAft>
                  <a:spcPts val="0"/>
                </a:spcAft>
                <a:buNone/>
              </a:pPr>
              <a:r>
                <a:rPr lang="en-US" sz="2000" b="1" dirty="0" smtClean="0">
                  <a:solidFill>
                    <a:srgbClr val="FFFFFF"/>
                  </a:solidFill>
                  <a:latin typeface="Calibri" panose="020F0502020204030204" pitchFamily="34" charset="0"/>
                  <a:ea typeface="Calibri"/>
                  <a:cs typeface="Calibri" panose="020F0502020204030204" pitchFamily="34" charset="0"/>
                  <a:sym typeface="Calibri"/>
                </a:rPr>
                <a:t>to c</a:t>
              </a:r>
              <a:r>
                <a:rPr lang="en-US" sz="2000" b="1" u="none" strike="noStrike" cap="none" dirty="0" smtClean="0">
                  <a:solidFill>
                    <a:srgbClr val="FFFFFF"/>
                  </a:solidFill>
                  <a:latin typeface="Calibri" panose="020F0502020204030204" pitchFamily="34" charset="0"/>
                  <a:ea typeface="Calibri"/>
                  <a:cs typeface="Calibri" panose="020F0502020204030204" pitchFamily="34" charset="0"/>
                  <a:sym typeface="Calibri"/>
                </a:rPr>
                <a:t>onserve </a:t>
              </a:r>
              <a:endParaRPr lang="en-US" sz="2000" b="1" u="none" strike="noStrike" cap="none" dirty="0">
                <a:solidFill>
                  <a:srgbClr val="FFFFFF"/>
                </a:solidFill>
                <a:latin typeface="Calibri" panose="020F0502020204030204" pitchFamily="34" charset="0"/>
                <a:ea typeface="Calibri"/>
                <a:cs typeface="Calibri" panose="020F0502020204030204" pitchFamily="34" charset="0"/>
                <a:sym typeface="Calibri"/>
              </a:endParaRPr>
            </a:p>
            <a:p>
              <a:pPr marL="0" marR="0" lvl="0" indent="0" algn="ctr" rtl="0">
                <a:lnSpc>
                  <a:spcPct val="90000"/>
                </a:lnSpc>
                <a:spcBef>
                  <a:spcPts val="0"/>
                </a:spcBef>
                <a:spcAft>
                  <a:spcPts val="0"/>
                </a:spcAft>
                <a:buNone/>
              </a:pPr>
              <a:r>
                <a:rPr lang="en-US" sz="2000" b="1" dirty="0">
                  <a:solidFill>
                    <a:srgbClr val="FFFFFF"/>
                  </a:solidFill>
                  <a:latin typeface="Calibri" panose="020F0502020204030204" pitchFamily="34" charset="0"/>
                  <a:ea typeface="Calibri"/>
                  <a:cs typeface="Calibri" panose="020F0502020204030204" pitchFamily="34" charset="0"/>
                  <a:sym typeface="Calibri"/>
                </a:rPr>
                <a:t>(v.)</a:t>
              </a:r>
            </a:p>
            <a:p>
              <a:pPr marL="0" marR="0" lvl="0" indent="0" algn="ctr" rtl="0">
                <a:lnSpc>
                  <a:spcPct val="90000"/>
                </a:lnSpc>
                <a:spcBef>
                  <a:spcPts val="0"/>
                </a:spcBef>
                <a:spcAft>
                  <a:spcPts val="0"/>
                </a:spcAft>
                <a:buNone/>
              </a:pPr>
              <a:r>
                <a:rPr lang="ka-GE" sz="1800" b="1" u="none" strike="noStrike" cap="none" dirty="0">
                  <a:solidFill>
                    <a:srgbClr val="FFFFFF"/>
                  </a:solidFill>
                  <a:latin typeface="Calibri" panose="020F0502020204030204" pitchFamily="34" charset="0"/>
                  <a:ea typeface="Calibri"/>
                  <a:cs typeface="Calibri" panose="020F0502020204030204" pitchFamily="34" charset="0"/>
                  <a:sym typeface="Calibri"/>
                </a:rPr>
                <a:t>ბუნების დაცვა</a:t>
              </a:r>
              <a:endParaRPr sz="1800" b="1" u="none" strike="noStrike" cap="none"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32" name="Google Shape;175;g8d3272b2c0_0_186"/>
            <p:cNvSpPr txBox="1"/>
            <p:nvPr/>
          </p:nvSpPr>
          <p:spPr>
            <a:xfrm rot="162391">
              <a:off x="3037428" y="2729877"/>
              <a:ext cx="82592" cy="8259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Regular" charset="0"/>
                <a:ea typeface="Calibri"/>
                <a:cs typeface="Calibri"/>
                <a:sym typeface="Calibri"/>
              </a:endParaRPr>
            </a:p>
          </p:txBody>
        </p:sp>
        <p:sp>
          <p:nvSpPr>
            <p:cNvPr id="33" name="Google Shape;176;g8d3272b2c0_0_186"/>
            <p:cNvSpPr/>
            <p:nvPr/>
          </p:nvSpPr>
          <p:spPr>
            <a:xfrm>
              <a:off x="6502971" y="936104"/>
              <a:ext cx="3335916" cy="2240775"/>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lvl="0" algn="ctr">
                <a:lnSpc>
                  <a:spcPct val="90000"/>
                </a:lnSpc>
                <a:spcBef>
                  <a:spcPts val="630"/>
                </a:spcBef>
              </a:pPr>
              <a:endParaRPr lang="en-US" sz="2400" b="1" dirty="0">
                <a:solidFill>
                  <a:srgbClr val="FFFFFF"/>
                </a:solidFill>
                <a:latin typeface="Calibri" panose="020F0502020204030204" pitchFamily="34" charset="0"/>
                <a:ea typeface="Calibri"/>
                <a:cs typeface="Calibri" panose="020F0502020204030204" pitchFamily="34" charset="0"/>
                <a:sym typeface="Calibri"/>
              </a:endParaRPr>
            </a:p>
            <a:p>
              <a:pPr lvl="0" algn="ctr">
                <a:lnSpc>
                  <a:spcPct val="90000"/>
                </a:lnSpc>
                <a:spcBef>
                  <a:spcPts val="630"/>
                </a:spcBef>
              </a:pPr>
              <a:r>
                <a:rPr lang="en-US" sz="2000" b="1" dirty="0">
                  <a:solidFill>
                    <a:srgbClr val="FFFFFF"/>
                  </a:solidFill>
                  <a:latin typeface="Calibri" panose="020F0502020204030204" pitchFamily="34" charset="0"/>
                  <a:ea typeface="Calibri"/>
                  <a:cs typeface="Calibri" panose="020F0502020204030204" pitchFamily="34" charset="0"/>
                  <a:sym typeface="Calibri"/>
                </a:rPr>
                <a:t>v</a:t>
              </a:r>
              <a:r>
                <a:rPr lang="en-US" sz="2000" b="1" dirty="0" smtClean="0">
                  <a:solidFill>
                    <a:srgbClr val="FFFFFF"/>
                  </a:solidFill>
                  <a:latin typeface="Calibri" panose="020F0502020204030204" pitchFamily="34" charset="0"/>
                  <a:ea typeface="Calibri"/>
                  <a:cs typeface="Calibri" panose="020F0502020204030204" pitchFamily="34" charset="0"/>
                  <a:sym typeface="Calibri"/>
                </a:rPr>
                <a:t>egetation</a:t>
              </a:r>
              <a:endParaRPr lang="ka-GE" sz="2000" b="1" dirty="0">
                <a:solidFill>
                  <a:srgbClr val="FFFFFF"/>
                </a:solidFill>
                <a:latin typeface="Calibri" panose="020F0502020204030204" pitchFamily="34" charset="0"/>
                <a:ea typeface="Calibri"/>
                <a:cs typeface="Calibri" panose="020F0502020204030204" pitchFamily="34" charset="0"/>
                <a:sym typeface="Calibri"/>
              </a:endParaRPr>
            </a:p>
            <a:p>
              <a:pPr lvl="0" algn="ctr">
                <a:lnSpc>
                  <a:spcPct val="90000"/>
                </a:lnSpc>
                <a:spcBef>
                  <a:spcPts val="630"/>
                </a:spcBef>
              </a:pPr>
              <a:r>
                <a:rPr lang="en-US" sz="2000" b="1" dirty="0">
                  <a:solidFill>
                    <a:srgbClr val="FFFFFF"/>
                  </a:solidFill>
                  <a:latin typeface="Calibri" panose="020F0502020204030204" pitchFamily="34" charset="0"/>
                  <a:ea typeface="Calibri"/>
                  <a:cs typeface="Calibri" panose="020F0502020204030204" pitchFamily="34" charset="0"/>
                  <a:sym typeface="Calibri"/>
                </a:rPr>
                <a:t>(n.)</a:t>
              </a:r>
            </a:p>
            <a:p>
              <a:pPr lvl="0" algn="ctr">
                <a:lnSpc>
                  <a:spcPct val="90000"/>
                </a:lnSpc>
                <a:spcBef>
                  <a:spcPts val="630"/>
                </a:spcBef>
              </a:pPr>
              <a:r>
                <a:rPr lang="ka-GE" sz="2000" b="1" dirty="0">
                  <a:solidFill>
                    <a:srgbClr val="FFFFFF"/>
                  </a:solidFill>
                  <a:latin typeface="Calibri" panose="020F0502020204030204" pitchFamily="34" charset="0"/>
                  <a:ea typeface="Calibri"/>
                  <a:cs typeface="Calibri" panose="020F0502020204030204" pitchFamily="34" charset="0"/>
                  <a:sym typeface="Calibri"/>
                </a:rPr>
                <a:t>მცენარეული საფარი</a:t>
              </a:r>
              <a:endParaRPr lang="en-US" sz="2000" b="1" dirty="0">
                <a:solidFill>
                  <a:srgbClr val="FFFFFF"/>
                </a:solidFill>
                <a:latin typeface="Calibri" panose="020F0502020204030204" pitchFamily="34" charset="0"/>
                <a:ea typeface="Calibri"/>
                <a:cs typeface="Calibri" panose="020F0502020204030204" pitchFamily="34" charset="0"/>
                <a:sym typeface="Calibri"/>
              </a:endParaRPr>
            </a:p>
            <a:p>
              <a:pPr marL="0" lvl="0" indent="0" algn="l" rtl="0">
                <a:spcBef>
                  <a:spcPts val="0"/>
                </a:spcBef>
                <a:spcAft>
                  <a:spcPts val="0"/>
                </a:spcAft>
                <a:buNone/>
              </a:pPr>
              <a:endParaRPr sz="2000" dirty="0">
                <a:latin typeface="Calibri Regular" charset="0"/>
                <a:ea typeface="Calisto MT Regular" charset="0"/>
                <a:cs typeface="Calisto MT Regular" charset="0"/>
              </a:endParaRPr>
            </a:p>
          </p:txBody>
        </p:sp>
        <p:sp>
          <p:nvSpPr>
            <p:cNvPr id="34" name="Google Shape;177;g8d3272b2c0_0_186"/>
            <p:cNvSpPr txBox="1"/>
            <p:nvPr/>
          </p:nvSpPr>
          <p:spPr>
            <a:xfrm>
              <a:off x="6686565" y="3853450"/>
              <a:ext cx="1902599" cy="907799"/>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630"/>
                </a:spcBef>
                <a:spcAft>
                  <a:spcPts val="0"/>
                </a:spcAft>
                <a:buNone/>
              </a:pPr>
              <a:endParaRPr lang="en-US" sz="2000" b="1"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35" name="Google Shape;178;g8d3272b2c0_0_186"/>
            <p:cNvSpPr/>
            <p:nvPr/>
          </p:nvSpPr>
          <p:spPr>
            <a:xfrm rot="12155486" flipV="1">
              <a:off x="2715433" y="2160049"/>
              <a:ext cx="1327701" cy="85106"/>
            </a:xfrm>
            <a:custGeom>
              <a:avLst/>
              <a:gdLst/>
              <a:ahLst/>
              <a:cxnLst/>
              <a:rect l="l" t="t" r="r" b="b"/>
              <a:pathLst>
                <a:path w="120000" h="120000" extrusionOk="0">
                  <a:moveTo>
                    <a:pt x="0" y="59998"/>
                  </a:moveTo>
                  <a:lnTo>
                    <a:pt x="120000" y="59998"/>
                  </a:lnTo>
                </a:path>
              </a:pathLst>
            </a:cu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Regular" charset="0"/>
                <a:ea typeface="Calisto MT Regular" charset="0"/>
                <a:cs typeface="Calisto MT Regular" charset="0"/>
              </a:endParaRPr>
            </a:p>
          </p:txBody>
        </p:sp>
        <p:sp>
          <p:nvSpPr>
            <p:cNvPr id="36" name="Google Shape;179;g8d3272b2c0_0_186"/>
            <p:cNvSpPr txBox="1"/>
            <p:nvPr/>
          </p:nvSpPr>
          <p:spPr>
            <a:xfrm rot="2082986">
              <a:off x="3053634" y="1686894"/>
              <a:ext cx="102192" cy="10219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Regular" charset="0"/>
                <a:ea typeface="Calibri"/>
                <a:cs typeface="Calibri"/>
                <a:sym typeface="Calibri"/>
              </a:endParaRPr>
            </a:p>
          </p:txBody>
        </p:sp>
        <p:sp>
          <p:nvSpPr>
            <p:cNvPr id="37" name="Google Shape;180;g8d3272b2c0_0_186"/>
            <p:cNvSpPr/>
            <p:nvPr/>
          </p:nvSpPr>
          <p:spPr>
            <a:xfrm>
              <a:off x="3041755" y="-632457"/>
              <a:ext cx="3561854" cy="2279860"/>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b="1" dirty="0" smtClean="0">
                  <a:solidFill>
                    <a:schemeClr val="bg1"/>
                  </a:solidFill>
                  <a:latin typeface="Calibri "/>
                  <a:ea typeface="Calisto MT Regular" charset="0"/>
                  <a:cs typeface="Calisto MT Regular" charset="0"/>
                </a:rPr>
                <a:t>biodiversity</a:t>
              </a:r>
              <a:endParaRPr lang="en-US" sz="1800" b="1" dirty="0">
                <a:solidFill>
                  <a:schemeClr val="bg1"/>
                </a:solidFill>
                <a:latin typeface="Calibri "/>
                <a:ea typeface="Calisto MT Regular" charset="0"/>
                <a:cs typeface="Calisto MT Regular" charset="0"/>
              </a:endParaRPr>
            </a:p>
            <a:p>
              <a:pPr marL="0" lvl="0" indent="0" algn="ctr" rtl="0">
                <a:spcBef>
                  <a:spcPts val="0"/>
                </a:spcBef>
                <a:spcAft>
                  <a:spcPts val="0"/>
                </a:spcAft>
                <a:buNone/>
              </a:pPr>
              <a:r>
                <a:rPr lang="en-US" sz="1800" b="1" dirty="0" smtClean="0">
                  <a:solidFill>
                    <a:schemeClr val="bg1"/>
                  </a:solidFill>
                  <a:latin typeface="Calibri "/>
                  <a:ea typeface="Calisto MT Regular" charset="0"/>
                  <a:cs typeface="Calisto MT Regular" charset="0"/>
                </a:rPr>
                <a:t>(</a:t>
              </a:r>
              <a:r>
                <a:rPr lang="en-US" sz="1800" b="1" dirty="0">
                  <a:solidFill>
                    <a:schemeClr val="bg1"/>
                  </a:solidFill>
                  <a:latin typeface="Calibri "/>
                  <a:ea typeface="Calisto MT Regular" charset="0"/>
                  <a:cs typeface="Calisto MT Regular" charset="0"/>
                </a:rPr>
                <a:t>n.)</a:t>
              </a:r>
            </a:p>
            <a:p>
              <a:pPr marL="0" lvl="0" indent="0" algn="ctr" rtl="0">
                <a:spcBef>
                  <a:spcPts val="0"/>
                </a:spcBef>
                <a:spcAft>
                  <a:spcPts val="0"/>
                </a:spcAft>
                <a:buNone/>
              </a:pPr>
              <a:r>
                <a:rPr lang="ka-GE" sz="1600" b="1" dirty="0">
                  <a:solidFill>
                    <a:schemeClr val="bg1"/>
                  </a:solidFill>
                  <a:latin typeface="Calibri "/>
                  <a:ea typeface="Calisto MT Regular" charset="0"/>
                  <a:cs typeface="Calisto MT Regular" charset="0"/>
                </a:rPr>
                <a:t>ბიომრავალფეროვნება</a:t>
              </a:r>
              <a:endParaRPr lang="en-US" sz="1600" b="1" dirty="0">
                <a:solidFill>
                  <a:schemeClr val="bg1"/>
                </a:solidFill>
                <a:latin typeface="Calibri "/>
                <a:ea typeface="Calisto MT Regular" charset="0"/>
                <a:cs typeface="Calisto MT Regular" charset="0"/>
              </a:endParaRPr>
            </a:p>
          </p:txBody>
        </p:sp>
      </p:grpSp>
      <p:sp>
        <p:nvSpPr>
          <p:cNvPr id="39" name="Rectangle 38">
            <a:extLst>
              <a:ext uri="{FF2B5EF4-FFF2-40B4-BE49-F238E27FC236}">
                <a16:creationId xmlns="" xmlns:a16="http://schemas.microsoft.com/office/drawing/2014/main" id="{748FA8E3-2CE3-3647-992D-018F0126A7B0}"/>
              </a:ext>
            </a:extLst>
          </p:cNvPr>
          <p:cNvSpPr/>
          <p:nvPr/>
        </p:nvSpPr>
        <p:spPr>
          <a:xfrm>
            <a:off x="8525814" y="595746"/>
            <a:ext cx="2648691" cy="12330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sto MT Regular" charset="0"/>
            </a:endParaRPr>
          </a:p>
        </p:txBody>
      </p:sp>
      <p:sp>
        <p:nvSpPr>
          <p:cNvPr id="9" name="Rectangle 8"/>
          <p:cNvSpPr/>
          <p:nvPr/>
        </p:nvSpPr>
        <p:spPr>
          <a:xfrm>
            <a:off x="8525814" y="725338"/>
            <a:ext cx="2648692" cy="1077218"/>
          </a:xfrm>
          <a:prstGeom prst="rect">
            <a:avLst/>
          </a:prstGeom>
        </p:spPr>
        <p:txBody>
          <a:bodyPr wrap="square">
            <a:spAutoFit/>
          </a:bodyPr>
          <a:lstStyle/>
          <a:p>
            <a:pPr algn="ctr"/>
            <a:r>
              <a:rPr lang="en-US" sz="3200" dirty="0">
                <a:solidFill>
                  <a:schemeClr val="bg1"/>
                </a:solidFill>
                <a:latin typeface="Calibri" pitchFamily="34" charset="0"/>
                <a:ea typeface="Calisto MT Regular" charset="0"/>
                <a:cs typeface="Calisto MT Regular" charset="0"/>
              </a:rPr>
              <a:t>Vocabulary</a:t>
            </a:r>
          </a:p>
          <a:p>
            <a:pPr algn="ctr"/>
            <a:r>
              <a:rPr lang="ka-GE" sz="3200" dirty="0">
                <a:solidFill>
                  <a:schemeClr val="bg1"/>
                </a:solidFill>
                <a:latin typeface="Calibri Regular" charset="0"/>
                <a:ea typeface="Calisto MT Regular" charset="0"/>
                <a:cs typeface="Calisto MT Regular" charset="0"/>
              </a:rPr>
              <a:t>ლექსიკა</a:t>
            </a:r>
            <a:endParaRPr lang="en-US" sz="3200" dirty="0">
              <a:solidFill>
                <a:schemeClr val="bg1"/>
              </a:solidFill>
              <a:latin typeface="Calibri" pitchFamily="34" charset="0"/>
              <a:ea typeface="Calisto MT Regular" charset="0"/>
              <a:cs typeface="Calisto MT Regular" charset="0"/>
            </a:endParaRPr>
          </a:p>
        </p:txBody>
      </p:sp>
      <p:cxnSp>
        <p:nvCxnSpPr>
          <p:cNvPr id="3" name="Straight Connector 2">
            <a:extLst>
              <a:ext uri="{FF2B5EF4-FFF2-40B4-BE49-F238E27FC236}">
                <a16:creationId xmlns="" xmlns:a16="http://schemas.microsoft.com/office/drawing/2014/main" id="{B1494D10-3E46-4EC4-81B3-7B123E1CAE40}"/>
              </a:ext>
            </a:extLst>
          </p:cNvPr>
          <p:cNvCxnSpPr>
            <a:stCxn id="11" idx="5"/>
          </p:cNvCxnSpPr>
          <p:nvPr/>
        </p:nvCxnSpPr>
        <p:spPr>
          <a:xfrm>
            <a:off x="6828772" y="5128732"/>
            <a:ext cx="1128850" cy="52169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25464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361789" y="1460310"/>
            <a:ext cx="3431400" cy="2444510"/>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dirty="0">
                <a:solidFill>
                  <a:schemeClr val="bg1"/>
                </a:solidFill>
                <a:latin typeface="Calibri" panose="020F0502020204030204" pitchFamily="34" charset="0"/>
                <a:ea typeface="Calisto MT Regular" charset="0"/>
                <a:cs typeface="Calibri" panose="020F0502020204030204" pitchFamily="34" charset="0"/>
              </a:rPr>
              <a:t>b</a:t>
            </a:r>
            <a:r>
              <a:rPr lang="en-US" sz="2800" b="1" dirty="0" smtClean="0">
                <a:solidFill>
                  <a:schemeClr val="bg1"/>
                </a:solidFill>
                <a:latin typeface="Calibri" panose="020F0502020204030204" pitchFamily="34" charset="0"/>
                <a:ea typeface="Calisto MT Regular" charset="0"/>
                <a:cs typeface="Calibri" panose="020F0502020204030204" pitchFamily="34" charset="0"/>
              </a:rPr>
              <a:t>iodiversity </a:t>
            </a:r>
            <a:r>
              <a:rPr lang="en-US" sz="2800" b="1" dirty="0">
                <a:solidFill>
                  <a:schemeClr val="bg1"/>
                </a:solidFill>
                <a:latin typeface="Calibri" panose="020F0502020204030204" pitchFamily="34" charset="0"/>
                <a:ea typeface="Calisto MT Regular" charset="0"/>
                <a:cs typeface="Calibri" panose="020F0502020204030204" pitchFamily="34" charset="0"/>
              </a:rPr>
              <a:t>(n.)</a:t>
            </a:r>
          </a:p>
        </p:txBody>
      </p:sp>
      <p:sp>
        <p:nvSpPr>
          <p:cNvPr id="190" name="Google Shape;190;g8d3272b2c0_0_231"/>
          <p:cNvSpPr/>
          <p:nvPr/>
        </p:nvSpPr>
        <p:spPr>
          <a:xfrm>
            <a:off x="3972284" y="3980641"/>
            <a:ext cx="4292295" cy="668830"/>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ka-GE" sz="2400" u="none" strike="noStrike" cap="none" dirty="0">
                <a:solidFill>
                  <a:srgbClr val="FFFFFF"/>
                </a:solidFill>
                <a:latin typeface="Calibri" panose="020F0502020204030204" pitchFamily="34" charset="0"/>
                <a:ea typeface="Calibri"/>
                <a:cs typeface="Calibri" panose="020F0502020204030204" pitchFamily="34" charset="0"/>
                <a:sym typeface="Calibri"/>
              </a:rPr>
              <a:t>ბიომრავალფეროვნება</a:t>
            </a:r>
          </a:p>
        </p:txBody>
      </p:sp>
      <p:sp>
        <p:nvSpPr>
          <p:cNvPr id="3" name="Rectangle 2">
            <a:extLst>
              <a:ext uri="{FF2B5EF4-FFF2-40B4-BE49-F238E27FC236}">
                <a16:creationId xmlns="" xmlns:a16="http://schemas.microsoft.com/office/drawing/2014/main" id="{748FA8E3-2CE3-3647-992D-018F0126A7B0}"/>
              </a:ext>
            </a:extLst>
          </p:cNvPr>
          <p:cNvSpPr/>
          <p:nvPr/>
        </p:nvSpPr>
        <p:spPr>
          <a:xfrm>
            <a:off x="8297839" y="528648"/>
            <a:ext cx="2855483" cy="14093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sto MT Regular" charset="0"/>
            </a:endParaRPr>
          </a:p>
        </p:txBody>
      </p:sp>
      <p:sp>
        <p:nvSpPr>
          <p:cNvPr id="2" name="TextBox 1">
            <a:extLst>
              <a:ext uri="{FF2B5EF4-FFF2-40B4-BE49-F238E27FC236}">
                <a16:creationId xmlns="" xmlns:a16="http://schemas.microsoft.com/office/drawing/2014/main" id="{B328E047-1F90-4CB1-8264-047021299E60}"/>
              </a:ext>
            </a:extLst>
          </p:cNvPr>
          <p:cNvSpPr txBox="1"/>
          <p:nvPr/>
        </p:nvSpPr>
        <p:spPr>
          <a:xfrm>
            <a:off x="8367145" y="664167"/>
            <a:ext cx="2768393" cy="1169551"/>
          </a:xfrm>
          <a:prstGeom prst="rect">
            <a:avLst/>
          </a:prstGeom>
          <a:noFill/>
        </p:spPr>
        <p:txBody>
          <a:bodyPr wrap="square" rtlCol="0">
            <a:spAutoFit/>
          </a:bodyPr>
          <a:lstStyle/>
          <a:p>
            <a:pPr algn="ctr"/>
            <a:r>
              <a:rPr lang="en-US" sz="3500" dirty="0">
                <a:solidFill>
                  <a:schemeClr val="bg1"/>
                </a:solidFill>
                <a:latin typeface="Calibri" pitchFamily="34" charset="0"/>
                <a:ea typeface="Calisto MT Regular" charset="0"/>
                <a:cs typeface="Calibri" pitchFamily="34" charset="0"/>
              </a:rPr>
              <a:t>Vocabulary</a:t>
            </a:r>
          </a:p>
          <a:p>
            <a:pPr algn="ctr"/>
            <a:r>
              <a:rPr lang="ka-GE" sz="3500" dirty="0">
                <a:solidFill>
                  <a:schemeClr val="bg1"/>
                </a:solidFill>
                <a:latin typeface="Calibri" pitchFamily="34" charset="0"/>
                <a:ea typeface="Calisto MT Regular" charset="0"/>
                <a:cs typeface="Calibri" pitchFamily="34" charset="0"/>
              </a:rPr>
              <a:t>ლექსიკა</a:t>
            </a:r>
            <a:endParaRPr lang="en-US" sz="3500" dirty="0">
              <a:solidFill>
                <a:schemeClr val="bg1"/>
              </a:solidFill>
              <a:latin typeface="Calibri" pitchFamily="34" charset="0"/>
              <a:ea typeface="Calisto MT Regular" charset="0"/>
              <a:cs typeface="Calibri" pitchFamily="34" charset="0"/>
            </a:endParaRPr>
          </a:p>
        </p:txBody>
      </p:sp>
      <p:sp>
        <p:nvSpPr>
          <p:cNvPr id="7" name="Google Shape;190;g8d3272b2c0_0_231">
            <a:extLst>
              <a:ext uri="{FF2B5EF4-FFF2-40B4-BE49-F238E27FC236}">
                <a16:creationId xmlns="" xmlns:a16="http://schemas.microsoft.com/office/drawing/2014/main" id="{D1B5DCDD-794B-2846-8198-90595578A702}"/>
              </a:ext>
            </a:extLst>
          </p:cNvPr>
          <p:cNvSpPr/>
          <p:nvPr/>
        </p:nvSpPr>
        <p:spPr>
          <a:xfrm>
            <a:off x="3411158" y="4819567"/>
            <a:ext cx="5724525" cy="1012558"/>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400" i="1" strike="noStrike" cap="none" dirty="0">
                <a:solidFill>
                  <a:schemeClr val="bg1"/>
                </a:solidFill>
                <a:latin typeface="Calibri" panose="020F0502020204030204" pitchFamily="34" charset="0"/>
                <a:ea typeface="Calibri"/>
                <a:cs typeface="Calibri" panose="020F0502020204030204" pitchFamily="34" charset="0"/>
                <a:sym typeface="Calibri"/>
              </a:rPr>
              <a:t>Scientists are trying to protect species habitat and </a:t>
            </a:r>
            <a:r>
              <a:rPr lang="en-US" sz="2400" i="1" strike="noStrike" cap="none" dirty="0">
                <a:solidFill>
                  <a:srgbClr val="FF0000"/>
                </a:solidFill>
                <a:latin typeface="Calibri" panose="020F0502020204030204" pitchFamily="34" charset="0"/>
                <a:ea typeface="Calibri"/>
                <a:cs typeface="Calibri" panose="020F0502020204030204" pitchFamily="34" charset="0"/>
                <a:sym typeface="Calibri"/>
              </a:rPr>
              <a:t>biodiversity</a:t>
            </a:r>
            <a:r>
              <a:rPr lang="en-US" sz="2400" i="1" strike="noStrike" cap="none" dirty="0">
                <a:solidFill>
                  <a:schemeClr val="bg1"/>
                </a:solidFill>
                <a:latin typeface="Calibri" panose="020F0502020204030204" pitchFamily="34" charset="0"/>
                <a:ea typeface="Calibri"/>
                <a:cs typeface="Calibri" panose="020F0502020204030204" pitchFamily="34" charset="0"/>
                <a:sym typeface="Calibri"/>
              </a:rPr>
              <a:t>. </a:t>
            </a:r>
            <a:endParaRPr sz="2400" i="1" strike="noStrike" cap="none" dirty="0">
              <a:solidFill>
                <a:schemeClr val="bg1"/>
              </a:solidFill>
              <a:latin typeface="Calibri" panose="020F0502020204030204" pitchFamily="34" charset="0"/>
              <a:ea typeface="Calibri"/>
              <a:cs typeface="Calibri" panose="020F0502020204030204" pitchFamily="34" charset="0"/>
              <a:sym typeface="Calibri"/>
            </a:endParaRPr>
          </a:p>
        </p:txBody>
      </p:sp>
      <p:pic>
        <p:nvPicPr>
          <p:cNvPr id="8" name="Google Shape;90;p1">
            <a:extLst>
              <a:ext uri="{FF2B5EF4-FFF2-40B4-BE49-F238E27FC236}">
                <a16:creationId xmlns=""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g8d3272b2c0_0_239"/>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dirty="0"/>
              <a:t>„</a:t>
            </a:r>
          </a:p>
        </p:txBody>
      </p:sp>
      <p:sp>
        <p:nvSpPr>
          <p:cNvPr id="198" name="Google Shape;198;g8d3272b2c0_0_239"/>
          <p:cNvSpPr/>
          <p:nvPr/>
        </p:nvSpPr>
        <p:spPr>
          <a:xfrm>
            <a:off x="4638999" y="1350628"/>
            <a:ext cx="3187930" cy="2372222"/>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dirty="0">
                <a:solidFill>
                  <a:schemeClr val="bg1"/>
                </a:solidFill>
                <a:latin typeface="Calibri" panose="020F0502020204030204" pitchFamily="34" charset="0"/>
                <a:ea typeface="Calisto MT Regular" charset="0"/>
                <a:cs typeface="Calibri" panose="020F0502020204030204" pitchFamily="34" charset="0"/>
              </a:rPr>
              <a:t>h</a:t>
            </a:r>
            <a:r>
              <a:rPr lang="en-US" sz="2800" b="1" dirty="0" smtClean="0">
                <a:solidFill>
                  <a:schemeClr val="bg1"/>
                </a:solidFill>
                <a:latin typeface="Calibri" panose="020F0502020204030204" pitchFamily="34" charset="0"/>
                <a:ea typeface="Calisto MT Regular" charset="0"/>
                <a:cs typeface="Calibri" panose="020F0502020204030204" pitchFamily="34" charset="0"/>
              </a:rPr>
              <a:t>abitat</a:t>
            </a:r>
            <a:endParaRPr lang="en-US" sz="2800" b="1" dirty="0">
              <a:solidFill>
                <a:schemeClr val="bg1"/>
              </a:solidFill>
              <a:latin typeface="Calibri" panose="020F0502020204030204" pitchFamily="34" charset="0"/>
              <a:ea typeface="Calisto MT Regular" charset="0"/>
              <a:cs typeface="Calibri" panose="020F0502020204030204" pitchFamily="34" charset="0"/>
            </a:endParaRPr>
          </a:p>
          <a:p>
            <a:pPr marL="0" marR="0" lvl="0" indent="0" algn="ctr" rtl="0">
              <a:spcBef>
                <a:spcPts val="0"/>
              </a:spcBef>
              <a:spcAft>
                <a:spcPts val="0"/>
              </a:spcAft>
              <a:buNone/>
            </a:pPr>
            <a:r>
              <a:rPr lang="en-US" sz="2800" b="1" dirty="0">
                <a:solidFill>
                  <a:schemeClr val="bg1"/>
                </a:solidFill>
                <a:latin typeface="Calibri" panose="020F0502020204030204" pitchFamily="34" charset="0"/>
                <a:ea typeface="Calisto MT Regular" charset="0"/>
                <a:cs typeface="Calibri" panose="020F0502020204030204" pitchFamily="34" charset="0"/>
              </a:rPr>
              <a:t>(n.)</a:t>
            </a:r>
          </a:p>
        </p:txBody>
      </p:sp>
      <p:sp>
        <p:nvSpPr>
          <p:cNvPr id="199" name="Google Shape;199;g8d3272b2c0_0_239"/>
          <p:cNvSpPr/>
          <p:nvPr/>
        </p:nvSpPr>
        <p:spPr>
          <a:xfrm>
            <a:off x="4132990" y="3871803"/>
            <a:ext cx="4199947" cy="1068000"/>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ka-GE" sz="2400" u="none" strike="noStrike" cap="none" dirty="0">
                <a:solidFill>
                  <a:srgbClr val="FFFFFF"/>
                </a:solidFill>
                <a:latin typeface="Calibri" panose="020F0502020204030204" pitchFamily="34" charset="0"/>
                <a:ea typeface="Calibri"/>
                <a:cs typeface="Calibri" panose="020F0502020204030204" pitchFamily="34" charset="0"/>
                <a:sym typeface="Calibri"/>
              </a:rPr>
              <a:t>ბუნებრივი საარსებო გარემო</a:t>
            </a:r>
          </a:p>
        </p:txBody>
      </p:sp>
      <p:sp>
        <p:nvSpPr>
          <p:cNvPr id="3" name="Rectangle 2">
            <a:extLst>
              <a:ext uri="{FF2B5EF4-FFF2-40B4-BE49-F238E27FC236}">
                <a16:creationId xmlns="" xmlns:a16="http://schemas.microsoft.com/office/drawing/2014/main" id="{5E5E76EC-DAFE-4D40-AD68-7D6E5C3B03ED}"/>
              </a:ext>
            </a:extLst>
          </p:cNvPr>
          <p:cNvSpPr/>
          <p:nvPr/>
        </p:nvSpPr>
        <p:spPr>
          <a:xfrm>
            <a:off x="8477900" y="365125"/>
            <a:ext cx="2467191"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sto MT Regular" charset="0"/>
            </a:endParaRPr>
          </a:p>
        </p:txBody>
      </p:sp>
      <p:sp>
        <p:nvSpPr>
          <p:cNvPr id="2" name="TextBox 1">
            <a:extLst>
              <a:ext uri="{FF2B5EF4-FFF2-40B4-BE49-F238E27FC236}">
                <a16:creationId xmlns="" xmlns:a16="http://schemas.microsoft.com/office/drawing/2014/main" id="{75517F93-3FE2-409B-AAEF-72303CA487B7}"/>
              </a:ext>
            </a:extLst>
          </p:cNvPr>
          <p:cNvSpPr txBox="1"/>
          <p:nvPr/>
        </p:nvSpPr>
        <p:spPr>
          <a:xfrm>
            <a:off x="8526147" y="443199"/>
            <a:ext cx="2463281" cy="1169551"/>
          </a:xfrm>
          <a:prstGeom prst="rect">
            <a:avLst/>
          </a:prstGeom>
          <a:noFill/>
        </p:spPr>
        <p:txBody>
          <a:bodyPr wrap="square" rtlCol="0">
            <a:spAutoFit/>
          </a:bodyPr>
          <a:lstStyle/>
          <a:p>
            <a:pPr algn="ctr"/>
            <a:r>
              <a:rPr lang="en-US" sz="3500" dirty="0">
                <a:solidFill>
                  <a:schemeClr val="bg1"/>
                </a:solidFill>
                <a:latin typeface="Calibri" pitchFamily="34" charset="0"/>
                <a:ea typeface="Calisto MT Regular" charset="0"/>
                <a:cs typeface="Calibri" pitchFamily="34" charset="0"/>
              </a:rPr>
              <a:t>Vocabulary</a:t>
            </a:r>
          </a:p>
          <a:p>
            <a:pPr algn="ctr"/>
            <a:r>
              <a:rPr lang="ka-GE" sz="3500" dirty="0">
                <a:solidFill>
                  <a:schemeClr val="bg1"/>
                </a:solidFill>
                <a:latin typeface="Calibri" pitchFamily="34" charset="0"/>
                <a:ea typeface="Calisto MT Regular" charset="0"/>
                <a:cs typeface="Calibri" pitchFamily="34" charset="0"/>
              </a:rPr>
              <a:t> ლექსიკა</a:t>
            </a:r>
            <a:endParaRPr lang="en-US" sz="3500" dirty="0">
              <a:solidFill>
                <a:schemeClr val="bg1"/>
              </a:solidFill>
              <a:latin typeface="Calibri" pitchFamily="34" charset="0"/>
              <a:ea typeface="Calisto MT Regular" charset="0"/>
              <a:cs typeface="Calibri" pitchFamily="34" charset="0"/>
            </a:endParaRPr>
          </a:p>
        </p:txBody>
      </p:sp>
      <p:sp>
        <p:nvSpPr>
          <p:cNvPr id="7" name="Google Shape;190;g8d3272b2c0_0_231">
            <a:extLst>
              <a:ext uri="{FF2B5EF4-FFF2-40B4-BE49-F238E27FC236}">
                <a16:creationId xmlns="" xmlns:a16="http://schemas.microsoft.com/office/drawing/2014/main" id="{4EBF8AC5-E672-D64F-B170-FF606B49B46F}"/>
              </a:ext>
            </a:extLst>
          </p:cNvPr>
          <p:cNvSpPr/>
          <p:nvPr/>
        </p:nvSpPr>
        <p:spPr>
          <a:xfrm>
            <a:off x="3151625" y="5153855"/>
            <a:ext cx="6162675" cy="1339020"/>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400" i="1" u="none" strike="noStrike" cap="none" dirty="0">
                <a:solidFill>
                  <a:schemeClr val="bg1"/>
                </a:solidFill>
                <a:latin typeface="Calibri" panose="020F0502020204030204" pitchFamily="34" charset="0"/>
                <a:ea typeface="Calibri"/>
                <a:cs typeface="Calibri" panose="020F0502020204030204" pitchFamily="34" charset="0"/>
                <a:sym typeface="Calibri"/>
              </a:rPr>
              <a:t>With so many areas of woodland being cut down, a lot of wildlife is losing its natural </a:t>
            </a:r>
            <a:r>
              <a:rPr lang="en-US" sz="2400" i="1" u="none" strike="noStrike" cap="none" dirty="0">
                <a:solidFill>
                  <a:srgbClr val="FF0000"/>
                </a:solidFill>
                <a:latin typeface="Calibri" panose="020F0502020204030204" pitchFamily="34" charset="0"/>
                <a:ea typeface="Calibri"/>
                <a:cs typeface="Calibri" panose="020F0502020204030204" pitchFamily="34" charset="0"/>
                <a:sym typeface="Calibri"/>
              </a:rPr>
              <a:t>habitat.</a:t>
            </a:r>
            <a:endParaRPr sz="2400" i="1" u="none" strike="noStrike" cap="none" dirty="0">
              <a:solidFill>
                <a:srgbClr val="FF0000"/>
              </a:solidFill>
              <a:latin typeface="Calibri" panose="020F0502020204030204" pitchFamily="34" charset="0"/>
              <a:ea typeface="Calibri"/>
              <a:cs typeface="Calibri" panose="020F0502020204030204" pitchFamily="34" charset="0"/>
              <a:sym typeface="Calibri"/>
            </a:endParaRPr>
          </a:p>
        </p:txBody>
      </p:sp>
      <p:pic>
        <p:nvPicPr>
          <p:cNvPr id="8" name="Google Shape;90;p1">
            <a:extLst>
              <a:ext uri="{FF2B5EF4-FFF2-40B4-BE49-F238E27FC236}">
                <a16:creationId xmlns="" xmlns:a16="http://schemas.microsoft.com/office/drawing/2014/main" id="{AFF1C99C-380B-C94E-B652-4C054121158E}"/>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 xmlns:a16="http://schemas.microsoft.com/office/drawing/2014/main" id="{E8C6F74B-0F24-7848-A2FF-5A79A23BE826}"/>
              </a:ext>
            </a:extLst>
          </p:cNvPr>
          <p:cNvPicPr>
            <a:picLocks noChangeAspect="1"/>
          </p:cNvPicPr>
          <p:nvPr/>
        </p:nvPicPr>
        <p:blipFill>
          <a:blip r:embed="rId4"/>
          <a:stretch>
            <a:fillRect/>
          </a:stretch>
        </p:blipFill>
        <p:spPr>
          <a:xfrm>
            <a:off x="2450562" y="556124"/>
            <a:ext cx="2376972" cy="968991"/>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6" name="Google Shape;216;g8d3272b2c0_0_255"/>
          <p:cNvSpPr/>
          <p:nvPr/>
        </p:nvSpPr>
        <p:spPr>
          <a:xfrm>
            <a:off x="4517280" y="1525115"/>
            <a:ext cx="3157367" cy="2256446"/>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dirty="0">
                <a:solidFill>
                  <a:schemeClr val="lt1"/>
                </a:solidFill>
                <a:latin typeface="Calibri" pitchFamily="34" charset="0"/>
                <a:ea typeface="Calisto MT Regular" charset="0"/>
                <a:cs typeface="Calisto MT Regular" charset="0"/>
              </a:rPr>
              <a:t>v</a:t>
            </a:r>
            <a:r>
              <a:rPr lang="en-US" sz="2800" b="1" dirty="0" smtClean="0">
                <a:solidFill>
                  <a:schemeClr val="lt1"/>
                </a:solidFill>
                <a:latin typeface="Calibri" pitchFamily="34" charset="0"/>
                <a:ea typeface="Calisto MT Regular" charset="0"/>
                <a:cs typeface="Calisto MT Regular" charset="0"/>
              </a:rPr>
              <a:t>egetation</a:t>
            </a:r>
            <a:endParaRPr lang="en-US" sz="2800" b="1" dirty="0">
              <a:solidFill>
                <a:schemeClr val="lt1"/>
              </a:solidFill>
              <a:latin typeface="Calibri" pitchFamily="34" charset="0"/>
              <a:ea typeface="Calisto MT Regular" charset="0"/>
              <a:cs typeface="Calisto MT Regular" charset="0"/>
            </a:endParaRPr>
          </a:p>
          <a:p>
            <a:pPr marL="0" marR="0" lvl="0" indent="0" algn="ctr" rtl="0">
              <a:spcBef>
                <a:spcPts val="0"/>
              </a:spcBef>
              <a:spcAft>
                <a:spcPts val="0"/>
              </a:spcAft>
              <a:buNone/>
            </a:pPr>
            <a:r>
              <a:rPr lang="en-US" sz="2800" b="1" dirty="0">
                <a:solidFill>
                  <a:schemeClr val="lt1"/>
                </a:solidFill>
                <a:latin typeface="Calibri" pitchFamily="34" charset="0"/>
                <a:ea typeface="Calisto MT Regular" charset="0"/>
                <a:cs typeface="Calisto MT Regular" charset="0"/>
              </a:rPr>
              <a:t>(n.)</a:t>
            </a:r>
          </a:p>
        </p:txBody>
      </p:sp>
      <p:sp>
        <p:nvSpPr>
          <p:cNvPr id="217" name="Google Shape;217;g8d3272b2c0_0_255"/>
          <p:cNvSpPr/>
          <p:nvPr/>
        </p:nvSpPr>
        <p:spPr>
          <a:xfrm>
            <a:off x="4020114" y="3851563"/>
            <a:ext cx="4151700" cy="753577"/>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ka-GE" sz="2400" u="none" strike="noStrike" cap="none" dirty="0">
                <a:solidFill>
                  <a:srgbClr val="FFFFFF"/>
                </a:solidFill>
                <a:latin typeface="Calibri "/>
                <a:ea typeface="Calibri"/>
                <a:cs typeface="Calibri"/>
                <a:sym typeface="Calibri"/>
              </a:rPr>
              <a:t>მცენარეული საფარი</a:t>
            </a:r>
          </a:p>
        </p:txBody>
      </p:sp>
      <p:sp>
        <p:nvSpPr>
          <p:cNvPr id="7" name="Google Shape;190;g8d3272b2c0_0_231">
            <a:extLst>
              <a:ext uri="{FF2B5EF4-FFF2-40B4-BE49-F238E27FC236}">
                <a16:creationId xmlns="" xmlns:a16="http://schemas.microsoft.com/office/drawing/2014/main" id="{73D3E84D-49CD-7B42-8D4F-DBC96FAB1553}"/>
              </a:ext>
            </a:extLst>
          </p:cNvPr>
          <p:cNvSpPr/>
          <p:nvPr/>
        </p:nvSpPr>
        <p:spPr>
          <a:xfrm>
            <a:off x="3534770" y="4708478"/>
            <a:ext cx="4943130" cy="1439881"/>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400" i="1" strike="noStrike" cap="none" dirty="0">
                <a:solidFill>
                  <a:schemeClr val="bg1"/>
                </a:solidFill>
                <a:latin typeface="Calibri" panose="020F0502020204030204" pitchFamily="34" charset="0"/>
                <a:ea typeface="Calibri"/>
                <a:cs typeface="Calibri" panose="020F0502020204030204" pitchFamily="34" charset="0"/>
                <a:sym typeface="Calibri"/>
              </a:rPr>
              <a:t>Much of the region's native </a:t>
            </a:r>
            <a:r>
              <a:rPr lang="en-US" sz="2400" i="1" strike="noStrike" cap="none" dirty="0">
                <a:solidFill>
                  <a:srgbClr val="FF0000"/>
                </a:solidFill>
                <a:latin typeface="Calibri" panose="020F0502020204030204" pitchFamily="34" charset="0"/>
                <a:ea typeface="Calibri"/>
                <a:cs typeface="Calibri" panose="020F0502020204030204" pitchFamily="34" charset="0"/>
                <a:sym typeface="Calibri"/>
              </a:rPr>
              <a:t>vegetation</a:t>
            </a:r>
            <a:r>
              <a:rPr lang="en-US" sz="2400" i="1" strike="noStrike" cap="none" dirty="0">
                <a:solidFill>
                  <a:schemeClr val="bg1"/>
                </a:solidFill>
                <a:latin typeface="Calibri" panose="020F0502020204030204" pitchFamily="34" charset="0"/>
                <a:ea typeface="Calibri"/>
                <a:cs typeface="Calibri" panose="020F0502020204030204" pitchFamily="34" charset="0"/>
                <a:sym typeface="Calibri"/>
              </a:rPr>
              <a:t> has been damaged by developers who are building hotels along the coast.</a:t>
            </a:r>
            <a:endParaRPr sz="2400" i="1" strike="noStrike" cap="none" dirty="0">
              <a:solidFill>
                <a:schemeClr val="bg1"/>
              </a:solidFill>
              <a:latin typeface="Calibri" panose="020F0502020204030204" pitchFamily="34" charset="0"/>
              <a:ea typeface="Calibri"/>
              <a:cs typeface="Calibri" panose="020F0502020204030204" pitchFamily="34" charset="0"/>
              <a:sym typeface="Calibri"/>
            </a:endParaRPr>
          </a:p>
        </p:txBody>
      </p:sp>
      <p:pic>
        <p:nvPicPr>
          <p:cNvPr id="8" name="Google Shape;90;p1">
            <a:extLst>
              <a:ext uri="{FF2B5EF4-FFF2-40B4-BE49-F238E27FC236}">
                <a16:creationId xmlns="" xmlns:a16="http://schemas.microsoft.com/office/drawing/2014/main" id="{37AD797A-86C6-3C48-A34B-51B902C47209}"/>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 xmlns:a16="http://schemas.microsoft.com/office/drawing/2014/main" id="{90D657C5-8E3F-734A-A4EC-5D91BC4961F0}"/>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1" name="Rectangle 10">
            <a:extLst>
              <a:ext uri="{FF2B5EF4-FFF2-40B4-BE49-F238E27FC236}">
                <a16:creationId xmlns="" xmlns:a16="http://schemas.microsoft.com/office/drawing/2014/main" id="{B76FA132-FFBB-B04F-8AB2-074656C32512}"/>
              </a:ext>
            </a:extLst>
          </p:cNvPr>
          <p:cNvSpPr/>
          <p:nvPr/>
        </p:nvSpPr>
        <p:spPr>
          <a:xfrm>
            <a:off x="8477900" y="365125"/>
            <a:ext cx="2467191"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sto MT Regular" charset="0"/>
            </a:endParaRPr>
          </a:p>
        </p:txBody>
      </p:sp>
      <p:sp>
        <p:nvSpPr>
          <p:cNvPr id="12" name="TextBox 11">
            <a:extLst>
              <a:ext uri="{FF2B5EF4-FFF2-40B4-BE49-F238E27FC236}">
                <a16:creationId xmlns="" xmlns:a16="http://schemas.microsoft.com/office/drawing/2014/main" id="{49943C76-1491-D541-A15F-25218D1ED59E}"/>
              </a:ext>
            </a:extLst>
          </p:cNvPr>
          <p:cNvSpPr txBox="1"/>
          <p:nvPr/>
        </p:nvSpPr>
        <p:spPr>
          <a:xfrm>
            <a:off x="8526147" y="443199"/>
            <a:ext cx="2463281" cy="1169551"/>
          </a:xfrm>
          <a:prstGeom prst="rect">
            <a:avLst/>
          </a:prstGeom>
          <a:noFill/>
        </p:spPr>
        <p:txBody>
          <a:bodyPr wrap="square" rtlCol="0">
            <a:spAutoFit/>
          </a:bodyPr>
          <a:lstStyle/>
          <a:p>
            <a:pPr algn="ctr"/>
            <a:r>
              <a:rPr lang="en-US" sz="3500" dirty="0">
                <a:solidFill>
                  <a:schemeClr val="bg1"/>
                </a:solidFill>
                <a:latin typeface="Calibri" pitchFamily="34" charset="0"/>
                <a:ea typeface="Calisto MT Regular" charset="0"/>
                <a:cs typeface="Calibri" pitchFamily="34" charset="0"/>
              </a:rPr>
              <a:t>Vocabulary</a:t>
            </a:r>
          </a:p>
          <a:p>
            <a:pPr algn="ctr"/>
            <a:r>
              <a:rPr lang="ka-GE" sz="3500" dirty="0">
                <a:solidFill>
                  <a:schemeClr val="bg1"/>
                </a:solidFill>
                <a:latin typeface="Calibri" pitchFamily="34" charset="0"/>
                <a:ea typeface="Calisto MT Regular" charset="0"/>
                <a:cs typeface="Calibri" pitchFamily="34" charset="0"/>
              </a:rPr>
              <a:t> ლექსიკა</a:t>
            </a:r>
            <a:endParaRPr lang="en-US" sz="3500" dirty="0">
              <a:solidFill>
                <a:schemeClr val="bg1"/>
              </a:solidFill>
              <a:latin typeface="Calibri" pitchFamily="34" charset="0"/>
              <a:ea typeface="Calisto MT Regular" charset="0"/>
              <a:cs typeface="Calibri"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3" name="Google Shape;243;g8d3272b2c0_0_279"/>
          <p:cNvSpPr/>
          <p:nvPr/>
        </p:nvSpPr>
        <p:spPr>
          <a:xfrm>
            <a:off x="4538648" y="1898603"/>
            <a:ext cx="3329125" cy="2236696"/>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dirty="0">
                <a:solidFill>
                  <a:schemeClr val="lt1"/>
                </a:solidFill>
                <a:latin typeface="Calibri" panose="020F0502020204030204" pitchFamily="34" charset="0"/>
                <a:ea typeface="Calisto MT Regular" charset="0"/>
                <a:cs typeface="Calibri" panose="020F0502020204030204" pitchFamily="34" charset="0"/>
              </a:rPr>
              <a:t>s</a:t>
            </a:r>
            <a:r>
              <a:rPr lang="en-US" sz="2800" b="1" dirty="0" smtClean="0">
                <a:solidFill>
                  <a:schemeClr val="lt1"/>
                </a:solidFill>
                <a:latin typeface="Calibri" panose="020F0502020204030204" pitchFamily="34" charset="0"/>
                <a:ea typeface="Calisto MT Regular" charset="0"/>
                <a:cs typeface="Calibri" panose="020F0502020204030204" pitchFamily="34" charset="0"/>
              </a:rPr>
              <a:t>pecies</a:t>
            </a:r>
            <a:endParaRPr lang="en-US" sz="2800" b="1" dirty="0">
              <a:solidFill>
                <a:schemeClr val="lt1"/>
              </a:solidFill>
              <a:latin typeface="Calibri" panose="020F0502020204030204" pitchFamily="34" charset="0"/>
              <a:ea typeface="Calisto MT Regular" charset="0"/>
              <a:cs typeface="Calibri" panose="020F0502020204030204" pitchFamily="34" charset="0"/>
            </a:endParaRPr>
          </a:p>
          <a:p>
            <a:pPr marL="0" marR="0" lvl="0" indent="0" algn="ctr" rtl="0">
              <a:spcBef>
                <a:spcPts val="0"/>
              </a:spcBef>
              <a:spcAft>
                <a:spcPts val="0"/>
              </a:spcAft>
              <a:buNone/>
            </a:pPr>
            <a:r>
              <a:rPr lang="en-US" sz="2800" b="1" dirty="0">
                <a:solidFill>
                  <a:schemeClr val="lt1"/>
                </a:solidFill>
                <a:latin typeface="Calibri" panose="020F0502020204030204" pitchFamily="34" charset="0"/>
                <a:ea typeface="Calisto MT Regular" charset="0"/>
                <a:cs typeface="Calibri" panose="020F0502020204030204" pitchFamily="34" charset="0"/>
              </a:rPr>
              <a:t>(n.)</a:t>
            </a:r>
          </a:p>
        </p:txBody>
      </p:sp>
      <p:sp>
        <p:nvSpPr>
          <p:cNvPr id="244" name="Google Shape;244;g8d3272b2c0_0_279"/>
          <p:cNvSpPr/>
          <p:nvPr/>
        </p:nvSpPr>
        <p:spPr>
          <a:xfrm>
            <a:off x="4254570" y="4197342"/>
            <a:ext cx="3791007" cy="733597"/>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457200" lvl="0" indent="0" rtl="0">
              <a:spcBef>
                <a:spcPts val="0"/>
              </a:spcBef>
              <a:spcAft>
                <a:spcPts val="1200"/>
              </a:spcAft>
              <a:buNone/>
            </a:pPr>
            <a:r>
              <a:rPr lang="ka-GE" sz="2400" u="none" strike="noStrike" cap="none" dirty="0">
                <a:solidFill>
                  <a:schemeClr val="lt1"/>
                </a:solidFill>
                <a:latin typeface="Calibri" panose="020F0502020204030204" pitchFamily="34" charset="0"/>
                <a:ea typeface="Calibri"/>
                <a:cs typeface="Calibri" panose="020F0502020204030204" pitchFamily="34" charset="0"/>
                <a:sym typeface="Calibri"/>
              </a:rPr>
              <a:t>            სახეობა</a:t>
            </a:r>
          </a:p>
        </p:txBody>
      </p:sp>
      <p:sp>
        <p:nvSpPr>
          <p:cNvPr id="7" name="Google Shape;190;g8d3272b2c0_0_231">
            <a:extLst>
              <a:ext uri="{FF2B5EF4-FFF2-40B4-BE49-F238E27FC236}">
                <a16:creationId xmlns="" xmlns:a16="http://schemas.microsoft.com/office/drawing/2014/main" id="{D0861218-79F7-C745-AA83-9E87ECA0A1A5}"/>
              </a:ext>
            </a:extLst>
          </p:cNvPr>
          <p:cNvSpPr/>
          <p:nvPr/>
        </p:nvSpPr>
        <p:spPr>
          <a:xfrm>
            <a:off x="3682773" y="5128972"/>
            <a:ext cx="4934600" cy="1078645"/>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400" i="1" dirty="0">
                <a:solidFill>
                  <a:schemeClr val="bg1"/>
                </a:solidFill>
                <a:latin typeface="Calibri" panose="020F0502020204030204" pitchFamily="34" charset="0"/>
                <a:ea typeface="Calisto MT Regular" charset="0"/>
                <a:cs typeface="Calibri" panose="020F0502020204030204" pitchFamily="34" charset="0"/>
              </a:rPr>
              <a:t>Over a hundred </a:t>
            </a:r>
            <a:r>
              <a:rPr lang="en-US" sz="2400" i="1" dirty="0">
                <a:solidFill>
                  <a:srgbClr val="FF0000"/>
                </a:solidFill>
                <a:latin typeface="Calibri" panose="020F0502020204030204" pitchFamily="34" charset="0"/>
                <a:ea typeface="Calisto MT Regular" charset="0"/>
                <a:cs typeface="Calibri" panose="020F0502020204030204" pitchFamily="34" charset="0"/>
              </a:rPr>
              <a:t>species </a:t>
            </a:r>
            <a:r>
              <a:rPr lang="en-US" sz="2400" i="1" dirty="0">
                <a:solidFill>
                  <a:schemeClr val="bg1"/>
                </a:solidFill>
                <a:latin typeface="Calibri" panose="020F0502020204030204" pitchFamily="34" charset="0"/>
                <a:ea typeface="Calisto MT Regular" charset="0"/>
                <a:cs typeface="Calibri" panose="020F0502020204030204" pitchFamily="34" charset="0"/>
              </a:rPr>
              <a:t>of insect are found in this area.</a:t>
            </a:r>
          </a:p>
        </p:txBody>
      </p:sp>
      <p:pic>
        <p:nvPicPr>
          <p:cNvPr id="8" name="Google Shape;90;p1">
            <a:extLst>
              <a:ext uri="{FF2B5EF4-FFF2-40B4-BE49-F238E27FC236}">
                <a16:creationId xmlns="" xmlns:a16="http://schemas.microsoft.com/office/drawing/2014/main" id="{732EE9D5-350F-EB41-A182-BAF1FC76FE5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 xmlns:a16="http://schemas.microsoft.com/office/drawing/2014/main" id="{63204DEA-A936-B94B-B90D-59E90181150E}"/>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Rectangle 9">
            <a:extLst>
              <a:ext uri="{FF2B5EF4-FFF2-40B4-BE49-F238E27FC236}">
                <a16:creationId xmlns="" xmlns:a16="http://schemas.microsoft.com/office/drawing/2014/main" id="{E862E3DF-190D-524F-9F2D-72C924011FEF}"/>
              </a:ext>
            </a:extLst>
          </p:cNvPr>
          <p:cNvSpPr/>
          <p:nvPr/>
        </p:nvSpPr>
        <p:spPr>
          <a:xfrm>
            <a:off x="8477900" y="365125"/>
            <a:ext cx="2467191"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sto MT Regular" charset="0"/>
            </a:endParaRPr>
          </a:p>
        </p:txBody>
      </p:sp>
      <p:sp>
        <p:nvSpPr>
          <p:cNvPr id="11" name="TextBox 10">
            <a:extLst>
              <a:ext uri="{FF2B5EF4-FFF2-40B4-BE49-F238E27FC236}">
                <a16:creationId xmlns="" xmlns:a16="http://schemas.microsoft.com/office/drawing/2014/main" id="{08AE68B2-A8B6-B047-98FC-92AE1185994B}"/>
              </a:ext>
            </a:extLst>
          </p:cNvPr>
          <p:cNvSpPr txBox="1"/>
          <p:nvPr/>
        </p:nvSpPr>
        <p:spPr>
          <a:xfrm>
            <a:off x="8526147" y="443199"/>
            <a:ext cx="2463281" cy="1169551"/>
          </a:xfrm>
          <a:prstGeom prst="rect">
            <a:avLst/>
          </a:prstGeom>
          <a:noFill/>
        </p:spPr>
        <p:txBody>
          <a:bodyPr wrap="square" rtlCol="0">
            <a:spAutoFit/>
          </a:bodyPr>
          <a:lstStyle/>
          <a:p>
            <a:pPr algn="ctr"/>
            <a:r>
              <a:rPr lang="en-US" sz="3500" dirty="0">
                <a:solidFill>
                  <a:schemeClr val="bg1"/>
                </a:solidFill>
                <a:latin typeface="Calibri" pitchFamily="34" charset="0"/>
                <a:ea typeface="Calisto MT Regular" charset="0"/>
                <a:cs typeface="Calibri" pitchFamily="34" charset="0"/>
              </a:rPr>
              <a:t>Vocabulary</a:t>
            </a:r>
          </a:p>
          <a:p>
            <a:pPr algn="ctr"/>
            <a:r>
              <a:rPr lang="ka-GE" sz="3500" dirty="0">
                <a:solidFill>
                  <a:schemeClr val="bg1"/>
                </a:solidFill>
                <a:latin typeface="Calibri" pitchFamily="34" charset="0"/>
                <a:ea typeface="Calisto MT Regular" charset="0"/>
                <a:cs typeface="Calibri" pitchFamily="34" charset="0"/>
              </a:rPr>
              <a:t> ლექსიკა</a:t>
            </a:r>
            <a:endParaRPr lang="en-US" sz="3500" dirty="0">
              <a:solidFill>
                <a:schemeClr val="bg1"/>
              </a:solidFill>
              <a:latin typeface="Calibri" pitchFamily="34" charset="0"/>
              <a:ea typeface="Calisto MT Regular" charset="0"/>
              <a:cs typeface="Calibri"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9061</TotalTime>
  <Words>1674</Words>
  <Application>Microsoft Office PowerPoint</Application>
  <PresentationFormat>Custom</PresentationFormat>
  <Paragraphs>349</Paragraphs>
  <Slides>40</Slides>
  <Notes>29</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PowerPoint Presentation</vt:lpstr>
      <vt:lpstr>PowerPoint Presentation</vt:lpstr>
      <vt:lpstr>Agenda                         გაკვეთილის გეგმა</vt:lpstr>
      <vt:lpstr>Introduction შესავალი</vt:lpstr>
      <vt:lpstr>PowerPoint Presentation</vt:lpstr>
      <vt:lpstr>PowerPoint Presentation</vt:lpstr>
      <vt:lpst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                       შეჯამება</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 Dalesio</dc:creator>
  <cp:lastModifiedBy>User</cp:lastModifiedBy>
  <cp:revision>375</cp:revision>
  <cp:lastPrinted>2020-08-18T09:30:28Z</cp:lastPrinted>
  <dcterms:created xsi:type="dcterms:W3CDTF">2020-04-09T12:21:27Z</dcterms:created>
  <dcterms:modified xsi:type="dcterms:W3CDTF">2021-05-13T11:11:53Z</dcterms:modified>
</cp:coreProperties>
</file>