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371" r:id="rId8"/>
    <p:sldId id="372" r:id="rId9"/>
    <p:sldId id="373" r:id="rId10"/>
    <p:sldId id="374" r:id="rId11"/>
    <p:sldId id="375" r:id="rId12"/>
    <p:sldId id="347" r:id="rId13"/>
    <p:sldId id="381" r:id="rId14"/>
    <p:sldId id="382" r:id="rId15"/>
    <p:sldId id="383" r:id="rId16"/>
    <p:sldId id="384" r:id="rId17"/>
    <p:sldId id="385" r:id="rId18"/>
    <p:sldId id="357" r:id="rId19"/>
    <p:sldId id="358" r:id="rId20"/>
    <p:sldId id="359" r:id="rId21"/>
    <p:sldId id="360" r:id="rId22"/>
    <p:sldId id="361" r:id="rId23"/>
    <p:sldId id="362" r:id="rId24"/>
    <p:sldId id="393" r:id="rId25"/>
    <p:sldId id="387" r:id="rId26"/>
    <p:sldId id="388" r:id="rId27"/>
    <p:sldId id="353" r:id="rId28"/>
    <p:sldId id="354" r:id="rId29"/>
    <p:sldId id="355" r:id="rId30"/>
    <p:sldId id="363" r:id="rId31"/>
    <p:sldId id="364" r:id="rId32"/>
    <p:sldId id="365" r:id="rId33"/>
    <p:sldId id="366" r:id="rId34"/>
    <p:sldId id="296" r:id="rId35"/>
    <p:sldId id="325" r:id="rId36"/>
    <p:sldId id="377" r:id="rId37"/>
    <p:sldId id="378" r:id="rId38"/>
    <p:sldId id="397" r:id="rId39"/>
    <p:sldId id="376" r:id="rId40"/>
    <p:sldId id="302" r:id="rId41"/>
    <p:sldId id="330" r:id="rId42"/>
    <p:sldId id="331" r:id="rId43"/>
    <p:sldId id="395" r:id="rId44"/>
    <p:sldId id="396" r:id="rId45"/>
    <p:sldId id="392" r:id="rId46"/>
    <p:sldId id="304" r:id="rId47"/>
    <p:sldId id="333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04+w5nQ4tCbZznQyhmJX9mJzj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CFEF4-99AF-46A8-A051-738FFB79779B}">
  <a:tblStyle styleId="{B46CFEF4-99AF-46A8-A051-738FFB7977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31022-4FDA-4916-96CC-4CBCEC6AEF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3" autoAdjust="0"/>
    <p:restoredTop sz="95865" autoAdjust="0"/>
  </p:normalViewPr>
  <p:slideViewPr>
    <p:cSldViewPr snapToGrid="0">
      <p:cViewPr varScale="1">
        <p:scale>
          <a:sx n="115" d="100"/>
          <a:sy n="115" d="100"/>
        </p:scale>
        <p:origin x="6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Sylfaen Regular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982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ylfaen Regular" pitchFamily="18" charset="0"/>
        <a:ea typeface="Sylfaen Regular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7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7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272b2c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272b2c0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43" name="Google Shape;143;g8d3272b2c0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687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50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00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470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806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705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471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7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468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835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472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726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237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d3272b2c0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d3272b2c0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64" name="Google Shape;564;g8d3272b2c0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34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445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988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187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571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34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40</a:t>
            </a:fld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144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877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535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981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598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57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272b2c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272b2c0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43" name="Google Shape;143;g8d3272b2c0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9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43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86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Sylfaen Regular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aeronautical engineering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590413" y="4376118"/>
            <a:ext cx="5138637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საავიაციო ინჟინერია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52313" y="265735"/>
            <a:ext cx="2803782" cy="1364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220201" y="355564"/>
            <a:ext cx="2666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He studied </a:t>
            </a: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aeronautical engineering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as he was interested in building aircrafts.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6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399788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biomedical engineering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590413" y="4376118"/>
            <a:ext cx="5138637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ბიოსამედიცინო</a:t>
            </a:r>
            <a:r>
              <a:rPr sz="24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sz="240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ინჟინერია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793480" y="280975"/>
            <a:ext cx="2994975" cy="128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067801" y="355564"/>
            <a:ext cx="2636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Biomedical </a:t>
            </a: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</a:t>
            </a:r>
            <a:r>
              <a:rPr lang="en-US" sz="2400" i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ngineering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involves the study of engineering processes for diagnosis and therapy.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368520" y="3679092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planning and building of public roads, bridges, and buildings.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10475870" y="2092317"/>
            <a:ext cx="1630850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2342012" y="2092317"/>
            <a:ext cx="2023973" cy="102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4491534" y="2086951"/>
            <a:ext cx="1960518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civil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6645397" y="2086951"/>
            <a:ext cx="1728682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electrical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E702E-104A-D647-B1CD-0A5C18F4C340}"/>
              </a:ext>
            </a:extLst>
          </p:cNvPr>
          <p:cNvSpPr/>
          <p:nvPr/>
        </p:nvSpPr>
        <p:spPr>
          <a:xfrm>
            <a:off x="8567424" y="2097570"/>
            <a:ext cx="1728682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62601" y="2074843"/>
            <a:ext cx="2149521" cy="104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aeronautical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793481" y="263521"/>
            <a:ext cx="263652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793481" y="296382"/>
            <a:ext cx="2557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 0.27153 L 0.0095 0.5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327168" y="3876998"/>
            <a:ext cx="9884030" cy="109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study of the design and production of machines.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363713" y="217801"/>
            <a:ext cx="2847486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479742" y="296382"/>
            <a:ext cx="2615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9580348" y="2109317"/>
            <a:ext cx="1630850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3457789" y="2091843"/>
            <a:ext cx="2023973" cy="102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5675447" y="2103951"/>
            <a:ext cx="1728682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electrical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6E702E-104A-D647-B1CD-0A5C18F4C340}"/>
              </a:ext>
            </a:extLst>
          </p:cNvPr>
          <p:cNvSpPr/>
          <p:nvPr/>
        </p:nvSpPr>
        <p:spPr>
          <a:xfrm>
            <a:off x="7671902" y="2114570"/>
            <a:ext cx="1728682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1067456" y="2091843"/>
            <a:ext cx="2149521" cy="104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aeronautical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13847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01 0.05741 L -0.29706 0.4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9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734041" y="3872269"/>
            <a:ext cx="10156976" cy="122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Primary field of engineering concerned with the development of aircraft.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671560" y="217801"/>
            <a:ext cx="2971799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683209" y="296382"/>
            <a:ext cx="2899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8385496" y="2261327"/>
            <a:ext cx="1630850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4000922" y="2264297"/>
            <a:ext cx="2023973" cy="102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6346171" y="2272397"/>
            <a:ext cx="1728682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electrical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1578691" y="2272397"/>
            <a:ext cx="2149521" cy="1021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aeronautical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6979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 0.09907 L 0.27058 0.4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269266" y="3725179"/>
            <a:ext cx="9305725" cy="137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business or study of designing and building electrical systems, especially those which power and control machines, or are involved in communication.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656320" y="248281"/>
            <a:ext cx="28346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732521" y="296382"/>
            <a:ext cx="2617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7286657" y="2153771"/>
            <a:ext cx="1630850" cy="96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3061570" y="2158485"/>
            <a:ext cx="2023973" cy="97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5311127" y="2156096"/>
            <a:ext cx="1728682" cy="978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electrical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18927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11342 L 0.00144 0.44259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212257" y="3777133"/>
            <a:ext cx="9419744" cy="1326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use of machines to manufacture products, and the study of this.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006840" y="324481"/>
            <a:ext cx="2589255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006840" y="392121"/>
            <a:ext cx="2541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6228930" y="2232544"/>
            <a:ext cx="1630850" cy="96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3898156" y="2232544"/>
            <a:ext cx="2023973" cy="97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3859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10069 L 0.08789 0.44953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307876" y="3641580"/>
            <a:ext cx="9419744" cy="143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multidisciplinary field that combines biology and engineering, applying engineering principles and materials to medicine and healthcare.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060375" y="339721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025587" y="296382"/>
            <a:ext cx="2434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5425756" y="2147936"/>
            <a:ext cx="1630850" cy="96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3930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8935 L 0.00013 0.47523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8d3272b2c0_0_186"/>
          <p:cNvGrpSpPr/>
          <p:nvPr/>
        </p:nvGrpSpPr>
        <p:grpSpPr>
          <a:xfrm>
            <a:off x="469375" y="1418184"/>
            <a:ext cx="9796898" cy="5213091"/>
            <a:chOff x="-615571" y="-801854"/>
            <a:chExt cx="9085823" cy="6670220"/>
          </a:xfrm>
        </p:grpSpPr>
        <p:sp>
          <p:nvSpPr>
            <p:cNvPr id="148" name="Google Shape;148;g8d3272b2c0_0_186"/>
            <p:cNvSpPr/>
            <p:nvPr/>
          </p:nvSpPr>
          <p:spPr>
            <a:xfrm>
              <a:off x="3639504" y="1776028"/>
              <a:ext cx="1774539" cy="16047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9" name="Google Shape;149;g8d3272b2c0_0_186"/>
            <p:cNvSpPr txBox="1"/>
            <p:nvPr/>
          </p:nvSpPr>
          <p:spPr>
            <a:xfrm>
              <a:off x="3895313" y="2066258"/>
              <a:ext cx="1422590" cy="1134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v</a:t>
              </a: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ocabulary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ლექსიკა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1" name="Google Shape;151;g8d3272b2c0_0_18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2" name="Google Shape;152;g8d3272b2c0_0_186"/>
            <p:cNvSpPr/>
            <p:nvPr/>
          </p:nvSpPr>
          <p:spPr>
            <a:xfrm>
              <a:off x="2126397" y="-801854"/>
              <a:ext cx="2812637" cy="1778155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3" name="Google Shape;153;g8d3272b2c0_0_186"/>
            <p:cNvSpPr txBox="1"/>
            <p:nvPr/>
          </p:nvSpPr>
          <p:spPr>
            <a:xfrm>
              <a:off x="2566478" y="-64943"/>
              <a:ext cx="1782796" cy="685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research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lang="ka-GE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ka-GE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კვლევა</a:t>
              </a:r>
              <a:endPara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5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6" name="Google Shape;156;g8d3272b2c0_0_186"/>
            <p:cNvSpPr/>
            <p:nvPr/>
          </p:nvSpPr>
          <p:spPr>
            <a:xfrm>
              <a:off x="5414043" y="-801854"/>
              <a:ext cx="3056209" cy="1972578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7" name="Google Shape;157;g8d3272b2c0_0_186"/>
            <p:cNvSpPr txBox="1"/>
            <p:nvPr/>
          </p:nvSpPr>
          <p:spPr>
            <a:xfrm>
              <a:off x="5858752" y="-401918"/>
              <a:ext cx="2313108" cy="1172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invent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(v.)</a:t>
              </a:r>
              <a:endParaRPr lang="ka-GE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გამოგონება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9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3" name="Google Shape;163;g8d3272b2c0_0_186"/>
            <p:cNvSpPr txBox="1"/>
            <p:nvPr/>
          </p:nvSpPr>
          <p:spPr>
            <a:xfrm rot="2113695">
              <a:off x="5940677" y="3711274"/>
              <a:ext cx="77492" cy="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7" name="Google Shape;167;g8d3272b2c0_0_186"/>
            <p:cNvSpPr txBox="1"/>
            <p:nvPr/>
          </p:nvSpPr>
          <p:spPr>
            <a:xfrm rot="5176116">
              <a:off x="4746973" y="3776269"/>
              <a:ext cx="13829" cy="13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8" name="Google Shape;168;g8d3272b2c0_0_186"/>
            <p:cNvSpPr/>
            <p:nvPr/>
          </p:nvSpPr>
          <p:spPr>
            <a:xfrm>
              <a:off x="911638" y="3809943"/>
              <a:ext cx="2781797" cy="182817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9" name="Google Shape;169;g8d3272b2c0_0_186"/>
            <p:cNvSpPr txBox="1"/>
            <p:nvPr/>
          </p:nvSpPr>
          <p:spPr>
            <a:xfrm>
              <a:off x="1284935" y="4154310"/>
              <a:ext cx="2035203" cy="1090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field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lang="ka-GE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სფერო, დარგი</a:t>
              </a:r>
            </a:p>
          </p:txBody>
        </p:sp>
        <p:sp>
          <p:nvSpPr>
            <p:cNvPr id="171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2" name="Google Shape;172;g8d3272b2c0_0_186"/>
            <p:cNvSpPr/>
            <p:nvPr/>
          </p:nvSpPr>
          <p:spPr>
            <a:xfrm>
              <a:off x="-615571" y="1239183"/>
              <a:ext cx="3053252" cy="2076567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3" name="Google Shape;173;g8d3272b2c0_0_186"/>
            <p:cNvSpPr txBox="1"/>
            <p:nvPr/>
          </p:nvSpPr>
          <p:spPr>
            <a:xfrm>
              <a:off x="-268994" y="1776028"/>
              <a:ext cx="2451976" cy="907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s</a:t>
              </a: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olution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lang="ka-GE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პრობლემის</a:t>
              </a: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 </a:t>
              </a:r>
              <a:r>
                <a:rPr lang="ka-GE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გადაჭრა</a:t>
              </a:r>
              <a:endParaRPr sz="240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5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6" name="Google Shape;176;g8d3272b2c0_0_186"/>
            <p:cNvSpPr/>
            <p:nvPr/>
          </p:nvSpPr>
          <p:spPr>
            <a:xfrm>
              <a:off x="4673465" y="3910031"/>
              <a:ext cx="3038779" cy="1958335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7" name="Google Shape;177;g8d3272b2c0_0_186"/>
            <p:cNvSpPr txBox="1"/>
            <p:nvPr/>
          </p:nvSpPr>
          <p:spPr>
            <a:xfrm>
              <a:off x="4737205" y="4436387"/>
              <a:ext cx="2911299" cy="905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pollution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lang="ka-GE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დაბინძურება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9" name="Google Shape;179;g8d3272b2c0_0_18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7DFDB4C-9792-4BAD-979A-3FB865F95A53}"/>
              </a:ext>
            </a:extLst>
          </p:cNvPr>
          <p:cNvSpPr/>
          <p:nvPr/>
        </p:nvSpPr>
        <p:spPr>
          <a:xfrm>
            <a:off x="8595739" y="3253301"/>
            <a:ext cx="3492597" cy="1847443"/>
          </a:xfrm>
          <a:prstGeom prst="ellips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</a:p>
          <a:p>
            <a:pPr algn="ctr"/>
            <a:r>
              <a:rPr lang="ka-GE" sz="2400" dirty="0">
                <a:latin typeface="Calibri" panose="020F0502020204030204" pitchFamily="34" charset="0"/>
                <a:cs typeface="Calibri" panose="020F0502020204030204" pitchFamily="34" charset="0"/>
              </a:rPr>
              <a:t>შესწავლა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sz="2400" dirty="0">
                <a:latin typeface="Calibri" panose="020F0502020204030204" pitchFamily="34" charset="0"/>
                <a:cs typeface="Calibri" panose="020F0502020204030204" pitchFamily="34" charset="0"/>
              </a:rPr>
              <a:t>გამოკვლევა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F2663E-4617-4789-A064-F1C604AA3DFF}"/>
              </a:ext>
            </a:extLst>
          </p:cNvPr>
          <p:cNvCxnSpPr>
            <a:stCxn id="148" idx="5"/>
          </p:cNvCxnSpPr>
          <p:nvPr/>
        </p:nvCxnSpPr>
        <p:spPr>
          <a:xfrm flipV="1">
            <a:off x="6690665" y="4355016"/>
            <a:ext cx="100957" cy="148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16" y="23791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298" y="237917"/>
            <a:ext cx="2376972" cy="9689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199321" y="2807896"/>
            <a:ext cx="372139" cy="685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48" idx="7"/>
          </p:cNvCxnSpPr>
          <p:nvPr/>
        </p:nvCxnSpPr>
        <p:spPr>
          <a:xfrm flipV="1">
            <a:off x="6690665" y="2807896"/>
            <a:ext cx="759727" cy="808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8" idx="2"/>
            <a:endCxn id="172" idx="6"/>
          </p:cNvCxnSpPr>
          <p:nvPr/>
        </p:nvCxnSpPr>
        <p:spPr>
          <a:xfrm flipH="1" flipV="1">
            <a:off x="3761581" y="3824819"/>
            <a:ext cx="1295880" cy="23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50270" y="4546492"/>
            <a:ext cx="636130" cy="745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" idx="2"/>
          </p:cNvCxnSpPr>
          <p:nvPr/>
        </p:nvCxnSpPr>
        <p:spPr>
          <a:xfrm flipV="1">
            <a:off x="6867215" y="4177023"/>
            <a:ext cx="1728524" cy="33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41143" y="4503403"/>
            <a:ext cx="488997" cy="68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668019" y="1896096"/>
            <a:ext cx="3431400" cy="219018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research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(n.)</a:t>
            </a: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098000" y="4236334"/>
            <a:ext cx="4571438" cy="100475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 err="1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კვლევა</a:t>
            </a:r>
            <a:endParaRPr sz="2400" u="none" strike="noStrike" cap="none" dirty="0">
              <a:solidFill>
                <a:srgbClr val="FFFF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25114" y="37082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600" dirty="0" smtClean="0">
                <a:latin typeface="Calibri" pitchFamily="34" charset="0"/>
                <a:cs typeface="Calibri" pitchFamily="34" charset="0"/>
              </a:rPr>
              <a:t>ლექსიკა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097999" y="5450879"/>
            <a:ext cx="4571439" cy="10125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His </a:t>
            </a:r>
            <a:r>
              <a:rPr lang="en-US" sz="2400" i="1" strike="noStrike" cap="none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research</a:t>
            </a:r>
            <a:r>
              <a:rPr lang="en-US" sz="24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produced unexpected results.</a:t>
            </a:r>
            <a:endParaRPr sz="24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4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0" y="1932868"/>
            <a:ext cx="12207936" cy="241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dirty="0">
                <a:solidFill>
                  <a:schemeClr val="bg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Engineering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ka-GE" sz="66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ინჟინერია</a:t>
            </a:r>
            <a:endParaRPr lang="en-US" sz="66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endParaRPr sz="5400" u="none" strike="noStrike" cap="none" dirty="0">
              <a:solidFill>
                <a:schemeClr val="bg1"/>
              </a:solidFill>
              <a:latin typeface="Calibri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6A4AA-71E9-B34C-AAC8-D84F71CB1A1A}"/>
              </a:ext>
            </a:extLst>
          </p:cNvPr>
          <p:cNvSpPr/>
          <p:nvPr/>
        </p:nvSpPr>
        <p:spPr>
          <a:xfrm>
            <a:off x="2061247" y="4045527"/>
            <a:ext cx="81634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Google Shape;98;p2"/>
          <p:cNvSpPr txBox="1"/>
          <p:nvPr/>
        </p:nvSpPr>
        <p:spPr>
          <a:xfrm>
            <a:off x="0" y="3523109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u="none" strike="noStrike" cap="none" dirty="0">
              <a:solidFill>
                <a:schemeClr val="dk1"/>
              </a:solidFill>
              <a:latin typeface="Sylfaen Regular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u="none" strike="noStrike" cap="none" dirty="0">
                <a:solidFill>
                  <a:schemeClr val="bg1"/>
                </a:solidFill>
                <a:latin typeface="Sylfaen Regular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English for Specific Purposes: </a:t>
            </a:r>
            <a:r>
              <a:rPr lang="en-US" sz="3600" dirty="0">
                <a:solidFill>
                  <a:schemeClr val="bg1"/>
                </a:solidFill>
                <a:latin typeface="Sylfaen Regular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Level A2</a:t>
            </a:r>
            <a:endParaRPr sz="3600" u="none" strike="noStrike" cap="none" dirty="0">
              <a:solidFill>
                <a:schemeClr val="bg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920786" y="1610175"/>
            <a:ext cx="3107684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998976" y="4305782"/>
            <a:ext cx="4754879" cy="750534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 err="1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პრობლემის</a:t>
            </a:r>
            <a:r>
              <a:rPr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sz="2400" u="none" strike="noStrike" cap="none" dirty="0" err="1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გადაჭრ</a:t>
            </a:r>
            <a:r>
              <a:rPr lang="ka-GE"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ა</a:t>
            </a:r>
            <a:endParaRPr sz="2400" u="none" strike="noStrike" cap="none" dirty="0">
              <a:solidFill>
                <a:srgbClr val="FFFF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3998977" y="5450879"/>
            <a:ext cx="4754878" cy="10125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There's no easy </a:t>
            </a:r>
            <a:r>
              <a:rPr lang="en-US" sz="2400" i="1" strike="noStrike" cap="none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solution </a:t>
            </a:r>
            <a:r>
              <a:rPr lang="en-US" sz="24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to this problem.</a:t>
            </a:r>
            <a:endParaRPr sz="24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25114" y="37082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600" dirty="0" smtClean="0">
                <a:latin typeface="Calibri" pitchFamily="34" charset="0"/>
                <a:cs typeface="Calibri" pitchFamily="34" charset="0"/>
              </a:rPr>
              <a:t>ლექსიკა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827534" y="1777114"/>
            <a:ext cx="3236559" cy="2243228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explore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(v.)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496874" y="4190556"/>
            <a:ext cx="3714911" cy="843131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შესწავლა</a:t>
            </a:r>
            <a:r>
              <a:rPr lang="ka-GE"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გამოკვლევა</a:t>
            </a:r>
            <a:endParaRPr sz="2400" u="none" strike="noStrike" cap="none" dirty="0">
              <a:solidFill>
                <a:srgbClr val="FFFF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496874" y="5450879"/>
            <a:ext cx="3714912" cy="11649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Astronauts </a:t>
            </a:r>
            <a:r>
              <a:rPr lang="en-US" sz="2400" i="1" strike="noStrike" cap="none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explore</a:t>
            </a:r>
            <a:r>
              <a:rPr lang="en-US" sz="24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space</a:t>
            </a:r>
            <a:r>
              <a:rPr lang="en-US" sz="26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. </a:t>
            </a:r>
            <a:endParaRPr sz="26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25114" y="37082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600" dirty="0" smtClean="0">
                <a:latin typeface="Calibri" pitchFamily="34" charset="0"/>
                <a:cs typeface="Calibri" pitchFamily="34" charset="0"/>
              </a:rPr>
              <a:t>ლექსიკა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827534" y="1758962"/>
            <a:ext cx="3063489" cy="2091055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lang="ka-GE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585832" y="4194945"/>
            <a:ext cx="5709677" cy="91100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Calibri Regular" charset="0"/>
            </a:endParaRPr>
          </a:p>
          <a:p>
            <a:pPr algn="ctr"/>
            <a:r>
              <a:rPr lang="ka-GE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დაბინძურება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3585832" y="5450879"/>
            <a:ext cx="5642835" cy="1220854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strike="noStrike" cap="none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Cars ar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e the main reason for </a:t>
            </a:r>
            <a:r>
              <a:rPr lang="en-US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pollution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in cities.</a:t>
            </a:r>
            <a:endParaRPr sz="24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F74D7-A6A5-4208-A13F-E1E37C72941C}"/>
              </a:ext>
            </a:extLst>
          </p:cNvPr>
          <p:cNvSpPr txBox="1"/>
          <p:nvPr/>
        </p:nvSpPr>
        <p:spPr>
          <a:xfrm>
            <a:off x="5092317" y="2265880"/>
            <a:ext cx="2696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pollution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(n.)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25114" y="37082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600" dirty="0" smtClean="0">
                <a:latin typeface="Calibri" pitchFamily="34" charset="0"/>
                <a:cs typeface="Calibri" pitchFamily="34" charset="0"/>
              </a:rPr>
              <a:t>ლექსიკა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5180465" y="1896096"/>
            <a:ext cx="3027870" cy="2152882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field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6805" y="4219763"/>
            <a:ext cx="4282634" cy="81998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დარგი,</a:t>
            </a:r>
            <a:r>
              <a:rPr lang="en-US"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სფერო</a:t>
            </a: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386805" y="5210530"/>
            <a:ext cx="4282634" cy="132573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Which  field of </a:t>
            </a:r>
            <a:r>
              <a:rPr lang="en-US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engineering 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are you studying?</a:t>
            </a:r>
            <a:endParaRPr lang="ka-GE" sz="24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25114" y="37082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600" dirty="0" smtClean="0">
                <a:latin typeface="Calibri" pitchFamily="34" charset="0"/>
                <a:cs typeface="Calibri" pitchFamily="34" charset="0"/>
              </a:rPr>
              <a:t>ლექსიკა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5180465" y="1896095"/>
            <a:ext cx="2985340" cy="2154909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invent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(v.)</a:t>
            </a:r>
            <a:endParaRPr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6805" y="4219763"/>
            <a:ext cx="4282634" cy="81998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გამოგ</a:t>
            </a:r>
            <a:r>
              <a:rPr lang="ka-GE" sz="2400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ო</a:t>
            </a:r>
            <a:r>
              <a:rPr sz="2400" u="none" strike="noStrike" cap="none" dirty="0">
                <a:solidFill>
                  <a:srgbClr val="FFFF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ნება</a:t>
            </a: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386805" y="5210530"/>
            <a:ext cx="4282634" cy="132573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4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nternet 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was </a:t>
            </a:r>
            <a:r>
              <a:rPr lang="en-US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invented 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1989.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25114" y="37082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algn="ctr"/>
            <a:r>
              <a:rPr lang="ka-GE" sz="3600" dirty="0" smtClean="0">
                <a:latin typeface="Calibri" pitchFamily="34" charset="0"/>
                <a:cs typeface="Calibri" pitchFamily="34" charset="0"/>
              </a:rPr>
              <a:t>ლექსიკა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3639048" y="2905781"/>
            <a:ext cx="4968588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3263197" y="3095888"/>
            <a:ext cx="5720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Comprehension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წაკითხულის გააზრება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1616" b="8800"/>
          <a:stretch/>
        </p:blipFill>
        <p:spPr>
          <a:xfrm>
            <a:off x="6583680" y="1868315"/>
            <a:ext cx="5151120" cy="47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510923" y="3075571"/>
            <a:ext cx="5625829" cy="152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any famous women engineers?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6583680" y="327525"/>
            <a:ext cx="5151120" cy="131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alibri" pitchFamily="34" charset="0"/>
              </a:rPr>
              <a:t>Reading Comprehension</a:t>
            </a:r>
          </a:p>
          <a:p>
            <a:pPr algn="ctr"/>
            <a:r>
              <a:rPr lang="ka-GE" sz="3500" dirty="0">
                <a:latin typeface="Calibri" pitchFamily="34" charset="0"/>
              </a:rPr>
              <a:t>წაკითხულის გააზრება</a:t>
            </a:r>
            <a:endParaRPr lang="en-US" sz="3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96164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7600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76002"/>
            <a:ext cx="2376972" cy="968991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286478" y="2509284"/>
            <a:ext cx="11011401" cy="2949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800" dirty="0">
                <a:latin typeface="Calibri" panose="020F0502020204030204" pitchFamily="34" charset="0"/>
                <a:cs typeface="Calibri" panose="020F0502020204030204" pitchFamily="34" charset="0"/>
              </a:rPr>
              <a:t>Some people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think that engineering is a man’s profession.  However, there is no reason for this: engineers are simply talented people who try to make our everyday lives easier.  In fact,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shows that women are the best problem solvers.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265461" y="737331"/>
            <a:ext cx="321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286479" y="2286000"/>
            <a:ext cx="11011401" cy="343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Engineers find 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the problems that are important to society. They try to solve the problem of 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pollution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develop new medicines, create new technologies, and help 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world.  They make the world a cleaner,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safer, healthier place by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building and improving everything. </a:t>
            </a:r>
          </a:p>
        </p:txBody>
      </p:sp>
    </p:spTree>
    <p:extLst>
      <p:ext uri="{BB962C8B-B14F-4D97-AF65-F5344CB8AC3E}">
        <p14:creationId xmlns:p14="http://schemas.microsoft.com/office/powerpoint/2010/main" val="7335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286479" y="2155828"/>
            <a:ext cx="11011401" cy="3957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 is really a clever, practical, problem solver. Although the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engineering and science are connected, there are also differences. Scientists usually ask why a problem appears, whereas engineer will want to know how to solve the problem.  So scientists build in order to learn but engineers learn in order to build.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Engineers work alone or in teams, and in locations, such as offices, factories, research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outdoors and even in space. There are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lot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opportunities in a variety of engineering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g8d3272b2c0_0_301"/>
          <p:cNvGrpSpPr/>
          <p:nvPr/>
        </p:nvGrpSpPr>
        <p:grpSpPr>
          <a:xfrm>
            <a:off x="-4961173" y="698737"/>
            <a:ext cx="10794754" cy="7633251"/>
            <a:chOff x="-4943656" y="-757771"/>
            <a:chExt cx="10073010" cy="5889900"/>
          </a:xfrm>
        </p:grpSpPr>
        <p:sp>
          <p:nvSpPr>
            <p:cNvPr id="108" name="Google Shape;108;g8d3272b2c0_0_301"/>
            <p:cNvSpPr/>
            <p:nvPr/>
          </p:nvSpPr>
          <p:spPr>
            <a:xfrm>
              <a:off x="-4943656" y="-757771"/>
              <a:ext cx="5889900" cy="5889900"/>
            </a:xfrm>
            <a:prstGeom prst="blockArc">
              <a:avLst>
                <a:gd name="adj1" fmla="val 18900000"/>
                <a:gd name="adj2" fmla="val 2173954"/>
                <a:gd name="adj3" fmla="val 0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09" name="Google Shape;109;g8d3272b2c0_0_301"/>
            <p:cNvSpPr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296923" y="265292"/>
              <a:ext cx="4832430" cy="33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Introduction - </a:t>
              </a:r>
              <a:r>
                <a:rPr lang="en-US" sz="15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შესავალი</a:t>
              </a:r>
              <a:r>
                <a:rPr lang="en-US" sz="15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58396" y="149161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- </a:t>
              </a:r>
              <a:r>
                <a:rPr lang="en-US" sz="15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15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418397" y="74580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821469" y="1391711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</a:t>
              </a:r>
              <a:r>
                <a:rPr lang="en-US" sz="15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Comprehension- </a:t>
              </a:r>
              <a:r>
                <a:rPr lang="ka-GE" sz="15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წაკითხულის გააზრება</a:t>
              </a:r>
              <a:r>
                <a:rPr lang="en-US" sz="15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615675" y="134201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8" name="Google Shape;118;g8d3272b2c0_0_301"/>
            <p:cNvSpPr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9" name="Google Shape;119;g8d3272b2c0_0_301"/>
            <p:cNvSpPr txBox="1"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 - </a:t>
              </a:r>
              <a:r>
                <a:rPr lang="ka-GE" sz="15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გრამატიკა</a:t>
              </a:r>
              <a:endParaRPr sz="15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0" name="Google Shape;120;g8d3272b2c0_0_301"/>
            <p:cNvSpPr/>
            <p:nvPr/>
          </p:nvSpPr>
          <p:spPr>
            <a:xfrm>
              <a:off x="678664" y="1938667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1" name="Google Shape;121;g8d3272b2c0_0_301"/>
            <p:cNvSpPr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2" name="Google Shape;122;g8d3272b2c0_0_301"/>
            <p:cNvSpPr txBox="1"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Summing up-</a:t>
              </a:r>
              <a:r>
                <a:rPr lang="ka-GE" sz="15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შეჯამება</a:t>
              </a:r>
              <a:endParaRPr sz="15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3" name="Google Shape;123;g8d3272b2c0_0_301"/>
            <p:cNvSpPr/>
            <p:nvPr/>
          </p:nvSpPr>
          <p:spPr>
            <a:xfrm>
              <a:off x="607509" y="2525396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7" name="Google Shape;127;g8d3272b2c0_0_301"/>
            <p:cNvSpPr/>
            <p:nvPr/>
          </p:nvSpPr>
          <p:spPr>
            <a:xfrm>
              <a:off x="700222" y="3112032"/>
              <a:ext cx="4389193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8" name="Google Shape;128;g8d3272b2c0_0_301"/>
            <p:cNvSpPr txBox="1"/>
            <p:nvPr/>
          </p:nvSpPr>
          <p:spPr>
            <a:xfrm>
              <a:off x="705288" y="3112032"/>
              <a:ext cx="3776597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Homework</a:t>
              </a:r>
              <a:r>
                <a:rPr lang="ka-GE" sz="15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საშინაო დავალება</a:t>
              </a:r>
              <a:r>
                <a:rPr lang="en-US" sz="15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g8d3272b2c0_0_301"/>
            <p:cNvSpPr/>
            <p:nvPr/>
          </p:nvSpPr>
          <p:spPr>
            <a:xfrm>
              <a:off x="425985" y="3053040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6628747" y="1851912"/>
            <a:ext cx="5283921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Women in Engineering</a:t>
            </a:r>
          </a:p>
          <a:p>
            <a:pPr lvl="0" algn="ctr"/>
            <a:r>
              <a:rPr lang="ka-GE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ქალები ინჟინერიაში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7479" y="555705"/>
            <a:ext cx="4228051" cy="98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Agenda</a:t>
            </a:r>
          </a:p>
          <a:p>
            <a:pPr algn="ctr"/>
            <a:r>
              <a:rPr lang="ka-GE" sz="3200" dirty="0" smtClean="0">
                <a:latin typeface="Calibri" pitchFamily="34" charset="0"/>
                <a:cs typeface="Calibri" pitchFamily="34" charset="0"/>
              </a:rPr>
              <a:t>გაკვეთილის გეგმა</a:t>
            </a:r>
          </a:p>
        </p:txBody>
      </p:sp>
      <p:pic>
        <p:nvPicPr>
          <p:cNvPr id="30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1004199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2" y="2522281"/>
            <a:ext cx="1096965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3635002834"/>
              </p:ext>
            </p:extLst>
          </p:nvPr>
        </p:nvGraphicFramePr>
        <p:xfrm>
          <a:off x="699280" y="2805863"/>
          <a:ext cx="8064429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806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</a:t>
                      </a:r>
                      <a:r>
                        <a:rPr lang="ka-GE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make other people’s lives easier. 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29495"/>
              </p:ext>
            </p:extLst>
          </p:nvPr>
        </p:nvGraphicFramePr>
        <p:xfrm>
          <a:off x="549420" y="4316845"/>
          <a:ext cx="11025417" cy="1030171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1025417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1030171"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They make the world a cleaner, safer, healthier place by inventing, building and improving everything. </a:t>
                      </a:r>
                      <a:endParaRPr lang="en-US" sz="2800" b="0" i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242" y="2566372"/>
            <a:ext cx="1755303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1"/>
            <a:ext cx="10430041" cy="108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3733277287"/>
              </p:ext>
            </p:extLst>
          </p:nvPr>
        </p:nvGraphicFramePr>
        <p:xfrm>
          <a:off x="699281" y="2805863"/>
          <a:ext cx="9119968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11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 are not good at solving problems.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71070"/>
              </p:ext>
            </p:extLst>
          </p:nvPr>
        </p:nvGraphicFramePr>
        <p:xfrm>
          <a:off x="577303" y="4316219"/>
          <a:ext cx="10395496" cy="973009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395496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973009">
                <a:tc>
                  <a:txBody>
                    <a:bodyPr/>
                    <a:lstStyle/>
                    <a:p>
                      <a:r>
                        <a:rPr lang="en-US" sz="2800" b="0" i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Research shows that women are the best problem solvers.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21" y="2560166"/>
            <a:ext cx="1755303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43004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1451262060"/>
              </p:ext>
            </p:extLst>
          </p:nvPr>
        </p:nvGraphicFramePr>
        <p:xfrm>
          <a:off x="652786" y="2754933"/>
          <a:ext cx="9119968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11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Engineers find solutions to simple problems.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86197"/>
              </p:ext>
            </p:extLst>
          </p:nvPr>
        </p:nvGraphicFramePr>
        <p:xfrm>
          <a:off x="577302" y="4483509"/>
          <a:ext cx="10395497" cy="939525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395497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939525">
                <a:tc>
                  <a:txBody>
                    <a:bodyPr/>
                    <a:lstStyle/>
                    <a:p>
                      <a:r>
                        <a:rPr lang="en-US" sz="2800" b="0" i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Engineers find solutions to the problems that are important to society. 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571" y="2522281"/>
            <a:ext cx="1565329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1"/>
            <a:ext cx="10430041" cy="124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620049400"/>
              </p:ext>
            </p:extLst>
          </p:nvPr>
        </p:nvGraphicFramePr>
        <p:xfrm>
          <a:off x="699281" y="2805863"/>
          <a:ext cx="9119968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11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Engineers usually ask why a problem appears.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09608"/>
              </p:ext>
            </p:extLst>
          </p:nvPr>
        </p:nvGraphicFramePr>
        <p:xfrm>
          <a:off x="577302" y="4391247"/>
          <a:ext cx="9972165" cy="1031788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9972165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1031788"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Scientists usually ask why a problem appears, whereas engineers will want to know how to solve the problem. 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620" y="2574741"/>
            <a:ext cx="1755303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467436" y="403817"/>
            <a:ext cx="288636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1071880" y="2886739"/>
            <a:ext cx="9812430" cy="142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Engineers </a:t>
            </a:r>
            <a:r>
              <a:rPr lang="en-US" sz="3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solve problems important for the society.</a:t>
            </a: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380807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 use </a:t>
            </a:r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could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to show that someone has (or doesn’t have) an ability to do something.</a:t>
            </a:r>
          </a:p>
          <a:p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467436" y="403817"/>
            <a:ext cx="288636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380807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The verbs 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after </a:t>
            </a:r>
            <a:r>
              <a:rPr lang="en-US" sz="2500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can/could</a:t>
            </a: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are always in the </a:t>
            </a: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base form.</a:t>
            </a:r>
          </a:p>
          <a:p>
            <a:endParaRPr lang="en-US" sz="25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example:</a:t>
            </a:r>
          </a:p>
          <a:p>
            <a:r>
              <a:rPr lang="en-US" sz="2500" i="1" dirty="0">
                <a:latin typeface="Calibri" charset="0"/>
                <a:ea typeface="Calibri" charset="0"/>
                <a:cs typeface="Calibri" charset="0"/>
              </a:rPr>
              <a:t>They </a:t>
            </a:r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can build </a:t>
            </a:r>
            <a:r>
              <a:rPr lang="en-US" sz="2500" i="1" dirty="0">
                <a:latin typeface="Calibri" charset="0"/>
                <a:ea typeface="Calibri" charset="0"/>
                <a:cs typeface="Calibri" charset="0"/>
              </a:rPr>
              <a:t>machines.</a:t>
            </a:r>
          </a:p>
          <a:p>
            <a:r>
              <a:rPr lang="en-US" sz="2500" i="1" dirty="0">
                <a:latin typeface="Calibri" charset="0"/>
                <a:ea typeface="Calibri" charset="0"/>
                <a:cs typeface="Calibri" charset="0"/>
              </a:rPr>
              <a:t>They </a:t>
            </a:r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could find </a:t>
            </a:r>
            <a:r>
              <a:rPr lang="en-US" sz="2500" i="1" dirty="0">
                <a:latin typeface="Calibri" charset="0"/>
                <a:ea typeface="Calibri" charset="0"/>
                <a:cs typeface="Calibri" charset="0"/>
              </a:rPr>
              <a:t>a solution.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467436" y="403817"/>
            <a:ext cx="288636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359542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Question form:</a:t>
            </a:r>
          </a:p>
          <a:p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Modal auxiliary + subject + main </a:t>
            </a:r>
            <a:r>
              <a:rPr lang="en-US" sz="2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verb?</a:t>
            </a:r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Can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they solve difficult problems?</a:t>
            </a:r>
          </a:p>
          <a:p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Could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 invent the new machine?</a:t>
            </a:r>
          </a:p>
          <a:p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467436" y="403817"/>
            <a:ext cx="288636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542519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Negative form:</a:t>
            </a:r>
          </a:p>
          <a:p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Subject + modal auxiliary + not + main </a:t>
            </a:r>
            <a:r>
              <a:rPr lang="en-US" sz="2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verb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500" i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They </a:t>
            </a:r>
            <a:r>
              <a:rPr lang="en-US" sz="25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cannot solve this problem.</a:t>
            </a:r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467436" y="403817"/>
            <a:ext cx="288636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881904" y="2405784"/>
            <a:ext cx="10335153" cy="350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i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92A5B29-B7EE-4F72-B0DC-3CF8331D7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81228"/>
              </p:ext>
            </p:extLst>
          </p:nvPr>
        </p:nvGraphicFramePr>
        <p:xfrm>
          <a:off x="1646350" y="2761812"/>
          <a:ext cx="8402220" cy="2794467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2100555">
                  <a:extLst>
                    <a:ext uri="{9D8B030D-6E8A-4147-A177-3AD203B41FA5}">
                      <a16:colId xmlns:a16="http://schemas.microsoft.com/office/drawing/2014/main" val="2949888111"/>
                    </a:ext>
                  </a:extLst>
                </a:gridCol>
                <a:gridCol w="2100555">
                  <a:extLst>
                    <a:ext uri="{9D8B030D-6E8A-4147-A177-3AD203B41FA5}">
                      <a16:colId xmlns:a16="http://schemas.microsoft.com/office/drawing/2014/main" val="3705952985"/>
                    </a:ext>
                  </a:extLst>
                </a:gridCol>
                <a:gridCol w="2100555">
                  <a:extLst>
                    <a:ext uri="{9D8B030D-6E8A-4147-A177-3AD203B41FA5}">
                      <a16:colId xmlns:a16="http://schemas.microsoft.com/office/drawing/2014/main" val="2286029226"/>
                    </a:ext>
                  </a:extLst>
                </a:gridCol>
                <a:gridCol w="2100555">
                  <a:extLst>
                    <a:ext uri="{9D8B030D-6E8A-4147-A177-3AD203B41FA5}">
                      <a16:colId xmlns:a16="http://schemas.microsoft.com/office/drawing/2014/main" val="1591336104"/>
                    </a:ext>
                  </a:extLst>
                </a:gridCol>
              </a:tblGrid>
              <a:tr h="114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Present/Future 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Past 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783736"/>
                  </a:ext>
                </a:extLst>
              </a:tr>
              <a:tr h="1640232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</a:rPr>
                        <a:t>Civil engineers </a:t>
                      </a:r>
                      <a:r>
                        <a:rPr lang="en-US" sz="2000" i="1" dirty="0">
                          <a:solidFill>
                            <a:schemeClr val="accent2"/>
                          </a:solidFill>
                        </a:rPr>
                        <a:t>can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</a:rPr>
                        <a:t>build bridges. </a:t>
                      </a:r>
                    </a:p>
                    <a:p>
                      <a:endParaRPr lang="en-US" i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i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/>
                          </a:solidFill>
                        </a:rPr>
                        <a:t>Civil engineers </a:t>
                      </a:r>
                      <a:r>
                        <a:rPr lang="en-US" sz="2000" i="1" dirty="0">
                          <a:solidFill>
                            <a:schemeClr val="accent2"/>
                          </a:solidFill>
                        </a:rPr>
                        <a:t>cannot (can’t)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</a:rPr>
                        <a:t>develop medicines.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Scientists 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could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find the cure for a lot of illnesses.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Scientists 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could not  (couldn’t)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find the cure for cancer.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60849"/>
                  </a:ext>
                </a:extLst>
              </a:tr>
            </a:tbl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467436" y="403817"/>
            <a:ext cx="288636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9A7B7-2E7A-4C45-8448-1D4A0B159BF3}"/>
              </a:ext>
            </a:extLst>
          </p:cNvPr>
          <p:cNvSpPr/>
          <p:nvPr/>
        </p:nvSpPr>
        <p:spPr>
          <a:xfrm>
            <a:off x="286477" y="2462667"/>
            <a:ext cx="5992523" cy="12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do engineers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788E0-7697-6D4F-B132-F0C37041B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962" y="2083326"/>
            <a:ext cx="4254544" cy="4254544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D9A7B7-2E7A-4C45-8448-1D4A0B159BF3}"/>
              </a:ext>
            </a:extLst>
          </p:cNvPr>
          <p:cNvSpPr/>
          <p:nvPr/>
        </p:nvSpPr>
        <p:spPr>
          <a:xfrm>
            <a:off x="286478" y="4216013"/>
            <a:ext cx="5992523" cy="12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different types of engineers are there?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0962" y="433192"/>
            <a:ext cx="4254544" cy="1091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algn="ctr"/>
            <a:r>
              <a:rPr lang="ka-GE" sz="3200" dirty="0" smtClean="0">
                <a:latin typeface="Calibri" pitchFamily="34" charset="0"/>
                <a:cs typeface="Calibri" pitchFamily="34" charset="0"/>
              </a:rPr>
              <a:t>შესავალი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646166" y="2605225"/>
            <a:ext cx="10944859" cy="3002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BEEE5-079E-4A24-875A-9ACB1CDBBC87}"/>
              </a:ext>
            </a:extLst>
          </p:cNvPr>
          <p:cNvSpPr txBox="1"/>
          <p:nvPr/>
        </p:nvSpPr>
        <p:spPr>
          <a:xfrm>
            <a:off x="1046135" y="2797445"/>
            <a:ext cx="102627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I…………………………drive a car until I was 34. Then I moved to the countryside, so I had to learn.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couldn’t drive a car until I was 34. Then I moved to the countryside, so I had to learn.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461760" y="381347"/>
            <a:ext cx="5129265" cy="13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</a:t>
            </a: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დავალება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646166" y="2615878"/>
            <a:ext cx="10944859" cy="3107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…………………. build bridges when you were 10?</a:t>
            </a:r>
          </a:p>
          <a:p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you build bridges when you were 10?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B8F0-ED81-4886-BAD3-624878320317}"/>
              </a:ext>
            </a:extLst>
          </p:cNvPr>
          <p:cNvSpPr txBox="1"/>
          <p:nvPr/>
        </p:nvSpPr>
        <p:spPr>
          <a:xfrm>
            <a:off x="1152525" y="4303838"/>
            <a:ext cx="935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461760" y="381347"/>
            <a:ext cx="5129265" cy="13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</a:t>
            </a: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დავალება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91900" y="152336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771318" y="2383113"/>
            <a:ext cx="10944859" cy="281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B8F0-ED81-4886-BAD3-624878320317}"/>
              </a:ext>
            </a:extLst>
          </p:cNvPr>
          <p:cNvSpPr txBox="1"/>
          <p:nvPr/>
        </p:nvSpPr>
        <p:spPr>
          <a:xfrm>
            <a:off x="1077131" y="4362773"/>
            <a:ext cx="942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amazing, he can speak five languages, including Chinese.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98593-0AF6-46CA-B7D5-177946EB5FA5}"/>
              </a:ext>
            </a:extLst>
          </p:cNvPr>
          <p:cNvSpPr txBox="1"/>
          <p:nvPr/>
        </p:nvSpPr>
        <p:spPr>
          <a:xfrm>
            <a:off x="1077131" y="2780546"/>
            <a:ext cx="9911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amazing, he …………………….. speak five languages, including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461760" y="381347"/>
            <a:ext cx="5129265" cy="13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</a:t>
            </a: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დავალება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783326" y="2795547"/>
            <a:ext cx="10944859" cy="281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John ………………. design new buildings. He has won  a lot of competitions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can design new buildings. He has won a lot of competitions.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461760" y="381347"/>
            <a:ext cx="5129265" cy="13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</a:t>
            </a: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დავალება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646166" y="2753016"/>
            <a:ext cx="10944859" cy="281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……………………. solve this problem alone, we have to consult with the team leader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cannot  solve this problem alone, we have to consult with the team leader.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461760" y="381347"/>
            <a:ext cx="5129265" cy="13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</a:t>
            </a: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დავალება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;g8d3272b2c0_0_301"/>
          <p:cNvGrpSpPr/>
          <p:nvPr/>
        </p:nvGrpSpPr>
        <p:grpSpPr>
          <a:xfrm>
            <a:off x="333487" y="2323650"/>
            <a:ext cx="6253054" cy="3092028"/>
            <a:chOff x="-404278" y="239928"/>
            <a:chExt cx="7136292" cy="1558436"/>
          </a:xfrm>
        </p:grpSpPr>
        <p:sp>
          <p:nvSpPr>
            <p:cNvPr id="109" name="Google Shape;109;g8d3272b2c0_0_301"/>
            <p:cNvSpPr/>
            <p:nvPr/>
          </p:nvSpPr>
          <p:spPr>
            <a:xfrm>
              <a:off x="210108" y="277809"/>
              <a:ext cx="5389036" cy="34682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314512" y="299483"/>
              <a:ext cx="6417502" cy="32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</a:t>
              </a:r>
              <a:endParaRPr sz="24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-404278" y="239928"/>
              <a:ext cx="933064" cy="406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-36448" y="870213"/>
              <a:ext cx="5635592" cy="358705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314511" y="839704"/>
              <a:ext cx="4963824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</a:t>
              </a:r>
              <a:endParaRPr sz="24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-358189" y="844643"/>
              <a:ext cx="886974" cy="3975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160952" y="1392329"/>
              <a:ext cx="5438192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240698" y="1385502"/>
              <a:ext cx="4070878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Grammar: Can/Could</a:t>
              </a:r>
              <a:endParaRPr sz="24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-358189" y="1391711"/>
              <a:ext cx="886974" cy="40665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6737507" y="2252812"/>
            <a:ext cx="4690334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Engineering</a:t>
            </a:r>
          </a:p>
          <a:p>
            <a:pPr lvl="0" algn="ctr"/>
            <a:r>
              <a:rPr lang="ka-GE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ინჟინერია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6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04567" y="556124"/>
            <a:ext cx="4327451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Summary</a:t>
            </a:r>
          </a:p>
          <a:p>
            <a:pPr algn="ctr"/>
            <a:r>
              <a:rPr lang="ka-GE" sz="3600" dirty="0" smtClean="0">
                <a:latin typeface="Calibri" pitchFamily="34" charset="0"/>
                <a:cs typeface="Calibri" pitchFamily="34" charset="0"/>
              </a:rPr>
              <a:t>შეჯამება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949397" y="2886057"/>
            <a:ext cx="10148205" cy="1262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BD67DF-B55F-3B41-8E9D-D3A0EFBDB28E}"/>
              </a:ext>
            </a:extLst>
          </p:cNvPr>
          <p:cNvSpPr txBox="1">
            <a:spLocks/>
          </p:cNvSpPr>
          <p:nvPr/>
        </p:nvSpPr>
        <p:spPr>
          <a:xfrm>
            <a:off x="1454679" y="3101404"/>
            <a:ext cx="9137640" cy="14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Write a paragraph about a famous woman engineer.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999579" y="556124"/>
            <a:ext cx="4193508" cy="93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საშინაო დავალება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A0B8F0-ED81-4886-BAD3-624878320317}"/>
              </a:ext>
            </a:extLst>
          </p:cNvPr>
          <p:cNvSpPr txBox="1"/>
          <p:nvPr/>
        </p:nvSpPr>
        <p:spPr>
          <a:xfrm>
            <a:off x="1590675" y="234315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496D01A-79D0-4890-9C5F-709630ED59D2}"/>
              </a:ext>
            </a:extLst>
          </p:cNvPr>
          <p:cNvSpPr/>
          <p:nvPr/>
        </p:nvSpPr>
        <p:spPr>
          <a:xfrm>
            <a:off x="1368520" y="1750314"/>
            <a:ext cx="9505005" cy="4916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Emily Warren is one of the most famous female engineers who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built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Brooklyn Bridge. After her husband, a civil engineer named Washington Roebling, became seriously ill, Emily could step into the role easily and became known as the first woman field engineer in history.</a:t>
            </a:r>
          </a:p>
          <a:p>
            <a:pPr algn="just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14 years, Emily worked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 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design and production of the bridge and took on each of the chief engineer's responsibilities. By 1883, the bridge was finished, and Emily was the first to cross.</a:t>
            </a: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8d3272b2c0_0_186"/>
          <p:cNvGrpSpPr/>
          <p:nvPr/>
        </p:nvGrpSpPr>
        <p:grpSpPr>
          <a:xfrm>
            <a:off x="810926" y="1749764"/>
            <a:ext cx="11055009" cy="5044383"/>
            <a:chOff x="214567" y="-610497"/>
            <a:chExt cx="9363792" cy="6757244"/>
          </a:xfrm>
        </p:grpSpPr>
        <p:sp>
          <p:nvSpPr>
            <p:cNvPr id="148" name="Google Shape;148;g8d3272b2c0_0_186"/>
            <p:cNvSpPr/>
            <p:nvPr/>
          </p:nvSpPr>
          <p:spPr>
            <a:xfrm>
              <a:off x="3785481" y="1885243"/>
              <a:ext cx="1774539" cy="160469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49" name="Google Shape;149;g8d3272b2c0_0_186"/>
            <p:cNvSpPr txBox="1"/>
            <p:nvPr/>
          </p:nvSpPr>
          <p:spPr>
            <a:xfrm>
              <a:off x="3977319" y="2120293"/>
              <a:ext cx="1422590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</a:t>
              </a:r>
              <a:endParaRPr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Google Shape;152;g8d3272b2c0_0_186"/>
            <p:cNvSpPr/>
            <p:nvPr/>
          </p:nvSpPr>
          <p:spPr>
            <a:xfrm>
              <a:off x="3083542" y="-610497"/>
              <a:ext cx="3339115" cy="2085335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53" name="Google Shape;153;g8d3272b2c0_0_186"/>
            <p:cNvSpPr txBox="1"/>
            <p:nvPr/>
          </p:nvSpPr>
          <p:spPr>
            <a:xfrm>
              <a:off x="3385574" y="136575"/>
              <a:ext cx="2735053" cy="772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mechanical engineering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ka-GE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მანქანათმშენებლობა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5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8d3272b2c0_0_186"/>
            <p:cNvSpPr/>
            <p:nvPr/>
          </p:nvSpPr>
          <p:spPr>
            <a:xfrm>
              <a:off x="6509375" y="5497"/>
              <a:ext cx="2879187" cy="211695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57" name="Google Shape;157;g8d3272b2c0_0_186"/>
            <p:cNvSpPr txBox="1"/>
            <p:nvPr/>
          </p:nvSpPr>
          <p:spPr>
            <a:xfrm>
              <a:off x="6925063" y="741089"/>
              <a:ext cx="2144771" cy="9077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electrical engineering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  <a:endParaRPr lang="ka-GE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0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ელექტრონული </a:t>
              </a:r>
              <a:r>
                <a:rPr lang="ka-GE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ინჟინერია</a:t>
              </a:r>
              <a:endParaRPr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9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8d3272b2c0_0_186"/>
            <p:cNvSpPr txBox="1"/>
            <p:nvPr/>
          </p:nvSpPr>
          <p:spPr>
            <a:xfrm rot="2113695">
              <a:off x="5940677" y="3711274"/>
              <a:ext cx="77492" cy="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8d3272b2c0_0_186"/>
            <p:cNvSpPr txBox="1"/>
            <p:nvPr/>
          </p:nvSpPr>
          <p:spPr>
            <a:xfrm rot="5176116">
              <a:off x="4746973" y="3776269"/>
              <a:ext cx="13829" cy="13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8d3272b2c0_0_186"/>
            <p:cNvSpPr/>
            <p:nvPr/>
          </p:nvSpPr>
          <p:spPr>
            <a:xfrm>
              <a:off x="3227652" y="4044016"/>
              <a:ext cx="2808007" cy="210273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69" name="Google Shape;169;g8d3272b2c0_0_186"/>
            <p:cNvSpPr txBox="1"/>
            <p:nvPr/>
          </p:nvSpPr>
          <p:spPr>
            <a:xfrm>
              <a:off x="3407016" y="4551331"/>
              <a:ext cx="2563195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aeronautical engineering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საავიაციო ინჟინერია</a:t>
              </a:r>
            </a:p>
          </p:txBody>
        </p:sp>
        <p:sp>
          <p:nvSpPr>
            <p:cNvPr id="171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8d3272b2c0_0_186"/>
            <p:cNvSpPr/>
            <p:nvPr/>
          </p:nvSpPr>
          <p:spPr>
            <a:xfrm>
              <a:off x="240384" y="2967835"/>
              <a:ext cx="2699358" cy="2329596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73" name="Google Shape;173;g8d3272b2c0_0_186"/>
            <p:cNvSpPr txBox="1"/>
            <p:nvPr/>
          </p:nvSpPr>
          <p:spPr>
            <a:xfrm>
              <a:off x="506209" y="3783183"/>
              <a:ext cx="2231858" cy="907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</a:t>
              </a:r>
              <a:r>
                <a:rPr lang="en-US" sz="2000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iomedical engineering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  <a:endParaRPr lang="ka-GE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000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ბიოსამედიცინო ინჟინერია</a:t>
              </a:r>
              <a:endParaRPr sz="20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5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8d3272b2c0_0_186"/>
            <p:cNvSpPr/>
            <p:nvPr/>
          </p:nvSpPr>
          <p:spPr>
            <a:xfrm>
              <a:off x="6509375" y="2912727"/>
              <a:ext cx="3068984" cy="2439812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77" name="Google Shape;177;g8d3272b2c0_0_186"/>
            <p:cNvSpPr txBox="1"/>
            <p:nvPr/>
          </p:nvSpPr>
          <p:spPr>
            <a:xfrm>
              <a:off x="6846659" y="3800262"/>
              <a:ext cx="2394415" cy="9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industrial engineering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  <a:endParaRPr lang="ka-GE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სამრეწველო ინჟინერია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9" name="Google Shape;179;g8d3272b2c0_0_18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8d3272b2c0_0_186"/>
            <p:cNvSpPr/>
            <p:nvPr/>
          </p:nvSpPr>
          <p:spPr>
            <a:xfrm>
              <a:off x="214567" y="259293"/>
              <a:ext cx="2523500" cy="200061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81" name="Google Shape;181;g8d3272b2c0_0_186"/>
            <p:cNvSpPr txBox="1"/>
            <p:nvPr/>
          </p:nvSpPr>
          <p:spPr>
            <a:xfrm>
              <a:off x="465411" y="1002938"/>
              <a:ext cx="2021809" cy="819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civil engineering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000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სამოქალაქო ინჟინერია</a:t>
              </a:r>
              <a:endPara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34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cxnSp>
        <p:nvCxnSpPr>
          <p:cNvPr id="3" name="Straight Connector 2"/>
          <p:cNvCxnSpPr>
            <a:stCxn id="148" idx="0"/>
          </p:cNvCxnSpPr>
          <p:nvPr/>
        </p:nvCxnSpPr>
        <p:spPr>
          <a:xfrm flipH="1" flipV="1">
            <a:off x="6074312" y="3259986"/>
            <a:ext cx="1" cy="352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48" idx="6"/>
          </p:cNvCxnSpPr>
          <p:nvPr/>
        </p:nvCxnSpPr>
        <p:spPr>
          <a:xfrm flipV="1">
            <a:off x="7121834" y="3436428"/>
            <a:ext cx="1316855" cy="775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48" idx="2"/>
          </p:cNvCxnSpPr>
          <p:nvPr/>
        </p:nvCxnSpPr>
        <p:spPr>
          <a:xfrm flipH="1" flipV="1">
            <a:off x="3494049" y="3539027"/>
            <a:ext cx="1532742" cy="672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8" idx="3"/>
          </p:cNvCxnSpPr>
          <p:nvPr/>
        </p:nvCxnSpPr>
        <p:spPr>
          <a:xfrm flipH="1">
            <a:off x="4028301" y="4635370"/>
            <a:ext cx="1305302" cy="419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76" idx="2"/>
          </p:cNvCxnSpPr>
          <p:nvPr/>
        </p:nvCxnSpPr>
        <p:spPr>
          <a:xfrm>
            <a:off x="6847367" y="4635335"/>
            <a:ext cx="1395287" cy="65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8" idx="0"/>
          </p:cNvCxnSpPr>
          <p:nvPr/>
        </p:nvCxnSpPr>
        <p:spPr>
          <a:xfrm flipV="1">
            <a:off x="6025795" y="4710223"/>
            <a:ext cx="0" cy="514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2210764"/>
            <a:ext cx="3431400" cy="1986249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engineering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636651" y="4376118"/>
            <a:ext cx="5138637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სამოქალაქო ინჟინერია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775289" y="191379"/>
            <a:ext cx="3108960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808720" y="381488"/>
            <a:ext cx="28346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636652" y="5232007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His father worked in </a:t>
            </a:r>
            <a:r>
              <a:rPr lang="en-US" sz="2400" i="1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civil engineering</a:t>
            </a:r>
            <a:r>
              <a:rPr lang="en-US" sz="2400" i="1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repairing  bridges.</a:t>
            </a:r>
            <a:endParaRPr sz="2400" i="1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engineering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639047" y="4376118"/>
            <a:ext cx="5138637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მანქანათმშენებლობა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159240" y="265735"/>
            <a:ext cx="2796855" cy="133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159241" y="355564"/>
            <a:ext cx="2788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639048" y="5241506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 completed his degree in </a:t>
            </a: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mechanical engineering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then got a job with an oil company.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3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engineering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590413" y="4376118"/>
            <a:ext cx="5138637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u="none" strike="noStrike" cap="none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ელექტრ</a:t>
            </a:r>
            <a:r>
              <a:rPr lang="ka-GE" sz="2400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ონ</a:t>
            </a:r>
            <a:r>
              <a:rPr sz="2400" u="none" strike="noStrike" cap="none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ული</a:t>
            </a:r>
            <a:r>
              <a:rPr sz="240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sz="240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ინჟინერია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747760" y="265735"/>
            <a:ext cx="3078479" cy="1395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945881" y="355564"/>
            <a:ext cx="2712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He got a degree in </a:t>
            </a: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electrical engineering. </a:t>
            </a:r>
            <a:endParaRPr sz="2400" i="1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engineering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590413" y="4376118"/>
            <a:ext cx="5138637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სამრეწველო ინჟინერია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220200" y="296215"/>
            <a:ext cx="2735895" cy="1395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220200" y="355564"/>
            <a:ext cx="2758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 candidate must have good knowledge in </a:t>
            </a: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industrial engineering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3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1300</Words>
  <Application>Microsoft Office PowerPoint</Application>
  <PresentationFormat>Widescreen</PresentationFormat>
  <Paragraphs>339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Regular</vt:lpstr>
      <vt:lpstr>Sylfaen</vt:lpstr>
      <vt:lpstr>Sylfaen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</vt:lpstr>
      <vt:lpstr>False</vt:lpstr>
      <vt:lpstr>False</vt:lpstr>
      <vt:lpstr>False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Dalesio</dc:creator>
  <cp:lastModifiedBy>User</cp:lastModifiedBy>
  <cp:revision>328</cp:revision>
  <cp:lastPrinted>2020-08-25T14:08:44Z</cp:lastPrinted>
  <dcterms:created xsi:type="dcterms:W3CDTF">2020-04-09T12:21:27Z</dcterms:created>
  <dcterms:modified xsi:type="dcterms:W3CDTF">2020-10-13T10:34:15Z</dcterms:modified>
</cp:coreProperties>
</file>