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97" r:id="rId3"/>
    <p:sldId id="326" r:id="rId4"/>
    <p:sldId id="320" r:id="rId5"/>
    <p:sldId id="322" r:id="rId6"/>
    <p:sldId id="329" r:id="rId7"/>
    <p:sldId id="306" r:id="rId8"/>
    <p:sldId id="325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6AD"/>
    <a:srgbClr val="FF0066"/>
    <a:srgbClr val="008000"/>
    <a:srgbClr val="800080"/>
    <a:srgbClr val="0000FF"/>
    <a:srgbClr val="000099"/>
    <a:srgbClr val="003300"/>
    <a:srgbClr val="FF3300"/>
    <a:srgbClr val="FF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702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1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80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24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xmlns="" id="{5CBA49DE-01B5-DB41-9500-1B7C699D5F13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2" y="1132936"/>
            <a:ext cx="10721454" cy="25188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6000" b="1" i="1" dirty="0" smtClean="0">
                <a:solidFill>
                  <a:schemeClr val="bg1"/>
                </a:solidFill>
              </a:rPr>
              <a:t/>
            </a:r>
            <a:br>
              <a:rPr lang="ka-GE" sz="6000" b="1" i="1" dirty="0" smtClean="0">
                <a:solidFill>
                  <a:schemeClr val="bg1"/>
                </a:solidFill>
              </a:rPr>
            </a:br>
            <a:r>
              <a:rPr lang="en-US" sz="6000" b="1" i="1" dirty="0" smtClean="0">
                <a:solidFill>
                  <a:schemeClr val="bg1"/>
                </a:solidFill>
              </a:rPr>
              <a:t>Musical Instruments</a:t>
            </a:r>
            <a:br>
              <a:rPr lang="en-US" sz="6000" b="1" i="1" dirty="0" smtClean="0">
                <a:solidFill>
                  <a:schemeClr val="bg1"/>
                </a:solidFill>
              </a:rPr>
            </a:br>
            <a:r>
              <a:rPr lang="ka-GE" sz="6000" b="1" i="1" dirty="0" smtClean="0">
                <a:solidFill>
                  <a:schemeClr val="bg1"/>
                </a:solidFill>
              </a:rPr>
              <a:t>მუსიკალური ინსტრუმენტები 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428">
            <a:off x="9778013" y="449298"/>
            <a:ext cx="1605916" cy="2271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604" y="4443487"/>
            <a:ext cx="1996265" cy="1984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346">
            <a:off x="4829736" y="3161643"/>
            <a:ext cx="2563688" cy="2563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279">
            <a:off x="341464" y="3865807"/>
            <a:ext cx="1693754" cy="2673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0" y="1086012"/>
            <a:ext cx="2186949" cy="23597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88667" y="5795195"/>
            <a:ext cx="3845826" cy="820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Young Learners</a:t>
            </a:r>
            <a:br>
              <a:rPr lang="en-US" sz="2800" dirty="0" smtClean="0"/>
            </a:br>
            <a:r>
              <a:rPr lang="ka-GE" sz="2800" dirty="0" smtClean="0"/>
              <a:t>დაწყებითი კლასები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344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8086" y="2892632"/>
            <a:ext cx="3702044" cy="812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usical instruments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მუსიკალური ინსტრუმენტები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5023" y="5741615"/>
            <a:ext cx="2688609" cy="85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en-US" sz="2000" b="1" dirty="0" smtClean="0">
                <a:solidFill>
                  <a:schemeClr val="tx1"/>
                </a:solidFill>
              </a:rPr>
              <a:t>rumpet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საყვირი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8285" y="5741616"/>
            <a:ext cx="2688609" cy="8518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piano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პიანინო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9643" y="5741615"/>
            <a:ext cx="3074137" cy="8926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smtClean="0">
                <a:solidFill>
                  <a:schemeClr val="tx1"/>
                </a:solidFill>
              </a:rPr>
              <a:t>rum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დოლი, დასარტყამი ინსტრუმენტი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18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04" y="4222191"/>
            <a:ext cx="1582572" cy="1582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17" y="3898138"/>
            <a:ext cx="1994117" cy="1982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57" y="3704912"/>
            <a:ext cx="2226702" cy="22267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58" y="1414270"/>
            <a:ext cx="1478362" cy="14783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312443" y="2866540"/>
            <a:ext cx="2688609" cy="8920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o</a:t>
            </a:r>
            <a:r>
              <a:rPr lang="en-US" sz="2000" b="1" dirty="0" smtClean="0">
                <a:solidFill>
                  <a:schemeClr val="tx1"/>
                </a:solidFill>
              </a:rPr>
              <a:t>rchestra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ორკესტრი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95" y="1066597"/>
            <a:ext cx="3297299" cy="18587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353">
            <a:off x="1853120" y="1224684"/>
            <a:ext cx="1122583" cy="15876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1" y="1724116"/>
            <a:ext cx="1165370" cy="11583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734367" y="2892633"/>
            <a:ext cx="2688609" cy="8676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usician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მუსიკოსი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42" y="1125427"/>
            <a:ext cx="981458" cy="174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54811" y="5018773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cello 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ჩელო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741" y="5018774"/>
            <a:ext cx="2688609" cy="811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violin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ვიოლინო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76391" y="5018772"/>
            <a:ext cx="2688609" cy="811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guitar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გიტარა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18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6265601" y="5018773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flute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ფლეიტა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413">
            <a:off x="9603652" y="2235630"/>
            <a:ext cx="2034086" cy="2876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909">
            <a:off x="6146027" y="2881186"/>
            <a:ext cx="3167066" cy="3417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93" y="2255958"/>
            <a:ext cx="1628752" cy="27271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3" y="1955713"/>
            <a:ext cx="3055717" cy="30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22" y="-2533113"/>
            <a:ext cx="2127803" cy="1131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9544">
            <a:off x="10517148" y="5347488"/>
            <a:ext cx="1719987" cy="1483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20" y="2271169"/>
            <a:ext cx="10267687" cy="4102043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One Saturday my family and I went to the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classical music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concert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. The orchestra     was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ready to play. There were many musical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instruments  .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There was a big, round,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yellow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and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blue     drum     .  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One man in a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suit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was playing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a huge and black    piano      . The      flutes      were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long and silver. The 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  trumpets   were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gold and noisy.  Some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musicians    were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holding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violins  .  .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In front of the stage one woman was playing a big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brown    cello      .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The music was so beautiful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.             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                                                                                                                                    </a:t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                                                              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Love,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                                                                         Kate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                 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327" y="6370"/>
            <a:ext cx="1682496" cy="484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Dear </a:t>
            </a:r>
            <a:r>
              <a:rPr lang="en-US" sz="2400" b="1" dirty="0">
                <a:solidFill>
                  <a:schemeClr val="bg1"/>
                </a:solidFill>
              </a:rPr>
              <a:t>Eto,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3504966" y="3597696"/>
            <a:ext cx="1549595" cy="6084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BA06AD"/>
                </a:solidFill>
              </a:rPr>
              <a:t>musicians</a:t>
            </a:r>
            <a:endParaRPr lang="en-US" sz="2400" b="1" dirty="0">
              <a:solidFill>
                <a:srgbClr val="BA06AD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550668" y="671805"/>
            <a:ext cx="1487789" cy="5524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BA06AD"/>
                </a:solidFill>
              </a:rPr>
              <a:t>orchestra</a:t>
            </a:r>
            <a:endParaRPr lang="en-US" sz="2400" dirty="0">
              <a:solidFill>
                <a:srgbClr val="BA06AD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60906" y="2086042"/>
            <a:ext cx="1409894" cy="544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BA06AD"/>
                </a:solidFill>
              </a:rPr>
              <a:t>drum</a:t>
            </a:r>
            <a:endParaRPr lang="en-US" sz="2400" dirty="0">
              <a:solidFill>
                <a:srgbClr val="BA06AD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474857" y="2880249"/>
            <a:ext cx="1385105" cy="539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BA06AD"/>
                </a:solidFill>
              </a:rPr>
              <a:t>piano</a:t>
            </a:r>
            <a:endParaRPr lang="en-US" sz="2400" dirty="0">
              <a:solidFill>
                <a:srgbClr val="BA06AD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69160" y="2876465"/>
            <a:ext cx="1428634" cy="5647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BA06AD"/>
                </a:solidFill>
              </a:rPr>
              <a:t>flutes</a:t>
            </a:r>
            <a:endParaRPr lang="en-US" sz="2400" dirty="0">
              <a:solidFill>
                <a:srgbClr val="BA06AD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490648" y="2834049"/>
            <a:ext cx="1416942" cy="5507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BA06AD"/>
                </a:solidFill>
              </a:rPr>
              <a:t>trumpets</a:t>
            </a:r>
            <a:endParaRPr lang="en-US" sz="2400" dirty="0">
              <a:solidFill>
                <a:srgbClr val="BA06AD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557529" y="4298257"/>
            <a:ext cx="1284266" cy="5507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BA06AD"/>
                </a:solidFill>
              </a:rPr>
              <a:t>cello</a:t>
            </a:r>
            <a:endParaRPr lang="en-US" sz="2400" dirty="0">
              <a:solidFill>
                <a:srgbClr val="BA06AD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555676" y="570043"/>
            <a:ext cx="1482781" cy="7599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641846" y="2004779"/>
            <a:ext cx="1428954" cy="7599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88" y="1901664"/>
            <a:ext cx="854163" cy="849038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3569160" y="2821928"/>
            <a:ext cx="1428634" cy="6969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6302">
            <a:off x="3647403" y="2854674"/>
            <a:ext cx="811268" cy="54019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6302">
            <a:off x="4063606" y="2994385"/>
            <a:ext cx="811268" cy="402682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1463525" y="2827002"/>
            <a:ext cx="1401024" cy="6375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62" y="2863637"/>
            <a:ext cx="719268" cy="612710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5530131" y="4268549"/>
            <a:ext cx="1361571" cy="7437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816">
            <a:off x="5835638" y="4184702"/>
            <a:ext cx="881193" cy="83282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828038" y="3640451"/>
            <a:ext cx="1191149" cy="5155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BA06AD"/>
                </a:solidFill>
              </a:rPr>
              <a:t>violins</a:t>
            </a:r>
            <a:endParaRPr lang="en-US" sz="2400" dirty="0">
              <a:solidFill>
                <a:srgbClr val="BA06AD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98373" y="3504512"/>
            <a:ext cx="1269716" cy="7599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8966">
            <a:off x="6810248" y="3417473"/>
            <a:ext cx="887677" cy="8894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8966">
            <a:off x="7123274" y="3284267"/>
            <a:ext cx="887677" cy="889456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3507738" y="3593627"/>
            <a:ext cx="1549595" cy="7515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17" y="3540625"/>
            <a:ext cx="493059" cy="81768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91" y="3521358"/>
            <a:ext cx="493059" cy="81768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87" y="549875"/>
            <a:ext cx="1587230" cy="85595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5558577" y="1256737"/>
            <a:ext cx="2759179" cy="7599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BA06AD"/>
                </a:solidFill>
              </a:rPr>
              <a:t>musical instruments</a:t>
            </a:r>
            <a:endParaRPr lang="en-US" sz="2400" dirty="0">
              <a:solidFill>
                <a:srgbClr val="BA06AD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58576" y="1262727"/>
            <a:ext cx="2759179" cy="7599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BA06AD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2236">
            <a:off x="6901964" y="1362994"/>
            <a:ext cx="798723" cy="79872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982">
            <a:off x="5798872" y="1271447"/>
            <a:ext cx="497919" cy="7042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8966">
            <a:off x="7344476" y="1053164"/>
            <a:ext cx="887677" cy="8894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91" y="1264523"/>
            <a:ext cx="854163" cy="849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5920" y="5709568"/>
            <a:ext cx="8343885" cy="64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2020" y="4734308"/>
            <a:ext cx="5614914" cy="8107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was exciting.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490648" y="2833334"/>
            <a:ext cx="1416942" cy="6711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2236">
            <a:off x="8519339" y="2904816"/>
            <a:ext cx="798723" cy="7987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2236">
            <a:off x="9111018" y="2899257"/>
            <a:ext cx="798723" cy="7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2" grpId="0" animBg="1"/>
      <p:bldP spid="75" grpId="0" animBg="1"/>
      <p:bldP spid="80" grpId="0" animBg="1"/>
      <p:bldP spid="36" grpId="0" animBg="1"/>
      <p:bldP spid="46" grpId="0" animBg="1"/>
      <p:bldP spid="48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82" y="1351129"/>
            <a:ext cx="1151609" cy="818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9" y="1351129"/>
            <a:ext cx="1151609" cy="818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13" y="1351129"/>
            <a:ext cx="1151609" cy="81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66" y="1351129"/>
            <a:ext cx="1151609" cy="818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0" y="2699754"/>
            <a:ext cx="1213073" cy="1073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58" y="2718123"/>
            <a:ext cx="1213073" cy="10737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15" y="2722410"/>
            <a:ext cx="1213073" cy="10737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06" y="3711080"/>
            <a:ext cx="1459446" cy="14594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1" y="3750817"/>
            <a:ext cx="1459446" cy="1459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71" y="3750817"/>
            <a:ext cx="1459446" cy="14594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20" y="3773472"/>
            <a:ext cx="1459446" cy="14594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44" y="3809210"/>
            <a:ext cx="1459446" cy="1459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2" y="5250000"/>
            <a:ext cx="2047141" cy="15337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46" y="5258462"/>
            <a:ext cx="2047141" cy="1533721"/>
          </a:xfrm>
          <a:prstGeom prst="rect">
            <a:avLst/>
          </a:prstGeom>
        </p:spPr>
      </p:pic>
      <p:sp>
        <p:nvSpPr>
          <p:cNvPr id="23" name="Minus 22"/>
          <p:cNvSpPr/>
          <p:nvPr/>
        </p:nvSpPr>
        <p:spPr>
          <a:xfrm>
            <a:off x="4929689" y="1787858"/>
            <a:ext cx="3848669" cy="272954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4929689" y="3139553"/>
            <a:ext cx="3848669" cy="272954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4929690" y="4510020"/>
            <a:ext cx="3848669" cy="272954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4929690" y="6161965"/>
            <a:ext cx="3848669" cy="272954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13451" y="138449"/>
            <a:ext cx="5445770" cy="994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Write the words in plural. Use </a:t>
            </a:r>
            <a:r>
              <a:rPr lang="en-US" sz="2000" b="1" dirty="0" smtClean="0">
                <a:solidFill>
                  <a:srgbClr val="FF0066"/>
                </a:solidFill>
              </a:rPr>
              <a:t>s/</a:t>
            </a:r>
            <a:r>
              <a:rPr lang="en-US" sz="2000" b="1" dirty="0" err="1" smtClean="0">
                <a:solidFill>
                  <a:srgbClr val="FF0066"/>
                </a:solidFill>
              </a:rPr>
              <a:t>es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დაწერეთ ს</a:t>
            </a:r>
            <a:r>
              <a:rPr lang="ka-GE" sz="2000" b="1" dirty="0">
                <a:solidFill>
                  <a:schemeClr val="tx1"/>
                </a:solidFill>
              </a:rPr>
              <a:t>ი</a:t>
            </a:r>
            <a:r>
              <a:rPr lang="ka-GE" sz="2000" b="1" dirty="0" smtClean="0">
                <a:solidFill>
                  <a:schemeClr val="tx1"/>
                </a:solidFill>
              </a:rPr>
              <a:t>ტყვები მრავლობით რიცხვში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  გამოიყენეთ  </a:t>
            </a:r>
            <a:r>
              <a:rPr lang="en-US" sz="2000" b="1" dirty="0" smtClean="0">
                <a:solidFill>
                  <a:srgbClr val="FF0066"/>
                </a:solidFill>
              </a:rPr>
              <a:t>s/</a:t>
            </a:r>
            <a:r>
              <a:rPr lang="en-US" sz="2000" b="1" dirty="0" err="1" smtClean="0">
                <a:solidFill>
                  <a:srgbClr val="FF0066"/>
                </a:solidFill>
              </a:rPr>
              <a:t>es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753" y="1501390"/>
            <a:ext cx="9730853" cy="996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2400" b="1" dirty="0" smtClean="0"/>
              <a:t/>
            </a:r>
            <a:br>
              <a:rPr lang="ka-GE" sz="2400" b="1" dirty="0" smtClean="0"/>
            </a:br>
            <a:r>
              <a:rPr lang="en-US" sz="2400" b="1" dirty="0" smtClean="0"/>
              <a:t>Describe each musical instrument. </a:t>
            </a:r>
            <a:br>
              <a:rPr lang="en-US" sz="2400" b="1" dirty="0" smtClean="0"/>
            </a:br>
            <a:r>
              <a:rPr lang="ka-GE" sz="2400" b="1" dirty="0" smtClean="0"/>
              <a:t>აღწერეთ მოცემული მუსიკალური ინსტრუმენტები. </a:t>
            </a:r>
            <a:r>
              <a:rPr lang="ka-GE" sz="2400" b="1" i="1" dirty="0" smtClean="0">
                <a:solidFill>
                  <a:srgbClr val="FF0066"/>
                </a:solidFill>
              </a:rPr>
              <a:t> </a:t>
            </a:r>
            <a:r>
              <a:rPr lang="ka-GE" sz="3200" b="1" i="1" dirty="0" smtClean="0">
                <a:solidFill>
                  <a:srgbClr val="FF0066"/>
                </a:solidFill>
              </a:rPr>
              <a:t/>
            </a:r>
            <a:br>
              <a:rPr lang="ka-GE" sz="3200" b="1" i="1" dirty="0" smtClean="0">
                <a:solidFill>
                  <a:srgbClr val="FF0066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b="1" dirty="0"/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5666" y="163945"/>
            <a:ext cx="3793214" cy="1034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Homework N1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საშინაო დავალება</a:t>
            </a:r>
            <a:r>
              <a:rPr lang="en-US" sz="2400" b="1" dirty="0" smtClean="0">
                <a:solidFill>
                  <a:schemeClr val="tx1"/>
                </a:solidFill>
              </a:rPr>
              <a:t> N1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8378" y="2702630"/>
            <a:ext cx="11953622" cy="3930447"/>
          </a:xfrm>
        </p:spPr>
        <p:txBody>
          <a:bodyPr>
            <a:normAutofit/>
          </a:bodyPr>
          <a:lstStyle/>
          <a:p>
            <a:r>
              <a:rPr lang="ka-GE" sz="3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ka-GE" sz="36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ka-GE" sz="36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ka-GE" sz="36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600" b="1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ka-GE" sz="4800" b="1" dirty="0" smtClean="0">
                <a:solidFill>
                  <a:schemeClr val="bg1"/>
                </a:solidFill>
                <a:latin typeface="+mn-lt"/>
              </a:rPr>
              <a:t>_________       __________      __________</a:t>
            </a:r>
            <a:br>
              <a:rPr lang="ka-GE" sz="48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4800" b="1" dirty="0" smtClean="0">
                <a:solidFill>
                  <a:schemeClr val="bg1"/>
                </a:solidFill>
                <a:latin typeface="+mn-lt"/>
              </a:rPr>
              <a:t>    </a:t>
            </a:r>
            <a:r>
              <a:rPr lang="ka-GE" sz="4800" b="1" dirty="0" smtClean="0">
                <a:solidFill>
                  <a:schemeClr val="bg1"/>
                </a:solidFill>
              </a:rPr>
              <a:t>_______            _______            _______</a:t>
            </a:r>
            <a:br>
              <a:rPr lang="ka-GE" sz="4800" b="1" dirty="0" smtClean="0">
                <a:solidFill>
                  <a:schemeClr val="bg1"/>
                </a:solidFill>
              </a:rPr>
            </a:br>
            <a:r>
              <a:rPr lang="ka-GE" sz="4800" b="1" dirty="0" smtClean="0">
                <a:solidFill>
                  <a:schemeClr val="bg1"/>
                </a:solidFill>
              </a:rPr>
              <a:t>    _______            _______            _______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" y="2637160"/>
            <a:ext cx="2093494" cy="2080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376">
            <a:off x="7821666" y="2369111"/>
            <a:ext cx="3026228" cy="3265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7368">
            <a:off x="4094948" y="2761663"/>
            <a:ext cx="2611141" cy="26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5666" y="163945"/>
            <a:ext cx="3793214" cy="1034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 sz="2400" b="1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2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საშინაო დავალება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N2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7983" y="1315154"/>
            <a:ext cx="8420668" cy="1105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Write the words in plural. Use  </a:t>
            </a:r>
            <a:r>
              <a:rPr lang="en-US" sz="2400" b="1" i="1" dirty="0" smtClean="0">
                <a:solidFill>
                  <a:srgbClr val="FF0066"/>
                </a:solidFill>
              </a:rPr>
              <a:t>s/es</a:t>
            </a:r>
            <a:br>
              <a:rPr lang="en-US" sz="2400" b="1" i="1" dirty="0" smtClean="0">
                <a:solidFill>
                  <a:srgbClr val="FF0066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დაწერეთ სიტყვები მრავლობით რიცხვში. გამოიყენეთ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s/es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291" y="3029803"/>
            <a:ext cx="10515600" cy="36303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omato  _____                  </a:t>
            </a:r>
            <a:r>
              <a:rPr lang="ka-GE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smtClean="0">
                <a:solidFill>
                  <a:schemeClr val="bg1"/>
                </a:solidFill>
              </a:rPr>
              <a:t>             video </a:t>
            </a:r>
            <a:r>
              <a:rPr lang="en-US" sz="3200" b="1" dirty="0" smtClean="0">
                <a:solidFill>
                  <a:schemeClr val="bg1"/>
                </a:solidFill>
              </a:rPr>
              <a:t>_____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potato   ______                              piano _____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photo    ______                              hero   _____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1730644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E8F8AA-F54A-7D4A-8C36-6DA0FF01AE72}"/>
              </a:ext>
            </a:extLst>
          </p:cNvPr>
          <p:cNvSpPr/>
          <p:nvPr/>
        </p:nvSpPr>
        <p:spPr>
          <a:xfrm>
            <a:off x="1192192" y="2532704"/>
            <a:ext cx="5931238" cy="169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0980" y="2047523"/>
            <a:ext cx="10137140" cy="4351338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Please send your homework to:</a:t>
            </a: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საშინაო დავალება გამოგვიგზავნეთ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შემდეგ მისამართზე: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en-US" dirty="0"/>
              <a:t>                           </a:t>
            </a:r>
            <a:endParaRPr lang="en-US" u="sng" dirty="0"/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xmlns="" id="{A2CC0E73-0394-6248-9B42-67EB972810D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1;p1">
            <a:extLst>
              <a:ext uri="{FF2B5EF4-FFF2-40B4-BE49-F238E27FC236}">
                <a16:creationId xmlns:a16="http://schemas.microsoft.com/office/drawing/2014/main" xmlns="" id="{9CABCF27-E10C-4044-B4C3-83737AB1AEB5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9C41CC-F445-9E4B-A161-EEB8391B88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81</Words>
  <Application>Microsoft Office PowerPoint</Application>
  <PresentationFormat>Widescreen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 One Saturday my family and I went to the classical music concert. The orchestra     was ready to play. There were many musical instruments  . There was a big, round, yellow and blue     drum     .   One man in a suit was playing a huge and black    piano      . The      flutes      were long and silver. The     trumpets   were gold and noisy.  Some musicians    were holding  violins  .  . In front of the stage one woman was playing a big brown    cello      . The music was so beautiful.                                                                                                                                                                                                                                                Love,                                                                            Kate                     </vt:lpstr>
      <vt:lpstr>PowerPoint Presentation</vt:lpstr>
      <vt:lpstr>      _________       __________      __________     _______            _______            _______     _______            _______            _______</vt:lpstr>
      <vt:lpstr>tomato  _____                                video _____  potato   ______                              piano _____  photo    ______                              hero   _____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494</cp:revision>
  <dcterms:created xsi:type="dcterms:W3CDTF">2020-04-09T12:21:27Z</dcterms:created>
  <dcterms:modified xsi:type="dcterms:W3CDTF">2021-01-18T11:51:35Z</dcterms:modified>
</cp:coreProperties>
</file>