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7" r:id="rId3"/>
    <p:sldId id="320" r:id="rId4"/>
    <p:sldId id="322" r:id="rId5"/>
    <p:sldId id="331" r:id="rId6"/>
    <p:sldId id="332" r:id="rId7"/>
    <p:sldId id="333" r:id="rId8"/>
    <p:sldId id="334" r:id="rId9"/>
    <p:sldId id="335" r:id="rId10"/>
    <p:sldId id="327" r:id="rId11"/>
    <p:sldId id="330" r:id="rId12"/>
    <p:sldId id="306" r:id="rId13"/>
    <p:sldId id="32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80"/>
    <a:srgbClr val="FF3300"/>
    <a:srgbClr val="0000FF"/>
    <a:srgbClr val="008000"/>
    <a:srgbClr val="BA06AD"/>
    <a:srgbClr val="000099"/>
    <a:srgbClr val="003300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3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5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xmlns="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29327" y="2895260"/>
            <a:ext cx="2169994" cy="214269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66"/>
                </a:solidFill>
              </a:rPr>
              <a:t>should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41710" y="3717440"/>
            <a:ext cx="1174160" cy="1173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BA06AD"/>
                </a:solidFill>
              </a:rPr>
              <a:t>He</a:t>
            </a:r>
            <a:endParaRPr lang="en-US" sz="2800" b="1" dirty="0">
              <a:solidFill>
                <a:srgbClr val="BA06AD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938" y="5195030"/>
            <a:ext cx="1174160" cy="1173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BA06AD"/>
                </a:solidFill>
              </a:rPr>
              <a:t>It</a:t>
            </a:r>
            <a:r>
              <a:rPr lang="en-US" dirty="0" smtClean="0">
                <a:solidFill>
                  <a:srgbClr val="BA06AD"/>
                </a:solidFill>
              </a:rPr>
              <a:t> </a:t>
            </a:r>
            <a:endParaRPr lang="en-US" dirty="0">
              <a:solidFill>
                <a:srgbClr val="BA06AD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64724" y="2045771"/>
            <a:ext cx="1174160" cy="1173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BA06AD"/>
                </a:solidFill>
              </a:rPr>
              <a:t>You</a:t>
            </a:r>
            <a:endParaRPr lang="en-US" sz="2800" b="1" dirty="0">
              <a:solidFill>
                <a:srgbClr val="BA06AD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07853" y="1888141"/>
            <a:ext cx="1296537" cy="128428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BA06AD"/>
                </a:solidFill>
              </a:rPr>
              <a:t>They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372422" y="5176957"/>
            <a:ext cx="1174160" cy="1173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BA06AD"/>
                </a:solidFill>
              </a:rPr>
              <a:t>She</a:t>
            </a:r>
            <a:r>
              <a:rPr lang="en-US" dirty="0" smtClean="0">
                <a:solidFill>
                  <a:srgbClr val="BA06AD"/>
                </a:solidFill>
              </a:rPr>
              <a:t> </a:t>
            </a:r>
            <a:endParaRPr lang="en-US" dirty="0">
              <a:solidFill>
                <a:srgbClr val="BA06AD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97477" y="1216358"/>
            <a:ext cx="1174160" cy="1173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BA06AD"/>
                </a:solidFill>
              </a:rPr>
              <a:t>I</a:t>
            </a:r>
            <a:endParaRPr lang="en-US" sz="2800" b="1" dirty="0">
              <a:solidFill>
                <a:srgbClr val="BA06AD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2778" y="3776231"/>
            <a:ext cx="1174160" cy="1173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BA06AD"/>
                </a:solidFill>
              </a:rPr>
              <a:t>We</a:t>
            </a:r>
            <a:endParaRPr lang="en-US" sz="2800" b="1" dirty="0">
              <a:solidFill>
                <a:srgbClr val="BA06A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720389" y="3655035"/>
            <a:ext cx="4606906" cy="12949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o to the gym.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Minus 28"/>
          <p:cNvSpPr/>
          <p:nvPr/>
        </p:nvSpPr>
        <p:spPr>
          <a:xfrm rot="19539559">
            <a:off x="4636309" y="3091792"/>
            <a:ext cx="594445" cy="255373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 rot="165572">
            <a:off x="4807103" y="4064314"/>
            <a:ext cx="594445" cy="255373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 rot="3109415">
            <a:off x="4174414" y="4979670"/>
            <a:ext cx="594445" cy="255373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 rot="6987339">
            <a:off x="2970812" y="4927219"/>
            <a:ext cx="475789" cy="290531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 rot="10205157">
            <a:off x="2187744" y="4073663"/>
            <a:ext cx="633242" cy="236676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13025884">
            <a:off x="2447267" y="3045645"/>
            <a:ext cx="633242" cy="236676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5631494">
            <a:off x="3574535" y="2524324"/>
            <a:ext cx="633242" cy="236676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06" y="153837"/>
            <a:ext cx="2413690" cy="15975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30332" y="1836356"/>
            <a:ext cx="3725838" cy="1107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gym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ka-GE" sz="3200" b="1" dirty="0" smtClean="0">
                <a:solidFill>
                  <a:schemeClr val="tx1"/>
                </a:solidFill>
              </a:rPr>
              <a:t>სპორტ დარბაზი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106" y="1132935"/>
            <a:ext cx="1005203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e.g. 1. </a:t>
            </a:r>
            <a:r>
              <a:rPr lang="en-US" sz="3000" b="1" dirty="0" smtClean="0">
                <a:solidFill>
                  <a:schemeClr val="bg1"/>
                </a:solidFill>
              </a:rPr>
              <a:t>You </a:t>
            </a:r>
            <a:r>
              <a:rPr lang="en-US" sz="3000" b="1" u="sng" dirty="0" smtClean="0">
                <a:solidFill>
                  <a:schemeClr val="bg1"/>
                </a:solidFill>
              </a:rPr>
              <a:t>shouldn’t</a:t>
            </a:r>
            <a:r>
              <a:rPr lang="en-US" sz="3000" b="1" dirty="0" smtClean="0">
                <a:solidFill>
                  <a:schemeClr val="bg1"/>
                </a:solidFill>
              </a:rPr>
              <a:t> play </a:t>
            </a:r>
            <a:r>
              <a:rPr lang="en-US" sz="3000" b="1" dirty="0">
                <a:solidFill>
                  <a:schemeClr val="bg1"/>
                </a:solidFill>
              </a:rPr>
              <a:t>with matches, it is dangerous.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        2. We </a:t>
            </a:r>
            <a:r>
              <a:rPr lang="en-US" sz="3000" b="1" dirty="0" smtClean="0">
                <a:solidFill>
                  <a:schemeClr val="bg1"/>
                </a:solidFill>
              </a:rPr>
              <a:t>_________ </a:t>
            </a:r>
            <a:r>
              <a:rPr lang="en-US" sz="3000" b="1" dirty="0">
                <a:solidFill>
                  <a:schemeClr val="bg1"/>
                </a:solidFill>
              </a:rPr>
              <a:t>play football in the house.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        3. Children _______ learn English.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          </a:t>
            </a: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        </a:t>
            </a:r>
            <a:r>
              <a:rPr lang="en-US" sz="3000" b="1" dirty="0" smtClean="0">
                <a:solidFill>
                  <a:schemeClr val="bg1"/>
                </a:solidFill>
              </a:rPr>
              <a:t>4. </a:t>
            </a:r>
            <a:r>
              <a:rPr lang="en-US" sz="3000" b="1" dirty="0">
                <a:solidFill>
                  <a:schemeClr val="bg1"/>
                </a:solidFill>
              </a:rPr>
              <a:t>I </a:t>
            </a:r>
            <a:r>
              <a:rPr lang="en-US" sz="3000" b="1" dirty="0" smtClean="0">
                <a:solidFill>
                  <a:schemeClr val="bg1"/>
                </a:solidFill>
              </a:rPr>
              <a:t>have dirty hands. </a:t>
            </a:r>
            <a:r>
              <a:rPr lang="en-US" sz="3000" b="1" dirty="0">
                <a:solidFill>
                  <a:schemeClr val="bg1"/>
                </a:solidFill>
              </a:rPr>
              <a:t>I _______ </a:t>
            </a:r>
            <a:r>
              <a:rPr lang="en-US" sz="3000" b="1" dirty="0" smtClean="0">
                <a:solidFill>
                  <a:schemeClr val="bg1"/>
                </a:solidFill>
              </a:rPr>
              <a:t>wash them.</a:t>
            </a: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        </a:t>
            </a:r>
            <a:r>
              <a:rPr lang="en-US" sz="3000" b="1" dirty="0" smtClean="0">
                <a:solidFill>
                  <a:schemeClr val="bg1"/>
                </a:solidFill>
              </a:rPr>
              <a:t>5. </a:t>
            </a:r>
            <a:r>
              <a:rPr lang="en-US" sz="3000" b="1" dirty="0">
                <a:solidFill>
                  <a:schemeClr val="bg1"/>
                </a:solidFill>
              </a:rPr>
              <a:t>_______ we be careful when we ride a horse</a:t>
            </a:r>
            <a:r>
              <a:rPr lang="en-US" sz="3000" b="1" dirty="0" smtClean="0">
                <a:solidFill>
                  <a:schemeClr val="bg1"/>
                </a:solidFill>
              </a:rPr>
              <a:t>?</a:t>
            </a:r>
          </a:p>
          <a:p>
            <a:endParaRPr lang="en-US" sz="3000" b="1" dirty="0">
              <a:solidFill>
                <a:schemeClr val="bg1"/>
              </a:solidFill>
            </a:endParaRPr>
          </a:p>
          <a:p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      </a:t>
            </a: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0106" y="118224"/>
            <a:ext cx="4954137" cy="1078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Fill in the gaps with </a:t>
            </a:r>
            <a:r>
              <a:rPr lang="en-US" sz="2000" b="1" i="1" dirty="0" smtClean="0">
                <a:solidFill>
                  <a:srgbClr val="FF0066"/>
                </a:solidFill>
              </a:rPr>
              <a:t>should/ shouldn’t</a:t>
            </a:r>
            <a:br>
              <a:rPr lang="en-US" sz="2000" b="1" i="1" dirty="0" smtClean="0">
                <a:solidFill>
                  <a:srgbClr val="FF0066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შეავსეთ გამოტოვებული ადგილები </a:t>
            </a:r>
            <a:r>
              <a:rPr lang="en-US" sz="2000" b="1" i="1" dirty="0">
                <a:solidFill>
                  <a:srgbClr val="FF0066"/>
                </a:solidFill>
              </a:rPr>
              <a:t>should/ shouldn’t </a:t>
            </a:r>
            <a:r>
              <a:rPr lang="ka-GE" sz="2000" b="1" i="1" dirty="0" smtClean="0">
                <a:solidFill>
                  <a:schemeClr val="tx1"/>
                </a:solidFill>
              </a:rPr>
              <a:t>- </a:t>
            </a:r>
            <a:r>
              <a:rPr lang="ka-GE" sz="2000" b="1" dirty="0" smtClean="0">
                <a:solidFill>
                  <a:schemeClr val="tx1"/>
                </a:solidFill>
              </a:rPr>
              <a:t>ის გამოყენებით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N1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1096" y="3970299"/>
            <a:ext cx="11580583" cy="2887701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a. ___________       b. ___________        c. ___________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d. ___________          e. ____________             f. ___________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6693" y="1341914"/>
            <a:ext cx="7555930" cy="9118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Match the words with the given pictures</a:t>
            </a:r>
            <a:r>
              <a:rPr lang="ka-GE" sz="2400" b="1" dirty="0">
                <a:solidFill>
                  <a:schemeClr val="tx1"/>
                </a:solidFill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დაუკავშირეთ სიტყვები მოცემულ სურათებს.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3089" y="2355895"/>
            <a:ext cx="5677469" cy="717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g</a:t>
            </a:r>
            <a:r>
              <a:rPr lang="en-US" sz="2400" b="1" dirty="0" smtClean="0">
                <a:solidFill>
                  <a:srgbClr val="008000"/>
                </a:solidFill>
              </a:rPr>
              <a:t>ymnastics  cycling  skiing  show jumping  judo  sailing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2" y="2787702"/>
            <a:ext cx="1326794" cy="1326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65" b="7365"/>
          <a:stretch/>
        </p:blipFill>
        <p:spPr>
          <a:xfrm rot="1280225">
            <a:off x="9715346" y="2591898"/>
            <a:ext cx="1453302" cy="1333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67" y="3128826"/>
            <a:ext cx="1321636" cy="1167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1" y="4618399"/>
            <a:ext cx="1382278" cy="1382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35" y="4621346"/>
            <a:ext cx="2135704" cy="1199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56" y="4547197"/>
            <a:ext cx="1524682" cy="15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N2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N2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38" y="3380960"/>
            <a:ext cx="11485503" cy="25111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ka-G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 </a:t>
            </a:r>
            <a:r>
              <a:rPr lang="en-US" sz="32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 a helmet when you go skiing. </a:t>
            </a:r>
            <a:b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2. He is sad. He______</a:t>
            </a:r>
            <a:r>
              <a:rPr lang="ka-G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 visit his friends.</a:t>
            </a:r>
            <a:b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3. We _________ play with this dog. It is dangerous.</a:t>
            </a:r>
            <a:b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4. It is cloudy. ________ I take an umbrella?</a:t>
            </a:r>
            <a:b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5. I feel tired. I ________ rest.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1533" y="1581841"/>
            <a:ext cx="6729984" cy="1078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Fill in the gaps with </a:t>
            </a:r>
            <a:r>
              <a:rPr lang="en-US" sz="2000" b="1" i="1" dirty="0" smtClean="0">
                <a:solidFill>
                  <a:srgbClr val="FF0066"/>
                </a:solidFill>
              </a:rPr>
              <a:t>should/ shouldn’t</a:t>
            </a:r>
            <a:br>
              <a:rPr lang="en-US" sz="2000" b="1" i="1" dirty="0" smtClean="0">
                <a:solidFill>
                  <a:srgbClr val="FF0066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შეავსეთ გამოტოვებული ადგილები </a:t>
            </a:r>
            <a:r>
              <a:rPr lang="en-US" sz="2000" b="1" i="1" dirty="0">
                <a:solidFill>
                  <a:srgbClr val="FF0066"/>
                </a:solidFill>
              </a:rPr>
              <a:t>should/ shouldn’t </a:t>
            </a:r>
            <a:r>
              <a:rPr lang="ka-GE" sz="2000" b="1" i="1" dirty="0" smtClean="0">
                <a:solidFill>
                  <a:schemeClr val="tx1"/>
                </a:solidFill>
              </a:rPr>
              <a:t>- </a:t>
            </a:r>
            <a:r>
              <a:rPr lang="ka-GE" sz="2000" b="1" dirty="0" smtClean="0">
                <a:solidFill>
                  <a:schemeClr val="tx1"/>
                </a:solidFill>
              </a:rPr>
              <a:t>ის გამოყენებით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xmlns="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:a16="http://schemas.microsoft.com/office/drawing/2014/main" xmlns="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80" y="2244511"/>
            <a:ext cx="10625918" cy="2695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solidFill>
                  <a:schemeClr val="bg1"/>
                </a:solidFill>
              </a:rPr>
              <a:t>We are the </a:t>
            </a:r>
            <a:r>
              <a:rPr lang="en-US" sz="6000" b="1" i="1" dirty="0">
                <a:solidFill>
                  <a:schemeClr val="bg1"/>
                </a:solidFill>
              </a:rPr>
              <a:t>W</a:t>
            </a:r>
            <a:r>
              <a:rPr lang="en-US" sz="6000" b="1" i="1" dirty="0" smtClean="0">
                <a:solidFill>
                  <a:schemeClr val="bg1"/>
                </a:solidFill>
              </a:rPr>
              <a:t>inners</a:t>
            </a:r>
            <a:br>
              <a:rPr lang="en-US" sz="6000" b="1" i="1" dirty="0" smtClean="0">
                <a:solidFill>
                  <a:schemeClr val="bg1"/>
                </a:solidFill>
              </a:rPr>
            </a:br>
            <a:r>
              <a:rPr lang="ka-GE" sz="6000" b="1" i="1" dirty="0" smtClean="0">
                <a:solidFill>
                  <a:schemeClr val="bg1"/>
                </a:solidFill>
              </a:rPr>
              <a:t>ჩვენ გამარჯვებული ვართ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2205" y="5622878"/>
            <a:ext cx="4763069" cy="106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en-US" sz="2800" dirty="0" smtClean="0"/>
              <a:t>Young Learners</a:t>
            </a: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>დაწყებითი კლასები </a:t>
            </a: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66" b="9437"/>
          <a:stretch/>
        </p:blipFill>
        <p:spPr>
          <a:xfrm rot="1280225">
            <a:off x="9487772" y="523489"/>
            <a:ext cx="2165089" cy="1941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9" y="4484000"/>
            <a:ext cx="2142416" cy="2142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57" y="4592231"/>
            <a:ext cx="2180557" cy="19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8627" y="3037492"/>
            <a:ext cx="2688609" cy="931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kiing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თხილამურებით სრიალი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1325" y="5929260"/>
            <a:ext cx="2716191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</a:rPr>
              <a:t>ycling 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ველოსიპედის ტარება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3656" y="3037492"/>
            <a:ext cx="2688609" cy="931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ailing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ნაოსნობა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553" y="5929260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j</a:t>
            </a:r>
            <a:r>
              <a:rPr lang="en-US" sz="2000" b="1" dirty="0" smtClean="0">
                <a:solidFill>
                  <a:schemeClr val="tx1"/>
                </a:solidFill>
              </a:rPr>
              <a:t>udo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ძიუდო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5439" y="5929260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how jumping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ცხენოსნობა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8461325" y="3037492"/>
            <a:ext cx="2688609" cy="931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gymnastics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ტანვარჯიში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66" b="8868"/>
          <a:stretch/>
        </p:blipFill>
        <p:spPr>
          <a:xfrm rot="1280225">
            <a:off x="1576621" y="1121289"/>
            <a:ext cx="2165089" cy="1953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55" y="1128872"/>
            <a:ext cx="2142416" cy="2142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85" y="1285572"/>
            <a:ext cx="3255213" cy="1829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3" y="3903379"/>
            <a:ext cx="2280576" cy="2280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49" y="4087091"/>
            <a:ext cx="2180557" cy="1925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16" y="3760963"/>
            <a:ext cx="2367426" cy="23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79" y="1023581"/>
            <a:ext cx="7431664" cy="467794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1. People wear big white</a:t>
            </a:r>
            <a:r>
              <a:rPr lang="ka-G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or blue trousers and leave their shoes next to a big </a:t>
            </a:r>
            <a:r>
              <a:rPr lang="en-US" sz="2800" b="1" u="sng" dirty="0" smtClean="0">
                <a:solidFill>
                  <a:srgbClr val="BA06AD"/>
                </a:solidFill>
                <a:latin typeface="+mn-lt"/>
              </a:rPr>
              <a:t>mat.                             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61" y="1565052"/>
            <a:ext cx="3120616" cy="1482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02561" y="3136664"/>
            <a:ext cx="3337355" cy="1009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BA06AD"/>
                </a:solidFill>
              </a:rPr>
              <a:t>m</a:t>
            </a:r>
            <a:r>
              <a:rPr lang="en-US" sz="3200" b="1" dirty="0" smtClean="0">
                <a:solidFill>
                  <a:srgbClr val="BA06AD"/>
                </a:solidFill>
              </a:rPr>
              <a:t>at</a:t>
            </a:r>
            <a:br>
              <a:rPr lang="en-US" sz="3200" b="1" dirty="0" smtClean="0">
                <a:solidFill>
                  <a:srgbClr val="BA06AD"/>
                </a:solidFill>
              </a:rPr>
            </a:br>
            <a:r>
              <a:rPr lang="ka-GE" sz="3200" b="1" dirty="0" smtClean="0">
                <a:solidFill>
                  <a:srgbClr val="BA06AD"/>
                </a:solidFill>
              </a:rPr>
              <a:t>ხალიჩა</a:t>
            </a:r>
            <a:r>
              <a:rPr lang="en-US" sz="3200" b="1" dirty="0" smtClean="0">
                <a:solidFill>
                  <a:srgbClr val="BA06AD"/>
                </a:solidFill>
              </a:rPr>
              <a:t>,</a:t>
            </a:r>
            <a:r>
              <a:rPr lang="ka-GE" sz="3200" b="1" dirty="0" smtClean="0">
                <a:solidFill>
                  <a:srgbClr val="BA06AD"/>
                </a:solidFill>
              </a:rPr>
              <a:t>ფარდაგი</a:t>
            </a:r>
            <a:endParaRPr lang="en-US" sz="3200" b="1" dirty="0">
              <a:solidFill>
                <a:srgbClr val="BA06A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4235" y="5597102"/>
            <a:ext cx="2688609" cy="859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judo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52" y="3316526"/>
            <a:ext cx="2280576" cy="228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" y="1924860"/>
            <a:ext cx="5964071" cy="1200477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2. People see boats which have  </a:t>
            </a:r>
            <a:r>
              <a:rPr lang="en-US" sz="3100" b="1" u="sng" dirty="0" smtClean="0">
                <a:solidFill>
                  <a:srgbClr val="FF0066"/>
                </a:solidFill>
                <a:latin typeface="+mn-lt"/>
              </a:rPr>
              <a:t>sails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of bright colours.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99" y="618990"/>
            <a:ext cx="3850920" cy="18785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57152" y="2508867"/>
            <a:ext cx="2934269" cy="1009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sail</a:t>
            </a:r>
            <a:br>
              <a:rPr lang="en-US" sz="3200" b="1" dirty="0" smtClean="0">
                <a:solidFill>
                  <a:srgbClr val="FF0066"/>
                </a:solidFill>
              </a:rPr>
            </a:br>
            <a:r>
              <a:rPr lang="ka-GE" sz="3200" b="1" dirty="0" smtClean="0">
                <a:solidFill>
                  <a:srgbClr val="FF0066"/>
                </a:solidFill>
              </a:rPr>
              <a:t>აფრა 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8869" y="5262077"/>
            <a:ext cx="2779306" cy="1202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sailing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66" b="9025"/>
          <a:stretch/>
        </p:blipFill>
        <p:spPr>
          <a:xfrm rot="1280225">
            <a:off x="4556078" y="3054537"/>
            <a:ext cx="2486793" cy="22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1924860"/>
            <a:ext cx="6005015" cy="2114877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3. People go round and round the </a:t>
            </a:r>
            <a:r>
              <a:rPr lang="en-US" sz="3100" b="1" u="sng" dirty="0" smtClean="0">
                <a:solidFill>
                  <a:srgbClr val="008000"/>
                </a:solidFill>
                <a:latin typeface="+mn-lt"/>
              </a:rPr>
              <a:t>track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very fast.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38" y="900923"/>
            <a:ext cx="2619166" cy="16917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66387" y="2592679"/>
            <a:ext cx="2934269" cy="1009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track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ka-GE" sz="3200" b="1" dirty="0" smtClean="0">
                <a:solidFill>
                  <a:srgbClr val="008000"/>
                </a:solidFill>
              </a:rPr>
              <a:t>ბილიკი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9431" y="5717580"/>
            <a:ext cx="2716191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</a:t>
            </a:r>
            <a:r>
              <a:rPr lang="en-US" sz="4400" b="1" dirty="0" smtClean="0">
                <a:solidFill>
                  <a:schemeClr val="tx1"/>
                </a:solidFill>
              </a:rPr>
              <a:t>ycling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35" y="3234193"/>
            <a:ext cx="2483387" cy="24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87" y="1889365"/>
            <a:ext cx="6072716" cy="155531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4. The horses jump over big </a:t>
            </a:r>
            <a:r>
              <a:rPr lang="en-US" sz="3100" b="1" u="sng" dirty="0" smtClean="0">
                <a:solidFill>
                  <a:srgbClr val="0000FF"/>
                </a:solidFill>
                <a:latin typeface="+mn-lt"/>
              </a:rPr>
              <a:t>gates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and over water.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15" y="673942"/>
            <a:ext cx="2594910" cy="19930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40966" y="2677676"/>
            <a:ext cx="2691807" cy="919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g</a:t>
            </a:r>
            <a:r>
              <a:rPr lang="en-US" sz="3200" b="1" dirty="0" smtClean="0">
                <a:solidFill>
                  <a:srgbClr val="0000FF"/>
                </a:solidFill>
              </a:rPr>
              <a:t>ate 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ka-GE" sz="3200" b="1" dirty="0" smtClean="0">
                <a:solidFill>
                  <a:srgbClr val="0000FF"/>
                </a:solidFill>
              </a:rPr>
              <a:t>წინაღობა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3576" y="5663821"/>
            <a:ext cx="2892066" cy="859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show jumping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56" y="3352073"/>
            <a:ext cx="2446547" cy="21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7" y="1924860"/>
            <a:ext cx="5363570" cy="2019343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5. People use </a:t>
            </a:r>
            <a:r>
              <a:rPr lang="en-US" sz="3100" b="1" u="sng" dirty="0" smtClean="0">
                <a:solidFill>
                  <a:srgbClr val="FF3300"/>
                </a:solidFill>
                <a:latin typeface="+mn-lt"/>
              </a:rPr>
              <a:t>skis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. It is a winter sport.</a:t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93" y="648439"/>
            <a:ext cx="2469792" cy="24005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40966" y="2677676"/>
            <a:ext cx="2963846" cy="919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3300"/>
                </a:solidFill>
              </a:rPr>
              <a:t>s</a:t>
            </a:r>
            <a:r>
              <a:rPr lang="en-US" sz="3200" b="1" dirty="0" smtClean="0">
                <a:solidFill>
                  <a:srgbClr val="FF3300"/>
                </a:solidFill>
              </a:rPr>
              <a:t>kis</a:t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ka-GE" sz="3200" b="1" dirty="0" smtClean="0">
                <a:solidFill>
                  <a:srgbClr val="FF3300"/>
                </a:solidFill>
              </a:rPr>
              <a:t>თხილამურები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7183" y="5429773"/>
            <a:ext cx="2866823" cy="1015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skiing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69" y="3240093"/>
            <a:ext cx="2380748" cy="23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4" y="1132935"/>
            <a:ext cx="6271604" cy="2279005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6. People jump, </a:t>
            </a:r>
            <a:r>
              <a:rPr lang="en-US" sz="3100" b="1" u="sng" dirty="0" smtClean="0">
                <a:solidFill>
                  <a:srgbClr val="FF0000"/>
                </a:solidFill>
                <a:latin typeface="+mn-lt"/>
              </a:rPr>
              <a:t>leap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and use a </a:t>
            </a:r>
            <a:r>
              <a:rPr lang="en-US" sz="3100" b="1" u="sng" dirty="0" smtClean="0">
                <a:solidFill>
                  <a:srgbClr val="FF0000"/>
                </a:solidFill>
                <a:latin typeface="+mn-lt"/>
              </a:rPr>
              <a:t>ribbon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 .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03" y="381978"/>
            <a:ext cx="2558496" cy="25533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58599" y="2717323"/>
            <a:ext cx="2402799" cy="1267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eap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ka-GE" sz="3600" b="1" dirty="0" smtClean="0">
                <a:solidFill>
                  <a:srgbClr val="FF0000"/>
                </a:solidFill>
              </a:rPr>
              <a:t>ხტომა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21421" y="2717323"/>
            <a:ext cx="2456595" cy="1267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 smtClean="0">
                <a:solidFill>
                  <a:srgbClr val="FF0000"/>
                </a:solidFill>
              </a:rPr>
              <a:t>ibbon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ka-GE" sz="3600" b="1" dirty="0" smtClean="0">
                <a:solidFill>
                  <a:srgbClr val="FF0000"/>
                </a:solidFill>
              </a:rPr>
              <a:t>ლენტი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08" y="381978"/>
            <a:ext cx="1541272" cy="22338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53280" y="5716446"/>
            <a:ext cx="3012449" cy="10502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gymnastics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34" y="3638562"/>
            <a:ext cx="3669540" cy="20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142</Words>
  <Application>Microsoft Office PowerPoint</Application>
  <PresentationFormat>Widescreen</PresentationFormat>
  <Paragraphs>70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1. People wear big white or blue trousers and leave their shoes next to a big mat.                                </vt:lpstr>
      <vt:lpstr>    2. People see boats which have  sails of bright colours.    </vt:lpstr>
      <vt:lpstr>   3. People go round and round the track very fast.     </vt:lpstr>
      <vt:lpstr>   4. The horses jump over big gates and over water.   </vt:lpstr>
      <vt:lpstr>   5. People use skis. It is a winter sport.     </vt:lpstr>
      <vt:lpstr>   6. People jump, leap and use a ribbon .  </vt:lpstr>
      <vt:lpstr>go to the gym.</vt:lpstr>
      <vt:lpstr>PowerPoint Presentation</vt:lpstr>
      <vt:lpstr>a. ___________       b. ___________        c. ___________    d. ___________          e. ____________             f. ___________</vt:lpstr>
      <vt:lpstr>e.g. 1. You  should wear a helmet when you go skiing.          2. He is sad. He________ visit his friends.         3. We _________ play with this dog. It is dangerous.         4. It is cloudy. ________ I take an umbrella?         5. I feel tired. I ________ rest.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507</cp:revision>
  <dcterms:created xsi:type="dcterms:W3CDTF">2020-04-09T12:21:27Z</dcterms:created>
  <dcterms:modified xsi:type="dcterms:W3CDTF">2021-01-18T12:09:08Z</dcterms:modified>
</cp:coreProperties>
</file>