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371" r:id="rId8"/>
    <p:sldId id="372" r:id="rId9"/>
    <p:sldId id="373" r:id="rId10"/>
    <p:sldId id="374" r:id="rId11"/>
    <p:sldId id="347" r:id="rId12"/>
    <p:sldId id="381" r:id="rId13"/>
    <p:sldId id="382" r:id="rId14"/>
    <p:sldId id="383" r:id="rId15"/>
    <p:sldId id="384" r:id="rId16"/>
    <p:sldId id="388" r:id="rId17"/>
    <p:sldId id="357" r:id="rId18"/>
    <p:sldId id="358" r:id="rId19"/>
    <p:sldId id="359" r:id="rId20"/>
    <p:sldId id="360" r:id="rId21"/>
    <p:sldId id="361" r:id="rId22"/>
    <p:sldId id="362" r:id="rId23"/>
    <p:sldId id="393" r:id="rId24"/>
    <p:sldId id="353" r:id="rId25"/>
    <p:sldId id="354" r:id="rId26"/>
    <p:sldId id="355" r:id="rId27"/>
    <p:sldId id="363" r:id="rId28"/>
    <p:sldId id="364" r:id="rId29"/>
    <p:sldId id="365" r:id="rId30"/>
    <p:sldId id="366" r:id="rId31"/>
    <p:sldId id="296" r:id="rId32"/>
    <p:sldId id="325" r:id="rId33"/>
    <p:sldId id="376" r:id="rId34"/>
    <p:sldId id="397" r:id="rId35"/>
    <p:sldId id="398" r:id="rId36"/>
    <p:sldId id="330" r:id="rId37"/>
    <p:sldId id="331" r:id="rId38"/>
    <p:sldId id="395" r:id="rId39"/>
    <p:sldId id="396" r:id="rId40"/>
    <p:sldId id="392" r:id="rId41"/>
    <p:sldId id="304" r:id="rId42"/>
    <p:sldId id="333"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0" autoAdjust="0"/>
    <p:restoredTop sz="95865"/>
  </p:normalViewPr>
  <p:slideViewPr>
    <p:cSldViewPr snapToGrid="0">
      <p:cViewPr varScale="1">
        <p:scale>
          <a:sx n="74" d="100"/>
          <a:sy n="74" d="100"/>
        </p:scale>
        <p:origin x="-37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0286007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3147128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3218506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4159981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04326" y="1897039"/>
            <a:ext cx="3020791" cy="238835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p</a:t>
            </a:r>
            <a:r>
              <a:rPr lang="en-US" sz="2800" b="1" dirty="0" smtClean="0">
                <a:solidFill>
                  <a:schemeClr val="bg1"/>
                </a:solidFill>
                <a:latin typeface="Calibri" panose="020F0502020204030204" pitchFamily="34" charset="0"/>
                <a:cs typeface="Calibri" panose="020F0502020204030204" pitchFamily="34" charset="0"/>
              </a:rPr>
              <a:t>overty</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(n.)</a:t>
            </a:r>
          </a:p>
        </p:txBody>
      </p:sp>
      <p:sp>
        <p:nvSpPr>
          <p:cNvPr id="190" name="Google Shape;190;g8d3272b2c0_0_231"/>
          <p:cNvSpPr/>
          <p:nvPr/>
        </p:nvSpPr>
        <p:spPr>
          <a:xfrm>
            <a:off x="3507475" y="4321528"/>
            <a:ext cx="5240740"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000" b="1" dirty="0" smtClean="0">
              <a:solidFill>
                <a:schemeClr val="bg1"/>
              </a:solidFill>
              <a:latin typeface="Calibri" panose="020F0502020204030204" pitchFamily="34" charset="0"/>
              <a:cs typeface="Calibri" panose="020F0502020204030204" pitchFamily="34" charset="0"/>
            </a:endParaRPr>
          </a:p>
          <a:p>
            <a:pPr algn="ctr"/>
            <a:r>
              <a:rPr lang="ka-GE" sz="1800" b="1" dirty="0" smtClean="0">
                <a:solidFill>
                  <a:schemeClr val="bg1"/>
                </a:solidFill>
                <a:latin typeface="Calibri" panose="020F0502020204030204" pitchFamily="34" charset="0"/>
                <a:cs typeface="Calibri" panose="020F0502020204030204" pitchFamily="34" charset="0"/>
              </a:rPr>
              <a:t>სიღარიბე</a:t>
            </a:r>
            <a:endParaRPr lang="ka-GE" sz="1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494878" y="4967857"/>
            <a:ext cx="5239689"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Helping to alleviate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poverty</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in developing countries also helps to reduce environmental destruction.</a:t>
            </a:r>
          </a:p>
        </p:txBody>
      </p:sp>
      <p:sp>
        <p:nvSpPr>
          <p:cNvPr id="11" name="Rectangle 10"/>
          <p:cNvSpPr/>
          <p:nvPr/>
        </p:nvSpPr>
        <p:spPr>
          <a:xfrm>
            <a:off x="8426871" y="583559"/>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212257" y="3625620"/>
            <a:ext cx="9419744" cy="117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war interrupted the …………………between the two countries.</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2431821" y="2340744"/>
            <a:ext cx="1495585" cy="47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trade</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4236732" y="2340744"/>
            <a:ext cx="1873188" cy="476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tax avoidance</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6419246" y="2333176"/>
            <a:ext cx="2116119" cy="484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trade deficit</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8844691" y="2340744"/>
            <a:ext cx="2286000" cy="468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poverty</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759655" y="2333176"/>
            <a:ext cx="1400945" cy="484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treasury</a:t>
            </a:r>
          </a:p>
        </p:txBody>
      </p:sp>
      <p:sp>
        <p:nvSpPr>
          <p:cNvPr id="21" name="Rectangle 20"/>
          <p:cNvSpPr/>
          <p:nvPr/>
        </p:nvSpPr>
        <p:spPr>
          <a:xfrm>
            <a:off x="8440519" y="610855"/>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464E-6 3.09898E-6 L 0.21645 0.23427 " pathEditMode="relative" rAng="0" ptsTypes="AA">
                                      <p:cBhvr>
                                        <p:cTn id="6" dur="2000" fill="hold"/>
                                        <p:tgtEl>
                                          <p:spTgt spid="17"/>
                                        </p:tgtEl>
                                        <p:attrNameLst>
                                          <p:attrName>ppt_x</p:attrName>
                                          <p:attrName>ppt_y</p:attrName>
                                        </p:attrNameLst>
                                      </p:cBhvr>
                                      <p:rCtr x="10816" y="1170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053417" y="3573192"/>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problem of </a:t>
            </a:r>
            <a:r>
              <a:rPr lang="en-US" sz="2400" b="1" dirty="0" smtClean="0">
                <a:latin typeface="Calibri" panose="020F0502020204030204" pitchFamily="34" charset="0"/>
                <a:cs typeface="Calibri" panose="020F0502020204030204" pitchFamily="34" charset="0"/>
              </a:rPr>
              <a:t>……………….. is </a:t>
            </a:r>
            <a:r>
              <a:rPr lang="en-US" sz="2400" b="1" dirty="0">
                <a:latin typeface="Calibri" panose="020F0502020204030204" pitchFamily="34" charset="0"/>
                <a:cs typeface="Calibri" panose="020F0502020204030204" pitchFamily="34" charset="0"/>
              </a:rPr>
              <a:t>particularly acute in rural areas.</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3781586" y="2103190"/>
            <a:ext cx="190375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tax avoidance</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6062682" y="2103190"/>
            <a:ext cx="177422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trade deficit</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8379949" y="2118999"/>
            <a:ext cx="139738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poverty</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1805552" y="2103190"/>
            <a:ext cx="139738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treasury</a:t>
            </a:r>
          </a:p>
        </p:txBody>
      </p:sp>
      <p:sp>
        <p:nvSpPr>
          <p:cNvPr id="15" name="Rectangle 14"/>
          <p:cNvSpPr/>
          <p:nvPr/>
        </p:nvSpPr>
        <p:spPr>
          <a:xfrm>
            <a:off x="8112974" y="556265"/>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1384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2.59259E-6 L -0.3487 0.24584 " pathEditMode="relative" rAng="0" ptsTypes="AA">
                                      <p:cBhvr>
                                        <p:cTn id="6" dur="2000" fill="hold"/>
                                        <p:tgtEl>
                                          <p:spTgt spid="19"/>
                                        </p:tgtEl>
                                        <p:attrNameLst>
                                          <p:attrName>ppt_x</p:attrName>
                                          <p:attrName>ppt_y</p:attrName>
                                        </p:attrNameLst>
                                      </p:cBhvr>
                                      <p:rCtr x="-17435" y="1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134319" y="4074288"/>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………………….is the part of the government which collects and pays out the government money.</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3099662" y="2450060"/>
            <a:ext cx="1382507"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treasury</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4969791" y="2450060"/>
            <a:ext cx="186117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tax avoidance</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7222210" y="2450060"/>
            <a:ext cx="1706386"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trade deficit</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p:cNvSpPr/>
          <p:nvPr/>
        </p:nvSpPr>
        <p:spPr>
          <a:xfrm>
            <a:off x="7853666" y="542617"/>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1017 -0.00486 L -0.1017 0.24514 " pathEditMode="relative" rAng="0" ptsTypes="AA">
                                      <p:cBhvr>
                                        <p:cTn id="6" dur="2000" fill="hold"/>
                                        <p:tgtEl>
                                          <p:spTgt spid="1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524702" y="4295673"/>
            <a:ext cx="9305725" cy="106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Some companies use …………………………..strategies to avoid tax payments.</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3639048" y="2611005"/>
            <a:ext cx="2149521" cy="72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tax avoidance</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6596548" y="2599305"/>
            <a:ext cx="2429039" cy="744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trade deficit</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p:cNvSpPr/>
          <p:nvPr/>
        </p:nvSpPr>
        <p:spPr>
          <a:xfrm>
            <a:off x="7962848" y="679094"/>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1892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11354 -0.01921 L 0.11354 0.23079 " pathEditMode="relative" rAng="0" ptsTypes="AA">
                                      <p:cBhvr>
                                        <p:cTn id="6" dur="2000" fill="hold"/>
                                        <p:tgtEl>
                                          <p:spTgt spid="1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012054" y="4123296"/>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……………………….with China remains high.</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5021240" y="2563048"/>
            <a:ext cx="1883256"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trade deficit</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p:cNvSpPr/>
          <p:nvPr/>
        </p:nvSpPr>
        <p:spPr>
          <a:xfrm>
            <a:off x="7867314" y="556264"/>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4.44444E-6 L -0.09766 0.27268 " pathEditMode="relative" rAng="0" ptsTypes="AA">
                                      <p:cBhvr>
                                        <p:cTn id="6" dur="2000" fill="hold"/>
                                        <p:tgtEl>
                                          <p:spTgt spid="17"/>
                                        </p:tgtEl>
                                        <p:attrNameLst>
                                          <p:attrName>ppt_x</p:attrName>
                                          <p:attrName>ppt_y</p:attrName>
                                        </p:attrNameLst>
                                      </p:cBhvr>
                                      <p:rCtr x="-4883" y="13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TextBox 9">
            <a:extLst>
              <a:ext uri="{FF2B5EF4-FFF2-40B4-BE49-F238E27FC236}">
                <a16:creationId xmlns="" xmlns:a16="http://schemas.microsoft.com/office/drawing/2014/main" id="{56C36C89-1888-4F14-92DD-67EC91C1DACD}"/>
              </a:ext>
            </a:extLst>
          </p:cNvPr>
          <p:cNvSpPr txBox="1"/>
          <p:nvPr/>
        </p:nvSpPr>
        <p:spPr>
          <a:xfrm>
            <a:off x="1198485" y="2405849"/>
            <a:ext cx="3107185" cy="461665"/>
          </a:xfrm>
          <a:prstGeom prst="rect">
            <a:avLst/>
          </a:prstGeom>
          <a:noFill/>
        </p:spPr>
        <p:txBody>
          <a:bodyPr wrap="square">
            <a:spAutoFit/>
          </a:bodyPr>
          <a:lstStyle/>
          <a:p>
            <a:endParaRPr lang="en-US" sz="2400" dirty="0">
              <a:solidFill>
                <a:schemeClr val="bg1"/>
              </a:solidFill>
            </a:endParaRPr>
          </a:p>
        </p:txBody>
      </p:sp>
      <p:sp>
        <p:nvSpPr>
          <p:cNvPr id="7" name="Rectangle 6">
            <a:extLst>
              <a:ext uri="{FF2B5EF4-FFF2-40B4-BE49-F238E27FC236}">
                <a16:creationId xmlns="" xmlns:a16="http://schemas.microsoft.com/office/drawing/2014/main" id="{19C77C4E-6B85-4594-89DB-AC19591EA465}"/>
              </a:ext>
            </a:extLst>
          </p:cNvPr>
          <p:cNvSpPr/>
          <p:nvPr/>
        </p:nvSpPr>
        <p:spPr>
          <a:xfrm>
            <a:off x="488272" y="3295486"/>
            <a:ext cx="5486400" cy="1498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Calibri" pitchFamily="34" charset="0"/>
              </a:rPr>
              <a:t>Do you </a:t>
            </a:r>
            <a:r>
              <a:rPr lang="en-US" sz="2800" dirty="0">
                <a:latin typeface="Calibri" pitchFamily="34" charset="0"/>
              </a:rPr>
              <a:t>know </a:t>
            </a:r>
            <a:r>
              <a:rPr lang="en-US" sz="2800" dirty="0" smtClean="0">
                <a:latin typeface="Calibri" pitchFamily="34" charset="0"/>
              </a:rPr>
              <a:t>anything about </a:t>
            </a:r>
            <a:r>
              <a:rPr lang="en-US" sz="2800" dirty="0">
                <a:latin typeface="Calibri" pitchFamily="34" charset="0"/>
              </a:rPr>
              <a:t>Brazil’s economy?</a:t>
            </a:r>
          </a:p>
        </p:txBody>
      </p:sp>
      <p:pic>
        <p:nvPicPr>
          <p:cNvPr id="11" name="Picture 10" descr="Brazil-map-features-locator.jpg"/>
          <p:cNvPicPr>
            <a:picLocks noChangeAspect="1"/>
          </p:cNvPicPr>
          <p:nvPr/>
        </p:nvPicPr>
        <p:blipFill>
          <a:blip r:embed="rId5"/>
          <a:srcRect l="19972" t="2587" r="14746" b="2886"/>
          <a:stretch>
            <a:fillRect/>
          </a:stretch>
        </p:blipFill>
        <p:spPr>
          <a:xfrm>
            <a:off x="8024884" y="2246691"/>
            <a:ext cx="2934268" cy="3043182"/>
          </a:xfrm>
          <a:prstGeom prst="rect">
            <a:avLst/>
          </a:prstGeom>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2156776" y="1419251"/>
            <a:ext cx="8269706" cy="5381535"/>
            <a:chOff x="262178" y="-1079884"/>
            <a:chExt cx="8569937" cy="7351841"/>
          </a:xfrm>
        </p:grpSpPr>
        <p:sp>
          <p:nvSpPr>
            <p:cNvPr id="148" name="Google Shape;148;g8d3272b2c0_0_186"/>
            <p:cNvSpPr/>
            <p:nvPr/>
          </p:nvSpPr>
          <p:spPr>
            <a:xfrm>
              <a:off x="3782977" y="1693625"/>
              <a:ext cx="2376065" cy="203225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4122415" y="2010583"/>
              <a:ext cx="1616932" cy="1252328"/>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pitchFamily="34" charset="0"/>
                  <a:ea typeface="Calibri" charset="0"/>
                  <a:cs typeface="Calibri" charset="0"/>
                  <a:sym typeface="Calibri"/>
                </a:rPr>
                <a:t>Vocabulary</a:t>
              </a:r>
              <a:endParaRPr sz="2400" dirty="0">
                <a:latin typeface="Calibri" pitchFamily="34" charset="0"/>
                <a:ea typeface="Calibri" charset="0"/>
                <a:cs typeface="Calibri" charset="0"/>
              </a:endParaRPr>
            </a:p>
            <a:p>
              <a:pPr marL="0" marR="0" lvl="0" indent="0" algn="ctr" rtl="0">
                <a:lnSpc>
                  <a:spcPct val="90000"/>
                </a:lnSpc>
                <a:spcBef>
                  <a:spcPts val="595"/>
                </a:spcBef>
                <a:spcAft>
                  <a:spcPts val="0"/>
                </a:spcAft>
                <a:buNone/>
              </a:pPr>
              <a:r>
                <a:rPr lang="en-US" sz="2400" u="none" strike="noStrike" cap="none" dirty="0" err="1">
                  <a:solidFill>
                    <a:srgbClr val="FFFFFF"/>
                  </a:solidFill>
                  <a:latin typeface="Calibri" pitchFamily="34" charset="0"/>
                  <a:ea typeface="Calibri" charset="0"/>
                  <a:cs typeface="Calibri" charset="0"/>
                  <a:sym typeface="Calibri"/>
                </a:rPr>
                <a:t>ლექსიკა</a:t>
              </a:r>
              <a:endParaRPr sz="2400" dirty="0">
                <a:latin typeface="Calibri" pitchFamily="34" charset="0"/>
                <a:ea typeface="Calibri" charset="0"/>
                <a:cs typeface="Calibri" charset="0"/>
              </a:endParaRPr>
            </a:p>
          </p:txBody>
        </p:sp>
        <p:sp>
          <p:nvSpPr>
            <p:cNvPr id="150" name="Google Shape;150;g8d3272b2c0_0_186"/>
            <p:cNvSpPr/>
            <p:nvPr/>
          </p:nvSpPr>
          <p:spPr>
            <a:xfrm rot="4434907" flipV="1">
              <a:off x="4296913" y="883901"/>
              <a:ext cx="848830" cy="80945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206990" y="-1079884"/>
              <a:ext cx="2743788" cy="214412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1800" dirty="0" smtClean="0">
                  <a:solidFill>
                    <a:schemeClr val="bg1"/>
                  </a:solidFill>
                  <a:latin typeface="Calibri" charset="0"/>
                  <a:ea typeface="Calibri" charset="0"/>
                  <a:cs typeface="Calibri" charset="0"/>
                </a:rPr>
                <a:t> </a:t>
              </a:r>
              <a:r>
                <a:rPr lang="en-US" sz="1800" dirty="0" smtClean="0">
                  <a:solidFill>
                    <a:schemeClr val="bg1"/>
                  </a:solidFill>
                  <a:latin typeface="Calibri" pitchFamily="34" charset="0"/>
                  <a:ea typeface="Calibri" charset="0"/>
                  <a:cs typeface="Calibri" charset="0"/>
                </a:rPr>
                <a:t>consumer</a:t>
              </a:r>
            </a:p>
            <a:p>
              <a:pPr marL="0" lvl="0" indent="0" algn="ctr" rtl="0">
                <a:spcBef>
                  <a:spcPts val="0"/>
                </a:spcBef>
                <a:spcAft>
                  <a:spcPts val="0"/>
                </a:spcAft>
                <a:buNone/>
              </a:pPr>
              <a:r>
                <a:rPr lang="en-US" sz="1800" dirty="0" smtClean="0">
                  <a:solidFill>
                    <a:schemeClr val="bg1"/>
                  </a:solidFill>
                  <a:latin typeface="Calibri" pitchFamily="34" charset="0"/>
                  <a:ea typeface="Calibri" charset="0"/>
                  <a:cs typeface="Calibri" charset="0"/>
                </a:rPr>
                <a:t>(n.)</a:t>
              </a:r>
            </a:p>
            <a:p>
              <a:pPr marL="0" lvl="0" indent="0" algn="ctr" rtl="0">
                <a:spcBef>
                  <a:spcPts val="0"/>
                </a:spcBef>
                <a:spcAft>
                  <a:spcPts val="0"/>
                </a:spcAft>
                <a:buNone/>
              </a:pPr>
              <a:r>
                <a:rPr lang="ka-GE" sz="1800" dirty="0" smtClean="0">
                  <a:solidFill>
                    <a:schemeClr val="bg1"/>
                  </a:solidFill>
                  <a:latin typeface="Calibri" charset="0"/>
                  <a:ea typeface="Calibri" charset="0"/>
                  <a:cs typeface="Calibri" charset="0"/>
                </a:rPr>
                <a:t>მომხმარებელი</a:t>
              </a:r>
              <a:endParaRPr lang="en-US" sz="2400" dirty="0">
                <a:solidFill>
                  <a:schemeClr val="bg1"/>
                </a:solidFill>
                <a:latin typeface="Calibri" pitchFamily="34" charset="0"/>
                <a:ea typeface="Calibri" charset="0"/>
                <a:cs typeface="Calibri" charset="0"/>
              </a:endParaRPr>
            </a:p>
          </p:txBody>
        </p:sp>
        <p:sp>
          <p:nvSpPr>
            <p:cNvPr id="154" name="Google Shape;154;g8d3272b2c0_0_186"/>
            <p:cNvSpPr/>
            <p:nvPr/>
          </p:nvSpPr>
          <p:spPr>
            <a:xfrm rot="19133318" flipV="1">
              <a:off x="5828364" y="1749279"/>
              <a:ext cx="954667" cy="6819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19133622">
              <a:off x="5789974" y="1489809"/>
              <a:ext cx="677083" cy="6245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215615" y="-543718"/>
              <a:ext cx="2616500" cy="219805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inflation</a:t>
              </a:r>
            </a:p>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(n.)</a:t>
              </a:r>
            </a:p>
            <a:p>
              <a:pPr marL="0" lvl="0" indent="0" algn="ctr" rtl="0">
                <a:spcBef>
                  <a:spcPts val="0"/>
                </a:spcBef>
                <a:spcAft>
                  <a:spcPts val="0"/>
                </a:spcAft>
                <a:buNone/>
              </a:pPr>
              <a:r>
                <a:rPr lang="ka-GE" sz="1800" dirty="0" smtClean="0">
                  <a:solidFill>
                    <a:schemeClr val="bg1"/>
                  </a:solidFill>
                  <a:latin typeface="Calibri" charset="0"/>
                  <a:ea typeface="Calibri" charset="0"/>
                  <a:cs typeface="Calibri" charset="0"/>
                </a:rPr>
                <a:t>ინფლაცია</a:t>
              </a:r>
              <a:endParaRPr sz="1800" dirty="0">
                <a:solidFill>
                  <a:schemeClr val="bg1"/>
                </a:solidFill>
                <a:latin typeface="Calibri" charset="0"/>
                <a:ea typeface="Calibri" charset="0"/>
                <a:cs typeface="Calibri" charset="0"/>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815814" y="3139153"/>
              <a:ext cx="2847046" cy="220590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interest rate</a:t>
              </a:r>
            </a:p>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(n.)</a:t>
              </a:r>
            </a:p>
            <a:p>
              <a:pPr marL="0" lvl="0" indent="0" algn="ctr" rtl="0">
                <a:spcBef>
                  <a:spcPts val="0"/>
                </a:spcBef>
                <a:spcAft>
                  <a:spcPts val="0"/>
                </a:spcAft>
                <a:buNone/>
              </a:pPr>
              <a:r>
                <a:rPr lang="ka-GE" sz="1800" dirty="0" err="1" smtClean="0">
                  <a:solidFill>
                    <a:schemeClr val="bg1"/>
                  </a:solidFill>
                  <a:latin typeface="Calibri" charset="0"/>
                  <a:ea typeface="Calibri" charset="0"/>
                  <a:cs typeface="Calibri" charset="0"/>
                </a:rPr>
                <a:t>საპროცენტო</a:t>
              </a:r>
              <a:r>
                <a:rPr lang="ka-GE" sz="1800" dirty="0" smtClean="0">
                  <a:solidFill>
                    <a:schemeClr val="bg1"/>
                  </a:solidFill>
                  <a:latin typeface="Calibri" charset="0"/>
                  <a:ea typeface="Calibri" charset="0"/>
                  <a:cs typeface="Calibri" charset="0"/>
                </a:rPr>
                <a:t> განაკვეთი</a:t>
              </a:r>
              <a:endParaRPr sz="1800" dirty="0">
                <a:solidFill>
                  <a:schemeClr val="bg1"/>
                </a:solidFill>
                <a:latin typeface="Calibri" charset="0"/>
                <a:ea typeface="Calibri" charset="0"/>
                <a:cs typeface="Calibri" charset="0"/>
              </a:endParaRPr>
            </a:p>
          </p:txBody>
        </p:sp>
        <p:sp>
          <p:nvSpPr>
            <p:cNvPr id="169" name="Google Shape;169;g8d3272b2c0_0_186"/>
            <p:cNvSpPr txBox="1"/>
            <p:nvPr/>
          </p:nvSpPr>
          <p:spPr>
            <a:xfrm>
              <a:off x="1750278" y="4154310"/>
              <a:ext cx="2035203" cy="10908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en-US" sz="1800" b="1" dirty="0">
                <a:solidFill>
                  <a:srgbClr val="FFFFFF"/>
                </a:solidFill>
                <a:latin typeface="Calibri" charset="0"/>
                <a:ea typeface="Calibri" charset="0"/>
                <a:cs typeface="Calibri" charset="0"/>
                <a:sym typeface="Calibri"/>
              </a:endParaRPr>
            </a:p>
          </p:txBody>
        </p:sp>
        <p:sp>
          <p:nvSpPr>
            <p:cNvPr id="170" name="Google Shape;170;g8d3272b2c0_0_186"/>
            <p:cNvSpPr/>
            <p:nvPr/>
          </p:nvSpPr>
          <p:spPr>
            <a:xfrm rot="1897059">
              <a:off x="2921337" y="2041244"/>
              <a:ext cx="981813" cy="17826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262178" y="201802"/>
              <a:ext cx="2998368" cy="240514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b="1" dirty="0">
                <a:solidFill>
                  <a:schemeClr val="bg1"/>
                </a:solidFill>
                <a:latin typeface="Calibri" charset="0"/>
                <a:ea typeface="Calibri" charset="0"/>
                <a:cs typeface="Calibri" charset="0"/>
              </a:endParaRPr>
            </a:p>
          </p:txBody>
        </p:sp>
        <p:sp>
          <p:nvSpPr>
            <p:cNvPr id="174" name="Google Shape;174;g8d3272b2c0_0_186"/>
            <p:cNvSpPr/>
            <p:nvPr/>
          </p:nvSpPr>
          <p:spPr>
            <a:xfrm rot="19518730">
              <a:off x="3503658" y="2856598"/>
              <a:ext cx="615271" cy="142868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4113315" y="4101236"/>
              <a:ext cx="2652779" cy="217072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financial obligation</a:t>
              </a:r>
            </a:p>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(n.)</a:t>
              </a:r>
            </a:p>
            <a:p>
              <a:pPr marL="0" lvl="0" indent="0" algn="ctr" rtl="0">
                <a:spcBef>
                  <a:spcPts val="0"/>
                </a:spcBef>
                <a:spcAft>
                  <a:spcPts val="0"/>
                </a:spcAft>
                <a:buNone/>
              </a:pPr>
              <a:r>
                <a:rPr lang="ka-GE" sz="1800" dirty="0" smtClean="0">
                  <a:solidFill>
                    <a:schemeClr val="bg1"/>
                  </a:solidFill>
                  <a:latin typeface="Calibri" charset="0"/>
                  <a:ea typeface="Calibri" charset="0"/>
                  <a:cs typeface="Calibri" charset="0"/>
                </a:rPr>
                <a:t>ფინანსური ვალდებულება</a:t>
              </a:r>
              <a:endParaRPr sz="1800" dirty="0">
                <a:solidFill>
                  <a:schemeClr val="bg1"/>
                </a:solidFill>
                <a:latin typeface="Calibri" charset="0"/>
                <a:ea typeface="Calibri" charset="0"/>
                <a:cs typeface="Calibri" charset="0"/>
              </a:endParaRPr>
            </a:p>
          </p:txBody>
        </p:sp>
        <p:sp>
          <p:nvSpPr>
            <p:cNvPr id="177" name="Google Shape;177;g8d3272b2c0_0_186"/>
            <p:cNvSpPr txBox="1"/>
            <p:nvPr/>
          </p:nvSpPr>
          <p:spPr>
            <a:xfrm>
              <a:off x="4625070" y="4242108"/>
              <a:ext cx="2911299" cy="100306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sz="1800" b="1" dirty="0">
                <a:solidFill>
                  <a:srgbClr val="FFFFFF"/>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cxnSp>
        <p:nvCxnSpPr>
          <p:cNvPr id="4" name="Straight Connector 3">
            <a:extLst>
              <a:ext uri="{FF2B5EF4-FFF2-40B4-BE49-F238E27FC236}">
                <a16:creationId xmlns="" xmlns:a16="http://schemas.microsoft.com/office/drawing/2014/main" id="{53F2663E-4617-4789-A064-F1C604AA3DFF}"/>
              </a:ext>
            </a:extLst>
          </p:cNvPr>
          <p:cNvCxnSpPr>
            <a:stCxn id="148" idx="5"/>
          </p:cNvCxnSpPr>
          <p:nvPr/>
        </p:nvCxnSpPr>
        <p:spPr>
          <a:xfrm flipH="1">
            <a:off x="7310644" y="4719206"/>
            <a:ext cx="200634" cy="147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B1F27059-47C7-4925-B611-A9F536C65D00}"/>
              </a:ext>
            </a:extLst>
          </p:cNvPr>
          <p:cNvSpPr txBox="1"/>
          <p:nvPr/>
        </p:nvSpPr>
        <p:spPr>
          <a:xfrm>
            <a:off x="2102187" y="2303299"/>
            <a:ext cx="2947915" cy="1846659"/>
          </a:xfrm>
          <a:prstGeom prst="rect">
            <a:avLst/>
          </a:prstGeom>
          <a:noFill/>
        </p:spPr>
        <p:txBody>
          <a:bodyPr wrap="square">
            <a:spAutoFit/>
          </a:bodyPr>
          <a:lstStyle/>
          <a:p>
            <a:pPr algn="ctr"/>
            <a:endParaRPr lang="ka-GE" dirty="0" smtClean="0">
              <a:solidFill>
                <a:schemeClr val="bg1"/>
              </a:solidFill>
            </a:endParaRPr>
          </a:p>
          <a:p>
            <a:pPr algn="ctr"/>
            <a:r>
              <a:rPr lang="en-US" dirty="0" smtClean="0">
                <a:solidFill>
                  <a:schemeClr val="bg1"/>
                </a:solidFill>
              </a:rPr>
              <a:t> </a:t>
            </a:r>
            <a:r>
              <a:rPr lang="en-US" b="1" dirty="0">
                <a:solidFill>
                  <a:schemeClr val="bg1"/>
                </a:solidFill>
              </a:rPr>
              <a:t>GDP </a:t>
            </a:r>
          </a:p>
          <a:p>
            <a:pPr algn="ctr"/>
            <a:r>
              <a:rPr lang="en-US" sz="1800" dirty="0">
                <a:solidFill>
                  <a:schemeClr val="bg1"/>
                </a:solidFill>
                <a:latin typeface="Calibri" pitchFamily="34" charset="0"/>
              </a:rPr>
              <a:t>Gross Domestic Product</a:t>
            </a:r>
          </a:p>
          <a:p>
            <a:pPr algn="ctr"/>
            <a:r>
              <a:rPr lang="en-US" sz="1800" dirty="0">
                <a:solidFill>
                  <a:schemeClr val="bg1"/>
                </a:solidFill>
                <a:latin typeface="Calibri" pitchFamily="34" charset="0"/>
              </a:rPr>
              <a:t>(n.)</a:t>
            </a:r>
          </a:p>
          <a:p>
            <a:pPr algn="ctr"/>
            <a:r>
              <a:rPr lang="ka-GE" sz="1800" dirty="0">
                <a:solidFill>
                  <a:schemeClr val="bg1"/>
                </a:solidFill>
              </a:rPr>
              <a:t>მთლიანი</a:t>
            </a:r>
            <a:r>
              <a:rPr lang="ka-GE" sz="1800" b="1" dirty="0">
                <a:solidFill>
                  <a:schemeClr val="bg1"/>
                </a:solidFill>
              </a:rPr>
              <a:t> </a:t>
            </a:r>
            <a:r>
              <a:rPr lang="ka-GE" sz="1800" dirty="0">
                <a:solidFill>
                  <a:schemeClr val="bg1"/>
                </a:solidFill>
              </a:rPr>
              <a:t>შიდა</a:t>
            </a:r>
            <a:r>
              <a:rPr lang="ka-GE" sz="1800" b="1" dirty="0">
                <a:solidFill>
                  <a:schemeClr val="bg1"/>
                </a:solidFill>
              </a:rPr>
              <a:t> </a:t>
            </a:r>
            <a:r>
              <a:rPr lang="ka-GE" sz="1800" dirty="0">
                <a:solidFill>
                  <a:schemeClr val="bg1"/>
                </a:solidFill>
              </a:rPr>
              <a:t>პროდუქტი</a:t>
            </a:r>
            <a:endParaRPr lang="en-US" sz="1800" dirty="0">
              <a:solidFill>
                <a:schemeClr val="bg1"/>
              </a:solidFill>
              <a:latin typeface="Calibri" pitchFamily="34" charset="0"/>
            </a:endParaRPr>
          </a:p>
          <a:p>
            <a:pPr algn="ctr"/>
            <a:endParaRPr lang="en-US" dirty="0">
              <a:solidFill>
                <a:schemeClr val="bg1"/>
              </a:solidFill>
            </a:endParaRPr>
          </a:p>
        </p:txBody>
      </p:sp>
      <p:pic>
        <p:nvPicPr>
          <p:cNvPr id="34"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36" name="Picture 35">
            <a:extLst>
              <a:ext uri="{FF2B5EF4-FFF2-40B4-BE49-F238E27FC236}">
                <a16:creationId xmlns=""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8" name="Rectangle 37"/>
          <p:cNvSpPr/>
          <p:nvPr/>
        </p:nvSpPr>
        <p:spPr>
          <a:xfrm>
            <a:off x="8167565" y="556264"/>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
        <p:nvSpPr>
          <p:cNvPr id="48" name="Google Shape;152;g8d3272b2c0_0_186"/>
          <p:cNvSpPr/>
          <p:nvPr/>
        </p:nvSpPr>
        <p:spPr>
          <a:xfrm>
            <a:off x="8196700" y="3834410"/>
            <a:ext cx="2676801" cy="156949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smtClean="0">
                <a:solidFill>
                  <a:schemeClr val="bg1"/>
                </a:solidFill>
                <a:latin typeface="Calibri" pitchFamily="34" charset="0"/>
                <a:ea typeface="Calibri" charset="0"/>
                <a:cs typeface="Calibri" charset="0"/>
              </a:rPr>
              <a:t>consumer goods</a:t>
            </a:r>
          </a:p>
          <a:p>
            <a:pPr marL="0" lvl="0" indent="0" algn="ctr" rtl="0">
              <a:spcBef>
                <a:spcPts val="0"/>
              </a:spcBef>
              <a:spcAft>
                <a:spcPts val="0"/>
              </a:spcAft>
              <a:buNone/>
            </a:pPr>
            <a:r>
              <a:rPr lang="en-US" sz="1800" dirty="0" smtClean="0">
                <a:solidFill>
                  <a:schemeClr val="bg1"/>
                </a:solidFill>
                <a:latin typeface="Calibri" pitchFamily="34" charset="0"/>
                <a:ea typeface="Calibri" charset="0"/>
                <a:cs typeface="Calibri" charset="0"/>
              </a:rPr>
              <a:t>(n.)</a:t>
            </a:r>
          </a:p>
          <a:p>
            <a:pPr marL="0" lvl="0" indent="0" algn="ctr" rtl="0">
              <a:spcBef>
                <a:spcPts val="0"/>
              </a:spcBef>
              <a:spcAft>
                <a:spcPts val="0"/>
              </a:spcAft>
              <a:buNone/>
            </a:pPr>
            <a:r>
              <a:rPr lang="ka-GE" sz="1800" dirty="0" smtClean="0">
                <a:solidFill>
                  <a:schemeClr val="bg1"/>
                </a:solidFill>
                <a:latin typeface="Calibri" pitchFamily="34" charset="0"/>
                <a:ea typeface="Calibri" charset="0"/>
                <a:cs typeface="Calibri" charset="0"/>
              </a:rPr>
              <a:t>სამომხმარებლო საქონელი</a:t>
            </a:r>
            <a:endParaRPr lang="en-US" sz="1800" dirty="0">
              <a:solidFill>
                <a:schemeClr val="bg1"/>
              </a:solidFill>
              <a:latin typeface="Calibri" pitchFamily="34" charset="0"/>
              <a:ea typeface="Calibri" charset="0"/>
              <a:cs typeface="Calibri" charset="0"/>
            </a:endParaRPr>
          </a:p>
        </p:txBody>
      </p:sp>
      <p:sp>
        <p:nvSpPr>
          <p:cNvPr id="49" name="Google Shape;154;g8d3272b2c0_0_186"/>
          <p:cNvSpPr/>
          <p:nvPr/>
        </p:nvSpPr>
        <p:spPr>
          <a:xfrm rot="4733972" flipV="1">
            <a:off x="6804865" y="4627661"/>
            <a:ext cx="507920" cy="87549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50" name="Google Shape;154;g8d3272b2c0_0_186"/>
          <p:cNvSpPr/>
          <p:nvPr/>
        </p:nvSpPr>
        <p:spPr>
          <a:xfrm rot="865674">
            <a:off x="7799188" y="4072151"/>
            <a:ext cx="507901" cy="42497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58584" y="1758461"/>
            <a:ext cx="3547271" cy="233936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GDP </a:t>
            </a:r>
          </a:p>
          <a:p>
            <a:pPr lvl="0" algn="ctr"/>
            <a:r>
              <a:rPr lang="en-US" sz="2800" b="1" dirty="0">
                <a:solidFill>
                  <a:schemeClr val="bg1"/>
                </a:solidFill>
                <a:latin typeface="Calibri" pitchFamily="34" charset="0"/>
              </a:rPr>
              <a:t>Gross Domestic Product</a:t>
            </a:r>
          </a:p>
          <a:p>
            <a:pPr lvl="0" algn="ctr"/>
            <a:r>
              <a:rPr lang="en-US" sz="2800" b="1" dirty="0">
                <a:solidFill>
                  <a:schemeClr val="bg1"/>
                </a:solidFill>
                <a:latin typeface="Calibri" pitchFamily="34" charset="0"/>
              </a:rPr>
              <a:t>(n.)</a:t>
            </a:r>
          </a:p>
        </p:txBody>
      </p:sp>
      <p:sp>
        <p:nvSpPr>
          <p:cNvPr id="190" name="Google Shape;190;g8d3272b2c0_0_231"/>
          <p:cNvSpPr/>
          <p:nvPr/>
        </p:nvSpPr>
        <p:spPr>
          <a:xfrm>
            <a:off x="3746501" y="4143375"/>
            <a:ext cx="4571438" cy="8244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1800" b="1" dirty="0" smtClean="0">
                <a:solidFill>
                  <a:schemeClr val="bg1"/>
                </a:solidFill>
                <a:latin typeface="Calibri" pitchFamily="34" charset="0"/>
              </a:rPr>
              <a:t>მთლიანი </a:t>
            </a:r>
            <a:r>
              <a:rPr lang="ka-GE" sz="1800" b="1" dirty="0">
                <a:solidFill>
                  <a:schemeClr val="bg1"/>
                </a:solidFill>
                <a:latin typeface="Calibri" pitchFamily="34" charset="0"/>
              </a:rPr>
              <a:t>შიდა პროდუქტი</a:t>
            </a:r>
          </a:p>
          <a:p>
            <a:pPr marL="0" marR="0" lvl="0" indent="0" algn="ctr" rtl="0">
              <a:spcBef>
                <a:spcPts val="0"/>
              </a:spcBef>
              <a:spcAft>
                <a:spcPts val="0"/>
              </a:spcAft>
              <a:buNone/>
            </a:pPr>
            <a:endParaRPr sz="1800" u="none" strike="noStrike" cap="none" dirty="0">
              <a:solidFill>
                <a:srgbClr val="FFFFFF"/>
              </a:solidFill>
              <a:latin typeface="Calibri Regular" charset="0"/>
              <a:ea typeface="Calibri"/>
              <a:cs typeface="Calibri"/>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 xmlns:a16="http://schemas.microsoft.com/office/drawing/2014/main" id="{D1B5DCDD-794B-2846-8198-90595578A702}"/>
              </a:ext>
            </a:extLst>
          </p:cNvPr>
          <p:cNvSpPr/>
          <p:nvPr/>
        </p:nvSpPr>
        <p:spPr>
          <a:xfrm>
            <a:off x="3732852" y="5082629"/>
            <a:ext cx="4571439" cy="114499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If the </a:t>
            </a:r>
            <a:r>
              <a:rPr lang="en-US" sz="2400" i="1" strike="noStrike" cap="none" dirty="0">
                <a:solidFill>
                  <a:srgbClr val="FF0000"/>
                </a:solidFill>
                <a:latin typeface="Calibri" charset="0"/>
                <a:ea typeface="Calibri" charset="0"/>
                <a:cs typeface="Calibri" charset="0"/>
                <a:sym typeface="Calibri"/>
              </a:rPr>
              <a:t>GDP</a:t>
            </a:r>
            <a:r>
              <a:rPr lang="en-US" sz="2400" i="1" strike="noStrike" cap="none" dirty="0">
                <a:solidFill>
                  <a:schemeClr val="bg1"/>
                </a:solidFill>
                <a:latin typeface="Calibri" charset="0"/>
                <a:ea typeface="Calibri" charset="0"/>
                <a:cs typeface="Calibri" charset="0"/>
                <a:sym typeface="Calibri"/>
              </a:rPr>
              <a:t> continues to shrink, the country will be in a recession.</a:t>
            </a:r>
          </a:p>
        </p:txBody>
      </p:sp>
      <p:sp>
        <p:nvSpPr>
          <p:cNvPr id="11" name="Rectangle 10"/>
          <p:cNvSpPr/>
          <p:nvPr/>
        </p:nvSpPr>
        <p:spPr>
          <a:xfrm>
            <a:off x="8727123" y="597207"/>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98717"/>
            <a:ext cx="3209760" cy="236106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c</a:t>
            </a:r>
            <a:r>
              <a:rPr lang="en-US" sz="2800" b="1" dirty="0" smtClean="0">
                <a:solidFill>
                  <a:schemeClr val="bg1"/>
                </a:solidFill>
                <a:latin typeface="Calibri" pitchFamily="34" charset="0"/>
              </a:rPr>
              <a:t>onsumer </a:t>
            </a:r>
          </a:p>
          <a:p>
            <a:pPr lvl="0" algn="ctr"/>
            <a:r>
              <a:rPr lang="en-US" sz="2800" b="1" dirty="0" smtClean="0">
                <a:solidFill>
                  <a:schemeClr val="bg1"/>
                </a:solidFill>
                <a:latin typeface="Calibri" pitchFamily="34" charset="0"/>
              </a:rPr>
              <a:t>(</a:t>
            </a:r>
            <a:r>
              <a:rPr lang="en-US" sz="2800" b="1" dirty="0">
                <a:solidFill>
                  <a:schemeClr val="bg1"/>
                </a:solidFill>
                <a:latin typeface="Calibri" pitchFamily="34" charset="0"/>
              </a:rPr>
              <a:t>n.)</a:t>
            </a:r>
          </a:p>
        </p:txBody>
      </p:sp>
      <p:sp>
        <p:nvSpPr>
          <p:cNvPr id="190" name="Google Shape;190;g8d3272b2c0_0_231"/>
          <p:cNvSpPr/>
          <p:nvPr/>
        </p:nvSpPr>
        <p:spPr>
          <a:xfrm>
            <a:off x="4053387" y="4223895"/>
            <a:ext cx="4735772"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1800" b="1" dirty="0" smtClean="0">
                <a:solidFill>
                  <a:schemeClr val="bg1"/>
                </a:solidFill>
                <a:latin typeface="Calibri" pitchFamily="34" charset="0"/>
              </a:rPr>
              <a:t>მომხმარებელი</a:t>
            </a:r>
            <a:endParaRPr lang="en-US" sz="1800" b="1" dirty="0">
              <a:solidFill>
                <a:schemeClr val="bg1"/>
              </a:solidFill>
              <a:latin typeface="Calibri" pitchFamily="34" charset="0"/>
            </a:endParaRP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049453" y="5011273"/>
            <a:ext cx="4739706" cy="107002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Shops were lowering prices to attract more </a:t>
            </a:r>
            <a:r>
              <a:rPr lang="en-US" sz="2400" i="1" strike="noStrike" cap="none" dirty="0">
                <a:solidFill>
                  <a:srgbClr val="FF0000"/>
                </a:solidFill>
                <a:latin typeface="Calibri" charset="0"/>
                <a:ea typeface="Calibri" charset="0"/>
                <a:cs typeface="Calibri" charset="0"/>
                <a:sym typeface="Calibri"/>
              </a:rPr>
              <a:t>customers</a:t>
            </a:r>
            <a:r>
              <a:rPr lang="en-US" sz="2000" i="1" strike="noStrike" cap="none" dirty="0">
                <a:solidFill>
                  <a:schemeClr val="bg1"/>
                </a:solidFill>
                <a:latin typeface="Calibri" charset="0"/>
                <a:ea typeface="Calibri" charset="0"/>
                <a:cs typeface="Calibri" charset="0"/>
                <a:sym typeface="Calibri"/>
              </a:rPr>
              <a:t>.</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p:cNvSpPr/>
          <p:nvPr/>
        </p:nvSpPr>
        <p:spPr>
          <a:xfrm>
            <a:off x="8426872" y="569912"/>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itchFamily="34" charset="0"/>
                <a:ea typeface="Calibri"/>
                <a:cs typeface="Calibri"/>
                <a:sym typeface="Calibri"/>
              </a:rPr>
              <a:t>Economics|</a:t>
            </a:r>
            <a:r>
              <a:rPr lang="ka-GE" sz="6600" dirty="0">
                <a:solidFill>
                  <a:schemeClr val="bg1"/>
                </a:solidFill>
                <a:latin typeface="Sylfaen Regular" pitchFamily="18" charset="0"/>
                <a:ea typeface="Calibri"/>
                <a:cs typeface="Calibri"/>
                <a:sym typeface="Calibri"/>
              </a:rPr>
              <a:t>ეკონომიკა</a:t>
            </a:r>
            <a:endParaRPr sz="5400" u="none" strike="noStrike" cap="none" dirty="0">
              <a:solidFill>
                <a:schemeClr val="bg1"/>
              </a:solidFill>
              <a:latin typeface="Calibri" pitchFamily="34" charset="0"/>
              <a:ea typeface="Calibri"/>
              <a:cs typeface="Calibri" panose="020F0502020204030204" pitchFamily="34" charset="0"/>
              <a:sym typeface="Calibri"/>
            </a:endParaRPr>
          </a:p>
        </p:txBody>
      </p:sp>
      <p:sp>
        <p:nvSpPr>
          <p:cNvPr id="2" name="Rectangle 1">
            <a:extLst>
              <a:ext uri="{FF2B5EF4-FFF2-40B4-BE49-F238E27FC236}">
                <a16:creationId xmlns="" xmlns:a16="http://schemas.microsoft.com/office/drawing/2014/main" id="{0E16A4AA-71E9-B34C-AAC8-D84F71CB1A1A}"/>
              </a:ext>
            </a:extLst>
          </p:cNvPr>
          <p:cNvSpPr/>
          <p:nvPr/>
        </p:nvSpPr>
        <p:spPr>
          <a:xfrm>
            <a:off x="2047599" y="4100118"/>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pitchFamily="34" charset="0"/>
                <a:ea typeface="Calibri"/>
                <a:cs typeface="Calibri"/>
                <a:sym typeface="Calibri"/>
              </a:rPr>
              <a:t> </a:t>
            </a:r>
            <a:r>
              <a:rPr lang="en-US" sz="3600" dirty="0">
                <a:solidFill>
                  <a:schemeClr val="bg1"/>
                </a:solidFill>
                <a:latin typeface="Calibri" pitchFamily="34" charset="0"/>
                <a:ea typeface="Calibri"/>
                <a:cs typeface="Calibri" panose="020F0502020204030204" pitchFamily="34" charset="0"/>
                <a:sym typeface="Calibri"/>
              </a:rPr>
              <a:t>English </a:t>
            </a:r>
            <a:r>
              <a:rPr lang="en-US" sz="3600" dirty="0" smtClean="0">
                <a:solidFill>
                  <a:schemeClr val="bg1"/>
                </a:solidFill>
                <a:latin typeface="Calibri" pitchFamily="34" charset="0"/>
                <a:ea typeface="Calibri"/>
                <a:cs typeface="Calibri" panose="020F0502020204030204" pitchFamily="34" charset="0"/>
                <a:sym typeface="Calibri"/>
              </a:rPr>
              <a:t>for </a:t>
            </a:r>
            <a:r>
              <a:rPr lang="en-US" sz="3600" dirty="0">
                <a:solidFill>
                  <a:schemeClr val="bg1"/>
                </a:solidFill>
                <a:latin typeface="Calibri" pitchFamily="34" charset="0"/>
                <a:ea typeface="Calibri"/>
                <a:cs typeface="Calibri" panose="020F0502020204030204" pitchFamily="34" charset="0"/>
                <a:sym typeface="Calibri"/>
              </a:rPr>
              <a:t>Specific Purposes </a:t>
            </a:r>
            <a:r>
              <a:rPr lang="en-US" sz="3600" dirty="0">
                <a:solidFill>
                  <a:schemeClr val="bg1"/>
                </a:solidFill>
                <a:latin typeface="Calibri" pitchFamily="34" charset="0"/>
                <a:ea typeface="Calibri"/>
                <a:cs typeface="Calibri"/>
                <a:sym typeface="Calibri"/>
              </a:rPr>
              <a:t>| Level B2</a:t>
            </a:r>
            <a:endParaRPr sz="3600" u="none" strike="noStrike" cap="none" dirty="0">
              <a:solidFill>
                <a:schemeClr val="bg1"/>
              </a:solidFill>
              <a:latin typeface="Calibri" pitchFamily="34" charset="0"/>
              <a:ea typeface="Calibri"/>
              <a:cs typeface="Calibri"/>
              <a:sym typeface="Calibri"/>
            </a:endParaRPr>
          </a:p>
        </p:txBody>
      </p:sp>
      <p:pic>
        <p:nvPicPr>
          <p:cNvPr id="7"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67386" y="1728075"/>
            <a:ext cx="3298338" cy="234741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i</a:t>
            </a:r>
            <a:r>
              <a:rPr lang="en-US" sz="2800" b="1" dirty="0" smtClean="0">
                <a:solidFill>
                  <a:schemeClr val="bg1"/>
                </a:solidFill>
                <a:latin typeface="Calibri" pitchFamily="34" charset="0"/>
              </a:rPr>
              <a:t>nflation</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   (n.)</a:t>
            </a:r>
          </a:p>
        </p:txBody>
      </p:sp>
      <p:sp>
        <p:nvSpPr>
          <p:cNvPr id="190" name="Google Shape;190;g8d3272b2c0_0_231"/>
          <p:cNvSpPr/>
          <p:nvPr/>
        </p:nvSpPr>
        <p:spPr>
          <a:xfrm>
            <a:off x="3807725" y="4149613"/>
            <a:ext cx="4831308" cy="8431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1800" b="1" dirty="0" smtClean="0">
                <a:solidFill>
                  <a:schemeClr val="bg1"/>
                </a:solidFill>
                <a:latin typeface="Calibri" pitchFamily="34" charset="0"/>
              </a:rPr>
              <a:t>ინფლაცია</a:t>
            </a:r>
            <a:endParaRPr lang="ka-GE" sz="1800" b="1" dirty="0">
              <a:solidFill>
                <a:schemeClr val="bg1"/>
              </a:solidFill>
              <a:latin typeface="Calibri" pitchFamily="34" charset="0"/>
            </a:endParaRP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 xmlns:a16="http://schemas.microsoft.com/office/drawing/2014/main" id="{D1B5DCDD-794B-2846-8198-90595578A702}"/>
              </a:ext>
            </a:extLst>
          </p:cNvPr>
          <p:cNvSpPr/>
          <p:nvPr/>
        </p:nvSpPr>
        <p:spPr>
          <a:xfrm>
            <a:off x="3807725" y="5136980"/>
            <a:ext cx="4858603"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 control of </a:t>
            </a:r>
            <a:r>
              <a:rPr lang="en-US" sz="2600" i="1" strike="noStrike" cap="none" dirty="0">
                <a:solidFill>
                  <a:srgbClr val="FF0000"/>
                </a:solidFill>
                <a:latin typeface="Calibri" charset="0"/>
                <a:ea typeface="Calibri" charset="0"/>
                <a:cs typeface="Calibri" charset="0"/>
                <a:sym typeface="Calibri"/>
              </a:rPr>
              <a:t>inflation</a:t>
            </a:r>
            <a:r>
              <a:rPr lang="en-US" sz="2600" i="1" strike="noStrike" cap="none" dirty="0">
                <a:solidFill>
                  <a:schemeClr val="bg1"/>
                </a:solidFill>
                <a:latin typeface="Calibri" charset="0"/>
                <a:ea typeface="Calibri" charset="0"/>
                <a:cs typeface="Calibri" charset="0"/>
                <a:sym typeface="Calibri"/>
              </a:rPr>
              <a:t> is a key component of the government's economic policy.</a:t>
            </a:r>
            <a:endParaRPr sz="2600" i="1" strike="noStrike" cap="none" dirty="0">
              <a:solidFill>
                <a:schemeClr val="bg1"/>
              </a:solidFill>
              <a:latin typeface="Calibri" charset="0"/>
              <a:ea typeface="Calibri" charset="0"/>
              <a:cs typeface="Calibri" charset="0"/>
              <a:sym typeface="Calibri"/>
            </a:endParaRPr>
          </a:p>
        </p:txBody>
      </p:sp>
      <p:sp>
        <p:nvSpPr>
          <p:cNvPr id="11" name="Rectangle 10"/>
          <p:cNvSpPr/>
          <p:nvPr/>
        </p:nvSpPr>
        <p:spPr>
          <a:xfrm>
            <a:off x="8631589" y="569912"/>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47063" y="1777285"/>
            <a:ext cx="3133233" cy="234433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c</a:t>
            </a:r>
            <a:r>
              <a:rPr lang="en-US" sz="2800" b="1" dirty="0" smtClean="0">
                <a:solidFill>
                  <a:schemeClr val="bg1"/>
                </a:solidFill>
                <a:latin typeface="Calibri" pitchFamily="34" charset="0"/>
              </a:rPr>
              <a:t>onsumer </a:t>
            </a:r>
            <a:r>
              <a:rPr lang="en-US" sz="2800" b="1" dirty="0">
                <a:solidFill>
                  <a:schemeClr val="bg1"/>
                </a:solidFill>
                <a:latin typeface="Calibri" pitchFamily="34" charset="0"/>
              </a:rPr>
              <a:t>goods</a:t>
            </a:r>
          </a:p>
          <a:p>
            <a:pPr lvl="0" algn="ctr"/>
            <a:r>
              <a:rPr lang="en-US" sz="2800" b="1" dirty="0">
                <a:solidFill>
                  <a:schemeClr val="bg1"/>
                </a:solidFill>
                <a:latin typeface="Calibri" pitchFamily="34" charset="0"/>
              </a:rPr>
              <a:t>(n.)</a:t>
            </a:r>
          </a:p>
        </p:txBody>
      </p:sp>
      <p:sp>
        <p:nvSpPr>
          <p:cNvPr id="190" name="Google Shape;190;g8d3272b2c0_0_231"/>
          <p:cNvSpPr/>
          <p:nvPr/>
        </p:nvSpPr>
        <p:spPr>
          <a:xfrm>
            <a:off x="3940935" y="4162566"/>
            <a:ext cx="4945488" cy="76596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1800" b="1" dirty="0" smtClean="0">
                <a:solidFill>
                  <a:schemeClr val="bg1"/>
                </a:solidFill>
                <a:latin typeface="Calibri" pitchFamily="34" charset="0"/>
              </a:rPr>
              <a:t>სამომხმარებლო </a:t>
            </a:r>
            <a:r>
              <a:rPr lang="ka-GE" sz="1800" b="1" dirty="0">
                <a:solidFill>
                  <a:schemeClr val="bg1"/>
                </a:solidFill>
                <a:latin typeface="Calibri" pitchFamily="34" charset="0"/>
              </a:rPr>
              <a:t>საქონელი </a:t>
            </a:r>
            <a:endParaRPr lang="ka-GE" sz="2400" b="1" dirty="0">
              <a:solidFill>
                <a:schemeClr val="bg1"/>
              </a:solidFill>
              <a:latin typeface="Calibri" pitchFamily="34" charset="0"/>
            </a:endParaRPr>
          </a:p>
          <a:p>
            <a:pPr marL="0" marR="0" lvl="0" indent="0" algn="ctr" rtl="0">
              <a:spcBef>
                <a:spcPts val="0"/>
              </a:spcBef>
              <a:spcAft>
                <a:spcPts val="0"/>
              </a:spcAft>
              <a:buNone/>
            </a:pPr>
            <a:endParaRPr lang="en-US"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3940936" y="5007744"/>
            <a:ext cx="4945488" cy="92262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Prices of </a:t>
            </a:r>
            <a:r>
              <a:rPr lang="en-US" sz="2600" i="1" strike="noStrike" cap="none" dirty="0">
                <a:solidFill>
                  <a:srgbClr val="FF0000"/>
                </a:solidFill>
                <a:latin typeface="Calibri" charset="0"/>
                <a:ea typeface="Calibri" charset="0"/>
                <a:cs typeface="Calibri" charset="0"/>
                <a:sym typeface="Calibri"/>
              </a:rPr>
              <a:t>consumer goods </a:t>
            </a:r>
            <a:r>
              <a:rPr lang="en-US" sz="2600" i="1" strike="noStrike" cap="none" dirty="0">
                <a:solidFill>
                  <a:schemeClr val="bg1"/>
                </a:solidFill>
                <a:latin typeface="Calibri" charset="0"/>
                <a:ea typeface="Calibri" charset="0"/>
                <a:cs typeface="Calibri" charset="0"/>
                <a:sym typeface="Calibri"/>
              </a:rPr>
              <a:t>rose by 2.5% last year.</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p:cNvSpPr/>
          <p:nvPr/>
        </p:nvSpPr>
        <p:spPr>
          <a:xfrm>
            <a:off x="8481463" y="542616"/>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31984" y="1572388"/>
            <a:ext cx="3214336" cy="244377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f</a:t>
            </a:r>
            <a:r>
              <a:rPr lang="en-US" sz="2800" b="1" dirty="0" smtClean="0">
                <a:solidFill>
                  <a:schemeClr val="bg1"/>
                </a:solidFill>
                <a:latin typeface="Calibri" pitchFamily="34" charset="0"/>
              </a:rPr>
              <a:t>inancial </a:t>
            </a:r>
            <a:r>
              <a:rPr lang="en-US" sz="2800" b="1" dirty="0">
                <a:solidFill>
                  <a:schemeClr val="bg1"/>
                </a:solidFill>
                <a:latin typeface="Calibri" pitchFamily="34" charset="0"/>
              </a:rPr>
              <a:t>obligation</a:t>
            </a:r>
          </a:p>
          <a:p>
            <a:pPr lvl="0" algn="ctr"/>
            <a:r>
              <a:rPr lang="en-US" sz="2800" b="1" dirty="0">
                <a:solidFill>
                  <a:schemeClr val="bg1"/>
                </a:solidFill>
                <a:latin typeface="Calibri" pitchFamily="34" charset="0"/>
              </a:rPr>
              <a:t> (n.)</a:t>
            </a:r>
          </a:p>
        </p:txBody>
      </p:sp>
      <p:sp>
        <p:nvSpPr>
          <p:cNvPr id="190" name="Google Shape;190;g8d3272b2c0_0_231"/>
          <p:cNvSpPr/>
          <p:nvPr/>
        </p:nvSpPr>
        <p:spPr>
          <a:xfrm>
            <a:off x="3602545" y="4016164"/>
            <a:ext cx="5473215" cy="84244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1800" b="1" dirty="0" smtClean="0">
                <a:solidFill>
                  <a:schemeClr val="bg1"/>
                </a:solidFill>
                <a:latin typeface="Calibri" pitchFamily="34" charset="0"/>
              </a:rPr>
              <a:t>ფინანსური </a:t>
            </a:r>
            <a:r>
              <a:rPr lang="en-US" sz="1800" b="1" dirty="0" smtClean="0">
                <a:solidFill>
                  <a:schemeClr val="bg1"/>
                </a:solidFill>
                <a:latin typeface="Calibri" pitchFamily="34" charset="0"/>
              </a:rPr>
              <a:t> </a:t>
            </a:r>
            <a:r>
              <a:rPr lang="ka-GE" sz="1800" b="1" dirty="0" smtClean="0">
                <a:solidFill>
                  <a:schemeClr val="bg1"/>
                </a:solidFill>
                <a:latin typeface="Calibri" pitchFamily="34" charset="0"/>
              </a:rPr>
              <a:t>ვალდებულება</a:t>
            </a:r>
            <a:endParaRPr lang="ka-GE" sz="1800" b="1" dirty="0">
              <a:solidFill>
                <a:schemeClr val="bg1"/>
              </a:solidFill>
              <a:latin typeface="Calibri" pitchFamily="34" charset="0"/>
            </a:endParaRP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3591905" y="4944769"/>
            <a:ext cx="5525146" cy="141407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The company may be unable to meet its </a:t>
            </a:r>
            <a:r>
              <a:rPr lang="en-US" sz="2800" i="1" dirty="0">
                <a:solidFill>
                  <a:srgbClr val="FF0000"/>
                </a:solidFill>
                <a:latin typeface="Calibri" charset="0"/>
                <a:ea typeface="Calibri" charset="0"/>
                <a:cs typeface="Calibri" charset="0"/>
              </a:rPr>
              <a:t>financial obligations </a:t>
            </a:r>
            <a:r>
              <a:rPr lang="en-US" sz="2800" i="1" dirty="0">
                <a:solidFill>
                  <a:schemeClr val="bg1"/>
                </a:solidFill>
                <a:latin typeface="Calibri" charset="0"/>
                <a:ea typeface="Calibri" charset="0"/>
                <a:cs typeface="Calibri" charset="0"/>
              </a:rPr>
              <a:t>as they fall due.</a:t>
            </a:r>
            <a:endParaRPr lang="ka-GE" sz="28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p:cNvSpPr/>
          <p:nvPr/>
        </p:nvSpPr>
        <p:spPr>
          <a:xfrm>
            <a:off x="8440521" y="556264"/>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74377" y="1847924"/>
            <a:ext cx="3072002" cy="211540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i</a:t>
            </a:r>
            <a:r>
              <a:rPr lang="en-US" sz="2800" b="1" dirty="0" smtClean="0">
                <a:solidFill>
                  <a:schemeClr val="bg1"/>
                </a:solidFill>
                <a:latin typeface="Calibri" pitchFamily="34" charset="0"/>
              </a:rPr>
              <a:t>nterest </a:t>
            </a:r>
            <a:r>
              <a:rPr lang="en-US" sz="2800" b="1" dirty="0">
                <a:solidFill>
                  <a:schemeClr val="bg1"/>
                </a:solidFill>
                <a:latin typeface="Calibri" pitchFamily="34" charset="0"/>
              </a:rPr>
              <a:t>rate</a:t>
            </a:r>
          </a:p>
          <a:p>
            <a:pPr lvl="0" algn="ctr"/>
            <a:r>
              <a:rPr lang="en-US" sz="2800" b="1" dirty="0">
                <a:solidFill>
                  <a:schemeClr val="bg1"/>
                </a:solidFill>
                <a:latin typeface="Calibri" pitchFamily="34" charset="0"/>
              </a:rPr>
              <a:t>(n.) </a:t>
            </a:r>
          </a:p>
        </p:txBody>
      </p:sp>
      <p:sp>
        <p:nvSpPr>
          <p:cNvPr id="190" name="Google Shape;190;g8d3272b2c0_0_231"/>
          <p:cNvSpPr/>
          <p:nvPr/>
        </p:nvSpPr>
        <p:spPr>
          <a:xfrm>
            <a:off x="3889419" y="4019095"/>
            <a:ext cx="4441919" cy="77126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1800" b="1" dirty="0" err="1" smtClean="0">
                <a:solidFill>
                  <a:schemeClr val="bg1"/>
                </a:solidFill>
                <a:latin typeface="Calibri" pitchFamily="34" charset="0"/>
              </a:rPr>
              <a:t>საპროცენტო</a:t>
            </a:r>
            <a:r>
              <a:rPr lang="en-US" sz="1800" b="1" dirty="0" smtClean="0">
                <a:solidFill>
                  <a:schemeClr val="bg1"/>
                </a:solidFill>
                <a:latin typeface="Calibri" pitchFamily="34" charset="0"/>
              </a:rPr>
              <a:t> </a:t>
            </a:r>
            <a:r>
              <a:rPr lang="ka-GE" sz="1800" b="1" dirty="0" smtClean="0">
                <a:solidFill>
                  <a:schemeClr val="bg1"/>
                </a:solidFill>
                <a:latin typeface="Calibri" pitchFamily="34" charset="0"/>
              </a:rPr>
              <a:t>განაკვეთი</a:t>
            </a:r>
            <a:endParaRPr lang="ka-GE" sz="1800" b="1" dirty="0">
              <a:solidFill>
                <a:schemeClr val="bg1"/>
              </a:solidFill>
              <a:latin typeface="Calibri" pitchFamily="34" charset="0"/>
            </a:endParaRPr>
          </a:p>
          <a:p>
            <a:pPr lvl="0" algn="ct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3889419" y="4857507"/>
            <a:ext cx="4441919" cy="10792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The bank has plans to cut </a:t>
            </a:r>
            <a:r>
              <a:rPr lang="en-US" sz="2800" i="1" dirty="0">
                <a:solidFill>
                  <a:srgbClr val="FF0000"/>
                </a:solidFill>
                <a:latin typeface="Calibri" charset="0"/>
                <a:ea typeface="Calibri" charset="0"/>
                <a:cs typeface="Calibri" charset="0"/>
              </a:rPr>
              <a:t>interest rates</a:t>
            </a:r>
            <a:r>
              <a:rPr lang="en-US" sz="2800" i="1" dirty="0">
                <a:solidFill>
                  <a:schemeClr val="bg1"/>
                </a:solidFill>
                <a:latin typeface="Calibri" charset="0"/>
                <a:ea typeface="Calibri" charset="0"/>
                <a:cs typeface="Calibri" charset="0"/>
              </a:rPr>
              <a:t>.</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p:cNvSpPr/>
          <p:nvPr/>
        </p:nvSpPr>
        <p:spPr>
          <a:xfrm>
            <a:off x="8331338" y="556264"/>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453498" y="2064260"/>
            <a:ext cx="11001626" cy="4595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Brazil is the richest South American country in terms of GDP and it is currently one of the fastest growing economies in the world. However, there is a huge gap between the rich and the poor, and the financial situation is not easy even for ordinary Brazilians. In particular, they have problems related to consumer spending, bank interest rates and debt. </a:t>
            </a:r>
          </a:p>
          <a:p>
            <a:pPr algn="just"/>
            <a:r>
              <a:rPr lang="en-US" sz="2400" dirty="0">
                <a:latin typeface="Calibri" panose="020F0502020204030204" pitchFamily="34" charset="0"/>
                <a:cs typeface="Calibri" panose="020F0502020204030204" pitchFamily="34" charset="0"/>
              </a:rPr>
              <a:t>Until very recently, the inflation rate in Brazil was extremely high (sometimes 80% per month). As a result, Brazilians stopped saving money under their mattresses and started investing in consumer goods. Now, inflation is under control and the cost of living is generally not too high, but they have acquired a habit of spending and a desire for a higher standard of living. </a:t>
            </a:r>
          </a:p>
        </p:txBody>
      </p:sp>
      <p:sp>
        <p:nvSpPr>
          <p:cNvPr id="6" name="Rectangle 5"/>
          <p:cNvSpPr/>
          <p:nvPr/>
        </p:nvSpPr>
        <p:spPr>
          <a:xfrm>
            <a:off x="7738281" y="409432"/>
            <a:ext cx="3548418" cy="1241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itchFamily="34" charset="0"/>
              </a:rPr>
              <a:t>Reading Comprehension</a:t>
            </a:r>
          </a:p>
          <a:p>
            <a:pPr algn="ctr"/>
            <a:r>
              <a:rPr lang="ka-GE" sz="2400" dirty="0" smtClean="0"/>
              <a:t>წაკითხულის გააზრება</a:t>
            </a:r>
            <a:endParaRPr lang="en-US" sz="2400" dirty="0">
              <a:latin typeface="Calibri" pitchFamily="34" charset="0"/>
            </a:endParaRP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573674" y="1940874"/>
            <a:ext cx="11011401" cy="4742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Brazil is the fifth largest country in the world in terms of area, and so their food production is plentiful. Consequently, the cost of food is very low and most people can afford to buy enough to eat. However, the cost of consumer goods is extremely high. New cars, in particular, are very expensive and it is not easy to find cheap second-hand cars.</a:t>
            </a:r>
          </a:p>
          <a:p>
            <a:pPr algn="just"/>
            <a:r>
              <a:rPr lang="en-US" sz="2400" dirty="0">
                <a:latin typeface="Calibri" panose="020F0502020204030204" pitchFamily="34" charset="0"/>
                <a:cs typeface="Calibri" panose="020F0502020204030204" pitchFamily="34" charset="0"/>
              </a:rPr>
              <a:t>As the majority of Brazilians do not have high income, they usually need help from bank in order to </a:t>
            </a:r>
            <a:r>
              <a:rPr lang="en-US" sz="2400" dirty="0" err="1" smtClean="0">
                <a:latin typeface="Calibri" panose="020F0502020204030204" pitchFamily="34" charset="0"/>
                <a:cs typeface="Calibri" panose="020F0502020204030204" pitchFamily="34" charset="0"/>
              </a:rPr>
              <a:t>fulfil</a:t>
            </a:r>
            <a:r>
              <a:rPr lang="en-US" sz="2400" dirty="0" smtClean="0">
                <a:latin typeface="Calibri" panose="020F0502020204030204" pitchFamily="34" charset="0"/>
                <a:cs typeface="Calibri" panose="020F0502020204030204" pitchFamily="34" charset="0"/>
              </a:rPr>
              <a:t> their </a:t>
            </a:r>
            <a:r>
              <a:rPr lang="en-US" sz="2400" dirty="0">
                <a:latin typeface="Calibri" panose="020F0502020204030204" pitchFamily="34" charset="0"/>
                <a:cs typeface="Calibri" panose="020F0502020204030204" pitchFamily="34" charset="0"/>
              </a:rPr>
              <a:t>consumerist dreams. From then on, for people who take out a loan, it is the start of a long and complicated journey to meet their financial obligations. To take one example, the interest on loan to buy a car could be, on average, about 1.5% per month. And it is even worse when people take out a $1,000 loan to buy an item. In some cases, they end up paying three times the original price of the goods.</a:t>
            </a:r>
          </a:p>
        </p:txBody>
      </p:sp>
      <p:sp>
        <p:nvSpPr>
          <p:cNvPr id="6" name="Rectangle 5"/>
          <p:cNvSpPr/>
          <p:nvPr/>
        </p:nvSpPr>
        <p:spPr>
          <a:xfrm>
            <a:off x="7751929" y="368489"/>
            <a:ext cx="3548418" cy="1241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itchFamily="34" charset="0"/>
              </a:rPr>
              <a:t>Reading Comprehension</a:t>
            </a:r>
          </a:p>
          <a:p>
            <a:pPr algn="ctr"/>
            <a:r>
              <a:rPr lang="ka-GE" sz="2400" dirty="0" smtClean="0"/>
              <a:t>წაკითხულის გააზრება</a:t>
            </a:r>
            <a:endParaRPr lang="en-US" sz="2400" dirty="0">
              <a:latin typeface="Calibri" pitchFamily="34" charset="0"/>
            </a:endParaRP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573206" y="2251880"/>
            <a:ext cx="10648743" cy="3967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Calibri" panose="020F0502020204030204" pitchFamily="34" charset="0"/>
                <a:cs typeface="Calibri" panose="020F0502020204030204" pitchFamily="34" charset="0"/>
              </a:rPr>
              <a:t>Bank interest rates are extremely high for borrowers, but very low for savers. Since most Brazilians are not used to saving money, many of them end up in debt. Moreover, credit card charges are about 12% each month, so once you are in debt it is hard to get out. However, if you take care of your finances and spend prudently, you can generally live very well in Brazil.</a:t>
            </a:r>
          </a:p>
          <a:p>
            <a:pPr algn="just"/>
            <a:endParaRPr lang="en-US" sz="2400" dirty="0">
              <a:solidFill>
                <a:schemeClr val="bg1"/>
              </a:solidFill>
              <a:latin typeface="Calibri" panose="020F0502020204030204" pitchFamily="34" charset="0"/>
              <a:cs typeface="Calibri" panose="020F0502020204030204" pitchFamily="34" charset="0"/>
            </a:endParaRPr>
          </a:p>
        </p:txBody>
      </p:sp>
      <p:sp>
        <p:nvSpPr>
          <p:cNvPr id="6" name="Rectangle 5"/>
          <p:cNvSpPr/>
          <p:nvPr/>
        </p:nvSpPr>
        <p:spPr>
          <a:xfrm>
            <a:off x="7751929" y="368489"/>
            <a:ext cx="3548418" cy="1241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itchFamily="34" charset="0"/>
              </a:rPr>
              <a:t>Reading Comprehension</a:t>
            </a:r>
          </a:p>
          <a:p>
            <a:pPr algn="ctr"/>
            <a:r>
              <a:rPr lang="ka-GE" sz="2400" dirty="0" smtClean="0"/>
              <a:t>წაკითხულის გააზრება</a:t>
            </a:r>
            <a:endParaRPr lang="en-US" sz="2400" dirty="0">
              <a:latin typeface="Calibri" pitchFamily="34" charset="0"/>
            </a:endParaRP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latin typeface="Calibri" pitchFamily="34" charset="0"/>
              </a:rPr>
              <a:t>There is a huge gap between the rich and the poor.</a:t>
            </a:r>
          </a:p>
        </p:txBody>
      </p:sp>
      <p:sp>
        <p:nvSpPr>
          <p:cNvPr id="6" name="Rectangle 5">
            <a:extLst>
              <a:ext uri="{FF2B5EF4-FFF2-40B4-BE49-F238E27FC236}">
                <a16:creationId xmlns="" xmlns:a16="http://schemas.microsoft.com/office/drawing/2014/main" id="{C3297719-7BD2-E047-8438-904D3A7C872F}"/>
              </a:ext>
            </a:extLst>
          </p:cNvPr>
          <p:cNvSpPr/>
          <p:nvPr/>
        </p:nvSpPr>
        <p:spPr>
          <a:xfrm>
            <a:off x="504968" y="2522280"/>
            <a:ext cx="10440536" cy="135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dirty="0"/>
              <a:t>  </a:t>
            </a:r>
            <a:r>
              <a:rPr lang="en-US" sz="2800" dirty="0">
                <a:latin typeface="Calibri" pitchFamily="34" charset="0"/>
              </a:rPr>
              <a:t>All Brazilians are very rich.</a:t>
            </a: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Rounded Corners 1">
            <a:extLst>
              <a:ext uri="{FF2B5EF4-FFF2-40B4-BE49-F238E27FC236}">
                <a16:creationId xmlns="" xmlns:a16="http://schemas.microsoft.com/office/drawing/2014/main" id="{3FF51E6B-DA4E-4815-8CF3-28BA6D63EC5F}"/>
              </a:ext>
            </a:extLst>
          </p:cNvPr>
          <p:cNvSpPr/>
          <p:nvPr/>
        </p:nvSpPr>
        <p:spPr>
          <a:xfrm>
            <a:off x="10492353" y="2697885"/>
            <a:ext cx="1177871" cy="976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False</a:t>
            </a:r>
          </a:p>
        </p:txBody>
      </p:sp>
      <p:sp>
        <p:nvSpPr>
          <p:cNvPr id="9" name="Rectangle 8"/>
          <p:cNvSpPr/>
          <p:nvPr/>
        </p:nvSpPr>
        <p:spPr>
          <a:xfrm>
            <a:off x="7751929" y="368489"/>
            <a:ext cx="3548418" cy="1241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itchFamily="34" charset="0"/>
              </a:rPr>
              <a:t>Reading Comprehension</a:t>
            </a:r>
          </a:p>
          <a:p>
            <a:pPr algn="ctr"/>
            <a:r>
              <a:rPr lang="ka-GE" sz="2400" dirty="0" smtClean="0"/>
              <a:t>წაკითხულის გააზრება</a:t>
            </a:r>
            <a:endParaRPr lang="en-US" sz="2400" dirty="0">
              <a:latin typeface="Calibri" pitchFamily="34" charset="0"/>
            </a:endParaRPr>
          </a:p>
        </p:txBody>
      </p:sp>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169150"/>
            <a:ext cx="10566520" cy="139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a:latin typeface="Calibri" pitchFamily="34" charset="0"/>
              </a:rPr>
              <a:t>Until very recently, the inflation rate in Brazil was extremely high (sometimes 80% per month). As a result, Brazilians stopped saving money under their mattresses and started investing in consumer goods. </a:t>
            </a:r>
          </a:p>
        </p:txBody>
      </p:sp>
      <p:sp>
        <p:nvSpPr>
          <p:cNvPr id="6" name="Rectangle 5">
            <a:extLst>
              <a:ext uri="{FF2B5EF4-FFF2-40B4-BE49-F238E27FC236}">
                <a16:creationId xmlns="" xmlns:a16="http://schemas.microsoft.com/office/drawing/2014/main" id="{C3297719-7BD2-E047-8438-904D3A7C872F}"/>
              </a:ext>
            </a:extLst>
          </p:cNvPr>
          <p:cNvSpPr/>
          <p:nvPr/>
        </p:nvSpPr>
        <p:spPr>
          <a:xfrm>
            <a:off x="542758" y="2522281"/>
            <a:ext cx="10566520"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rPr>
              <a:t>High inflation caused an increase in consumer spending.</a:t>
            </a: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TextBox 6"/>
          <p:cNvSpPr txBox="1"/>
          <p:nvPr/>
        </p:nvSpPr>
        <p:spPr>
          <a:xfrm>
            <a:off x="8639033" y="2797791"/>
            <a:ext cx="1719618" cy="707886"/>
          </a:xfrm>
          <a:prstGeom prst="rect">
            <a:avLst/>
          </a:prstGeom>
          <a:noFill/>
        </p:spPr>
        <p:txBody>
          <a:bodyPr wrap="square" rtlCol="0">
            <a:spAutoFit/>
          </a:bodyPr>
          <a:lstStyle/>
          <a:p>
            <a:endParaRPr lang="en-US" sz="4000" b="1" dirty="0">
              <a:solidFill>
                <a:schemeClr val="bg1"/>
              </a:solidFill>
              <a:latin typeface="Calibri" pitchFamily="34" charset="0"/>
            </a:endParaRPr>
          </a:p>
        </p:txBody>
      </p:sp>
      <p:sp>
        <p:nvSpPr>
          <p:cNvPr id="8" name="Rectangle: Rounded Corners 1">
            <a:extLst>
              <a:ext uri="{FF2B5EF4-FFF2-40B4-BE49-F238E27FC236}">
                <a16:creationId xmlns="" xmlns:a16="http://schemas.microsoft.com/office/drawing/2014/main" id="{3E5FD8BA-658D-434E-A275-AFD24884A8D9}"/>
              </a:ext>
            </a:extLst>
          </p:cNvPr>
          <p:cNvSpPr/>
          <p:nvPr/>
        </p:nvSpPr>
        <p:spPr>
          <a:xfrm>
            <a:off x="10170357" y="2716996"/>
            <a:ext cx="1263112" cy="773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True</a:t>
            </a:r>
          </a:p>
        </p:txBody>
      </p:sp>
      <p:sp>
        <p:nvSpPr>
          <p:cNvPr id="9" name="Rectangle 8"/>
          <p:cNvSpPr/>
          <p:nvPr/>
        </p:nvSpPr>
        <p:spPr>
          <a:xfrm>
            <a:off x="7751929" y="368489"/>
            <a:ext cx="3548418" cy="1241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itchFamily="34" charset="0"/>
              </a:rPr>
              <a:t>Reading Comprehension</a:t>
            </a:r>
          </a:p>
          <a:p>
            <a:pPr algn="ctr"/>
            <a:r>
              <a:rPr lang="ka-GE" sz="2400" dirty="0" smtClean="0"/>
              <a:t>წაკითხულის გააზრება</a:t>
            </a:r>
            <a:endParaRPr lang="en-US" sz="2400" dirty="0">
              <a:latin typeface="Calibri" pitchFamily="34" charset="0"/>
            </a:endParaRPr>
          </a:p>
        </p:txBody>
      </p:sp>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477673" y="4169150"/>
            <a:ext cx="10454184"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latin typeface="Calibri" pitchFamily="34" charset="0"/>
              </a:rPr>
              <a:t>The cost of food is very low and most people can afford to buy enough to eat. </a:t>
            </a:r>
          </a:p>
        </p:txBody>
      </p:sp>
      <p:sp>
        <p:nvSpPr>
          <p:cNvPr id="6" name="Rectangle 5">
            <a:extLst>
              <a:ext uri="{FF2B5EF4-FFF2-40B4-BE49-F238E27FC236}">
                <a16:creationId xmlns="" xmlns:a16="http://schemas.microsoft.com/office/drawing/2014/main" id="{C3297719-7BD2-E047-8438-904D3A7C872F}"/>
              </a:ext>
            </a:extLst>
          </p:cNvPr>
          <p:cNvSpPr/>
          <p:nvPr/>
        </p:nvSpPr>
        <p:spPr>
          <a:xfrm>
            <a:off x="468121" y="2535929"/>
            <a:ext cx="1051832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rPr>
              <a:t>Food is very expensive and most people cannot afford to buy it.</a:t>
            </a: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TextBox 6"/>
          <p:cNvSpPr txBox="1"/>
          <p:nvPr/>
        </p:nvSpPr>
        <p:spPr>
          <a:xfrm>
            <a:off x="8843749" y="2811438"/>
            <a:ext cx="1978925" cy="707886"/>
          </a:xfrm>
          <a:prstGeom prst="rect">
            <a:avLst/>
          </a:prstGeom>
          <a:noFill/>
        </p:spPr>
        <p:txBody>
          <a:bodyPr wrap="square" rtlCol="0">
            <a:spAutoFit/>
          </a:bodyPr>
          <a:lstStyle/>
          <a:p>
            <a:endParaRPr lang="en-US" sz="4000" b="1" dirty="0">
              <a:solidFill>
                <a:schemeClr val="bg1"/>
              </a:solidFill>
              <a:latin typeface="Calibri" pitchFamily="34" charset="0"/>
            </a:endParaRPr>
          </a:p>
        </p:txBody>
      </p:sp>
      <p:sp>
        <p:nvSpPr>
          <p:cNvPr id="8" name="Rectangle: Rounded Corners 1">
            <a:extLst>
              <a:ext uri="{FF2B5EF4-FFF2-40B4-BE49-F238E27FC236}">
                <a16:creationId xmlns="" xmlns:a16="http://schemas.microsoft.com/office/drawing/2014/main" id="{3FF51E6B-DA4E-4815-8CF3-28BA6D63EC5F}"/>
              </a:ext>
            </a:extLst>
          </p:cNvPr>
          <p:cNvSpPr/>
          <p:nvPr/>
        </p:nvSpPr>
        <p:spPr>
          <a:xfrm>
            <a:off x="10492353" y="2688850"/>
            <a:ext cx="1177871" cy="976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False</a:t>
            </a:r>
          </a:p>
        </p:txBody>
      </p:sp>
      <p:sp>
        <p:nvSpPr>
          <p:cNvPr id="9" name="Rectangle 8"/>
          <p:cNvSpPr/>
          <p:nvPr/>
        </p:nvSpPr>
        <p:spPr>
          <a:xfrm>
            <a:off x="7751929" y="368489"/>
            <a:ext cx="3548418" cy="1241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itchFamily="34" charset="0"/>
              </a:rPr>
              <a:t>Reading Comprehension</a:t>
            </a:r>
          </a:p>
          <a:p>
            <a:pPr algn="ctr"/>
            <a:r>
              <a:rPr lang="ka-GE" sz="2400" dirty="0" smtClean="0"/>
              <a:t>წაკითხულის გააზრება</a:t>
            </a:r>
            <a:endParaRPr lang="en-US" sz="2400" dirty="0">
              <a:latin typeface="Calibri" pitchFamily="34" charset="0"/>
            </a:endParaRPr>
          </a:p>
        </p:txBody>
      </p:sp>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903950" y="1163781"/>
            <a:ext cx="10861404" cy="6594160"/>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 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723910" y="3152340"/>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90165"/>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256789" y="2440680"/>
            <a:ext cx="5283921" cy="2751600"/>
          </a:xfrm>
          <a:prstGeom prst="rect">
            <a:avLst/>
          </a:prstGeom>
          <a:noFill/>
          <a:ln>
            <a:noFill/>
          </a:ln>
        </p:spPr>
        <p:txBody>
          <a:bodyPr spcFirstLastPara="1" wrap="square" lIns="91425" tIns="91425" rIns="91425" bIns="91425" anchor="ctr" anchorCtr="0">
            <a:noAutofit/>
          </a:bodyPr>
          <a:lstStyle/>
          <a:p>
            <a:pPr lvl="0" algn="ctr"/>
            <a:endParaRPr lang="ka-GE" sz="4000" dirty="0">
              <a:latin typeface="Calibri" panose="020F0502020204030204" pitchFamily="34" charset="0"/>
              <a:ea typeface="Calibri"/>
              <a:cs typeface="Calibri" panose="020F0502020204030204" pitchFamily="34" charset="0"/>
              <a:sym typeface="Calibri"/>
            </a:endParaRPr>
          </a:p>
        </p:txBody>
      </p:sp>
      <p:pic>
        <p:nvPicPr>
          <p:cNvPr id="24"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369607" y="448248"/>
            <a:ext cx="2164081" cy="968991"/>
          </a:xfrm>
          <a:prstGeom prst="rect">
            <a:avLst/>
          </a:prstGeom>
          <a:noFill/>
          <a:ln>
            <a:noFill/>
          </a:ln>
        </p:spPr>
      </p:pic>
      <p:pic>
        <p:nvPicPr>
          <p:cNvPr id="25" name="Picture 24">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478271" y="434392"/>
            <a:ext cx="2376972" cy="968991"/>
          </a:xfrm>
          <a:prstGeom prst="rect">
            <a:avLst/>
          </a:prstGeom>
        </p:spPr>
      </p:pic>
      <p:sp>
        <p:nvSpPr>
          <p:cNvPr id="26" name="Rectangle 25"/>
          <p:cNvSpPr/>
          <p:nvPr/>
        </p:nvSpPr>
        <p:spPr>
          <a:xfrm>
            <a:off x="7492621" y="327546"/>
            <a:ext cx="3410905" cy="1113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dk1"/>
              </a:buClr>
              <a:buSzPts val="3500"/>
            </a:pPr>
            <a:r>
              <a:rPr lang="en-US" sz="2800" dirty="0" smtClean="0">
                <a:solidFill>
                  <a:schemeClr val="bg1"/>
                </a:solidFill>
                <a:latin typeface="Calibri" pitchFamily="34" charset="0"/>
                <a:cs typeface="Calibri" panose="020F0502020204030204" pitchFamily="34" charset="0"/>
              </a:rPr>
              <a:t>Agenda  </a:t>
            </a:r>
            <a:r>
              <a:rPr lang="en-US" sz="2800" dirty="0" smtClean="0">
                <a:solidFill>
                  <a:schemeClr val="bg1"/>
                </a:solidFill>
                <a:latin typeface="Calibri" pitchFamily="34" charset="0"/>
              </a:rPr>
              <a:t>                      </a:t>
            </a:r>
          </a:p>
          <a:p>
            <a:pPr lvl="0" algn="ctr">
              <a:lnSpc>
                <a:spcPct val="90000"/>
              </a:lnSpc>
              <a:buClr>
                <a:schemeClr val="dk1"/>
              </a:buClr>
              <a:buSzPts val="3500"/>
            </a:pPr>
            <a:r>
              <a:rPr lang="ka-GE" sz="2800" dirty="0" smtClean="0">
                <a:solidFill>
                  <a:schemeClr val="bg1"/>
                </a:solidFill>
                <a:latin typeface="Calibri" panose="020F0502020204030204" pitchFamily="34" charset="0"/>
                <a:cs typeface="Calibri" panose="020F0502020204030204" pitchFamily="34" charset="0"/>
              </a:rPr>
              <a:t>გაკვეთილის გეგმა</a:t>
            </a:r>
            <a:endParaRPr lang="ka-GE" sz="2800" dirty="0" smtClean="0">
              <a:solidFill>
                <a:schemeClr val="bg1"/>
              </a:solidFill>
              <a:latin typeface="Calibri" panose="020F0502020204030204" pitchFamily="34" charset="0"/>
              <a:cs typeface="Calibri" panose="020F0502020204030204" pitchFamily="34" charset="0"/>
              <a:sym typeface="Calibri"/>
            </a:endParaRPr>
          </a:p>
          <a:p>
            <a:pPr algn="ctr"/>
            <a:endParaRPr lang="en-US" dirty="0"/>
          </a:p>
        </p:txBody>
      </p:sp>
      <p:sp>
        <p:nvSpPr>
          <p:cNvPr id="27" name="Rectangle 26"/>
          <p:cNvSpPr/>
          <p:nvPr/>
        </p:nvSpPr>
        <p:spPr>
          <a:xfrm>
            <a:off x="6844146" y="3325090"/>
            <a:ext cx="4710546" cy="1421928"/>
          </a:xfrm>
          <a:prstGeom prst="rect">
            <a:avLst/>
          </a:prstGeom>
        </p:spPr>
        <p:txBody>
          <a:bodyPr wrap="square">
            <a:spAutoFit/>
          </a:bodyPr>
          <a:lstStyle/>
          <a:p>
            <a:pPr lvl="0" algn="ctr">
              <a:lnSpc>
                <a:spcPct val="90000"/>
              </a:lnSpc>
              <a:buClr>
                <a:schemeClr val="dk1"/>
              </a:buClr>
              <a:buSzPts val="6600"/>
            </a:pPr>
            <a:r>
              <a:rPr lang="en-US" sz="4800" dirty="0" smtClean="0">
                <a:solidFill>
                  <a:schemeClr val="bg1"/>
                </a:solidFill>
                <a:latin typeface="Calibri" pitchFamily="34" charset="0"/>
                <a:ea typeface="Calibri"/>
                <a:cs typeface="Calibri"/>
                <a:sym typeface="Calibri"/>
              </a:rPr>
              <a:t>Economics</a:t>
            </a:r>
          </a:p>
          <a:p>
            <a:pPr lvl="0" algn="ctr">
              <a:lnSpc>
                <a:spcPct val="90000"/>
              </a:lnSpc>
              <a:buClr>
                <a:schemeClr val="dk1"/>
              </a:buClr>
              <a:buSzPts val="6600"/>
            </a:pPr>
            <a:r>
              <a:rPr lang="ka-GE" sz="4800" dirty="0" smtClean="0">
                <a:solidFill>
                  <a:schemeClr val="bg1"/>
                </a:solidFill>
                <a:latin typeface="Sylfaen Regular" pitchFamily="18" charset="0"/>
                <a:ea typeface="Calibri"/>
                <a:cs typeface="Calibri"/>
                <a:sym typeface="Calibri"/>
              </a:rPr>
              <a:t>ეკონომიკა</a:t>
            </a:r>
            <a:endParaRPr lang="ka-GE" sz="4000" dirty="0">
              <a:solidFill>
                <a:schemeClr val="bg1"/>
              </a:solidFill>
              <a:latin typeface="Calibri"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169151"/>
            <a:ext cx="10430041" cy="1619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latin typeface="Calibri" pitchFamily="34" charset="0"/>
              </a:rPr>
              <a:t>As the majority of Brazilians do not have high income, they usually need help from bank in order to </a:t>
            </a:r>
            <a:r>
              <a:rPr lang="en-US" sz="2400" i="1" dirty="0" err="1" smtClean="0">
                <a:latin typeface="Calibri" pitchFamily="34" charset="0"/>
              </a:rPr>
              <a:t>fulfil</a:t>
            </a:r>
            <a:r>
              <a:rPr lang="en-US" sz="2400" i="1" dirty="0" smtClean="0">
                <a:latin typeface="Calibri" pitchFamily="34" charset="0"/>
              </a:rPr>
              <a:t> </a:t>
            </a:r>
            <a:r>
              <a:rPr lang="en-US" sz="2400" i="1" dirty="0">
                <a:latin typeface="Calibri" pitchFamily="34" charset="0"/>
              </a:rPr>
              <a:t>their consumerist dreams. From then on, for people who take out a loan, it is the start of a long and complicated journey to meet their financial </a:t>
            </a:r>
            <a:r>
              <a:rPr lang="en-US" sz="2400" i="1" dirty="0" smtClean="0">
                <a:latin typeface="Calibri" pitchFamily="34" charset="0"/>
              </a:rPr>
              <a:t>obligations.</a:t>
            </a:r>
            <a:endParaRPr lang="en-US" sz="2400" i="1" dirty="0">
              <a:latin typeface="Calibri" pitchFamily="34" charset="0"/>
            </a:endParaRPr>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rPr>
              <a:t>It can be extremely expensive to buy goods on credit.</a:t>
            </a: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TextBox 6"/>
          <p:cNvSpPr txBox="1"/>
          <p:nvPr/>
        </p:nvSpPr>
        <p:spPr>
          <a:xfrm>
            <a:off x="7888406" y="2825087"/>
            <a:ext cx="1583141" cy="707886"/>
          </a:xfrm>
          <a:prstGeom prst="rect">
            <a:avLst/>
          </a:prstGeom>
          <a:noFill/>
        </p:spPr>
        <p:txBody>
          <a:bodyPr wrap="square" rtlCol="0">
            <a:spAutoFit/>
          </a:bodyPr>
          <a:lstStyle/>
          <a:p>
            <a:endParaRPr lang="en-US" sz="4000" b="1" dirty="0">
              <a:solidFill>
                <a:schemeClr val="bg1"/>
              </a:solidFill>
              <a:latin typeface="Calibri" pitchFamily="34" charset="0"/>
            </a:endParaRPr>
          </a:p>
        </p:txBody>
      </p:sp>
      <p:sp>
        <p:nvSpPr>
          <p:cNvPr id="8" name="Rectangle: Rounded Corners 1">
            <a:extLst>
              <a:ext uri="{FF2B5EF4-FFF2-40B4-BE49-F238E27FC236}">
                <a16:creationId xmlns="" xmlns:a16="http://schemas.microsoft.com/office/drawing/2014/main" id="{3E5FD8BA-658D-434E-A275-AFD24884A8D9}"/>
              </a:ext>
            </a:extLst>
          </p:cNvPr>
          <p:cNvSpPr/>
          <p:nvPr/>
        </p:nvSpPr>
        <p:spPr>
          <a:xfrm>
            <a:off x="10320482" y="2792118"/>
            <a:ext cx="1263112" cy="773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True</a:t>
            </a:r>
          </a:p>
        </p:txBody>
      </p:sp>
      <p:sp>
        <p:nvSpPr>
          <p:cNvPr id="9" name="Rectangle 8"/>
          <p:cNvSpPr/>
          <p:nvPr/>
        </p:nvSpPr>
        <p:spPr>
          <a:xfrm>
            <a:off x="7751929" y="368489"/>
            <a:ext cx="3548418" cy="1241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itchFamily="34" charset="0"/>
              </a:rPr>
              <a:t>Reading Comprehension</a:t>
            </a:r>
          </a:p>
          <a:p>
            <a:pPr algn="ctr"/>
            <a:r>
              <a:rPr lang="ka-GE" sz="2400" dirty="0" smtClean="0"/>
              <a:t>წაკითხულის გააზრება</a:t>
            </a:r>
            <a:endParaRPr lang="en-US" sz="2400" dirty="0">
              <a:latin typeface="Calibri" pitchFamily="34" charset="0"/>
            </a:endParaRPr>
          </a:p>
        </p:txBody>
      </p:sp>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 xmlns:a16="http://schemas.microsoft.com/office/drawing/2014/main" id="{6042AC8F-C617-8540-A5BD-0D218871DB0D}"/>
              </a:ext>
            </a:extLst>
          </p:cNvPr>
          <p:cNvSpPr/>
          <p:nvPr/>
        </p:nvSpPr>
        <p:spPr>
          <a:xfrm>
            <a:off x="7287904" y="532263"/>
            <a:ext cx="3548418" cy="1050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latin typeface="Calibri" charset="0"/>
                <a:ea typeface="Calibri" charset="0"/>
                <a:cs typeface="Calibri" charset="0"/>
              </a:rPr>
              <a:t>Grammar</a:t>
            </a:r>
          </a:p>
          <a:p>
            <a:pPr algn="ctr"/>
            <a:r>
              <a:rPr lang="ka-GE" sz="2800" dirty="0">
                <a:latin typeface="Calibri" charset="0"/>
                <a:ea typeface="Calibri" charset="0"/>
                <a:cs typeface="Calibri" charset="0"/>
              </a:rPr>
              <a:t>გრამატიკა</a:t>
            </a:r>
            <a:endParaRPr lang="en-US" sz="2800" dirty="0">
              <a:latin typeface="Calibri" charset="0"/>
              <a:ea typeface="Calibri" charset="0"/>
              <a:cs typeface="Calibri" charset="0"/>
            </a:endParaRPr>
          </a:p>
        </p:txBody>
      </p:sp>
      <p:sp>
        <p:nvSpPr>
          <p:cNvPr id="2" name="Rectangle 1">
            <a:extLst>
              <a:ext uri="{FF2B5EF4-FFF2-40B4-BE49-F238E27FC236}">
                <a16:creationId xmlns="" xmlns:a16="http://schemas.microsoft.com/office/drawing/2014/main" id="{AD0E387F-F56A-0545-BA44-601E3311587C}"/>
              </a:ext>
            </a:extLst>
          </p:cNvPr>
          <p:cNvSpPr/>
          <p:nvPr/>
        </p:nvSpPr>
        <p:spPr>
          <a:xfrm>
            <a:off x="1043458" y="2887892"/>
            <a:ext cx="9854499" cy="1653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chemeClr val="bg1"/>
                </a:solidFill>
                <a:latin typeface="Calibri" panose="020F0502020204030204" pitchFamily="34" charset="0"/>
                <a:cs typeface="Calibri" panose="020F0502020204030204" pitchFamily="34" charset="0"/>
              </a:rPr>
              <a:t>USING </a:t>
            </a:r>
            <a:r>
              <a:rPr lang="en-US" sz="3500" dirty="0">
                <a:solidFill>
                  <a:schemeClr val="bg1"/>
                </a:solidFill>
                <a:latin typeface="Calibri" panose="020F0502020204030204" pitchFamily="34" charset="0"/>
                <a:cs typeface="Calibri" panose="020F0502020204030204" pitchFamily="34" charset="0"/>
              </a:rPr>
              <a:t>MODAL </a:t>
            </a:r>
            <a:r>
              <a:rPr lang="en-US" sz="3500" dirty="0" smtClean="0">
                <a:solidFill>
                  <a:schemeClr val="bg1"/>
                </a:solidFill>
                <a:latin typeface="Calibri" panose="020F0502020204030204" pitchFamily="34" charset="0"/>
                <a:cs typeface="Calibri" panose="020F0502020204030204" pitchFamily="34" charset="0"/>
              </a:rPr>
              <a:t>AUXILIARIES </a:t>
            </a:r>
            <a:r>
              <a:rPr lang="en-US" sz="3500" dirty="0">
                <a:solidFill>
                  <a:schemeClr val="bg1"/>
                </a:solidFill>
                <a:latin typeface="Calibri" panose="020F0502020204030204" pitchFamily="34" charset="0"/>
                <a:cs typeface="Calibri" panose="020F0502020204030204" pitchFamily="34" charset="0"/>
              </a:rPr>
              <a:t>IN PAST PASSIVE SENTENCES</a:t>
            </a: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1078174" y="2729551"/>
            <a:ext cx="10112991" cy="2524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bg1"/>
                </a:solidFill>
                <a:latin typeface="Calibri" charset="0"/>
                <a:ea typeface="Calibri" charset="0"/>
                <a:cs typeface="Calibri" charset="0"/>
              </a:rPr>
              <a:t>Passive sentences are used when we want to </a:t>
            </a:r>
            <a:r>
              <a:rPr lang="en-US" sz="2800" dirty="0" smtClean="0">
                <a:solidFill>
                  <a:schemeClr val="bg1"/>
                </a:solidFill>
                <a:latin typeface="Calibri" charset="0"/>
                <a:ea typeface="Calibri" charset="0"/>
                <a:cs typeface="Calibri" charset="0"/>
              </a:rPr>
              <a:t>put </a:t>
            </a:r>
            <a:r>
              <a:rPr lang="en-US" sz="2800" dirty="0">
                <a:solidFill>
                  <a:schemeClr val="bg1"/>
                </a:solidFill>
                <a:latin typeface="Calibri" charset="0"/>
                <a:ea typeface="Calibri" charset="0"/>
                <a:cs typeface="Calibri" charset="0"/>
              </a:rPr>
              <a:t>more emphasis on an action than on who or what did it. To speculate about who or what did the action, the passive voice with modal auxiliaries can be used.</a:t>
            </a:r>
            <a:endParaRPr lang="en-US" sz="2800" i="1" dirty="0">
              <a:solidFill>
                <a:schemeClr val="accent2"/>
              </a:solidFill>
              <a:latin typeface="Calibri" charset="0"/>
              <a:ea typeface="Calibri" charset="0"/>
              <a:cs typeface="Calibri" charset="0"/>
            </a:endParaRPr>
          </a:p>
        </p:txBody>
      </p:sp>
      <p:sp>
        <p:nvSpPr>
          <p:cNvPr id="7" name="Rectangle 6">
            <a:extLst>
              <a:ext uri="{FF2B5EF4-FFF2-40B4-BE49-F238E27FC236}">
                <a16:creationId xmlns="" xmlns:a16="http://schemas.microsoft.com/office/drawing/2014/main" id="{6042AC8F-C617-8540-A5BD-0D218871DB0D}"/>
              </a:ext>
            </a:extLst>
          </p:cNvPr>
          <p:cNvSpPr/>
          <p:nvPr/>
        </p:nvSpPr>
        <p:spPr>
          <a:xfrm>
            <a:off x="7506269" y="556124"/>
            <a:ext cx="3466532" cy="1078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latin typeface="Calibri" charset="0"/>
                <a:ea typeface="Calibri" charset="0"/>
                <a:cs typeface="Calibri" charset="0"/>
              </a:rPr>
              <a:t>Grammar</a:t>
            </a:r>
          </a:p>
          <a:p>
            <a:pPr algn="ctr"/>
            <a:r>
              <a:rPr lang="ka-GE" sz="2800" dirty="0">
                <a:latin typeface="Calibri" charset="0"/>
                <a:ea typeface="Calibri" charset="0"/>
                <a:cs typeface="Calibri" charset="0"/>
              </a:rPr>
              <a:t>გრამატიკა</a:t>
            </a:r>
            <a:endParaRPr lang="en-US" sz="2800" dirty="0">
              <a:latin typeface="Calibri" charset="0"/>
              <a:ea typeface="Calibri" charset="0"/>
              <a:cs typeface="Calibri"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982995" y="2198749"/>
            <a:ext cx="10421407" cy="432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smtClean="0">
                <a:solidFill>
                  <a:srgbClr val="FF0000"/>
                </a:solidFill>
                <a:latin typeface="Calibri" charset="0"/>
                <a:ea typeface="Calibri" charset="0"/>
                <a:cs typeface="Calibri" charset="0"/>
              </a:rPr>
              <a:t>May/ Might/Could </a:t>
            </a:r>
            <a:r>
              <a:rPr lang="en-US" sz="2800" dirty="0" smtClean="0">
                <a:solidFill>
                  <a:schemeClr val="bg1"/>
                </a:solidFill>
                <a:latin typeface="Calibri" charset="0"/>
                <a:ea typeface="Calibri" charset="0"/>
                <a:cs typeface="Calibri" charset="0"/>
              </a:rPr>
              <a:t>indicate </a:t>
            </a:r>
            <a:r>
              <a:rPr lang="en-US" sz="2800" dirty="0">
                <a:solidFill>
                  <a:schemeClr val="bg1"/>
                </a:solidFill>
                <a:latin typeface="Calibri" charset="0"/>
                <a:ea typeface="Calibri" charset="0"/>
                <a:cs typeface="Calibri" charset="0"/>
              </a:rPr>
              <a:t>possibility based on some evidence.</a:t>
            </a:r>
          </a:p>
          <a:p>
            <a:endParaRPr lang="en-US" sz="2800" i="1" dirty="0" smtClean="0">
              <a:solidFill>
                <a:schemeClr val="bg1"/>
              </a:solidFill>
              <a:latin typeface="Calibri" charset="0"/>
              <a:ea typeface="Calibri" charset="0"/>
              <a:cs typeface="Calibri" charset="0"/>
            </a:endParaRPr>
          </a:p>
          <a:p>
            <a:r>
              <a:rPr lang="en-US" sz="2800" dirty="0" smtClean="0">
                <a:solidFill>
                  <a:schemeClr val="bg1"/>
                </a:solidFill>
                <a:latin typeface="Calibri" charset="0"/>
                <a:ea typeface="Calibri" charset="0"/>
                <a:cs typeface="Calibri" charset="0"/>
              </a:rPr>
              <a:t>Example:</a:t>
            </a:r>
          </a:p>
          <a:p>
            <a:endParaRPr lang="en-US" sz="2800" dirty="0">
              <a:solidFill>
                <a:schemeClr val="bg1"/>
              </a:solidFill>
              <a:latin typeface="Calibri" charset="0"/>
              <a:ea typeface="Calibri" charset="0"/>
              <a:cs typeface="Calibri" charset="0"/>
            </a:endParaRPr>
          </a:p>
          <a:p>
            <a:r>
              <a:rPr lang="en-US" sz="2800" i="1" dirty="0">
                <a:solidFill>
                  <a:schemeClr val="bg1"/>
                </a:solidFill>
                <a:latin typeface="Calibri" charset="0"/>
                <a:ea typeface="Calibri" charset="0"/>
                <a:cs typeface="Calibri" charset="0"/>
              </a:rPr>
              <a:t>The inflation </a:t>
            </a:r>
            <a:r>
              <a:rPr lang="en-US" sz="2800" i="1" dirty="0">
                <a:solidFill>
                  <a:srgbClr val="FF0000"/>
                </a:solidFill>
                <a:latin typeface="Calibri" charset="0"/>
                <a:ea typeface="Calibri" charset="0"/>
                <a:cs typeface="Calibri" charset="0"/>
              </a:rPr>
              <a:t>may/might/could have been</a:t>
            </a:r>
            <a:r>
              <a:rPr lang="en-US" sz="2800" i="1" dirty="0">
                <a:solidFill>
                  <a:schemeClr val="bg1"/>
                </a:solidFill>
                <a:latin typeface="Calibri" charset="0"/>
                <a:ea typeface="Calibri" charset="0"/>
                <a:cs typeface="Calibri" charset="0"/>
              </a:rPr>
              <a:t> caused by unstable political </a:t>
            </a:r>
            <a:r>
              <a:rPr lang="en-US" sz="2800" i="1" dirty="0" smtClean="0">
                <a:solidFill>
                  <a:schemeClr val="bg1"/>
                </a:solidFill>
                <a:latin typeface="Calibri" charset="0"/>
                <a:ea typeface="Calibri" charset="0"/>
                <a:cs typeface="Calibri" charset="0"/>
              </a:rPr>
              <a:t>situations (we </a:t>
            </a:r>
            <a:r>
              <a:rPr lang="en-US" sz="2800" i="1" dirty="0">
                <a:solidFill>
                  <a:schemeClr val="bg1"/>
                </a:solidFill>
                <a:latin typeface="Calibri" charset="0"/>
                <a:ea typeface="Calibri" charset="0"/>
                <a:cs typeface="Calibri" charset="0"/>
              </a:rPr>
              <a:t>don’t know for sure</a:t>
            </a:r>
            <a:r>
              <a:rPr lang="en-US" sz="2800" i="1" dirty="0" smtClean="0">
                <a:solidFill>
                  <a:schemeClr val="bg1"/>
                </a:solidFill>
                <a:latin typeface="Calibri" charset="0"/>
                <a:ea typeface="Calibri" charset="0"/>
                <a:cs typeface="Calibri" charset="0"/>
              </a:rPr>
              <a:t>).</a:t>
            </a:r>
            <a:endParaRPr lang="en-US" sz="2800" i="1" dirty="0">
              <a:solidFill>
                <a:schemeClr val="bg1"/>
              </a:solidFill>
              <a:latin typeface="Calibri" charset="0"/>
              <a:ea typeface="Calibri" charset="0"/>
              <a:cs typeface="Calibri" charset="0"/>
            </a:endParaRPr>
          </a:p>
          <a:p>
            <a:endParaRPr lang="en-US" sz="2800" dirty="0">
              <a:solidFill>
                <a:schemeClr val="bg1"/>
              </a:solidFill>
              <a:latin typeface="Calibri" charset="0"/>
              <a:ea typeface="Calibri" charset="0"/>
              <a:cs typeface="Calibri" charset="0"/>
            </a:endParaRPr>
          </a:p>
          <a:p>
            <a:endParaRPr lang="en-US" sz="2800" dirty="0">
              <a:solidFill>
                <a:schemeClr val="bg1"/>
              </a:solidFill>
              <a:latin typeface="Calibri" charset="0"/>
              <a:ea typeface="Calibri" charset="0"/>
              <a:cs typeface="Calibri" charset="0"/>
            </a:endParaRPr>
          </a:p>
          <a:p>
            <a:pPr marL="342900" indent="-342900">
              <a:buFont typeface="Arial" panose="020B0604020202020204" pitchFamily="34" charset="0"/>
              <a:buChar char="•"/>
            </a:pPr>
            <a:endParaRPr lang="en-US" sz="2500" dirty="0">
              <a:solidFill>
                <a:srgbClr val="FF0000"/>
              </a:solidFill>
              <a:latin typeface="Calibri" charset="0"/>
              <a:ea typeface="Calibri" charset="0"/>
              <a:cs typeface="Calibri" charset="0"/>
            </a:endParaRPr>
          </a:p>
        </p:txBody>
      </p:sp>
      <p:sp>
        <p:nvSpPr>
          <p:cNvPr id="7" name="Rectangle 6">
            <a:extLst>
              <a:ext uri="{FF2B5EF4-FFF2-40B4-BE49-F238E27FC236}">
                <a16:creationId xmlns="" xmlns:a16="http://schemas.microsoft.com/office/drawing/2014/main" id="{6042AC8F-C617-8540-A5BD-0D218871DB0D}"/>
              </a:ext>
            </a:extLst>
          </p:cNvPr>
          <p:cNvSpPr/>
          <p:nvPr/>
        </p:nvSpPr>
        <p:spPr>
          <a:xfrm>
            <a:off x="7478972" y="508356"/>
            <a:ext cx="3764079" cy="10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latin typeface="Calibri" charset="0"/>
                <a:ea typeface="Calibri" charset="0"/>
                <a:cs typeface="Calibri" charset="0"/>
              </a:rPr>
              <a:t>Grammar</a:t>
            </a:r>
          </a:p>
          <a:p>
            <a:pPr algn="ctr"/>
            <a:r>
              <a:rPr lang="ka-GE" sz="28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25255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982995" y="2157806"/>
            <a:ext cx="10421407" cy="432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solidFill>
                  <a:srgbClr val="FF0000"/>
                </a:solidFill>
                <a:latin typeface="Calibri" charset="0"/>
                <a:ea typeface="Calibri" charset="0"/>
                <a:cs typeface="Calibri" charset="0"/>
              </a:rPr>
              <a:t>Must </a:t>
            </a:r>
            <a:r>
              <a:rPr lang="en-US" sz="2500" i="1" dirty="0">
                <a:solidFill>
                  <a:schemeClr val="bg1"/>
                </a:solidFill>
                <a:latin typeface="Calibri" charset="0"/>
                <a:ea typeface="Calibri" charset="0"/>
                <a:cs typeface="Calibri" charset="0"/>
              </a:rPr>
              <a:t>and </a:t>
            </a:r>
            <a:r>
              <a:rPr lang="en-US" sz="2500" i="1" dirty="0" smtClean="0">
                <a:solidFill>
                  <a:srgbClr val="FF0000"/>
                </a:solidFill>
                <a:latin typeface="Calibri" charset="0"/>
                <a:ea typeface="Calibri" charset="0"/>
                <a:cs typeface="Calibri" charset="0"/>
              </a:rPr>
              <a:t>have to  </a:t>
            </a:r>
            <a:r>
              <a:rPr lang="en-US" sz="2500" dirty="0">
                <a:solidFill>
                  <a:schemeClr val="bg1"/>
                </a:solidFill>
                <a:latin typeface="Calibri" charset="0"/>
                <a:ea typeface="Calibri" charset="0"/>
                <a:cs typeface="Calibri" charset="0"/>
              </a:rPr>
              <a:t>indicate a stronger possibility based on stronger evidence</a:t>
            </a:r>
            <a:r>
              <a:rPr lang="en-US" sz="2500" dirty="0" smtClean="0">
                <a:solidFill>
                  <a:schemeClr val="bg1"/>
                </a:solidFill>
                <a:latin typeface="Calibri" charset="0"/>
                <a:ea typeface="Calibri" charset="0"/>
                <a:cs typeface="Calibri" charset="0"/>
              </a:rPr>
              <a:t>.</a:t>
            </a:r>
          </a:p>
          <a:p>
            <a:endParaRPr lang="en-US" sz="2500" dirty="0">
              <a:solidFill>
                <a:schemeClr val="bg1"/>
              </a:solidFill>
              <a:latin typeface="Calibri" charset="0"/>
              <a:ea typeface="Calibri" charset="0"/>
              <a:cs typeface="Calibri" charset="0"/>
            </a:endParaRPr>
          </a:p>
          <a:p>
            <a:r>
              <a:rPr lang="en-US" sz="2500" dirty="0" smtClean="0">
                <a:solidFill>
                  <a:schemeClr val="bg1"/>
                </a:solidFill>
                <a:latin typeface="Calibri" charset="0"/>
                <a:ea typeface="Calibri" charset="0"/>
                <a:cs typeface="Calibri" charset="0"/>
              </a:rPr>
              <a:t>Example:</a:t>
            </a:r>
            <a:endParaRPr lang="en-US" sz="2500" dirty="0">
              <a:solidFill>
                <a:schemeClr val="bg1"/>
              </a:solidFill>
              <a:latin typeface="Calibri" charset="0"/>
              <a:ea typeface="Calibri" charset="0"/>
              <a:cs typeface="Calibri" charset="0"/>
            </a:endParaRPr>
          </a:p>
          <a:p>
            <a:r>
              <a:rPr lang="en-US" sz="2500" i="1" dirty="0">
                <a:solidFill>
                  <a:schemeClr val="bg1"/>
                </a:solidFill>
                <a:latin typeface="Calibri" charset="0"/>
                <a:ea typeface="Calibri" charset="0"/>
                <a:cs typeface="Calibri" charset="0"/>
              </a:rPr>
              <a:t>The banks </a:t>
            </a:r>
            <a:r>
              <a:rPr lang="en-US" sz="2500" i="1" dirty="0">
                <a:solidFill>
                  <a:srgbClr val="FF0000"/>
                </a:solidFill>
                <a:latin typeface="Calibri" charset="0"/>
                <a:ea typeface="Calibri" charset="0"/>
                <a:cs typeface="Calibri" charset="0"/>
              </a:rPr>
              <a:t>must have increased </a:t>
            </a:r>
            <a:r>
              <a:rPr lang="en-US" sz="2500" i="1" dirty="0">
                <a:solidFill>
                  <a:schemeClr val="bg1"/>
                </a:solidFill>
                <a:latin typeface="Calibri" charset="0"/>
                <a:ea typeface="Calibri" charset="0"/>
                <a:cs typeface="Calibri" charset="0"/>
              </a:rPr>
              <a:t>the interest rate on loans. The borrowers are </a:t>
            </a:r>
            <a:r>
              <a:rPr lang="en-US" sz="2500" i="1" dirty="0" smtClean="0">
                <a:solidFill>
                  <a:schemeClr val="bg1"/>
                </a:solidFill>
                <a:latin typeface="Calibri" charset="0"/>
                <a:ea typeface="Calibri" charset="0"/>
                <a:cs typeface="Calibri" charset="0"/>
              </a:rPr>
              <a:t>dissatisfied (we </a:t>
            </a:r>
            <a:r>
              <a:rPr lang="en-US" sz="2500" i="1" dirty="0">
                <a:solidFill>
                  <a:schemeClr val="bg1"/>
                </a:solidFill>
                <a:latin typeface="Calibri" charset="0"/>
                <a:ea typeface="Calibri" charset="0"/>
                <a:cs typeface="Calibri" charset="0"/>
              </a:rPr>
              <a:t>know that bank consumers have been complaining about it</a:t>
            </a:r>
            <a:r>
              <a:rPr lang="en-US" sz="2500" i="1" dirty="0" smtClean="0">
                <a:solidFill>
                  <a:schemeClr val="bg1"/>
                </a:solidFill>
                <a:latin typeface="Calibri" charset="0"/>
                <a:ea typeface="Calibri" charset="0"/>
                <a:cs typeface="Calibri" charset="0"/>
              </a:rPr>
              <a:t>).</a:t>
            </a:r>
            <a:endParaRPr lang="en-US" sz="2500" i="1" dirty="0">
              <a:solidFill>
                <a:schemeClr val="bg1"/>
              </a:solidFill>
              <a:latin typeface="Calibri" charset="0"/>
              <a:ea typeface="Calibri" charset="0"/>
              <a:cs typeface="Calibri" charset="0"/>
            </a:endParaRPr>
          </a:p>
          <a:p>
            <a:r>
              <a:rPr lang="en-US" sz="2500" i="1" dirty="0">
                <a:solidFill>
                  <a:schemeClr val="bg1"/>
                </a:solidFill>
                <a:latin typeface="Calibri" charset="0"/>
                <a:ea typeface="Calibri" charset="0"/>
                <a:cs typeface="Calibri" charset="0"/>
              </a:rPr>
              <a:t>They </a:t>
            </a:r>
            <a:r>
              <a:rPr lang="en-US" sz="2500" i="1" dirty="0">
                <a:solidFill>
                  <a:srgbClr val="FF0000"/>
                </a:solidFill>
                <a:latin typeface="Calibri" charset="0"/>
                <a:ea typeface="Calibri" charset="0"/>
                <a:cs typeface="Calibri" charset="0"/>
              </a:rPr>
              <a:t>had to have taken </a:t>
            </a:r>
            <a:r>
              <a:rPr lang="en-US" sz="2500" i="1" dirty="0">
                <a:solidFill>
                  <a:schemeClr val="bg1"/>
                </a:solidFill>
                <a:latin typeface="Calibri" charset="0"/>
                <a:ea typeface="Calibri" charset="0"/>
                <a:cs typeface="Calibri" charset="0"/>
              </a:rPr>
              <a:t>measures to improve the economic </a:t>
            </a:r>
            <a:r>
              <a:rPr lang="en-US" sz="2500" i="1" dirty="0" smtClean="0">
                <a:solidFill>
                  <a:schemeClr val="bg1"/>
                </a:solidFill>
                <a:latin typeface="Calibri" charset="0"/>
                <a:ea typeface="Calibri" charset="0"/>
                <a:cs typeface="Calibri" charset="0"/>
              </a:rPr>
              <a:t>situation </a:t>
            </a:r>
            <a:r>
              <a:rPr lang="en-US" sz="2500" i="1" dirty="0">
                <a:solidFill>
                  <a:schemeClr val="bg1"/>
                </a:solidFill>
                <a:latin typeface="Calibri" charset="0"/>
                <a:ea typeface="Calibri" charset="0"/>
                <a:cs typeface="Calibri" charset="0"/>
              </a:rPr>
              <a:t>(we can see the results of the measures taken</a:t>
            </a:r>
            <a:r>
              <a:rPr lang="en-US" sz="2500" i="1" dirty="0" smtClean="0">
                <a:solidFill>
                  <a:schemeClr val="bg1"/>
                </a:solidFill>
                <a:latin typeface="Calibri" charset="0"/>
                <a:ea typeface="Calibri" charset="0"/>
                <a:cs typeface="Calibri" charset="0"/>
              </a:rPr>
              <a:t>).</a:t>
            </a:r>
            <a:endParaRPr lang="en-US" sz="2500" i="1" dirty="0">
              <a:solidFill>
                <a:schemeClr val="bg1"/>
              </a:solidFill>
              <a:latin typeface="Calibri" charset="0"/>
              <a:ea typeface="Calibri" charset="0"/>
              <a:cs typeface="Calibri" charset="0"/>
            </a:endParaRPr>
          </a:p>
        </p:txBody>
      </p:sp>
      <p:sp>
        <p:nvSpPr>
          <p:cNvPr id="7" name="Rectangle 6">
            <a:extLst>
              <a:ext uri="{FF2B5EF4-FFF2-40B4-BE49-F238E27FC236}">
                <a16:creationId xmlns="" xmlns:a16="http://schemas.microsoft.com/office/drawing/2014/main" id="{6042AC8F-C617-8540-A5BD-0D218871DB0D}"/>
              </a:ext>
            </a:extLst>
          </p:cNvPr>
          <p:cNvSpPr/>
          <p:nvPr/>
        </p:nvSpPr>
        <p:spPr>
          <a:xfrm>
            <a:off x="7519917" y="734899"/>
            <a:ext cx="3777728" cy="1189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latin typeface="Calibri" charset="0"/>
                <a:ea typeface="Calibri" charset="0"/>
                <a:cs typeface="Calibri" charset="0"/>
              </a:rPr>
              <a:t>Grammar</a:t>
            </a:r>
          </a:p>
          <a:p>
            <a:pPr algn="ctr"/>
            <a:r>
              <a:rPr lang="ka-GE" sz="2800" dirty="0">
                <a:latin typeface="Calibri" charset="0"/>
                <a:ea typeface="Calibri" charset="0"/>
                <a:cs typeface="Calibri" charset="0"/>
              </a:rPr>
              <a:t>გრამატიკა</a:t>
            </a:r>
            <a:endParaRPr lang="en-US" sz="2800" dirty="0">
              <a:latin typeface="Calibri" charset="0"/>
              <a:ea typeface="Calibri" charset="0"/>
              <a:cs typeface="Calibri"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165446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1378425" y="2456596"/>
            <a:ext cx="9921922" cy="3316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rgbClr val="FF0000"/>
                </a:solidFill>
                <a:latin typeface="Calibri" charset="0"/>
                <a:ea typeface="Calibri" charset="0"/>
                <a:cs typeface="Calibri" charset="0"/>
              </a:rPr>
              <a:t>Can’t</a:t>
            </a:r>
            <a:r>
              <a:rPr lang="en-US" sz="2500" dirty="0">
                <a:solidFill>
                  <a:schemeClr val="bg1"/>
                </a:solidFill>
                <a:latin typeface="Calibri" charset="0"/>
                <a:ea typeface="Calibri" charset="0"/>
                <a:cs typeface="Calibri" charset="0"/>
              </a:rPr>
              <a:t> is used to talk about certainty in a negative sentence</a:t>
            </a:r>
            <a:r>
              <a:rPr lang="en-US" sz="2500" dirty="0" smtClean="0">
                <a:solidFill>
                  <a:schemeClr val="bg1"/>
                </a:solidFill>
                <a:latin typeface="Calibri" charset="0"/>
                <a:ea typeface="Calibri" charset="0"/>
                <a:cs typeface="Calibri" charset="0"/>
              </a:rPr>
              <a:t>.</a:t>
            </a:r>
          </a:p>
          <a:p>
            <a:endParaRPr lang="en-US" sz="2500" dirty="0">
              <a:solidFill>
                <a:schemeClr val="bg1"/>
              </a:solidFill>
              <a:latin typeface="Calibri" charset="0"/>
              <a:ea typeface="Calibri" charset="0"/>
              <a:cs typeface="Calibri" charset="0"/>
            </a:endParaRPr>
          </a:p>
          <a:p>
            <a:r>
              <a:rPr lang="en-US" sz="2500" dirty="0" smtClean="0">
                <a:solidFill>
                  <a:schemeClr val="bg1"/>
                </a:solidFill>
                <a:latin typeface="Calibri" charset="0"/>
                <a:ea typeface="Calibri" charset="0"/>
                <a:cs typeface="Calibri" charset="0"/>
              </a:rPr>
              <a:t>Example:</a:t>
            </a:r>
            <a:endParaRPr lang="en-US" sz="2500" dirty="0">
              <a:solidFill>
                <a:schemeClr val="bg1"/>
              </a:solidFill>
              <a:latin typeface="Calibri" charset="0"/>
              <a:ea typeface="Calibri" charset="0"/>
              <a:cs typeface="Calibri" charset="0"/>
            </a:endParaRPr>
          </a:p>
          <a:p>
            <a:r>
              <a:rPr lang="en-US" sz="2500" i="1" dirty="0">
                <a:solidFill>
                  <a:schemeClr val="bg1"/>
                </a:solidFill>
                <a:latin typeface="Calibri" charset="0"/>
                <a:ea typeface="Calibri" charset="0"/>
                <a:cs typeface="Calibri" charset="0"/>
              </a:rPr>
              <a:t>They </a:t>
            </a:r>
            <a:r>
              <a:rPr lang="en-US" sz="2500" i="1" dirty="0">
                <a:solidFill>
                  <a:srgbClr val="FF0000"/>
                </a:solidFill>
                <a:latin typeface="Calibri" charset="0"/>
                <a:ea typeface="Calibri" charset="0"/>
                <a:cs typeface="Calibri" charset="0"/>
              </a:rPr>
              <a:t>can’t have </a:t>
            </a:r>
            <a:r>
              <a:rPr lang="en-US" sz="2500" i="1" dirty="0">
                <a:solidFill>
                  <a:schemeClr val="bg1"/>
                </a:solidFill>
                <a:latin typeface="Calibri" charset="0"/>
                <a:ea typeface="Calibri" charset="0"/>
                <a:cs typeface="Calibri" charset="0"/>
              </a:rPr>
              <a:t>missed the meeting. It was obligatory to </a:t>
            </a:r>
            <a:r>
              <a:rPr lang="en-US" sz="2500" i="1" dirty="0" smtClean="0">
                <a:solidFill>
                  <a:schemeClr val="bg1"/>
                </a:solidFill>
                <a:latin typeface="Calibri" charset="0"/>
                <a:ea typeface="Calibri" charset="0"/>
                <a:cs typeface="Calibri" charset="0"/>
              </a:rPr>
              <a:t>attend </a:t>
            </a:r>
            <a:r>
              <a:rPr lang="en-US" sz="2500" i="1" dirty="0">
                <a:solidFill>
                  <a:schemeClr val="bg1"/>
                </a:solidFill>
                <a:latin typeface="Calibri" charset="0"/>
                <a:ea typeface="Calibri" charset="0"/>
                <a:cs typeface="Calibri" charset="0"/>
              </a:rPr>
              <a:t>(I’m pretty sure about it</a:t>
            </a:r>
            <a:r>
              <a:rPr lang="en-US" sz="2500" i="1" dirty="0" smtClean="0">
                <a:solidFill>
                  <a:schemeClr val="bg1"/>
                </a:solidFill>
                <a:latin typeface="Calibri" charset="0"/>
                <a:ea typeface="Calibri" charset="0"/>
                <a:cs typeface="Calibri" charset="0"/>
              </a:rPr>
              <a:t>).</a:t>
            </a:r>
            <a:endParaRPr lang="en-US" sz="2500" i="1" dirty="0">
              <a:solidFill>
                <a:schemeClr val="bg1"/>
              </a:solidFill>
              <a:latin typeface="Calibri" charset="0"/>
              <a:ea typeface="Calibri" charset="0"/>
              <a:cs typeface="Calibri" charset="0"/>
            </a:endParaRPr>
          </a:p>
        </p:txBody>
      </p:sp>
      <p:sp>
        <p:nvSpPr>
          <p:cNvPr id="7" name="Rectangle 6">
            <a:extLst>
              <a:ext uri="{FF2B5EF4-FFF2-40B4-BE49-F238E27FC236}">
                <a16:creationId xmlns="" xmlns:a16="http://schemas.microsoft.com/office/drawing/2014/main" id="{6042AC8F-C617-8540-A5BD-0D218871DB0D}"/>
              </a:ext>
            </a:extLst>
          </p:cNvPr>
          <p:cNvSpPr/>
          <p:nvPr/>
        </p:nvSpPr>
        <p:spPr>
          <a:xfrm>
            <a:off x="7397085" y="873456"/>
            <a:ext cx="3955149" cy="1037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latin typeface="Calibri" charset="0"/>
                <a:ea typeface="Calibri" charset="0"/>
                <a:cs typeface="Calibri" charset="0"/>
              </a:rPr>
              <a:t>Grammar</a:t>
            </a:r>
          </a:p>
          <a:p>
            <a:pPr algn="ctr"/>
            <a:r>
              <a:rPr lang="ka-GE" sz="2800" dirty="0">
                <a:latin typeface="Calibri" charset="0"/>
                <a:ea typeface="Calibri" charset="0"/>
                <a:cs typeface="Calibri" charset="0"/>
              </a:rPr>
              <a:t>გრამატიკა</a:t>
            </a:r>
            <a:endParaRPr lang="en-US" sz="2800" dirty="0">
              <a:latin typeface="Calibri" charset="0"/>
              <a:ea typeface="Calibri" charset="0"/>
              <a:cs typeface="Calibri"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108244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1355615" y="2584348"/>
            <a:ext cx="9648717" cy="3059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He ……………….. attended the conference, but we aren’t sure.</a:t>
            </a:r>
          </a:p>
          <a:p>
            <a:r>
              <a:rPr lang="en-US" sz="2800" dirty="0">
                <a:solidFill>
                  <a:schemeClr val="bg1"/>
                </a:solidFill>
                <a:latin typeface="Calibri" panose="020F0502020204030204" pitchFamily="34" charset="0"/>
                <a:cs typeface="Calibri" panose="020F0502020204030204" pitchFamily="34" charset="0"/>
              </a:rPr>
              <a:t>a.	must have</a:t>
            </a:r>
          </a:p>
          <a:p>
            <a:r>
              <a:rPr lang="en-US" sz="2800" dirty="0">
                <a:solidFill>
                  <a:schemeClr val="bg1"/>
                </a:solidFill>
                <a:latin typeface="Calibri" panose="020F0502020204030204" pitchFamily="34" charset="0"/>
                <a:cs typeface="Calibri" panose="020F0502020204030204" pitchFamily="34" charset="0"/>
              </a:rPr>
              <a:t>b.	can’t have</a:t>
            </a:r>
          </a:p>
          <a:p>
            <a:r>
              <a:rPr lang="en-US" sz="2800" dirty="0">
                <a:solidFill>
                  <a:schemeClr val="bg1"/>
                </a:solidFill>
                <a:latin typeface="Calibri" panose="020F0502020204030204" pitchFamily="34" charset="0"/>
                <a:cs typeface="Calibri" panose="020F0502020204030204" pitchFamily="34" charset="0"/>
              </a:rPr>
              <a:t>c.	may have</a:t>
            </a:r>
          </a:p>
        </p:txBody>
      </p:sp>
      <p:cxnSp>
        <p:nvCxnSpPr>
          <p:cNvPr id="3" name="Straight Connector 2">
            <a:extLst>
              <a:ext uri="{FF2B5EF4-FFF2-40B4-BE49-F238E27FC236}">
                <a16:creationId xmlns="" xmlns:a16="http://schemas.microsoft.com/office/drawing/2014/main" id="{1D3F9089-DB86-46D3-9BD6-CB52B852BD54}"/>
              </a:ext>
            </a:extLst>
          </p:cNvPr>
          <p:cNvCxnSpPr>
            <a:cxnSpLocks/>
          </p:cNvCxnSpPr>
          <p:nvPr/>
        </p:nvCxnSpPr>
        <p:spPr>
          <a:xfrm>
            <a:off x="2517781" y="5095241"/>
            <a:ext cx="1557579"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 xmlns:a16="http://schemas.microsoft.com/office/drawing/2014/main" id="{6042AC8F-C617-8540-A5BD-0D218871DB0D}"/>
              </a:ext>
            </a:extLst>
          </p:cNvPr>
          <p:cNvSpPr/>
          <p:nvPr/>
        </p:nvSpPr>
        <p:spPr>
          <a:xfrm>
            <a:off x="7365554" y="636974"/>
            <a:ext cx="3955149" cy="1037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err="1" smtClean="0">
                <a:latin typeface="Calibri" charset="0"/>
                <a:ea typeface="Calibri" charset="0"/>
                <a:cs typeface="Calibri" charset="0"/>
              </a:rPr>
              <a:t>Grammar</a:t>
            </a:r>
            <a:r>
              <a:rPr lang="en-US" sz="2800" dirty="0" smtClean="0">
                <a:latin typeface="Calibri" charset="0"/>
                <a:ea typeface="Calibri" charset="0"/>
                <a:cs typeface="Calibri" charset="0"/>
              </a:rPr>
              <a:t> Activity</a:t>
            </a:r>
            <a:endParaRPr lang="ka-GE" sz="2800" dirty="0">
              <a:latin typeface="Calibri" charset="0"/>
              <a:ea typeface="Calibri" charset="0"/>
              <a:cs typeface="Calibri" charset="0"/>
            </a:endParaRPr>
          </a:p>
          <a:p>
            <a:pPr algn="ctr"/>
            <a:r>
              <a:rPr lang="ka-GE" sz="2800" dirty="0" smtClean="0">
                <a:latin typeface="Calibri" charset="0"/>
                <a:ea typeface="Calibri" charset="0"/>
                <a:cs typeface="Calibri" charset="0"/>
              </a:rPr>
              <a:t>გრამატიკის დავალება</a:t>
            </a:r>
            <a:endParaRPr lang="en-US" sz="2800" dirty="0">
              <a:latin typeface="Calibri" charset="0"/>
              <a:ea typeface="Calibri" charset="0"/>
              <a:cs typeface="Calibri" charset="0"/>
            </a:endParaRPr>
          </a:p>
        </p:txBody>
      </p:sp>
      <p:pic>
        <p:nvPicPr>
          <p:cNvPr id="10"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968841" y="2629393"/>
            <a:ext cx="10577166" cy="2788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anose="020F0502020204030204" pitchFamily="34" charset="0"/>
                <a:cs typeface="Calibri" panose="020F0502020204030204" pitchFamily="34" charset="0"/>
              </a:rPr>
              <a:t>I think they……………. got lost- surely they’d be here by now!</a:t>
            </a:r>
          </a:p>
          <a:p>
            <a:r>
              <a:rPr lang="en-US" sz="2800" dirty="0">
                <a:latin typeface="Calibri" panose="020F0502020204030204" pitchFamily="34" charset="0"/>
                <a:cs typeface="Calibri" panose="020F0502020204030204" pitchFamily="34" charset="0"/>
              </a:rPr>
              <a:t>a.	can’t have</a:t>
            </a:r>
          </a:p>
          <a:p>
            <a:r>
              <a:rPr lang="en-US" sz="2800" dirty="0">
                <a:latin typeface="Calibri" panose="020F0502020204030204" pitchFamily="34" charset="0"/>
                <a:cs typeface="Calibri" panose="020F0502020204030204" pitchFamily="34" charset="0"/>
              </a:rPr>
              <a:t>b.	must have</a:t>
            </a:r>
          </a:p>
          <a:p>
            <a:r>
              <a:rPr lang="en-US" sz="2800" dirty="0">
                <a:latin typeface="Calibri" panose="020F0502020204030204" pitchFamily="34" charset="0"/>
                <a:cs typeface="Calibri" panose="020F0502020204030204" pitchFamily="34" charset="0"/>
              </a:rPr>
              <a:t>c.	might have</a:t>
            </a:r>
          </a:p>
        </p:txBody>
      </p:sp>
      <p:cxnSp>
        <p:nvCxnSpPr>
          <p:cNvPr id="3" name="Straight Connector 2">
            <a:extLst>
              <a:ext uri="{FF2B5EF4-FFF2-40B4-BE49-F238E27FC236}">
                <a16:creationId xmlns="" xmlns:a16="http://schemas.microsoft.com/office/drawing/2014/main" id="{994DECD5-C302-4A8D-9992-0C14475B7B55}"/>
              </a:ext>
            </a:extLst>
          </p:cNvPr>
          <p:cNvCxnSpPr/>
          <p:nvPr/>
        </p:nvCxnSpPr>
        <p:spPr>
          <a:xfrm>
            <a:off x="1995939" y="4498941"/>
            <a:ext cx="194503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6" name="Rectangle 5">
            <a:extLst>
              <a:ext uri="{FF2B5EF4-FFF2-40B4-BE49-F238E27FC236}">
                <a16:creationId xmlns="" xmlns:a16="http://schemas.microsoft.com/office/drawing/2014/main" id="{6042AC8F-C617-8540-A5BD-0D218871DB0D}"/>
              </a:ext>
            </a:extLst>
          </p:cNvPr>
          <p:cNvSpPr/>
          <p:nvPr/>
        </p:nvSpPr>
        <p:spPr>
          <a:xfrm>
            <a:off x="7392850" y="759804"/>
            <a:ext cx="3955149" cy="1037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err="1" smtClean="0">
                <a:latin typeface="Calibri" charset="0"/>
                <a:ea typeface="Calibri" charset="0"/>
                <a:cs typeface="Calibri" charset="0"/>
              </a:rPr>
              <a:t>Grammar</a:t>
            </a:r>
            <a:r>
              <a:rPr lang="en-US" sz="2800" dirty="0" smtClean="0">
                <a:latin typeface="Calibri" charset="0"/>
                <a:ea typeface="Calibri" charset="0"/>
                <a:cs typeface="Calibri" charset="0"/>
              </a:rPr>
              <a:t> Activity</a:t>
            </a:r>
            <a:endParaRPr lang="ka-GE" sz="2800" dirty="0">
              <a:latin typeface="Calibri" charset="0"/>
              <a:ea typeface="Calibri" charset="0"/>
              <a:cs typeface="Calibri" charset="0"/>
            </a:endParaRPr>
          </a:p>
          <a:p>
            <a:pPr algn="ctr"/>
            <a:r>
              <a:rPr lang="ka-GE" sz="2800" dirty="0" smtClean="0">
                <a:latin typeface="Calibri" charset="0"/>
                <a:ea typeface="Calibri" charset="0"/>
                <a:cs typeface="Calibri" charset="0"/>
              </a:rPr>
              <a:t>გრამატიკის დავალება</a:t>
            </a:r>
            <a:endParaRPr lang="en-US" sz="2800" dirty="0">
              <a:latin typeface="Calibri" charset="0"/>
              <a:ea typeface="Calibri" charset="0"/>
              <a:cs typeface="Calibri" charset="0"/>
            </a:endParaRPr>
          </a:p>
        </p:txBody>
      </p:sp>
      <p:pic>
        <p:nvPicPr>
          <p:cNvPr id="8" name="Picture 7">
            <a:extLst>
              <a:ext uri="{FF2B5EF4-FFF2-40B4-BE49-F238E27FC236}">
                <a16:creationId xmlns="" xmlns:a16="http://schemas.microsoft.com/office/drawing/2014/main" id="{B51E2E6A-240F-4F66-B68E-787C60A71222}"/>
              </a:ext>
            </a:extLst>
          </p:cNvPr>
          <p:cNvPicPr>
            <a:picLocks noChangeAspect="1"/>
          </p:cNvPicPr>
          <p:nvPr/>
        </p:nvPicPr>
        <p:blipFill>
          <a:blip r:embed="rId3"/>
          <a:stretch>
            <a:fillRect/>
          </a:stretch>
        </p:blipFill>
        <p:spPr>
          <a:xfrm>
            <a:off x="1187355" y="844882"/>
            <a:ext cx="2306188" cy="929327"/>
          </a:xfrm>
          <a:prstGeom prst="rect">
            <a:avLst/>
          </a:prstGeom>
        </p:spPr>
      </p:pic>
      <p:pic>
        <p:nvPicPr>
          <p:cNvPr id="9" name="Picture 8">
            <a:extLst>
              <a:ext uri="{FF2B5EF4-FFF2-40B4-BE49-F238E27FC236}">
                <a16:creationId xmlns="" xmlns:a16="http://schemas.microsoft.com/office/drawing/2014/main" id="{E2D5CEDC-406F-4C2F-A4C5-B770A49ACD68}"/>
              </a:ext>
            </a:extLst>
          </p:cNvPr>
          <p:cNvPicPr>
            <a:picLocks noChangeAspect="1"/>
          </p:cNvPicPr>
          <p:nvPr/>
        </p:nvPicPr>
        <p:blipFill>
          <a:blip r:embed="rId4"/>
          <a:stretch>
            <a:fillRect/>
          </a:stretch>
        </p:blipFill>
        <p:spPr>
          <a:xfrm>
            <a:off x="3466531" y="844883"/>
            <a:ext cx="2152651" cy="895349"/>
          </a:xfrm>
          <a:prstGeom prst="rect">
            <a:avLst/>
          </a:prstGeom>
        </p:spPr>
      </p:pic>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710956" y="2547506"/>
            <a:ext cx="10916937" cy="281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I though I saw the manager this morning but it ………………… been him – he is in Greece on a business trip.</a:t>
            </a:r>
          </a:p>
          <a:p>
            <a:r>
              <a:rPr lang="en-US" sz="2800" dirty="0">
                <a:solidFill>
                  <a:schemeClr val="bg1"/>
                </a:solidFill>
                <a:latin typeface="Calibri" panose="020F0502020204030204" pitchFamily="34" charset="0"/>
                <a:cs typeface="Calibri" panose="020F0502020204030204" pitchFamily="34" charset="0"/>
              </a:rPr>
              <a:t>a.	must have</a:t>
            </a:r>
          </a:p>
          <a:p>
            <a:r>
              <a:rPr lang="en-US" sz="2800" dirty="0">
                <a:solidFill>
                  <a:schemeClr val="bg1"/>
                </a:solidFill>
                <a:latin typeface="Calibri" panose="020F0502020204030204" pitchFamily="34" charset="0"/>
                <a:cs typeface="Calibri" panose="020F0502020204030204" pitchFamily="34" charset="0"/>
              </a:rPr>
              <a:t>b.	couldn’t have</a:t>
            </a:r>
          </a:p>
          <a:p>
            <a:r>
              <a:rPr lang="en-US" sz="2800" dirty="0">
                <a:solidFill>
                  <a:schemeClr val="bg1"/>
                </a:solidFill>
                <a:latin typeface="Calibri" panose="020F0502020204030204" pitchFamily="34" charset="0"/>
                <a:cs typeface="Calibri" panose="020F0502020204030204" pitchFamily="34" charset="0"/>
              </a:rPr>
              <a:t>c.	might have</a:t>
            </a:r>
          </a:p>
          <a:p>
            <a:endParaRPr lang="en-US" sz="2800" dirty="0">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 xmlns:a16="http://schemas.microsoft.com/office/drawing/2014/main" id="{77E4A2F0-68C6-4CC4-82C3-AAAC97C8B98E}"/>
              </a:ext>
            </a:extLst>
          </p:cNvPr>
          <p:cNvCxnSpPr>
            <a:cxnSpLocks/>
          </p:cNvCxnSpPr>
          <p:nvPr/>
        </p:nvCxnSpPr>
        <p:spPr>
          <a:xfrm>
            <a:off x="1857484" y="4391456"/>
            <a:ext cx="1867545"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 xmlns:a16="http://schemas.microsoft.com/office/drawing/2014/main" id="{E2D5CEDC-406F-4C2F-A4C5-B770A49ACD68}"/>
              </a:ext>
            </a:extLst>
          </p:cNvPr>
          <p:cNvPicPr>
            <a:picLocks noChangeAspect="1"/>
          </p:cNvPicPr>
          <p:nvPr/>
        </p:nvPicPr>
        <p:blipFill>
          <a:blip r:embed="rId3"/>
          <a:stretch>
            <a:fillRect/>
          </a:stretch>
        </p:blipFill>
        <p:spPr>
          <a:xfrm>
            <a:off x="3507474" y="735701"/>
            <a:ext cx="2152651" cy="895349"/>
          </a:xfrm>
          <a:prstGeom prst="rect">
            <a:avLst/>
          </a:prstGeom>
        </p:spPr>
      </p:pic>
      <p:pic>
        <p:nvPicPr>
          <p:cNvPr id="8" name="Picture 7">
            <a:extLst>
              <a:ext uri="{FF2B5EF4-FFF2-40B4-BE49-F238E27FC236}">
                <a16:creationId xmlns="" xmlns:a16="http://schemas.microsoft.com/office/drawing/2014/main" id="{B51E2E6A-240F-4F66-B68E-787C60A71222}"/>
              </a:ext>
            </a:extLst>
          </p:cNvPr>
          <p:cNvPicPr>
            <a:picLocks noChangeAspect="1"/>
          </p:cNvPicPr>
          <p:nvPr/>
        </p:nvPicPr>
        <p:blipFill>
          <a:blip r:embed="rId4"/>
          <a:stretch>
            <a:fillRect/>
          </a:stretch>
        </p:blipFill>
        <p:spPr>
          <a:xfrm>
            <a:off x="1017044" y="694757"/>
            <a:ext cx="2476499" cy="962024"/>
          </a:xfrm>
          <a:prstGeom prst="rect">
            <a:avLst/>
          </a:prstGeom>
        </p:spPr>
      </p:pic>
      <p:sp>
        <p:nvSpPr>
          <p:cNvPr id="9" name="Rectangle 8">
            <a:extLst>
              <a:ext uri="{FF2B5EF4-FFF2-40B4-BE49-F238E27FC236}">
                <a16:creationId xmlns="" xmlns:a16="http://schemas.microsoft.com/office/drawing/2014/main" id="{6042AC8F-C617-8540-A5BD-0D218871DB0D}"/>
              </a:ext>
            </a:extLst>
          </p:cNvPr>
          <p:cNvSpPr/>
          <p:nvPr/>
        </p:nvSpPr>
        <p:spPr>
          <a:xfrm>
            <a:off x="7379202" y="664269"/>
            <a:ext cx="3955149" cy="1037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err="1" smtClean="0">
                <a:latin typeface="Calibri" charset="0"/>
                <a:ea typeface="Calibri" charset="0"/>
                <a:cs typeface="Calibri" charset="0"/>
              </a:rPr>
              <a:t>Grammar</a:t>
            </a:r>
            <a:r>
              <a:rPr lang="en-US" sz="2800" dirty="0" smtClean="0">
                <a:latin typeface="Calibri" charset="0"/>
                <a:ea typeface="Calibri" charset="0"/>
                <a:cs typeface="Calibri" charset="0"/>
              </a:rPr>
              <a:t> Activity</a:t>
            </a:r>
            <a:endParaRPr lang="ka-GE" sz="2800" dirty="0">
              <a:latin typeface="Calibri" charset="0"/>
              <a:ea typeface="Calibri" charset="0"/>
              <a:cs typeface="Calibri" charset="0"/>
            </a:endParaRPr>
          </a:p>
          <a:p>
            <a:pPr algn="ctr"/>
            <a:r>
              <a:rPr lang="ka-GE" sz="2800" dirty="0" smtClean="0">
                <a:latin typeface="Calibri" charset="0"/>
                <a:ea typeface="Calibri" charset="0"/>
                <a:cs typeface="Calibri" charset="0"/>
              </a:rPr>
              <a:t>გრამატიკის დავალება</a:t>
            </a:r>
            <a:endParaRPr lang="en-US" sz="2800" dirty="0">
              <a:latin typeface="Calibri" charset="0"/>
              <a:ea typeface="Calibri" charset="0"/>
              <a:cs typeface="Calibri" charset="0"/>
            </a:endParaRPr>
          </a:p>
        </p:txBody>
      </p:sp>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695884" y="2915996"/>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Who told the newspapers about the prime minister’s plans? It …………………been someone close to him.</a:t>
            </a:r>
          </a:p>
          <a:p>
            <a:r>
              <a:rPr lang="en-US" sz="2800" dirty="0">
                <a:solidFill>
                  <a:schemeClr val="bg1"/>
                </a:solidFill>
                <a:latin typeface="Calibri" panose="020F0502020204030204" pitchFamily="34" charset="0"/>
                <a:cs typeface="Calibri" panose="020F0502020204030204" pitchFamily="34" charset="0"/>
              </a:rPr>
              <a:t>a.	can’t have</a:t>
            </a:r>
          </a:p>
          <a:p>
            <a:r>
              <a:rPr lang="en-US" sz="2800" dirty="0">
                <a:solidFill>
                  <a:schemeClr val="bg1"/>
                </a:solidFill>
                <a:latin typeface="Calibri" panose="020F0502020204030204" pitchFamily="34" charset="0"/>
                <a:cs typeface="Calibri" panose="020F0502020204030204" pitchFamily="34" charset="0"/>
              </a:rPr>
              <a:t>b.	must have</a:t>
            </a:r>
          </a:p>
          <a:p>
            <a:r>
              <a:rPr lang="en-US" sz="2800" dirty="0">
                <a:solidFill>
                  <a:schemeClr val="bg1"/>
                </a:solidFill>
                <a:latin typeface="Calibri" panose="020F0502020204030204" pitchFamily="34" charset="0"/>
                <a:cs typeface="Calibri" panose="020F0502020204030204" pitchFamily="34" charset="0"/>
              </a:rPr>
              <a:t>c.	should have</a:t>
            </a:r>
          </a:p>
        </p:txBody>
      </p:sp>
      <p:cxnSp>
        <p:nvCxnSpPr>
          <p:cNvPr id="3" name="Straight Connector 2">
            <a:extLst>
              <a:ext uri="{FF2B5EF4-FFF2-40B4-BE49-F238E27FC236}">
                <a16:creationId xmlns="" xmlns:a16="http://schemas.microsoft.com/office/drawing/2014/main" id="{731C32E3-A4A5-46E1-829F-028042748A26}"/>
              </a:ext>
            </a:extLst>
          </p:cNvPr>
          <p:cNvCxnSpPr/>
          <p:nvPr/>
        </p:nvCxnSpPr>
        <p:spPr>
          <a:xfrm>
            <a:off x="1797456" y="4945926"/>
            <a:ext cx="155758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6" name="Rectangle 5">
            <a:extLst>
              <a:ext uri="{FF2B5EF4-FFF2-40B4-BE49-F238E27FC236}">
                <a16:creationId xmlns="" xmlns:a16="http://schemas.microsoft.com/office/drawing/2014/main" id="{6042AC8F-C617-8540-A5BD-0D218871DB0D}"/>
              </a:ext>
            </a:extLst>
          </p:cNvPr>
          <p:cNvSpPr/>
          <p:nvPr/>
        </p:nvSpPr>
        <p:spPr>
          <a:xfrm>
            <a:off x="7290771" y="522004"/>
            <a:ext cx="3955149" cy="1037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err="1" smtClean="0">
                <a:latin typeface="Calibri" charset="0"/>
                <a:ea typeface="Calibri" charset="0"/>
                <a:cs typeface="Calibri" charset="0"/>
              </a:rPr>
              <a:t>Grammar</a:t>
            </a:r>
            <a:r>
              <a:rPr lang="en-US" sz="2800" dirty="0" smtClean="0">
                <a:latin typeface="Calibri" charset="0"/>
                <a:ea typeface="Calibri" charset="0"/>
                <a:cs typeface="Calibri" charset="0"/>
              </a:rPr>
              <a:t> Activity</a:t>
            </a:r>
            <a:endParaRPr lang="ka-GE" sz="2800" dirty="0">
              <a:latin typeface="Calibri" charset="0"/>
              <a:ea typeface="Calibri" charset="0"/>
              <a:cs typeface="Calibri" charset="0"/>
            </a:endParaRPr>
          </a:p>
          <a:p>
            <a:pPr algn="ctr"/>
            <a:r>
              <a:rPr lang="ka-GE" sz="2800" dirty="0" smtClean="0">
                <a:latin typeface="Calibri" charset="0"/>
                <a:ea typeface="Calibri" charset="0"/>
                <a:cs typeface="Calibri" charset="0"/>
              </a:rPr>
              <a:t>გრამატიკის დავალება</a:t>
            </a:r>
            <a:endParaRPr lang="en-US" sz="2800" dirty="0">
              <a:latin typeface="Calibri" charset="0"/>
              <a:ea typeface="Calibri" charset="0"/>
              <a:cs typeface="Calibri" charset="0"/>
            </a:endParaRPr>
          </a:p>
        </p:txBody>
      </p:sp>
      <p:pic>
        <p:nvPicPr>
          <p:cNvPr id="10"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9470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 xmlns:a16="http://schemas.microsoft.com/office/drawing/2014/main" id="{6AD9A7B7-2E7A-4C45-8448-1D4A0B159BF3}"/>
              </a:ext>
            </a:extLst>
          </p:cNvPr>
          <p:cNvSpPr/>
          <p:nvPr/>
        </p:nvSpPr>
        <p:spPr>
          <a:xfrm>
            <a:off x="776624" y="3431162"/>
            <a:ext cx="6042742" cy="1370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just">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What are the different ways of building </a:t>
            </a:r>
            <a:r>
              <a:rPr lang="en-US" sz="3200" dirty="0" smtClean="0">
                <a:solidFill>
                  <a:schemeClr val="bg1"/>
                </a:solidFill>
                <a:latin typeface="Calibri" panose="020F0502020204030204" pitchFamily="34" charset="0"/>
                <a:ea typeface="Times New Roman"/>
                <a:cs typeface="Calibri" panose="020F0502020204030204" pitchFamily="34" charset="0"/>
                <a:sym typeface="Times New Roman"/>
              </a:rPr>
              <a:t>strong </a:t>
            </a: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economy?</a:t>
            </a:r>
          </a:p>
        </p:txBody>
      </p:sp>
      <p:pic>
        <p:nvPicPr>
          <p:cNvPr id="7" name="Google Shape;90;p1">
            <a:extLst>
              <a:ext uri="{FF2B5EF4-FFF2-40B4-BE49-F238E27FC236}">
                <a16:creationId xmlns=""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10" name="TextBox 9">
            <a:extLst>
              <a:ext uri="{FF2B5EF4-FFF2-40B4-BE49-F238E27FC236}">
                <a16:creationId xmlns="" xmlns:a16="http://schemas.microsoft.com/office/drawing/2014/main"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sp>
        <p:nvSpPr>
          <p:cNvPr id="9" name="Rectangle 8"/>
          <p:cNvSpPr/>
          <p:nvPr/>
        </p:nvSpPr>
        <p:spPr>
          <a:xfrm>
            <a:off x="7869382" y="720436"/>
            <a:ext cx="2701635" cy="1025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Calibri" pitchFamily="34" charset="0"/>
              </a:rPr>
              <a:t>Introduction</a:t>
            </a:r>
            <a:br>
              <a:rPr lang="en-US" sz="2800" dirty="0" smtClean="0">
                <a:solidFill>
                  <a:schemeClr val="bg1"/>
                </a:solidFill>
                <a:latin typeface="Calibri" pitchFamily="34" charset="0"/>
              </a:rPr>
            </a:br>
            <a:r>
              <a:rPr lang="ka-GE" sz="2800" dirty="0" smtClean="0">
                <a:solidFill>
                  <a:schemeClr val="bg1"/>
                </a:solidFill>
                <a:latin typeface="Calibri Regular" charset="0"/>
              </a:rPr>
              <a:t>შესავალი</a:t>
            </a:r>
            <a:endParaRPr lang="en-US" sz="2800" dirty="0">
              <a:solidFill>
                <a:schemeClr val="bg1"/>
              </a:solidFill>
              <a:latin typeface="Calibri" pitchFamily="34" charset="0"/>
            </a:endParaRPr>
          </a:p>
        </p:txBody>
      </p:sp>
      <p:pic>
        <p:nvPicPr>
          <p:cNvPr id="11" name="Picture 10" descr="unnamed.jpg"/>
          <p:cNvPicPr>
            <a:picLocks noChangeAspect="1"/>
          </p:cNvPicPr>
          <p:nvPr/>
        </p:nvPicPr>
        <p:blipFill>
          <a:blip r:embed="rId5"/>
          <a:stretch>
            <a:fillRect/>
          </a:stretch>
        </p:blipFill>
        <p:spPr>
          <a:xfrm>
            <a:off x="7275394" y="2482897"/>
            <a:ext cx="3810000" cy="34480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092028"/>
            <a:chOff x="-404278" y="239928"/>
            <a:chExt cx="7136292" cy="1558436"/>
          </a:xfrm>
        </p:grpSpPr>
        <p:sp>
          <p:nvSpPr>
            <p:cNvPr id="109" name="Google Shape;109;g8d3272b2c0_0_301"/>
            <p:cNvSpPr/>
            <p:nvPr/>
          </p:nvSpPr>
          <p:spPr>
            <a:xfrm>
              <a:off x="101078" y="277809"/>
              <a:ext cx="5484429"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912056"/>
              <a:ext cx="5297890"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 </a:t>
              </a:r>
              <a:r>
                <a:rPr lang="en-US" sz="2400" dirty="0" smtClean="0">
                  <a:solidFill>
                    <a:schemeClr val="lt1"/>
                  </a:solidFill>
                  <a:latin typeface="Calibri" panose="020F0502020204030204" pitchFamily="34" charset="0"/>
                  <a:ea typeface="Calibri"/>
                  <a:cs typeface="Calibri" panose="020F0502020204030204" pitchFamily="34" charset="0"/>
                  <a:sym typeface="Calibri"/>
                </a:rPr>
                <a:t>financial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situation </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in Brazil</a:t>
              </a:r>
              <a:endParaRPr sz="28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14511" y="1400864"/>
              <a:ext cx="4713699"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7011101" y="2532172"/>
            <a:ext cx="3756983"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Economics</a:t>
            </a:r>
            <a:endParaRPr lang="ka-GE" sz="4000"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ეკონომიკა</a:t>
            </a:r>
            <a:endParaRPr lang="en-US" sz="40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7" name="TextBox 16">
            <a:extLst>
              <a:ext uri="{FF2B5EF4-FFF2-40B4-BE49-F238E27FC236}">
                <a16:creationId xmlns="" xmlns:a16="http://schemas.microsoft.com/office/drawing/2014/main" id="{889183B2-A70E-4D77-9080-0590B5880A19}"/>
              </a:ext>
            </a:extLst>
          </p:cNvPr>
          <p:cNvSpPr txBox="1"/>
          <p:nvPr/>
        </p:nvSpPr>
        <p:spPr>
          <a:xfrm>
            <a:off x="2729552" y="4696065"/>
            <a:ext cx="2730093" cy="707886"/>
          </a:xfrm>
          <a:prstGeom prst="rect">
            <a:avLst/>
          </a:prstGeom>
          <a:noFill/>
        </p:spPr>
        <p:txBody>
          <a:bodyPr wrap="square">
            <a:spAutoFit/>
          </a:bodyPr>
          <a:lstStyle/>
          <a:p>
            <a:r>
              <a:rPr lang="en-US" sz="2000" dirty="0">
                <a:solidFill>
                  <a:schemeClr val="bg1"/>
                </a:solidFill>
                <a:latin typeface="Calibri" pitchFamily="34" charset="0"/>
              </a:rPr>
              <a:t>Using modal auxiliaries in the passive sentences</a:t>
            </a:r>
          </a:p>
        </p:txBody>
      </p:sp>
      <p:sp>
        <p:nvSpPr>
          <p:cNvPr id="18" name="Rectangle 17"/>
          <p:cNvSpPr/>
          <p:nvPr/>
        </p:nvSpPr>
        <p:spPr>
          <a:xfrm>
            <a:off x="7165074" y="696036"/>
            <a:ext cx="3780430" cy="1241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Summary</a:t>
            </a:r>
          </a:p>
          <a:p>
            <a:pPr algn="ctr"/>
            <a:r>
              <a:rPr lang="ka-GE" sz="2800" dirty="0" smtClean="0"/>
              <a:t>გაკვეთილის შეჯამება</a:t>
            </a:r>
            <a:endParaRPr lang="en-US" sz="2800" dirty="0">
              <a:latin typeface="Calibri" pitchFamily="34" charset="0"/>
            </a:endParaRPr>
          </a:p>
        </p:txBody>
      </p:sp>
      <p:pic>
        <p:nvPicPr>
          <p:cNvPr id="1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0" name="Picture 1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042AC8F-C617-8540-A5BD-0D218871DB0D}"/>
              </a:ext>
            </a:extLst>
          </p:cNvPr>
          <p:cNvSpPr/>
          <p:nvPr/>
        </p:nvSpPr>
        <p:spPr>
          <a:xfrm>
            <a:off x="6974004" y="746006"/>
            <a:ext cx="3739487" cy="1082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Activity</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
        <p:nvSpPr>
          <p:cNvPr id="11" name="Rectangle: Rounded Corners 5">
            <a:extLst>
              <a:ext uri="{FF2B5EF4-FFF2-40B4-BE49-F238E27FC236}">
                <a16:creationId xmlns="" xmlns:a16="http://schemas.microsoft.com/office/drawing/2014/main" id="{C633668A-C180-4A05-AB4F-6AAFDE5258A4}"/>
              </a:ext>
            </a:extLst>
          </p:cNvPr>
          <p:cNvSpPr/>
          <p:nvPr/>
        </p:nvSpPr>
        <p:spPr>
          <a:xfrm>
            <a:off x="699571" y="2890512"/>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 xmlns:a16="http://schemas.microsoft.com/office/drawing/2014/main" id="{20BD67DF-B55F-3B41-8E9D-D3A0EFBDB28E}"/>
              </a:ext>
            </a:extLst>
          </p:cNvPr>
          <p:cNvSpPr txBox="1">
            <a:spLocks/>
          </p:cNvSpPr>
          <p:nvPr/>
        </p:nvSpPr>
        <p:spPr>
          <a:xfrm>
            <a:off x="699570" y="3004969"/>
            <a:ext cx="10148205" cy="112220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just">
              <a:buNone/>
            </a:pPr>
            <a:r>
              <a:rPr lang="en-US" b="1" dirty="0" smtClean="0">
                <a:solidFill>
                  <a:schemeClr val="bg1"/>
                </a:solidFill>
                <a:latin typeface="Calibri" charset="0"/>
                <a:ea typeface="Calibri" charset="0"/>
                <a:cs typeface="Calibri" charset="0"/>
              </a:rPr>
              <a:t>Write </a:t>
            </a:r>
            <a:r>
              <a:rPr lang="en-US" b="1" dirty="0">
                <a:solidFill>
                  <a:schemeClr val="bg1"/>
                </a:solidFill>
                <a:latin typeface="Calibri" charset="0"/>
                <a:ea typeface="Calibri" charset="0"/>
                <a:cs typeface="Calibri" charset="0"/>
              </a:rPr>
              <a:t>a paragraph  discussing the ways people can save their money more effectively.</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215153"/>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 xmlns:a16="http://schemas.microsoft.com/office/drawing/2014/main" id="{B51E2E6A-240F-4F66-B68E-787C60A71222}"/>
              </a:ext>
            </a:extLst>
          </p:cNvPr>
          <p:cNvPicPr>
            <a:picLocks noChangeAspect="1"/>
          </p:cNvPicPr>
          <p:nvPr/>
        </p:nvPicPr>
        <p:blipFill>
          <a:blip r:embed="rId3"/>
          <a:stretch>
            <a:fillRect/>
          </a:stretch>
        </p:blipFill>
        <p:spPr>
          <a:xfrm>
            <a:off x="614150" y="435449"/>
            <a:ext cx="2087824" cy="895865"/>
          </a:xfrm>
          <a:prstGeom prst="rect">
            <a:avLst/>
          </a:prstGeom>
        </p:spPr>
      </p:pic>
      <p:pic>
        <p:nvPicPr>
          <p:cNvPr id="7" name="Picture 6">
            <a:extLst>
              <a:ext uri="{FF2B5EF4-FFF2-40B4-BE49-F238E27FC236}">
                <a16:creationId xmlns="" xmlns:a16="http://schemas.microsoft.com/office/drawing/2014/main" id="{E2D5CEDC-406F-4C2F-A4C5-B770A49ACD68}"/>
              </a:ext>
            </a:extLst>
          </p:cNvPr>
          <p:cNvPicPr>
            <a:picLocks noChangeAspect="1"/>
          </p:cNvPicPr>
          <p:nvPr/>
        </p:nvPicPr>
        <p:blipFill>
          <a:blip r:embed="rId4"/>
          <a:stretch>
            <a:fillRect/>
          </a:stretch>
        </p:blipFill>
        <p:spPr>
          <a:xfrm>
            <a:off x="2702256" y="435450"/>
            <a:ext cx="2152651" cy="895349"/>
          </a:xfrm>
          <a:prstGeom prst="rect">
            <a:avLst/>
          </a:prstGeom>
        </p:spPr>
      </p:pic>
      <p:sp>
        <p:nvSpPr>
          <p:cNvPr id="8" name="Rectangle 7">
            <a:extLst>
              <a:ext uri="{FF2B5EF4-FFF2-40B4-BE49-F238E27FC236}">
                <a16:creationId xmlns="" xmlns:a16="http://schemas.microsoft.com/office/drawing/2014/main" id="{6042AC8F-C617-8540-A5BD-0D218871DB0D}"/>
              </a:ext>
            </a:extLst>
          </p:cNvPr>
          <p:cNvSpPr/>
          <p:nvPr/>
        </p:nvSpPr>
        <p:spPr>
          <a:xfrm>
            <a:off x="6919414" y="418460"/>
            <a:ext cx="3739487" cy="1082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Activity</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
        <p:nvSpPr>
          <p:cNvPr id="9" name="Flowchart: Alternate Process 8">
            <a:extLst>
              <a:ext uri="{FF2B5EF4-FFF2-40B4-BE49-F238E27FC236}">
                <a16:creationId xmlns="" xmlns:a16="http://schemas.microsoft.com/office/drawing/2014/main" id="{A496D01A-79D0-4890-9C5F-709630ED59D2}"/>
              </a:ext>
            </a:extLst>
          </p:cNvPr>
          <p:cNvSpPr/>
          <p:nvPr/>
        </p:nvSpPr>
        <p:spPr>
          <a:xfrm>
            <a:off x="1033409" y="1843883"/>
            <a:ext cx="9625492" cy="461008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You’ll only start saving money when you learn healthy money habits and let your future needs be more important than your current wants—aka when you make saving money a priority. You can stop the cycle of living paycheck to paycheck with a simple secret: Make a strict budget before the month begins. A budget is all about being intentional. It helps you create a plan so you can see where your money is going and find out how much you can actually save each month. When you make a zero-based budget, you’re giving every single dollar a name—or assigning it a job to do—before you save or spend it. Remember: It really doesn’t matter how much money you make—what matters is how you spend and save the money you make.</a:t>
            </a: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66" name="Google Shape;152;g8d3272b2c0_0_186"/>
          <p:cNvSpPr/>
          <p:nvPr/>
        </p:nvSpPr>
        <p:spPr>
          <a:xfrm>
            <a:off x="7531599" y="2942860"/>
            <a:ext cx="2552132" cy="1498980"/>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bg1"/>
                </a:solidFill>
                <a:latin typeface="Sylfaen Regular" pitchFamily="18" charset="0"/>
              </a:rPr>
              <a:t>   </a:t>
            </a:r>
            <a:r>
              <a:rPr lang="ka-GE" sz="2400" dirty="0">
                <a:solidFill>
                  <a:schemeClr val="bg1"/>
                </a:solidFill>
                <a:latin typeface="Sylfaen Regular" pitchFamily="18" charset="0"/>
              </a:rPr>
              <a:t> </a:t>
            </a:r>
            <a:r>
              <a:rPr lang="en-US" sz="2400" dirty="0">
                <a:solidFill>
                  <a:schemeClr val="bg1"/>
                </a:solidFill>
                <a:latin typeface="Sylfaen Regular" pitchFamily="18" charset="0"/>
              </a:rPr>
              <a:t> </a:t>
            </a:r>
            <a:endParaRPr lang="en-US" sz="2400" b="1" dirty="0">
              <a:solidFill>
                <a:schemeClr val="bg1"/>
              </a:solidFill>
              <a:latin typeface="Sylfaen Regular" pitchFamily="18" charset="0"/>
              <a:cs typeface="Calibri" panose="020F0502020204030204" pitchFamily="34" charset="0"/>
            </a:endParaRPr>
          </a:p>
        </p:txBody>
      </p:sp>
      <p:grpSp>
        <p:nvGrpSpPr>
          <p:cNvPr id="147" name="Google Shape;147;g8d3272b2c0_0_186"/>
          <p:cNvGrpSpPr/>
          <p:nvPr/>
        </p:nvGrpSpPr>
        <p:grpSpPr>
          <a:xfrm>
            <a:off x="2402540" y="1596606"/>
            <a:ext cx="7096300" cy="5049854"/>
            <a:chOff x="945409" y="-891576"/>
            <a:chExt cx="6814868" cy="6750383"/>
          </a:xfrm>
        </p:grpSpPr>
        <p:sp>
          <p:nvSpPr>
            <p:cNvPr id="148" name="Google Shape;148;g8d3272b2c0_0_186"/>
            <p:cNvSpPr/>
            <p:nvPr/>
          </p:nvSpPr>
          <p:spPr>
            <a:xfrm>
              <a:off x="3539984" y="1831480"/>
              <a:ext cx="2123252" cy="1765116"/>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solidFill>
                    <a:schemeClr val="bg1"/>
                  </a:solidFill>
                  <a:latin typeface="Calibri" pitchFamily="34" charset="0"/>
                </a:rPr>
                <a:t>Vocabulary</a:t>
              </a:r>
            </a:p>
            <a:p>
              <a:pPr marL="0" lvl="0" indent="0" algn="ctr" rtl="0">
                <a:spcBef>
                  <a:spcPts val="0"/>
                </a:spcBef>
                <a:spcAft>
                  <a:spcPts val="0"/>
                </a:spcAft>
                <a:buNone/>
              </a:pPr>
              <a:r>
                <a:rPr lang="ka-GE" sz="2000" dirty="0" smtClean="0">
                  <a:solidFill>
                    <a:schemeClr val="bg1"/>
                  </a:solidFill>
                  <a:latin typeface="Sylfaen Regular" pitchFamily="18" charset="0"/>
                </a:rPr>
                <a:t>ლექსიკა</a:t>
              </a:r>
              <a:endParaRPr sz="2000" dirty="0">
                <a:solidFill>
                  <a:schemeClr val="bg1"/>
                </a:solidFill>
                <a:latin typeface="Calibri" pitchFamily="34" charset="0"/>
              </a:endParaRPr>
            </a:p>
          </p:txBody>
        </p:sp>
        <p:sp>
          <p:nvSpPr>
            <p:cNvPr id="152" name="Google Shape;152;g8d3272b2c0_0_186"/>
            <p:cNvSpPr/>
            <p:nvPr/>
          </p:nvSpPr>
          <p:spPr>
            <a:xfrm>
              <a:off x="3377538" y="-891576"/>
              <a:ext cx="2241210" cy="1902898"/>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bg1"/>
                  </a:solidFill>
                  <a:latin typeface="Sylfaen Regular" pitchFamily="18" charset="0"/>
                </a:rPr>
                <a:t>   </a:t>
              </a:r>
              <a:r>
                <a:rPr lang="ka-GE" sz="2400" dirty="0">
                  <a:solidFill>
                    <a:schemeClr val="bg1"/>
                  </a:solidFill>
                  <a:latin typeface="Sylfaen Regular" pitchFamily="18" charset="0"/>
                </a:rPr>
                <a:t> </a:t>
              </a:r>
              <a:r>
                <a:rPr lang="en-US" sz="2400" dirty="0">
                  <a:solidFill>
                    <a:schemeClr val="bg1"/>
                  </a:solidFill>
                  <a:latin typeface="Sylfaen Regular" pitchFamily="18" charset="0"/>
                </a:rPr>
                <a:t> </a:t>
              </a:r>
              <a:endParaRPr lang="en-US" sz="2400" b="1" dirty="0">
                <a:solidFill>
                  <a:schemeClr val="bg1"/>
                </a:solidFill>
                <a:latin typeface="Sylfaen Regular" pitchFamily="18" charset="0"/>
                <a:cs typeface="Calibri" panose="020F0502020204030204" pitchFamily="34" charset="0"/>
              </a:endParaRPr>
            </a:p>
          </p:txBody>
        </p:sp>
        <p:sp>
          <p:nvSpPr>
            <p:cNvPr id="156" name="Google Shape;156;g8d3272b2c0_0_186"/>
            <p:cNvSpPr/>
            <p:nvPr/>
          </p:nvSpPr>
          <p:spPr>
            <a:xfrm>
              <a:off x="5322468" y="3815522"/>
              <a:ext cx="2437809" cy="1959710"/>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2400" dirty="0">
                  <a:solidFill>
                    <a:schemeClr val="bg1"/>
                  </a:solidFill>
                  <a:latin typeface="Sylfaen Regular" pitchFamily="18" charset="0"/>
                </a:rPr>
                <a:t> </a:t>
              </a:r>
              <a:endParaRPr sz="2400" dirty="0">
                <a:latin typeface="Sylfaen Regular" pitchFamily="18" charset="0"/>
              </a:endParaRPr>
            </a:p>
          </p:txBody>
        </p:sp>
        <p:sp>
          <p:nvSpPr>
            <p:cNvPr id="168" name="Google Shape;168;g8d3272b2c0_0_186"/>
            <p:cNvSpPr/>
            <p:nvPr/>
          </p:nvSpPr>
          <p:spPr>
            <a:xfrm>
              <a:off x="2085162" y="3943227"/>
              <a:ext cx="2267426" cy="1915580"/>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chemeClr val="bg1"/>
                  </a:solidFill>
                  <a:latin typeface="Calibri" pitchFamily="34" charset="0"/>
                </a:rPr>
                <a:t>p</a:t>
              </a:r>
              <a:r>
                <a:rPr lang="en-US" sz="1800" dirty="0" smtClean="0">
                  <a:solidFill>
                    <a:schemeClr val="bg1"/>
                  </a:solidFill>
                  <a:latin typeface="Calibri" pitchFamily="34" charset="0"/>
                </a:rPr>
                <a:t>overty</a:t>
              </a:r>
              <a:endParaRPr lang="en-US" sz="1800" dirty="0">
                <a:solidFill>
                  <a:schemeClr val="bg1"/>
                </a:solidFill>
                <a:latin typeface="Calibri" pitchFamily="34" charset="0"/>
              </a:endParaRPr>
            </a:p>
            <a:p>
              <a:pPr marL="0" lvl="0" indent="0" algn="ctr" rtl="0">
                <a:spcBef>
                  <a:spcPts val="0"/>
                </a:spcBef>
                <a:spcAft>
                  <a:spcPts val="0"/>
                </a:spcAft>
                <a:buNone/>
              </a:pPr>
              <a:r>
                <a:rPr lang="en-US" sz="1800" dirty="0">
                  <a:solidFill>
                    <a:schemeClr val="bg1"/>
                  </a:solidFill>
                  <a:latin typeface="Calibri" pitchFamily="34" charset="0"/>
                </a:rPr>
                <a:t>  (n.)</a:t>
              </a:r>
              <a:endParaRPr lang="ka-GE" sz="1800" dirty="0">
                <a:solidFill>
                  <a:schemeClr val="bg1"/>
                </a:solidFill>
                <a:latin typeface="Sylfaen Regular" pitchFamily="18" charset="0"/>
              </a:endParaRPr>
            </a:p>
            <a:p>
              <a:pPr marL="0" lvl="0" indent="0" algn="ctr" rtl="0">
                <a:spcBef>
                  <a:spcPts val="0"/>
                </a:spcBef>
                <a:spcAft>
                  <a:spcPts val="0"/>
                </a:spcAft>
                <a:buNone/>
              </a:pPr>
              <a:r>
                <a:rPr lang="ka-GE" sz="1800" dirty="0">
                  <a:solidFill>
                    <a:schemeClr val="bg1"/>
                  </a:solidFill>
                  <a:latin typeface="Sylfaen Regular" pitchFamily="18" charset="0"/>
                </a:rPr>
                <a:t>სიღარიბე</a:t>
              </a:r>
              <a:endParaRPr sz="1800" dirty="0">
                <a:solidFill>
                  <a:schemeClr val="bg1"/>
                </a:solidFill>
                <a:latin typeface="Calibri" pitchFamily="34" charset="0"/>
              </a:endParaRPr>
            </a:p>
          </p:txBody>
        </p:sp>
        <p:sp>
          <p:nvSpPr>
            <p:cNvPr id="180" name="Google Shape;180;g8d3272b2c0_0_186"/>
            <p:cNvSpPr/>
            <p:nvPr/>
          </p:nvSpPr>
          <p:spPr>
            <a:xfrm>
              <a:off x="945409" y="828228"/>
              <a:ext cx="2201893" cy="2079773"/>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solidFill>
                  <a:schemeClr val="bg1"/>
                </a:solidFill>
                <a:latin typeface="Sylfaen Regular" pitchFamily="18" charset="0"/>
              </a:endParaRPr>
            </a:p>
          </p:txBody>
        </p:sp>
      </p:grpSp>
      <p:cxnSp>
        <p:nvCxnSpPr>
          <p:cNvPr id="3" name="Straight Connector 2">
            <a:extLst>
              <a:ext uri="{FF2B5EF4-FFF2-40B4-BE49-F238E27FC236}">
                <a16:creationId xmlns="" xmlns:a16="http://schemas.microsoft.com/office/drawing/2014/main" id="{9CE2E9F6-ECFC-4E79-9334-E45B6F63DD91}"/>
              </a:ext>
            </a:extLst>
          </p:cNvPr>
          <p:cNvCxnSpPr>
            <a:cxnSpLocks/>
            <a:stCxn id="148" idx="0"/>
            <a:endCxn id="148" idx="0"/>
          </p:cNvCxnSpPr>
          <p:nvPr/>
        </p:nvCxnSpPr>
        <p:spPr>
          <a:xfrm>
            <a:off x="6209731" y="363368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3D5A52FD-7E06-4697-8EF9-CB741C6CB568}"/>
              </a:ext>
            </a:extLst>
          </p:cNvPr>
          <p:cNvCxnSpPr>
            <a:cxnSpLocks/>
          </p:cNvCxnSpPr>
          <p:nvPr/>
        </p:nvCxnSpPr>
        <p:spPr>
          <a:xfrm>
            <a:off x="6917141" y="4712071"/>
            <a:ext cx="616423" cy="596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CF1AB0AA-2552-43C2-9A14-83D255EAE2EC}"/>
              </a:ext>
            </a:extLst>
          </p:cNvPr>
          <p:cNvCxnSpPr/>
          <p:nvPr/>
        </p:nvCxnSpPr>
        <p:spPr>
          <a:xfrm flipV="1">
            <a:off x="6101991" y="2718820"/>
            <a:ext cx="0" cy="91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 xmlns:a16="http://schemas.microsoft.com/office/drawing/2014/main" id="{BF53E1F7-0823-467E-844B-A3CD1BC1A1C6}"/>
              </a:ext>
            </a:extLst>
          </p:cNvPr>
          <p:cNvCxnSpPr>
            <a:cxnSpLocks/>
          </p:cNvCxnSpPr>
          <p:nvPr/>
        </p:nvCxnSpPr>
        <p:spPr>
          <a:xfrm flipH="1">
            <a:off x="5418161" y="4954137"/>
            <a:ext cx="436730" cy="450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47A3B0BA-E994-4425-B698-61E6EDA548A8}"/>
              </a:ext>
            </a:extLst>
          </p:cNvPr>
          <p:cNvCxnSpPr>
            <a:cxnSpLocks/>
          </p:cNvCxnSpPr>
          <p:nvPr/>
        </p:nvCxnSpPr>
        <p:spPr>
          <a:xfrm flipH="1" flipV="1">
            <a:off x="4456091" y="3915183"/>
            <a:ext cx="648172" cy="18936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F4EDAC4F-0631-4D14-BA13-0DDEB51E88D3}"/>
              </a:ext>
            </a:extLst>
          </p:cNvPr>
          <p:cNvSpPr txBox="1"/>
          <p:nvPr/>
        </p:nvSpPr>
        <p:spPr>
          <a:xfrm>
            <a:off x="4881204" y="1838852"/>
            <a:ext cx="2441574" cy="923330"/>
          </a:xfrm>
          <a:prstGeom prst="rect">
            <a:avLst/>
          </a:prstGeom>
          <a:noFill/>
        </p:spPr>
        <p:txBody>
          <a:bodyPr wrap="square">
            <a:spAutoFit/>
          </a:bodyPr>
          <a:lstStyle/>
          <a:p>
            <a:pPr algn="ctr"/>
            <a:r>
              <a:rPr lang="ka-GE" sz="1800" dirty="0">
                <a:solidFill>
                  <a:schemeClr val="bg1"/>
                </a:solidFill>
              </a:rPr>
              <a:t> </a:t>
            </a:r>
            <a:r>
              <a:rPr lang="en-US" sz="1800" dirty="0" smtClean="0">
                <a:solidFill>
                  <a:schemeClr val="bg1"/>
                </a:solidFill>
                <a:latin typeface="Calibri" pitchFamily="34" charset="0"/>
              </a:rPr>
              <a:t>trade</a:t>
            </a:r>
            <a:endParaRPr lang="en-US" sz="1800" dirty="0">
              <a:solidFill>
                <a:schemeClr val="bg1"/>
              </a:solidFill>
              <a:latin typeface="Calibri" pitchFamily="34" charset="0"/>
            </a:endParaRPr>
          </a:p>
          <a:p>
            <a:pPr algn="ctr"/>
            <a:r>
              <a:rPr lang="en-US" sz="1800" dirty="0">
                <a:solidFill>
                  <a:schemeClr val="bg1"/>
                </a:solidFill>
                <a:latin typeface="Calibri" pitchFamily="34" charset="0"/>
              </a:rPr>
              <a:t>(n.)</a:t>
            </a:r>
            <a:endParaRPr lang="ka-GE" sz="1800" dirty="0">
              <a:solidFill>
                <a:schemeClr val="bg1"/>
              </a:solidFill>
            </a:endParaRPr>
          </a:p>
          <a:p>
            <a:pPr algn="ctr"/>
            <a:r>
              <a:rPr lang="ka-GE" sz="1800" dirty="0">
                <a:solidFill>
                  <a:schemeClr val="bg1"/>
                </a:solidFill>
                <a:latin typeface="+mj-lt"/>
              </a:rPr>
              <a:t>ვაჭრობა</a:t>
            </a:r>
            <a:endParaRPr lang="en-US" sz="1800" dirty="0">
              <a:solidFill>
                <a:schemeClr val="bg1"/>
              </a:solidFill>
              <a:latin typeface="+mj-lt"/>
            </a:endParaRPr>
          </a:p>
        </p:txBody>
      </p:sp>
      <p:sp>
        <p:nvSpPr>
          <p:cNvPr id="29" name="TextBox 28">
            <a:extLst>
              <a:ext uri="{FF2B5EF4-FFF2-40B4-BE49-F238E27FC236}">
                <a16:creationId xmlns="" xmlns:a16="http://schemas.microsoft.com/office/drawing/2014/main" id="{7C1595ED-7ACE-4642-9B80-38FA9F7CC9A4}"/>
              </a:ext>
            </a:extLst>
          </p:cNvPr>
          <p:cNvSpPr txBox="1"/>
          <p:nvPr/>
        </p:nvSpPr>
        <p:spPr>
          <a:xfrm>
            <a:off x="7976956" y="3576628"/>
            <a:ext cx="2248421" cy="338554"/>
          </a:xfrm>
          <a:prstGeom prst="rect">
            <a:avLst/>
          </a:prstGeom>
          <a:noFill/>
        </p:spPr>
        <p:txBody>
          <a:bodyPr wrap="square">
            <a:spAutoFit/>
          </a:bodyPr>
          <a:lstStyle/>
          <a:p>
            <a:r>
              <a:rPr lang="en-US" sz="1600" dirty="0">
                <a:solidFill>
                  <a:schemeClr val="bg1"/>
                </a:solidFill>
              </a:rPr>
              <a:t>      </a:t>
            </a:r>
            <a:endParaRPr lang="en-US" sz="1600" b="1" dirty="0">
              <a:solidFill>
                <a:schemeClr val="bg1"/>
              </a:solidFill>
            </a:endParaRPr>
          </a:p>
        </p:txBody>
      </p:sp>
      <p:sp>
        <p:nvSpPr>
          <p:cNvPr id="28" name="TextBox 27">
            <a:extLst>
              <a:ext uri="{FF2B5EF4-FFF2-40B4-BE49-F238E27FC236}">
                <a16:creationId xmlns="" xmlns:a16="http://schemas.microsoft.com/office/drawing/2014/main" id="{6A80E90D-7131-4094-896A-C12860417FBD}"/>
              </a:ext>
            </a:extLst>
          </p:cNvPr>
          <p:cNvSpPr txBox="1"/>
          <p:nvPr/>
        </p:nvSpPr>
        <p:spPr>
          <a:xfrm>
            <a:off x="2532009" y="3093579"/>
            <a:ext cx="1821051" cy="1200329"/>
          </a:xfrm>
          <a:prstGeom prst="rect">
            <a:avLst/>
          </a:prstGeom>
          <a:noFill/>
        </p:spPr>
        <p:txBody>
          <a:bodyPr wrap="square">
            <a:spAutoFit/>
          </a:bodyPr>
          <a:lstStyle/>
          <a:p>
            <a:pPr algn="ctr"/>
            <a:r>
              <a:rPr lang="en-US" dirty="0">
                <a:solidFill>
                  <a:schemeClr val="bg1"/>
                </a:solidFill>
              </a:rPr>
              <a:t>     </a:t>
            </a:r>
            <a:r>
              <a:rPr lang="en-US" sz="1800" dirty="0">
                <a:solidFill>
                  <a:schemeClr val="bg1"/>
                </a:solidFill>
                <a:latin typeface="Calibri" pitchFamily="34" charset="0"/>
              </a:rPr>
              <a:t>t</a:t>
            </a:r>
            <a:r>
              <a:rPr lang="en-US" sz="1800" dirty="0" smtClean="0">
                <a:solidFill>
                  <a:schemeClr val="bg1"/>
                </a:solidFill>
                <a:latin typeface="Calibri" pitchFamily="34" charset="0"/>
              </a:rPr>
              <a:t>reasury</a:t>
            </a:r>
            <a:endParaRPr lang="ka-GE" sz="1800" dirty="0">
              <a:solidFill>
                <a:schemeClr val="bg1"/>
              </a:solidFill>
            </a:endParaRPr>
          </a:p>
          <a:p>
            <a:pPr algn="ctr"/>
            <a:r>
              <a:rPr lang="en-US" sz="1800" dirty="0">
                <a:solidFill>
                  <a:schemeClr val="bg1"/>
                </a:solidFill>
                <a:latin typeface="Calibri" pitchFamily="34" charset="0"/>
              </a:rPr>
              <a:t>  </a:t>
            </a:r>
            <a:r>
              <a:rPr lang="en-US" sz="1800" dirty="0" smtClean="0">
                <a:solidFill>
                  <a:schemeClr val="bg1"/>
                </a:solidFill>
                <a:latin typeface="Calibri" pitchFamily="34" charset="0"/>
              </a:rPr>
              <a:t>  </a:t>
            </a:r>
            <a:r>
              <a:rPr lang="ka-GE" sz="1800" dirty="0">
                <a:solidFill>
                  <a:schemeClr val="bg1"/>
                </a:solidFill>
              </a:rPr>
              <a:t>(</a:t>
            </a:r>
            <a:r>
              <a:rPr lang="en-US" sz="1800" dirty="0">
                <a:solidFill>
                  <a:schemeClr val="bg1"/>
                </a:solidFill>
                <a:latin typeface="Calibri" pitchFamily="34" charset="0"/>
              </a:rPr>
              <a:t>n.) </a:t>
            </a:r>
          </a:p>
          <a:p>
            <a:pPr algn="ctr"/>
            <a:r>
              <a:rPr lang="en-US" sz="1800" dirty="0" smtClean="0">
                <a:solidFill>
                  <a:schemeClr val="bg1"/>
                </a:solidFill>
                <a:latin typeface="+mj-lt"/>
              </a:rPr>
              <a:t>   </a:t>
            </a:r>
            <a:r>
              <a:rPr lang="ka-GE" sz="1800" dirty="0" smtClean="0">
                <a:solidFill>
                  <a:schemeClr val="bg1"/>
                </a:solidFill>
                <a:latin typeface="+mj-lt"/>
              </a:rPr>
              <a:t>სახელმწიფო </a:t>
            </a:r>
            <a:r>
              <a:rPr lang="en-US" sz="1800" dirty="0" smtClean="0">
                <a:solidFill>
                  <a:schemeClr val="bg1"/>
                </a:solidFill>
                <a:latin typeface="+mj-lt"/>
              </a:rPr>
              <a:t>    </a:t>
            </a:r>
            <a:r>
              <a:rPr lang="ka-GE" sz="1800" dirty="0" smtClean="0">
                <a:solidFill>
                  <a:schemeClr val="bg1"/>
                </a:solidFill>
                <a:latin typeface="+mj-lt"/>
              </a:rPr>
              <a:t>ხაზინა</a:t>
            </a:r>
            <a:endParaRPr lang="en-US" sz="1800" dirty="0">
              <a:solidFill>
                <a:schemeClr val="bg1"/>
              </a:solidFill>
              <a:latin typeface="+mj-lt"/>
            </a:endParaRPr>
          </a:p>
        </p:txBody>
      </p:sp>
      <p:sp>
        <p:nvSpPr>
          <p:cNvPr id="30" name="TextBox 29">
            <a:extLst>
              <a:ext uri="{FF2B5EF4-FFF2-40B4-BE49-F238E27FC236}">
                <a16:creationId xmlns="" xmlns:a16="http://schemas.microsoft.com/office/drawing/2014/main" id="{CBC1B1E0-1E8A-45C3-AE95-3C0024C31A71}"/>
              </a:ext>
            </a:extLst>
          </p:cNvPr>
          <p:cNvSpPr txBox="1"/>
          <p:nvPr/>
        </p:nvSpPr>
        <p:spPr>
          <a:xfrm>
            <a:off x="7178722" y="5186149"/>
            <a:ext cx="2183642" cy="1200329"/>
          </a:xfrm>
          <a:prstGeom prst="rect">
            <a:avLst/>
          </a:prstGeom>
          <a:noFill/>
        </p:spPr>
        <p:txBody>
          <a:bodyPr wrap="square">
            <a:spAutoFit/>
          </a:bodyPr>
          <a:lstStyle/>
          <a:p>
            <a:r>
              <a:rPr lang="en-US" dirty="0">
                <a:solidFill>
                  <a:schemeClr val="bg1"/>
                </a:solidFill>
              </a:rPr>
              <a:t>      </a:t>
            </a:r>
            <a:r>
              <a:rPr lang="en-US" dirty="0" smtClean="0">
                <a:solidFill>
                  <a:schemeClr val="bg1"/>
                </a:solidFill>
              </a:rPr>
              <a:t> </a:t>
            </a:r>
            <a:r>
              <a:rPr lang="en-US" sz="1800" dirty="0" smtClean="0">
                <a:solidFill>
                  <a:schemeClr val="bg1"/>
                </a:solidFill>
                <a:latin typeface="Calibri" pitchFamily="34" charset="0"/>
              </a:rPr>
              <a:t>trade </a:t>
            </a:r>
            <a:r>
              <a:rPr lang="en-US" sz="1800" dirty="0">
                <a:solidFill>
                  <a:schemeClr val="bg1"/>
                </a:solidFill>
                <a:latin typeface="Calibri" pitchFamily="34" charset="0"/>
              </a:rPr>
              <a:t>deficit </a:t>
            </a:r>
          </a:p>
          <a:p>
            <a:r>
              <a:rPr lang="en-US" sz="1800" dirty="0">
                <a:solidFill>
                  <a:schemeClr val="bg1"/>
                </a:solidFill>
                <a:latin typeface="Calibri" pitchFamily="34" charset="0"/>
              </a:rPr>
              <a:t>               (n.)</a:t>
            </a:r>
          </a:p>
          <a:p>
            <a:pPr algn="ctr"/>
            <a:r>
              <a:rPr lang="ka-GE" sz="1800" dirty="0">
                <a:solidFill>
                  <a:schemeClr val="bg1"/>
                </a:solidFill>
                <a:latin typeface="+mj-lt"/>
              </a:rPr>
              <a:t>საგარეო </a:t>
            </a:r>
            <a:r>
              <a:rPr lang="ka-GE" sz="1800" dirty="0" smtClean="0">
                <a:solidFill>
                  <a:schemeClr val="bg1"/>
                </a:solidFill>
                <a:latin typeface="+mj-lt"/>
              </a:rPr>
              <a:t>ვაჭრობის </a:t>
            </a:r>
            <a:r>
              <a:rPr lang="ka-GE" sz="1800" dirty="0">
                <a:solidFill>
                  <a:schemeClr val="bg1"/>
                </a:solidFill>
                <a:latin typeface="+mj-lt"/>
              </a:rPr>
              <a:t>დეფიციტი</a:t>
            </a:r>
            <a:endParaRPr lang="en-US" sz="1800" dirty="0">
              <a:solidFill>
                <a:schemeClr val="bg1"/>
              </a:solidFill>
              <a:latin typeface="+mj-lt"/>
            </a:endParaRPr>
          </a:p>
        </p:txBody>
      </p:sp>
      <p:pic>
        <p:nvPicPr>
          <p:cNvPr id="31" name="Google Shape;90;p1">
            <a:extLst>
              <a:ext uri="{FF2B5EF4-FFF2-40B4-BE49-F238E27FC236}">
                <a16:creationId xmlns="" xmlns:a16="http://schemas.microsoft.com/office/drawing/2014/main" id="{5F91BBF8-4280-E84D-AC36-E0FB43FF28A2}"/>
              </a:ext>
            </a:extLst>
          </p:cNvPr>
          <p:cNvPicPr preferRelativeResize="0"/>
          <p:nvPr/>
        </p:nvPicPr>
        <p:blipFill rotWithShape="1">
          <a:blip r:embed="rId3">
            <a:alphaModFix/>
          </a:blip>
          <a:srcRect/>
          <a:stretch/>
        </p:blipFill>
        <p:spPr>
          <a:xfrm>
            <a:off x="785241" y="467760"/>
            <a:ext cx="2164081" cy="968991"/>
          </a:xfrm>
          <a:prstGeom prst="rect">
            <a:avLst/>
          </a:prstGeom>
          <a:noFill/>
          <a:ln>
            <a:noFill/>
          </a:ln>
        </p:spPr>
      </p:pic>
      <p:pic>
        <p:nvPicPr>
          <p:cNvPr id="32" name="Picture 31">
            <a:extLst>
              <a:ext uri="{FF2B5EF4-FFF2-40B4-BE49-F238E27FC236}">
                <a16:creationId xmlns="" xmlns:a16="http://schemas.microsoft.com/office/drawing/2014/main" id="{B467AF7E-AEF5-7240-BF10-F478703462D6}"/>
              </a:ext>
            </a:extLst>
          </p:cNvPr>
          <p:cNvPicPr>
            <a:picLocks noChangeAspect="1"/>
          </p:cNvPicPr>
          <p:nvPr/>
        </p:nvPicPr>
        <p:blipFill>
          <a:blip r:embed="rId4"/>
          <a:stretch>
            <a:fillRect/>
          </a:stretch>
        </p:blipFill>
        <p:spPr>
          <a:xfrm>
            <a:off x="2949324" y="453906"/>
            <a:ext cx="2376972" cy="968991"/>
          </a:xfrm>
          <a:prstGeom prst="rect">
            <a:avLst/>
          </a:prstGeom>
        </p:spPr>
      </p:pic>
      <p:sp>
        <p:nvSpPr>
          <p:cNvPr id="33" name="Rectangle 32"/>
          <p:cNvSpPr/>
          <p:nvPr/>
        </p:nvSpPr>
        <p:spPr>
          <a:xfrm>
            <a:off x="7676245" y="679094"/>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
        <p:nvSpPr>
          <p:cNvPr id="65" name="Rectangle 64"/>
          <p:cNvSpPr/>
          <p:nvPr/>
        </p:nvSpPr>
        <p:spPr>
          <a:xfrm>
            <a:off x="7531599" y="3135648"/>
            <a:ext cx="2674962" cy="1200329"/>
          </a:xfrm>
          <a:prstGeom prst="rect">
            <a:avLst/>
          </a:prstGeom>
        </p:spPr>
        <p:txBody>
          <a:bodyPr wrap="square">
            <a:spAutoFit/>
          </a:bodyPr>
          <a:lstStyle/>
          <a:p>
            <a:pPr algn="ctr"/>
            <a:r>
              <a:rPr lang="en-US" sz="1800" dirty="0" smtClean="0">
                <a:solidFill>
                  <a:schemeClr val="bg1"/>
                </a:solidFill>
                <a:latin typeface="Calibri" pitchFamily="34" charset="0"/>
                <a:cs typeface="Calibri" panose="020F0502020204030204" pitchFamily="34" charset="0"/>
              </a:rPr>
              <a:t>tax avoidance</a:t>
            </a:r>
          </a:p>
          <a:p>
            <a:pPr algn="ctr"/>
            <a:r>
              <a:rPr lang="en-US" sz="1800" dirty="0" smtClean="0">
                <a:solidFill>
                  <a:schemeClr val="bg1"/>
                </a:solidFill>
                <a:latin typeface="Calibri" pitchFamily="34" charset="0"/>
                <a:cs typeface="Calibri" panose="020F0502020204030204" pitchFamily="34" charset="0"/>
              </a:rPr>
              <a:t>(n.) </a:t>
            </a:r>
          </a:p>
          <a:p>
            <a:pPr algn="ctr"/>
            <a:r>
              <a:rPr lang="ka-GE" sz="1800" dirty="0" smtClean="0">
                <a:solidFill>
                  <a:schemeClr val="bg1"/>
                </a:solidFill>
                <a:cs typeface="Calibri" panose="020F0502020204030204" pitchFamily="34" charset="0"/>
              </a:rPr>
              <a:t>გადასახადებისგან </a:t>
            </a:r>
          </a:p>
          <a:p>
            <a:pPr algn="ctr"/>
            <a:r>
              <a:rPr lang="ka-GE" sz="1800" dirty="0" smtClean="0">
                <a:solidFill>
                  <a:schemeClr val="bg1"/>
                </a:solidFill>
                <a:cs typeface="Calibri" panose="020F0502020204030204" pitchFamily="34" charset="0"/>
              </a:rPr>
              <a:t>თავის არიდება</a:t>
            </a:r>
            <a:endParaRPr lang="en-US" dirty="0">
              <a:solidFill>
                <a:schemeClr val="bg1"/>
              </a:solidFill>
              <a:latin typeface="Calibri" pitchFamily="34" charset="0"/>
              <a:cs typeface="Calibri" panose="020F0502020204030204" pitchFamily="34" charset="0"/>
            </a:endParaRPr>
          </a:p>
        </p:txBody>
      </p:sp>
      <p:cxnSp>
        <p:nvCxnSpPr>
          <p:cNvPr id="67" name="Straight Connector 66">
            <a:extLst>
              <a:ext uri="{FF2B5EF4-FFF2-40B4-BE49-F238E27FC236}">
                <a16:creationId xmlns="" xmlns:a16="http://schemas.microsoft.com/office/drawing/2014/main" id="{3D5A52FD-7E06-4697-8EF9-CB741C6CB568}"/>
              </a:ext>
            </a:extLst>
          </p:cNvPr>
          <p:cNvCxnSpPr>
            <a:cxnSpLocks/>
          </p:cNvCxnSpPr>
          <p:nvPr/>
        </p:nvCxnSpPr>
        <p:spPr>
          <a:xfrm flipV="1">
            <a:off x="7114245" y="3769624"/>
            <a:ext cx="705922" cy="30309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83062" y="2094854"/>
            <a:ext cx="2762519" cy="198624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t</a:t>
            </a:r>
            <a:r>
              <a:rPr lang="en-US" sz="2800" b="1" dirty="0" smtClean="0">
                <a:solidFill>
                  <a:schemeClr val="bg1"/>
                </a:solidFill>
                <a:latin typeface="Calibri" panose="020F0502020204030204" pitchFamily="34" charset="0"/>
                <a:cs typeface="Calibri" panose="020F0502020204030204" pitchFamily="34" charset="0"/>
              </a:rPr>
              <a:t>reasury</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 </a:t>
            </a:r>
          </a:p>
        </p:txBody>
      </p:sp>
      <p:sp>
        <p:nvSpPr>
          <p:cNvPr id="190" name="Google Shape;190;g8d3272b2c0_0_231"/>
          <p:cNvSpPr/>
          <p:nvPr/>
        </p:nvSpPr>
        <p:spPr>
          <a:xfrm>
            <a:off x="3712191" y="4294231"/>
            <a:ext cx="5104263"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1800" b="1" dirty="0" smtClean="0">
              <a:solidFill>
                <a:schemeClr val="bg1"/>
              </a:solidFill>
              <a:latin typeface="Calibri" panose="020F0502020204030204" pitchFamily="34" charset="0"/>
              <a:cs typeface="Calibri" panose="020F0502020204030204" pitchFamily="34" charset="0"/>
            </a:endParaRPr>
          </a:p>
          <a:p>
            <a:pPr algn="ctr"/>
            <a:r>
              <a:rPr lang="ka-GE" sz="1800" b="1" dirty="0" smtClean="0">
                <a:solidFill>
                  <a:schemeClr val="bg1"/>
                </a:solidFill>
                <a:latin typeface="Calibri" panose="020F0502020204030204" pitchFamily="34" charset="0"/>
                <a:cs typeface="Calibri" panose="020F0502020204030204" pitchFamily="34" charset="0"/>
              </a:rPr>
              <a:t>სახელმწიფო </a:t>
            </a:r>
            <a:r>
              <a:rPr lang="ka-GE" sz="1800" b="1" dirty="0">
                <a:solidFill>
                  <a:schemeClr val="bg1"/>
                </a:solidFill>
                <a:latin typeface="Calibri" panose="020F0502020204030204" pitchFamily="34" charset="0"/>
                <a:cs typeface="Calibri" panose="020F0502020204030204" pitchFamily="34" charset="0"/>
              </a:rPr>
              <a:t>ხაზინა</a:t>
            </a:r>
          </a:p>
          <a:p>
            <a:pPr lvl="0" algn="ctr"/>
            <a:endParaRPr sz="18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702613" y="4972699"/>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The </a:t>
            </a:r>
            <a:r>
              <a:rPr lang="en-US" sz="2400" i="1" dirty="0">
                <a:solidFill>
                  <a:srgbClr val="FF0000"/>
                </a:solidFill>
                <a:latin typeface="Calibri" panose="020F0502020204030204" pitchFamily="34" charset="0"/>
                <a:ea typeface="Calibri"/>
                <a:cs typeface="Calibri" panose="020F0502020204030204" pitchFamily="34" charset="0"/>
                <a:sym typeface="Calibri"/>
              </a:rPr>
              <a:t>t</a:t>
            </a:r>
            <a:r>
              <a:rPr lang="en-US" sz="2400" i="1" strike="noStrike" cap="none" dirty="0" smtClean="0">
                <a:solidFill>
                  <a:srgbClr val="FF0000"/>
                </a:solidFill>
                <a:latin typeface="Calibri" panose="020F0502020204030204" pitchFamily="34" charset="0"/>
                <a:ea typeface="Calibri"/>
                <a:cs typeface="Calibri" panose="020F0502020204030204" pitchFamily="34" charset="0"/>
                <a:sym typeface="Calibri"/>
              </a:rPr>
              <a:t>reasury</a:t>
            </a:r>
            <a:r>
              <a:rPr lang="en-US" sz="2400" i="1" strike="noStrike" cap="none" dirty="0" smtClean="0">
                <a:solidFill>
                  <a:srgbClr val="FFFFFF"/>
                </a:solidFill>
                <a:latin typeface="Calibri" panose="020F0502020204030204" pitchFamily="34" charset="0"/>
                <a:ea typeface="Calibri"/>
                <a:cs typeface="Calibri" panose="020F0502020204030204" pitchFamily="34" charset="0"/>
                <a:sym typeface="Calibri"/>
              </a:rPr>
              <a:t> </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estimates that the top 1% of earners will pay about 32.3% of all taxes this </a:t>
            </a:r>
            <a:r>
              <a:rPr lang="en-US" sz="2400" i="1" strike="noStrike" cap="none" dirty="0" smtClean="0">
                <a:solidFill>
                  <a:srgbClr val="FFFFFF"/>
                </a:solidFill>
                <a:latin typeface="Calibri" panose="020F0502020204030204" pitchFamily="34" charset="0"/>
                <a:ea typeface="Calibri"/>
                <a:cs typeface="Calibri" panose="020F0502020204030204" pitchFamily="34" charset="0"/>
                <a:sym typeface="Calibri"/>
              </a:rPr>
              <a:t>year.</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p:cNvSpPr/>
          <p:nvPr/>
        </p:nvSpPr>
        <p:spPr>
          <a:xfrm>
            <a:off x="7949200" y="624503"/>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32401" y="2018474"/>
            <a:ext cx="2771649" cy="205590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a:t>
            </a:r>
            <a:r>
              <a:rPr lang="en-US" sz="2800" b="1" dirty="0" smtClean="0">
                <a:solidFill>
                  <a:schemeClr val="bg1"/>
                </a:solidFill>
                <a:latin typeface="Calibri" panose="020F0502020204030204" pitchFamily="34" charset="0"/>
                <a:cs typeface="Calibri" panose="020F0502020204030204" pitchFamily="34" charset="0"/>
              </a:rPr>
              <a:t>trade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275462" y="4225992"/>
            <a:ext cx="5459105"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1800" b="1" dirty="0" smtClean="0">
              <a:solidFill>
                <a:schemeClr val="bg1"/>
              </a:solidFill>
              <a:latin typeface="Calibri" panose="020F0502020204030204" pitchFamily="34" charset="0"/>
              <a:cs typeface="Calibri" panose="020F0502020204030204" pitchFamily="34" charset="0"/>
            </a:endParaRPr>
          </a:p>
          <a:p>
            <a:pPr algn="ctr"/>
            <a:r>
              <a:rPr lang="ka-GE" sz="1800" b="1" dirty="0" smtClean="0">
                <a:solidFill>
                  <a:schemeClr val="bg1"/>
                </a:solidFill>
                <a:latin typeface="Calibri" panose="020F0502020204030204" pitchFamily="34" charset="0"/>
                <a:cs typeface="Calibri" panose="020F0502020204030204" pitchFamily="34" charset="0"/>
              </a:rPr>
              <a:t>ვაჭრობა</a:t>
            </a:r>
            <a:endParaRPr lang="en-US" sz="1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245120" y="4852840"/>
            <a:ext cx="5546213"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 country's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trade</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in manufactured goods has expanded in the last ten years.</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p:cNvSpPr/>
          <p:nvPr/>
        </p:nvSpPr>
        <p:spPr>
          <a:xfrm>
            <a:off x="8467815" y="651798"/>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74657" y="1719618"/>
            <a:ext cx="3029204" cy="247739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t</a:t>
            </a:r>
            <a:r>
              <a:rPr lang="en-US" sz="2800" b="1" dirty="0" smtClean="0">
                <a:solidFill>
                  <a:schemeClr val="bg1"/>
                </a:solidFill>
                <a:latin typeface="Calibri" panose="020F0502020204030204" pitchFamily="34" charset="0"/>
                <a:cs typeface="Calibri" panose="020F0502020204030204" pitchFamily="34" charset="0"/>
              </a:rPr>
              <a:t>ax </a:t>
            </a:r>
            <a:r>
              <a:rPr lang="en-US" sz="2800" b="1" dirty="0">
                <a:solidFill>
                  <a:schemeClr val="bg1"/>
                </a:solidFill>
                <a:latin typeface="Calibri" panose="020F0502020204030204" pitchFamily="34" charset="0"/>
                <a:cs typeface="Calibri" panose="020F0502020204030204" pitchFamily="34" charset="0"/>
              </a:rPr>
              <a:t>avoidance</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 </a:t>
            </a:r>
          </a:p>
        </p:txBody>
      </p:sp>
      <p:sp>
        <p:nvSpPr>
          <p:cNvPr id="190" name="Google Shape;190;g8d3272b2c0_0_231"/>
          <p:cNvSpPr/>
          <p:nvPr/>
        </p:nvSpPr>
        <p:spPr>
          <a:xfrm>
            <a:off x="3616657" y="4308569"/>
            <a:ext cx="5145205" cy="72851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a:solidFill>
                <a:schemeClr val="bg1"/>
              </a:solidFill>
              <a:latin typeface="Calibri" panose="020F0502020204030204" pitchFamily="34" charset="0"/>
              <a:cs typeface="Calibri" panose="020F0502020204030204" pitchFamily="34" charset="0"/>
            </a:endParaRPr>
          </a:p>
          <a:p>
            <a:pPr algn="ctr"/>
            <a:r>
              <a:rPr lang="ka-GE" sz="1800" b="1" dirty="0" smtClean="0">
                <a:solidFill>
                  <a:schemeClr val="bg1"/>
                </a:solidFill>
                <a:latin typeface="Calibri" panose="020F0502020204030204" pitchFamily="34" charset="0"/>
                <a:cs typeface="Calibri" panose="020F0502020204030204" pitchFamily="34" charset="0"/>
              </a:rPr>
              <a:t>გადასახადებისგან თავის არიდება</a:t>
            </a:r>
            <a:endParaRPr lang="ka-GE" sz="1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76765" y="5117982"/>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Inland Revenue estimates that it is losing at least £10 billion a year because of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tax avoidance</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p:cNvSpPr/>
          <p:nvPr/>
        </p:nvSpPr>
        <p:spPr>
          <a:xfrm>
            <a:off x="8385929" y="610856"/>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49095" y="1801502"/>
            <a:ext cx="2827010" cy="219729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800" b="1" dirty="0" smtClean="0">
                <a:solidFill>
                  <a:schemeClr val="bg1"/>
                </a:solidFill>
                <a:latin typeface="Calibri" panose="020F0502020204030204" pitchFamily="34" charset="0"/>
                <a:cs typeface="Calibri" panose="020F0502020204030204" pitchFamily="34" charset="0"/>
              </a:rPr>
              <a:t>trade </a:t>
            </a:r>
            <a:r>
              <a:rPr lang="pt-BR" sz="2800" b="1" dirty="0">
                <a:solidFill>
                  <a:schemeClr val="bg1"/>
                </a:solidFill>
                <a:latin typeface="Calibri" panose="020F0502020204030204" pitchFamily="34" charset="0"/>
                <a:cs typeface="Calibri" panose="020F0502020204030204" pitchFamily="34" charset="0"/>
              </a:rPr>
              <a:t>deficit </a:t>
            </a:r>
          </a:p>
          <a:p>
            <a:pPr marL="0" marR="0" lvl="0" indent="0" algn="ctr" rtl="0">
              <a:spcBef>
                <a:spcPts val="0"/>
              </a:spcBef>
              <a:spcAft>
                <a:spcPts val="0"/>
              </a:spcAft>
              <a:buNone/>
            </a:pPr>
            <a:r>
              <a:rPr lang="pt-BR"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643952" y="4051419"/>
            <a:ext cx="5049672" cy="69286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000" b="1" dirty="0">
              <a:solidFill>
                <a:schemeClr val="bg1"/>
              </a:solidFill>
              <a:latin typeface="Calibri" panose="020F0502020204030204" pitchFamily="34" charset="0"/>
              <a:cs typeface="Calibri" panose="020F0502020204030204" pitchFamily="34" charset="0"/>
            </a:endParaRPr>
          </a:p>
          <a:p>
            <a:pPr algn="ctr"/>
            <a:r>
              <a:rPr lang="ka-GE" sz="1800" b="1" dirty="0">
                <a:solidFill>
                  <a:schemeClr val="bg1"/>
                </a:solidFill>
                <a:latin typeface="Calibri" panose="020F0502020204030204" pitchFamily="34" charset="0"/>
                <a:cs typeface="Calibri" panose="020F0502020204030204" pitchFamily="34" charset="0"/>
              </a:rPr>
              <a:t>საგარეო ვაჭრობის დეფიციტი</a:t>
            </a:r>
          </a:p>
          <a:p>
            <a:pPr marL="0" marR="0" lvl="0" indent="0" algn="ctr" rtl="0">
              <a:spcBef>
                <a:spcPts val="0"/>
              </a:spcBef>
              <a:spcAft>
                <a:spcPts val="0"/>
              </a:spcAft>
              <a:buNone/>
            </a:pP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16657" y="4798248"/>
            <a:ext cx="5091887" cy="143739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Brazil has run a $14 billion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trade deficit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with the US.</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p:cNvSpPr/>
          <p:nvPr/>
        </p:nvSpPr>
        <p:spPr>
          <a:xfrm>
            <a:off x="8385928" y="583559"/>
            <a:ext cx="2705936" cy="98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5239</TotalTime>
  <Words>1576</Words>
  <Application>Microsoft Office PowerPoint</Application>
  <PresentationFormat>Custom</PresentationFormat>
  <Paragraphs>298</Paragraphs>
  <Slides>42</Slides>
  <Notes>33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455</cp:revision>
  <dcterms:created xsi:type="dcterms:W3CDTF">2020-04-09T12:21:27Z</dcterms:created>
  <dcterms:modified xsi:type="dcterms:W3CDTF">2021-06-11T07:29:19Z</dcterms:modified>
</cp:coreProperties>
</file>