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56" r:id="rId2"/>
    <p:sldId id="257" r:id="rId3"/>
    <p:sldId id="258" r:id="rId4"/>
    <p:sldId id="372" r:id="rId5"/>
    <p:sldId id="346" r:id="rId6"/>
    <p:sldId id="373" r:id="rId7"/>
    <p:sldId id="374" r:id="rId8"/>
    <p:sldId id="375" r:id="rId9"/>
    <p:sldId id="376" r:id="rId10"/>
    <p:sldId id="261" r:id="rId11"/>
    <p:sldId id="303" r:id="rId12"/>
    <p:sldId id="311" r:id="rId13"/>
    <p:sldId id="312" r:id="rId14"/>
    <p:sldId id="313" r:id="rId15"/>
    <p:sldId id="315" r:id="rId16"/>
    <p:sldId id="345" r:id="rId17"/>
    <p:sldId id="378" r:id="rId18"/>
    <p:sldId id="379" r:id="rId19"/>
    <p:sldId id="380" r:id="rId20"/>
    <p:sldId id="381" r:id="rId21"/>
    <p:sldId id="382" r:id="rId22"/>
    <p:sldId id="271" r:id="rId23"/>
    <p:sldId id="377" r:id="rId24"/>
    <p:sldId id="368" r:id="rId25"/>
    <p:sldId id="348" r:id="rId26"/>
    <p:sldId id="349" r:id="rId27"/>
    <p:sldId id="370" r:id="rId28"/>
    <p:sldId id="339" r:id="rId29"/>
    <p:sldId id="356" r:id="rId30"/>
    <p:sldId id="357" r:id="rId31"/>
    <p:sldId id="358" r:id="rId32"/>
    <p:sldId id="296" r:id="rId33"/>
    <p:sldId id="369" r:id="rId34"/>
    <p:sldId id="297" r:id="rId35"/>
    <p:sldId id="371" r:id="rId36"/>
    <p:sldId id="330" r:id="rId37"/>
    <p:sldId id="331" r:id="rId38"/>
    <p:sldId id="332" r:id="rId39"/>
    <p:sldId id="343" r:id="rId40"/>
    <p:sldId id="304" r:id="rId41"/>
    <p:sldId id="333"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6341"/>
  </p:normalViewPr>
  <p:slideViewPr>
    <p:cSldViewPr snapToGrid="0">
      <p:cViewPr varScale="1">
        <p:scale>
          <a:sx n="74" d="100"/>
          <a:sy n="74" d="100"/>
        </p:scale>
        <p:origin x="-666" y="-90"/>
      </p:cViewPr>
      <p:guideLst>
        <p:guide orient="horz" pos="2160"/>
        <p:guide pos="3840"/>
      </p:guideLst>
    </p:cSldViewPr>
  </p:slideViewPr>
  <p:outlineViewPr>
    <p:cViewPr>
      <p:scale>
        <a:sx n="33" d="100"/>
        <a:sy n="33" d="100"/>
      </p:scale>
      <p:origin x="0" y="-8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6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Calibri Regular"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2197973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ea typeface="Calisto MT Regular" charset="0"/>
                <a:cs typeface="Calisto MT Regular" charset="0"/>
              </a:rPr>
              <a:pPr marL="0" lvl="0" indent="0" algn="r" rtl="0">
                <a:spcBef>
                  <a:spcPts val="0"/>
                </a:spcBef>
                <a:spcAft>
                  <a:spcPts val="0"/>
                </a:spcAft>
                <a:buNone/>
              </a:pPr>
              <a:t>1</a:t>
            </a:fld>
            <a:endParaRPr dirty="0">
              <a:ea typeface="Calisto MT Regular" charset="0"/>
              <a:cs typeface="Calisto MT Regular"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10</a:t>
            </a:fld>
            <a:endParaRPr dirty="0">
              <a:ea typeface="Calisto MT Regular" charset="0"/>
              <a:cs typeface="Calisto MT Regular"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17</a:t>
            </a:fld>
            <a:endParaRPr dirty="0">
              <a:ea typeface="Calisto MT Regular" charset="0"/>
              <a:cs typeface="Calisto MT Regular"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18</a:t>
            </a:fld>
            <a:endParaRPr dirty="0">
              <a:ea typeface="Calisto MT Regular" charset="0"/>
              <a:cs typeface="Calisto MT Regular"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19</a:t>
            </a:fld>
            <a:endParaRPr dirty="0">
              <a:ea typeface="Calisto MT Regular" charset="0"/>
              <a:cs typeface="Calisto MT Regular"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20</a:t>
            </a:fld>
            <a:endParaRPr dirty="0">
              <a:ea typeface="Calisto MT Regular" charset="0"/>
              <a:cs typeface="Calisto MT Regular"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21</a:t>
            </a:fld>
            <a:endParaRPr dirty="0">
              <a:ea typeface="Calisto MT Regular" charset="0"/>
              <a:cs typeface="Calisto MT Regular"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22</a:t>
            </a:fld>
            <a:endParaRPr dirty="0">
              <a:ea typeface="Calisto MT Regular" charset="0"/>
              <a:cs typeface="Calisto MT Regular"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28</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622590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29</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978885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30</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9585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31</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4190570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ka-GE" dirty="0">
                <a:latin typeface="Calibri Regular" charset="0"/>
              </a:rPr>
              <a:t>წინადადებაში </a:t>
            </a:r>
            <a:r>
              <a:rPr lang="en-US" dirty="0">
                <a:latin typeface="Calibri Regular" charset="0"/>
              </a:rPr>
              <a:t>shows</a:t>
            </a:r>
            <a:r>
              <a:rPr lang="ka-GE" dirty="0">
                <a:latin typeface="Calibri Regular" charset="0"/>
              </a:rPr>
              <a:t> ზმნა აჩვენებს გამოხატავს</a:t>
            </a:r>
            <a:r>
              <a:rPr lang="ka-GE" baseline="0" dirty="0">
                <a:latin typeface="Calibri Regular" charset="0"/>
              </a:rPr>
              <a:t> ახლანდელ მარტივ დროს.</a:t>
            </a:r>
          </a:p>
          <a:p>
            <a:pPr marL="0" lvl="0" indent="0" algn="l" rtl="0">
              <a:spcBef>
                <a:spcPts val="0"/>
              </a:spcBef>
              <a:spcAft>
                <a:spcPts val="0"/>
              </a:spcAft>
              <a:buNone/>
            </a:pPr>
            <a:endParaRPr lang="ka-GE" dirty="0">
              <a:latin typeface="Calibri Regular" charset="0"/>
            </a:endParaRPr>
          </a:p>
          <a:p>
            <a:pPr marL="0" lvl="0" indent="0" algn="l" rtl="0">
              <a:spcBef>
                <a:spcPts val="0"/>
              </a:spcBef>
              <a:spcAft>
                <a:spcPts val="0"/>
              </a:spcAft>
              <a:buNone/>
            </a:pPr>
            <a:r>
              <a:rPr lang="ka-GE" dirty="0">
                <a:latin typeface="Calibri Regular" charset="0"/>
              </a:rPr>
              <a:t>ახლანდელი</a:t>
            </a:r>
            <a:r>
              <a:rPr lang="ka-GE" baseline="0" dirty="0">
                <a:latin typeface="Calibri Regular" charset="0"/>
              </a:rPr>
              <a:t> მარტივი დრო გამოხატავს მოქმედებებს რომელიც მეორდება,  </a:t>
            </a:r>
          </a:p>
          <a:p>
            <a:pPr marL="0" lvl="0" indent="0" algn="l" rtl="0">
              <a:spcBef>
                <a:spcPts val="0"/>
              </a:spcBef>
              <a:spcAft>
                <a:spcPts val="0"/>
              </a:spcAft>
              <a:buNone/>
            </a:pPr>
            <a:endParaRPr lang="ka-GE" baseline="0" dirty="0">
              <a:latin typeface="Calibri Regular" charset="0"/>
            </a:endParaRPr>
          </a:p>
          <a:p>
            <a:pPr marL="0" lvl="0" indent="0" algn="l" rtl="0">
              <a:spcBef>
                <a:spcPts val="0"/>
              </a:spcBef>
              <a:spcAft>
                <a:spcPts val="0"/>
              </a:spcAft>
              <a:buNone/>
            </a:pPr>
            <a:r>
              <a:rPr lang="ka-GE" baseline="0" dirty="0">
                <a:latin typeface="Calibri Regular" charset="0"/>
              </a:rPr>
              <a:t>მუდმოვ სიტუაციებს, ყველასათვის ცნობილ ჭეშმარიტებებს, ჩვეულ მოქმედებებს. </a:t>
            </a:r>
            <a:endParaRPr dirty="0">
              <a:latin typeface="Calibri Regular"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32</a:t>
            </a:fld>
            <a:endParaRPr dirty="0">
              <a:ea typeface="Calisto MT Regular" charset="0"/>
              <a:cs typeface="Calisto MT Regular"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33</a:t>
            </a:fld>
            <a:endParaRPr dirty="0">
              <a:ea typeface="Calisto MT Regular" charset="0"/>
              <a:cs typeface="Calisto MT Regular" charset="0"/>
            </a:endParaRPr>
          </a:p>
        </p:txBody>
      </p:sp>
    </p:spTree>
    <p:extLst>
      <p:ext uri="{BB962C8B-B14F-4D97-AF65-F5344CB8AC3E}">
        <p14:creationId xmlns:p14="http://schemas.microsoft.com/office/powerpoint/2010/main" val="2061927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34</a:t>
            </a:fld>
            <a:endParaRPr dirty="0">
              <a:ea typeface="Calisto MT Regular" charset="0"/>
              <a:cs typeface="Calisto MT Regular"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35</a:t>
            </a:fld>
            <a:endParaRPr dirty="0">
              <a:ea typeface="Calisto MT Regular" charset="0"/>
              <a:cs typeface="Calisto MT Regular" charset="0"/>
            </a:endParaRPr>
          </a:p>
        </p:txBody>
      </p:sp>
    </p:spTree>
    <p:extLst>
      <p:ext uri="{BB962C8B-B14F-4D97-AF65-F5344CB8AC3E}">
        <p14:creationId xmlns:p14="http://schemas.microsoft.com/office/powerpoint/2010/main" val="3655432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36</a:t>
            </a:fld>
            <a:endParaRPr dirty="0">
              <a:ea typeface="Calisto MT Regular" charset="0"/>
              <a:cs typeface="Calisto MT Regular" charset="0"/>
            </a:endParaRPr>
          </a:p>
        </p:txBody>
      </p:sp>
    </p:spTree>
    <p:extLst>
      <p:ext uri="{BB962C8B-B14F-4D97-AF65-F5344CB8AC3E}">
        <p14:creationId xmlns:p14="http://schemas.microsoft.com/office/powerpoint/2010/main" val="476144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37</a:t>
            </a:fld>
            <a:endParaRPr dirty="0">
              <a:ea typeface="Calisto MT Regular" charset="0"/>
              <a:cs typeface="Calisto MT Regular" charset="0"/>
            </a:endParaRPr>
          </a:p>
        </p:txBody>
      </p:sp>
    </p:spTree>
    <p:extLst>
      <p:ext uri="{BB962C8B-B14F-4D97-AF65-F5344CB8AC3E}">
        <p14:creationId xmlns:p14="http://schemas.microsoft.com/office/powerpoint/2010/main" val="1285877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38</a:t>
            </a:fld>
            <a:endParaRPr dirty="0">
              <a:ea typeface="Calisto MT Regular" charset="0"/>
              <a:cs typeface="Calisto MT Regular" charset="0"/>
            </a:endParaRPr>
          </a:p>
        </p:txBody>
      </p:sp>
    </p:spTree>
    <p:extLst>
      <p:ext uri="{BB962C8B-B14F-4D97-AF65-F5344CB8AC3E}">
        <p14:creationId xmlns:p14="http://schemas.microsoft.com/office/powerpoint/2010/main" val="4274741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905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41</a:t>
            </a:fld>
            <a:endParaRPr dirty="0">
              <a:ea typeface="Calisto MT Regular" charset="0"/>
              <a:cs typeface="Calisto MT Regular" charset="0"/>
            </a:endParaRPr>
          </a:p>
        </p:txBody>
      </p:sp>
    </p:spTree>
    <p:extLst>
      <p:ext uri="{BB962C8B-B14F-4D97-AF65-F5344CB8AC3E}">
        <p14:creationId xmlns:p14="http://schemas.microsoft.com/office/powerpoint/2010/main" val="399357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6</a:t>
            </a:fld>
            <a:endParaRPr dirty="0">
              <a:ea typeface="Calisto MT Regular" charset="0"/>
              <a:cs typeface="Calisto MT Regular"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7</a:t>
            </a:fld>
            <a:endParaRPr dirty="0">
              <a:ea typeface="Calisto MT Regular" charset="0"/>
              <a:cs typeface="Calisto MT Regular"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8</a:t>
            </a:fld>
            <a:endParaRPr dirty="0">
              <a:ea typeface="Calisto MT Regular" charset="0"/>
              <a:cs typeface="Calisto MT Regular"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9</a:t>
            </a:fld>
            <a:endParaRPr dirty="0">
              <a:ea typeface="Calisto MT Regular" charset="0"/>
              <a:cs typeface="Calisto MT Regular"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Regular"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Regular"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Calibri Regular"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Regular" charset="0"/>
                <a:ea typeface="Calibri Regular"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Regular" charset="0"/>
                <a:ea typeface="Calibri Regular"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05293" y="202382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ea typeface="Calisto MT Regular" charset="0"/>
                <a:cs typeface="Calibri" panose="020F0502020204030204" pitchFamily="34" charset="0"/>
              </a:rPr>
              <a:t>d</a:t>
            </a:r>
            <a:r>
              <a:rPr lang="en-US" sz="2800" b="1" dirty="0" smtClean="0">
                <a:solidFill>
                  <a:schemeClr val="bg1"/>
                </a:solidFill>
                <a:latin typeface="Calibri" panose="020F0502020204030204" pitchFamily="34" charset="0"/>
                <a:ea typeface="Calisto MT Regular" charset="0"/>
                <a:cs typeface="Calibri" panose="020F0502020204030204" pitchFamily="34" charset="0"/>
              </a:rPr>
              <a:t>ie </a:t>
            </a:r>
            <a:r>
              <a:rPr lang="en-US" sz="2800" b="1" dirty="0">
                <a:solidFill>
                  <a:schemeClr val="bg1"/>
                </a:solidFill>
                <a:latin typeface="Calibri" panose="020F0502020204030204" pitchFamily="34" charset="0"/>
                <a:ea typeface="Calisto MT Regular" charset="0"/>
                <a:cs typeface="Calibri" panose="020F0502020204030204" pitchFamily="34" charset="0"/>
              </a:rPr>
              <a:t>out</a:t>
            </a:r>
          </a:p>
          <a:p>
            <a:pPr marL="0" marR="0" lvl="0" indent="0" algn="ctr" rtl="0">
              <a:spcBef>
                <a:spcPts val="0"/>
              </a:spcBef>
              <a:spcAft>
                <a:spcPts val="0"/>
              </a:spcAft>
              <a:buNone/>
            </a:pPr>
            <a:r>
              <a:rPr lang="en-US" sz="2800" b="1" dirty="0">
                <a:solidFill>
                  <a:schemeClr val="bg1"/>
                </a:solidFill>
                <a:latin typeface="Calibri" panose="020F0502020204030204" pitchFamily="34" charset="0"/>
                <a:ea typeface="Calisto MT Regular" charset="0"/>
                <a:cs typeface="Calibri" panose="020F0502020204030204" pitchFamily="34" charset="0"/>
              </a:rPr>
              <a:t>(ph. </a:t>
            </a:r>
            <a:r>
              <a:rPr lang="en-US" sz="2800" b="1" dirty="0" smtClean="0">
                <a:solidFill>
                  <a:schemeClr val="bg1"/>
                </a:solidFill>
                <a:latin typeface="Calibri" panose="020F0502020204030204" pitchFamily="34" charset="0"/>
                <a:ea typeface="Calisto MT Regular" charset="0"/>
                <a:cs typeface="Calibri" panose="020F0502020204030204" pitchFamily="34" charset="0"/>
              </a:rPr>
              <a:t>v.)</a:t>
            </a:r>
            <a:endParaRPr lang="en-US" sz="2800" b="1" dirty="0">
              <a:solidFill>
                <a:schemeClr val="bg1"/>
              </a:solidFill>
              <a:latin typeface="Calibri" panose="020F0502020204030204" pitchFamily="34" charset="0"/>
              <a:ea typeface="Calisto MT Regular" charset="0"/>
              <a:cs typeface="Calibri" panose="020F0502020204030204" pitchFamily="34" charset="0"/>
            </a:endParaRPr>
          </a:p>
        </p:txBody>
      </p:sp>
      <p:sp>
        <p:nvSpPr>
          <p:cNvPr id="190" name="Google Shape;190;g8d3272b2c0_0_231"/>
          <p:cNvSpPr/>
          <p:nvPr/>
        </p:nvSpPr>
        <p:spPr>
          <a:xfrm>
            <a:off x="4074846" y="4654366"/>
            <a:ext cx="4292295" cy="6688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anose="020F0502020204030204" pitchFamily="34" charset="0"/>
                <a:ea typeface="Calibri"/>
                <a:cs typeface="Calibri" panose="020F0502020204030204" pitchFamily="34" charset="0"/>
                <a:sym typeface="Calibri"/>
              </a:rPr>
              <a:t>გადაშენება</a:t>
            </a:r>
          </a:p>
        </p:txBody>
      </p:sp>
      <p:sp>
        <p:nvSpPr>
          <p:cNvPr id="3" name="Rectangle 2">
            <a:extLst>
              <a:ext uri="{FF2B5EF4-FFF2-40B4-BE49-F238E27FC236}">
                <a16:creationId xmlns="" xmlns:a16="http://schemas.microsoft.com/office/drawing/2014/main" id="{748FA8E3-2CE3-3647-992D-018F0126A7B0}"/>
              </a:ext>
            </a:extLst>
          </p:cNvPr>
          <p:cNvSpPr/>
          <p:nvPr/>
        </p:nvSpPr>
        <p:spPr>
          <a:xfrm>
            <a:off x="8550983" y="474057"/>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TextBox 1">
            <a:extLst>
              <a:ext uri="{FF2B5EF4-FFF2-40B4-BE49-F238E27FC236}">
                <a16:creationId xmlns="" xmlns:a16="http://schemas.microsoft.com/office/drawing/2014/main" id="{B328E047-1F90-4CB1-8264-047021299E60}"/>
              </a:ext>
            </a:extLst>
          </p:cNvPr>
          <p:cNvSpPr txBox="1"/>
          <p:nvPr/>
        </p:nvSpPr>
        <p:spPr>
          <a:xfrm>
            <a:off x="8367145" y="664167"/>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074847" y="5421660"/>
            <a:ext cx="429229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Dinosaurs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died out </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millions of years ago.</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596112" y="3556125"/>
            <a:ext cx="10593680" cy="1641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a:latin typeface="Calibri" panose="020F0502020204030204" pitchFamily="34" charset="0"/>
                <a:cs typeface="Calibri" panose="020F0502020204030204" pitchFamily="34" charset="0"/>
              </a:rPr>
              <a:t>T</a:t>
            </a:r>
            <a:r>
              <a:rPr lang="en-US" sz="2800" dirty="0" smtClean="0">
                <a:latin typeface="Calibri" panose="020F0502020204030204" pitchFamily="34" charset="0"/>
                <a:cs typeface="Calibri" panose="020F0502020204030204" pitchFamily="34" charset="0"/>
              </a:rPr>
              <a:t>he </a:t>
            </a:r>
            <a:r>
              <a:rPr lang="en-US" sz="2800" dirty="0">
                <a:latin typeface="Calibri" panose="020F0502020204030204" pitchFamily="34" charset="0"/>
                <a:cs typeface="Calibri" panose="020F0502020204030204" pitchFamily="34" charset="0"/>
              </a:rPr>
              <a:t>process of making something dirty or poisonous, or the state of containing unwanted or dangerous </a:t>
            </a:r>
            <a:r>
              <a:rPr lang="en-US" sz="2800" dirty="0" smtClean="0">
                <a:latin typeface="Calibri" panose="020F0502020204030204" pitchFamily="34" charset="0"/>
                <a:cs typeface="Calibri" panose="020F0502020204030204" pitchFamily="34" charset="0"/>
              </a:rPr>
              <a:t>substances</a:t>
            </a:r>
            <a:endParaRPr lang="en-US" sz="2800"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6" name="Rectangle 15">
            <a:extLst>
              <a:ext uri="{FF2B5EF4-FFF2-40B4-BE49-F238E27FC236}">
                <a16:creationId xmlns="" xmlns:a16="http://schemas.microsoft.com/office/drawing/2014/main" id="{CFC47528-8DA9-514A-ABB5-DF08268F46B6}"/>
              </a:ext>
            </a:extLst>
          </p:cNvPr>
          <p:cNvSpPr/>
          <p:nvPr/>
        </p:nvSpPr>
        <p:spPr>
          <a:xfrm>
            <a:off x="596112" y="2276405"/>
            <a:ext cx="1695924"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d</a:t>
            </a:r>
            <a:r>
              <a:rPr lang="en-US" sz="2500" dirty="0" smtClean="0">
                <a:latin typeface="Calibri" panose="020F0502020204030204" pitchFamily="34" charset="0"/>
                <a:cs typeface="Calibri" panose="020F0502020204030204" pitchFamily="34" charset="0"/>
              </a:rPr>
              <a:t>ie </a:t>
            </a:r>
            <a:r>
              <a:rPr lang="en-US" sz="2500" dirty="0">
                <a:latin typeface="Calibri" panose="020F0502020204030204" pitchFamily="34" charset="0"/>
                <a:cs typeface="Calibri" panose="020F0502020204030204" pitchFamily="34" charset="0"/>
              </a:rPr>
              <a:t>out</a:t>
            </a:r>
          </a:p>
        </p:txBody>
      </p:sp>
      <p:sp>
        <p:nvSpPr>
          <p:cNvPr id="17" name="Rectangle 16">
            <a:extLst>
              <a:ext uri="{FF2B5EF4-FFF2-40B4-BE49-F238E27FC236}">
                <a16:creationId xmlns="" xmlns:a16="http://schemas.microsoft.com/office/drawing/2014/main" id="{C3F1E415-546D-2C48-A6C3-AC6D34F9BA7B}"/>
              </a:ext>
            </a:extLst>
          </p:cNvPr>
          <p:cNvSpPr/>
          <p:nvPr/>
        </p:nvSpPr>
        <p:spPr>
          <a:xfrm>
            <a:off x="2824459" y="2286784"/>
            <a:ext cx="1512251"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logging</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4908605" y="2286784"/>
            <a:ext cx="1512251"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poaching</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6860989" y="2309983"/>
            <a:ext cx="2130078" cy="662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contamination</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9418763" y="2306848"/>
            <a:ext cx="1771029" cy="666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s</a:t>
            </a:r>
            <a:r>
              <a:rPr lang="en-US" sz="2500" dirty="0" smtClean="0">
                <a:latin typeface="Calibri" panose="020F0502020204030204" pitchFamily="34" charset="0"/>
                <a:cs typeface="Calibri" panose="020F0502020204030204" pitchFamily="34" charset="0"/>
              </a:rPr>
              <a:t>oil </a:t>
            </a:r>
            <a:r>
              <a:rPr lang="en-US" sz="2500" dirty="0">
                <a:latin typeface="Calibri" panose="020F0502020204030204" pitchFamily="34" charset="0"/>
                <a:cs typeface="Calibri" panose="020F0502020204030204" pitchFamily="34" charset="0"/>
              </a:rPr>
              <a:t>erosion</a:t>
            </a:r>
          </a:p>
        </p:txBody>
      </p:sp>
      <p:sp>
        <p:nvSpPr>
          <p:cNvPr id="25" name="Rectangle 24">
            <a:extLst>
              <a:ext uri="{FF2B5EF4-FFF2-40B4-BE49-F238E27FC236}">
                <a16:creationId xmlns=""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6" name="TextBox 25">
            <a:extLst>
              <a:ext uri="{FF2B5EF4-FFF2-40B4-BE49-F238E27FC236}">
                <a16:creationId xmlns="" xmlns:a16="http://schemas.microsoft.com/office/drawing/2014/main" id="{0EDC11AA-0F7F-2940-8C05-F555C4D6FD04}"/>
              </a:ext>
            </a:extLst>
          </p:cNvPr>
          <p:cNvSpPr txBox="1"/>
          <p:nvPr/>
        </p:nvSpPr>
        <p:spPr>
          <a:xfrm>
            <a:off x="8509726" y="365125"/>
            <a:ext cx="2435366"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2218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2.96296E-6 L 0.11953 0.48172 " pathEditMode="relative" rAng="0" ptsTypes="AA">
                                      <p:cBhvr>
                                        <p:cTn id="6" dur="2000" fill="hold"/>
                                        <p:tgtEl>
                                          <p:spTgt spid="19"/>
                                        </p:tgtEl>
                                        <p:attrNameLst>
                                          <p:attrName>ppt_x</p:attrName>
                                          <p:attrName>ppt_y</p:attrName>
                                        </p:attrNameLst>
                                      </p:cBhvr>
                                      <p:rCtr x="5977" y="2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750655" y="3278705"/>
            <a:ext cx="10658611" cy="1630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T</a:t>
            </a:r>
            <a:r>
              <a:rPr lang="en-US" sz="2800" dirty="0" smtClean="0">
                <a:latin typeface="Calibri" panose="020F0502020204030204" pitchFamily="34" charset="0"/>
                <a:cs typeface="Calibri" panose="020F0502020204030204" pitchFamily="34" charset="0"/>
              </a:rPr>
              <a:t>o </a:t>
            </a:r>
            <a:r>
              <a:rPr lang="en-US" sz="2800" dirty="0">
                <a:latin typeface="Calibri" panose="020F0502020204030204" pitchFamily="34" charset="0"/>
                <a:cs typeface="Calibri" panose="020F0502020204030204" pitchFamily="34" charset="0"/>
              </a:rPr>
              <a:t>catch or kill an animal without permission on someone else’s property, or to kill animals illegally to get valuable parts of </a:t>
            </a:r>
            <a:r>
              <a:rPr lang="en-US" sz="2800" dirty="0" smtClean="0">
                <a:latin typeface="Calibri" panose="020F0502020204030204" pitchFamily="34" charset="0"/>
                <a:cs typeface="Calibri" panose="020F0502020204030204" pitchFamily="34" charset="0"/>
              </a:rPr>
              <a:t>them</a:t>
            </a:r>
            <a:endParaRPr lang="en-US" sz="2800"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6" name="Rectangle 15">
            <a:extLst>
              <a:ext uri="{FF2B5EF4-FFF2-40B4-BE49-F238E27FC236}">
                <a16:creationId xmlns="" xmlns:a16="http://schemas.microsoft.com/office/drawing/2014/main" id="{37C75B55-7989-8648-AD44-3E426651A547}"/>
              </a:ext>
            </a:extLst>
          </p:cNvPr>
          <p:cNvSpPr/>
          <p:nvPr/>
        </p:nvSpPr>
        <p:spPr>
          <a:xfrm>
            <a:off x="1615486" y="2227203"/>
            <a:ext cx="2002215"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cs typeface="Calibri" pitchFamily="34" charset="0"/>
              </a:rPr>
              <a:t>d</a:t>
            </a:r>
            <a:r>
              <a:rPr lang="en-US" sz="2500" dirty="0" smtClean="0">
                <a:latin typeface="Calibri" pitchFamily="34" charset="0"/>
                <a:cs typeface="Calibri" pitchFamily="34" charset="0"/>
              </a:rPr>
              <a:t>ie </a:t>
            </a:r>
            <a:r>
              <a:rPr lang="en-US" sz="2500" dirty="0">
                <a:latin typeface="Calibri" pitchFamily="34" charset="0"/>
                <a:cs typeface="Calibri" pitchFamily="34" charset="0"/>
              </a:rPr>
              <a:t>out</a:t>
            </a:r>
          </a:p>
        </p:txBody>
      </p:sp>
      <p:sp>
        <p:nvSpPr>
          <p:cNvPr id="18" name="Rectangle 17">
            <a:extLst>
              <a:ext uri="{FF2B5EF4-FFF2-40B4-BE49-F238E27FC236}">
                <a16:creationId xmlns="" xmlns:a16="http://schemas.microsoft.com/office/drawing/2014/main" id="{E1263BD4-41EB-F140-B14D-92CDFFA0F291}"/>
              </a:ext>
            </a:extLst>
          </p:cNvPr>
          <p:cNvSpPr/>
          <p:nvPr/>
        </p:nvSpPr>
        <p:spPr>
          <a:xfrm>
            <a:off x="4260003" y="2227203"/>
            <a:ext cx="1459704" cy="66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sto MT Regular" charset="0"/>
              </a:rPr>
              <a:t>l</a:t>
            </a:r>
            <a:r>
              <a:rPr lang="en-US" sz="2500" dirty="0" smtClean="0">
                <a:latin typeface="Calibri" pitchFamily="34" charset="0"/>
                <a:cs typeface="Calibri" pitchFamily="34" charset="0"/>
              </a:rPr>
              <a:t>ogging</a:t>
            </a:r>
            <a:endParaRPr lang="en-US" sz="2500" dirty="0">
              <a:latin typeface="Calibri" pitchFamily="34" charset="0"/>
              <a:cs typeface="Calibri" pitchFamily="34" charset="0"/>
            </a:endParaRPr>
          </a:p>
        </p:txBody>
      </p:sp>
      <p:sp>
        <p:nvSpPr>
          <p:cNvPr id="19" name="Rectangle 18">
            <a:extLst>
              <a:ext uri="{FF2B5EF4-FFF2-40B4-BE49-F238E27FC236}">
                <a16:creationId xmlns="" xmlns:a16="http://schemas.microsoft.com/office/drawing/2014/main" id="{4F00EBF1-1BB5-A648-8DE1-A0671CA6C62A}"/>
              </a:ext>
            </a:extLst>
          </p:cNvPr>
          <p:cNvSpPr/>
          <p:nvPr/>
        </p:nvSpPr>
        <p:spPr>
          <a:xfrm>
            <a:off x="6333669" y="2227204"/>
            <a:ext cx="1629352"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cs typeface="Calibri" pitchFamily="34" charset="0"/>
              </a:rPr>
              <a:t>poaching</a:t>
            </a:r>
          </a:p>
        </p:txBody>
      </p:sp>
      <p:sp>
        <p:nvSpPr>
          <p:cNvPr id="20" name="Rectangle 19">
            <a:extLst>
              <a:ext uri="{FF2B5EF4-FFF2-40B4-BE49-F238E27FC236}">
                <a16:creationId xmlns="" xmlns:a16="http://schemas.microsoft.com/office/drawing/2014/main" id="{FA90D152-4A5C-4E41-8151-C27BEF0D827B}"/>
              </a:ext>
            </a:extLst>
          </p:cNvPr>
          <p:cNvSpPr/>
          <p:nvPr/>
        </p:nvSpPr>
        <p:spPr>
          <a:xfrm>
            <a:off x="8603333" y="2227203"/>
            <a:ext cx="1806683"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cs typeface="Calibri" pitchFamily="34" charset="0"/>
              </a:rPr>
              <a:t>s</a:t>
            </a:r>
            <a:r>
              <a:rPr lang="en-US" sz="2500" dirty="0" smtClean="0">
                <a:latin typeface="Calibri" pitchFamily="34" charset="0"/>
                <a:cs typeface="Calibri" pitchFamily="34" charset="0"/>
              </a:rPr>
              <a:t>oil </a:t>
            </a:r>
            <a:r>
              <a:rPr lang="en-US" sz="2500" dirty="0">
                <a:latin typeface="Calibri" pitchFamily="34" charset="0"/>
                <a:cs typeface="Calibri" pitchFamily="34" charset="0"/>
              </a:rPr>
              <a:t>erosion</a:t>
            </a:r>
          </a:p>
        </p:txBody>
      </p:sp>
      <p:sp>
        <p:nvSpPr>
          <p:cNvPr id="13" name="Rectangle 12">
            <a:extLst>
              <a:ext uri="{FF2B5EF4-FFF2-40B4-BE49-F238E27FC236}">
                <a16:creationId xmlns=""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 xmlns:a16="http://schemas.microsoft.com/office/drawing/2014/main" id="{0EDC11AA-0F7F-2940-8C05-F555C4D6FD04}"/>
              </a:ext>
            </a:extLst>
          </p:cNvPr>
          <p:cNvSpPr txBox="1"/>
          <p:nvPr/>
        </p:nvSpPr>
        <p:spPr>
          <a:xfrm>
            <a:off x="8635791"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sto MT Regular" charset="0"/>
                <a:cs typeface="Calibri" pitchFamily="34" charset="0"/>
              </a:rPr>
              <a:t>Vocabulary</a:t>
            </a:r>
          </a:p>
          <a:p>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42111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3.7037E-7 L 0.19205 0.47708 " pathEditMode="relative" rAng="0" ptsTypes="AA">
                                      <p:cBhvr>
                                        <p:cTn id="6" dur="2000" fill="hold"/>
                                        <p:tgtEl>
                                          <p:spTgt spid="19"/>
                                        </p:tgtEl>
                                        <p:attrNameLst>
                                          <p:attrName>ppt_x</p:attrName>
                                          <p:attrName>ppt_y</p:attrName>
                                        </p:attrNameLst>
                                      </p:cBhvr>
                                      <p:rCtr x="9596" y="238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514080" y="3405606"/>
            <a:ext cx="10593680" cy="1291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T</a:t>
            </a:r>
            <a:r>
              <a:rPr lang="en-US" sz="2800" dirty="0" smtClean="0">
                <a:latin typeface="Calibri" panose="020F0502020204030204" pitchFamily="34" charset="0"/>
                <a:cs typeface="Calibri" panose="020F0502020204030204" pitchFamily="34" charset="0"/>
              </a:rPr>
              <a:t>he </a:t>
            </a:r>
            <a:r>
              <a:rPr lang="en-US" sz="2800" dirty="0">
                <a:latin typeface="Calibri" panose="020F0502020204030204" pitchFamily="34" charset="0"/>
                <a:cs typeface="Calibri" panose="020F0502020204030204" pitchFamily="34" charset="0"/>
              </a:rPr>
              <a:t>activity of cutting down trees in order to use their </a:t>
            </a:r>
            <a:r>
              <a:rPr lang="en-US" sz="2800" dirty="0" smtClean="0">
                <a:latin typeface="Calibri" panose="020F0502020204030204" pitchFamily="34" charset="0"/>
                <a:cs typeface="Calibri" panose="020F0502020204030204" pitchFamily="34" charset="0"/>
              </a:rPr>
              <a:t>wood</a:t>
            </a:r>
            <a:endParaRPr lang="en-US" sz="2800"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2" name="TextBox 11">
            <a:extLst>
              <a:ext uri="{FF2B5EF4-FFF2-40B4-BE49-F238E27FC236}">
                <a16:creationId xmlns="" xmlns:a16="http://schemas.microsoft.com/office/drawing/2014/main" id="{0EDC11AA-0F7F-2940-8C05-F555C4D6FD04}"/>
              </a:ext>
            </a:extLst>
          </p:cNvPr>
          <p:cNvSpPr txBox="1"/>
          <p:nvPr/>
        </p:nvSpPr>
        <p:spPr>
          <a:xfrm>
            <a:off x="8644479" y="365125"/>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sto MT Regular" charset="0"/>
                <a:cs typeface="Calibri" pitchFamily="34" charset="0"/>
              </a:rPr>
              <a:t>Vocabulary</a:t>
            </a:r>
          </a:p>
          <a:p>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3" name="Rectangle 12">
            <a:extLst>
              <a:ext uri="{FF2B5EF4-FFF2-40B4-BE49-F238E27FC236}">
                <a16:creationId xmlns="" xmlns:a16="http://schemas.microsoft.com/office/drawing/2014/main" id="{37C75B55-7989-8648-AD44-3E426651A547}"/>
              </a:ext>
            </a:extLst>
          </p:cNvPr>
          <p:cNvSpPr/>
          <p:nvPr/>
        </p:nvSpPr>
        <p:spPr>
          <a:xfrm>
            <a:off x="2026422" y="2207467"/>
            <a:ext cx="2002215"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cs typeface="Calibri" pitchFamily="34" charset="0"/>
              </a:rPr>
              <a:t>d</a:t>
            </a:r>
            <a:r>
              <a:rPr lang="en-US" sz="2500" dirty="0" smtClean="0">
                <a:latin typeface="Calibri" pitchFamily="34" charset="0"/>
                <a:cs typeface="Calibri" pitchFamily="34" charset="0"/>
              </a:rPr>
              <a:t>ie </a:t>
            </a:r>
            <a:r>
              <a:rPr lang="en-US" sz="2500" dirty="0">
                <a:latin typeface="Calibri" pitchFamily="34" charset="0"/>
                <a:cs typeface="Calibri" pitchFamily="34" charset="0"/>
              </a:rPr>
              <a:t>out</a:t>
            </a:r>
          </a:p>
        </p:txBody>
      </p:sp>
      <p:sp>
        <p:nvSpPr>
          <p:cNvPr id="14" name="Rectangle 13">
            <a:extLst>
              <a:ext uri="{FF2B5EF4-FFF2-40B4-BE49-F238E27FC236}">
                <a16:creationId xmlns="" xmlns:a16="http://schemas.microsoft.com/office/drawing/2014/main" id="{C3F1E415-546D-2C48-A6C3-AC6D34F9BA7B}"/>
              </a:ext>
            </a:extLst>
          </p:cNvPr>
          <p:cNvSpPr/>
          <p:nvPr/>
        </p:nvSpPr>
        <p:spPr>
          <a:xfrm>
            <a:off x="5054794" y="2183481"/>
            <a:ext cx="1512251" cy="673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logging</a:t>
            </a:r>
          </a:p>
        </p:txBody>
      </p:sp>
      <p:sp>
        <p:nvSpPr>
          <p:cNvPr id="16" name="Rectangle 15">
            <a:extLst>
              <a:ext uri="{FF2B5EF4-FFF2-40B4-BE49-F238E27FC236}">
                <a16:creationId xmlns="" xmlns:a16="http://schemas.microsoft.com/office/drawing/2014/main" id="{FA90D152-4A5C-4E41-8151-C27BEF0D827B}"/>
              </a:ext>
            </a:extLst>
          </p:cNvPr>
          <p:cNvSpPr/>
          <p:nvPr/>
        </p:nvSpPr>
        <p:spPr>
          <a:xfrm>
            <a:off x="7574558" y="2187732"/>
            <a:ext cx="1806683"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cs typeface="Calibri" pitchFamily="34" charset="0"/>
              </a:rPr>
              <a:t>s</a:t>
            </a:r>
            <a:r>
              <a:rPr lang="en-US" sz="2500" dirty="0" smtClean="0">
                <a:latin typeface="Calibri" pitchFamily="34" charset="0"/>
                <a:cs typeface="Calibri" pitchFamily="34" charset="0"/>
              </a:rPr>
              <a:t>oil </a:t>
            </a:r>
            <a:r>
              <a:rPr lang="en-US" sz="2500" dirty="0">
                <a:latin typeface="Calibri" pitchFamily="34" charset="0"/>
                <a:cs typeface="Calibri" pitchFamily="34" charset="0"/>
              </a:rPr>
              <a:t>erosion</a:t>
            </a:r>
          </a:p>
        </p:txBody>
      </p:sp>
    </p:spTree>
    <p:extLst>
      <p:ext uri="{BB962C8B-B14F-4D97-AF65-F5344CB8AC3E}">
        <p14:creationId xmlns:p14="http://schemas.microsoft.com/office/powerpoint/2010/main" val="32837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57251E-6 3.82373E-6 L -0.00313 0.45755 " pathEditMode="relative" rAng="0" ptsTypes="AA">
                                      <p:cBhvr>
                                        <p:cTn id="6" dur="2000" fill="hold"/>
                                        <p:tgtEl>
                                          <p:spTgt spid="14"/>
                                        </p:tgtEl>
                                        <p:attrNameLst>
                                          <p:attrName>ppt_x</p:attrName>
                                          <p:attrName>ppt_y</p:attrName>
                                        </p:attrNameLst>
                                      </p:cBhvr>
                                      <p:rCtr x="-156" y="228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961032" y="3570973"/>
            <a:ext cx="9632272" cy="1312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T</a:t>
            </a:r>
            <a:r>
              <a:rPr lang="en-US" sz="2800" dirty="0" smtClean="0">
                <a:latin typeface="Calibri" panose="020F0502020204030204" pitchFamily="34" charset="0"/>
                <a:cs typeface="Calibri" panose="020F0502020204030204" pitchFamily="34" charset="0"/>
              </a:rPr>
              <a:t>o </a:t>
            </a:r>
            <a:r>
              <a:rPr lang="en-US" sz="2800" dirty="0">
                <a:latin typeface="Calibri" panose="020F0502020204030204" pitchFamily="34" charset="0"/>
                <a:cs typeface="Calibri" panose="020F0502020204030204" pitchFamily="34" charset="0"/>
              </a:rPr>
              <a:t>become less common and finally stop </a:t>
            </a:r>
            <a:r>
              <a:rPr lang="en-US" sz="2800" dirty="0" smtClean="0">
                <a:latin typeface="Calibri" panose="020F0502020204030204" pitchFamily="34" charset="0"/>
                <a:cs typeface="Calibri" panose="020F0502020204030204" pitchFamily="34" charset="0"/>
              </a:rPr>
              <a:t>existing</a:t>
            </a:r>
            <a:endParaRPr lang="en-US" sz="2800"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4" name="Rectangle 23">
            <a:extLst>
              <a:ext uri="{FF2B5EF4-FFF2-40B4-BE49-F238E27FC236}">
                <a16:creationId xmlns="" xmlns:a16="http://schemas.microsoft.com/office/drawing/2014/main" id="{7B60A6A8-0AE2-9545-91DC-51583EAD8D7B}"/>
              </a:ext>
            </a:extLst>
          </p:cNvPr>
          <p:cNvSpPr/>
          <p:nvPr/>
        </p:nvSpPr>
        <p:spPr>
          <a:xfrm>
            <a:off x="3639048" y="2316669"/>
            <a:ext cx="1895205"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cs typeface="Calibri" pitchFamily="34" charset="0"/>
              </a:rPr>
              <a:t>d</a:t>
            </a:r>
            <a:r>
              <a:rPr lang="en-US" sz="2500" dirty="0" smtClean="0">
                <a:latin typeface="Calibri" pitchFamily="34" charset="0"/>
                <a:cs typeface="Calibri" pitchFamily="34" charset="0"/>
              </a:rPr>
              <a:t>ie </a:t>
            </a:r>
            <a:r>
              <a:rPr lang="en-US" sz="2500" dirty="0">
                <a:latin typeface="Calibri" pitchFamily="34" charset="0"/>
                <a:cs typeface="Calibri" pitchFamily="34" charset="0"/>
              </a:rPr>
              <a:t>out</a:t>
            </a:r>
          </a:p>
        </p:txBody>
      </p:sp>
      <p:sp>
        <p:nvSpPr>
          <p:cNvPr id="25" name="Rectangle 24">
            <a:extLst>
              <a:ext uri="{FF2B5EF4-FFF2-40B4-BE49-F238E27FC236}">
                <a16:creationId xmlns="" xmlns:a16="http://schemas.microsoft.com/office/drawing/2014/main" id="{9BC8510C-2B83-394C-99F2-DA4CDABB0620}"/>
              </a:ext>
            </a:extLst>
          </p:cNvPr>
          <p:cNvSpPr/>
          <p:nvPr/>
        </p:nvSpPr>
        <p:spPr>
          <a:xfrm>
            <a:off x="6303145" y="2316669"/>
            <a:ext cx="1895205" cy="708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cs typeface="Calibri" pitchFamily="34" charset="0"/>
              </a:rPr>
              <a:t>s</a:t>
            </a:r>
            <a:r>
              <a:rPr lang="en-US" sz="2500" dirty="0" smtClean="0">
                <a:latin typeface="Calibri" pitchFamily="34" charset="0"/>
                <a:cs typeface="Calibri" pitchFamily="34" charset="0"/>
              </a:rPr>
              <a:t>oil </a:t>
            </a:r>
            <a:r>
              <a:rPr lang="en-US" sz="2500" dirty="0">
                <a:latin typeface="Calibri" pitchFamily="34" charset="0"/>
                <a:cs typeface="Calibri" pitchFamily="34" charset="0"/>
              </a:rPr>
              <a:t>erosion</a:t>
            </a:r>
          </a:p>
        </p:txBody>
      </p:sp>
      <p:sp>
        <p:nvSpPr>
          <p:cNvPr id="9" name="Rectangle 8">
            <a:extLst>
              <a:ext uri="{FF2B5EF4-FFF2-40B4-BE49-F238E27FC236}">
                <a16:creationId xmlns=""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0" name="TextBox 9">
            <a:extLst>
              <a:ext uri="{FF2B5EF4-FFF2-40B4-BE49-F238E27FC236}">
                <a16:creationId xmlns="" xmlns:a16="http://schemas.microsoft.com/office/drawing/2014/main" id="{0EDC11AA-0F7F-2940-8C05-F555C4D6FD04}"/>
              </a:ext>
            </a:extLst>
          </p:cNvPr>
          <p:cNvSpPr txBox="1"/>
          <p:nvPr/>
        </p:nvSpPr>
        <p:spPr>
          <a:xfrm>
            <a:off x="8596352" y="369448"/>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sto MT Regular" charset="0"/>
                <a:cs typeface="Calibri" pitchFamily="34" charset="0"/>
              </a:rPr>
              <a:t>Vocabulary</a:t>
            </a:r>
          </a:p>
          <a:p>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11029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1.85185E-6 L 0.42812 0.49861 " pathEditMode="relative" rAng="0" ptsTypes="AA">
                                      <p:cBhvr>
                                        <p:cTn id="6" dur="2000" fill="hold"/>
                                        <p:tgtEl>
                                          <p:spTgt spid="24"/>
                                        </p:tgtEl>
                                        <p:attrNameLst>
                                          <p:attrName>ppt_x</p:attrName>
                                          <p:attrName>ppt_y</p:attrName>
                                        </p:attrNameLst>
                                      </p:cBhvr>
                                      <p:rCtr x="21406" y="24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180730" y="3268912"/>
            <a:ext cx="9117367" cy="1505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T</a:t>
            </a:r>
            <a:r>
              <a:rPr lang="en-US" sz="2800" dirty="0" smtClean="0">
                <a:latin typeface="Calibri" panose="020F0502020204030204" pitchFamily="34" charset="0"/>
                <a:cs typeface="Calibri" panose="020F0502020204030204" pitchFamily="34" charset="0"/>
              </a:rPr>
              <a:t>he </a:t>
            </a:r>
            <a:r>
              <a:rPr lang="en-US" sz="2800" dirty="0">
                <a:latin typeface="Calibri" panose="020F0502020204030204" pitchFamily="34" charset="0"/>
                <a:cs typeface="Calibri" panose="020F0502020204030204" pitchFamily="34" charset="0"/>
              </a:rPr>
              <a:t>fact of soil, being gradually damaged and removed by the waves, rain, or </a:t>
            </a:r>
            <a:r>
              <a:rPr lang="en-US" sz="2800" dirty="0" smtClean="0">
                <a:latin typeface="Calibri" panose="020F0502020204030204" pitchFamily="34" charset="0"/>
                <a:cs typeface="Calibri" panose="020F0502020204030204" pitchFamily="34" charset="0"/>
              </a:rPr>
              <a:t>wind</a:t>
            </a:r>
            <a:endParaRPr lang="en-US" sz="2800"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4" name="Rectangle 23">
            <a:extLst>
              <a:ext uri="{FF2B5EF4-FFF2-40B4-BE49-F238E27FC236}">
                <a16:creationId xmlns="" xmlns:a16="http://schemas.microsoft.com/office/drawing/2014/main" id="{A867B969-0030-7D4B-A1EF-C41480F48F1C}"/>
              </a:ext>
            </a:extLst>
          </p:cNvPr>
          <p:cNvSpPr/>
          <p:nvPr/>
        </p:nvSpPr>
        <p:spPr>
          <a:xfrm>
            <a:off x="4909350" y="2029593"/>
            <a:ext cx="1784413"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cs typeface="Calibri" pitchFamily="34" charset="0"/>
              </a:rPr>
              <a:t>s</a:t>
            </a:r>
            <a:r>
              <a:rPr lang="en-US" sz="2500" dirty="0" smtClean="0">
                <a:latin typeface="Calibri" pitchFamily="34" charset="0"/>
                <a:cs typeface="Calibri" pitchFamily="34" charset="0"/>
              </a:rPr>
              <a:t>oil </a:t>
            </a:r>
            <a:r>
              <a:rPr lang="en-US" sz="2500" dirty="0">
                <a:latin typeface="Calibri" pitchFamily="34" charset="0"/>
                <a:cs typeface="Calibri" pitchFamily="34" charset="0"/>
              </a:rPr>
              <a:t>erosion</a:t>
            </a:r>
          </a:p>
        </p:txBody>
      </p:sp>
      <p:sp>
        <p:nvSpPr>
          <p:cNvPr id="7" name="Rectangle 6">
            <a:extLst>
              <a:ext uri="{FF2B5EF4-FFF2-40B4-BE49-F238E27FC236}">
                <a16:creationId xmlns=""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8" name="TextBox 7">
            <a:extLst>
              <a:ext uri="{FF2B5EF4-FFF2-40B4-BE49-F238E27FC236}">
                <a16:creationId xmlns="" xmlns:a16="http://schemas.microsoft.com/office/drawing/2014/main" id="{0EDC11AA-0F7F-2940-8C05-F555C4D6FD04}"/>
              </a:ext>
            </a:extLst>
          </p:cNvPr>
          <p:cNvSpPr txBox="1"/>
          <p:nvPr/>
        </p:nvSpPr>
        <p:spPr>
          <a:xfrm>
            <a:off x="8596352" y="369448"/>
            <a:ext cx="2463281" cy="1169551"/>
          </a:xfrm>
          <a:prstGeom prst="rect">
            <a:avLst/>
          </a:prstGeom>
          <a:noFill/>
        </p:spPr>
        <p:txBody>
          <a:bodyPr wrap="square" rtlCol="0">
            <a:spAutoFit/>
          </a:bodyPr>
          <a:lstStyle/>
          <a:p>
            <a:r>
              <a:rPr lang="en-US" sz="3500" dirty="0">
                <a:solidFill>
                  <a:schemeClr val="bg1"/>
                </a:solidFill>
                <a:latin typeface="Calibri" pitchFamily="34" charset="0"/>
                <a:ea typeface="Calisto MT Regular" charset="0"/>
                <a:cs typeface="Calibri" pitchFamily="34" charset="0"/>
              </a:rPr>
              <a:t>Vocabulary</a:t>
            </a:r>
          </a:p>
          <a:p>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0585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78 0.02986 L 0.19688 0.49143 " pathEditMode="relative" rAng="0" ptsTypes="AA">
                                      <p:cBhvr>
                                        <p:cTn id="6" dur="2000" fill="hold"/>
                                        <p:tgtEl>
                                          <p:spTgt spid="24"/>
                                        </p:tgtEl>
                                        <p:attrNameLst>
                                          <p:attrName>ppt_x</p:attrName>
                                          <p:attrName>ppt_y</p:attrName>
                                        </p:attrNameLst>
                                      </p:cBhvr>
                                      <p:rCtr x="9883" y="23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a:extLst>
              <a:ext uri="{FF2B5EF4-FFF2-40B4-BE49-F238E27FC236}">
                <a16:creationId xmlns="" xmlns:a16="http://schemas.microsoft.com/office/drawing/2014/main" id="{B034F6F6-E50A-41E7-A744-CF70F1F4389A}"/>
              </a:ext>
            </a:extLst>
          </p:cNvPr>
          <p:cNvSpPr/>
          <p:nvPr/>
        </p:nvSpPr>
        <p:spPr>
          <a:xfrm>
            <a:off x="5050689" y="5028304"/>
            <a:ext cx="2505917" cy="163007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a-GE" sz="2000" b="1" dirty="0">
              <a:solidFill>
                <a:schemeClr val="bg1"/>
              </a:solidFill>
              <a:latin typeface="Calibri" pitchFamily="34" charset="0"/>
              <a:ea typeface="Calisto MT Regular" charset="0"/>
              <a:cs typeface="Calibri" pitchFamily="34" charset="0"/>
            </a:endParaRPr>
          </a:p>
        </p:txBody>
      </p:sp>
      <p:sp>
        <p:nvSpPr>
          <p:cNvPr id="39" name="Oval 38">
            <a:extLst>
              <a:ext uri="{FF2B5EF4-FFF2-40B4-BE49-F238E27FC236}">
                <a16:creationId xmlns="" xmlns:a16="http://schemas.microsoft.com/office/drawing/2014/main" id="{B034F6F6-E50A-41E7-A744-CF70F1F4389A}"/>
              </a:ext>
            </a:extLst>
          </p:cNvPr>
          <p:cNvSpPr/>
          <p:nvPr/>
        </p:nvSpPr>
        <p:spPr>
          <a:xfrm>
            <a:off x="2189408" y="4189400"/>
            <a:ext cx="2456827" cy="155457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a-GE" sz="2000" b="1" dirty="0">
              <a:solidFill>
                <a:schemeClr val="bg1"/>
              </a:solidFill>
              <a:latin typeface="Calibri" pitchFamily="34" charset="0"/>
              <a:ea typeface="Calisto MT Regular" charset="0"/>
              <a:cs typeface="Calibri" pitchFamily="34" charset="0"/>
            </a:endParaRPr>
          </a:p>
        </p:txBody>
      </p:sp>
      <p:sp>
        <p:nvSpPr>
          <p:cNvPr id="36" name="Oval 35">
            <a:extLst>
              <a:ext uri="{FF2B5EF4-FFF2-40B4-BE49-F238E27FC236}">
                <a16:creationId xmlns="" xmlns:a16="http://schemas.microsoft.com/office/drawing/2014/main" id="{B034F6F6-E50A-41E7-A744-CF70F1F4389A}"/>
              </a:ext>
            </a:extLst>
          </p:cNvPr>
          <p:cNvSpPr/>
          <p:nvPr/>
        </p:nvSpPr>
        <p:spPr>
          <a:xfrm>
            <a:off x="8176471" y="1956496"/>
            <a:ext cx="2628904" cy="177837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alibri" pitchFamily="34" charset="0"/>
              <a:cs typeface="Calibri" pitchFamily="34" charset="0"/>
            </a:endParaRPr>
          </a:p>
        </p:txBody>
      </p:sp>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7" name="Rectangle 6">
            <a:extLst>
              <a:ext uri="{FF2B5EF4-FFF2-40B4-BE49-F238E27FC236}">
                <a16:creationId xmlns="" xmlns:a16="http://schemas.microsoft.com/office/drawing/2014/main" id="{29A71C1E-DAAB-A148-ACE1-5513F96BC64F}"/>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8" name="TextBox 7">
            <a:extLst>
              <a:ext uri="{FF2B5EF4-FFF2-40B4-BE49-F238E27FC236}">
                <a16:creationId xmlns="" xmlns:a16="http://schemas.microsoft.com/office/drawing/2014/main" id="{0EDC11AA-0F7F-2940-8C05-F555C4D6FD04}"/>
              </a:ext>
            </a:extLst>
          </p:cNvPr>
          <p:cNvSpPr txBox="1"/>
          <p:nvPr/>
        </p:nvSpPr>
        <p:spPr>
          <a:xfrm>
            <a:off x="8510265" y="455843"/>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grpSp>
        <p:nvGrpSpPr>
          <p:cNvPr id="9" name="Google Shape;147;g8d3272b2c0_0_186"/>
          <p:cNvGrpSpPr/>
          <p:nvPr/>
        </p:nvGrpSpPr>
        <p:grpSpPr>
          <a:xfrm>
            <a:off x="2032364" y="2556614"/>
            <a:ext cx="8317496" cy="3731611"/>
            <a:chOff x="118319" y="699462"/>
            <a:chExt cx="9283643" cy="4889705"/>
          </a:xfrm>
        </p:grpSpPr>
        <p:sp>
          <p:nvSpPr>
            <p:cNvPr id="10" name="Google Shape;148;g8d3272b2c0_0_186"/>
            <p:cNvSpPr/>
            <p:nvPr/>
          </p:nvSpPr>
          <p:spPr>
            <a:xfrm>
              <a:off x="3858664" y="1573895"/>
              <a:ext cx="1996698" cy="186084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4029490" y="1932626"/>
              <a:ext cx="1655046" cy="1250593"/>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9"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1" name="Google Shape;157;g8d3272b2c0_0_186"/>
            <p:cNvSpPr txBox="1"/>
            <p:nvPr/>
          </p:nvSpPr>
          <p:spPr>
            <a:xfrm>
              <a:off x="7474422" y="699462"/>
              <a:ext cx="1927540" cy="851731"/>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n</a:t>
              </a:r>
              <a:r>
                <a:rPr lang="en-US" sz="2000" b="1" dirty="0" smtClean="0">
                  <a:solidFill>
                    <a:srgbClr val="FFFFFF"/>
                  </a:solidFill>
                  <a:latin typeface="Calibri" panose="020F0502020204030204" pitchFamily="34" charset="0"/>
                  <a:ea typeface="Calibri"/>
                  <a:cs typeface="Calibri" panose="020F0502020204030204" pitchFamily="34" charset="0"/>
                  <a:sym typeface="Calibri"/>
                </a:rPr>
                <a:t>atural </a:t>
              </a:r>
              <a:r>
                <a:rPr lang="en-US" sz="2000" b="1" dirty="0">
                  <a:solidFill>
                    <a:srgbClr val="FFFFFF"/>
                  </a:solidFill>
                  <a:latin typeface="Calibri" panose="020F0502020204030204" pitchFamily="34" charset="0"/>
                  <a:ea typeface="Calibri"/>
                  <a:cs typeface="Calibri" panose="020F0502020204030204" pitchFamily="34" charset="0"/>
                  <a:sym typeface="Calibri"/>
                </a:rPr>
                <a:t>disaster</a:t>
              </a: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(coll.)</a:t>
              </a: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2000" b="1" dirty="0">
                  <a:solidFill>
                    <a:srgbClr val="FFFFFF"/>
                  </a:solidFill>
                  <a:latin typeface="Calibri" panose="020F0502020204030204" pitchFamily="34" charset="0"/>
                  <a:ea typeface="Calibri"/>
                  <a:cs typeface="Calibri" panose="020F0502020204030204" pitchFamily="34" charset="0"/>
                  <a:sym typeface="Calibri"/>
                </a:rPr>
                <a:t>სტიქიური უბედურება</a:t>
              </a:r>
              <a:endParaRPr sz="20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2"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6"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8" name="Google Shape;169;g8d3272b2c0_0_186"/>
            <p:cNvSpPr txBox="1"/>
            <p:nvPr/>
          </p:nvSpPr>
          <p:spPr>
            <a:xfrm>
              <a:off x="3063267" y="4501067"/>
              <a:ext cx="3634838" cy="1088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000" b="1" dirty="0" smtClean="0">
                  <a:solidFill>
                    <a:schemeClr val="bg1"/>
                  </a:solidFill>
                  <a:latin typeface="Calibri" panose="020F0502020204030204" pitchFamily="34" charset="0"/>
                  <a:ea typeface="Calibri"/>
                  <a:cs typeface="Calibri" panose="020F0502020204030204" pitchFamily="34" charset="0"/>
                  <a:sym typeface="Calibri"/>
                </a:rPr>
                <a:t>to extinguish</a:t>
              </a:r>
              <a:endParaRPr lang="en-US" sz="2000" b="1" dirty="0">
                <a:solidFill>
                  <a:schemeClr val="bg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000" b="1" dirty="0">
                  <a:solidFill>
                    <a:schemeClr val="bg1"/>
                  </a:solidFill>
                  <a:latin typeface="Calibri" panose="020F0502020204030204" pitchFamily="34" charset="0"/>
                  <a:ea typeface="Calibri"/>
                  <a:cs typeface="Calibri" panose="020F0502020204030204" pitchFamily="34" charset="0"/>
                  <a:sym typeface="Calibri"/>
                </a:rPr>
                <a:t>(v.)</a:t>
              </a:r>
              <a:endParaRPr lang="ka-GE" sz="2000" b="1" dirty="0">
                <a:solidFill>
                  <a:schemeClr val="bg1"/>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ka-GE" sz="2000" b="1" dirty="0">
                  <a:solidFill>
                    <a:schemeClr val="bg1"/>
                  </a:solidFill>
                  <a:latin typeface="Calibri" panose="020F0502020204030204" pitchFamily="34" charset="0"/>
                  <a:ea typeface="Calibri"/>
                  <a:cs typeface="Calibri" panose="020F0502020204030204" pitchFamily="34" charset="0"/>
                  <a:sym typeface="Calibri"/>
                </a:rPr>
                <a:t>ჩაქრობა</a:t>
              </a:r>
              <a:endParaRPr sz="2000" b="1"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30"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2" name="Google Shape;173;g8d3272b2c0_0_186"/>
            <p:cNvSpPr txBox="1"/>
            <p:nvPr/>
          </p:nvSpPr>
          <p:spPr>
            <a:xfrm>
              <a:off x="118319" y="3403596"/>
              <a:ext cx="3033255" cy="9078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000" b="1" dirty="0" smtClean="0">
                  <a:solidFill>
                    <a:srgbClr val="FFFFFF"/>
                  </a:solidFill>
                  <a:latin typeface="Calibri" panose="020F0502020204030204" pitchFamily="34" charset="0"/>
                  <a:ea typeface="Calibri"/>
                  <a:cs typeface="Calibri" panose="020F0502020204030204" pitchFamily="34" charset="0"/>
                  <a:sym typeface="Calibri"/>
                </a:rPr>
                <a:t>to sweep</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(v.)</a:t>
              </a:r>
            </a:p>
            <a:p>
              <a:pPr marL="0" marR="0" lvl="0" indent="0" algn="ctr" rtl="0">
                <a:lnSpc>
                  <a:spcPct val="90000"/>
                </a:lnSpc>
                <a:spcBef>
                  <a:spcPts val="0"/>
                </a:spcBef>
                <a:spcAft>
                  <a:spcPts val="0"/>
                </a:spcAft>
                <a:buNone/>
              </a:pPr>
              <a:r>
                <a:rPr lang="ka-GE" sz="2000" b="1" dirty="0">
                  <a:solidFill>
                    <a:srgbClr val="FFFFFF"/>
                  </a:solidFill>
                  <a:latin typeface="Calibri" panose="020F0502020204030204" pitchFamily="34" charset="0"/>
                  <a:ea typeface="Calibri"/>
                  <a:cs typeface="Calibri" panose="020F0502020204030204" pitchFamily="34" charset="0"/>
                  <a:sym typeface="Calibri"/>
                </a:rPr>
                <a:t>გავრცელება</a:t>
              </a:r>
            </a:p>
          </p:txBody>
        </p:sp>
        <p:sp>
          <p:nvSpPr>
            <p:cNvPr id="34"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7"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grpSp>
      <p:sp>
        <p:nvSpPr>
          <p:cNvPr id="5" name="Oval 4">
            <a:extLst>
              <a:ext uri="{FF2B5EF4-FFF2-40B4-BE49-F238E27FC236}">
                <a16:creationId xmlns="" xmlns:a16="http://schemas.microsoft.com/office/drawing/2014/main" id="{B034F6F6-E50A-41E7-A744-CF70F1F4389A}"/>
              </a:ext>
            </a:extLst>
          </p:cNvPr>
          <p:cNvSpPr/>
          <p:nvPr/>
        </p:nvSpPr>
        <p:spPr>
          <a:xfrm>
            <a:off x="5018831" y="1232210"/>
            <a:ext cx="2536956" cy="165551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itchFamily="34" charset="0"/>
                <a:cs typeface="Calibri" pitchFamily="34" charset="0"/>
              </a:rPr>
              <a:t>to emerge</a:t>
            </a:r>
            <a:endParaRPr lang="en-US" sz="2000" b="1" dirty="0">
              <a:latin typeface="Calibri" pitchFamily="34" charset="0"/>
              <a:cs typeface="Calibri" pitchFamily="34" charset="0"/>
            </a:endParaRPr>
          </a:p>
          <a:p>
            <a:pPr algn="ctr"/>
            <a:r>
              <a:rPr lang="en-US" sz="2000" b="1" dirty="0">
                <a:latin typeface="Calibri" pitchFamily="34" charset="0"/>
                <a:cs typeface="Calibri" pitchFamily="34" charset="0"/>
              </a:rPr>
              <a:t>(v.)</a:t>
            </a:r>
          </a:p>
          <a:p>
            <a:pPr algn="ctr"/>
            <a:r>
              <a:rPr lang="ka-GE" sz="2000" b="1" dirty="0">
                <a:latin typeface="Calibri" pitchFamily="34" charset="0"/>
                <a:cs typeface="Calibri" pitchFamily="34" charset="0"/>
              </a:rPr>
              <a:t>აღმოცენება</a:t>
            </a:r>
            <a:endParaRPr lang="en-US" sz="2000" b="1" dirty="0">
              <a:latin typeface="Calibri" pitchFamily="34" charset="0"/>
              <a:cs typeface="Calibri" pitchFamily="34" charset="0"/>
            </a:endParaRPr>
          </a:p>
        </p:txBody>
      </p:sp>
      <p:sp>
        <p:nvSpPr>
          <p:cNvPr id="38" name="Oval 37">
            <a:extLst>
              <a:ext uri="{FF2B5EF4-FFF2-40B4-BE49-F238E27FC236}">
                <a16:creationId xmlns="" xmlns:a16="http://schemas.microsoft.com/office/drawing/2014/main" id="{B034F6F6-E50A-41E7-A744-CF70F1F4389A}"/>
              </a:ext>
            </a:extLst>
          </p:cNvPr>
          <p:cNvSpPr/>
          <p:nvPr/>
        </p:nvSpPr>
        <p:spPr>
          <a:xfrm>
            <a:off x="1863808" y="2059966"/>
            <a:ext cx="2482573" cy="167490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bg1"/>
                </a:solidFill>
                <a:latin typeface="Calibri" pitchFamily="34" charset="0"/>
                <a:ea typeface="Calisto MT Regular" charset="0"/>
                <a:cs typeface="Calibri" pitchFamily="34" charset="0"/>
              </a:rPr>
              <a:t>foe</a:t>
            </a:r>
          </a:p>
          <a:p>
            <a:pPr lvl="0" algn="ctr"/>
            <a:r>
              <a:rPr lang="en-US" sz="2000" b="1" dirty="0">
                <a:solidFill>
                  <a:schemeClr val="bg1"/>
                </a:solidFill>
                <a:latin typeface="Calibri" pitchFamily="34" charset="0"/>
                <a:ea typeface="Calisto MT Regular" charset="0"/>
                <a:cs typeface="Calibri" pitchFamily="34" charset="0"/>
              </a:rPr>
              <a:t>(n.)</a:t>
            </a:r>
          </a:p>
          <a:p>
            <a:pPr lvl="0" algn="ctr"/>
            <a:r>
              <a:rPr lang="ka-GE" sz="2000" b="1" dirty="0">
                <a:solidFill>
                  <a:schemeClr val="bg1"/>
                </a:solidFill>
                <a:latin typeface="Calibri" pitchFamily="34" charset="0"/>
                <a:ea typeface="Calisto MT Regular" charset="0"/>
                <a:cs typeface="Calibri" pitchFamily="34" charset="0"/>
              </a:rPr>
              <a:t>მტერი</a:t>
            </a:r>
          </a:p>
        </p:txBody>
      </p:sp>
      <p:sp>
        <p:nvSpPr>
          <p:cNvPr id="41" name="Oval 40">
            <a:extLst>
              <a:ext uri="{FF2B5EF4-FFF2-40B4-BE49-F238E27FC236}">
                <a16:creationId xmlns="" xmlns:a16="http://schemas.microsoft.com/office/drawing/2014/main" id="{B034F6F6-E50A-41E7-A744-CF70F1F4389A}"/>
              </a:ext>
            </a:extLst>
          </p:cNvPr>
          <p:cNvSpPr/>
          <p:nvPr/>
        </p:nvSpPr>
        <p:spPr>
          <a:xfrm>
            <a:off x="8176471" y="4223427"/>
            <a:ext cx="2517386" cy="160975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bg1"/>
                </a:solidFill>
                <a:latin typeface="Calibri" pitchFamily="34" charset="0"/>
                <a:ea typeface="Calisto MT Regular" charset="0"/>
                <a:cs typeface="Calibri" pitchFamily="34" charset="0"/>
              </a:rPr>
              <a:t>seed</a:t>
            </a:r>
          </a:p>
          <a:p>
            <a:pPr lvl="0" algn="ctr"/>
            <a:r>
              <a:rPr lang="en-US" sz="2000" b="1" dirty="0">
                <a:solidFill>
                  <a:schemeClr val="bg1"/>
                </a:solidFill>
                <a:latin typeface="Calibri" pitchFamily="34" charset="0"/>
                <a:ea typeface="Calisto MT Regular" charset="0"/>
                <a:cs typeface="Calibri" pitchFamily="34" charset="0"/>
              </a:rPr>
              <a:t>(n.)</a:t>
            </a:r>
          </a:p>
          <a:p>
            <a:pPr lvl="0" algn="ctr"/>
            <a:r>
              <a:rPr lang="ka-GE" sz="2000" b="1" dirty="0">
                <a:solidFill>
                  <a:schemeClr val="bg1"/>
                </a:solidFill>
                <a:latin typeface="Calibri" pitchFamily="34" charset="0"/>
                <a:ea typeface="Calisto MT Regular" charset="0"/>
                <a:cs typeface="Calibri" pitchFamily="34" charset="0"/>
              </a:rPr>
              <a:t>თესლი</a:t>
            </a:r>
            <a:endParaRPr lang="en-US" sz="2000" b="1" dirty="0">
              <a:solidFill>
                <a:schemeClr val="bg1"/>
              </a:solidFill>
              <a:latin typeface="Calibri" pitchFamily="34" charset="0"/>
              <a:ea typeface="Calisto MT Regular" charset="0"/>
              <a:cs typeface="Calibri" pitchFamily="34" charset="0"/>
            </a:endParaRPr>
          </a:p>
        </p:txBody>
      </p:sp>
      <p:cxnSp>
        <p:nvCxnSpPr>
          <p:cNvPr id="6" name="Straight Connector 5"/>
          <p:cNvCxnSpPr>
            <a:stCxn id="10" idx="0"/>
          </p:cNvCxnSpPr>
          <p:nvPr/>
        </p:nvCxnSpPr>
        <p:spPr>
          <a:xfrm flipV="1">
            <a:off x="6277903" y="2798231"/>
            <a:ext cx="0" cy="42571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023840" y="3176929"/>
            <a:ext cx="1152631" cy="442036"/>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4131068" y="3176929"/>
            <a:ext cx="1409966" cy="44203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0" idx="3"/>
          </p:cNvCxnSpPr>
          <p:nvPr/>
        </p:nvCxnSpPr>
        <p:spPr>
          <a:xfrm flipH="1">
            <a:off x="4546242" y="4436085"/>
            <a:ext cx="1099189" cy="396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23840" y="4324068"/>
            <a:ext cx="1454060" cy="515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0" idx="4"/>
          </p:cNvCxnSpPr>
          <p:nvPr/>
        </p:nvCxnSpPr>
        <p:spPr>
          <a:xfrm>
            <a:off x="6277903" y="4644056"/>
            <a:ext cx="0" cy="4848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070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639049" y="4687503"/>
            <a:ext cx="4917716" cy="80281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lt1"/>
                </a:solidFill>
                <a:latin typeface="Calibri" panose="020F0502020204030204" pitchFamily="34" charset="0"/>
                <a:ea typeface="Merriweather"/>
                <a:cs typeface="Calibri" panose="020F0502020204030204" pitchFamily="34" charset="0"/>
                <a:sym typeface="Merriweather Light"/>
              </a:rPr>
              <a:t>აღმოცენება</a:t>
            </a:r>
            <a:endParaRPr lang="en-US" sz="2400" b="1" dirty="0">
              <a:solidFill>
                <a:schemeClr val="lt1"/>
              </a:solidFill>
              <a:latin typeface="Calibri" panose="020F0502020204030204" pitchFamily="34" charset="0"/>
              <a:ea typeface="Merriweather"/>
              <a:cs typeface="Calibri" panose="020F0502020204030204" pitchFamily="34" charset="0"/>
              <a:sym typeface="Merriweather Light"/>
            </a:endParaRPr>
          </a:p>
        </p:txBody>
      </p:sp>
      <p:sp>
        <p:nvSpPr>
          <p:cNvPr id="15" name="Google Shape;305;g8d3272b2c0_0_467"/>
          <p:cNvSpPr/>
          <p:nvPr/>
        </p:nvSpPr>
        <p:spPr>
          <a:xfrm>
            <a:off x="4597758" y="2210310"/>
            <a:ext cx="3208745" cy="237276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en-US" sz="2800" b="1" dirty="0" smtClean="0">
              <a:solidFill>
                <a:schemeClr val="lt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smtClean="0">
                <a:solidFill>
                  <a:schemeClr val="lt1"/>
                </a:solidFill>
                <a:latin typeface="Calibri" panose="020F0502020204030204" pitchFamily="34" charset="0"/>
                <a:ea typeface="Merriweather"/>
                <a:cs typeface="Calibri" panose="020F0502020204030204" pitchFamily="34" charset="0"/>
                <a:sym typeface="Merriweather Light"/>
              </a:rPr>
              <a:t>to emerge</a:t>
            </a:r>
            <a:endParaRPr lang="en-US" sz="2800" b="1" dirty="0">
              <a:solidFill>
                <a:schemeClr val="lt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(v.)</a:t>
            </a:r>
          </a:p>
          <a:p>
            <a:pPr lvl="0" algn="ctr"/>
            <a:endParaRPr lang="en-US" sz="2800" b="1" dirty="0">
              <a:solidFill>
                <a:schemeClr val="lt1"/>
              </a:solidFill>
              <a:latin typeface="Calibri" panose="020F0502020204030204" pitchFamily="34" charset="0"/>
              <a:ea typeface="Merriweather"/>
              <a:cs typeface="Calibri" panose="020F0502020204030204" pitchFamily="34" charset="0"/>
              <a:sym typeface="Merriweather Light"/>
            </a:endParaRPr>
          </a:p>
        </p:txBody>
      </p:sp>
      <p:sp>
        <p:nvSpPr>
          <p:cNvPr id="2" name="Rectangle 1">
            <a:extLst>
              <a:ext uri="{FF2B5EF4-FFF2-40B4-BE49-F238E27FC236}">
                <a16:creationId xmlns="" xmlns:a16="http://schemas.microsoft.com/office/drawing/2014/main" id="{346307CE-BC9D-4DD1-856A-707B236085F7}"/>
              </a:ext>
            </a:extLst>
          </p:cNvPr>
          <p:cNvSpPr/>
          <p:nvPr/>
        </p:nvSpPr>
        <p:spPr>
          <a:xfrm>
            <a:off x="3639048" y="5569384"/>
            <a:ext cx="4917717" cy="1129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i="1" dirty="0">
                <a:solidFill>
                  <a:srgbClr val="FFFFFF"/>
                </a:solidFill>
                <a:latin typeface="Calibri" panose="020F0502020204030204" pitchFamily="34" charset="0"/>
                <a:cs typeface="Calibri" panose="020F0502020204030204" pitchFamily="34" charset="0"/>
              </a:rPr>
              <a:t>The flowers </a:t>
            </a:r>
            <a:r>
              <a:rPr lang="en-US" sz="2400" i="1" dirty="0">
                <a:solidFill>
                  <a:srgbClr val="FF0000"/>
                </a:solidFill>
                <a:latin typeface="Calibri" panose="020F0502020204030204" pitchFamily="34" charset="0"/>
                <a:cs typeface="Calibri" panose="020F0502020204030204" pitchFamily="34" charset="0"/>
              </a:rPr>
              <a:t>emerge</a:t>
            </a:r>
            <a:r>
              <a:rPr lang="en-US" sz="2400" i="1" dirty="0">
                <a:solidFill>
                  <a:srgbClr val="FFFFFF"/>
                </a:solidFill>
                <a:latin typeface="Calibri" panose="020F0502020204030204" pitchFamily="34" charset="0"/>
                <a:cs typeface="Calibri" panose="020F0502020204030204" pitchFamily="34" charset="0"/>
              </a:rPr>
              <a:t> in the spring.</a:t>
            </a:r>
          </a:p>
        </p:txBody>
      </p:sp>
    </p:spTree>
    <p:extLst>
      <p:ext uri="{BB962C8B-B14F-4D97-AF65-F5344CB8AC3E}">
        <p14:creationId xmlns:p14="http://schemas.microsoft.com/office/powerpoint/2010/main" val="4106980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639049" y="4687503"/>
            <a:ext cx="4917716" cy="80281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anose="020F0502020204030204" pitchFamily="34" charset="0"/>
                <a:ea typeface="Merriweather"/>
                <a:cs typeface="Calibri" panose="020F0502020204030204" pitchFamily="34" charset="0"/>
                <a:sym typeface="Merriweather Light"/>
              </a:rPr>
              <a:t>სტიქიური უბედურება</a:t>
            </a:r>
          </a:p>
        </p:txBody>
      </p:sp>
      <p:sp>
        <p:nvSpPr>
          <p:cNvPr id="15" name="Google Shape;305;g8d3272b2c0_0_467"/>
          <p:cNvSpPr/>
          <p:nvPr/>
        </p:nvSpPr>
        <p:spPr>
          <a:xfrm>
            <a:off x="4290536" y="2236068"/>
            <a:ext cx="3614739" cy="237276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natural disaster</a:t>
            </a: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(coll.)</a:t>
            </a:r>
          </a:p>
        </p:txBody>
      </p:sp>
      <p:sp>
        <p:nvSpPr>
          <p:cNvPr id="2" name="Rectangle 1">
            <a:extLst>
              <a:ext uri="{FF2B5EF4-FFF2-40B4-BE49-F238E27FC236}">
                <a16:creationId xmlns="" xmlns:a16="http://schemas.microsoft.com/office/drawing/2014/main" id="{346307CE-BC9D-4DD1-856A-707B236085F7}"/>
              </a:ext>
            </a:extLst>
          </p:cNvPr>
          <p:cNvSpPr/>
          <p:nvPr/>
        </p:nvSpPr>
        <p:spPr>
          <a:xfrm>
            <a:off x="3639048" y="5569384"/>
            <a:ext cx="4917717" cy="1129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i="1" dirty="0">
                <a:solidFill>
                  <a:srgbClr val="FFFFFF"/>
                </a:solidFill>
                <a:latin typeface="Calibri" panose="020F0502020204030204" pitchFamily="34" charset="0"/>
                <a:cs typeface="Calibri" panose="020F0502020204030204" pitchFamily="34" charset="0"/>
              </a:rPr>
              <a:t>Earthquake is one of the most dangerous </a:t>
            </a:r>
            <a:r>
              <a:rPr lang="en-US" sz="2400" i="1" dirty="0">
                <a:solidFill>
                  <a:srgbClr val="FF0000"/>
                </a:solidFill>
                <a:latin typeface="Calibri" panose="020F0502020204030204" pitchFamily="34" charset="0"/>
                <a:cs typeface="Calibri" panose="020F0502020204030204" pitchFamily="34" charset="0"/>
              </a:rPr>
              <a:t>natural disasters</a:t>
            </a:r>
            <a:r>
              <a:rPr lang="en-US" sz="2400" i="1" dirty="0">
                <a:solidFill>
                  <a:srgbClr val="FFFFFF"/>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48175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4255631" y="4687502"/>
            <a:ext cx="3684550" cy="80281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anose="020F0502020204030204" pitchFamily="34" charset="0"/>
                <a:ea typeface="Merriweather"/>
                <a:cs typeface="Calibri" panose="020F0502020204030204" pitchFamily="34" charset="0"/>
                <a:sym typeface="Merriweather Light"/>
              </a:rPr>
              <a:t>თესლი</a:t>
            </a:r>
          </a:p>
        </p:txBody>
      </p:sp>
      <p:sp>
        <p:nvSpPr>
          <p:cNvPr id="15" name="Google Shape;305;g8d3272b2c0_0_467"/>
          <p:cNvSpPr/>
          <p:nvPr/>
        </p:nvSpPr>
        <p:spPr>
          <a:xfrm>
            <a:off x="4326109" y="2236068"/>
            <a:ext cx="3543596" cy="237276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seed</a:t>
            </a: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 xmlns:a16="http://schemas.microsoft.com/office/drawing/2014/main" id="{346307CE-BC9D-4DD1-856A-707B236085F7}"/>
              </a:ext>
            </a:extLst>
          </p:cNvPr>
          <p:cNvSpPr/>
          <p:nvPr/>
        </p:nvSpPr>
        <p:spPr>
          <a:xfrm>
            <a:off x="4255631" y="5569384"/>
            <a:ext cx="3684550" cy="1129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i="1" dirty="0">
                <a:solidFill>
                  <a:srgbClr val="FFFFFF"/>
                </a:solidFill>
                <a:latin typeface="Calibri" panose="020F0502020204030204" pitchFamily="34" charset="0"/>
                <a:cs typeface="Calibri" panose="020F0502020204030204" pitchFamily="34" charset="0"/>
              </a:rPr>
              <a:t>The farmers grow these crops for </a:t>
            </a:r>
            <a:r>
              <a:rPr lang="en-US" sz="2400" i="1" dirty="0" smtClean="0">
                <a:solidFill>
                  <a:srgbClr val="FF0000"/>
                </a:solidFill>
                <a:latin typeface="Calibri" panose="020F0502020204030204" pitchFamily="34" charset="0"/>
                <a:cs typeface="Calibri" panose="020F0502020204030204" pitchFamily="34" charset="0"/>
              </a:rPr>
              <a:t>seed.</a:t>
            </a:r>
            <a:endParaRPr lang="en-US" sz="2400" i="1"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0459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Calibri" pitchFamily="34" charset="0"/>
                <a:ea typeface="Calibri"/>
                <a:cs typeface="Calibri" pitchFamily="34" charset="0"/>
                <a:sym typeface="Calibri"/>
              </a:rPr>
              <a:t>Ecology|</a:t>
            </a:r>
            <a:r>
              <a:rPr lang="ka-GE" sz="6600" dirty="0">
                <a:solidFill>
                  <a:schemeClr val="bg1"/>
                </a:solidFill>
                <a:latin typeface="Calibri" pitchFamily="34" charset="0"/>
                <a:ea typeface="Calibri"/>
                <a:cs typeface="Calibri" pitchFamily="34" charset="0"/>
                <a:sym typeface="Calibri"/>
              </a:rPr>
              <a:t>ეკოლოგია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Calibri Regular"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Calibri Regular"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Calibri Regular" charset="0"/>
                <a:ea typeface="Calibri"/>
                <a:cs typeface="Calibri"/>
                <a:sym typeface="Calibri"/>
              </a:rPr>
              <a:t>| Level </a:t>
            </a:r>
            <a:r>
              <a:rPr lang="en-US" sz="3600" dirty="0" smtClean="0">
                <a:solidFill>
                  <a:schemeClr val="bg1"/>
                </a:solidFill>
                <a:latin typeface="Calibri Regular" charset="0"/>
                <a:ea typeface="Calibri"/>
                <a:cs typeface="Calibri"/>
                <a:sym typeface="Calibri"/>
              </a:rPr>
              <a:t>B2</a:t>
            </a:r>
            <a:endParaRPr sz="3600" u="none" strike="noStrike" cap="none" dirty="0">
              <a:solidFill>
                <a:schemeClr val="bg1"/>
              </a:solidFill>
              <a:latin typeface="Calibri Regular" charset="0"/>
              <a:ea typeface="Calibri"/>
              <a:cs typeface="Calibri"/>
              <a:sym typeface="Calibri"/>
            </a:endParaRPr>
          </a:p>
        </p:txBody>
      </p:sp>
      <p:pic>
        <p:nvPicPr>
          <p:cNvPr id="7"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3940935" y="4687503"/>
            <a:ext cx="4211392" cy="80281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anose="020F0502020204030204" pitchFamily="34" charset="0"/>
                <a:ea typeface="Merriweather"/>
                <a:cs typeface="Calibri" panose="020F0502020204030204" pitchFamily="34" charset="0"/>
                <a:sym typeface="Merriweather Light"/>
              </a:rPr>
              <a:t>ჩაქრობა</a:t>
            </a:r>
            <a:endParaRPr lang="en-US" sz="2400" b="1"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15" name="Google Shape;305;g8d3272b2c0_0_467"/>
          <p:cNvSpPr/>
          <p:nvPr/>
        </p:nvSpPr>
        <p:spPr>
          <a:xfrm>
            <a:off x="4287472" y="2086377"/>
            <a:ext cx="3620869" cy="252412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to extinguish</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(v.)</a:t>
            </a:r>
          </a:p>
        </p:txBody>
      </p:sp>
      <p:sp>
        <p:nvSpPr>
          <p:cNvPr id="2" name="Rectangle 1">
            <a:extLst>
              <a:ext uri="{FF2B5EF4-FFF2-40B4-BE49-F238E27FC236}">
                <a16:creationId xmlns="" xmlns:a16="http://schemas.microsoft.com/office/drawing/2014/main" id="{346307CE-BC9D-4DD1-856A-707B236085F7}"/>
              </a:ext>
            </a:extLst>
          </p:cNvPr>
          <p:cNvSpPr/>
          <p:nvPr/>
        </p:nvSpPr>
        <p:spPr>
          <a:xfrm>
            <a:off x="3940935" y="5569384"/>
            <a:ext cx="4211392" cy="1129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i="1" dirty="0">
                <a:solidFill>
                  <a:srgbClr val="FFFFFF"/>
                </a:solidFill>
                <a:latin typeface="Calibri" panose="020F0502020204030204" pitchFamily="34" charset="0"/>
                <a:cs typeface="Calibri" panose="020F0502020204030204" pitchFamily="34" charset="0"/>
              </a:rPr>
              <a:t>Firefighters tried to </a:t>
            </a:r>
            <a:r>
              <a:rPr lang="en-US" sz="2400" i="1" dirty="0">
                <a:solidFill>
                  <a:srgbClr val="FF0000"/>
                </a:solidFill>
                <a:latin typeface="Calibri" panose="020F0502020204030204" pitchFamily="34" charset="0"/>
                <a:cs typeface="Calibri" panose="020F0502020204030204" pitchFamily="34" charset="0"/>
              </a:rPr>
              <a:t>extinguish</a:t>
            </a:r>
            <a:r>
              <a:rPr lang="en-US" sz="2400" i="1" dirty="0">
                <a:solidFill>
                  <a:srgbClr val="FFFFFF"/>
                </a:solidFill>
                <a:latin typeface="Calibri" panose="020F0502020204030204" pitchFamily="34" charset="0"/>
                <a:cs typeface="Calibri" panose="020F0502020204030204" pitchFamily="34" charset="0"/>
              </a:rPr>
              <a:t> the flames.</a:t>
            </a:r>
          </a:p>
        </p:txBody>
      </p:sp>
    </p:spTree>
    <p:extLst>
      <p:ext uri="{BB962C8B-B14F-4D97-AF65-F5344CB8AC3E}">
        <p14:creationId xmlns:p14="http://schemas.microsoft.com/office/powerpoint/2010/main" val="2654619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4005089" y="4687503"/>
            <a:ext cx="4185634" cy="80281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b="1" dirty="0">
                <a:solidFill>
                  <a:schemeClr val="bg1"/>
                </a:solidFill>
                <a:latin typeface="Calibri" panose="020F0502020204030204" pitchFamily="34" charset="0"/>
                <a:ea typeface="Merriweather"/>
                <a:cs typeface="Calibri" panose="020F0502020204030204" pitchFamily="34" charset="0"/>
                <a:sym typeface="Merriweather Light"/>
              </a:rPr>
              <a:t>გავრცელება</a:t>
            </a:r>
            <a:endParaRPr lang="en-US" sz="2400" b="1"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15" name="Google Shape;305;g8d3272b2c0_0_467"/>
          <p:cNvSpPr/>
          <p:nvPr/>
        </p:nvSpPr>
        <p:spPr>
          <a:xfrm>
            <a:off x="4395921" y="2237732"/>
            <a:ext cx="3403972" cy="237276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anose="020F0502020204030204" pitchFamily="34" charset="0"/>
                <a:ea typeface="Merriweather"/>
                <a:cs typeface="Calibri" panose="020F0502020204030204" pitchFamily="34" charset="0"/>
                <a:sym typeface="Merriweather Light"/>
              </a:rPr>
              <a:t>to sweep</a:t>
            </a:r>
            <a:endParaRPr lang="en-US" sz="2800" b="1"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bg1"/>
                </a:solidFill>
                <a:latin typeface="Calibri" panose="020F0502020204030204" pitchFamily="34" charset="0"/>
                <a:ea typeface="Merriweather"/>
                <a:cs typeface="Calibri" panose="020F0502020204030204" pitchFamily="34" charset="0"/>
                <a:sym typeface="Merriweather Light"/>
              </a:rPr>
              <a:t>(v.)</a:t>
            </a:r>
          </a:p>
        </p:txBody>
      </p:sp>
      <p:sp>
        <p:nvSpPr>
          <p:cNvPr id="2" name="Rectangle 1">
            <a:extLst>
              <a:ext uri="{FF2B5EF4-FFF2-40B4-BE49-F238E27FC236}">
                <a16:creationId xmlns="" xmlns:a16="http://schemas.microsoft.com/office/drawing/2014/main" id="{346307CE-BC9D-4DD1-856A-707B236085F7}"/>
              </a:ext>
            </a:extLst>
          </p:cNvPr>
          <p:cNvSpPr/>
          <p:nvPr/>
        </p:nvSpPr>
        <p:spPr>
          <a:xfrm>
            <a:off x="4005089" y="5569384"/>
            <a:ext cx="4185634" cy="1129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latin typeface="Calibri" panose="020F0502020204030204" pitchFamily="34" charset="0"/>
                <a:cs typeface="Calibri" panose="020F0502020204030204" pitchFamily="34" charset="0"/>
              </a:rPr>
              <a:t>A forest fire can </a:t>
            </a:r>
            <a:r>
              <a:rPr lang="en-US" sz="2400" i="1" dirty="0">
                <a:solidFill>
                  <a:srgbClr val="FF0000"/>
                </a:solidFill>
                <a:latin typeface="Calibri" panose="020F0502020204030204" pitchFamily="34" charset="0"/>
                <a:cs typeface="Calibri" panose="020F0502020204030204" pitchFamily="34" charset="0"/>
              </a:rPr>
              <a:t>sweep</a:t>
            </a:r>
            <a:r>
              <a:rPr lang="en-US" sz="2400" i="1" dirty="0">
                <a:solidFill>
                  <a:schemeClr val="bg1"/>
                </a:solidFill>
                <a:latin typeface="Calibri" panose="020F0502020204030204" pitchFamily="34" charset="0"/>
                <a:cs typeface="Calibri" panose="020F0502020204030204" pitchFamily="34" charset="0"/>
              </a:rPr>
              <a:t> through an area quickly. </a:t>
            </a:r>
          </a:p>
        </p:txBody>
      </p:sp>
    </p:spTree>
    <p:extLst>
      <p:ext uri="{BB962C8B-B14F-4D97-AF65-F5344CB8AC3E}">
        <p14:creationId xmlns:p14="http://schemas.microsoft.com/office/powerpoint/2010/main" val="2437872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C93443CE-6A21-B942-90FF-2F8492BE68E7}"/>
              </a:ext>
            </a:extLst>
          </p:cNvPr>
          <p:cNvSpPr/>
          <p:nvPr/>
        </p:nvSpPr>
        <p:spPr>
          <a:xfrm>
            <a:off x="8477900" y="365125"/>
            <a:ext cx="246719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 xmlns:a16="http://schemas.microsoft.com/office/drawing/2014/main" id="{2A3F4978-E7A4-5147-8FAF-9455013A3107}"/>
              </a:ext>
            </a:extLst>
          </p:cNvPr>
          <p:cNvSpPr txBox="1"/>
          <p:nvPr/>
        </p:nvSpPr>
        <p:spPr>
          <a:xfrm>
            <a:off x="8477900" y="365125"/>
            <a:ext cx="2463281"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 ლექსიკა</a:t>
            </a:r>
            <a:endParaRPr lang="en-US" sz="3500" dirty="0">
              <a:solidFill>
                <a:schemeClr val="bg1"/>
              </a:solidFill>
              <a:latin typeface="Calibri" pitchFamily="34" charset="0"/>
              <a:ea typeface="Calisto MT Regular" charset="0"/>
              <a:cs typeface="Calibri" pitchFamily="34" charset="0"/>
            </a:endParaRPr>
          </a:p>
        </p:txBody>
      </p:sp>
      <p:sp>
        <p:nvSpPr>
          <p:cNvPr id="14" name="Google Shape;306;g8d3272b2c0_0_467"/>
          <p:cNvSpPr/>
          <p:nvPr/>
        </p:nvSpPr>
        <p:spPr>
          <a:xfrm>
            <a:off x="4249788" y="4584472"/>
            <a:ext cx="3696238" cy="80281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lt1"/>
              </a:solidFill>
              <a:latin typeface="Calibri" panose="020F0502020204030204" pitchFamily="34" charset="0"/>
              <a:ea typeface="Merriweather"/>
              <a:cs typeface="Calibri" panose="020F0502020204030204" pitchFamily="34" charset="0"/>
              <a:sym typeface="Merriweather Light"/>
            </a:endParaRPr>
          </a:p>
          <a:p>
            <a:pPr algn="ctr"/>
            <a:r>
              <a:rPr lang="ka-GE" sz="2400" b="1" dirty="0" smtClean="0">
                <a:solidFill>
                  <a:schemeClr val="lt1"/>
                </a:solidFill>
                <a:latin typeface="Calibri" panose="020F0502020204030204" pitchFamily="34" charset="0"/>
                <a:ea typeface="Merriweather"/>
                <a:cs typeface="Calibri" panose="020F0502020204030204" pitchFamily="34" charset="0"/>
                <a:sym typeface="Merriweather Light"/>
              </a:rPr>
              <a:t>მტერი</a:t>
            </a:r>
            <a:endParaRPr lang="en-US" sz="2400" b="1" dirty="0">
              <a:solidFill>
                <a:schemeClr val="lt1"/>
              </a:solidFill>
              <a:latin typeface="Calibri" panose="020F0502020204030204" pitchFamily="34" charset="0"/>
              <a:ea typeface="Merriweather"/>
              <a:cs typeface="Calibri" panose="020F0502020204030204" pitchFamily="34" charset="0"/>
              <a:sym typeface="Merriweather Light"/>
            </a:endParaRPr>
          </a:p>
          <a:p>
            <a:pPr algn="ctr"/>
            <a:endParaRPr sz="2400" strike="noStrike" cap="none" dirty="0">
              <a:solidFill>
                <a:schemeClr val="bg1"/>
              </a:solidFill>
              <a:latin typeface="Calibri Regular" charset="0"/>
              <a:ea typeface="Calibri"/>
              <a:cs typeface="Calibri"/>
              <a:sym typeface="Calibri"/>
            </a:endParaRPr>
          </a:p>
        </p:txBody>
      </p:sp>
      <p:sp>
        <p:nvSpPr>
          <p:cNvPr id="15" name="Google Shape;305;g8d3272b2c0_0_467"/>
          <p:cNvSpPr/>
          <p:nvPr/>
        </p:nvSpPr>
        <p:spPr>
          <a:xfrm>
            <a:off x="4442019" y="2096064"/>
            <a:ext cx="3311776" cy="237276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f</a:t>
            </a:r>
            <a:r>
              <a:rPr lang="en-US" sz="2800" b="1" dirty="0" smtClean="0">
                <a:solidFill>
                  <a:schemeClr val="lt1"/>
                </a:solidFill>
                <a:latin typeface="Calibri" panose="020F0502020204030204" pitchFamily="34" charset="0"/>
                <a:ea typeface="Merriweather"/>
                <a:cs typeface="Calibri" panose="020F0502020204030204" pitchFamily="34" charset="0"/>
                <a:sym typeface="Merriweather Light"/>
              </a:rPr>
              <a:t>oe</a:t>
            </a:r>
            <a:endParaRPr lang="en-US" sz="2800" b="1" dirty="0">
              <a:solidFill>
                <a:schemeClr val="lt1"/>
              </a:solidFill>
              <a:latin typeface="Calibri" panose="020F0502020204030204" pitchFamily="34" charset="0"/>
              <a:ea typeface="Merriweather"/>
              <a:cs typeface="Calibri" panose="020F0502020204030204" pitchFamily="34" charset="0"/>
              <a:sym typeface="Merriweather Light"/>
            </a:endParaRPr>
          </a:p>
          <a:p>
            <a:pPr lvl="0" algn="ctr"/>
            <a:r>
              <a:rPr lang="en-US" sz="2800" b="1" dirty="0">
                <a:solidFill>
                  <a:schemeClr val="lt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 xmlns:a16="http://schemas.microsoft.com/office/drawing/2014/main" id="{346307CE-BC9D-4DD1-856A-707B236085F7}"/>
              </a:ext>
            </a:extLst>
          </p:cNvPr>
          <p:cNvSpPr/>
          <p:nvPr/>
        </p:nvSpPr>
        <p:spPr>
          <a:xfrm>
            <a:off x="4249789" y="5510700"/>
            <a:ext cx="3696238" cy="1129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latin typeface="Calibri" panose="020F0502020204030204" pitchFamily="34" charset="0"/>
                <a:cs typeface="Calibri" panose="020F0502020204030204" pitchFamily="34" charset="0"/>
              </a:rPr>
              <a:t>They were bitter </a:t>
            </a:r>
            <a:r>
              <a:rPr lang="en-US" sz="2800" i="1" dirty="0">
                <a:solidFill>
                  <a:srgbClr val="FF0000"/>
                </a:solidFill>
                <a:latin typeface="Calibri" panose="020F0502020204030204" pitchFamily="34" charset="0"/>
                <a:cs typeface="Calibri" panose="020F0502020204030204" pitchFamily="34" charset="0"/>
              </a:rPr>
              <a:t>foes</a:t>
            </a:r>
            <a:r>
              <a:rPr lang="en-US" sz="2800" i="1" dirty="0">
                <a:latin typeface="Calibri" panose="020F0502020204030204" pitchFamily="34" charset="0"/>
                <a:cs typeface="Calibri" panose="020F0502020204030204" pitchFamily="34" charset="0"/>
              </a:rPr>
              <a:t> for many years.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9" name="Rectangle 8">
            <a:extLst>
              <a:ext uri="{FF2B5EF4-FFF2-40B4-BE49-F238E27FC236}">
                <a16:creationId xmlns="" xmlns:a16="http://schemas.microsoft.com/office/drawing/2014/main" id="{78B65114-9489-4075-A9BD-011C3B83F480}"/>
              </a:ext>
            </a:extLst>
          </p:cNvPr>
          <p:cNvSpPr/>
          <p:nvPr/>
        </p:nvSpPr>
        <p:spPr>
          <a:xfrm>
            <a:off x="2135610" y="2508674"/>
            <a:ext cx="7275990" cy="1440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How dangerous </a:t>
            </a:r>
            <a:r>
              <a:rPr lang="en-US" sz="2800" dirty="0" smtClean="0">
                <a:latin typeface="Calibri" panose="020F0502020204030204" pitchFamily="34" charset="0"/>
                <a:cs typeface="Calibri" panose="020F0502020204030204" pitchFamily="34" charset="0"/>
              </a:rPr>
              <a:t>is </a:t>
            </a:r>
            <a:r>
              <a:rPr lang="en-US" sz="2800" dirty="0">
                <a:latin typeface="Calibri" panose="020F0502020204030204" pitchFamily="34" charset="0"/>
                <a:cs typeface="Calibri" panose="020F0502020204030204" pitchFamily="34" charset="0"/>
              </a:rPr>
              <a:t>forest </a:t>
            </a:r>
            <a:r>
              <a:rPr lang="en-US" sz="2800" dirty="0" smtClean="0">
                <a:latin typeface="Calibri" panose="020F0502020204030204" pitchFamily="34" charset="0"/>
                <a:cs typeface="Calibri" panose="020F0502020204030204" pitchFamily="34" charset="0"/>
              </a:rPr>
              <a:t>fire?</a:t>
            </a:r>
            <a:endParaRPr lang="en-US" sz="2800"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 xmlns:a16="http://schemas.microsoft.com/office/drawing/2014/main" id="{934D2C97-41FB-412F-9B46-7989A18BC5D9}"/>
              </a:ext>
            </a:extLst>
          </p:cNvPr>
          <p:cNvSpPr/>
          <p:nvPr/>
        </p:nvSpPr>
        <p:spPr>
          <a:xfrm>
            <a:off x="2135610" y="4360046"/>
            <a:ext cx="7275990" cy="1440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itchFamily="34" charset="0"/>
                <a:cs typeface="Calibri" pitchFamily="34" charset="0"/>
              </a:rPr>
              <a:t>Can </a:t>
            </a:r>
            <a:r>
              <a:rPr lang="en-US" sz="2800" dirty="0">
                <a:latin typeface="Calibri" pitchFamily="34" charset="0"/>
                <a:cs typeface="Calibri" pitchFamily="34" charset="0"/>
              </a:rPr>
              <a:t>it </a:t>
            </a:r>
            <a:r>
              <a:rPr lang="en-US" sz="2800" dirty="0" smtClean="0">
                <a:latin typeface="Calibri" pitchFamily="34" charset="0"/>
                <a:cs typeface="Calibri" pitchFamily="34" charset="0"/>
              </a:rPr>
              <a:t>be beneficial?</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4970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 xmlns:a16="http://schemas.microsoft.com/office/drawing/2014/main" id="{C633668A-C180-4A05-AB4F-6AAFDE5258A4}"/>
              </a:ext>
            </a:extLst>
          </p:cNvPr>
          <p:cNvSpPr/>
          <p:nvPr/>
        </p:nvSpPr>
        <p:spPr>
          <a:xfrm>
            <a:off x="824874" y="1905801"/>
            <a:ext cx="10603857" cy="4525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We’re going to look at how a forest fire is both friend and foe. It’s a foe, that is, an enemy because a forest fire can become a natural disaster. It’s a friend because a forest fire keeps a forest healthy and growing.</a:t>
            </a:r>
          </a:p>
          <a:p>
            <a:pPr algn="just"/>
            <a:r>
              <a:rPr lang="en-US" sz="2400" dirty="0">
                <a:latin typeface="Calibri" panose="020F0502020204030204" pitchFamily="34" charset="0"/>
                <a:cs typeface="Calibri" panose="020F0502020204030204" pitchFamily="34" charset="0"/>
              </a:rPr>
              <a:t>First, forest fires as natural disasters. A forest fire can sweep through an area quickly and destroy almost everything: homes, trees, buildings, animals, and people. </a:t>
            </a:r>
          </a:p>
          <a:p>
            <a:pPr algn="just"/>
            <a:r>
              <a:rPr lang="en-US" sz="2400" dirty="0">
                <a:latin typeface="Calibri" panose="020F0502020204030204" pitchFamily="34" charset="0"/>
                <a:cs typeface="Calibri" panose="020F0502020204030204" pitchFamily="34" charset="0"/>
              </a:rPr>
              <a:t>Many forest fires are accidentally started when someone drops a burning cigarette or a match, or builds a small fire; soon that fire gets out of control and starts to spread. Every day, there are hundreds of forest fires all over the world.</a:t>
            </a:r>
          </a:p>
        </p:txBody>
      </p:sp>
      <p:sp>
        <p:nvSpPr>
          <p:cNvPr id="6" name="Rectangle 5"/>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itchFamily="34" charset="0"/>
              </a:rPr>
              <a:t>Reading Comprehension</a:t>
            </a:r>
          </a:p>
          <a:p>
            <a:pPr algn="ctr"/>
            <a:r>
              <a:rPr lang="ka-GE" sz="3000" dirty="0"/>
              <a:t>წაკითხულის გააზრება</a:t>
            </a:r>
            <a:endParaRPr lang="en-US" sz="3000" dirty="0">
              <a:latin typeface="Calibri" pitchFamily="34" charset="0"/>
            </a:endParaRPr>
          </a:p>
        </p:txBody>
      </p:sp>
    </p:spTree>
    <p:extLst>
      <p:ext uri="{BB962C8B-B14F-4D97-AF65-F5344CB8AC3E}">
        <p14:creationId xmlns:p14="http://schemas.microsoft.com/office/powerpoint/2010/main" val="958059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4">
            <a:extLst>
              <a:ext uri="{FF2B5EF4-FFF2-40B4-BE49-F238E27FC236}">
                <a16:creationId xmlns="" xmlns:a16="http://schemas.microsoft.com/office/drawing/2014/main" id="{BA6CCF4A-DD7B-412B-ADB1-7004BC600AD1}"/>
              </a:ext>
            </a:extLst>
          </p:cNvPr>
          <p:cNvSpPr/>
          <p:nvPr/>
        </p:nvSpPr>
        <p:spPr>
          <a:xfrm>
            <a:off x="962080" y="1936553"/>
            <a:ext cx="10203226" cy="4271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latin typeface="Calibri" panose="020F0502020204030204" pitchFamily="34" charset="0"/>
                <a:cs typeface="Calibri" panose="020F0502020204030204" pitchFamily="34" charset="0"/>
              </a:rPr>
              <a:t>When a forest fire breaks out, most people think the best response is to get the fire under control and extinguish it as quickly as possible. They know a forest fire can have a terrible impact. They want to preserve people’s  homes and avoid destruction, if possible. Actually, controlling the fire isn’t always the best idea. We now know that forest fires play an important role in keeping forests healthy and the ecosystem of a forest in balance. </a:t>
            </a:r>
            <a:endParaRPr lang="en-US" sz="2400" dirty="0">
              <a:latin typeface="Calibri" panose="020F0502020204030204" pitchFamily="34" charset="0"/>
              <a:cs typeface="Calibri" panose="020F0502020204030204" pitchFamily="34" charset="0"/>
            </a:endParaRPr>
          </a:p>
        </p:txBody>
      </p:sp>
      <p:sp>
        <p:nvSpPr>
          <p:cNvPr id="6" name="Rectangle 5"/>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itchFamily="34" charset="0"/>
              </a:rPr>
              <a:t>Reading Comprehension</a:t>
            </a:r>
          </a:p>
          <a:p>
            <a:pPr algn="ctr"/>
            <a:r>
              <a:rPr lang="ka-GE" sz="3000" dirty="0"/>
              <a:t>წაკითხულის გააზრება</a:t>
            </a:r>
            <a:endParaRPr lang="en-US" sz="3000" dirty="0">
              <a:latin typeface="Calibri" pitchFamily="34" charset="0"/>
            </a:endParaRPr>
          </a:p>
        </p:txBody>
      </p:sp>
    </p:spTree>
    <p:extLst>
      <p:ext uri="{BB962C8B-B14F-4D97-AF65-F5344CB8AC3E}">
        <p14:creationId xmlns:p14="http://schemas.microsoft.com/office/powerpoint/2010/main" val="3275559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 xmlns:a16="http://schemas.microsoft.com/office/drawing/2014/main" id="{C633668A-C180-4A05-AB4F-6AAFDE5258A4}"/>
              </a:ext>
            </a:extLst>
          </p:cNvPr>
          <p:cNvSpPr/>
          <p:nvPr/>
        </p:nvSpPr>
        <p:spPr>
          <a:xfrm>
            <a:off x="624719" y="1999904"/>
            <a:ext cx="10405833" cy="4487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So turning now to the more surprising idea of fire as “friend”: “ What are the benefits of forest fires? There are several. After forest fires clear away dead trees and plants on the floor of the forest, this provides open space for new plants to grow. The new, small plants are low to the ground and easy for small animals to get to for food. These new plants also provide more nutrition for animals than older plants. In short, a forest fire  is a bit like cleaning a house; the fire clears out the dead wood and plant clutter in the forest. Afterwards, it’s a healthier place for trees, plants and animals to live. The fire also makes it safer for the people living nearby because by removing dead trees and plants, it lowers the risk of hotter, bigger fires in the future.</a:t>
            </a:r>
          </a:p>
        </p:txBody>
      </p:sp>
      <p:sp>
        <p:nvSpPr>
          <p:cNvPr id="6" name="Rectangle 5"/>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itchFamily="34" charset="0"/>
              </a:rPr>
              <a:t>Reading Comprehension</a:t>
            </a:r>
          </a:p>
          <a:p>
            <a:pPr algn="ctr"/>
            <a:r>
              <a:rPr lang="ka-GE" sz="3000" dirty="0"/>
              <a:t>წაკითხულის გააზრება</a:t>
            </a:r>
            <a:endParaRPr lang="en-US" sz="3000" dirty="0">
              <a:latin typeface="Calibri" pitchFamily="34" charset="0"/>
            </a:endParaRPr>
          </a:p>
        </p:txBody>
      </p:sp>
    </p:spTree>
    <p:extLst>
      <p:ext uri="{BB962C8B-B14F-4D97-AF65-F5344CB8AC3E}">
        <p14:creationId xmlns:p14="http://schemas.microsoft.com/office/powerpoint/2010/main" val="2833273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 xmlns:a16="http://schemas.microsoft.com/office/drawing/2014/main"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 xmlns:a16="http://schemas.microsoft.com/office/drawing/2014/main" id="{C633668A-C180-4A05-AB4F-6AAFDE5258A4}"/>
              </a:ext>
            </a:extLst>
          </p:cNvPr>
          <p:cNvSpPr/>
          <p:nvPr/>
        </p:nvSpPr>
        <p:spPr>
          <a:xfrm>
            <a:off x="846100" y="2144284"/>
            <a:ext cx="10367332" cy="4352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Researchers have found that forest fires </a:t>
            </a:r>
            <a:r>
              <a:rPr lang="en-US" sz="2400" dirty="0" smtClean="0">
                <a:latin typeface="Calibri" panose="020F0502020204030204" pitchFamily="34" charset="0"/>
                <a:cs typeface="Calibri" panose="020F0502020204030204" pitchFamily="34" charset="0"/>
              </a:rPr>
              <a:t>can benefit </a:t>
            </a:r>
            <a:r>
              <a:rPr lang="en-US" sz="2400" dirty="0">
                <a:latin typeface="Calibri" panose="020F0502020204030204" pitchFamily="34" charset="0"/>
                <a:cs typeface="Calibri" panose="020F0502020204030204" pitchFamily="34" charset="0"/>
              </a:rPr>
              <a:t>certain trees, animals, and insects in specific ways. Some trees need fires to spread their seeds. </a:t>
            </a:r>
          </a:p>
          <a:p>
            <a:pPr algn="just"/>
            <a:r>
              <a:rPr lang="en-US" sz="2400" dirty="0">
                <a:latin typeface="Calibri" panose="020F0502020204030204" pitchFamily="34" charset="0"/>
                <a:cs typeface="Calibri" panose="020F0502020204030204" pitchFamily="34" charset="0"/>
              </a:rPr>
              <a:t>We can see here some of the positive outcomes of forest fires. Yet, they can cause terrible damage. The question is: if we don’t extinguish a fire right away, does the destruction outweigh the advantages? This is difficult to say. After a fire, a sequence of events takes place which restores the forest’s ecosystem. First, fast-growing plants emerge, and then, lastly, new trees grow. The first steps happen quickly, but it can take many years for a forest to return to health. </a:t>
            </a:r>
          </a:p>
        </p:txBody>
      </p:sp>
      <p:sp>
        <p:nvSpPr>
          <p:cNvPr id="6" name="Rectangle 5"/>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itchFamily="34" charset="0"/>
              </a:rPr>
              <a:t>Reading Comprehension</a:t>
            </a:r>
          </a:p>
          <a:p>
            <a:pPr algn="ctr"/>
            <a:r>
              <a:rPr lang="ka-GE" sz="3000" dirty="0"/>
              <a:t>წაკითხულის გააზრება</a:t>
            </a:r>
            <a:endParaRPr lang="en-US" sz="3000" dirty="0">
              <a:latin typeface="Calibri" pitchFamily="34" charset="0"/>
            </a:endParaRPr>
          </a:p>
        </p:txBody>
      </p:sp>
    </p:spTree>
    <p:extLst>
      <p:ext uri="{BB962C8B-B14F-4D97-AF65-F5344CB8AC3E}">
        <p14:creationId xmlns:p14="http://schemas.microsoft.com/office/powerpoint/2010/main" val="1277131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itchFamily="34" charset="0"/>
              </a:rPr>
              <a:t>Reading Comprehension</a:t>
            </a:r>
          </a:p>
          <a:p>
            <a:pPr algn="ctr"/>
            <a:r>
              <a:rPr lang="ka-GE" sz="3000" dirty="0"/>
              <a:t>წაკითხულის გააზრება</a:t>
            </a:r>
            <a:endParaRPr lang="en-US" sz="3000" dirty="0">
              <a:latin typeface="Calibri" pitchFamily="34" charset="0"/>
            </a:endParaRPr>
          </a:p>
        </p:txBody>
      </p:sp>
      <p:sp>
        <p:nvSpPr>
          <p:cNvPr id="2" name="Rectangle: Rounded Corners 1">
            <a:extLst>
              <a:ext uri="{FF2B5EF4-FFF2-40B4-BE49-F238E27FC236}">
                <a16:creationId xmlns="" xmlns:a16="http://schemas.microsoft.com/office/drawing/2014/main" id="{89532C94-481D-4FEF-8434-AC58F2B681E0}"/>
              </a:ext>
            </a:extLst>
          </p:cNvPr>
          <p:cNvSpPr/>
          <p:nvPr/>
        </p:nvSpPr>
        <p:spPr>
          <a:xfrm>
            <a:off x="654611" y="2126200"/>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If someone drops a burning match, a fire can quickly  </a:t>
            </a:r>
          </a:p>
          <a:p>
            <a:r>
              <a:rPr lang="en-US" sz="3200" dirty="0">
                <a:latin typeface="Calibri" panose="020F0502020204030204" pitchFamily="34" charset="0"/>
                <a:cs typeface="Calibri" panose="020F0502020204030204" pitchFamily="34" charset="0"/>
              </a:rPr>
              <a:t>burn out of control and then spread.</a:t>
            </a:r>
          </a:p>
        </p:txBody>
      </p:sp>
      <p:sp>
        <p:nvSpPr>
          <p:cNvPr id="3" name="Rectangle: Rounded Corners 2">
            <a:extLst>
              <a:ext uri="{FF2B5EF4-FFF2-40B4-BE49-F238E27FC236}">
                <a16:creationId xmlns="" xmlns:a16="http://schemas.microsoft.com/office/drawing/2014/main" id="{60517039-3C69-4F8B-A2C5-D9FEFE4C926D}"/>
              </a:ext>
            </a:extLst>
          </p:cNvPr>
          <p:cNvSpPr/>
          <p:nvPr/>
        </p:nvSpPr>
        <p:spPr>
          <a:xfrm>
            <a:off x="654611" y="3790343"/>
            <a:ext cx="10022890" cy="1864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latin typeface="Calibri" panose="020F0502020204030204" pitchFamily="34" charset="0"/>
                <a:cs typeface="Calibri" panose="020F0502020204030204" pitchFamily="34" charset="0"/>
              </a:rPr>
              <a:t>Many forest fires are accidentally started when someone drops a burning cigarette or a match, or builds a small fire; soon that fire gets out of control and starts to spread.</a:t>
            </a:r>
          </a:p>
        </p:txBody>
      </p:sp>
      <p:sp>
        <p:nvSpPr>
          <p:cNvPr id="6" name="Rectangle: Rounded Corners 5">
            <a:extLst>
              <a:ext uri="{FF2B5EF4-FFF2-40B4-BE49-F238E27FC236}">
                <a16:creationId xmlns="" xmlns:a16="http://schemas.microsoft.com/office/drawing/2014/main" id="{0CE6A92E-F780-4EF2-AC72-01F19FAA54D4}"/>
              </a:ext>
            </a:extLst>
          </p:cNvPr>
          <p:cNvSpPr/>
          <p:nvPr/>
        </p:nvSpPr>
        <p:spPr>
          <a:xfrm>
            <a:off x="9682268" y="2219415"/>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rPr>
              <a:t>True</a:t>
            </a:r>
          </a:p>
        </p:txBody>
      </p:sp>
    </p:spTree>
    <p:extLst>
      <p:ext uri="{BB962C8B-B14F-4D97-AF65-F5344CB8AC3E}">
        <p14:creationId xmlns:p14="http://schemas.microsoft.com/office/powerpoint/2010/main" val="18550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itchFamily="34" charset="0"/>
              </a:rPr>
              <a:t>Reading Comprehension</a:t>
            </a:r>
          </a:p>
          <a:p>
            <a:pPr algn="ctr"/>
            <a:r>
              <a:rPr lang="ka-GE" sz="3000" dirty="0"/>
              <a:t>წაკითხულის გააზრება</a:t>
            </a:r>
            <a:endParaRPr lang="en-US" sz="3000" dirty="0">
              <a:latin typeface="Calibri" pitchFamily="34" charset="0"/>
            </a:endParaRPr>
          </a:p>
        </p:txBody>
      </p:sp>
      <p:sp>
        <p:nvSpPr>
          <p:cNvPr id="2" name="Rectangle: Rounded Corners 1">
            <a:extLst>
              <a:ext uri="{FF2B5EF4-FFF2-40B4-BE49-F238E27FC236}">
                <a16:creationId xmlns="" xmlns:a16="http://schemas.microsoft.com/office/drawing/2014/main" id="{89532C94-481D-4FEF-8434-AC58F2B681E0}"/>
              </a:ext>
            </a:extLst>
          </p:cNvPr>
          <p:cNvSpPr/>
          <p:nvPr/>
        </p:nvSpPr>
        <p:spPr>
          <a:xfrm>
            <a:off x="798990" y="2301933"/>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A fire clears away dead trees and plants on the floor of </a:t>
            </a:r>
          </a:p>
          <a:p>
            <a:r>
              <a:rPr lang="en-US" sz="3200" dirty="0">
                <a:latin typeface="Calibri" panose="020F0502020204030204" pitchFamily="34" charset="0"/>
                <a:cs typeface="Calibri" panose="020F0502020204030204" pitchFamily="34" charset="0"/>
              </a:rPr>
              <a:t>the forest, then new plants </a:t>
            </a:r>
            <a:r>
              <a:rPr lang="en-US" sz="3200" dirty="0" smtClean="0">
                <a:latin typeface="Calibri" panose="020F0502020204030204" pitchFamily="34" charset="0"/>
                <a:cs typeface="Calibri" panose="020F0502020204030204" pitchFamily="34" charset="0"/>
              </a:rPr>
              <a:t>grow</a:t>
            </a:r>
            <a:r>
              <a:rPr lang="en-US" sz="3200" dirty="0">
                <a:latin typeface="Calibri" panose="020F0502020204030204" pitchFamily="34" charset="0"/>
                <a:cs typeface="Calibri" panose="020F0502020204030204" pitchFamily="34" charset="0"/>
              </a:rPr>
              <a:t>.</a:t>
            </a:r>
          </a:p>
        </p:txBody>
      </p:sp>
      <p:sp>
        <p:nvSpPr>
          <p:cNvPr id="3" name="Rectangle: Rounded Corners 2">
            <a:extLst>
              <a:ext uri="{FF2B5EF4-FFF2-40B4-BE49-F238E27FC236}">
                <a16:creationId xmlns="" xmlns:a16="http://schemas.microsoft.com/office/drawing/2014/main" id="{60517039-3C69-4F8B-A2C5-D9FEFE4C926D}"/>
              </a:ext>
            </a:extLst>
          </p:cNvPr>
          <p:cNvSpPr/>
          <p:nvPr/>
        </p:nvSpPr>
        <p:spPr>
          <a:xfrm>
            <a:off x="798990" y="3978412"/>
            <a:ext cx="10022890" cy="1695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dirty="0">
                <a:latin typeface="Calibri" panose="020F0502020204030204" pitchFamily="34" charset="0"/>
                <a:cs typeface="Calibri" panose="020F0502020204030204" pitchFamily="34" charset="0"/>
              </a:rPr>
              <a:t>After forest fires  clear away dead trees and plants on the floor of the forest, this provides open space for new plants to grow.</a:t>
            </a:r>
          </a:p>
        </p:txBody>
      </p:sp>
      <p:sp>
        <p:nvSpPr>
          <p:cNvPr id="6" name="Rectangle: Rounded Corners 5">
            <a:extLst>
              <a:ext uri="{FF2B5EF4-FFF2-40B4-BE49-F238E27FC236}">
                <a16:creationId xmlns="" xmlns:a16="http://schemas.microsoft.com/office/drawing/2014/main" id="{0CE6A92E-F780-4EF2-AC72-01F19FAA54D4}"/>
              </a:ext>
            </a:extLst>
          </p:cNvPr>
          <p:cNvSpPr/>
          <p:nvPr/>
        </p:nvSpPr>
        <p:spPr>
          <a:xfrm>
            <a:off x="10322939" y="2395148"/>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rPr>
              <a:t>True</a:t>
            </a:r>
          </a:p>
        </p:txBody>
      </p:sp>
    </p:spTree>
    <p:extLst>
      <p:ext uri="{BB962C8B-B14F-4D97-AF65-F5344CB8AC3E}">
        <p14:creationId xmlns:p14="http://schemas.microsoft.com/office/powerpoint/2010/main" val="16295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635304" y="883231"/>
            <a:ext cx="10666988" cy="7238968"/>
            <a:chOff x="-4943656" y="-757771"/>
            <a:chExt cx="10073010"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Comprehension -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7" name="Google Shape;127;g8d3272b2c0_0_301"/>
            <p:cNvSpPr/>
            <p:nvPr/>
          </p:nvSpPr>
          <p:spPr>
            <a:xfrm>
              <a:off x="666798" y="3121606"/>
              <a:ext cx="4462426"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8" name="Google Shape;128;g8d3272b2c0_0_301"/>
            <p:cNvSpPr txBox="1"/>
            <p:nvPr/>
          </p:nvSpPr>
          <p:spPr>
            <a:xfrm>
              <a:off x="946244" y="3131366"/>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grpSp>
      <p:sp>
        <p:nvSpPr>
          <p:cNvPr id="130" name="Google Shape;130;g8d3272b2c0_0_301"/>
          <p:cNvSpPr txBox="1"/>
          <p:nvPr/>
        </p:nvSpPr>
        <p:spPr>
          <a:xfrm>
            <a:off x="6727971" y="2259186"/>
            <a:ext cx="5141592" cy="2751600"/>
          </a:xfrm>
          <a:prstGeom prst="rect">
            <a:avLst/>
          </a:prstGeom>
          <a:noFill/>
          <a:ln>
            <a:noFill/>
          </a:ln>
        </p:spPr>
        <p:txBody>
          <a:bodyPr spcFirstLastPara="1" wrap="square" lIns="91425" tIns="91425" rIns="91425" bIns="91425" anchor="ctr" anchorCtr="0">
            <a:noAutofit/>
          </a:bodyPr>
          <a:lstStyle/>
          <a:p>
            <a:pPr lvl="0" algn="ctr"/>
            <a:r>
              <a:rPr lang="en-US" sz="3600" dirty="0" smtClean="0">
                <a:solidFill>
                  <a:schemeClr val="bg1"/>
                </a:solidFill>
                <a:latin typeface="Calibri" panose="020F0502020204030204" pitchFamily="34" charset="0"/>
                <a:ea typeface="Calibri"/>
                <a:cs typeface="Calibri" panose="020F0502020204030204" pitchFamily="34" charset="0"/>
                <a:sym typeface="Calibri"/>
              </a:rPr>
              <a:t>Ecology</a:t>
            </a:r>
          </a:p>
          <a:p>
            <a:pPr lvl="0" algn="ctr"/>
            <a:r>
              <a:rPr lang="ka-GE" sz="3600" dirty="0" smtClean="0">
                <a:solidFill>
                  <a:schemeClr val="bg1"/>
                </a:solidFill>
                <a:latin typeface="Calibri" panose="020F0502020204030204" pitchFamily="34" charset="0"/>
                <a:ea typeface="Calibri"/>
                <a:cs typeface="Calibri" panose="020F0502020204030204" pitchFamily="34" charset="0"/>
                <a:sym typeface="Calibri"/>
              </a:rPr>
              <a:t>ეკოლოგია</a:t>
            </a:r>
            <a:endParaRPr lang="en-US" sz="36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p:cNvSpPr/>
          <p:nvPr/>
        </p:nvSpPr>
        <p:spPr>
          <a:xfrm>
            <a:off x="6727971" y="453790"/>
            <a:ext cx="4714614" cy="1043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5899329" y="358294"/>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endParaRPr sz="3600" dirty="0">
              <a:solidFill>
                <a:schemeClr val="bg1"/>
              </a:solidFill>
              <a:latin typeface="Calibri" pitchFamily="34" charset="0"/>
              <a:cs typeface="Calibri" pitchFamily="34"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pic>
        <p:nvPicPr>
          <p:cNvPr id="25"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62602" y="538515"/>
            <a:ext cx="2164081" cy="968991"/>
          </a:xfrm>
          <a:prstGeom prst="rect">
            <a:avLst/>
          </a:prstGeom>
          <a:noFill/>
          <a:ln>
            <a:noFill/>
          </a:ln>
        </p:spPr>
      </p:pic>
      <p:pic>
        <p:nvPicPr>
          <p:cNvPr id="26" name="Picture 25">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26684" y="538515"/>
            <a:ext cx="2376972" cy="96899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itchFamily="34" charset="0"/>
              </a:rPr>
              <a:t>Reading Comprehension</a:t>
            </a:r>
          </a:p>
          <a:p>
            <a:pPr algn="ctr"/>
            <a:r>
              <a:rPr lang="ka-GE" sz="3000" dirty="0"/>
              <a:t>წაკითხულის გააზრება</a:t>
            </a:r>
            <a:endParaRPr lang="en-US" sz="3000" dirty="0">
              <a:latin typeface="Calibri" pitchFamily="34" charset="0"/>
            </a:endParaRPr>
          </a:p>
        </p:txBody>
      </p:sp>
      <p:sp>
        <p:nvSpPr>
          <p:cNvPr id="2" name="Rectangle: Rounded Corners 1">
            <a:extLst>
              <a:ext uri="{FF2B5EF4-FFF2-40B4-BE49-F238E27FC236}">
                <a16:creationId xmlns="" xmlns:a16="http://schemas.microsoft.com/office/drawing/2014/main" id="{89532C94-481D-4FEF-8434-AC58F2B681E0}"/>
              </a:ext>
            </a:extLst>
          </p:cNvPr>
          <p:cNvSpPr/>
          <p:nvPr/>
        </p:nvSpPr>
        <p:spPr>
          <a:xfrm>
            <a:off x="795110" y="2225725"/>
            <a:ext cx="10022890" cy="13804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Calibri" panose="020F0502020204030204" pitchFamily="34" charset="0"/>
                <a:cs typeface="Calibri" panose="020F0502020204030204" pitchFamily="34" charset="0"/>
              </a:rPr>
              <a:t>After a fire, the ecosystem is restored because first the fast-growing plants start to grow, then the trees and finally the slow </a:t>
            </a:r>
            <a:r>
              <a:rPr lang="en-US" sz="3000" dirty="0" smtClean="0">
                <a:latin typeface="Calibri" panose="020F0502020204030204" pitchFamily="34" charset="0"/>
                <a:cs typeface="Calibri" panose="020F0502020204030204" pitchFamily="34" charset="0"/>
              </a:rPr>
              <a:t>– growing </a:t>
            </a:r>
            <a:r>
              <a:rPr lang="en-US" sz="3000" dirty="0">
                <a:latin typeface="Calibri" panose="020F0502020204030204" pitchFamily="34" charset="0"/>
                <a:cs typeface="Calibri" panose="020F0502020204030204" pitchFamily="34" charset="0"/>
              </a:rPr>
              <a:t>plants.</a:t>
            </a:r>
          </a:p>
        </p:txBody>
      </p:sp>
      <p:sp>
        <p:nvSpPr>
          <p:cNvPr id="3" name="Rectangle: Rounded Corners 2">
            <a:extLst>
              <a:ext uri="{FF2B5EF4-FFF2-40B4-BE49-F238E27FC236}">
                <a16:creationId xmlns="" xmlns:a16="http://schemas.microsoft.com/office/drawing/2014/main" id="{60517039-3C69-4F8B-A2C5-D9FEFE4C926D}"/>
              </a:ext>
            </a:extLst>
          </p:cNvPr>
          <p:cNvSpPr/>
          <p:nvPr/>
        </p:nvSpPr>
        <p:spPr>
          <a:xfrm>
            <a:off x="798990" y="4018221"/>
            <a:ext cx="10022890" cy="1482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dirty="0">
                <a:latin typeface="Calibri" panose="020F0502020204030204" pitchFamily="34" charset="0"/>
                <a:cs typeface="Calibri" panose="020F0502020204030204" pitchFamily="34" charset="0"/>
              </a:rPr>
              <a:t>First, fast-growing plants emerge, and then, lastly, new trees grow. The first steps happen quickly, but it can take many years for a forest to return to health. </a:t>
            </a:r>
          </a:p>
        </p:txBody>
      </p:sp>
      <p:sp>
        <p:nvSpPr>
          <p:cNvPr id="6" name="Rectangle: Rounded Corners 5">
            <a:extLst>
              <a:ext uri="{FF2B5EF4-FFF2-40B4-BE49-F238E27FC236}">
                <a16:creationId xmlns="" xmlns:a16="http://schemas.microsoft.com/office/drawing/2014/main" id="{0CE6A92E-F780-4EF2-AC72-01F19FAA54D4}"/>
              </a:ext>
            </a:extLst>
          </p:cNvPr>
          <p:cNvSpPr/>
          <p:nvPr/>
        </p:nvSpPr>
        <p:spPr>
          <a:xfrm>
            <a:off x="10350613" y="2334251"/>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rPr>
              <a:t>False</a:t>
            </a:r>
          </a:p>
        </p:txBody>
      </p:sp>
    </p:spTree>
    <p:extLst>
      <p:ext uri="{BB962C8B-B14F-4D97-AF65-F5344CB8AC3E}">
        <p14:creationId xmlns:p14="http://schemas.microsoft.com/office/powerpoint/2010/main" val="119382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 xmlns:a16="http://schemas.microsoft.com/office/drawing/2014/main"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itchFamily="34" charset="0"/>
              </a:rPr>
              <a:t>Reading Comprehension</a:t>
            </a:r>
          </a:p>
          <a:p>
            <a:pPr algn="ctr"/>
            <a:r>
              <a:rPr lang="ka-GE" sz="3000" dirty="0"/>
              <a:t>წაკითხულის გააზრება</a:t>
            </a:r>
            <a:endParaRPr lang="en-US" sz="3000" dirty="0">
              <a:latin typeface="Calibri" pitchFamily="34" charset="0"/>
            </a:endParaRPr>
          </a:p>
        </p:txBody>
      </p:sp>
      <p:sp>
        <p:nvSpPr>
          <p:cNvPr id="2" name="Rectangle: Rounded Corners 1">
            <a:extLst>
              <a:ext uri="{FF2B5EF4-FFF2-40B4-BE49-F238E27FC236}">
                <a16:creationId xmlns="" xmlns:a16="http://schemas.microsoft.com/office/drawing/2014/main" id="{89532C94-481D-4FEF-8434-AC58F2B681E0}"/>
              </a:ext>
            </a:extLst>
          </p:cNvPr>
          <p:cNvSpPr/>
          <p:nvPr/>
        </p:nvSpPr>
        <p:spPr>
          <a:xfrm>
            <a:off x="798990" y="2196149"/>
            <a:ext cx="10022890" cy="1313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Forest fires help some trees to spread their seeds.</a:t>
            </a:r>
          </a:p>
        </p:txBody>
      </p:sp>
      <p:sp>
        <p:nvSpPr>
          <p:cNvPr id="3" name="Rectangle: Rounded Corners 2">
            <a:extLst>
              <a:ext uri="{FF2B5EF4-FFF2-40B4-BE49-F238E27FC236}">
                <a16:creationId xmlns="" xmlns:a16="http://schemas.microsoft.com/office/drawing/2014/main" id="{60517039-3C69-4F8B-A2C5-D9FEFE4C926D}"/>
              </a:ext>
            </a:extLst>
          </p:cNvPr>
          <p:cNvSpPr/>
          <p:nvPr/>
        </p:nvSpPr>
        <p:spPr>
          <a:xfrm>
            <a:off x="798990" y="3959347"/>
            <a:ext cx="10120544" cy="1777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dirty="0">
                <a:latin typeface="Calibri" panose="020F0502020204030204" pitchFamily="34" charset="0"/>
                <a:cs typeface="Calibri" panose="020F0502020204030204" pitchFamily="34" charset="0"/>
              </a:rPr>
              <a:t>Researchers have found that forest fires benefit certain trees, animals, and insects in specific ways. Some trees need fires to spread their seeds. </a:t>
            </a:r>
          </a:p>
        </p:txBody>
      </p:sp>
      <p:sp>
        <p:nvSpPr>
          <p:cNvPr id="6" name="Rectangle: Rounded Corners 5">
            <a:extLst>
              <a:ext uri="{FF2B5EF4-FFF2-40B4-BE49-F238E27FC236}">
                <a16:creationId xmlns="" xmlns:a16="http://schemas.microsoft.com/office/drawing/2014/main" id="{0CE6A92E-F780-4EF2-AC72-01F19FAA54D4}"/>
              </a:ext>
            </a:extLst>
          </p:cNvPr>
          <p:cNvSpPr/>
          <p:nvPr/>
        </p:nvSpPr>
        <p:spPr>
          <a:xfrm>
            <a:off x="9883806" y="2347069"/>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rPr>
              <a:t>True</a:t>
            </a:r>
          </a:p>
        </p:txBody>
      </p:sp>
    </p:spTree>
    <p:extLst>
      <p:ext uri="{BB962C8B-B14F-4D97-AF65-F5344CB8AC3E}">
        <p14:creationId xmlns:p14="http://schemas.microsoft.com/office/powerpoint/2010/main" val="28243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 xmlns:a16="http://schemas.microsoft.com/office/drawing/2014/main" id="{6042AC8F-C617-8540-A5BD-0D218871DB0D}"/>
              </a:ext>
            </a:extLst>
          </p:cNvPr>
          <p:cNvSpPr/>
          <p:nvPr/>
        </p:nvSpPr>
        <p:spPr>
          <a:xfrm>
            <a:off x="7585656" y="464777"/>
            <a:ext cx="341854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pic>
        <p:nvPicPr>
          <p:cNvPr id="6"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7" name="Picture 6">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3" name="Rectangle 2">
            <a:extLst>
              <a:ext uri="{FF2B5EF4-FFF2-40B4-BE49-F238E27FC236}">
                <a16:creationId xmlns="" xmlns:a16="http://schemas.microsoft.com/office/drawing/2014/main" id="{4A3B61E6-FEAA-4431-9D7B-EECFE3D27F4F}"/>
              </a:ext>
            </a:extLst>
          </p:cNvPr>
          <p:cNvSpPr/>
          <p:nvPr/>
        </p:nvSpPr>
        <p:spPr>
          <a:xfrm>
            <a:off x="778933" y="2798740"/>
            <a:ext cx="10225271" cy="1657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latin typeface="Calibri" panose="020F0502020204030204" pitchFamily="34" charset="0"/>
              <a:cs typeface="Calibri" panose="020F0502020204030204" pitchFamily="34" charset="0"/>
            </a:endParaRPr>
          </a:p>
          <a:p>
            <a:pPr algn="ctr"/>
            <a:r>
              <a:rPr lang="en-US" sz="3600" b="1" dirty="0" smtClean="0">
                <a:latin typeface="Calibri" panose="020F0502020204030204" pitchFamily="34" charset="0"/>
                <a:cs typeface="Calibri" panose="020F0502020204030204" pitchFamily="34" charset="0"/>
              </a:rPr>
              <a:t>Stance </a:t>
            </a:r>
            <a:r>
              <a:rPr lang="en-US" sz="3600" b="1" dirty="0">
                <a:latin typeface="Calibri" panose="020F0502020204030204" pitchFamily="34" charset="0"/>
                <a:cs typeface="Calibri" panose="020F0502020204030204" pitchFamily="34" charset="0"/>
              </a:rPr>
              <a:t>Markers</a:t>
            </a:r>
          </a:p>
          <a:p>
            <a:pPr algn="ctr"/>
            <a:endParaRPr lang="en-US" sz="3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778933" y="2531444"/>
            <a:ext cx="10220640" cy="2550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i="1" dirty="0">
              <a:latin typeface="Calisto MT Regular" charset="0"/>
            </a:endParaRPr>
          </a:p>
          <a:p>
            <a:endParaRPr lang="en-US" sz="3200" dirty="0" smtClean="0">
              <a:latin typeface="Calisto MT Regular" charset="0"/>
            </a:endParaRPr>
          </a:p>
          <a:p>
            <a:pPr algn="just"/>
            <a:r>
              <a:rPr lang="en-US" sz="3200" dirty="0" smtClean="0">
                <a:latin typeface="Calibri" pitchFamily="34" charset="0"/>
                <a:cs typeface="Calibri" pitchFamily="34" charset="0"/>
              </a:rPr>
              <a:t>Stance </a:t>
            </a:r>
            <a:r>
              <a:rPr lang="en-US" sz="3200" dirty="0">
                <a:latin typeface="Calibri" pitchFamily="34" charset="0"/>
                <a:cs typeface="Calibri" pitchFamily="34" charset="0"/>
              </a:rPr>
              <a:t>markers are used by speakers to express their attitude about ideas they are presenting. They help us know if an idea is an opinion or a fact. Some ways we can express stances are</a:t>
            </a:r>
            <a:r>
              <a:rPr lang="en-US" sz="3200" dirty="0" smtClean="0">
                <a:latin typeface="Calibri" pitchFamily="34" charset="0"/>
                <a:cs typeface="Calibri" pitchFamily="34" charset="0"/>
              </a:rPr>
              <a:t>:</a:t>
            </a:r>
          </a:p>
          <a:p>
            <a:endParaRPr lang="en-US" sz="3200" dirty="0">
              <a:latin typeface="Calisto MT Regular" charset="0"/>
            </a:endParaRPr>
          </a:p>
          <a:p>
            <a:endParaRPr lang="en-US" sz="3200" dirty="0">
              <a:latin typeface="Calisto MT Regular" charset="0"/>
            </a:endParaRPr>
          </a:p>
        </p:txBody>
      </p:sp>
      <p:pic>
        <p:nvPicPr>
          <p:cNvPr id="11"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 xmlns:a16="http://schemas.microsoft.com/office/drawing/2014/main" id="{6042AC8F-C617-8540-A5BD-0D218871DB0D}"/>
              </a:ext>
            </a:extLst>
          </p:cNvPr>
          <p:cNvSpPr/>
          <p:nvPr/>
        </p:nvSpPr>
        <p:spPr>
          <a:xfrm>
            <a:off x="7340958" y="464777"/>
            <a:ext cx="3663246"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2840979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791287" y="2397927"/>
            <a:ext cx="10212917" cy="2963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charset="0"/>
                <a:ea typeface="Calibri" charset="0"/>
                <a:cs typeface="Calibri" charset="0"/>
              </a:rPr>
              <a:t>•	With a single adverb</a:t>
            </a:r>
          </a:p>
          <a:p>
            <a:endParaRPr lang="en-US" sz="3200" dirty="0">
              <a:solidFill>
                <a:schemeClr val="bg1"/>
              </a:solidFill>
              <a:latin typeface="Calibri" charset="0"/>
              <a:ea typeface="Calibri" charset="0"/>
              <a:cs typeface="Calibri" charset="0"/>
            </a:endParaRPr>
          </a:p>
          <a:p>
            <a:r>
              <a:rPr lang="en-US" sz="3200" i="1" dirty="0">
                <a:solidFill>
                  <a:srgbClr val="FF0000"/>
                </a:solidFill>
                <a:latin typeface="Calibri" charset="0"/>
                <a:ea typeface="Calibri" charset="0"/>
                <a:cs typeface="Calibri" charset="0"/>
              </a:rPr>
              <a:t>Frankly,</a:t>
            </a:r>
            <a:r>
              <a:rPr lang="en-US" sz="3200" i="1" dirty="0">
                <a:solidFill>
                  <a:schemeClr val="bg1"/>
                </a:solidFill>
                <a:latin typeface="Calibri" charset="0"/>
                <a:ea typeface="Calibri" charset="0"/>
                <a:cs typeface="Calibri" charset="0"/>
              </a:rPr>
              <a:t> that sounds like a huge benefit.</a:t>
            </a:r>
          </a:p>
          <a:p>
            <a:r>
              <a:rPr lang="en-US" sz="3200" i="1" dirty="0">
                <a:solidFill>
                  <a:srgbClr val="FF0000"/>
                </a:solidFill>
                <a:latin typeface="Calibri" charset="0"/>
                <a:ea typeface="Calibri" charset="0"/>
                <a:cs typeface="Calibri" charset="0"/>
              </a:rPr>
              <a:t>Actually,</a:t>
            </a:r>
            <a:r>
              <a:rPr lang="en-US" sz="3200" i="1" dirty="0">
                <a:solidFill>
                  <a:schemeClr val="bg1"/>
                </a:solidFill>
                <a:latin typeface="Calibri" charset="0"/>
                <a:ea typeface="Calibri" charset="0"/>
                <a:cs typeface="Calibri" charset="0"/>
              </a:rPr>
              <a:t> being able to cook food was a major turning point for our ancestors.</a:t>
            </a:r>
          </a:p>
        </p:txBody>
      </p:sp>
      <p:pic>
        <p:nvPicPr>
          <p:cNvPr id="9"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0" name="Picture 9">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 xmlns:a16="http://schemas.microsoft.com/office/drawing/2014/main" id="{6042AC8F-C617-8540-A5BD-0D218871DB0D}"/>
              </a:ext>
            </a:extLst>
          </p:cNvPr>
          <p:cNvSpPr/>
          <p:nvPr/>
        </p:nvSpPr>
        <p:spPr>
          <a:xfrm>
            <a:off x="7225048" y="464777"/>
            <a:ext cx="3779156"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778933" y="2139518"/>
            <a:ext cx="10212917" cy="382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charset="0"/>
                <a:ea typeface="Calibri" charset="0"/>
                <a:cs typeface="Calibri" charset="0"/>
              </a:rPr>
              <a:t>•	</a:t>
            </a:r>
            <a:r>
              <a:rPr lang="en-US" sz="2800" dirty="0">
                <a:solidFill>
                  <a:schemeClr val="bg1"/>
                </a:solidFill>
                <a:latin typeface="Calibri" charset="0"/>
                <a:ea typeface="Calibri" charset="0"/>
                <a:cs typeface="Calibri" charset="0"/>
              </a:rPr>
              <a:t>With adverbial clauses and prepositional phrases. In order not to sound impolite, try to support your stance with facts and relevant information.</a:t>
            </a:r>
          </a:p>
          <a:p>
            <a:r>
              <a:rPr lang="en-US" sz="2800" i="1" dirty="0">
                <a:solidFill>
                  <a:srgbClr val="FF0000"/>
                </a:solidFill>
                <a:latin typeface="Calibri" charset="0"/>
                <a:ea typeface="Calibri" charset="0"/>
                <a:cs typeface="Calibri" charset="0"/>
              </a:rPr>
              <a:t>As a matter of fact, </a:t>
            </a:r>
            <a:r>
              <a:rPr lang="en-US" sz="2800" i="1" dirty="0">
                <a:solidFill>
                  <a:schemeClr val="bg1"/>
                </a:solidFill>
                <a:latin typeface="Calibri" charset="0"/>
                <a:ea typeface="Calibri" charset="0"/>
                <a:cs typeface="Calibri" charset="0"/>
              </a:rPr>
              <a:t>I didn’t do the project alone. Lucy helped </a:t>
            </a:r>
            <a:r>
              <a:rPr lang="en-US" sz="2800" i="1" dirty="0" smtClean="0">
                <a:solidFill>
                  <a:schemeClr val="bg1"/>
                </a:solidFill>
                <a:latin typeface="Calibri" charset="0"/>
                <a:ea typeface="Calibri" charset="0"/>
                <a:cs typeface="Calibri" charset="0"/>
              </a:rPr>
              <a:t>me.</a:t>
            </a:r>
            <a:endParaRPr lang="en-US" sz="2800" i="1" dirty="0">
              <a:solidFill>
                <a:schemeClr val="bg1"/>
              </a:solidFill>
              <a:latin typeface="Calibri" charset="0"/>
              <a:ea typeface="Calibri" charset="0"/>
              <a:cs typeface="Calibri" charset="0"/>
            </a:endParaRPr>
          </a:p>
          <a:p>
            <a:r>
              <a:rPr lang="en-US" sz="2800" i="1" dirty="0">
                <a:solidFill>
                  <a:srgbClr val="FF0000"/>
                </a:solidFill>
                <a:latin typeface="Calibri" charset="0"/>
                <a:ea typeface="Calibri" charset="0"/>
                <a:cs typeface="Calibri" charset="0"/>
              </a:rPr>
              <a:t>To put it bluntly, </a:t>
            </a:r>
            <a:r>
              <a:rPr lang="en-US" sz="2800" i="1" dirty="0">
                <a:solidFill>
                  <a:schemeClr val="bg1"/>
                </a:solidFill>
                <a:latin typeface="Calibri" charset="0"/>
                <a:ea typeface="Calibri" charset="0"/>
                <a:cs typeface="Calibri" charset="0"/>
              </a:rPr>
              <a:t>I totally disagree with that idea. Let me explain why…</a:t>
            </a:r>
          </a:p>
          <a:p>
            <a:r>
              <a:rPr lang="en-US" sz="2800" i="1" dirty="0">
                <a:solidFill>
                  <a:srgbClr val="FF0000"/>
                </a:solidFill>
                <a:latin typeface="Calibri" charset="0"/>
                <a:ea typeface="Calibri" charset="0"/>
                <a:cs typeface="Calibri" charset="0"/>
              </a:rPr>
              <a:t>To be honest</a:t>
            </a:r>
            <a:r>
              <a:rPr lang="en-US" sz="2800" i="1" dirty="0">
                <a:solidFill>
                  <a:schemeClr val="bg1"/>
                </a:solidFill>
                <a:latin typeface="Calibri" charset="0"/>
                <a:ea typeface="Calibri" charset="0"/>
                <a:cs typeface="Calibri" charset="0"/>
              </a:rPr>
              <a:t>,  there is not really an example of how fire helps us. </a:t>
            </a:r>
          </a:p>
          <a:p>
            <a:endParaRPr lang="en-US" sz="3200" dirty="0">
              <a:solidFill>
                <a:schemeClr val="bg1"/>
              </a:solidFill>
              <a:latin typeface="Calibri" charset="0"/>
              <a:ea typeface="Calibri" charset="0"/>
              <a:cs typeface="Calibri" charset="0"/>
            </a:endParaRPr>
          </a:p>
        </p:txBody>
      </p:sp>
      <p:pic>
        <p:nvPicPr>
          <p:cNvPr id="9"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0" name="Picture 9">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6" name="Rectangle 5">
            <a:extLst>
              <a:ext uri="{FF2B5EF4-FFF2-40B4-BE49-F238E27FC236}">
                <a16:creationId xmlns="" xmlns:a16="http://schemas.microsoft.com/office/drawing/2014/main" id="{6042AC8F-C617-8540-A5BD-0D218871DB0D}"/>
              </a:ext>
            </a:extLst>
          </p:cNvPr>
          <p:cNvSpPr/>
          <p:nvPr/>
        </p:nvSpPr>
        <p:spPr>
          <a:xfrm>
            <a:off x="7431110" y="464777"/>
            <a:ext cx="3573094"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155286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778932" y="2366262"/>
            <a:ext cx="10599979" cy="30046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____________, I don’t want to interfere in this case.</a:t>
            </a:r>
          </a:p>
          <a:p>
            <a:pPr marL="514350" indent="-514350">
              <a:buClr>
                <a:schemeClr val="bg1"/>
              </a:buClr>
              <a:buAutoNum type="alphaLcPeriod"/>
            </a:pPr>
            <a:r>
              <a:rPr lang="en-US" sz="3200" dirty="0">
                <a:latin typeface="Calibri" panose="020F0502020204030204" pitchFamily="34" charset="0"/>
                <a:cs typeface="Calibri" panose="020F0502020204030204" pitchFamily="34" charset="0"/>
              </a:rPr>
              <a:t>Surprisingly</a:t>
            </a:r>
          </a:p>
          <a:p>
            <a:pPr marL="514350" indent="-514350">
              <a:buClr>
                <a:schemeClr val="bg1"/>
              </a:buClr>
              <a:buAutoNum type="alphaLcPeriod"/>
            </a:pPr>
            <a:r>
              <a:rPr lang="en-US" sz="3200" dirty="0">
                <a:latin typeface="Calibri" panose="020F0502020204030204" pitchFamily="34" charset="0"/>
                <a:cs typeface="Calibri" panose="020F0502020204030204" pitchFamily="34" charset="0"/>
              </a:rPr>
              <a:t>Frankly</a:t>
            </a:r>
          </a:p>
        </p:txBody>
      </p:sp>
      <p:sp>
        <p:nvSpPr>
          <p:cNvPr id="12" name="Rectangle 11">
            <a:extLst>
              <a:ext uri="{FF2B5EF4-FFF2-40B4-BE49-F238E27FC236}">
                <a16:creationId xmlns=""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4"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4" name="Straight Connector 3">
            <a:extLst>
              <a:ext uri="{FF2B5EF4-FFF2-40B4-BE49-F238E27FC236}">
                <a16:creationId xmlns="" xmlns:a16="http://schemas.microsoft.com/office/drawing/2014/main" id="{6C638D19-DFAE-4CDD-AD1D-BDB55904C527}"/>
              </a:ext>
            </a:extLst>
          </p:cNvPr>
          <p:cNvCxnSpPr/>
          <p:nvPr/>
        </p:nvCxnSpPr>
        <p:spPr>
          <a:xfrm>
            <a:off x="1433593" y="4596716"/>
            <a:ext cx="1363851"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434053" y="469150"/>
            <a:ext cx="11156972"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778932" y="2479715"/>
            <a:ext cx="10599979" cy="2997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pPr>
            <a:r>
              <a:rPr lang="en-US" sz="3200" dirty="0">
                <a:solidFill>
                  <a:schemeClr val="bg1"/>
                </a:solidFill>
                <a:latin typeface="Calibri" panose="020F0502020204030204" pitchFamily="34" charset="0"/>
                <a:cs typeface="Calibri" panose="020F0502020204030204" pitchFamily="34" charset="0"/>
              </a:rPr>
              <a:t>___________, fire can cause huge damage to the forest.</a:t>
            </a:r>
          </a:p>
          <a:p>
            <a:pPr marL="514350" indent="-514350">
              <a:buClr>
                <a:schemeClr val="bg1"/>
              </a:buClr>
              <a:buFont typeface="+mj-lt"/>
              <a:buAutoNum type="alphaLcPeriod"/>
            </a:pPr>
            <a:r>
              <a:rPr lang="en-US" sz="3200" dirty="0">
                <a:solidFill>
                  <a:schemeClr val="bg1"/>
                </a:solidFill>
                <a:latin typeface="Calibri" panose="020F0502020204030204" pitchFamily="34" charset="0"/>
                <a:cs typeface="Calibri" panose="020F0502020204030204" pitchFamily="34" charset="0"/>
              </a:rPr>
              <a:t>As a matter of fact</a:t>
            </a:r>
          </a:p>
          <a:p>
            <a:pPr marL="514350" indent="-514350">
              <a:buClr>
                <a:schemeClr val="bg1"/>
              </a:buClr>
              <a:buFont typeface="+mj-lt"/>
              <a:buAutoNum type="alphaLcPeriod"/>
            </a:pPr>
            <a:r>
              <a:rPr lang="en-US" sz="3200" dirty="0">
                <a:solidFill>
                  <a:schemeClr val="bg1"/>
                </a:solidFill>
                <a:latin typeface="Calibri" panose="020F0502020204030204" pitchFamily="34" charset="0"/>
                <a:cs typeface="Calibri" panose="020F0502020204030204" pitchFamily="34" charset="0"/>
              </a:rPr>
              <a:t>H</a:t>
            </a:r>
            <a:r>
              <a:rPr lang="en-US" sz="3200" dirty="0" smtClean="0">
                <a:solidFill>
                  <a:schemeClr val="bg1"/>
                </a:solidFill>
                <a:latin typeface="Calibri" panose="020F0502020204030204" pitchFamily="34" charset="0"/>
                <a:cs typeface="Calibri" panose="020F0502020204030204" pitchFamily="34" charset="0"/>
              </a:rPr>
              <a:t>onestly</a:t>
            </a:r>
            <a:endParaRPr lang="en-US" sz="3200" dirty="0">
              <a:solidFill>
                <a:schemeClr val="bg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4" name="Straight Connector 3">
            <a:extLst>
              <a:ext uri="{FF2B5EF4-FFF2-40B4-BE49-F238E27FC236}">
                <a16:creationId xmlns="" xmlns:a16="http://schemas.microsoft.com/office/drawing/2014/main" id="{D673A5F0-84BF-4A71-A46C-148FC9E4EEBE}"/>
              </a:ext>
            </a:extLst>
          </p:cNvPr>
          <p:cNvCxnSpPr/>
          <p:nvPr/>
        </p:nvCxnSpPr>
        <p:spPr>
          <a:xfrm>
            <a:off x="1477395" y="4195315"/>
            <a:ext cx="3081726"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778933" y="2557822"/>
            <a:ext cx="10630848" cy="29382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_____________, nobody cares about strings of nucleic acids at all!</a:t>
            </a:r>
          </a:p>
          <a:p>
            <a:pPr marL="514350" indent="-514350">
              <a:buClr>
                <a:schemeClr val="bg1"/>
              </a:buClr>
              <a:buAutoNum type="alphaLcPeriod"/>
            </a:pPr>
            <a:r>
              <a:rPr lang="en-US" sz="3200" dirty="0">
                <a:solidFill>
                  <a:schemeClr val="bg1"/>
                </a:solidFill>
                <a:latin typeface="Calibri" panose="020F0502020204030204" pitchFamily="34" charset="0"/>
                <a:cs typeface="Calibri" panose="020F0502020204030204" pitchFamily="34" charset="0"/>
              </a:rPr>
              <a:t>Fortunately</a:t>
            </a:r>
          </a:p>
          <a:p>
            <a:pPr marL="514350" indent="-514350">
              <a:buClr>
                <a:schemeClr val="bg1"/>
              </a:buClr>
              <a:buAutoNum type="alphaLcPeriod"/>
            </a:pPr>
            <a:r>
              <a:rPr lang="en-US" sz="3200" dirty="0">
                <a:solidFill>
                  <a:schemeClr val="bg1"/>
                </a:solidFill>
                <a:latin typeface="Calibri" panose="020F0502020204030204" pitchFamily="34" charset="0"/>
                <a:cs typeface="Calibri" panose="020F0502020204030204" pitchFamily="34" charset="0"/>
              </a:rPr>
              <a:t>To put it bluntly</a:t>
            </a:r>
          </a:p>
        </p:txBody>
      </p:sp>
      <p:sp>
        <p:nvSpPr>
          <p:cNvPr id="13" name="Rectangle 12">
            <a:extLst>
              <a:ext uri="{FF2B5EF4-FFF2-40B4-BE49-F238E27FC236}">
                <a16:creationId xmlns="" xmlns:a16="http://schemas.microsoft.com/office/drawing/2014/main" id="{29A71C1E-DAAB-A148-ACE1-5513F96BC64F}"/>
              </a:ext>
            </a:extLst>
          </p:cNvPr>
          <p:cNvSpPr/>
          <p:nvPr/>
        </p:nvSpPr>
        <p:spPr>
          <a:xfrm>
            <a:off x="7153275" y="531838"/>
            <a:ext cx="4225637" cy="96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 xmlns:a16="http://schemas.microsoft.com/office/drawing/2014/main" id="{0EDC11AA-0F7F-2940-8C05-F555C4D6FD04}"/>
              </a:ext>
            </a:extLst>
          </p:cNvPr>
          <p:cNvSpPr txBox="1"/>
          <p:nvPr/>
        </p:nvSpPr>
        <p:spPr>
          <a:xfrm>
            <a:off x="6118595" y="56443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4" name="Straight Connector 3">
            <a:extLst>
              <a:ext uri="{FF2B5EF4-FFF2-40B4-BE49-F238E27FC236}">
                <a16:creationId xmlns="" xmlns:a16="http://schemas.microsoft.com/office/drawing/2014/main" id="{12FF3548-8A43-4AC0-9C52-26304720DD28}"/>
              </a:ext>
            </a:extLst>
          </p:cNvPr>
          <p:cNvCxnSpPr/>
          <p:nvPr/>
        </p:nvCxnSpPr>
        <p:spPr>
          <a:xfrm>
            <a:off x="1442545" y="5012151"/>
            <a:ext cx="2688956"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313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5600088" cy="3151716"/>
            <a:chOff x="-404278" y="239928"/>
            <a:chExt cx="6453168" cy="1588520"/>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5734378"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dirty="0">
                  <a:solidFill>
                    <a:schemeClr val="lt1"/>
                  </a:solidFill>
                  <a:latin typeface="Calibri" panose="020F0502020204030204" pitchFamily="34" charset="0"/>
                  <a:ea typeface="Calibri"/>
                  <a:cs typeface="Calibri" panose="020F0502020204030204" pitchFamily="34" charset="0"/>
                  <a:sym typeface="Calibri"/>
                </a:rPr>
                <a:t>Vocabulary </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5" y="870213"/>
              <a:ext cx="5635590"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712158"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  forest fires</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411828" y="1430948"/>
              <a:ext cx="4395435"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Grammar </a:t>
              </a: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Using </a:t>
              </a: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Stance </a:t>
              </a:r>
              <a:r>
                <a:rPr lang="en-US" sz="2200" u="none" strike="noStrike" cap="none" dirty="0">
                  <a:solidFill>
                    <a:schemeClr val="lt1"/>
                  </a:solidFill>
                  <a:latin typeface="Calibri" panose="020F0502020204030204" pitchFamily="34" charset="0"/>
                  <a:ea typeface="Calibri"/>
                  <a:cs typeface="Calibri" panose="020F0502020204030204" pitchFamily="34" charset="0"/>
                  <a:sym typeface="Calibri"/>
                </a:rPr>
                <a:t>Markers </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195344" y="2323650"/>
            <a:ext cx="5996656" cy="2751600"/>
          </a:xfrm>
          <a:prstGeom prst="rect">
            <a:avLst/>
          </a:prstGeom>
          <a:noFill/>
          <a:ln>
            <a:noFill/>
          </a:ln>
        </p:spPr>
        <p:txBody>
          <a:bodyPr spcFirstLastPara="1" wrap="square" lIns="91425" tIns="91425" rIns="91425" bIns="91425" anchor="ctr" anchorCtr="0">
            <a:noAutofit/>
          </a:bodyPr>
          <a:lstStyle/>
          <a:p>
            <a:pPr lvl="0" algn="ctr"/>
            <a:r>
              <a:rPr lang="en-US" sz="4000" dirty="0" smtClean="0">
                <a:solidFill>
                  <a:schemeClr val="bg1"/>
                </a:solidFill>
                <a:latin typeface="Calibri" panose="020F0502020204030204" pitchFamily="34" charset="0"/>
                <a:ea typeface="Calibri"/>
                <a:cs typeface="Calibri" panose="020F0502020204030204" pitchFamily="34" charset="0"/>
                <a:sym typeface="Calibri"/>
              </a:rPr>
              <a:t>Ecology</a:t>
            </a:r>
          </a:p>
          <a:p>
            <a:pPr lvl="0" algn="ctr"/>
            <a:r>
              <a:rPr lang="ka-GE" sz="4000" dirty="0" smtClean="0">
                <a:solidFill>
                  <a:schemeClr val="bg1"/>
                </a:solidFill>
                <a:latin typeface="Calibri" panose="020F0502020204030204" pitchFamily="34" charset="0"/>
                <a:ea typeface="Calibri"/>
                <a:cs typeface="Calibri" panose="020F0502020204030204" pitchFamily="34" charset="0"/>
                <a:sym typeface="Calibri"/>
              </a:rPr>
              <a:t>ეკოლოგია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3" name="Rectangle 2"/>
          <p:cNvSpPr/>
          <p:nvPr/>
        </p:nvSpPr>
        <p:spPr>
          <a:xfrm>
            <a:off x="8023537" y="464777"/>
            <a:ext cx="3013657" cy="948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8023537" y="321569"/>
            <a:ext cx="3013658"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Summary                     </a:t>
            </a:r>
            <a:endParaRPr sz="32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შეჯამება</a:t>
            </a:r>
            <a:endParaRPr sz="3200" dirty="0">
              <a:solidFill>
                <a:schemeClr val="bg1"/>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562313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25"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62602" y="538515"/>
            <a:ext cx="2164081" cy="968991"/>
          </a:xfrm>
          <a:prstGeom prst="rect">
            <a:avLst/>
          </a:prstGeom>
          <a:noFill/>
          <a:ln>
            <a:noFill/>
          </a:ln>
        </p:spPr>
      </p:pic>
      <p:pic>
        <p:nvPicPr>
          <p:cNvPr id="26" name="Picture 25">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26684" y="538515"/>
            <a:ext cx="2376972" cy="968991"/>
          </a:xfrm>
          <a:prstGeom prst="rect">
            <a:avLst/>
          </a:prstGeom>
        </p:spPr>
      </p:pic>
      <p:sp>
        <p:nvSpPr>
          <p:cNvPr id="28" name="Rectangle 27"/>
          <p:cNvSpPr/>
          <p:nvPr/>
        </p:nvSpPr>
        <p:spPr>
          <a:xfrm>
            <a:off x="8242479" y="538515"/>
            <a:ext cx="2998769" cy="96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138;p3"/>
          <p:cNvSpPr txBox="1">
            <a:spLocks noGrp="1"/>
          </p:cNvSpPr>
          <p:nvPr>
            <p:ph type="title"/>
          </p:nvPr>
        </p:nvSpPr>
        <p:spPr>
          <a:xfrm>
            <a:off x="8332631" y="641261"/>
            <a:ext cx="2908616"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200" dirty="0">
                <a:solidFill>
                  <a:schemeClr val="bg1"/>
                </a:solidFill>
                <a:latin typeface="Calibri" pitchFamily="34" charset="0"/>
                <a:cs typeface="Calibri" pitchFamily="34" charset="0"/>
              </a:rPr>
              <a:t>Introduction</a:t>
            </a:r>
            <a:br>
              <a:rPr lang="en-US" sz="3200" dirty="0">
                <a:solidFill>
                  <a:schemeClr val="bg1"/>
                </a:solidFill>
                <a:latin typeface="Calibri" pitchFamily="34" charset="0"/>
                <a:cs typeface="Calibri" pitchFamily="34" charset="0"/>
              </a:rPr>
            </a:br>
            <a:r>
              <a:rPr lang="ka-GE" sz="3200" dirty="0">
                <a:solidFill>
                  <a:schemeClr val="bg1"/>
                </a:solidFill>
                <a:latin typeface="Calibri" pitchFamily="34" charset="0"/>
                <a:cs typeface="Calibri" pitchFamily="34" charset="0"/>
              </a:rPr>
              <a:t>შესავალი</a:t>
            </a:r>
            <a:endParaRPr sz="3200" dirty="0">
              <a:solidFill>
                <a:schemeClr val="bg1"/>
              </a:solidFill>
              <a:latin typeface="Calibri" pitchFamily="34" charset="0"/>
              <a:cs typeface="Calibri" pitchFamily="34" charset="0"/>
            </a:endParaRPr>
          </a:p>
        </p:txBody>
      </p:sp>
      <p:sp>
        <p:nvSpPr>
          <p:cNvPr id="30" name="Rectangle 29">
            <a:extLst>
              <a:ext uri="{FF2B5EF4-FFF2-40B4-BE49-F238E27FC236}">
                <a16:creationId xmlns="" xmlns:a16="http://schemas.microsoft.com/office/drawing/2014/main" id="{6AD9A7B7-2E7A-4C45-8448-1D4A0B159BF3}"/>
              </a:ext>
            </a:extLst>
          </p:cNvPr>
          <p:cNvSpPr/>
          <p:nvPr/>
        </p:nvSpPr>
        <p:spPr>
          <a:xfrm>
            <a:off x="2926683" y="2908869"/>
            <a:ext cx="6774974" cy="1741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gn="ctr">
              <a:lnSpc>
                <a:spcPct val="115000"/>
              </a:lnSpc>
              <a:buClr>
                <a:srgbClr val="1C4587"/>
              </a:buClr>
              <a:buSzPts val="2900"/>
            </a:pPr>
            <a:r>
              <a:rPr lang="en-US" sz="2800" dirty="0" smtClean="0">
                <a:solidFill>
                  <a:schemeClr val="bg1"/>
                </a:solidFill>
                <a:latin typeface="Calibri" panose="020F0502020204030204" pitchFamily="34" charset="0"/>
                <a:ea typeface="Times New Roman"/>
                <a:cs typeface="Calibri" panose="020F0502020204030204" pitchFamily="34" charset="0"/>
                <a:sym typeface="Times New Roman"/>
              </a:rPr>
              <a:t>What harms do people do to </a:t>
            </a:r>
            <a:r>
              <a:rPr lang="en-US" sz="2800" dirty="0">
                <a:solidFill>
                  <a:schemeClr val="bg1"/>
                </a:solidFill>
                <a:latin typeface="Calibri" panose="020F0502020204030204" pitchFamily="34" charset="0"/>
                <a:ea typeface="Times New Roman"/>
                <a:cs typeface="Calibri" panose="020F0502020204030204" pitchFamily="34" charset="0"/>
                <a:sym typeface="Times New Roman"/>
              </a:rPr>
              <a:t>the environment?</a:t>
            </a:r>
          </a:p>
        </p:txBody>
      </p:sp>
    </p:spTree>
    <p:extLst>
      <p:ext uri="{BB962C8B-B14F-4D97-AF65-F5344CB8AC3E}">
        <p14:creationId xmlns:p14="http://schemas.microsoft.com/office/powerpoint/2010/main" val="315776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 xmlns:a16="http://schemas.microsoft.com/office/drawing/2014/main" id="{C633668A-C180-4A05-AB4F-6AAFDE5258A4}"/>
              </a:ext>
            </a:extLst>
          </p:cNvPr>
          <p:cNvSpPr/>
          <p:nvPr/>
        </p:nvSpPr>
        <p:spPr>
          <a:xfrm>
            <a:off x="778933" y="2366527"/>
            <a:ext cx="10199231" cy="1291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 xmlns:a16="http://schemas.microsoft.com/office/drawing/2014/main" id="{20BD67DF-B55F-3B41-8E9D-D3A0EFBDB28E}"/>
              </a:ext>
            </a:extLst>
          </p:cNvPr>
          <p:cNvSpPr txBox="1">
            <a:spLocks/>
          </p:cNvSpPr>
          <p:nvPr/>
        </p:nvSpPr>
        <p:spPr>
          <a:xfrm>
            <a:off x="669324" y="2584323"/>
            <a:ext cx="10308840" cy="142389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b="1" dirty="0">
                <a:solidFill>
                  <a:schemeClr val="bg1"/>
                </a:solidFill>
                <a:latin typeface="Calibri" pitchFamily="34" charset="0"/>
                <a:ea typeface="Calibri" charset="0"/>
                <a:cs typeface="Calibri" pitchFamily="34" charset="0"/>
              </a:rPr>
              <a:t>Write about the advantages and disadvantages of forest fires.  </a:t>
            </a:r>
            <a:endParaRPr lang="en-US" b="1" dirty="0">
              <a:solidFill>
                <a:schemeClr val="accent2"/>
              </a:solidFill>
              <a:latin typeface="Calibri" pitchFamily="34" charset="0"/>
              <a:ea typeface="Calibri" charset="0"/>
              <a:cs typeface="Calibri" pitchFamily="34" charset="0"/>
            </a:endParaRPr>
          </a:p>
        </p:txBody>
      </p:sp>
      <p:sp>
        <p:nvSpPr>
          <p:cNvPr id="12" name="Rectangle 11">
            <a:extLst>
              <a:ext uri="{FF2B5EF4-FFF2-40B4-BE49-F238E27FC236}">
                <a16:creationId xmlns="" xmlns:a16="http://schemas.microsoft.com/office/drawing/2014/main" id="{29A71C1E-DAAB-A148-ACE1-5513F96BC64F}"/>
              </a:ext>
            </a:extLst>
          </p:cNvPr>
          <p:cNvSpPr/>
          <p:nvPr/>
        </p:nvSpPr>
        <p:spPr>
          <a:xfrm>
            <a:off x="7340958" y="464777"/>
            <a:ext cx="3637206" cy="91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 xmlns:a16="http://schemas.microsoft.com/office/drawing/2014/main" id="{0EDC11AA-0F7F-2940-8C05-F555C4D6FD04}"/>
              </a:ext>
            </a:extLst>
          </p:cNvPr>
          <p:cNvSpPr txBox="1"/>
          <p:nvPr/>
        </p:nvSpPr>
        <p:spPr>
          <a:xfrm>
            <a:off x="7237927" y="464777"/>
            <a:ext cx="3740237"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4"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2">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 xmlns:a16="http://schemas.microsoft.com/office/drawing/2014/main" id="{7E98D3A2-DB0F-424E-8C42-C2DFC8EC764D}"/>
              </a:ext>
            </a:extLst>
          </p:cNvPr>
          <p:cNvPicPr>
            <a:picLocks noChangeAspect="1"/>
          </p:cNvPicPr>
          <p:nvPr/>
        </p:nvPicPr>
        <p:blipFill>
          <a:blip r:embed="rId3"/>
          <a:stretch>
            <a:fillRect/>
          </a:stretch>
        </p:blipFill>
        <p:spPr>
          <a:xfrm>
            <a:off x="2943015" y="464777"/>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4" name="TextBox 3">
            <a:extLst>
              <a:ext uri="{FF2B5EF4-FFF2-40B4-BE49-F238E27FC236}">
                <a16:creationId xmlns=""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sp>
        <p:nvSpPr>
          <p:cNvPr id="6" name="Flowchart: Alternate Process 5">
            <a:extLst>
              <a:ext uri="{FF2B5EF4-FFF2-40B4-BE49-F238E27FC236}">
                <a16:creationId xmlns="" xmlns:a16="http://schemas.microsoft.com/office/drawing/2014/main" id="{A496D01A-79D0-4890-9C5F-709630ED59D2}"/>
              </a:ext>
            </a:extLst>
          </p:cNvPr>
          <p:cNvSpPr/>
          <p:nvPr/>
        </p:nvSpPr>
        <p:spPr>
          <a:xfrm>
            <a:off x="778933" y="1737569"/>
            <a:ext cx="10283120" cy="480761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For most people, forest fire is synonymous with disaster. But there are some kinds of forest fires that actually benefit the environment. A controlled burn is a wildfire that people set intentionally for a specific purpose. Well-thought out and well-managed controlled burns can be incredibly beneficial for forest management—in part because they can help stop an out-of-control wildfire. The technique is called backburning, and it involves setting a controlled fire in the path of the approaching wildfire. All the flammable material is burnt up and extinguished. When the wildfire approaches, there’s no more fuel left for it to keep going, and it dies out. This doesn’t mean all intentional wildfires are good – far from it. </a:t>
            </a:r>
            <a:r>
              <a:rPr lang="en-US" sz="2400">
                <a:latin typeface="Calibri" panose="020F0502020204030204" pitchFamily="34" charset="0"/>
                <a:cs typeface="Calibri" panose="020F0502020204030204" pitchFamily="34" charset="0"/>
              </a:rPr>
              <a:t>Many of the fires intentionally set for agriculture and land clearing are at best ill-advised, and at worst devastating.</a:t>
            </a:r>
            <a:endParaRPr lang="en-US" sz="2400" dirty="0">
              <a:latin typeface="Calibri" panose="020F0502020204030204" pitchFamily="34" charset="0"/>
              <a:cs typeface="Calibri" panose="020F0502020204030204" pitchFamily="34" charset="0"/>
            </a:endParaRPr>
          </a:p>
        </p:txBody>
      </p:sp>
      <p:pic>
        <p:nvPicPr>
          <p:cNvPr id="5" name="Google Shape;90;p1">
            <a:extLst>
              <a:ext uri="{FF2B5EF4-FFF2-40B4-BE49-F238E27FC236}">
                <a16:creationId xmlns="" xmlns:a16="http://schemas.microsoft.com/office/drawing/2014/main" id="{B3777C88-76AA-3242-8985-AD7899327453}"/>
              </a:ext>
            </a:extLst>
          </p:cNvPr>
          <p:cNvPicPr preferRelativeResize="0"/>
          <p:nvPr/>
        </p:nvPicPr>
        <p:blipFill rotWithShape="1">
          <a:blip r:embed="rId3">
            <a:alphaModFix/>
          </a:blip>
          <a:srcRect/>
          <a:stretch/>
        </p:blipFill>
        <p:spPr>
          <a:xfrm>
            <a:off x="778933" y="304800"/>
            <a:ext cx="2164081" cy="968991"/>
          </a:xfrm>
          <a:prstGeom prst="rect">
            <a:avLst/>
          </a:prstGeom>
          <a:noFill/>
          <a:ln>
            <a:noFill/>
          </a:ln>
        </p:spPr>
      </p:pic>
      <p:pic>
        <p:nvPicPr>
          <p:cNvPr id="7" name="Picture 6">
            <a:extLst>
              <a:ext uri="{FF2B5EF4-FFF2-40B4-BE49-F238E27FC236}">
                <a16:creationId xmlns="" xmlns:a16="http://schemas.microsoft.com/office/drawing/2014/main" id="{7E98D3A2-DB0F-424E-8C42-C2DFC8EC764D}"/>
              </a:ext>
            </a:extLst>
          </p:cNvPr>
          <p:cNvPicPr>
            <a:picLocks noChangeAspect="1"/>
          </p:cNvPicPr>
          <p:nvPr/>
        </p:nvPicPr>
        <p:blipFill>
          <a:blip r:embed="rId4"/>
          <a:stretch>
            <a:fillRect/>
          </a:stretch>
        </p:blipFill>
        <p:spPr>
          <a:xfrm>
            <a:off x="2943015" y="304800"/>
            <a:ext cx="2376972" cy="968991"/>
          </a:xfrm>
          <a:prstGeom prst="rect">
            <a:avLst/>
          </a:prstGeom>
        </p:spPr>
      </p:pic>
      <p:sp>
        <p:nvSpPr>
          <p:cNvPr id="8" name="Rectangle 7">
            <a:extLst>
              <a:ext uri="{FF2B5EF4-FFF2-40B4-BE49-F238E27FC236}">
                <a16:creationId xmlns="" xmlns:a16="http://schemas.microsoft.com/office/drawing/2014/main" id="{29A71C1E-DAAB-A148-ACE1-5513F96BC64F}"/>
              </a:ext>
            </a:extLst>
          </p:cNvPr>
          <p:cNvSpPr/>
          <p:nvPr/>
        </p:nvSpPr>
        <p:spPr>
          <a:xfrm>
            <a:off x="7037307" y="330923"/>
            <a:ext cx="4024746" cy="916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Rectangle 1"/>
          <p:cNvSpPr/>
          <p:nvPr/>
        </p:nvSpPr>
        <p:spPr>
          <a:xfrm>
            <a:off x="6096000" y="312240"/>
            <a:ext cx="6096000" cy="954107"/>
          </a:xfrm>
          <a:prstGeom prst="rect">
            <a:avLst/>
          </a:prstGeom>
        </p:spPr>
        <p:txBody>
          <a:bodyPr>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7" name="Google Shape;90;p1">
            <a:extLst>
              <a:ext uri="{FF2B5EF4-FFF2-40B4-BE49-F238E27FC236}">
                <a16:creationId xmlns="" xmlns:a16="http://schemas.microsoft.com/office/drawing/2014/main" id="{5F91BBF8-4280-E84D-AC36-E0FB43FF28A2}"/>
              </a:ext>
            </a:extLst>
          </p:cNvPr>
          <p:cNvPicPr preferRelativeResize="0"/>
          <p:nvPr/>
        </p:nvPicPr>
        <p:blipFill rotWithShape="1">
          <a:blip r:embed="rId3">
            <a:alphaModFix/>
          </a:blip>
          <a:srcRect/>
          <a:stretch/>
        </p:blipFill>
        <p:spPr>
          <a:xfrm>
            <a:off x="363070" y="334387"/>
            <a:ext cx="2164081" cy="968991"/>
          </a:xfrm>
          <a:prstGeom prst="rect">
            <a:avLst/>
          </a:prstGeom>
          <a:noFill/>
          <a:ln>
            <a:noFill/>
          </a:ln>
        </p:spPr>
      </p:pic>
      <p:pic>
        <p:nvPicPr>
          <p:cNvPr id="8" name="Picture 7">
            <a:extLst>
              <a:ext uri="{FF2B5EF4-FFF2-40B4-BE49-F238E27FC236}">
                <a16:creationId xmlns="" xmlns:a16="http://schemas.microsoft.com/office/drawing/2014/main" id="{B467AF7E-AEF5-7240-BF10-F478703462D6}"/>
              </a:ext>
            </a:extLst>
          </p:cNvPr>
          <p:cNvPicPr>
            <a:picLocks noChangeAspect="1"/>
          </p:cNvPicPr>
          <p:nvPr/>
        </p:nvPicPr>
        <p:blipFill>
          <a:blip r:embed="rId4"/>
          <a:stretch>
            <a:fillRect/>
          </a:stretch>
        </p:blipFill>
        <p:spPr>
          <a:xfrm>
            <a:off x="2511554" y="334386"/>
            <a:ext cx="2376972" cy="968991"/>
          </a:xfrm>
          <a:prstGeom prst="rect">
            <a:avLst/>
          </a:prstGeom>
        </p:spPr>
      </p:pic>
      <p:grpSp>
        <p:nvGrpSpPr>
          <p:cNvPr id="10" name="Google Shape;147;g8d3272b2c0_0_186"/>
          <p:cNvGrpSpPr/>
          <p:nvPr/>
        </p:nvGrpSpPr>
        <p:grpSpPr>
          <a:xfrm>
            <a:off x="2099256" y="1591864"/>
            <a:ext cx="8474297" cy="5156517"/>
            <a:chOff x="184246" y="-498300"/>
            <a:chExt cx="9183249" cy="6247679"/>
          </a:xfrm>
        </p:grpSpPr>
        <p:sp>
          <p:nvSpPr>
            <p:cNvPr id="11" name="Google Shape;148;g8d3272b2c0_0_186"/>
            <p:cNvSpPr/>
            <p:nvPr/>
          </p:nvSpPr>
          <p:spPr>
            <a:xfrm>
              <a:off x="3785481" y="1959900"/>
              <a:ext cx="1919179" cy="168726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277466"/>
              <a:ext cx="1531091"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3" name="Google Shape;150;g8d3272b2c0_0_186"/>
            <p:cNvSpPr/>
            <p:nvPr/>
          </p:nvSpPr>
          <p:spPr>
            <a:xfrm rot="15988958">
              <a:off x="4500960" y="1788457"/>
              <a:ext cx="373116" cy="13141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5" name="Google Shape;152;g8d3272b2c0_0_186"/>
            <p:cNvSpPr/>
            <p:nvPr/>
          </p:nvSpPr>
          <p:spPr>
            <a:xfrm>
              <a:off x="3343028" y="-498300"/>
              <a:ext cx="2782888" cy="216176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6" name="Google Shape;153;g8d3272b2c0_0_186"/>
            <p:cNvSpPr txBox="1"/>
            <p:nvPr/>
          </p:nvSpPr>
          <p:spPr>
            <a:xfrm>
              <a:off x="3482502" y="207937"/>
              <a:ext cx="2482368" cy="110821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l</a:t>
              </a:r>
              <a:r>
                <a:rPr lang="en-US" sz="2000" b="1" dirty="0" smtClean="0">
                  <a:solidFill>
                    <a:srgbClr val="FFFFFF"/>
                  </a:solidFill>
                  <a:latin typeface="Calibri" panose="020F0502020204030204" pitchFamily="34" charset="0"/>
                  <a:ea typeface="Calibri"/>
                  <a:cs typeface="Calibri" panose="020F0502020204030204" pitchFamily="34" charset="0"/>
                  <a:sym typeface="Calibri"/>
                </a:rPr>
                <a:t>ogging</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(n.)</a:t>
              </a: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ka-GE" sz="2000" b="1" dirty="0">
                  <a:solidFill>
                    <a:srgbClr val="FFFFFF"/>
                  </a:solidFill>
                  <a:latin typeface="Calibri" panose="020F0502020204030204" pitchFamily="34" charset="0"/>
                  <a:ea typeface="Calibri"/>
                  <a:cs typeface="Calibri" panose="020F0502020204030204" pitchFamily="34" charset="0"/>
                  <a:sym typeface="Calibri"/>
                </a:rPr>
                <a:t>ხე-ტყის გაკაფვა</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endParaRPr lang="ka-GE" sz="18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endParaRPr sz="18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 name="Google Shape;154;g8d3272b2c0_0_186"/>
            <p:cNvSpPr/>
            <p:nvPr/>
          </p:nvSpPr>
          <p:spPr>
            <a:xfrm rot="20211853" flipV="1">
              <a:off x="5614978" y="1876725"/>
              <a:ext cx="1183889" cy="90910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8"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1"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2"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4"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5" name="Google Shape;168;g8d3272b2c0_0_186"/>
            <p:cNvSpPr/>
            <p:nvPr/>
          </p:nvSpPr>
          <p:spPr>
            <a:xfrm>
              <a:off x="5322751" y="3647166"/>
              <a:ext cx="2748362" cy="210221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bg1"/>
                  </a:solidFill>
                  <a:latin typeface="Calibri" pitchFamily="34" charset="0"/>
                  <a:ea typeface="Calisto MT Regular" charset="0"/>
                  <a:cs typeface="Calibri" pitchFamily="34" charset="0"/>
                </a:rPr>
                <a:t>c</a:t>
              </a:r>
              <a:r>
                <a:rPr lang="en-US" sz="2000" b="1" dirty="0" smtClean="0">
                  <a:solidFill>
                    <a:schemeClr val="bg1"/>
                  </a:solidFill>
                  <a:latin typeface="Calibri" pitchFamily="34" charset="0"/>
                  <a:ea typeface="Calisto MT Regular" charset="0"/>
                  <a:cs typeface="Calibri" pitchFamily="34" charset="0"/>
                </a:rPr>
                <a:t>ontamination </a:t>
              </a:r>
              <a:r>
                <a:rPr lang="en-US" sz="2000" b="1" dirty="0">
                  <a:solidFill>
                    <a:schemeClr val="bg1"/>
                  </a:solidFill>
                  <a:latin typeface="Calibri" pitchFamily="34" charset="0"/>
                  <a:ea typeface="Calisto MT Regular" charset="0"/>
                  <a:cs typeface="Calibri" pitchFamily="34" charset="0"/>
                </a:rPr>
                <a:t>(n.)</a:t>
              </a:r>
              <a:endParaRPr lang="ka-GE" sz="2000" b="1" dirty="0">
                <a:solidFill>
                  <a:schemeClr val="bg1"/>
                </a:solidFill>
                <a:latin typeface="Calibri" pitchFamily="34" charset="0"/>
                <a:ea typeface="Calisto MT Regular" charset="0"/>
                <a:cs typeface="Calibri" pitchFamily="34" charset="0"/>
              </a:endParaRPr>
            </a:p>
            <a:p>
              <a:pPr marL="0" lvl="0" indent="0" algn="ctr" rtl="0">
                <a:spcBef>
                  <a:spcPts val="0"/>
                </a:spcBef>
                <a:spcAft>
                  <a:spcPts val="0"/>
                </a:spcAft>
                <a:buNone/>
              </a:pPr>
              <a:r>
                <a:rPr lang="ka-GE" sz="2000" b="1" dirty="0">
                  <a:solidFill>
                    <a:schemeClr val="bg1"/>
                  </a:solidFill>
                  <a:latin typeface="Calibri" pitchFamily="34" charset="0"/>
                  <a:ea typeface="Calisto MT Regular" charset="0"/>
                  <a:cs typeface="Calibri" pitchFamily="34" charset="0"/>
                </a:rPr>
                <a:t>დაბინძურება</a:t>
              </a:r>
              <a:endParaRPr sz="2000" b="1" dirty="0">
                <a:solidFill>
                  <a:schemeClr val="bg1"/>
                </a:solidFill>
                <a:latin typeface="Calibri" pitchFamily="34" charset="0"/>
                <a:ea typeface="Calisto MT Regular" charset="0"/>
                <a:cs typeface="Calibri" pitchFamily="34" charset="0"/>
              </a:endParaRPr>
            </a:p>
          </p:txBody>
        </p:sp>
        <p:sp>
          <p:nvSpPr>
            <p:cNvPr id="27" name="Google Shape;170;g8d3272b2c0_0_186"/>
            <p:cNvSpPr/>
            <p:nvPr/>
          </p:nvSpPr>
          <p:spPr>
            <a:xfrm rot="9722507" flipV="1">
              <a:off x="2793324" y="3281597"/>
              <a:ext cx="1240398" cy="64752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8"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9" name="Google Shape;172;g8d3272b2c0_0_186"/>
            <p:cNvSpPr/>
            <p:nvPr/>
          </p:nvSpPr>
          <p:spPr>
            <a:xfrm>
              <a:off x="1020190" y="3611800"/>
              <a:ext cx="2834562" cy="208306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0" name="Google Shape;173;g8d3272b2c0_0_186"/>
            <p:cNvSpPr txBox="1"/>
            <p:nvPr/>
          </p:nvSpPr>
          <p:spPr>
            <a:xfrm>
              <a:off x="1318501" y="3970551"/>
              <a:ext cx="2118137" cy="136556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lang="en-US" sz="20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000" b="1" u="none" strike="noStrike" cap="none" dirty="0">
                  <a:solidFill>
                    <a:srgbClr val="FFFFFF"/>
                  </a:solidFill>
                  <a:latin typeface="Calibri" panose="020F0502020204030204" pitchFamily="34" charset="0"/>
                  <a:ea typeface="Calibri"/>
                  <a:cs typeface="Calibri" panose="020F0502020204030204" pitchFamily="34" charset="0"/>
                  <a:sym typeface="Calibri"/>
                </a:rPr>
                <a:t> </a:t>
              </a:r>
              <a:r>
                <a:rPr lang="en-US" sz="2000" b="1" u="none" strike="noStrike" cap="none" dirty="0" smtClean="0">
                  <a:solidFill>
                    <a:srgbClr val="FFFFFF"/>
                  </a:solidFill>
                  <a:latin typeface="Calibri" panose="020F0502020204030204" pitchFamily="34" charset="0"/>
                  <a:ea typeface="Calibri"/>
                  <a:cs typeface="Calibri" panose="020F0502020204030204" pitchFamily="34" charset="0"/>
                  <a:sym typeface="Calibri"/>
                </a:rPr>
                <a:t>soil </a:t>
              </a:r>
              <a:r>
                <a:rPr lang="en-US" sz="2000" b="1" dirty="0">
                  <a:solidFill>
                    <a:srgbClr val="FFFFFF"/>
                  </a:solidFill>
                  <a:latin typeface="Calibri" panose="020F0502020204030204" pitchFamily="34" charset="0"/>
                  <a:ea typeface="Calibri"/>
                  <a:cs typeface="Calibri" panose="020F0502020204030204" pitchFamily="34" charset="0"/>
                  <a:sym typeface="Calibri"/>
                </a:rPr>
                <a:t>e</a:t>
              </a:r>
              <a:r>
                <a:rPr lang="en-US" sz="2000" b="1" u="none" strike="noStrike" cap="none" dirty="0" smtClean="0">
                  <a:solidFill>
                    <a:srgbClr val="FFFFFF"/>
                  </a:solidFill>
                  <a:latin typeface="Calibri" panose="020F0502020204030204" pitchFamily="34" charset="0"/>
                  <a:ea typeface="Calibri"/>
                  <a:cs typeface="Calibri" panose="020F0502020204030204" pitchFamily="34" charset="0"/>
                  <a:sym typeface="Calibri"/>
                </a:rPr>
                <a:t>rosion</a:t>
              </a:r>
              <a:endParaRPr lang="en-US" sz="20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a:t>
              </a:r>
              <a:r>
                <a:rPr lang="en-US" sz="2000" b="1" dirty="0" smtClean="0">
                  <a:solidFill>
                    <a:srgbClr val="FFFFFF"/>
                  </a:solidFill>
                  <a:latin typeface="Calibri" panose="020F0502020204030204" pitchFamily="34" charset="0"/>
                  <a:ea typeface="Calibri"/>
                  <a:cs typeface="Calibri" panose="020F0502020204030204" pitchFamily="34" charset="0"/>
                  <a:sym typeface="Calibri"/>
                </a:rPr>
                <a:t>coll</a:t>
              </a:r>
              <a:r>
                <a:rPr lang="en-US" sz="2000" b="1" dirty="0">
                  <a:solidFill>
                    <a:srgbClr val="FFFFFF"/>
                  </a:solidFill>
                  <a:latin typeface="Calibri" panose="020F0502020204030204" pitchFamily="34" charset="0"/>
                  <a:ea typeface="Calibri"/>
                  <a:cs typeface="Calibri" panose="020F0502020204030204" pitchFamily="34" charset="0"/>
                  <a:sym typeface="Calibri"/>
                </a:rPr>
                <a:t>.)</a:t>
              </a:r>
            </a:p>
            <a:p>
              <a:pPr marL="0" marR="0" lvl="0" indent="0" algn="ctr" rtl="0">
                <a:lnSpc>
                  <a:spcPct val="90000"/>
                </a:lnSpc>
                <a:spcBef>
                  <a:spcPts val="0"/>
                </a:spcBef>
                <a:spcAft>
                  <a:spcPts val="0"/>
                </a:spcAft>
                <a:buNone/>
              </a:pPr>
              <a:r>
                <a:rPr lang="ka-GE" sz="2000" b="1" dirty="0">
                  <a:solidFill>
                    <a:srgbClr val="FFFFFF"/>
                  </a:solidFill>
                  <a:latin typeface="Calibri" panose="020F0502020204030204" pitchFamily="34" charset="0"/>
                  <a:ea typeface="Calibri"/>
                  <a:cs typeface="Calibri" panose="020F0502020204030204" pitchFamily="34" charset="0"/>
                  <a:sym typeface="Calibri"/>
                </a:rPr>
                <a:t>ნიადაგის გამოფიტვა</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endParaRPr lang="en-US" sz="20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2"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3" name="Google Shape;176;g8d3272b2c0_0_186"/>
            <p:cNvSpPr/>
            <p:nvPr/>
          </p:nvSpPr>
          <p:spPr>
            <a:xfrm>
              <a:off x="6529455" y="933688"/>
              <a:ext cx="2838040" cy="208272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spcBef>
                  <a:spcPts val="630"/>
                </a:spcBef>
              </a:pPr>
              <a:r>
                <a:rPr lang="en-US" sz="2000" b="1" dirty="0">
                  <a:solidFill>
                    <a:srgbClr val="FFFFFF"/>
                  </a:solidFill>
                  <a:latin typeface="Calibri" panose="020F0502020204030204" pitchFamily="34" charset="0"/>
                  <a:ea typeface="Calibri"/>
                  <a:cs typeface="Calibri" panose="020F0502020204030204" pitchFamily="34" charset="0"/>
                  <a:sym typeface="Calibri"/>
                </a:rPr>
                <a:t>p</a:t>
              </a:r>
              <a:r>
                <a:rPr lang="en-US" sz="2000" b="1" dirty="0" smtClean="0">
                  <a:solidFill>
                    <a:srgbClr val="FFFFFF"/>
                  </a:solidFill>
                  <a:latin typeface="Calibri" panose="020F0502020204030204" pitchFamily="34" charset="0"/>
                  <a:ea typeface="Calibri"/>
                  <a:cs typeface="Calibri" panose="020F0502020204030204" pitchFamily="34" charset="0"/>
                  <a:sym typeface="Calibri"/>
                </a:rPr>
                <a:t>oaching</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spcBef>
                  <a:spcPts val="630"/>
                </a:spcBef>
              </a:pPr>
              <a:r>
                <a:rPr lang="en-US" sz="2000" b="1" dirty="0">
                  <a:solidFill>
                    <a:srgbClr val="FFFFFF"/>
                  </a:solidFill>
                  <a:latin typeface="Calibri" panose="020F0502020204030204" pitchFamily="34" charset="0"/>
                  <a:ea typeface="Calibri"/>
                  <a:cs typeface="Calibri" panose="020F0502020204030204" pitchFamily="34" charset="0"/>
                  <a:sym typeface="Calibri"/>
                </a:rPr>
                <a:t>(n.)</a:t>
              </a:r>
              <a:endParaRPr lang="ka-GE" sz="2000" b="1" dirty="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spcBef>
                  <a:spcPts val="630"/>
                </a:spcBef>
              </a:pPr>
              <a:r>
                <a:rPr lang="ka-GE" sz="2000" b="1" dirty="0">
                  <a:solidFill>
                    <a:srgbClr val="FFFFFF"/>
                  </a:solidFill>
                  <a:latin typeface="Calibri" panose="020F0502020204030204" pitchFamily="34" charset="0"/>
                  <a:ea typeface="Calibri"/>
                  <a:cs typeface="Calibri" panose="020F0502020204030204" pitchFamily="34" charset="0"/>
                  <a:sym typeface="Calibri"/>
                </a:rPr>
                <a:t>ბრაკონიერობა</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5" name="Google Shape;178;g8d3272b2c0_0_186"/>
            <p:cNvSpPr/>
            <p:nvPr/>
          </p:nvSpPr>
          <p:spPr>
            <a:xfrm rot="12155486" flipV="1">
              <a:off x="2799082" y="2174049"/>
              <a:ext cx="1087893" cy="5539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6" name="Google Shape;179;g8d3272b2c0_0_186"/>
            <p:cNvSpPr txBox="1"/>
            <p:nvPr/>
          </p:nvSpPr>
          <p:spPr>
            <a:xfrm rot="2082986">
              <a:off x="3053634" y="1686894"/>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7" name="Google Shape;180;g8d3272b2c0_0_186"/>
            <p:cNvSpPr/>
            <p:nvPr/>
          </p:nvSpPr>
          <p:spPr>
            <a:xfrm>
              <a:off x="184246" y="762043"/>
              <a:ext cx="2659633" cy="216821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bg1"/>
                  </a:solidFill>
                  <a:latin typeface="Calibri" pitchFamily="34" charset="0"/>
                  <a:ea typeface="Calisto MT Regular" charset="0"/>
                  <a:cs typeface="Calibri" pitchFamily="34" charset="0"/>
                </a:rPr>
                <a:t>d</a:t>
              </a:r>
              <a:r>
                <a:rPr lang="en-US" sz="2000" b="1" dirty="0" smtClean="0">
                  <a:solidFill>
                    <a:schemeClr val="bg1"/>
                  </a:solidFill>
                  <a:latin typeface="Calibri" pitchFamily="34" charset="0"/>
                  <a:ea typeface="Calisto MT Regular" charset="0"/>
                  <a:cs typeface="Calibri" pitchFamily="34" charset="0"/>
                </a:rPr>
                <a:t>ie </a:t>
              </a:r>
              <a:r>
                <a:rPr lang="en-US" sz="2000" b="1" dirty="0">
                  <a:solidFill>
                    <a:schemeClr val="bg1"/>
                  </a:solidFill>
                  <a:latin typeface="Calibri" pitchFamily="34" charset="0"/>
                  <a:ea typeface="Calisto MT Regular" charset="0"/>
                  <a:cs typeface="Calibri" pitchFamily="34" charset="0"/>
                </a:rPr>
                <a:t>out</a:t>
              </a:r>
            </a:p>
            <a:p>
              <a:pPr marL="0" lvl="0" indent="0" algn="ctr" rtl="0">
                <a:spcBef>
                  <a:spcPts val="0"/>
                </a:spcBef>
                <a:spcAft>
                  <a:spcPts val="0"/>
                </a:spcAft>
                <a:buNone/>
              </a:pPr>
              <a:r>
                <a:rPr lang="en-US" sz="2000" b="1" dirty="0" smtClean="0">
                  <a:solidFill>
                    <a:schemeClr val="bg1"/>
                  </a:solidFill>
                  <a:latin typeface="Calibri" pitchFamily="34" charset="0"/>
                  <a:ea typeface="Calisto MT Regular" charset="0"/>
                  <a:cs typeface="Calibri" pitchFamily="34" charset="0"/>
                </a:rPr>
                <a:t>(ph. </a:t>
              </a:r>
              <a:r>
                <a:rPr lang="en-US" sz="2000" b="1" dirty="0">
                  <a:solidFill>
                    <a:schemeClr val="bg1"/>
                  </a:solidFill>
                  <a:latin typeface="Calibri" pitchFamily="34" charset="0"/>
                  <a:ea typeface="Calisto MT Regular" charset="0"/>
                  <a:cs typeface="Calibri" pitchFamily="34" charset="0"/>
                </a:rPr>
                <a:t>v</a:t>
              </a:r>
              <a:r>
                <a:rPr lang="en-US" sz="2000" b="1" dirty="0" smtClean="0">
                  <a:solidFill>
                    <a:schemeClr val="bg1"/>
                  </a:solidFill>
                  <a:latin typeface="Calibri" pitchFamily="34" charset="0"/>
                  <a:ea typeface="Calisto MT Regular" charset="0"/>
                  <a:cs typeface="Calibri" pitchFamily="34" charset="0"/>
                </a:rPr>
                <a:t>.)</a:t>
              </a:r>
              <a:endParaRPr lang="en-US" sz="2000" b="1" dirty="0">
                <a:solidFill>
                  <a:schemeClr val="bg1"/>
                </a:solidFill>
                <a:latin typeface="Calibri" pitchFamily="34" charset="0"/>
                <a:ea typeface="Calisto MT Regular" charset="0"/>
                <a:cs typeface="Calibri" pitchFamily="34" charset="0"/>
              </a:endParaRPr>
            </a:p>
            <a:p>
              <a:pPr marL="0" lvl="0" indent="0" algn="ctr" rtl="0">
                <a:spcBef>
                  <a:spcPts val="0"/>
                </a:spcBef>
                <a:spcAft>
                  <a:spcPts val="0"/>
                </a:spcAft>
                <a:buNone/>
              </a:pPr>
              <a:r>
                <a:rPr lang="ka-GE" sz="2000" b="1" dirty="0">
                  <a:solidFill>
                    <a:schemeClr val="bg1"/>
                  </a:solidFill>
                  <a:latin typeface="Calibri" pitchFamily="34" charset="0"/>
                  <a:ea typeface="Calisto MT Regular" charset="0"/>
                  <a:cs typeface="Calibri" pitchFamily="34" charset="0"/>
                </a:rPr>
                <a:t>გადაშენება</a:t>
              </a:r>
              <a:endParaRPr lang="en-US" sz="2000" b="1" dirty="0">
                <a:solidFill>
                  <a:schemeClr val="bg1"/>
                </a:solidFill>
                <a:latin typeface="Calibri" pitchFamily="34" charset="0"/>
                <a:ea typeface="Calisto MT Regular" charset="0"/>
                <a:cs typeface="Calibri" pitchFamily="34" charset="0"/>
              </a:endParaRPr>
            </a:p>
          </p:txBody>
        </p:sp>
      </p:grpSp>
      <p:sp>
        <p:nvSpPr>
          <p:cNvPr id="39" name="Rectangle 38">
            <a:extLst>
              <a:ext uri="{FF2B5EF4-FFF2-40B4-BE49-F238E27FC236}">
                <a16:creationId xmlns="" xmlns:a16="http://schemas.microsoft.com/office/drawing/2014/main" id="{748FA8E3-2CE3-3647-992D-018F0126A7B0}"/>
              </a:ext>
            </a:extLst>
          </p:cNvPr>
          <p:cNvSpPr/>
          <p:nvPr/>
        </p:nvSpPr>
        <p:spPr>
          <a:xfrm>
            <a:off x="8461420" y="442002"/>
            <a:ext cx="2717442"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 name="Rectangle 8"/>
          <p:cNvSpPr/>
          <p:nvPr/>
        </p:nvSpPr>
        <p:spPr>
          <a:xfrm>
            <a:off x="6808003" y="461007"/>
            <a:ext cx="6096000" cy="954107"/>
          </a:xfrm>
          <a:prstGeom prst="rect">
            <a:avLst/>
          </a:prstGeom>
        </p:spPr>
        <p:txBody>
          <a:bodyPr>
            <a:spAutoFit/>
          </a:bodyPr>
          <a:lstStyle/>
          <a:p>
            <a:pPr algn="ctr"/>
            <a:r>
              <a:rPr lang="en-US" sz="2800" dirty="0">
                <a:solidFill>
                  <a:schemeClr val="bg1"/>
                </a:solidFill>
                <a:latin typeface="Calibri Regular" charset="0"/>
                <a:ea typeface="Calisto MT Regular" charset="0"/>
                <a:cs typeface="Calisto MT Regular" charset="0"/>
              </a:rPr>
              <a:t>Vocabulary</a:t>
            </a:r>
          </a:p>
          <a:p>
            <a:pPr algn="ctr"/>
            <a:r>
              <a:rPr lang="ka-GE" sz="2800" dirty="0">
                <a:solidFill>
                  <a:schemeClr val="bg1"/>
                </a:solidFill>
                <a:latin typeface="Calibri Regular" charset="0"/>
                <a:ea typeface="Calisto MT Regular" charset="0"/>
                <a:cs typeface="Calisto MT Regular" charset="0"/>
              </a:rPr>
              <a:t>ლექსიკა</a:t>
            </a:r>
            <a:endParaRPr lang="en-US" sz="2800" dirty="0">
              <a:solidFill>
                <a:schemeClr val="bg1"/>
              </a:solidFill>
              <a:latin typeface="Calibri Regular" charset="0"/>
              <a:ea typeface="Calisto MT Regular" charset="0"/>
              <a:cs typeface="Calisto MT Regular" charset="0"/>
            </a:endParaRPr>
          </a:p>
        </p:txBody>
      </p:sp>
      <p:cxnSp>
        <p:nvCxnSpPr>
          <p:cNvPr id="3" name="Straight Connector 2">
            <a:extLst>
              <a:ext uri="{FF2B5EF4-FFF2-40B4-BE49-F238E27FC236}">
                <a16:creationId xmlns="" xmlns:a16="http://schemas.microsoft.com/office/drawing/2014/main" id="{B1494D10-3E46-4EC4-81B3-7B123E1CAE40}"/>
              </a:ext>
            </a:extLst>
          </p:cNvPr>
          <p:cNvCxnSpPr>
            <a:stCxn id="11" idx="5"/>
          </p:cNvCxnSpPr>
          <p:nvPr/>
        </p:nvCxnSpPr>
        <p:spPr>
          <a:xfrm>
            <a:off x="6934133" y="4809382"/>
            <a:ext cx="841406" cy="3705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54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258561" y="2146918"/>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ea typeface="Calisto MT Regular" charset="0"/>
                <a:cs typeface="Calibri" panose="020F0502020204030204" pitchFamily="34" charset="0"/>
              </a:rPr>
              <a:t>logging</a:t>
            </a:r>
          </a:p>
          <a:p>
            <a:pPr lvl="0" algn="ctr"/>
            <a:r>
              <a:rPr lang="en-US" sz="2800" b="1" dirty="0">
                <a:solidFill>
                  <a:schemeClr val="bg1"/>
                </a:solidFill>
                <a:latin typeface="Calibri" panose="020F0502020204030204" pitchFamily="34" charset="0"/>
                <a:ea typeface="Calisto MT Regular" charset="0"/>
                <a:cs typeface="Calibri" panose="020F0502020204030204" pitchFamily="34" charset="0"/>
              </a:rPr>
              <a:t>(n.)</a:t>
            </a:r>
          </a:p>
        </p:txBody>
      </p:sp>
      <p:sp>
        <p:nvSpPr>
          <p:cNvPr id="190" name="Google Shape;190;g8d3272b2c0_0_231"/>
          <p:cNvSpPr/>
          <p:nvPr/>
        </p:nvSpPr>
        <p:spPr>
          <a:xfrm>
            <a:off x="3397541" y="4777460"/>
            <a:ext cx="5092118" cy="6688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400" b="1" dirty="0">
                <a:solidFill>
                  <a:srgbClr val="FFFFFF"/>
                </a:solidFill>
                <a:latin typeface="Calibri" panose="020F0502020204030204" pitchFamily="34" charset="0"/>
                <a:ea typeface="Calibri"/>
                <a:cs typeface="Calibri" panose="020F0502020204030204" pitchFamily="34" charset="0"/>
                <a:sym typeface="Calibri"/>
              </a:rPr>
              <a:t>ხე-ტყის გაკაფვა</a:t>
            </a:r>
          </a:p>
        </p:txBody>
      </p:sp>
      <p:sp>
        <p:nvSpPr>
          <p:cNvPr id="3" name="Rectangle 2">
            <a:extLst>
              <a:ext uri="{FF2B5EF4-FFF2-40B4-BE49-F238E27FC236}">
                <a16:creationId xmlns="" xmlns:a16="http://schemas.microsoft.com/office/drawing/2014/main" id="{748FA8E3-2CE3-3647-992D-018F0126A7B0}"/>
              </a:ext>
            </a:extLst>
          </p:cNvPr>
          <p:cNvSpPr/>
          <p:nvPr/>
        </p:nvSpPr>
        <p:spPr>
          <a:xfrm>
            <a:off x="8550983" y="474057"/>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TextBox 1">
            <a:extLst>
              <a:ext uri="{FF2B5EF4-FFF2-40B4-BE49-F238E27FC236}">
                <a16:creationId xmlns="" xmlns:a16="http://schemas.microsoft.com/office/drawing/2014/main" id="{B328E047-1F90-4CB1-8264-047021299E60}"/>
              </a:ext>
            </a:extLst>
          </p:cNvPr>
          <p:cNvSpPr txBox="1"/>
          <p:nvPr/>
        </p:nvSpPr>
        <p:spPr>
          <a:xfrm>
            <a:off x="8550983" y="664167"/>
            <a:ext cx="2584555"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3397541" y="5544754"/>
            <a:ext cx="5153441"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rgbClr val="FFFFFF"/>
                </a:solidFill>
                <a:latin typeface="Calibri" panose="020F0502020204030204" pitchFamily="34" charset="0"/>
                <a:ea typeface="Calibri"/>
                <a:cs typeface="Calibri" panose="020F0502020204030204" pitchFamily="34" charset="0"/>
                <a:sym typeface="Calibri"/>
              </a:rPr>
              <a:t>The rule changes will allow </a:t>
            </a:r>
            <a:r>
              <a:rPr lang="en-US" sz="2400" i="1" dirty="0">
                <a:solidFill>
                  <a:srgbClr val="FF0000"/>
                </a:solidFill>
                <a:latin typeface="Calibri" panose="020F0502020204030204" pitchFamily="34" charset="0"/>
                <a:ea typeface="Calibri"/>
                <a:cs typeface="Calibri" panose="020F0502020204030204" pitchFamily="34" charset="0"/>
                <a:sym typeface="Calibri"/>
              </a:rPr>
              <a:t>logging</a:t>
            </a:r>
            <a:r>
              <a:rPr lang="en-US" sz="2400" i="1" dirty="0">
                <a:solidFill>
                  <a:srgbClr val="FFFFFF"/>
                </a:solidFill>
                <a:latin typeface="Calibri" panose="020F0502020204030204" pitchFamily="34" charset="0"/>
                <a:ea typeface="Calibri"/>
                <a:cs typeface="Calibri" panose="020F0502020204030204" pitchFamily="34" charset="0"/>
                <a:sym typeface="Calibri"/>
              </a:rPr>
              <a:t> of the last old-growth trees in many of the northwest forests.</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7473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258561" y="219843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ea typeface="Calisto MT Regular" charset="0"/>
                <a:cs typeface="Calibri" panose="020F0502020204030204" pitchFamily="34" charset="0"/>
              </a:rPr>
              <a:t>poaching</a:t>
            </a:r>
          </a:p>
          <a:p>
            <a:pPr lvl="0" algn="ctr"/>
            <a:r>
              <a:rPr lang="en-US" sz="2800" b="1" dirty="0">
                <a:solidFill>
                  <a:schemeClr val="bg1"/>
                </a:solidFill>
                <a:latin typeface="Calibri" panose="020F0502020204030204" pitchFamily="34" charset="0"/>
                <a:ea typeface="Calisto MT Regular" charset="0"/>
                <a:cs typeface="Calibri" panose="020F0502020204030204" pitchFamily="34" charset="0"/>
              </a:rPr>
              <a:t>(n.)</a:t>
            </a:r>
          </a:p>
        </p:txBody>
      </p:sp>
      <p:sp>
        <p:nvSpPr>
          <p:cNvPr id="190" name="Google Shape;190;g8d3272b2c0_0_231"/>
          <p:cNvSpPr/>
          <p:nvPr/>
        </p:nvSpPr>
        <p:spPr>
          <a:xfrm>
            <a:off x="3397541" y="4828976"/>
            <a:ext cx="5092118" cy="6688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400" b="1" dirty="0">
                <a:solidFill>
                  <a:srgbClr val="FFFFFF"/>
                </a:solidFill>
                <a:latin typeface="Calibri" panose="020F0502020204030204" pitchFamily="34" charset="0"/>
                <a:ea typeface="Calibri"/>
                <a:cs typeface="Calibri" panose="020F0502020204030204" pitchFamily="34" charset="0"/>
                <a:sym typeface="Calibri"/>
              </a:rPr>
              <a:t>ბრაკონიერობა</a:t>
            </a:r>
          </a:p>
        </p:txBody>
      </p:sp>
      <p:sp>
        <p:nvSpPr>
          <p:cNvPr id="3" name="Rectangle 2">
            <a:extLst>
              <a:ext uri="{FF2B5EF4-FFF2-40B4-BE49-F238E27FC236}">
                <a16:creationId xmlns="" xmlns:a16="http://schemas.microsoft.com/office/drawing/2014/main" id="{748FA8E3-2CE3-3647-992D-018F0126A7B0}"/>
              </a:ext>
            </a:extLst>
          </p:cNvPr>
          <p:cNvSpPr/>
          <p:nvPr/>
        </p:nvSpPr>
        <p:spPr>
          <a:xfrm>
            <a:off x="8550983" y="474057"/>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TextBox 1">
            <a:extLst>
              <a:ext uri="{FF2B5EF4-FFF2-40B4-BE49-F238E27FC236}">
                <a16:creationId xmlns="" xmlns:a16="http://schemas.microsoft.com/office/drawing/2014/main" id="{B328E047-1F90-4CB1-8264-047021299E60}"/>
              </a:ext>
            </a:extLst>
          </p:cNvPr>
          <p:cNvSpPr txBox="1"/>
          <p:nvPr/>
        </p:nvSpPr>
        <p:spPr>
          <a:xfrm>
            <a:off x="8550983" y="664167"/>
            <a:ext cx="2584555"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3397541" y="5596270"/>
            <a:ext cx="5153441"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rgbClr val="FFFFFF"/>
                </a:solidFill>
                <a:latin typeface="Calibri" panose="020F0502020204030204" pitchFamily="34" charset="0"/>
                <a:ea typeface="Calibri"/>
                <a:cs typeface="Calibri" panose="020F0502020204030204" pitchFamily="34" charset="0"/>
                <a:sym typeface="Calibri"/>
              </a:rPr>
              <a:t>Foreign fishing boats were caught </a:t>
            </a:r>
            <a:r>
              <a:rPr lang="en-US" sz="2400" i="1" dirty="0">
                <a:solidFill>
                  <a:srgbClr val="FF0000"/>
                </a:solidFill>
                <a:latin typeface="Calibri" panose="020F0502020204030204" pitchFamily="34" charset="0"/>
                <a:ea typeface="Calibri"/>
                <a:cs typeface="Calibri" panose="020F0502020204030204" pitchFamily="34" charset="0"/>
                <a:sym typeface="Calibri"/>
              </a:rPr>
              <a:t>poaching</a:t>
            </a:r>
            <a:r>
              <a:rPr lang="en-US" sz="2400" i="1" dirty="0">
                <a:solidFill>
                  <a:srgbClr val="FFFFFF"/>
                </a:solidFill>
                <a:latin typeface="Calibri" panose="020F0502020204030204" pitchFamily="34" charset="0"/>
                <a:ea typeface="Calibri"/>
                <a:cs typeface="Calibri" panose="020F0502020204030204" pitchFamily="34" charset="0"/>
                <a:sym typeface="Calibri"/>
              </a:rPr>
              <a:t> offshore.</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97203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258561" y="219843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ea typeface="Calisto MT Regular" charset="0"/>
                <a:cs typeface="Calibri" panose="020F0502020204030204" pitchFamily="34" charset="0"/>
              </a:rPr>
              <a:t>contamination (n.)</a:t>
            </a:r>
          </a:p>
        </p:txBody>
      </p:sp>
      <p:sp>
        <p:nvSpPr>
          <p:cNvPr id="190" name="Google Shape;190;g8d3272b2c0_0_231"/>
          <p:cNvSpPr/>
          <p:nvPr/>
        </p:nvSpPr>
        <p:spPr>
          <a:xfrm>
            <a:off x="3397541" y="4828976"/>
            <a:ext cx="5092118" cy="6688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400" dirty="0">
                <a:solidFill>
                  <a:srgbClr val="FFFFFF"/>
                </a:solidFill>
                <a:latin typeface="Calibri" panose="020F0502020204030204" pitchFamily="34" charset="0"/>
                <a:ea typeface="Calibri"/>
                <a:cs typeface="Calibri" panose="020F0502020204030204" pitchFamily="34" charset="0"/>
                <a:sym typeface="Calibri"/>
              </a:rPr>
              <a:t> </a:t>
            </a:r>
            <a:r>
              <a:rPr lang="ka-GE" sz="2400" b="1" dirty="0">
                <a:solidFill>
                  <a:srgbClr val="FFFFFF"/>
                </a:solidFill>
                <a:latin typeface="Calibri" panose="020F0502020204030204" pitchFamily="34" charset="0"/>
                <a:ea typeface="Calibri"/>
                <a:cs typeface="Calibri" panose="020F0502020204030204" pitchFamily="34" charset="0"/>
                <a:sym typeface="Calibri"/>
              </a:rPr>
              <a:t>დაბინძურება </a:t>
            </a:r>
          </a:p>
        </p:txBody>
      </p:sp>
      <p:sp>
        <p:nvSpPr>
          <p:cNvPr id="3" name="Rectangle 2">
            <a:extLst>
              <a:ext uri="{FF2B5EF4-FFF2-40B4-BE49-F238E27FC236}">
                <a16:creationId xmlns="" xmlns:a16="http://schemas.microsoft.com/office/drawing/2014/main" id="{748FA8E3-2CE3-3647-992D-018F0126A7B0}"/>
              </a:ext>
            </a:extLst>
          </p:cNvPr>
          <p:cNvSpPr/>
          <p:nvPr/>
        </p:nvSpPr>
        <p:spPr>
          <a:xfrm>
            <a:off x="8550983" y="474057"/>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TextBox 1">
            <a:extLst>
              <a:ext uri="{FF2B5EF4-FFF2-40B4-BE49-F238E27FC236}">
                <a16:creationId xmlns="" xmlns:a16="http://schemas.microsoft.com/office/drawing/2014/main" id="{B328E047-1F90-4CB1-8264-047021299E60}"/>
              </a:ext>
            </a:extLst>
          </p:cNvPr>
          <p:cNvSpPr txBox="1"/>
          <p:nvPr/>
        </p:nvSpPr>
        <p:spPr>
          <a:xfrm>
            <a:off x="8550983" y="664167"/>
            <a:ext cx="2584555"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3397541" y="5596270"/>
            <a:ext cx="5153441"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rgbClr val="FFFFFF"/>
                </a:solidFill>
                <a:latin typeface="Calibri" panose="020F0502020204030204" pitchFamily="34" charset="0"/>
                <a:ea typeface="Calisto MT Regular" charset="0"/>
                <a:cs typeface="Calibri" panose="020F0502020204030204" pitchFamily="34" charset="0"/>
              </a:rPr>
              <a:t>The company is investigating the extent of soil and groundwater </a:t>
            </a:r>
            <a:r>
              <a:rPr lang="en-US" sz="2400" i="1" dirty="0">
                <a:solidFill>
                  <a:srgbClr val="FF0000"/>
                </a:solidFill>
                <a:latin typeface="Calibri" panose="020F0502020204030204" pitchFamily="34" charset="0"/>
                <a:ea typeface="Calisto MT Regular" charset="0"/>
                <a:cs typeface="Calibri" panose="020F0502020204030204" pitchFamily="34" charset="0"/>
              </a:rPr>
              <a:t>contamination</a:t>
            </a:r>
            <a:r>
              <a:rPr lang="en-US" sz="2400" i="1" dirty="0">
                <a:solidFill>
                  <a:srgbClr val="FFFFFF"/>
                </a:solidFill>
                <a:latin typeface="Calibri" panose="020F0502020204030204" pitchFamily="34" charset="0"/>
                <a:ea typeface="Calisto MT Regular" charset="0"/>
                <a:cs typeface="Calibri" panose="020F0502020204030204" pitchFamily="34" charset="0"/>
              </a:rPr>
              <a:t> and plans to clean it up.</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716689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258562" y="1979149"/>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ea typeface="Calisto MT Regular" charset="0"/>
                <a:cs typeface="Calibri" panose="020F0502020204030204" pitchFamily="34" charset="0"/>
              </a:rPr>
              <a:t>soil erosion</a:t>
            </a:r>
          </a:p>
          <a:p>
            <a:pPr lvl="0" algn="ctr"/>
            <a:r>
              <a:rPr lang="en-US" sz="2800" b="1" dirty="0">
                <a:solidFill>
                  <a:schemeClr val="bg1"/>
                </a:solidFill>
                <a:latin typeface="Calibri" panose="020F0502020204030204" pitchFamily="34" charset="0"/>
                <a:ea typeface="Calisto MT Regular" charset="0"/>
                <a:cs typeface="Calibri" panose="020F0502020204030204" pitchFamily="34" charset="0"/>
              </a:rPr>
              <a:t>(</a:t>
            </a:r>
            <a:r>
              <a:rPr lang="en-US" sz="2800" b="1" dirty="0" smtClean="0">
                <a:solidFill>
                  <a:schemeClr val="bg1"/>
                </a:solidFill>
                <a:latin typeface="Calibri" panose="020F0502020204030204" pitchFamily="34" charset="0"/>
                <a:ea typeface="Calisto MT Regular" charset="0"/>
                <a:cs typeface="Calibri" panose="020F0502020204030204" pitchFamily="34" charset="0"/>
              </a:rPr>
              <a:t>coll.)</a:t>
            </a:r>
            <a:endParaRPr lang="en-US" sz="2800" b="1" dirty="0">
              <a:solidFill>
                <a:schemeClr val="bg1"/>
              </a:solidFill>
              <a:latin typeface="Calibri" panose="020F0502020204030204" pitchFamily="34" charset="0"/>
              <a:ea typeface="Calisto MT Regular" charset="0"/>
              <a:cs typeface="Calibri" panose="020F0502020204030204" pitchFamily="34" charset="0"/>
            </a:endParaRPr>
          </a:p>
        </p:txBody>
      </p:sp>
      <p:sp>
        <p:nvSpPr>
          <p:cNvPr id="190" name="Google Shape;190;g8d3272b2c0_0_231"/>
          <p:cNvSpPr/>
          <p:nvPr/>
        </p:nvSpPr>
        <p:spPr>
          <a:xfrm>
            <a:off x="3397542" y="4609691"/>
            <a:ext cx="5092118" cy="6688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400" b="1" dirty="0">
                <a:solidFill>
                  <a:srgbClr val="FFFFFF"/>
                </a:solidFill>
                <a:latin typeface="Calibri" panose="020F0502020204030204" pitchFamily="34" charset="0"/>
                <a:ea typeface="Calibri"/>
                <a:cs typeface="Calibri" panose="020F0502020204030204" pitchFamily="34" charset="0"/>
                <a:sym typeface="Calibri"/>
              </a:rPr>
              <a:t>ნიადაგის გამოფიტვა, ეროზია</a:t>
            </a:r>
          </a:p>
        </p:txBody>
      </p:sp>
      <p:sp>
        <p:nvSpPr>
          <p:cNvPr id="3" name="Rectangle 2">
            <a:extLst>
              <a:ext uri="{FF2B5EF4-FFF2-40B4-BE49-F238E27FC236}">
                <a16:creationId xmlns="" xmlns:a16="http://schemas.microsoft.com/office/drawing/2014/main" id="{748FA8E3-2CE3-3647-992D-018F0126A7B0}"/>
              </a:ext>
            </a:extLst>
          </p:cNvPr>
          <p:cNvSpPr/>
          <p:nvPr/>
        </p:nvSpPr>
        <p:spPr>
          <a:xfrm>
            <a:off x="8550983" y="474057"/>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TextBox 1">
            <a:extLst>
              <a:ext uri="{FF2B5EF4-FFF2-40B4-BE49-F238E27FC236}">
                <a16:creationId xmlns="" xmlns:a16="http://schemas.microsoft.com/office/drawing/2014/main" id="{B328E047-1F90-4CB1-8264-047021299E60}"/>
              </a:ext>
            </a:extLst>
          </p:cNvPr>
          <p:cNvSpPr txBox="1"/>
          <p:nvPr/>
        </p:nvSpPr>
        <p:spPr>
          <a:xfrm>
            <a:off x="8550982" y="664167"/>
            <a:ext cx="2584555"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3397542" y="5376985"/>
            <a:ext cx="5153441"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rgbClr val="FFFFFF"/>
                </a:solidFill>
                <a:latin typeface="Calibri" panose="020F0502020204030204" pitchFamily="34" charset="0"/>
                <a:ea typeface="Calisto MT Regular" charset="0"/>
                <a:cs typeface="Calibri" panose="020F0502020204030204" pitchFamily="34" charset="0"/>
              </a:rPr>
              <a:t>Tree cover would prevent further </a:t>
            </a:r>
            <a:r>
              <a:rPr lang="en-US" sz="2400" i="1" dirty="0">
                <a:solidFill>
                  <a:srgbClr val="FF0000"/>
                </a:solidFill>
                <a:latin typeface="Calibri" panose="020F0502020204030204" pitchFamily="34" charset="0"/>
                <a:ea typeface="Calisto MT Regular" charset="0"/>
                <a:cs typeface="Calibri" panose="020F0502020204030204" pitchFamily="34" charset="0"/>
              </a:rPr>
              <a:t>soil erosion.</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14850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9164</TotalTime>
  <Words>1635</Words>
  <Application>Microsoft Office PowerPoint</Application>
  <PresentationFormat>Custom</PresentationFormat>
  <Paragraphs>344</Paragraphs>
  <Slides>41</Slides>
  <Notes>29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შეჯამება</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390</cp:revision>
  <cp:lastPrinted>2020-08-18T09:30:28Z</cp:lastPrinted>
  <dcterms:created xsi:type="dcterms:W3CDTF">2020-04-09T12:21:27Z</dcterms:created>
  <dcterms:modified xsi:type="dcterms:W3CDTF">2021-05-13T09:38:15Z</dcterms:modified>
</cp:coreProperties>
</file>