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366" r:id="rId5"/>
    <p:sldId id="365" r:id="rId6"/>
    <p:sldId id="373" r:id="rId7"/>
    <p:sldId id="375" r:id="rId8"/>
    <p:sldId id="376" r:id="rId9"/>
    <p:sldId id="377" r:id="rId10"/>
    <p:sldId id="378" r:id="rId11"/>
    <p:sldId id="311" r:id="rId12"/>
    <p:sldId id="312" r:id="rId13"/>
    <p:sldId id="313" r:id="rId14"/>
    <p:sldId id="314" r:id="rId15"/>
    <p:sldId id="315" r:id="rId16"/>
    <p:sldId id="367" r:id="rId17"/>
    <p:sldId id="336" r:id="rId18"/>
    <p:sldId id="368" r:id="rId19"/>
    <p:sldId id="369" r:id="rId20"/>
    <p:sldId id="370" r:id="rId21"/>
    <p:sldId id="372" r:id="rId22"/>
    <p:sldId id="344" r:id="rId23"/>
    <p:sldId id="347" r:id="rId24"/>
    <p:sldId id="361" r:id="rId25"/>
    <p:sldId id="348" r:id="rId26"/>
    <p:sldId id="349" r:id="rId27"/>
    <p:sldId id="351" r:id="rId28"/>
    <p:sldId id="339" r:id="rId29"/>
    <p:sldId id="356" r:id="rId30"/>
    <p:sldId id="357" r:id="rId31"/>
    <p:sldId id="358" r:id="rId32"/>
    <p:sldId id="297" r:id="rId33"/>
    <p:sldId id="360" r:id="rId34"/>
    <p:sldId id="302" r:id="rId35"/>
    <p:sldId id="329" r:id="rId36"/>
    <p:sldId id="330" r:id="rId37"/>
    <p:sldId id="331" r:id="rId38"/>
    <p:sldId id="332" r:id="rId39"/>
    <p:sldId id="362" r:id="rId40"/>
    <p:sldId id="363" r:id="rId41"/>
    <p:sldId id="343" r:id="rId42"/>
    <p:sldId id="304" r:id="rId43"/>
    <p:sldId id="33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6341"/>
  </p:normalViewPr>
  <p:slideViewPr>
    <p:cSldViewPr snapToGrid="0">
      <p:cViewPr varScale="1">
        <p:scale>
          <a:sx n="112" d="100"/>
          <a:sy n="112" d="100"/>
        </p:scale>
        <p:origin x="582" y="96"/>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14</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17</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18</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28</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29</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32</a:t>
            </a:fld>
            <a:endParaRPr dirty="0">
              <a:ea typeface="Calisto MT Regular" charset="0"/>
              <a:cs typeface="Calisto MT Regular"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33</a:t>
            </a:fld>
            <a:endParaRPr dirty="0">
              <a:ea typeface="Calisto MT Regular" charset="0"/>
              <a:cs typeface="Calisto MT Regular" charset="0"/>
            </a:endParaRPr>
          </a:p>
        </p:txBody>
      </p:sp>
    </p:spTree>
    <p:extLst>
      <p:ext uri="{BB962C8B-B14F-4D97-AF65-F5344CB8AC3E}">
        <p14:creationId xmlns:p14="http://schemas.microsoft.com/office/powerpoint/2010/main" val="285830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extLst>
      <p:ext uri="{BB962C8B-B14F-4D97-AF65-F5344CB8AC3E}">
        <p14:creationId xmlns:p14="http://schemas.microsoft.com/office/powerpoint/2010/main" val="3300297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308576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318647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43</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Calisto MT Regular" charset="0"/>
                <a:cs typeface="Calibri" panose="020F0502020204030204" pitchFamily="34" charset="0"/>
              </a:rPr>
              <a:t>თვითშეფასება</a:t>
            </a: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self-esteem</a:t>
            </a:r>
          </a:p>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She has very low </a:t>
            </a:r>
            <a:r>
              <a:rPr lang="en-US" sz="2400" i="1" dirty="0" smtClean="0">
                <a:solidFill>
                  <a:srgbClr val="FF0000"/>
                </a:solidFill>
                <a:latin typeface="Calibri" panose="020F0502020204030204" pitchFamily="34" charset="0"/>
                <a:ea typeface="Calibri"/>
                <a:cs typeface="Calibri" panose="020F0502020204030204" pitchFamily="34" charset="0"/>
                <a:sym typeface="Calibri"/>
              </a:rPr>
              <a:t>self-esteem.</a:t>
            </a:r>
            <a:endParaRPr lang="en-US" sz="2400" i="1"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245854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00236" y="3645145"/>
            <a:ext cx="8096435" cy="1185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Unemployment can cause feelings of</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inadequacy and low……………….</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37C75B55-7989-8648-AD44-3E426651A547}"/>
              </a:ext>
            </a:extLst>
          </p:cNvPr>
          <p:cNvSpPr/>
          <p:nvPr/>
        </p:nvSpPr>
        <p:spPr>
          <a:xfrm>
            <a:off x="2341383" y="2227204"/>
            <a:ext cx="200221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prejudice</a:t>
            </a:r>
            <a:r>
              <a:rPr lang="en-US" sz="2000" dirty="0">
                <a:latin typeface="Calibri" pitchFamily="34" charset="0"/>
                <a:cs typeface="Calibri" pitchFamily="34" charset="0"/>
              </a:rPr>
              <a:t> </a:t>
            </a:r>
          </a:p>
        </p:txBody>
      </p:sp>
      <p:sp>
        <p:nvSpPr>
          <p:cNvPr id="17" name="Rectangle 16">
            <a:extLst>
              <a:ext uri="{FF2B5EF4-FFF2-40B4-BE49-F238E27FC236}">
                <a16:creationId xmlns:a16="http://schemas.microsoft.com/office/drawing/2014/main" id="{2D1FFD4F-87C7-AF4D-A172-F5757015C8A3}"/>
              </a:ext>
            </a:extLst>
          </p:cNvPr>
          <p:cNvSpPr/>
          <p:nvPr/>
        </p:nvSpPr>
        <p:spPr>
          <a:xfrm>
            <a:off x="170866" y="2228444"/>
            <a:ext cx="182937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self-esteem</a:t>
            </a:r>
          </a:p>
        </p:txBody>
      </p:sp>
      <p:sp>
        <p:nvSpPr>
          <p:cNvPr id="18" name="Rectangle 17">
            <a:extLst>
              <a:ext uri="{FF2B5EF4-FFF2-40B4-BE49-F238E27FC236}">
                <a16:creationId xmlns:a16="http://schemas.microsoft.com/office/drawing/2014/main" id="{E1263BD4-41EB-F140-B14D-92CDFFA0F291}"/>
              </a:ext>
            </a:extLst>
          </p:cNvPr>
          <p:cNvSpPr/>
          <p:nvPr/>
        </p:nvSpPr>
        <p:spPr>
          <a:xfrm>
            <a:off x="4610272" y="2255391"/>
            <a:ext cx="2065735"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disguise</a:t>
            </a:r>
          </a:p>
        </p:txBody>
      </p:sp>
      <p:sp>
        <p:nvSpPr>
          <p:cNvPr id="19" name="Rectangle 18">
            <a:extLst>
              <a:ext uri="{FF2B5EF4-FFF2-40B4-BE49-F238E27FC236}">
                <a16:creationId xmlns:a16="http://schemas.microsoft.com/office/drawing/2014/main" id="{4F00EBF1-1BB5-A648-8DE1-A0671CA6C62A}"/>
              </a:ext>
            </a:extLst>
          </p:cNvPr>
          <p:cNvSpPr/>
          <p:nvPr/>
        </p:nvSpPr>
        <p:spPr>
          <a:xfrm>
            <a:off x="6953052" y="2255393"/>
            <a:ext cx="2065735" cy="6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consciousness</a:t>
            </a:r>
          </a:p>
        </p:txBody>
      </p:sp>
      <p:sp>
        <p:nvSpPr>
          <p:cNvPr id="20" name="Rectangle 19">
            <a:extLst>
              <a:ext uri="{FF2B5EF4-FFF2-40B4-BE49-F238E27FC236}">
                <a16:creationId xmlns:a16="http://schemas.microsoft.com/office/drawing/2014/main" id="{FA90D152-4A5C-4E41-8151-C27BEF0D827B}"/>
              </a:ext>
            </a:extLst>
          </p:cNvPr>
          <p:cNvSpPr/>
          <p:nvPr/>
        </p:nvSpPr>
        <p:spPr>
          <a:xfrm>
            <a:off x="9286043" y="2255393"/>
            <a:ext cx="2336668" cy="66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subconscious</a:t>
            </a:r>
          </a:p>
        </p:txBody>
      </p:sp>
      <p:sp>
        <p:nvSpPr>
          <p:cNvPr id="13" name="Rectangle 12">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8583616" y="443199"/>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39E-6 L 0.53373 0.27736 " pathEditMode="relative" rAng="0" ptsTypes="AA">
                                      <p:cBhvr>
                                        <p:cTn id="6" dur="2000" fill="hold"/>
                                        <p:tgtEl>
                                          <p:spTgt spid="17"/>
                                        </p:tgtEl>
                                        <p:attrNameLst>
                                          <p:attrName>ppt_x</p:attrName>
                                          <p:attrName>ppt_y</p:attrName>
                                        </p:attrNameLst>
                                      </p:cBhvr>
                                      <p:rCtr x="26680" y="13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00726" y="3713018"/>
            <a:ext cx="9877439" cy="1237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She couldn’t ……………the fact that she felt uncomfortable.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AB51ACFF-F310-5647-8BC6-7F2F693EB2A1}"/>
              </a:ext>
            </a:extLst>
          </p:cNvPr>
          <p:cNvSpPr/>
          <p:nvPr/>
        </p:nvSpPr>
        <p:spPr>
          <a:xfrm>
            <a:off x="6266378" y="2227341"/>
            <a:ext cx="207811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consciousness</a:t>
            </a:r>
          </a:p>
        </p:txBody>
      </p:sp>
      <p:sp>
        <p:nvSpPr>
          <p:cNvPr id="24" name="Rectangle 23">
            <a:extLst>
              <a:ext uri="{FF2B5EF4-FFF2-40B4-BE49-F238E27FC236}">
                <a16:creationId xmlns:a16="http://schemas.microsoft.com/office/drawing/2014/main" id="{3A21CBDB-B86B-274B-AEE2-502A98736C66}"/>
              </a:ext>
            </a:extLst>
          </p:cNvPr>
          <p:cNvSpPr/>
          <p:nvPr/>
        </p:nvSpPr>
        <p:spPr>
          <a:xfrm>
            <a:off x="3941684" y="2213645"/>
            <a:ext cx="184028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disguise</a:t>
            </a:r>
          </a:p>
        </p:txBody>
      </p:sp>
      <p:sp>
        <p:nvSpPr>
          <p:cNvPr id="25" name="Rectangle 24">
            <a:extLst>
              <a:ext uri="{FF2B5EF4-FFF2-40B4-BE49-F238E27FC236}">
                <a16:creationId xmlns:a16="http://schemas.microsoft.com/office/drawing/2014/main" id="{2D0CC33F-1376-2247-AB87-401035E60839}"/>
              </a:ext>
            </a:extLst>
          </p:cNvPr>
          <p:cNvSpPr/>
          <p:nvPr/>
        </p:nvSpPr>
        <p:spPr>
          <a:xfrm>
            <a:off x="8717872" y="2234584"/>
            <a:ext cx="2618912" cy="62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subconsciousness</a:t>
            </a:r>
          </a:p>
        </p:txBody>
      </p:sp>
      <p:sp>
        <p:nvSpPr>
          <p:cNvPr id="26" name="Rectangle 25">
            <a:extLst>
              <a:ext uri="{FF2B5EF4-FFF2-40B4-BE49-F238E27FC236}">
                <a16:creationId xmlns:a16="http://schemas.microsoft.com/office/drawing/2014/main" id="{D79AFC14-AF30-1F4E-8F17-110DD69DEAAF}"/>
              </a:ext>
            </a:extLst>
          </p:cNvPr>
          <p:cNvSpPr/>
          <p:nvPr/>
        </p:nvSpPr>
        <p:spPr>
          <a:xfrm>
            <a:off x="1368520" y="2213645"/>
            <a:ext cx="1968743" cy="66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prejudice</a:t>
            </a:r>
            <a:r>
              <a:rPr lang="en-US" sz="2500" dirty="0">
                <a:latin typeface="Calisto MT Regular" charset="0"/>
              </a:rPr>
              <a:t> </a:t>
            </a:r>
          </a:p>
        </p:txBody>
      </p:sp>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57784E-6 L 0.00208 0.32685 " pathEditMode="relative" rAng="0" ptsTypes="AA">
                                      <p:cBhvr>
                                        <p:cTn id="6" dur="2000" fill="hold"/>
                                        <p:tgtEl>
                                          <p:spTgt spid="24"/>
                                        </p:tgtEl>
                                        <p:attrNameLst>
                                          <p:attrName>ppt_x</p:attrName>
                                          <p:attrName>ppt_y</p:attrName>
                                        </p:attrNameLst>
                                      </p:cBhvr>
                                      <p:rCtr x="104" y="163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660811" y="3592945"/>
            <a:ext cx="8652500" cy="1433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You should liberate the mind from…………………..</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9D5A5EAA-CD06-4D4F-B2E6-B132E6FC0D9C}"/>
              </a:ext>
            </a:extLst>
          </p:cNvPr>
          <p:cNvSpPr/>
          <p:nvPr/>
        </p:nvSpPr>
        <p:spPr>
          <a:xfrm>
            <a:off x="2224764" y="2243870"/>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prejudice</a:t>
            </a:r>
          </a:p>
        </p:txBody>
      </p:sp>
      <p:sp>
        <p:nvSpPr>
          <p:cNvPr id="24" name="Rectangle 23">
            <a:extLst>
              <a:ext uri="{FF2B5EF4-FFF2-40B4-BE49-F238E27FC236}">
                <a16:creationId xmlns:a16="http://schemas.microsoft.com/office/drawing/2014/main" id="{7B60A6A8-0AE2-9545-91DC-51583EAD8D7B}"/>
              </a:ext>
            </a:extLst>
          </p:cNvPr>
          <p:cNvSpPr/>
          <p:nvPr/>
        </p:nvSpPr>
        <p:spPr>
          <a:xfrm>
            <a:off x="4954801" y="2243870"/>
            <a:ext cx="2064520"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consciousness</a:t>
            </a:r>
          </a:p>
        </p:txBody>
      </p:sp>
      <p:sp>
        <p:nvSpPr>
          <p:cNvPr id="25" name="Rectangle 24">
            <a:extLst>
              <a:ext uri="{FF2B5EF4-FFF2-40B4-BE49-F238E27FC236}">
                <a16:creationId xmlns:a16="http://schemas.microsoft.com/office/drawing/2014/main" id="{9BC8510C-2B83-394C-99F2-DA4CDABB0620}"/>
              </a:ext>
            </a:extLst>
          </p:cNvPr>
          <p:cNvSpPr/>
          <p:nvPr/>
        </p:nvSpPr>
        <p:spPr>
          <a:xfrm>
            <a:off x="7587208" y="2243870"/>
            <a:ext cx="2570549"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subconsciousness</a:t>
            </a:r>
          </a:p>
        </p:txBody>
      </p:sp>
      <p:sp>
        <p:nvSpPr>
          <p:cNvPr id="9" name="Rectangle 8">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657 -0.04302 L 0.42174 0.24127 " pathEditMode="relative" rAng="0" ptsTypes="AA">
                                      <p:cBhvr>
                                        <p:cTn id="6" dur="2000" fill="hold"/>
                                        <p:tgtEl>
                                          <p:spTgt spid="23"/>
                                        </p:tgtEl>
                                        <p:attrNameLst>
                                          <p:attrName>ppt_x</p:attrName>
                                          <p:attrName>ppt_y</p:attrName>
                                        </p:attrNameLst>
                                      </p:cBhvr>
                                      <p:rCtr x="22409" y="14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46908" y="3731490"/>
            <a:ext cx="9014692" cy="97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The experience helped to change her social…………………….</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56AC6B3F-A560-A742-9BDC-512FF4445514}"/>
              </a:ext>
            </a:extLst>
          </p:cNvPr>
          <p:cNvSpPr/>
          <p:nvPr/>
        </p:nvSpPr>
        <p:spPr>
          <a:xfrm>
            <a:off x="2957534" y="2393278"/>
            <a:ext cx="255676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consciousness</a:t>
            </a:r>
          </a:p>
        </p:txBody>
      </p:sp>
      <p:sp>
        <p:nvSpPr>
          <p:cNvPr id="24" name="Rectangle 23">
            <a:extLst>
              <a:ext uri="{FF2B5EF4-FFF2-40B4-BE49-F238E27FC236}">
                <a16:creationId xmlns:a16="http://schemas.microsoft.com/office/drawing/2014/main" id="{53A942B7-6B83-6B4C-BBF8-D1111EB748D1}"/>
              </a:ext>
            </a:extLst>
          </p:cNvPr>
          <p:cNvSpPr/>
          <p:nvPr/>
        </p:nvSpPr>
        <p:spPr>
          <a:xfrm>
            <a:off x="5987061" y="2393277"/>
            <a:ext cx="255676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subconsciousness</a:t>
            </a:r>
          </a:p>
        </p:txBody>
      </p:sp>
      <p:sp>
        <p:nvSpPr>
          <p:cNvPr id="8" name="Rectangle 7">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TextBox 8">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21511 -0.03377 L 0.39244 0.21421 " pathEditMode="relative" rAng="0" ptsTypes="AA">
                                      <p:cBhvr>
                                        <p:cTn id="6" dur="2000" fill="hold"/>
                                        <p:tgtEl>
                                          <p:spTgt spid="23"/>
                                        </p:tgtEl>
                                        <p:attrNameLst>
                                          <p:attrName>ppt_x</p:attrName>
                                          <p:attrName>ppt_y</p:attrName>
                                        </p:attrNameLst>
                                      </p:cBhvr>
                                      <p:rCtr x="30378" y="123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727353" y="3444403"/>
            <a:ext cx="8223245" cy="1238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Nail biting is often a ………………….reaction to tension.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id="{A867B969-0030-7D4B-A1EF-C41480F48F1C}"/>
              </a:ext>
            </a:extLst>
          </p:cNvPr>
          <p:cNvSpPr/>
          <p:nvPr/>
        </p:nvSpPr>
        <p:spPr>
          <a:xfrm>
            <a:off x="4697363" y="2205084"/>
            <a:ext cx="21150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cs typeface="Calibri" pitchFamily="34" charset="0"/>
              </a:rPr>
              <a:t>subconscious</a:t>
            </a:r>
          </a:p>
        </p:txBody>
      </p:sp>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433 0.02151 L 0.00247 0.28822 " pathEditMode="relative" rAng="0" ptsTypes="AA">
                                      <p:cBhvr>
                                        <p:cTn id="6" dur="2000" fill="hold"/>
                                        <p:tgtEl>
                                          <p:spTgt spid="24"/>
                                        </p:tgtEl>
                                        <p:attrNameLst>
                                          <p:attrName>ppt_x</p:attrName>
                                          <p:attrName>ppt_y</p:attrName>
                                        </p:attrNameLst>
                                      </p:cBhvr>
                                      <p:rCtr x="833" y="13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202767" y="2022071"/>
            <a:ext cx="5790011" cy="4250883"/>
            <a:chOff x="747100" y="596985"/>
            <a:chExt cx="5618451" cy="4434234"/>
          </a:xfrm>
        </p:grpSpPr>
        <p:sp>
          <p:nvSpPr>
            <p:cNvPr id="148" name="Google Shape;148;g8d3272b2c0_0_186"/>
            <p:cNvSpPr/>
            <p:nvPr/>
          </p:nvSpPr>
          <p:spPr>
            <a:xfrm>
              <a:off x="4151241" y="1530772"/>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327216" y="1765821"/>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747100" y="596985"/>
              <a:ext cx="2522076" cy="15835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bg1"/>
                </a:solidFill>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2229112" y="3467504"/>
              <a:ext cx="2418813" cy="156371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7923102" y="4719631"/>
            <a:ext cx="2564912" cy="1518882"/>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bg1"/>
                </a:solidFill>
                <a:latin typeface="Calibri" pitchFamily="34" charset="0"/>
                <a:ea typeface="Calisto MT Regular" charset="0"/>
                <a:cs typeface="Calibri" pitchFamily="34" charset="0"/>
              </a:rPr>
              <a:t>to admit</a:t>
            </a:r>
            <a:endParaRPr lang="en-US" sz="2000" b="1" dirty="0">
              <a:solidFill>
                <a:schemeClr val="bg1"/>
              </a:solidFill>
              <a:latin typeface="Calibri" pitchFamily="34" charset="0"/>
              <a:ea typeface="Calisto MT Regular" charset="0"/>
              <a:cs typeface="Calibri" pitchFamily="34" charset="0"/>
            </a:endParaRPr>
          </a:p>
          <a:p>
            <a:pPr lvl="0" algn="ctr"/>
            <a:r>
              <a:rPr lang="en-US" sz="2000" b="1" dirty="0">
                <a:solidFill>
                  <a:schemeClr val="bg1"/>
                </a:solidFill>
                <a:latin typeface="Calibri" pitchFamily="34" charset="0"/>
                <a:ea typeface="Calisto MT Regular" charset="0"/>
                <a:cs typeface="Calibri" pitchFamily="34" charset="0"/>
              </a:rPr>
              <a:t>(v.)</a:t>
            </a:r>
          </a:p>
        </p:txBody>
      </p:sp>
      <p:sp>
        <p:nvSpPr>
          <p:cNvPr id="30" name="Google Shape;172;g8d3272b2c0_0_186"/>
          <p:cNvSpPr/>
          <p:nvPr/>
        </p:nvSpPr>
        <p:spPr>
          <a:xfrm>
            <a:off x="8664391" y="2054943"/>
            <a:ext cx="2492671" cy="149905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en-US" sz="2000" b="1" dirty="0">
                <a:solidFill>
                  <a:srgbClr val="FFFFFF"/>
                </a:solidFill>
                <a:latin typeface="Calibri" panose="020F0502020204030204" pitchFamily="34" charset="0"/>
                <a:ea typeface="Calibri"/>
                <a:cs typeface="Calibri" panose="020F0502020204030204" pitchFamily="34" charset="0"/>
                <a:sym typeface="Calibri"/>
              </a:rPr>
              <a:t>devastated</a:t>
            </a:r>
          </a:p>
          <a:p>
            <a:pPr lvl="0" algn="ctr">
              <a:buClr>
                <a:schemeClr val="dk1"/>
              </a:buClr>
              <a:buSzPts val="1100"/>
            </a:pPr>
            <a:r>
              <a:rPr lang="en-US" sz="2000" b="1" dirty="0">
                <a:solidFill>
                  <a:srgbClr val="FFFFFF"/>
                </a:solidFill>
                <a:latin typeface="Calibri" panose="020F0502020204030204" pitchFamily="34" charset="0"/>
                <a:ea typeface="Calibri"/>
                <a:cs typeface="Calibri" panose="020F0502020204030204" pitchFamily="34" charset="0"/>
                <a:sym typeface="Calibri"/>
              </a:rPr>
              <a:t>(adj.)</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3" name="Google Shape;156;g8d3272b2c0_0_186"/>
          <p:cNvSpPr/>
          <p:nvPr/>
        </p:nvSpPr>
        <p:spPr>
          <a:xfrm>
            <a:off x="5426963" y="292704"/>
            <a:ext cx="2565815" cy="148002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sz="2000" b="1" dirty="0" err="1">
                <a:solidFill>
                  <a:schemeClr val="bg1"/>
                </a:solidFill>
                <a:latin typeface="Calibri" pitchFamily="34" charset="0"/>
                <a:cs typeface="Calibri" pitchFamily="34" charset="0"/>
              </a:rPr>
              <a:t>behaviour</a:t>
            </a:r>
            <a:endParaRPr lang="en-US" sz="2000" b="1" dirty="0">
              <a:solidFill>
                <a:schemeClr val="bg1"/>
              </a:solidFill>
              <a:latin typeface="Calibri" pitchFamily="34" charset="0"/>
              <a:cs typeface="Calibri" pitchFamily="34" charset="0"/>
            </a:endParaRPr>
          </a:p>
          <a:p>
            <a:pPr algn="ctr"/>
            <a:r>
              <a:rPr lang="en-US" sz="2000" b="1" dirty="0">
                <a:solidFill>
                  <a:schemeClr val="bg1"/>
                </a:solidFill>
                <a:latin typeface="Calibri" pitchFamily="34" charset="0"/>
                <a:cs typeface="Calibri" pitchFamily="34" charset="0"/>
              </a:rPr>
              <a:t>(n.)</a:t>
            </a:r>
            <a:endParaRPr lang="ka-GE" sz="2000" b="1" dirty="0">
              <a:solidFill>
                <a:schemeClr val="bg1"/>
              </a:solidFill>
              <a:latin typeface="Calibri" pitchFamily="34" charset="0"/>
              <a:cs typeface="Calibri" pitchFamily="34" charset="0"/>
            </a:endParaRPr>
          </a:p>
        </p:txBody>
      </p:sp>
      <p:cxnSp>
        <p:nvCxnSpPr>
          <p:cNvPr id="4" name="Straight Connector 3"/>
          <p:cNvCxnSpPr>
            <a:stCxn id="148" idx="0"/>
            <a:endCxn id="33" idx="4"/>
          </p:cNvCxnSpPr>
          <p:nvPr/>
        </p:nvCxnSpPr>
        <p:spPr>
          <a:xfrm flipV="1">
            <a:off x="6625217" y="1772733"/>
            <a:ext cx="84654" cy="1144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a:endCxn id="30" idx="2"/>
          </p:cNvCxnSpPr>
          <p:nvPr/>
        </p:nvCxnSpPr>
        <p:spPr>
          <a:xfrm flipV="1">
            <a:off x="7390948" y="2804472"/>
            <a:ext cx="1273443" cy="595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148" idx="5"/>
          </p:cNvCxnSpPr>
          <p:nvPr/>
        </p:nvCxnSpPr>
        <p:spPr>
          <a:xfrm>
            <a:off x="7271768" y="4230308"/>
            <a:ext cx="990554" cy="926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1094634" y="3682866"/>
            <a:ext cx="1097366" cy="585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5462975" y="4209750"/>
            <a:ext cx="573435" cy="679612"/>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86E702E-104A-D647-B1CD-0A5C18F4C340}"/>
              </a:ext>
            </a:extLst>
          </p:cNvPr>
          <p:cNvSpPr/>
          <p:nvPr/>
        </p:nvSpPr>
        <p:spPr>
          <a:xfrm>
            <a:off x="8898597" y="3395605"/>
            <a:ext cx="2333620" cy="574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ka-GE" sz="2000" b="1" dirty="0">
                <a:solidFill>
                  <a:srgbClr val="FFFFFF"/>
                </a:solidFill>
                <a:latin typeface="Calibri" panose="020F0502020204030204" pitchFamily="34" charset="0"/>
                <a:ea typeface="Calibri"/>
                <a:cs typeface="Calibri" panose="020F0502020204030204" pitchFamily="34" charset="0"/>
                <a:sym typeface="Calibri"/>
              </a:rPr>
              <a:t>განადგურებული</a:t>
            </a:r>
          </a:p>
        </p:txBody>
      </p:sp>
      <p:sp>
        <p:nvSpPr>
          <p:cNvPr id="34" name="Rectangle 33">
            <a:extLst>
              <a:ext uri="{FF2B5EF4-FFF2-40B4-BE49-F238E27FC236}">
                <a16:creationId xmlns:a16="http://schemas.microsoft.com/office/drawing/2014/main" id="{D86E702E-104A-D647-B1CD-0A5C18F4C340}"/>
              </a:ext>
            </a:extLst>
          </p:cNvPr>
          <p:cNvSpPr/>
          <p:nvPr/>
        </p:nvSpPr>
        <p:spPr>
          <a:xfrm>
            <a:off x="8262322" y="6094444"/>
            <a:ext cx="2084280" cy="545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chemeClr val="bg1"/>
                </a:solidFill>
                <a:latin typeface="Calibri" pitchFamily="34" charset="0"/>
                <a:ea typeface="Calisto MT Regular" charset="0"/>
                <a:cs typeface="Calibri" pitchFamily="34" charset="0"/>
              </a:rPr>
              <a:t>აღიარება</a:t>
            </a:r>
            <a:endParaRPr lang="ka-GE" sz="1800" b="1" dirty="0">
              <a:solidFill>
                <a:schemeClr val="bg1"/>
              </a:solidFill>
              <a:latin typeface="Calibri" pitchFamily="34" charset="0"/>
              <a:ea typeface="Calisto MT Regular" charset="0"/>
              <a:cs typeface="Calibri" pitchFamily="34" charset="0"/>
            </a:endParaRPr>
          </a:p>
        </p:txBody>
      </p:sp>
      <p:sp>
        <p:nvSpPr>
          <p:cNvPr id="36" name="Rectangle 35">
            <a:extLst>
              <a:ext uri="{FF2B5EF4-FFF2-40B4-BE49-F238E27FC236}">
                <a16:creationId xmlns:a16="http://schemas.microsoft.com/office/drawing/2014/main" id="{D86E702E-104A-D647-B1CD-0A5C18F4C340}"/>
              </a:ext>
            </a:extLst>
          </p:cNvPr>
          <p:cNvSpPr/>
          <p:nvPr/>
        </p:nvSpPr>
        <p:spPr>
          <a:xfrm>
            <a:off x="3749884" y="6149799"/>
            <a:ext cx="2370389" cy="59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a:solidFill>
                  <a:srgbClr val="FFFFFF"/>
                </a:solidFill>
                <a:latin typeface="Calibri" panose="020F0502020204030204" pitchFamily="34" charset="0"/>
                <a:ea typeface="Calibri"/>
                <a:cs typeface="Calibri" panose="020F0502020204030204" pitchFamily="34" charset="0"/>
                <a:sym typeface="Calibri"/>
              </a:rPr>
              <a:t>სანდო, ნდობის ღირსი</a:t>
            </a:r>
          </a:p>
        </p:txBody>
      </p:sp>
      <p:sp>
        <p:nvSpPr>
          <p:cNvPr id="38" name="Rectangle 37">
            <a:extLst>
              <a:ext uri="{FF2B5EF4-FFF2-40B4-BE49-F238E27FC236}">
                <a16:creationId xmlns:a16="http://schemas.microsoft.com/office/drawing/2014/main" id="{D86E702E-104A-D647-B1CD-0A5C18F4C340}"/>
              </a:ext>
            </a:extLst>
          </p:cNvPr>
          <p:cNvSpPr/>
          <p:nvPr/>
        </p:nvSpPr>
        <p:spPr>
          <a:xfrm>
            <a:off x="2357943" y="3372564"/>
            <a:ext cx="2433318" cy="63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chemeClr val="bg1"/>
                </a:solidFill>
                <a:latin typeface="Calibri" pitchFamily="34" charset="0"/>
                <a:ea typeface="Calisto MT Regular" charset="0"/>
                <a:cs typeface="Calibri" pitchFamily="34" charset="0"/>
              </a:rPr>
              <a:t>მთავარი, </a:t>
            </a:r>
            <a:r>
              <a:rPr lang="ka-GE" sz="2000" b="1" dirty="0" smtClean="0">
                <a:solidFill>
                  <a:schemeClr val="bg1"/>
                </a:solidFill>
                <a:latin typeface="Calibri" pitchFamily="34" charset="0"/>
                <a:ea typeface="Calisto MT Regular" charset="0"/>
                <a:cs typeface="Calibri" pitchFamily="34" charset="0"/>
              </a:rPr>
              <a:t>ძირითადი</a:t>
            </a:r>
            <a:endParaRPr lang="ka-GE" sz="2000" b="1" dirty="0">
              <a:solidFill>
                <a:schemeClr val="bg1"/>
              </a:solidFill>
              <a:latin typeface="Calibri" pitchFamily="34" charset="0"/>
              <a:ea typeface="Calisto MT Regular" charset="0"/>
              <a:cs typeface="Calibri" pitchFamily="34" charset="0"/>
            </a:endParaRPr>
          </a:p>
        </p:txBody>
      </p:sp>
      <p:sp>
        <p:nvSpPr>
          <p:cNvPr id="41" name="Rectangle 40">
            <a:extLst>
              <a:ext uri="{FF2B5EF4-FFF2-40B4-BE49-F238E27FC236}">
                <a16:creationId xmlns:a16="http://schemas.microsoft.com/office/drawing/2014/main" id="{D86E702E-104A-D647-B1CD-0A5C18F4C340}"/>
              </a:ext>
            </a:extLst>
          </p:cNvPr>
          <p:cNvSpPr/>
          <p:nvPr/>
        </p:nvSpPr>
        <p:spPr>
          <a:xfrm>
            <a:off x="5723563" y="1525332"/>
            <a:ext cx="1944208" cy="621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itchFamily="34" charset="0"/>
                <a:cs typeface="Calibri" pitchFamily="34" charset="0"/>
              </a:rPr>
              <a:t>ქცევა</a:t>
            </a:r>
            <a:endParaRPr lang="en-US" sz="2000" b="1" dirty="0">
              <a:latin typeface="Calibri" pitchFamily="34" charset="0"/>
              <a:cs typeface="Calibri" pitchFamily="34" charset="0"/>
            </a:endParaRPr>
          </a:p>
        </p:txBody>
      </p:sp>
      <p:pic>
        <p:nvPicPr>
          <p:cNvPr id="51"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76725" y="336647"/>
            <a:ext cx="2164081" cy="968991"/>
          </a:xfrm>
          <a:prstGeom prst="rect">
            <a:avLst/>
          </a:prstGeom>
          <a:noFill/>
          <a:ln>
            <a:noFill/>
          </a:ln>
        </p:spPr>
      </p:pic>
      <p:pic>
        <p:nvPicPr>
          <p:cNvPr id="52" name="Picture 51">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40807" y="336647"/>
            <a:ext cx="2376972" cy="968991"/>
          </a:xfrm>
          <a:prstGeom prst="rect">
            <a:avLst/>
          </a:prstGeom>
        </p:spPr>
      </p:pic>
      <p:cxnSp>
        <p:nvCxnSpPr>
          <p:cNvPr id="58" name="Straight Connector 57">
            <a:extLst>
              <a:ext uri="{FF2B5EF4-FFF2-40B4-BE49-F238E27FC236}">
                <a16:creationId xmlns:a16="http://schemas.microsoft.com/office/drawing/2014/main" id="{E243C24C-8683-44AD-8E44-4A2A5E3226C3}"/>
              </a:ext>
            </a:extLst>
          </p:cNvPr>
          <p:cNvCxnSpPr>
            <a:cxnSpLocks/>
          </p:cNvCxnSpPr>
          <p:nvPr/>
        </p:nvCxnSpPr>
        <p:spPr>
          <a:xfrm flipH="1" flipV="1">
            <a:off x="4432122" y="2857715"/>
            <a:ext cx="1420545" cy="691986"/>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17452" y="5259475"/>
            <a:ext cx="2118958" cy="723275"/>
          </a:xfrm>
          <a:prstGeom prst="rect">
            <a:avLst/>
          </a:prstGeom>
        </p:spPr>
        <p:txBody>
          <a:bodyPr wrap="square">
            <a:spAutoFit/>
          </a:bodyPr>
          <a:lstStyle/>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trustworthy</a:t>
            </a:r>
          </a:p>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(adj.)</a:t>
            </a:r>
          </a:p>
        </p:txBody>
      </p:sp>
      <p:sp>
        <p:nvSpPr>
          <p:cNvPr id="13" name="Rectangle 12"/>
          <p:cNvSpPr/>
          <p:nvPr/>
        </p:nvSpPr>
        <p:spPr>
          <a:xfrm>
            <a:off x="2462821" y="2434691"/>
            <a:ext cx="2075258" cy="707886"/>
          </a:xfrm>
          <a:prstGeom prst="rect">
            <a:avLst/>
          </a:prstGeom>
        </p:spPr>
        <p:txBody>
          <a:bodyPr wrap="square">
            <a:spAutoFit/>
          </a:bodyPr>
          <a:lstStyle/>
          <a:p>
            <a:pPr lvl="0" algn="ctr"/>
            <a:r>
              <a:rPr lang="en-US" sz="2000" b="1" dirty="0">
                <a:solidFill>
                  <a:schemeClr val="bg1"/>
                </a:solidFill>
                <a:latin typeface="Calibri" pitchFamily="34" charset="0"/>
                <a:ea typeface="Calisto MT Regular" charset="0"/>
                <a:cs typeface="Calibri" pitchFamily="34" charset="0"/>
              </a:rPr>
              <a:t>core</a:t>
            </a:r>
          </a:p>
          <a:p>
            <a:pPr lvl="0" algn="ctr"/>
            <a:r>
              <a:rPr lang="en-US" sz="2000" b="1" dirty="0">
                <a:solidFill>
                  <a:schemeClr val="bg1"/>
                </a:solidFill>
                <a:latin typeface="Calibri" pitchFamily="34" charset="0"/>
                <a:ea typeface="Calisto MT Regular" charset="0"/>
                <a:cs typeface="Calibri" pitchFamily="34" charset="0"/>
              </a:rPr>
              <a:t>(adj.)</a:t>
            </a:r>
          </a:p>
        </p:txBody>
      </p:sp>
    </p:spTree>
    <p:extLst>
      <p:ext uri="{BB962C8B-B14F-4D97-AF65-F5344CB8AC3E}">
        <p14:creationId xmlns:p14="http://schemas.microsoft.com/office/powerpoint/2010/main" val="358381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smtClean="0">
              <a:solidFill>
                <a:schemeClr val="lt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lt1"/>
                </a:solidFill>
                <a:latin typeface="Calibri" panose="020F0502020204030204" pitchFamily="34" charset="0"/>
                <a:ea typeface="Merriweather"/>
                <a:cs typeface="Calibri" panose="020F0502020204030204" pitchFamily="34" charset="0"/>
                <a:sym typeface="Merriweather Light"/>
              </a:rPr>
              <a:t>ქცევა</a:t>
            </a:r>
            <a:endParaRPr lang="en-US" sz="2400" b="1" dirty="0">
              <a:solidFill>
                <a:schemeClr val="bg1"/>
              </a:solidFill>
              <a:latin typeface="Calibri" panose="020F0502020204030204" pitchFamily="34" charset="0"/>
              <a:ea typeface="Merriweather"/>
              <a:cs typeface="Calibri" panose="020F0502020204030204" pitchFamily="34" charset="0"/>
              <a:sym typeface="Merriweather Light"/>
            </a:endParaRPr>
          </a:p>
          <a:p>
            <a:pPr algn="ct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err="1">
                <a:solidFill>
                  <a:schemeClr val="lt1"/>
                </a:solidFill>
                <a:latin typeface="Calibri" panose="020F0502020204030204" pitchFamily="34" charset="0"/>
                <a:ea typeface="Merriweather"/>
                <a:cs typeface="Calibri" panose="020F0502020204030204" pitchFamily="34" charset="0"/>
                <a:sym typeface="Merriweather Light"/>
              </a:rPr>
              <a:t>b</a:t>
            </a:r>
            <a:r>
              <a:rPr lang="en-US" sz="2800" b="1" dirty="0" err="1" smtClean="0">
                <a:solidFill>
                  <a:schemeClr val="lt1"/>
                </a:solidFill>
                <a:latin typeface="Calibri" panose="020F0502020204030204" pitchFamily="34" charset="0"/>
                <a:ea typeface="Merriweather"/>
                <a:cs typeface="Calibri" panose="020F0502020204030204" pitchFamily="34" charset="0"/>
                <a:sym typeface="Merriweather Light"/>
              </a:rPr>
              <a:t>ehaviour</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This approach can help identify common </a:t>
            </a:r>
            <a:r>
              <a:rPr lang="en-US" sz="2400" i="1" dirty="0" err="1" smtClean="0">
                <a:solidFill>
                  <a:srgbClr val="FF0000"/>
                </a:solidFill>
                <a:latin typeface="Calibri" panose="020F0502020204030204" pitchFamily="34" charset="0"/>
                <a:cs typeface="Calibri" panose="020F0502020204030204" pitchFamily="34" charset="0"/>
              </a:rPr>
              <a:t>behaviours</a:t>
            </a:r>
            <a:r>
              <a:rPr lang="en-US" sz="2400" i="1" dirty="0" smtClean="0">
                <a:solidFill>
                  <a:srgbClr val="FF0000"/>
                </a:solidFill>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and their causes.</a:t>
            </a:r>
          </a:p>
        </p:txBody>
      </p:sp>
    </p:spTree>
    <p:extLst>
      <p:ext uri="{BB962C8B-B14F-4D97-AF65-F5344CB8AC3E}">
        <p14:creationId xmlns:p14="http://schemas.microsoft.com/office/powerpoint/2010/main" val="2117468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Merriweather Light"/>
                <a:ea typeface="Merriweather Light"/>
                <a:cs typeface="Merriweather Light"/>
                <a:sym typeface="Merriweather Light"/>
              </a:rPr>
              <a:t> </a:t>
            </a: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განადგურებული</a:t>
            </a: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devastated</a:t>
            </a: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She was utterly </a:t>
            </a:r>
            <a:r>
              <a:rPr lang="en-US" sz="2400" i="1" dirty="0">
                <a:solidFill>
                  <a:srgbClr val="FF0000"/>
                </a:solidFill>
                <a:latin typeface="Calibri" panose="020F0502020204030204" pitchFamily="34" charset="0"/>
                <a:cs typeface="Calibri" panose="020F0502020204030204" pitchFamily="34" charset="0"/>
              </a:rPr>
              <a:t>devastated</a:t>
            </a:r>
            <a:r>
              <a:rPr lang="en-US" sz="2400" i="1" dirty="0">
                <a:latin typeface="Calibri" panose="020F0502020204030204" pitchFamily="34" charset="0"/>
                <a:cs typeface="Calibri" panose="020F0502020204030204" pitchFamily="34" charset="0"/>
              </a:rPr>
              <a:t> when her husband died.</a:t>
            </a:r>
          </a:p>
        </p:txBody>
      </p:sp>
    </p:spTree>
    <p:extLst>
      <p:ext uri="{BB962C8B-B14F-4D97-AF65-F5344CB8AC3E}">
        <p14:creationId xmlns:p14="http://schemas.microsoft.com/office/powerpoint/2010/main" val="281766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აღიარება</a:t>
            </a:r>
            <a:endParaRPr lang="en-US" sz="24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to admit</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itchFamily="34" charset="0"/>
                <a:cs typeface="Calibri" pitchFamily="34" charset="0"/>
              </a:rPr>
              <a:t>I wasn't entirely honest with him, </a:t>
            </a:r>
            <a:r>
              <a:rPr lang="en-US" sz="2400" i="1" dirty="0">
                <a:solidFill>
                  <a:schemeClr val="bg1"/>
                </a:solidFill>
                <a:latin typeface="Calibri" pitchFamily="34" charset="0"/>
                <a:cs typeface="Calibri" pitchFamily="34" charset="0"/>
              </a:rPr>
              <a:t>I </a:t>
            </a:r>
            <a:r>
              <a:rPr lang="en-US" sz="2400" i="1" dirty="0" smtClean="0">
                <a:solidFill>
                  <a:srgbClr val="FF0000"/>
                </a:solidFill>
                <a:latin typeface="Calibri" pitchFamily="34" charset="0"/>
                <a:cs typeface="Calibri" pitchFamily="34" charset="0"/>
              </a:rPr>
              <a:t>admit.</a:t>
            </a:r>
            <a:endParaRPr lang="en-US" sz="24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869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Psychology </a:t>
            </a:r>
            <a:r>
              <a:rPr lang="en-US" sz="6600" dirty="0">
                <a:solidFill>
                  <a:schemeClr val="bg1"/>
                </a:solidFill>
                <a:latin typeface="Calibri Regular" charset="0"/>
                <a:ea typeface="Calibri"/>
                <a:cs typeface="Calibri"/>
                <a:sym typeface="Calibri"/>
              </a:rPr>
              <a:t>| </a:t>
            </a:r>
            <a:r>
              <a:rPr lang="ka-GE" sz="6600" dirty="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Calibri Regular" charset="0"/>
                <a:ea typeface="Calibri"/>
                <a:cs typeface="Calibri"/>
                <a:sym typeface="Calibri"/>
              </a:rPr>
              <a:t>| Level B2</a:t>
            </a:r>
            <a:endParaRPr sz="3600" u="none" strike="noStrike" cap="none" dirty="0">
              <a:solidFill>
                <a:schemeClr val="bg1"/>
              </a:solidFill>
              <a:latin typeface="Calibri Regular" charset="0"/>
              <a:ea typeface="Calibri"/>
              <a:cs typeface="Calibri"/>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სანდო, ნდობის ღირსი</a:t>
            </a: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trustworthy</a:t>
            </a: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In this job we need someone who is entirely honest and </a:t>
            </a:r>
            <a:r>
              <a:rPr lang="en-US" sz="2400" i="1" dirty="0">
                <a:solidFill>
                  <a:srgbClr val="FF0000"/>
                </a:solidFill>
                <a:latin typeface="Calibri" panose="020F0502020204030204" pitchFamily="34" charset="0"/>
                <a:cs typeface="Calibri" panose="020F0502020204030204" pitchFamily="34" charset="0"/>
              </a:rPr>
              <a:t>trustworthy</a:t>
            </a:r>
            <a:r>
              <a:rPr lang="en-US" sz="24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769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lt1"/>
                </a:solidFill>
                <a:latin typeface="Calibri" panose="020F0502020204030204" pitchFamily="34" charset="0"/>
                <a:ea typeface="Merriweather"/>
                <a:cs typeface="Calibri" panose="020F0502020204030204" pitchFamily="34" charset="0"/>
                <a:sym typeface="Merriweather Light"/>
              </a:rPr>
              <a:t>მთავარი, </a:t>
            </a:r>
            <a:r>
              <a:rPr lang="ka-GE" sz="2400" b="1" dirty="0" smtClean="0">
                <a:solidFill>
                  <a:schemeClr val="lt1"/>
                </a:solidFill>
                <a:latin typeface="Calibri" panose="020F0502020204030204" pitchFamily="34" charset="0"/>
                <a:ea typeface="Merriweather"/>
                <a:cs typeface="Calibri" panose="020F0502020204030204" pitchFamily="34" charset="0"/>
                <a:sym typeface="Merriweather Light"/>
              </a:rPr>
              <a:t>ძირითადი</a:t>
            </a:r>
            <a:endParaRPr lang="ka-GE" sz="2400" b="1"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core</a:t>
            </a: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The notion of love is one of the </a:t>
            </a:r>
            <a:r>
              <a:rPr lang="en-US" sz="2400" i="1" dirty="0">
                <a:solidFill>
                  <a:srgbClr val="FF0000"/>
                </a:solidFill>
                <a:latin typeface="Calibri" panose="020F0502020204030204" pitchFamily="34" charset="0"/>
                <a:cs typeface="Calibri" panose="020F0502020204030204" pitchFamily="34" charset="0"/>
              </a:rPr>
              <a:t>core</a:t>
            </a:r>
            <a:r>
              <a:rPr lang="en-US" sz="2400" i="1" dirty="0">
                <a:latin typeface="Calibri" panose="020F0502020204030204" pitchFamily="34" charset="0"/>
                <a:cs typeface="Calibri" panose="020F0502020204030204" pitchFamily="34" charset="0"/>
              </a:rPr>
              <a:t> values of our </a:t>
            </a:r>
            <a:r>
              <a:rPr lang="en-US" sz="2400" i="1" dirty="0" err="1" smtClean="0">
                <a:latin typeface="Calibri" panose="020F0502020204030204" pitchFamily="34" charset="0"/>
                <a:cs typeface="Calibri" panose="020F0502020204030204" pitchFamily="34" charset="0"/>
              </a:rPr>
              <a:t>civilisation</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74002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Calibri" panose="020F0502020204030204" pitchFamily="34" charset="0"/>
                <a:cs typeface="Calibri" panose="020F0502020204030204" pitchFamily="34" charset="0"/>
              </a:rPr>
              <a:t>Reading </a:t>
            </a:r>
            <a:r>
              <a:rPr lang="en-US" sz="3200" b="1" dirty="0">
                <a:latin typeface="Calibri" panose="020F0502020204030204" pitchFamily="34" charset="0"/>
                <a:cs typeface="Calibri" panose="020F0502020204030204" pitchFamily="34" charset="0"/>
              </a:rPr>
              <a:t>Comprehension</a:t>
            </a:r>
          </a:p>
          <a:p>
            <a:pPr algn="ctr"/>
            <a:r>
              <a:rPr lang="ka-GE" sz="3200" b="1" dirty="0" smtClean="0">
                <a:latin typeface="Calibri" panose="020F0502020204030204" pitchFamily="34" charset="0"/>
                <a:cs typeface="Calibri" panose="020F0502020204030204" pitchFamily="34" charset="0"/>
              </a:rPr>
              <a:t>წაკითხულის </a:t>
            </a:r>
            <a:r>
              <a:rPr lang="ka-GE" sz="3200" b="1" dirty="0">
                <a:latin typeface="Calibri" panose="020F0502020204030204" pitchFamily="34" charset="0"/>
                <a:cs typeface="Calibri" panose="020F0502020204030204" pitchFamily="34" charset="0"/>
              </a:rPr>
              <a:t>გააზრება</a:t>
            </a:r>
            <a:endParaRPr lang="en-US" sz="3200" b="1" dirty="0">
              <a:latin typeface="Calibri" panose="020F0502020204030204" pitchFamily="34" charset="0"/>
              <a:cs typeface="Calibri" panose="020F0502020204030204" pitchFamily="34" charset="0"/>
            </a:endParaRPr>
          </a:p>
          <a:p>
            <a:pPr algn="just"/>
            <a:endParaRPr lang="en-US" dirty="0">
              <a:latin typeface="Calibri Regular" charset="0"/>
            </a:endParaRPr>
          </a:p>
        </p:txBody>
      </p:sp>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6" name="Rectangle: Rounded Corners 3">
            <a:extLst>
              <a:ext uri="{FF2B5EF4-FFF2-40B4-BE49-F238E27FC236}">
                <a16:creationId xmlns:a16="http://schemas.microsoft.com/office/drawing/2014/main" id="{897F9B12-969A-408D-9A80-DB3D56BB645E}"/>
              </a:ext>
            </a:extLst>
          </p:cNvPr>
          <p:cNvSpPr/>
          <p:nvPr/>
        </p:nvSpPr>
        <p:spPr>
          <a:xfrm>
            <a:off x="936087" y="2122415"/>
            <a:ext cx="6219315" cy="1597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itchFamily="34" charset="0"/>
                <a:cs typeface="Calibri" pitchFamily="34" charset="0"/>
              </a:rPr>
              <a:t>When people talk about ‘identity’, what do they usually mean?</a:t>
            </a:r>
          </a:p>
        </p:txBody>
      </p:sp>
      <p:sp>
        <p:nvSpPr>
          <p:cNvPr id="7" name="Rectangle: Rounded Corners 6">
            <a:extLst>
              <a:ext uri="{FF2B5EF4-FFF2-40B4-BE49-F238E27FC236}">
                <a16:creationId xmlns:a16="http://schemas.microsoft.com/office/drawing/2014/main" id="{8824B019-7345-44A8-BCDB-1248148523E9}"/>
              </a:ext>
            </a:extLst>
          </p:cNvPr>
          <p:cNvSpPr/>
          <p:nvPr/>
        </p:nvSpPr>
        <p:spPr>
          <a:xfrm>
            <a:off x="936087" y="4083728"/>
            <a:ext cx="6219315" cy="1597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cs typeface="Calibri" pitchFamily="34" charset="0"/>
              </a:rPr>
              <a:t>How has your identity changed in the last few years? </a:t>
            </a:r>
          </a:p>
        </p:txBody>
      </p:sp>
      <p:pic>
        <p:nvPicPr>
          <p:cNvPr id="8" name="Picture 7">
            <a:extLst>
              <a:ext uri="{FF2B5EF4-FFF2-40B4-BE49-F238E27FC236}">
                <a16:creationId xmlns:a16="http://schemas.microsoft.com/office/drawing/2014/main" id="{B75FA69F-3F32-4B36-9951-B9F10B4331E9}"/>
              </a:ext>
            </a:extLst>
          </p:cNvPr>
          <p:cNvPicPr>
            <a:picLocks noChangeAspect="1"/>
          </p:cNvPicPr>
          <p:nvPr/>
        </p:nvPicPr>
        <p:blipFill>
          <a:blip r:embed="rId4"/>
          <a:stretch>
            <a:fillRect/>
          </a:stretch>
        </p:blipFill>
        <p:spPr>
          <a:xfrm>
            <a:off x="8304843" y="2922662"/>
            <a:ext cx="2579842" cy="2069606"/>
          </a:xfrm>
          <a:prstGeom prst="rect">
            <a:avLst/>
          </a:prstGeom>
        </p:spPr>
      </p:pic>
      <p:sp>
        <p:nvSpPr>
          <p:cNvPr id="9" name="Rectangle 8">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128851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6" name="Rectangle: Rounded Corners 3">
            <a:extLst>
              <a:ext uri="{FF2B5EF4-FFF2-40B4-BE49-F238E27FC236}">
                <a16:creationId xmlns:a16="http://schemas.microsoft.com/office/drawing/2014/main" id="{897F9B12-969A-408D-9A80-DB3D56BB645E}"/>
              </a:ext>
            </a:extLst>
          </p:cNvPr>
          <p:cNvSpPr/>
          <p:nvPr/>
        </p:nvSpPr>
        <p:spPr>
          <a:xfrm>
            <a:off x="1804305" y="2399506"/>
            <a:ext cx="8474243" cy="2955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itchFamily="34" charset="0"/>
                <a:cs typeface="Calibri" pitchFamily="34" charset="0"/>
              </a:rPr>
              <a:t>QUESTIONS TO THINK ABOUT AS YOU READ/LISTEN:</a:t>
            </a:r>
          </a:p>
          <a:p>
            <a:pPr marL="342900" indent="-342900" algn="just">
              <a:buFont typeface="Arial" panose="020B0604020202020204" pitchFamily="34" charset="0"/>
              <a:buChar char="•"/>
            </a:pPr>
            <a:endParaRPr lang="en-US" sz="2400" dirty="0">
              <a:latin typeface="Calibri" pitchFamily="34" charset="0"/>
              <a:cs typeface="Calibri" pitchFamily="34" charset="0"/>
            </a:endParaRPr>
          </a:p>
          <a:p>
            <a:pPr marL="342900" indent="-342900" algn="just">
              <a:buClr>
                <a:schemeClr val="bg1"/>
              </a:buClr>
              <a:buFont typeface="Arial" panose="020B0604020202020204" pitchFamily="34" charset="0"/>
              <a:buChar char="•"/>
            </a:pPr>
            <a:r>
              <a:rPr lang="en-US" sz="2400" dirty="0">
                <a:latin typeface="Calibri" pitchFamily="34" charset="0"/>
                <a:cs typeface="Calibri" pitchFamily="34" charset="0"/>
              </a:rPr>
              <a:t>What changed in high school that changed Alfred’s identity?</a:t>
            </a:r>
          </a:p>
          <a:p>
            <a:pPr marL="342900" indent="-342900" algn="just">
              <a:buClr>
                <a:schemeClr val="bg1"/>
              </a:buClr>
              <a:buFont typeface="Arial" panose="020B0604020202020204" pitchFamily="34" charset="0"/>
              <a:buChar char="•"/>
            </a:pPr>
            <a:r>
              <a:rPr lang="en-US" sz="2400" dirty="0">
                <a:latin typeface="Calibri" pitchFamily="34" charset="0"/>
                <a:cs typeface="Calibri" pitchFamily="34" charset="0"/>
              </a:rPr>
              <a:t>What are some values that Alfred writes about?</a:t>
            </a:r>
          </a:p>
          <a:p>
            <a:pPr marL="342900" indent="-342900" algn="just">
              <a:buClr>
                <a:schemeClr val="bg1"/>
              </a:buClr>
              <a:buFont typeface="Arial" panose="020B0604020202020204" pitchFamily="34" charset="0"/>
              <a:buChar char="•"/>
            </a:pPr>
            <a:r>
              <a:rPr lang="en-US" sz="2400" dirty="0">
                <a:latin typeface="Calibri" pitchFamily="34" charset="0"/>
                <a:cs typeface="Calibri" pitchFamily="34" charset="0"/>
              </a:rPr>
              <a:t>Why was high school difficult time for Paul?</a:t>
            </a:r>
          </a:p>
          <a:p>
            <a:pPr marL="342900" indent="-342900" algn="just">
              <a:buClr>
                <a:schemeClr val="bg1"/>
              </a:buClr>
              <a:buFont typeface="Arial" panose="020B0604020202020204" pitchFamily="34" charset="0"/>
              <a:buChar char="•"/>
            </a:pPr>
            <a:r>
              <a:rPr lang="en-US" sz="2400" dirty="0">
                <a:latin typeface="Calibri" pitchFamily="34" charset="0"/>
                <a:cs typeface="Calibri" pitchFamily="34" charset="0"/>
              </a:rPr>
              <a:t>How did choosing different friends change Paul’s life?</a:t>
            </a:r>
          </a:p>
        </p:txBody>
      </p:sp>
      <p:sp>
        <p:nvSpPr>
          <p:cNvPr id="7" name="Rectangle 6">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227555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id="{BA6CCF4A-DD7B-412B-ADB1-7004BC600AD1}"/>
              </a:ext>
            </a:extLst>
          </p:cNvPr>
          <p:cNvSpPr/>
          <p:nvPr/>
        </p:nvSpPr>
        <p:spPr>
          <a:xfrm>
            <a:off x="286480" y="1669002"/>
            <a:ext cx="11357023" cy="5025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In next week’s lecture, we’ll be discussing identity. Social psychologists suggest that we have three basic types of identity. First, your given identity includes your gender, your birthplace, and your age. These are aspects of identity that are almost impossible to change. Second is your chosen identity, groups you choose to become a part of. Chosen identity can include your religion, your political beliefs, your career, or your community </a:t>
            </a:r>
            <a:r>
              <a:rPr lang="en-US" sz="2400" dirty="0" err="1" smtClean="0">
                <a:latin typeface="Calibri" panose="020F0502020204030204" pitchFamily="34" charset="0"/>
                <a:cs typeface="Calibri" panose="020F0502020204030204" pitchFamily="34" charset="0"/>
              </a:rPr>
              <a:t>organisations</a:t>
            </a:r>
            <a:r>
              <a:rPr lang="en-US" sz="2400" dirty="0">
                <a:latin typeface="Calibri" panose="020F0502020204030204" pitchFamily="34" charset="0"/>
                <a:cs typeface="Calibri" panose="020F0502020204030204" pitchFamily="34" charset="0"/>
              </a:rPr>
              <a:t>. Finally, your core identity is what makes you unique. Your </a:t>
            </a:r>
            <a:r>
              <a:rPr lang="en-US" sz="2400" dirty="0" err="1" smtClean="0">
                <a:latin typeface="Calibri" panose="020F0502020204030204" pitchFamily="34" charset="0"/>
                <a:cs typeface="Calibri" panose="020F0502020204030204" pitchFamily="34" charset="0"/>
              </a:rPr>
              <a:t>behaviour</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personality, values, and skills are all part of your core identity. Before Monday’s lecture, post a short reply to this question</a:t>
            </a:r>
            <a:r>
              <a:rPr lang="en-US" sz="2400" dirty="0" smtClean="0">
                <a:latin typeface="Calibri" panose="020F0502020204030204" pitchFamily="34" charset="0"/>
                <a:cs typeface="Calibri" panose="020F0502020204030204" pitchFamily="34" charset="0"/>
              </a:rPr>
              <a:t>.</a:t>
            </a:r>
          </a:p>
          <a:p>
            <a:pPr algn="just"/>
            <a:endParaRPr lang="en-US" sz="2400" dirty="0">
              <a:latin typeface="Calibri" panose="020F0502020204030204" pitchFamily="34" charset="0"/>
              <a:cs typeface="Calibri" panose="020F0502020204030204" pitchFamily="34" charset="0"/>
            </a:endParaRPr>
          </a:p>
          <a:p>
            <a:pPr algn="just"/>
            <a:r>
              <a:rPr lang="en-US" sz="2400" b="1" dirty="0">
                <a:latin typeface="Calibri" panose="020F0502020204030204" pitchFamily="34" charset="0"/>
                <a:cs typeface="Calibri" panose="020F0502020204030204" pitchFamily="34" charset="0"/>
              </a:rPr>
              <a:t>Question: How has your identity changed in the last few years? Include reference to the three aspects of identity.</a:t>
            </a: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286480" y="1662545"/>
            <a:ext cx="11357023" cy="5033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Calibri" panose="020F0502020204030204" pitchFamily="34" charset="0"/>
                <a:cs typeface="Calibri" panose="020F0502020204030204" pitchFamily="34" charset="0"/>
              </a:rPr>
              <a:t>Alfred’s answer:</a:t>
            </a:r>
          </a:p>
          <a:p>
            <a:pPr algn="just"/>
            <a:r>
              <a:rPr lang="en-US" sz="2400" dirty="0">
                <a:latin typeface="Calibri" panose="020F0502020204030204" pitchFamily="34" charset="0"/>
                <a:cs typeface="Calibri" panose="020F0502020204030204" pitchFamily="34" charset="0"/>
              </a:rPr>
              <a:t>When I started high school, I thought I knew exactly who I was and where I was headed. I was a star soccer player, and my entire identity was soccer – I lived it and breathed it. This was my chosen identity. Everything changed when I had a terrible knee injury during my second year. After several months, it was clear that I wouldn’t be able to play soccer competitively again.  I was devastated when I had to quit the team, and I was depressed. Gradually, I started to see that I was still the same person on the inside. I was still  a very hard-working person, someone who didn’t easily give up, and someone who loved being on a team. These were part of my core identity. I had to rediscover my values (hard work and competition) to get through this hard time. I’ve been developing a new scene of identity. Although I’ve had to change part of my chosen identity. I now understand that core identity (who I am inside) is the most important for me. </a:t>
            </a: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286480" y="1742803"/>
            <a:ext cx="11357023" cy="4958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Calibri" panose="020F0502020204030204" pitchFamily="34" charset="0"/>
                <a:cs typeface="Calibri" panose="020F0502020204030204" pitchFamily="34" charset="0"/>
              </a:rPr>
              <a:t>Paul’s Answer:</a:t>
            </a:r>
          </a:p>
          <a:p>
            <a:pPr algn="just"/>
            <a:r>
              <a:rPr lang="en-US" sz="2400" dirty="0">
                <a:latin typeface="Calibri" panose="020F0502020204030204" pitchFamily="34" charset="0"/>
                <a:cs typeface="Calibri" panose="020F0502020204030204" pitchFamily="34" charset="0"/>
              </a:rPr>
              <a:t>Like Alfred, I had a very tough time in high school. I felt like my parents didn’t understand or respect me, and nothing I did was right in their eyes. They didn’t think I was trustworthy, and I admit that sometimes I didn’t make great choices. But my parents are part of my given identity, and therefore they are very important in my life. During high school, my chosen identity was the group of friends that I belonged to. However, some friends were influencing me in </a:t>
            </a:r>
            <a:r>
              <a:rPr lang="en-US" sz="2400" dirty="0" smtClean="0">
                <a:latin typeface="Calibri" panose="020F0502020204030204" pitchFamily="34" charset="0"/>
                <a:cs typeface="Calibri" panose="020F0502020204030204" pitchFamily="34" charset="0"/>
              </a:rPr>
              <a:t>bad </a:t>
            </a:r>
            <a:r>
              <a:rPr lang="en-US" sz="2400" dirty="0">
                <a:latin typeface="Calibri" panose="020F0502020204030204" pitchFamily="34" charset="0"/>
                <a:cs typeface="Calibri" panose="020F0502020204030204" pitchFamily="34" charset="0"/>
              </a:rPr>
              <a:t>ways. I felt really lost and unhappy with my life. Later, when I started at the university in my city, I decided to find some new friends. I’ve connected with friends who better understand my family background and my values.  Now I feel more comfortable around my parents because they respect me as an adult. It is important to remember that your chosen identity is not who you are. You can make other choices, and change your life.</a:t>
            </a:r>
          </a:p>
        </p:txBody>
      </p:sp>
    </p:spTree>
    <p:extLst>
      <p:ext uri="{BB962C8B-B14F-4D97-AF65-F5344CB8AC3E}">
        <p14:creationId xmlns:p14="http://schemas.microsoft.com/office/powerpoint/2010/main" val="1519576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88364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What changed in high school that changed Alfred’s identity?</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10754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Everything changed when I had a terrible knee injury during my second year.</a:t>
            </a:r>
            <a:r>
              <a:rPr lang="en-US" sz="24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What are some values that Alfred writes about?</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554245"/>
            <a:ext cx="10022890" cy="1447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 was still  a very hard-working person, someone who didn’t easily give up, and someone who loved being on a team. These were part of my core identity. I had to rediscover my values (hard work and competition) to get through this hard time. </a:t>
            </a:r>
          </a:p>
        </p:txBody>
      </p:sp>
      <p:sp>
        <p:nvSpPr>
          <p:cNvPr id="7" name="Rectangle 6">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678664" y="310268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898916" y="2393468"/>
            <a:ext cx="5141592" cy="2751600"/>
          </a:xfrm>
          <a:prstGeom prst="rect">
            <a:avLst/>
          </a:prstGeom>
          <a:noFill/>
          <a:ln>
            <a:noFill/>
          </a:ln>
        </p:spPr>
        <p:txBody>
          <a:bodyPr spcFirstLastPara="1" wrap="square" lIns="91425" tIns="91425" rIns="91425" bIns="91425" anchor="ctr" anchorCtr="0">
            <a:noAutofit/>
          </a:bodyPr>
          <a:lstStyle/>
          <a:p>
            <a:pPr lvl="0"/>
            <a:r>
              <a:rPr lang="en-US" sz="3600" dirty="0">
                <a:solidFill>
                  <a:schemeClr val="bg1"/>
                </a:solidFill>
                <a:latin typeface="Calibri" panose="020F0502020204030204" pitchFamily="34" charset="0"/>
                <a:ea typeface="Calibri"/>
                <a:cs typeface="Calibri" panose="020F0502020204030204" pitchFamily="34" charset="0"/>
                <a:sym typeface="Calibri"/>
              </a:rPr>
              <a:t>           Psychology</a:t>
            </a:r>
          </a:p>
          <a:p>
            <a:pPr lvl="0"/>
            <a:r>
              <a:rPr lang="ka-GE" sz="3600" dirty="0">
                <a:solidFill>
                  <a:schemeClr val="bg1"/>
                </a:solidFill>
                <a:latin typeface="Calibri" panose="020F0502020204030204" pitchFamily="34" charset="0"/>
                <a:ea typeface="Calibri"/>
                <a:cs typeface="Calibri" panose="020F0502020204030204" pitchFamily="34" charset="0"/>
                <a:sym typeface="Calibri"/>
              </a:rPr>
              <a:t>        ფსიქოლოგია</a:t>
            </a:r>
            <a:endParaRPr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727971" y="453790"/>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Why was high school difficult time for Paul?</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66427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 had a very tough time in high school. I felt like my parents didn’t understand or respect me, and nothing I did was right in their eyes. They didn’t think I was trustworthy.</a:t>
            </a:r>
          </a:p>
        </p:txBody>
      </p:sp>
      <p:sp>
        <p:nvSpPr>
          <p:cNvPr id="7" name="Rectangle 6">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How did choosing different friends change Paul’s life?</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627328"/>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I’ve connected with friends who better understand my family background and my values.  Now I feel more comfortable around my parents because they respect me as an adult.</a:t>
            </a:r>
          </a:p>
        </p:txBody>
      </p:sp>
      <p:sp>
        <p:nvSpPr>
          <p:cNvPr id="7" name="Rectangle 6">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libri" charset="0"/>
                <a:ea typeface="Calibri" charset="0"/>
                <a:cs typeface="Calibri" charset="0"/>
              </a:rPr>
              <a:t>Reported </a:t>
            </a:r>
            <a:r>
              <a:rPr lang="en-US" sz="2800" b="1" dirty="0" smtClean="0">
                <a:solidFill>
                  <a:schemeClr val="bg1"/>
                </a:solidFill>
                <a:latin typeface="Calibri" charset="0"/>
                <a:ea typeface="Calibri" charset="0"/>
                <a:cs typeface="Calibri" charset="0"/>
              </a:rPr>
              <a:t>Questions </a:t>
            </a:r>
            <a:r>
              <a:rPr lang="en-US" sz="2800" b="1" dirty="0">
                <a:solidFill>
                  <a:schemeClr val="bg1"/>
                </a:solidFill>
                <a:latin typeface="Calibri" charset="0"/>
                <a:ea typeface="Calibri" charset="0"/>
                <a:cs typeface="Calibri" charset="0"/>
              </a:rPr>
              <a:t>and </a:t>
            </a:r>
            <a:r>
              <a:rPr lang="en-US" sz="2800" b="1" dirty="0" smtClean="0">
                <a:solidFill>
                  <a:schemeClr val="bg1"/>
                </a:solidFill>
                <a:latin typeface="Calibri" charset="0"/>
                <a:ea typeface="Calibri" charset="0"/>
                <a:cs typeface="Calibri" charset="0"/>
              </a:rPr>
              <a:t>Commands</a:t>
            </a:r>
            <a:endParaRPr lang="en-US" sz="2800" b="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8092866" y="464777"/>
            <a:ext cx="291133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802310" y="464777"/>
            <a:ext cx="320189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FABFFF8D-7757-4EFE-960E-317117FE62ED}"/>
              </a:ext>
            </a:extLst>
          </p:cNvPr>
          <p:cNvSpPr txBox="1"/>
          <p:nvPr/>
        </p:nvSpPr>
        <p:spPr>
          <a:xfrm>
            <a:off x="6096000" y="2947386"/>
            <a:ext cx="4834854" cy="307777"/>
          </a:xfrm>
          <a:prstGeom prst="rect">
            <a:avLst/>
          </a:prstGeom>
          <a:noFill/>
        </p:spPr>
        <p:txBody>
          <a:bodyPr wrap="square" rtlCol="0">
            <a:spAutoFit/>
          </a:bodyPr>
          <a:lstStyle/>
          <a:p>
            <a:endParaRPr lang="en-US" dirty="0">
              <a:solidFill>
                <a:schemeClr val="bg1"/>
              </a:solidFill>
            </a:endParaRPr>
          </a:p>
        </p:txBody>
      </p:sp>
      <p:sp>
        <p:nvSpPr>
          <p:cNvPr id="10" name="Rectangle: Rounded Corners 9">
            <a:extLst>
              <a:ext uri="{FF2B5EF4-FFF2-40B4-BE49-F238E27FC236}">
                <a16:creationId xmlns:a16="http://schemas.microsoft.com/office/drawing/2014/main" id="{A21CE236-6530-46CA-BBEF-C3782C7ADC41}"/>
              </a:ext>
            </a:extLst>
          </p:cNvPr>
          <p:cNvSpPr/>
          <p:nvPr/>
        </p:nvSpPr>
        <p:spPr>
          <a:xfrm>
            <a:off x="4131500" y="2143613"/>
            <a:ext cx="4135045" cy="111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cs typeface="Calibri" pitchFamily="34" charset="0"/>
              </a:rPr>
              <a:t>Reported </a:t>
            </a:r>
            <a:r>
              <a:rPr lang="en-US" sz="2400" b="1" dirty="0" smtClean="0">
                <a:latin typeface="Calibri" pitchFamily="34" charset="0"/>
                <a:cs typeface="Calibri" pitchFamily="34" charset="0"/>
              </a:rPr>
              <a:t>Questions</a:t>
            </a:r>
            <a:endParaRPr lang="en-US" sz="2400" b="1" dirty="0">
              <a:latin typeface="Calibri" pitchFamily="34" charset="0"/>
              <a:cs typeface="Calibri" pitchFamily="34" charset="0"/>
            </a:endParaRPr>
          </a:p>
        </p:txBody>
      </p:sp>
      <p:sp>
        <p:nvSpPr>
          <p:cNvPr id="13" name="Rectangle: Rounded Corners 12">
            <a:extLst>
              <a:ext uri="{FF2B5EF4-FFF2-40B4-BE49-F238E27FC236}">
                <a16:creationId xmlns:a16="http://schemas.microsoft.com/office/drawing/2014/main" id="{25293D2D-BD4C-4006-B636-03AB3638028B}"/>
              </a:ext>
            </a:extLst>
          </p:cNvPr>
          <p:cNvSpPr/>
          <p:nvPr/>
        </p:nvSpPr>
        <p:spPr>
          <a:xfrm>
            <a:off x="2618913" y="3658912"/>
            <a:ext cx="6954174" cy="2474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Clr>
                <a:schemeClr val="bg1"/>
              </a:buClr>
              <a:buFont typeface="Arial" panose="020B0604020202020204" pitchFamily="34" charset="0"/>
              <a:buChar char="•"/>
            </a:pPr>
            <a:r>
              <a:rPr lang="en-US" sz="2400" dirty="0">
                <a:latin typeface="Calibri" pitchFamily="34" charset="0"/>
                <a:cs typeface="Calibri" pitchFamily="34" charset="0"/>
              </a:rPr>
              <a:t>We use reported questions when we want to say what someone else asked.</a:t>
            </a:r>
          </a:p>
          <a:p>
            <a:pPr marL="285750" indent="-285750" algn="just">
              <a:buClr>
                <a:schemeClr val="bg1"/>
              </a:buClr>
              <a:buFont typeface="Arial" panose="020B0604020202020204" pitchFamily="34" charset="0"/>
              <a:buChar char="•"/>
            </a:pPr>
            <a:r>
              <a:rPr lang="en-US" sz="2400" dirty="0">
                <a:latin typeface="Calibri" pitchFamily="34" charset="0"/>
                <a:cs typeface="Calibri" pitchFamily="34" charset="0"/>
              </a:rPr>
              <a:t>We use the same rules regarding tense, pronoun and time and place word/phrase changes with reported questions as we do with reported </a:t>
            </a:r>
            <a:r>
              <a:rPr lang="en-US" sz="2400" dirty="0" smtClean="0">
                <a:latin typeface="Calibri" pitchFamily="34" charset="0"/>
                <a:cs typeface="Calibri" pitchFamily="34" charset="0"/>
              </a:rPr>
              <a:t>speech.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95768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C633668A-C180-4A05-AB4F-6AAFDE5258A4}"/>
              </a:ext>
            </a:extLst>
          </p:cNvPr>
          <p:cNvSpPr/>
          <p:nvPr/>
        </p:nvSpPr>
        <p:spPr>
          <a:xfrm>
            <a:off x="778933" y="2182203"/>
            <a:ext cx="10225271" cy="3828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Mike: “</a:t>
            </a:r>
            <a:r>
              <a:rPr lang="en-US" sz="3500" i="1" dirty="0">
                <a:solidFill>
                  <a:srgbClr val="00B050"/>
                </a:solidFill>
                <a:latin typeface="Calibri" panose="020F0502020204030204" pitchFamily="34" charset="0"/>
                <a:cs typeface="Calibri" panose="020F0502020204030204" pitchFamily="34" charset="0"/>
              </a:rPr>
              <a:t>What</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FFFF00"/>
                </a:solidFill>
                <a:latin typeface="Calibri" panose="020F0502020204030204" pitchFamily="34" charset="0"/>
                <a:cs typeface="Calibri" panose="020F0502020204030204" pitchFamily="34" charset="0"/>
              </a:rPr>
              <a:t>are</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7030A0"/>
                </a:solidFill>
                <a:latin typeface="Calibri" panose="020F0502020204030204" pitchFamily="34" charset="0"/>
                <a:cs typeface="Calibri" panose="020F0502020204030204" pitchFamily="34" charset="0"/>
              </a:rPr>
              <a:t>you</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FFFF00"/>
                </a:solidFill>
                <a:latin typeface="Calibri" panose="020F0502020204030204" pitchFamily="34" charset="0"/>
                <a:cs typeface="Calibri" panose="020F0502020204030204" pitchFamily="34" charset="0"/>
              </a:rPr>
              <a:t>going to do</a:t>
            </a:r>
            <a:r>
              <a:rPr lang="en-US" sz="3500" i="1" dirty="0">
                <a:solidFill>
                  <a:schemeClr val="bg1"/>
                </a:solidFill>
                <a:latin typeface="Calibri" panose="020F0502020204030204" pitchFamily="34" charset="0"/>
                <a:cs typeface="Calibri" panose="020F0502020204030204" pitchFamily="34" charset="0"/>
              </a:rPr>
              <a:t>?”</a:t>
            </a:r>
          </a:p>
          <a:p>
            <a:r>
              <a:rPr lang="en-US" sz="3500" i="1" dirty="0">
                <a:solidFill>
                  <a:schemeClr val="bg1"/>
                </a:solidFill>
                <a:latin typeface="Calibri" panose="020F0502020204030204" pitchFamily="34" charset="0"/>
                <a:cs typeface="Calibri" panose="020F0502020204030204" pitchFamily="34" charset="0"/>
              </a:rPr>
              <a:t>Mike asked Ken </a:t>
            </a:r>
            <a:r>
              <a:rPr lang="en-US" sz="3500" i="1" dirty="0">
                <a:solidFill>
                  <a:srgbClr val="00B050"/>
                </a:solidFill>
                <a:latin typeface="Calibri" panose="020F0502020204030204" pitchFamily="34" charset="0"/>
                <a:cs typeface="Calibri" panose="020F0502020204030204" pitchFamily="34" charset="0"/>
              </a:rPr>
              <a:t>what</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7030A0"/>
                </a:solidFill>
                <a:latin typeface="Calibri" panose="020F0502020204030204" pitchFamily="34" charset="0"/>
                <a:cs typeface="Calibri" panose="020F0502020204030204" pitchFamily="34" charset="0"/>
              </a:rPr>
              <a:t>he</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FFFF00"/>
                </a:solidFill>
                <a:latin typeface="Calibri" panose="020F0502020204030204" pitchFamily="34" charset="0"/>
                <a:cs typeface="Calibri" panose="020F0502020204030204" pitchFamily="34" charset="0"/>
              </a:rPr>
              <a:t>was going to do</a:t>
            </a:r>
            <a:r>
              <a:rPr lang="en-US" sz="3500" i="1" dirty="0">
                <a:solidFill>
                  <a:schemeClr val="bg1"/>
                </a:solidFill>
                <a:latin typeface="Calibri" panose="020F0502020204030204" pitchFamily="34" charset="0"/>
                <a:cs typeface="Calibri" panose="020F0502020204030204" pitchFamily="34" charset="0"/>
              </a:rPr>
              <a:t>.</a:t>
            </a:r>
          </a:p>
          <a:p>
            <a:r>
              <a:rPr lang="en-US" sz="3500" i="1" dirty="0">
                <a:solidFill>
                  <a:schemeClr val="bg1"/>
                </a:solidFill>
                <a:latin typeface="Calibri" panose="020F0502020204030204" pitchFamily="34" charset="0"/>
                <a:cs typeface="Calibri" panose="020F0502020204030204" pitchFamily="34" charset="0"/>
              </a:rPr>
              <a:t>Mike: “</a:t>
            </a:r>
            <a:r>
              <a:rPr lang="en-US" sz="3500" i="1" dirty="0">
                <a:solidFill>
                  <a:srgbClr val="FFFF00"/>
                </a:solidFill>
                <a:latin typeface="Calibri" panose="020F0502020204030204" pitchFamily="34" charset="0"/>
                <a:cs typeface="Calibri" panose="020F0502020204030204" pitchFamily="34" charset="0"/>
              </a:rPr>
              <a:t>Are</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7030A0"/>
                </a:solidFill>
                <a:latin typeface="Calibri" panose="020F0502020204030204" pitchFamily="34" charset="0"/>
                <a:cs typeface="Calibri" panose="020F0502020204030204" pitchFamily="34" charset="0"/>
              </a:rPr>
              <a:t>you</a:t>
            </a:r>
            <a:r>
              <a:rPr lang="en-US" sz="3500" i="1" dirty="0">
                <a:solidFill>
                  <a:schemeClr val="bg1"/>
                </a:solidFill>
                <a:latin typeface="Calibri" panose="020F0502020204030204" pitchFamily="34" charset="0"/>
                <a:cs typeface="Calibri" panose="020F0502020204030204" pitchFamily="34" charset="0"/>
              </a:rPr>
              <a:t> all right, Ken?”</a:t>
            </a:r>
          </a:p>
          <a:p>
            <a:r>
              <a:rPr lang="en-US" sz="3500" i="1" dirty="0">
                <a:solidFill>
                  <a:schemeClr val="bg1"/>
                </a:solidFill>
                <a:latin typeface="Calibri" panose="020F0502020204030204" pitchFamily="34" charset="0"/>
                <a:cs typeface="Calibri" panose="020F0502020204030204" pitchFamily="34" charset="0"/>
              </a:rPr>
              <a:t>Mike asked Ken </a:t>
            </a:r>
            <a:r>
              <a:rPr lang="en-US" sz="3500" i="1" dirty="0">
                <a:solidFill>
                  <a:srgbClr val="00B050"/>
                </a:solidFill>
                <a:latin typeface="Calibri" panose="020F0502020204030204" pitchFamily="34" charset="0"/>
                <a:cs typeface="Calibri" panose="020F0502020204030204" pitchFamily="34" charset="0"/>
              </a:rPr>
              <a:t>if</a:t>
            </a:r>
            <a:r>
              <a:rPr lang="en-US" sz="3500" i="1" dirty="0">
                <a:solidFill>
                  <a:schemeClr val="bg1"/>
                </a:solidFill>
                <a:latin typeface="Calibri" panose="020F0502020204030204" pitchFamily="34" charset="0"/>
                <a:cs typeface="Calibri" panose="020F0502020204030204" pitchFamily="34" charset="0"/>
              </a:rPr>
              <a:t> </a:t>
            </a:r>
            <a:r>
              <a:rPr lang="en-US" sz="3500" i="1" dirty="0">
                <a:solidFill>
                  <a:srgbClr val="7030A0"/>
                </a:solidFill>
                <a:latin typeface="Calibri" panose="020F0502020204030204" pitchFamily="34" charset="0"/>
                <a:cs typeface="Calibri" panose="020F0502020204030204" pitchFamily="34" charset="0"/>
              </a:rPr>
              <a:t>he </a:t>
            </a:r>
            <a:r>
              <a:rPr lang="en-US" sz="3500" i="1" dirty="0">
                <a:solidFill>
                  <a:srgbClr val="FFFF00"/>
                </a:solidFill>
                <a:latin typeface="Calibri" panose="020F0502020204030204" pitchFamily="34" charset="0"/>
                <a:cs typeface="Calibri" panose="020F0502020204030204" pitchFamily="34" charset="0"/>
              </a:rPr>
              <a:t>was</a:t>
            </a:r>
            <a:r>
              <a:rPr lang="en-US" sz="3500" i="1" dirty="0">
                <a:solidFill>
                  <a:schemeClr val="bg1"/>
                </a:solidFill>
                <a:latin typeface="Calibri" panose="020F0502020204030204" pitchFamily="34" charset="0"/>
                <a:cs typeface="Calibri" panose="020F0502020204030204" pitchFamily="34" charset="0"/>
              </a:rPr>
              <a:t> all right.</a:t>
            </a:r>
          </a:p>
          <a:p>
            <a:endParaRPr lang="en-US" sz="3500" i="1" dirty="0">
              <a:solidFill>
                <a:schemeClr val="bg1"/>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   What differences can you see in these sentences?</a:t>
            </a:r>
          </a:p>
        </p:txBody>
      </p:sp>
      <p:pic>
        <p:nvPicPr>
          <p:cNvPr id="12"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7973226" y="464777"/>
            <a:ext cx="303097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78932" y="1724661"/>
            <a:ext cx="10599979" cy="4828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bg1"/>
                </a:solidFill>
                <a:latin typeface="Calibri" panose="020F0502020204030204" pitchFamily="34" charset="0"/>
                <a:cs typeface="Calibri" panose="020F0502020204030204" pitchFamily="34" charset="0"/>
              </a:rPr>
              <a:t>In reported –</a:t>
            </a:r>
            <a:r>
              <a:rPr lang="en-US" sz="3200" i="1" dirty="0" err="1">
                <a:solidFill>
                  <a:schemeClr val="bg1"/>
                </a:solidFill>
                <a:latin typeface="Calibri" panose="020F0502020204030204" pitchFamily="34" charset="0"/>
                <a:cs typeface="Calibri" panose="020F0502020204030204" pitchFamily="34" charset="0"/>
              </a:rPr>
              <a:t>wh</a:t>
            </a:r>
            <a:r>
              <a:rPr lang="en-US" sz="3200" i="1" dirty="0">
                <a:solidFill>
                  <a:schemeClr val="bg1"/>
                </a:solidFill>
                <a:latin typeface="Calibri" panose="020F0502020204030204" pitchFamily="34" charset="0"/>
                <a:cs typeface="Calibri" panose="020F0502020204030204" pitchFamily="34" charset="0"/>
              </a:rPr>
              <a:t> questions, we </a:t>
            </a:r>
            <a:r>
              <a:rPr lang="en-US" sz="3200" i="1" dirty="0" smtClean="0">
                <a:solidFill>
                  <a:schemeClr val="bg1"/>
                </a:solidFill>
                <a:latin typeface="Calibri" panose="020F0502020204030204" pitchFamily="34" charset="0"/>
                <a:cs typeface="Calibri" panose="020F0502020204030204" pitchFamily="34" charset="0"/>
              </a:rPr>
              <a:t>use:</a:t>
            </a:r>
            <a:endParaRPr lang="en-US" sz="3200" i="1" dirty="0">
              <a:solidFill>
                <a:schemeClr val="bg1"/>
              </a:solidFill>
              <a:latin typeface="Calibri" panose="020F0502020204030204" pitchFamily="34" charset="0"/>
              <a:cs typeface="Calibri" panose="020F0502020204030204" pitchFamily="34" charset="0"/>
            </a:endParaRPr>
          </a:p>
          <a:p>
            <a:r>
              <a:rPr lang="en-US" sz="3200" i="1" dirty="0">
                <a:solidFill>
                  <a:schemeClr val="bg1"/>
                </a:solidFill>
                <a:latin typeface="Calibri" panose="020F0502020204030204" pitchFamily="34" charset="0"/>
                <a:cs typeface="Calibri" panose="020F0502020204030204" pitchFamily="34" charset="0"/>
              </a:rPr>
              <a:t>   </a:t>
            </a:r>
            <a:r>
              <a:rPr lang="en-US" sz="3200" i="1" dirty="0">
                <a:solidFill>
                  <a:srgbClr val="FF0000"/>
                </a:solidFill>
                <a:latin typeface="Calibri" panose="020F0502020204030204" pitchFamily="34" charset="0"/>
                <a:cs typeface="Calibri" panose="020F0502020204030204" pitchFamily="34" charset="0"/>
              </a:rPr>
              <a:t>the </a:t>
            </a:r>
            <a:r>
              <a:rPr lang="en-US" sz="3200" i="1" dirty="0" err="1">
                <a:solidFill>
                  <a:srgbClr val="FF0000"/>
                </a:solidFill>
                <a:latin typeface="Calibri" panose="020F0502020204030204" pitchFamily="34" charset="0"/>
                <a:cs typeface="Calibri" panose="020F0502020204030204" pitchFamily="34" charset="0"/>
              </a:rPr>
              <a:t>wh</a:t>
            </a:r>
            <a:r>
              <a:rPr lang="en-US" sz="3200" i="1" dirty="0">
                <a:solidFill>
                  <a:srgbClr val="FF0000"/>
                </a:solidFill>
                <a:latin typeface="Calibri" panose="020F0502020204030204" pitchFamily="34" charset="0"/>
                <a:cs typeface="Calibri" panose="020F0502020204030204" pitchFamily="34" charset="0"/>
              </a:rPr>
              <a:t>- word + the subject + the verb.</a:t>
            </a:r>
          </a:p>
          <a:p>
            <a:r>
              <a:rPr lang="en-US" sz="3200" i="1" dirty="0">
                <a:solidFill>
                  <a:schemeClr val="bg1"/>
                </a:solidFill>
                <a:latin typeface="Calibri" panose="020F0502020204030204" pitchFamily="34" charset="0"/>
                <a:cs typeface="Calibri" panose="020F0502020204030204" pitchFamily="34" charset="0"/>
              </a:rPr>
              <a:t>In reported yes/no questions, we </a:t>
            </a:r>
            <a:r>
              <a:rPr lang="en-US" sz="3200" i="1" dirty="0" smtClean="0">
                <a:solidFill>
                  <a:schemeClr val="bg1"/>
                </a:solidFill>
                <a:latin typeface="Calibri" panose="020F0502020204030204" pitchFamily="34" charset="0"/>
                <a:cs typeface="Calibri" panose="020F0502020204030204" pitchFamily="34" charset="0"/>
              </a:rPr>
              <a:t>use:</a:t>
            </a:r>
            <a:endParaRPr lang="en-US" sz="3200" i="1" dirty="0">
              <a:solidFill>
                <a:schemeClr val="bg1"/>
              </a:solidFill>
              <a:latin typeface="Calibri" panose="020F0502020204030204" pitchFamily="34" charset="0"/>
              <a:cs typeface="Calibri" panose="020F0502020204030204" pitchFamily="34" charset="0"/>
            </a:endParaRPr>
          </a:p>
          <a:p>
            <a:r>
              <a:rPr lang="en-US" sz="3200" i="1" dirty="0">
                <a:solidFill>
                  <a:schemeClr val="bg1"/>
                </a:solidFill>
                <a:latin typeface="Calibri" panose="020F0502020204030204" pitchFamily="34" charset="0"/>
                <a:cs typeface="Calibri" panose="020F0502020204030204" pitchFamily="34" charset="0"/>
              </a:rPr>
              <a:t> </a:t>
            </a:r>
            <a:r>
              <a:rPr lang="en-US" sz="3200" i="1" dirty="0">
                <a:solidFill>
                  <a:srgbClr val="FF0000"/>
                </a:solidFill>
                <a:latin typeface="Calibri" panose="020F0502020204030204" pitchFamily="34" charset="0"/>
                <a:cs typeface="Calibri" panose="020F0502020204030204" pitchFamily="34" charset="0"/>
              </a:rPr>
              <a:t>if/whether + the subject + the verb.</a:t>
            </a:r>
          </a:p>
          <a:p>
            <a:pPr algn="just"/>
            <a:r>
              <a:rPr lang="en-US" sz="3200" i="1" dirty="0" smtClean="0">
                <a:solidFill>
                  <a:schemeClr val="bg1"/>
                </a:solidFill>
                <a:latin typeface="Calibri" panose="020F0502020204030204" pitchFamily="34" charset="0"/>
                <a:cs typeface="Calibri" panose="020F0502020204030204" pitchFamily="34" charset="0"/>
              </a:rPr>
              <a:t>We </a:t>
            </a:r>
            <a:r>
              <a:rPr lang="en-US" sz="3200" i="1" dirty="0">
                <a:solidFill>
                  <a:schemeClr val="bg1"/>
                </a:solidFill>
                <a:latin typeface="Calibri" panose="020F0502020204030204" pitchFamily="34" charset="0"/>
                <a:cs typeface="Calibri" panose="020F0502020204030204" pitchFamily="34" charset="0"/>
              </a:rPr>
              <a:t>do not use the </a:t>
            </a:r>
            <a:r>
              <a:rPr lang="en-US" sz="3200" i="1" dirty="0" smtClean="0">
                <a:solidFill>
                  <a:schemeClr val="bg1"/>
                </a:solidFill>
                <a:latin typeface="Calibri" panose="020F0502020204030204" pitchFamily="34" charset="0"/>
                <a:cs typeface="Calibri" panose="020F0502020204030204" pitchFamily="34" charset="0"/>
              </a:rPr>
              <a:t>interrogative</a:t>
            </a:r>
            <a:r>
              <a:rPr lang="ka-GE" sz="3200" i="1" dirty="0" smtClean="0">
                <a:solidFill>
                  <a:schemeClr val="bg1"/>
                </a:solidFill>
                <a:latin typeface="Calibri" panose="020F0502020204030204" pitchFamily="34" charset="0"/>
                <a:cs typeface="Calibri" panose="020F0502020204030204" pitchFamily="34" charset="0"/>
              </a:rPr>
              <a:t> </a:t>
            </a:r>
            <a:r>
              <a:rPr lang="en-US" sz="3200" i="1" dirty="0" smtClean="0">
                <a:solidFill>
                  <a:schemeClr val="bg1"/>
                </a:solidFill>
                <a:latin typeface="Calibri" panose="020F0502020204030204" pitchFamily="34" charset="0"/>
                <a:cs typeface="Calibri" panose="020F0502020204030204" pitchFamily="34" charset="0"/>
              </a:rPr>
              <a:t>form </a:t>
            </a:r>
            <a:r>
              <a:rPr lang="en-US" sz="3200" i="1" dirty="0">
                <a:solidFill>
                  <a:schemeClr val="bg1"/>
                </a:solidFill>
                <a:latin typeface="Calibri" panose="020F0502020204030204" pitchFamily="34" charset="0"/>
                <a:cs typeface="Calibri" panose="020F0502020204030204" pitchFamily="34" charset="0"/>
              </a:rPr>
              <a:t>of the verb: </a:t>
            </a:r>
            <a:r>
              <a:rPr lang="en-US" sz="3200" b="1" i="1" dirty="0" smtClean="0">
                <a:solidFill>
                  <a:schemeClr val="bg1"/>
                </a:solidFill>
                <a:latin typeface="Calibri" panose="020F0502020204030204" pitchFamily="34" charset="0"/>
                <a:cs typeface="Calibri" panose="020F0502020204030204" pitchFamily="34" charset="0"/>
              </a:rPr>
              <a:t>do/does/did</a:t>
            </a:r>
            <a:r>
              <a:rPr lang="ka-GE" sz="3200" i="1" dirty="0" smtClean="0">
                <a:solidFill>
                  <a:schemeClr val="bg1"/>
                </a:solidFill>
                <a:latin typeface="Calibri" panose="020F0502020204030204" pitchFamily="34" charset="0"/>
                <a:cs typeface="Calibri" panose="020F0502020204030204" pitchFamily="34" charset="0"/>
              </a:rPr>
              <a:t>.</a:t>
            </a:r>
            <a:endParaRPr lang="en-US" sz="3200" i="1" dirty="0" smtClean="0">
              <a:solidFill>
                <a:schemeClr val="bg1"/>
              </a:solidFill>
              <a:latin typeface="Calibri" panose="020F0502020204030204" pitchFamily="34" charset="0"/>
              <a:cs typeface="Calibri" panose="020F0502020204030204" pitchFamily="34" charset="0"/>
            </a:endParaRPr>
          </a:p>
          <a:p>
            <a:pPr algn="just"/>
            <a:r>
              <a:rPr lang="en-US" sz="3200" i="1" dirty="0" smtClean="0">
                <a:solidFill>
                  <a:schemeClr val="bg1"/>
                </a:solidFill>
                <a:latin typeface="Calibri" panose="020F0502020204030204" pitchFamily="34" charset="0"/>
                <a:cs typeface="Calibri" panose="020F0502020204030204" pitchFamily="34" charset="0"/>
              </a:rPr>
              <a:t>As it is an indirect question, no </a:t>
            </a:r>
            <a:r>
              <a:rPr lang="en-US" sz="3200" i="1" dirty="0">
                <a:solidFill>
                  <a:schemeClr val="bg1"/>
                </a:solidFill>
                <a:latin typeface="Calibri" panose="020F0502020204030204" pitchFamily="34" charset="0"/>
                <a:cs typeface="Calibri" panose="020F0502020204030204" pitchFamily="34" charset="0"/>
              </a:rPr>
              <a:t>question marks are used.</a:t>
            </a:r>
          </a:p>
          <a:p>
            <a:pPr algn="just"/>
            <a:r>
              <a:rPr lang="en-US" sz="3200" i="1" dirty="0">
                <a:solidFill>
                  <a:schemeClr val="bg1"/>
                </a:solidFill>
                <a:latin typeface="Calibri" panose="020F0502020204030204" pitchFamily="34" charset="0"/>
                <a:cs typeface="Calibri" panose="020F0502020204030204" pitchFamily="34" charset="0"/>
              </a:rPr>
              <a:t>We use reported verbs: </a:t>
            </a:r>
            <a:r>
              <a:rPr lang="en-US" sz="3200" b="1" i="1" dirty="0">
                <a:solidFill>
                  <a:schemeClr val="bg1"/>
                </a:solidFill>
                <a:latin typeface="Calibri" panose="020F0502020204030204" pitchFamily="34" charset="0"/>
                <a:cs typeface="Calibri" panose="020F0502020204030204" pitchFamily="34" charset="0"/>
              </a:rPr>
              <a:t>ask, wonder, want to </a:t>
            </a:r>
            <a:r>
              <a:rPr lang="en-US" sz="3200" b="1" i="1" dirty="0" smtClean="0">
                <a:solidFill>
                  <a:schemeClr val="bg1"/>
                </a:solidFill>
                <a:latin typeface="Calibri" panose="020F0502020204030204" pitchFamily="34" charset="0"/>
                <a:cs typeface="Calibri" panose="020F0502020204030204" pitchFamily="34" charset="0"/>
              </a:rPr>
              <a:t>know</a:t>
            </a:r>
            <a:r>
              <a:rPr lang="ka-GE" sz="3200" i="1" dirty="0" smtClean="0">
                <a:solidFill>
                  <a:schemeClr val="bg1"/>
                </a:solidFill>
                <a:latin typeface="Calibri" panose="020F0502020204030204" pitchFamily="34" charset="0"/>
                <a:cs typeface="Calibri" panose="020F0502020204030204" pitchFamily="34" charset="0"/>
              </a:rPr>
              <a:t>,</a:t>
            </a:r>
            <a:r>
              <a:rPr lang="en-US" sz="3200" i="1" dirty="0" smtClean="0">
                <a:solidFill>
                  <a:schemeClr val="bg1"/>
                </a:solidFill>
                <a:latin typeface="Calibri" panose="020F0502020204030204" pitchFamily="34" charset="0"/>
                <a:cs typeface="Calibri" panose="020F0502020204030204" pitchFamily="34" charset="0"/>
              </a:rPr>
              <a:t> </a:t>
            </a:r>
            <a:r>
              <a:rPr lang="en-US" sz="3200" i="1" dirty="0">
                <a:solidFill>
                  <a:schemeClr val="bg1"/>
                </a:solidFill>
                <a:latin typeface="Calibri" panose="020F0502020204030204" pitchFamily="34" charset="0"/>
                <a:cs typeface="Calibri" panose="020F0502020204030204" pitchFamily="34" charset="0"/>
              </a:rPr>
              <a:t>etc. </a:t>
            </a: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631394" y="464777"/>
            <a:ext cx="337281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9951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7" y="2219865"/>
            <a:ext cx="10732746" cy="3743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a:p>
            <a:pPr algn="ctr"/>
            <a:r>
              <a:rPr lang="en-US" sz="3500" dirty="0">
                <a:latin typeface="Calibri" panose="020F0502020204030204" pitchFamily="34" charset="0"/>
                <a:cs typeface="Calibri" panose="020F0502020204030204" pitchFamily="34" charset="0"/>
              </a:rPr>
              <a:t>Commands and </a:t>
            </a:r>
            <a:r>
              <a:rPr lang="en-US" sz="3500" dirty="0" smtClean="0">
                <a:latin typeface="Calibri" panose="020F0502020204030204" pitchFamily="34" charset="0"/>
                <a:cs typeface="Calibri" panose="020F0502020204030204" pitchFamily="34" charset="0"/>
              </a:rPr>
              <a:t>Requests</a:t>
            </a:r>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a:p>
            <a:r>
              <a:rPr lang="en-US" sz="3500" dirty="0">
                <a:latin typeface="Calibri" panose="020F0502020204030204" pitchFamily="34" charset="0"/>
                <a:cs typeface="Calibri" panose="020F0502020204030204" pitchFamily="34" charset="0"/>
              </a:rPr>
              <a:t>Ken: “</a:t>
            </a:r>
            <a:r>
              <a:rPr lang="en-US" sz="3500" dirty="0">
                <a:solidFill>
                  <a:srgbClr val="FFFF00"/>
                </a:solidFill>
                <a:latin typeface="Calibri" panose="020F0502020204030204" pitchFamily="34" charset="0"/>
                <a:cs typeface="Calibri" panose="020F0502020204030204" pitchFamily="34" charset="0"/>
              </a:rPr>
              <a:t>Don’t spread </a:t>
            </a:r>
            <a:r>
              <a:rPr lang="en-US" sz="3500" dirty="0">
                <a:latin typeface="Calibri" panose="020F0502020204030204" pitchFamily="34" charset="0"/>
                <a:cs typeface="Calibri" panose="020F0502020204030204" pitchFamily="34" charset="0"/>
              </a:rPr>
              <a:t>it around, Mike.”</a:t>
            </a:r>
          </a:p>
          <a:p>
            <a:r>
              <a:rPr lang="en-US" sz="3500" dirty="0">
                <a:latin typeface="Calibri" panose="020F0502020204030204" pitchFamily="34" charset="0"/>
                <a:cs typeface="Calibri" panose="020F0502020204030204" pitchFamily="34" charset="0"/>
              </a:rPr>
              <a:t>Ken asked Mike </a:t>
            </a:r>
            <a:r>
              <a:rPr lang="en-US" sz="3500" dirty="0">
                <a:solidFill>
                  <a:srgbClr val="FFFF00"/>
                </a:solidFill>
                <a:latin typeface="Calibri" panose="020F0502020204030204" pitchFamily="34" charset="0"/>
                <a:cs typeface="Calibri" panose="020F0502020204030204" pitchFamily="34" charset="0"/>
              </a:rPr>
              <a:t>not to spread </a:t>
            </a:r>
            <a:r>
              <a:rPr lang="en-US" sz="3500" dirty="0">
                <a:latin typeface="Calibri" panose="020F0502020204030204" pitchFamily="34" charset="0"/>
                <a:cs typeface="Calibri" panose="020F0502020204030204" pitchFamily="34" charset="0"/>
              </a:rPr>
              <a:t>it around.</a:t>
            </a:r>
          </a:p>
          <a:p>
            <a:r>
              <a:rPr lang="en-US" sz="3500" dirty="0">
                <a:latin typeface="Calibri" panose="020F0502020204030204" pitchFamily="34" charset="0"/>
                <a:cs typeface="Calibri" panose="020F0502020204030204" pitchFamily="34" charset="0"/>
              </a:rPr>
              <a:t>Mike advised Ken</a:t>
            </a:r>
            <a:r>
              <a:rPr lang="en-US" sz="3500" dirty="0" smtClean="0">
                <a:latin typeface="Calibri" panose="020F0502020204030204" pitchFamily="34" charset="0"/>
                <a:cs typeface="Calibri" panose="020F0502020204030204" pitchFamily="34" charset="0"/>
              </a:rPr>
              <a:t>: ”</a:t>
            </a:r>
            <a:r>
              <a:rPr lang="en-US" sz="3500" dirty="0">
                <a:solidFill>
                  <a:srgbClr val="FFFF00"/>
                </a:solidFill>
                <a:latin typeface="Calibri" panose="020F0502020204030204" pitchFamily="34" charset="0"/>
                <a:cs typeface="Calibri" panose="020F0502020204030204" pitchFamily="34" charset="0"/>
              </a:rPr>
              <a:t>Make it up</a:t>
            </a:r>
            <a:r>
              <a:rPr lang="en-US" sz="3500" dirty="0">
                <a:latin typeface="Calibri" panose="020F0502020204030204" pitchFamily="34" charset="0"/>
                <a:cs typeface="Calibri" panose="020F0502020204030204" pitchFamily="34" charset="0"/>
              </a:rPr>
              <a:t> with Pauline!”</a:t>
            </a:r>
          </a:p>
          <a:p>
            <a:r>
              <a:rPr lang="en-US" sz="3500" dirty="0">
                <a:latin typeface="Calibri" panose="020F0502020204030204" pitchFamily="34" charset="0"/>
                <a:cs typeface="Calibri" panose="020F0502020204030204" pitchFamily="34" charset="0"/>
              </a:rPr>
              <a:t>Mike advised Ken </a:t>
            </a:r>
            <a:r>
              <a:rPr lang="en-US" sz="3500" dirty="0">
                <a:solidFill>
                  <a:srgbClr val="FFFF00"/>
                </a:solidFill>
                <a:latin typeface="Calibri" panose="020F0502020204030204" pitchFamily="34" charset="0"/>
                <a:cs typeface="Calibri" panose="020F0502020204030204" pitchFamily="34" charset="0"/>
              </a:rPr>
              <a:t>to make it up </a:t>
            </a:r>
            <a:r>
              <a:rPr lang="en-US" sz="3500" dirty="0">
                <a:latin typeface="Calibri" panose="020F0502020204030204" pitchFamily="34" charset="0"/>
                <a:cs typeface="Calibri" panose="020F0502020204030204" pitchFamily="34" charset="0"/>
              </a:rPr>
              <a:t>with Pauline.</a:t>
            </a:r>
          </a:p>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759580" y="464777"/>
            <a:ext cx="324462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1000"/>
                                        <p:tgtEl>
                                          <p:spTgt spid="7">
                                            <p:txEl>
                                              <p:pRg st="7" end="7"/>
                                            </p:txEl>
                                          </p:spTgt>
                                        </p:tgtEl>
                                      </p:cBhvr>
                                    </p:animEffect>
                                    <p:anim calcmode="lin" valueType="num">
                                      <p:cBhvr>
                                        <p:cTn id="2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11200" y="2735029"/>
            <a:ext cx="10293004" cy="3115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When we report requests, orders, advice or warnings we use verbs  such as </a:t>
            </a:r>
            <a:r>
              <a:rPr lang="en-US" sz="3500" b="1" i="1" dirty="0">
                <a:solidFill>
                  <a:schemeClr val="bg1"/>
                </a:solidFill>
                <a:latin typeface="Calibri" panose="020F0502020204030204" pitchFamily="34" charset="0"/>
                <a:cs typeface="Calibri" panose="020F0502020204030204" pitchFamily="34" charset="0"/>
              </a:rPr>
              <a:t>advice, ask, beg, tell, order</a:t>
            </a:r>
            <a:r>
              <a:rPr lang="en-US" sz="3500" i="1" dirty="0">
                <a:solidFill>
                  <a:schemeClr val="bg1"/>
                </a:solidFill>
                <a:latin typeface="Calibri" panose="020F0502020204030204" pitchFamily="34" charset="0"/>
                <a:cs typeface="Calibri" panose="020F0502020204030204" pitchFamily="34" charset="0"/>
              </a:rPr>
              <a:t>, </a:t>
            </a:r>
            <a:r>
              <a:rPr lang="en-US" sz="3500" i="1" dirty="0" smtClean="0">
                <a:solidFill>
                  <a:schemeClr val="bg1"/>
                </a:solidFill>
                <a:latin typeface="Calibri" panose="020F0502020204030204" pitchFamily="34" charset="0"/>
                <a:cs typeface="Calibri" panose="020F0502020204030204" pitchFamily="34" charset="0"/>
              </a:rPr>
              <a:t>etc</a:t>
            </a:r>
            <a:r>
              <a:rPr lang="en-US" sz="3500" i="1" dirty="0">
                <a:solidFill>
                  <a:schemeClr val="bg1"/>
                </a:solidFill>
                <a:latin typeface="Calibri" panose="020F0502020204030204" pitchFamily="34" charset="0"/>
                <a:cs typeface="Calibri" panose="020F0502020204030204" pitchFamily="34" charset="0"/>
              </a:rPr>
              <a:t>.</a:t>
            </a:r>
            <a:r>
              <a:rPr lang="en-US" sz="3500" i="1" dirty="0" smtClean="0">
                <a:solidFill>
                  <a:schemeClr val="bg1"/>
                </a:solidFill>
                <a:latin typeface="Calibri" panose="020F0502020204030204" pitchFamily="34" charset="0"/>
                <a:cs typeface="Calibri" panose="020F0502020204030204" pitchFamily="34" charset="0"/>
              </a:rPr>
              <a:t> </a:t>
            </a:r>
            <a:r>
              <a:rPr lang="en-US" sz="3500" i="1" dirty="0">
                <a:solidFill>
                  <a:schemeClr val="bg1"/>
                </a:solidFill>
                <a:latin typeface="Calibri" panose="020F0502020204030204" pitchFamily="34" charset="0"/>
                <a:cs typeface="Calibri" panose="020F0502020204030204" pitchFamily="34" charset="0"/>
              </a:rPr>
              <a:t>followed by an infinitive.</a:t>
            </a:r>
          </a:p>
          <a:p>
            <a:endParaRPr lang="en-US" sz="3500" i="1" dirty="0">
              <a:solidFill>
                <a:schemeClr val="bg1"/>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 In negative requests/commands use NOT before TO.</a:t>
            </a: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921950" y="464777"/>
            <a:ext cx="308225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78933" y="2557822"/>
            <a:ext cx="10599980"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Teacher: “Have you studied reported speech before?”</a:t>
            </a:r>
          </a:p>
          <a:p>
            <a:endParaRPr lang="en-US" sz="3500" i="1" dirty="0">
              <a:solidFill>
                <a:schemeClr val="bg1"/>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The teacher asked me if I had studied reported speech before.</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78933" y="2557822"/>
            <a:ext cx="10599980"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Tim: “What is your core </a:t>
            </a:r>
            <a:r>
              <a:rPr lang="en-US" sz="3500" i="1" dirty="0" smtClean="0">
                <a:solidFill>
                  <a:schemeClr val="bg1"/>
                </a:solidFill>
                <a:latin typeface="Calibri" panose="020F0502020204030204" pitchFamily="34" charset="0"/>
                <a:cs typeface="Calibri" panose="020F0502020204030204" pitchFamily="34" charset="0"/>
              </a:rPr>
              <a:t>identity?”</a:t>
            </a:r>
            <a:endParaRPr lang="en-US" sz="3500" i="1" dirty="0">
              <a:solidFill>
                <a:schemeClr val="bg1"/>
              </a:solidFill>
              <a:latin typeface="Calibri" panose="020F0502020204030204" pitchFamily="34" charset="0"/>
              <a:cs typeface="Calibri" panose="020F0502020204030204" pitchFamily="34" charset="0"/>
            </a:endParaRPr>
          </a:p>
          <a:p>
            <a:endParaRPr lang="en-US" sz="3500" i="1" dirty="0">
              <a:solidFill>
                <a:schemeClr val="bg1"/>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Tim asked me what my core identity was.</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7467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Rectangle 1"/>
          <p:cNvSpPr/>
          <p:nvPr/>
        </p:nvSpPr>
        <p:spPr>
          <a:xfrm>
            <a:off x="7776673" y="463997"/>
            <a:ext cx="3691783"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
        <p:nvSpPr>
          <p:cNvPr id="28" name="Google Shape;138;p3"/>
          <p:cNvSpPr txBox="1">
            <a:spLocks/>
          </p:cNvSpPr>
          <p:nvPr/>
        </p:nvSpPr>
        <p:spPr>
          <a:xfrm>
            <a:off x="7683416" y="604001"/>
            <a:ext cx="4130400" cy="763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Regular"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3600" dirty="0" smtClean="0">
                <a:solidFill>
                  <a:schemeClr val="bg1"/>
                </a:solidFill>
                <a:latin typeface="Calibri" pitchFamily="34" charset="0"/>
                <a:cs typeface="Calibri" pitchFamily="34" charset="0"/>
              </a:rPr>
              <a:t>Introduction</a:t>
            </a:r>
            <a:r>
              <a:rPr lang="en-US" sz="3600" dirty="0" smtClean="0">
                <a:solidFill>
                  <a:schemeClr val="bg1"/>
                </a:solidFill>
              </a:rPr>
              <a:t/>
            </a:r>
            <a:br>
              <a:rPr lang="en-US" sz="3600" dirty="0" smtClean="0">
                <a:solidFill>
                  <a:schemeClr val="bg1"/>
                </a:solidFill>
              </a:rPr>
            </a:br>
            <a:r>
              <a:rPr lang="ka-GE" sz="3600" dirty="0" smtClean="0">
                <a:solidFill>
                  <a:schemeClr val="bg1"/>
                </a:solidFill>
                <a:latin typeface="Calibri" pitchFamily="34" charset="0"/>
                <a:cs typeface="Calibri" pitchFamily="34" charset="0"/>
              </a:rPr>
              <a:t>შესავალი</a:t>
            </a:r>
            <a:endParaRPr lang="ka-GE" sz="3600" dirty="0">
              <a:solidFill>
                <a:schemeClr val="bg1"/>
              </a:solidFill>
              <a:latin typeface="Calibri" pitchFamily="34" charset="0"/>
              <a:cs typeface="Calibri" pitchFamily="34" charset="0"/>
            </a:endParaRPr>
          </a:p>
        </p:txBody>
      </p:sp>
      <p:sp>
        <p:nvSpPr>
          <p:cNvPr id="29" name="Rectangle 28">
            <a:extLst>
              <a:ext uri="{FF2B5EF4-FFF2-40B4-BE49-F238E27FC236}">
                <a16:creationId xmlns:a16="http://schemas.microsoft.com/office/drawing/2014/main" id="{6AD9A7B7-2E7A-4C45-8448-1D4A0B159BF3}"/>
              </a:ext>
            </a:extLst>
          </p:cNvPr>
          <p:cNvSpPr/>
          <p:nvPr/>
        </p:nvSpPr>
        <p:spPr>
          <a:xfrm>
            <a:off x="2731771" y="3295839"/>
            <a:ext cx="6774974" cy="142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Is it difficult for you to find time to relax in the modern world?</a:t>
            </a:r>
          </a:p>
        </p:txBody>
      </p:sp>
    </p:spTree>
    <p:extLst>
      <p:ext uri="{BB962C8B-B14F-4D97-AF65-F5344CB8AC3E}">
        <p14:creationId xmlns:p14="http://schemas.microsoft.com/office/powerpoint/2010/main" val="959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Nick: “Please, don’t disturb him. He doesn’t feel good”.</a:t>
            </a:r>
          </a:p>
          <a:p>
            <a:endParaRPr lang="en-US" sz="3500" i="1" dirty="0">
              <a:solidFill>
                <a:schemeClr val="accent2"/>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Nick asked me not to disturb him as he didn’t feel </a:t>
            </a:r>
            <a:r>
              <a:rPr lang="en-US" sz="3500" i="1" dirty="0" smtClean="0">
                <a:solidFill>
                  <a:schemeClr val="bg1"/>
                </a:solidFill>
                <a:latin typeface="Calibri" panose="020F0502020204030204" pitchFamily="34" charset="0"/>
                <a:cs typeface="Calibri" panose="020F0502020204030204" pitchFamily="34" charset="0"/>
              </a:rPr>
              <a:t>good.</a:t>
            </a:r>
            <a:endParaRPr lang="en-US" sz="3500" i="1"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803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231330"/>
            <a:chOff x="-404278" y="239928"/>
            <a:chExt cx="6453168" cy="162864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identity</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210108" y="1392329"/>
              <a:ext cx="5389035" cy="47624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508237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a:t>
              </a:r>
              <a:r>
                <a:rPr lang="ka-GE" sz="2200" dirty="0" smtClean="0">
                  <a:solidFill>
                    <a:schemeClr val="lt1"/>
                  </a:solidFill>
                  <a:latin typeface="Calibri" panose="020F0502020204030204" pitchFamily="34" charset="0"/>
                  <a:ea typeface="Calibri"/>
                  <a:cs typeface="Calibri" panose="020F0502020204030204" pitchFamily="34" charset="0"/>
                  <a:sym typeface="Calibri"/>
                </a:rPr>
                <a:t>: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Reported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questions and commands</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548344" y="2260665"/>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Psychology</a:t>
            </a:r>
            <a:endParaRPr lang="ka-GE" sz="4000" dirty="0" smtClean="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 </a:t>
            </a:r>
            <a:r>
              <a:rPr lang="ka-GE" sz="4000" dirty="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17" name="Rectangle 16"/>
          <p:cNvSpPr/>
          <p:nvPr/>
        </p:nvSpPr>
        <p:spPr>
          <a:xfrm>
            <a:off x="8161233" y="464777"/>
            <a:ext cx="3198637"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106;g8d3272b2c0_0_301"/>
          <p:cNvSpPr txBox="1">
            <a:spLocks noGrp="1"/>
          </p:cNvSpPr>
          <p:nvPr>
            <p:ph type="title"/>
          </p:nvPr>
        </p:nvSpPr>
        <p:spPr>
          <a:xfrm>
            <a:off x="8161233" y="332022"/>
            <a:ext cx="3198638"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78933" y="2366527"/>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69324" y="2584323"/>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Write a paragraph about how your identity has changed </a:t>
            </a:r>
            <a:r>
              <a:rPr lang="en-US" dirty="0" smtClean="0">
                <a:solidFill>
                  <a:schemeClr val="bg1"/>
                </a:solidFill>
                <a:latin typeface="Calibri" charset="0"/>
                <a:ea typeface="Calibri" charset="0"/>
                <a:cs typeface="Calibri" charset="0"/>
              </a:rPr>
              <a:t>in </a:t>
            </a:r>
            <a:r>
              <a:rPr lang="en-US" dirty="0">
                <a:solidFill>
                  <a:schemeClr val="bg1"/>
                </a:solidFill>
                <a:latin typeface="Calibri" charset="0"/>
                <a:ea typeface="Calibri" charset="0"/>
                <a:cs typeface="Calibri" charset="0"/>
              </a:rPr>
              <a:t>the last few years.</a:t>
            </a:r>
            <a:endParaRPr lang="en-US" dirty="0">
              <a:solidFill>
                <a:schemeClr val="accent2"/>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29A71C1E-DAAB-A148-ACE1-5513F96BC64F}"/>
              </a:ext>
            </a:extLst>
          </p:cNvPr>
          <p:cNvSpPr/>
          <p:nvPr/>
        </p:nvSpPr>
        <p:spPr>
          <a:xfrm>
            <a:off x="6953418" y="464777"/>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5970717" y="464777"/>
            <a:ext cx="6069513"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628650" y="2041236"/>
            <a:ext cx="10790861" cy="44644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My identity has changed quite a bit in recent years.  I moved to a new country, first of all, and that had a huge impact on the way I see things.  I learned to love the ways that people behaved in the new country, and I even began to pick up their mannerisms and attitudes. It was good for me because it gave me a new way to think about the world and about people.  I think this is something good that has occurred in my life. It has given me new ideas and new experiences that I could not have gotten before moving here. I don’t think everyone should do the same thing. For some people, moving to a new country might be quite difficult. However, for myself, I have been very pleased </a:t>
            </a:r>
            <a:r>
              <a:rPr lang="en-US" sz="2400">
                <a:latin typeface="Calibri" panose="020F0502020204030204" pitchFamily="34" charset="0"/>
                <a:cs typeface="Calibri" panose="020F0502020204030204" pitchFamily="34" charset="0"/>
              </a:rPr>
              <a:t>with the results.</a:t>
            </a:r>
            <a:endParaRPr lang="en-US" sz="24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a16="http://schemas.microsoft.com/office/drawing/2014/main" id="{29A71C1E-DAAB-A148-ACE1-5513F96BC64F}"/>
              </a:ext>
            </a:extLst>
          </p:cNvPr>
          <p:cNvSpPr/>
          <p:nvPr/>
        </p:nvSpPr>
        <p:spPr>
          <a:xfrm>
            <a:off x="7037307" y="330923"/>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12240"/>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235097" y="2050399"/>
            <a:ext cx="7494103" cy="4167984"/>
            <a:chOff x="645378" y="837162"/>
            <a:chExt cx="7272050" cy="4347760"/>
          </a:xfrm>
        </p:grpSpPr>
        <p:sp>
          <p:nvSpPr>
            <p:cNvPr id="148" name="Google Shape;148;g8d3272b2c0_0_186"/>
            <p:cNvSpPr/>
            <p:nvPr/>
          </p:nvSpPr>
          <p:spPr>
            <a:xfrm>
              <a:off x="4151241" y="1530772"/>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327216" y="1765821"/>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645378" y="837162"/>
              <a:ext cx="2522076" cy="15835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bg1"/>
                </a:solidFill>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498615" y="3621207"/>
              <a:ext cx="2418813" cy="156371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512904" y="3522021"/>
              <a:ext cx="2488913" cy="153668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595436" y="2057620"/>
            <a:ext cx="2564912" cy="1518882"/>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en-US" sz="2000" b="1" dirty="0" smtClean="0">
                <a:solidFill>
                  <a:srgbClr val="FFFFFF"/>
                </a:solidFill>
                <a:latin typeface="Calibri" panose="020F0502020204030204" pitchFamily="34" charset="0"/>
                <a:ea typeface="Calibri"/>
                <a:cs typeface="Calibri" panose="020F0502020204030204" pitchFamily="34" charset="0"/>
                <a:sym typeface="Calibri"/>
              </a:rPr>
              <a:t>to disguise</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(v.)</a:t>
            </a:r>
          </a:p>
        </p:txBody>
      </p:sp>
      <p:sp>
        <p:nvSpPr>
          <p:cNvPr id="33" name="Google Shape;156;g8d3272b2c0_0_186"/>
          <p:cNvSpPr/>
          <p:nvPr/>
        </p:nvSpPr>
        <p:spPr>
          <a:xfrm>
            <a:off x="5426963" y="292704"/>
            <a:ext cx="2565815" cy="148002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prejudice</a:t>
            </a:r>
          </a:p>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p>
        </p:txBody>
      </p:sp>
      <p:cxnSp>
        <p:nvCxnSpPr>
          <p:cNvPr id="4" name="Straight Connector 3"/>
          <p:cNvCxnSpPr>
            <a:stCxn id="148" idx="0"/>
            <a:endCxn id="33" idx="4"/>
          </p:cNvCxnSpPr>
          <p:nvPr/>
        </p:nvCxnSpPr>
        <p:spPr>
          <a:xfrm flipH="1" flipV="1">
            <a:off x="6709871" y="1772733"/>
            <a:ext cx="52503" cy="942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7673423" y="2970860"/>
            <a:ext cx="1017141" cy="383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1094634" y="3682866"/>
            <a:ext cx="1097366" cy="585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7253076" y="4078892"/>
            <a:ext cx="622859" cy="95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43C24C-8683-44AD-8E44-4A2A5E3226C3}"/>
              </a:ext>
            </a:extLst>
          </p:cNvPr>
          <p:cNvCxnSpPr>
            <a:cxnSpLocks/>
          </p:cNvCxnSpPr>
          <p:nvPr/>
        </p:nvCxnSpPr>
        <p:spPr>
          <a:xfrm flipH="1">
            <a:off x="4941535" y="3945995"/>
            <a:ext cx="1030999" cy="1033632"/>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86E702E-104A-D647-B1CD-0A5C18F4C340}"/>
              </a:ext>
            </a:extLst>
          </p:cNvPr>
          <p:cNvSpPr/>
          <p:nvPr/>
        </p:nvSpPr>
        <p:spPr>
          <a:xfrm>
            <a:off x="8923624" y="3354831"/>
            <a:ext cx="2084280" cy="545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a:solidFill>
                  <a:srgbClr val="FFFFFF"/>
                </a:solidFill>
                <a:latin typeface="Calibri" panose="020F0502020204030204" pitchFamily="34" charset="0"/>
                <a:ea typeface="Calibri"/>
                <a:cs typeface="Calibri" panose="020F0502020204030204" pitchFamily="34" charset="0"/>
                <a:sym typeface="Calibri"/>
              </a:rPr>
              <a:t>შენიღბვა</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6" name="Rectangle 35">
            <a:extLst>
              <a:ext uri="{FF2B5EF4-FFF2-40B4-BE49-F238E27FC236}">
                <a16:creationId xmlns:a16="http://schemas.microsoft.com/office/drawing/2014/main" id="{D86E702E-104A-D647-B1CD-0A5C18F4C340}"/>
              </a:ext>
            </a:extLst>
          </p:cNvPr>
          <p:cNvSpPr/>
          <p:nvPr/>
        </p:nvSpPr>
        <p:spPr>
          <a:xfrm>
            <a:off x="7297668" y="6031194"/>
            <a:ext cx="2370389" cy="50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chemeClr val="bg1"/>
                </a:solidFill>
                <a:latin typeface="Calibri" pitchFamily="34" charset="0"/>
                <a:ea typeface="Calisto MT Regular" charset="0"/>
                <a:cs typeface="Calibri" pitchFamily="34" charset="0"/>
              </a:rPr>
              <a:t>ცნობიერება</a:t>
            </a:r>
          </a:p>
        </p:txBody>
      </p:sp>
      <p:sp>
        <p:nvSpPr>
          <p:cNvPr id="37" name="Rectangle 36">
            <a:extLst>
              <a:ext uri="{FF2B5EF4-FFF2-40B4-BE49-F238E27FC236}">
                <a16:creationId xmlns:a16="http://schemas.microsoft.com/office/drawing/2014/main" id="{D86E702E-104A-D647-B1CD-0A5C18F4C340}"/>
              </a:ext>
            </a:extLst>
          </p:cNvPr>
          <p:cNvSpPr/>
          <p:nvPr/>
        </p:nvSpPr>
        <p:spPr>
          <a:xfrm>
            <a:off x="3332380" y="5871711"/>
            <a:ext cx="2181434" cy="50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ka-GE" sz="2000" b="1" dirty="0">
                <a:solidFill>
                  <a:srgbClr val="FFFFFF"/>
                </a:solidFill>
                <a:latin typeface="Calibri" panose="020F0502020204030204" pitchFamily="34" charset="0"/>
                <a:ea typeface="Calibri"/>
                <a:cs typeface="Calibri" panose="020F0502020204030204" pitchFamily="34" charset="0"/>
                <a:sym typeface="Calibri"/>
              </a:rPr>
              <a:t>ქვეცნობიერი</a:t>
            </a:r>
          </a:p>
        </p:txBody>
      </p:sp>
      <p:sp>
        <p:nvSpPr>
          <p:cNvPr id="38" name="Rectangle 37">
            <a:extLst>
              <a:ext uri="{FF2B5EF4-FFF2-40B4-BE49-F238E27FC236}">
                <a16:creationId xmlns:a16="http://schemas.microsoft.com/office/drawing/2014/main" id="{D86E702E-104A-D647-B1CD-0A5C18F4C340}"/>
              </a:ext>
            </a:extLst>
          </p:cNvPr>
          <p:cNvSpPr/>
          <p:nvPr/>
        </p:nvSpPr>
        <p:spPr>
          <a:xfrm>
            <a:off x="2350970" y="3339610"/>
            <a:ext cx="2347397" cy="50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a-GE" sz="2000" b="1" dirty="0">
                <a:solidFill>
                  <a:schemeClr val="bg1"/>
                </a:solidFill>
                <a:latin typeface="Calibri" pitchFamily="34" charset="0"/>
                <a:ea typeface="Calisto MT Regular" charset="0"/>
                <a:cs typeface="Calibri" pitchFamily="34" charset="0"/>
              </a:rPr>
              <a:t>თვითშეფასება</a:t>
            </a:r>
            <a:endParaRPr lang="en-US" sz="2000" b="1" dirty="0">
              <a:solidFill>
                <a:schemeClr val="bg1"/>
              </a:solidFill>
              <a:latin typeface="Calibri" pitchFamily="34" charset="0"/>
              <a:ea typeface="Calisto MT Regular" charset="0"/>
              <a:cs typeface="Calibri" pitchFamily="34" charset="0"/>
            </a:endParaRPr>
          </a:p>
        </p:txBody>
      </p:sp>
      <p:sp>
        <p:nvSpPr>
          <p:cNvPr id="41" name="Rectangle 40">
            <a:extLst>
              <a:ext uri="{FF2B5EF4-FFF2-40B4-BE49-F238E27FC236}">
                <a16:creationId xmlns:a16="http://schemas.microsoft.com/office/drawing/2014/main" id="{D86E702E-104A-D647-B1CD-0A5C18F4C340}"/>
              </a:ext>
            </a:extLst>
          </p:cNvPr>
          <p:cNvSpPr/>
          <p:nvPr/>
        </p:nvSpPr>
        <p:spPr>
          <a:xfrm>
            <a:off x="5723563" y="1525332"/>
            <a:ext cx="1944208" cy="621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ka-GE" sz="2000" b="1" dirty="0" smtClean="0">
                <a:solidFill>
                  <a:srgbClr val="FFFFFF"/>
                </a:solidFill>
                <a:latin typeface="Calibri" panose="020F0502020204030204" pitchFamily="34" charset="0"/>
                <a:ea typeface="Calibri"/>
                <a:cs typeface="Calibri" panose="020F0502020204030204" pitchFamily="34" charset="0"/>
                <a:sym typeface="Calibri"/>
              </a:rPr>
              <a:t>მცდარი აზრი</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51"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52" name="Picture 51">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58" name="Straight Connector 57">
            <a:extLst>
              <a:ext uri="{FF2B5EF4-FFF2-40B4-BE49-F238E27FC236}">
                <a16:creationId xmlns:a16="http://schemas.microsoft.com/office/drawing/2014/main" id="{E243C24C-8683-44AD-8E44-4A2A5E3226C3}"/>
              </a:ext>
            </a:extLst>
          </p:cNvPr>
          <p:cNvCxnSpPr>
            <a:cxnSpLocks/>
          </p:cNvCxnSpPr>
          <p:nvPr/>
        </p:nvCxnSpPr>
        <p:spPr>
          <a:xfrm flipH="1" flipV="1">
            <a:off x="4598248" y="2715329"/>
            <a:ext cx="1275573" cy="558753"/>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040329" y="5163825"/>
            <a:ext cx="2885069" cy="707886"/>
          </a:xfrm>
          <a:prstGeom prst="rect">
            <a:avLst/>
          </a:prstGeom>
        </p:spPr>
        <p:txBody>
          <a:bodyPr wrap="square">
            <a:spAutoFit/>
          </a:bodyPr>
          <a:lstStyle/>
          <a:p>
            <a:pPr lvl="0" algn="ctr"/>
            <a:r>
              <a:rPr lang="en-US" sz="2000" b="1" dirty="0">
                <a:solidFill>
                  <a:schemeClr val="bg1"/>
                </a:solidFill>
                <a:latin typeface="Calibri" pitchFamily="34" charset="0"/>
                <a:ea typeface="Calisto MT Regular" charset="0"/>
                <a:cs typeface="Calibri" pitchFamily="34" charset="0"/>
              </a:rPr>
              <a:t>consciousness</a:t>
            </a:r>
          </a:p>
          <a:p>
            <a:pPr lvl="0" algn="ctr"/>
            <a:r>
              <a:rPr lang="en-US" sz="2000" b="1" dirty="0">
                <a:solidFill>
                  <a:schemeClr val="bg1"/>
                </a:solidFill>
                <a:latin typeface="Calibri" pitchFamily="34" charset="0"/>
                <a:ea typeface="Calisto MT Regular" charset="0"/>
                <a:cs typeface="Calibri" pitchFamily="34" charset="0"/>
              </a:rPr>
              <a:t>(n.)</a:t>
            </a:r>
          </a:p>
        </p:txBody>
      </p:sp>
      <p:sp>
        <p:nvSpPr>
          <p:cNvPr id="5" name="Rectangle 4"/>
          <p:cNvSpPr/>
          <p:nvPr/>
        </p:nvSpPr>
        <p:spPr>
          <a:xfrm>
            <a:off x="3555243" y="4979627"/>
            <a:ext cx="1676927" cy="646331"/>
          </a:xfrm>
          <a:prstGeom prst="rect">
            <a:avLst/>
          </a:prstGeom>
        </p:spPr>
        <p:txBody>
          <a:bodyPr wrap="square">
            <a:spAutoFit/>
          </a:bodyPr>
          <a:lstStyle/>
          <a:p>
            <a:pPr lvl="0" algn="ctr">
              <a:lnSpc>
                <a:spcPct val="90000"/>
              </a:lnSpc>
            </a:pPr>
            <a:r>
              <a:rPr lang="en-US" sz="2000" b="1" dirty="0">
                <a:solidFill>
                  <a:srgbClr val="FFFFFF"/>
                </a:solidFill>
                <a:latin typeface="Calibri" panose="020F0502020204030204" pitchFamily="34" charset="0"/>
                <a:ea typeface="Calibri"/>
                <a:cs typeface="Calibri" panose="020F0502020204030204" pitchFamily="34" charset="0"/>
                <a:sym typeface="Calibri"/>
              </a:rPr>
              <a:t>subconscious</a:t>
            </a:r>
          </a:p>
          <a:p>
            <a:pPr lvl="0" algn="ctr">
              <a:lnSpc>
                <a:spcPct val="90000"/>
              </a:lnSpc>
            </a:pPr>
            <a:r>
              <a:rPr lang="en-US" sz="2000" b="1" dirty="0">
                <a:solidFill>
                  <a:srgbClr val="FFFFFF"/>
                </a:solidFill>
                <a:latin typeface="Calibri" panose="020F0502020204030204" pitchFamily="34" charset="0"/>
                <a:ea typeface="Calibri"/>
                <a:cs typeface="Calibri" panose="020F0502020204030204" pitchFamily="34" charset="0"/>
                <a:sym typeface="Calibri"/>
              </a:rPr>
              <a:t>(adj.)</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7" name="Rectangle 6"/>
          <p:cNvSpPr/>
          <p:nvPr/>
        </p:nvSpPr>
        <p:spPr>
          <a:xfrm>
            <a:off x="486641" y="2429049"/>
            <a:ext cx="6096000" cy="707886"/>
          </a:xfrm>
          <a:prstGeom prst="rect">
            <a:avLst/>
          </a:prstGeom>
        </p:spPr>
        <p:txBody>
          <a:bodyPr>
            <a:spAutoFit/>
          </a:bodyPr>
          <a:lstStyle/>
          <a:p>
            <a:pPr lvl="0" algn="ctr"/>
            <a:r>
              <a:rPr lang="en-US" sz="2000" b="1" dirty="0">
                <a:solidFill>
                  <a:schemeClr val="bg1"/>
                </a:solidFill>
                <a:latin typeface="Calibri" pitchFamily="34" charset="0"/>
                <a:ea typeface="Calisto MT Regular" charset="0"/>
                <a:cs typeface="Calibri" pitchFamily="34" charset="0"/>
              </a:rPr>
              <a:t>self-esteem</a:t>
            </a:r>
          </a:p>
          <a:p>
            <a:pPr lvl="0" algn="ctr"/>
            <a:r>
              <a:rPr lang="en-US" sz="2000" b="1" dirty="0">
                <a:solidFill>
                  <a:schemeClr val="bg1"/>
                </a:solidFill>
                <a:latin typeface="Calibri" pitchFamily="34" charset="0"/>
                <a:ea typeface="Calisto MT Regular" charset="0"/>
                <a:cs typeface="Calibri" pitchFamily="34" charset="0"/>
              </a:rPr>
              <a:t>(n.)</a:t>
            </a:r>
            <a:endParaRPr lang="ka-GE" sz="2000" b="1"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65661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smtClean="0">
                <a:solidFill>
                  <a:schemeClr val="bg1"/>
                </a:solidFill>
                <a:latin typeface="Calibri" panose="020F0502020204030204" pitchFamily="34" charset="0"/>
                <a:ea typeface="Calisto MT Regular" charset="0"/>
                <a:cs typeface="Calibri" panose="020F0502020204030204" pitchFamily="34" charset="0"/>
              </a:rPr>
              <a:t>მცდარი აზრი</a:t>
            </a:r>
            <a:endParaRPr lang="ka-GE" sz="24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prejudice</a:t>
            </a:r>
          </a:p>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ea typeface="Calibri"/>
                <a:cs typeface="Calibri" panose="020F0502020204030204" pitchFamily="34" charset="0"/>
                <a:sym typeface="Calibri"/>
              </a:rPr>
              <a:t>Such ingrained </a:t>
            </a:r>
            <a:r>
              <a:rPr lang="en-US" sz="2400" i="1" dirty="0">
                <a:solidFill>
                  <a:srgbClr val="FF0000"/>
                </a:solidFill>
                <a:latin typeface="Calibri" panose="020F0502020204030204" pitchFamily="34" charset="0"/>
                <a:ea typeface="Calibri"/>
                <a:cs typeface="Calibri" panose="020F0502020204030204" pitchFamily="34" charset="0"/>
                <a:sym typeface="Calibri"/>
              </a:rPr>
              <a:t>prejudices</a:t>
            </a:r>
            <a:r>
              <a:rPr lang="en-US" sz="2400" i="1" dirty="0">
                <a:solidFill>
                  <a:schemeClr val="bg1"/>
                </a:solidFill>
                <a:latin typeface="Calibri" panose="020F0502020204030204" pitchFamily="34" charset="0"/>
                <a:ea typeface="Calibri"/>
                <a:cs typeface="Calibri" panose="020F0502020204030204" pitchFamily="34" charset="0"/>
                <a:sym typeface="Calibri"/>
              </a:rPr>
              <a:t> cannot be corrected </a:t>
            </a:r>
            <a:r>
              <a:rPr lang="en-US" sz="2400" i="1" dirty="0" smtClean="0">
                <a:solidFill>
                  <a:schemeClr val="bg1"/>
                </a:solidFill>
                <a:latin typeface="Calibri" panose="020F0502020204030204" pitchFamily="34" charset="0"/>
                <a:ea typeface="Calibri"/>
                <a:cs typeface="Calibri" panose="020F0502020204030204" pitchFamily="34" charset="0"/>
                <a:sym typeface="Calibri"/>
              </a:rPr>
              <a:t>easily.</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849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lt1"/>
                </a:solidFill>
                <a:latin typeface="Calibri" pitchFamily="34" charset="0"/>
                <a:ea typeface="Calisto MT Regular" charset="0"/>
                <a:cs typeface="Calibri" pitchFamily="34" charset="0"/>
              </a:rPr>
              <a:t>შენიღბვა</a:t>
            </a:r>
            <a:endParaRPr lang="ka-GE" sz="2400" b="1" dirty="0">
              <a:solidFill>
                <a:schemeClr val="lt1"/>
              </a:solidFill>
              <a:latin typeface="Calibri" pitchFamily="34" charset="0"/>
              <a:ea typeface="Calisto MT Regular" charset="0"/>
              <a:cs typeface="Calibri" pitchFamily="34" charset="0"/>
            </a:endParaRP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lt1"/>
                </a:solidFill>
                <a:latin typeface="Calibri" pitchFamily="34" charset="0"/>
                <a:ea typeface="Calisto MT Regular" charset="0"/>
                <a:cs typeface="Calibri" pitchFamily="34" charset="0"/>
              </a:rPr>
              <a:t>to disguise</a:t>
            </a:r>
            <a:endParaRPr lang="en-US" sz="2800" b="1" dirty="0">
              <a:solidFill>
                <a:schemeClr val="lt1"/>
              </a:solidFill>
              <a:latin typeface="Calibri" pitchFamily="34" charset="0"/>
              <a:ea typeface="Calisto MT Regular" charset="0"/>
              <a:cs typeface="Calibri" pitchFamily="34" charset="0"/>
            </a:endParaRPr>
          </a:p>
          <a:p>
            <a:pPr lvl="0" algn="ctr"/>
            <a:r>
              <a:rPr lang="en-US" sz="2800" b="1" dirty="0">
                <a:solidFill>
                  <a:schemeClr val="lt1"/>
                </a:solidFill>
                <a:latin typeface="Calibri" pitchFamily="34" charset="0"/>
                <a:ea typeface="Calisto MT Regular" charset="0"/>
                <a:cs typeface="Calibri" pitchFamily="34" charset="0"/>
              </a:rPr>
              <a:t>(v.)</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His mask doesn’t </a:t>
            </a:r>
            <a:r>
              <a:rPr lang="en-US" sz="2400" i="1" dirty="0">
                <a:solidFill>
                  <a:srgbClr val="FF0000"/>
                </a:solidFill>
                <a:latin typeface="Calibri" panose="020F0502020204030204" pitchFamily="34" charset="0"/>
                <a:ea typeface="Calibri"/>
                <a:cs typeface="Calibri" panose="020F0502020204030204" pitchFamily="34" charset="0"/>
                <a:sym typeface="Calibri"/>
              </a:rPr>
              <a:t>disguise</a:t>
            </a:r>
            <a:r>
              <a:rPr lang="en-US" sz="2400" i="1" dirty="0">
                <a:solidFill>
                  <a:schemeClr val="bg1"/>
                </a:solidFill>
                <a:latin typeface="Calibri" panose="020F0502020204030204" pitchFamily="34" charset="0"/>
                <a:ea typeface="Calibri"/>
                <a:cs typeface="Calibri" panose="020F0502020204030204" pitchFamily="34" charset="0"/>
                <a:sym typeface="Calibri"/>
              </a:rPr>
              <a:t> his identity.</a:t>
            </a:r>
          </a:p>
        </p:txBody>
      </p:sp>
    </p:spTree>
    <p:extLst>
      <p:ext uri="{BB962C8B-B14F-4D97-AF65-F5344CB8AC3E}">
        <p14:creationId xmlns:p14="http://schemas.microsoft.com/office/powerpoint/2010/main" val="2987361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dirty="0">
                <a:solidFill>
                  <a:schemeClr val="lt1"/>
                </a:solidFill>
                <a:latin typeface="Calibri" panose="020F0502020204030204" pitchFamily="34" charset="0"/>
                <a:ea typeface="Calisto MT Regular" charset="0"/>
                <a:cs typeface="Calibri" panose="020F0502020204030204" pitchFamily="34" charset="0"/>
              </a:rPr>
              <a:t> </a:t>
            </a:r>
            <a:r>
              <a:rPr lang="ka-GE" sz="2400" b="1" dirty="0">
                <a:solidFill>
                  <a:schemeClr val="lt1"/>
                </a:solidFill>
                <a:latin typeface="Calibri" panose="020F0502020204030204" pitchFamily="34" charset="0"/>
                <a:ea typeface="Calisto MT Regular" charset="0"/>
                <a:cs typeface="Calibri" panose="020F0502020204030204" pitchFamily="34" charset="0"/>
              </a:rPr>
              <a:t>ცნობიერება</a:t>
            </a: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lt1"/>
                </a:solidFill>
                <a:latin typeface="Calibri" panose="020F0502020204030204" pitchFamily="34" charset="0"/>
                <a:ea typeface="Calisto MT Regular" charset="0"/>
                <a:cs typeface="Calibri" panose="020F0502020204030204" pitchFamily="34" charset="0"/>
              </a:rPr>
              <a:t>consciousness</a:t>
            </a:r>
          </a:p>
          <a:p>
            <a:pPr lvl="0" algn="ctr"/>
            <a:r>
              <a:rPr lang="en-US" sz="2800" b="1" dirty="0">
                <a:solidFill>
                  <a:schemeClr val="lt1"/>
                </a:solidFill>
                <a:latin typeface="Calibri" panose="020F0502020204030204" pitchFamily="34" charset="0"/>
                <a:ea typeface="Calisto MT Regular" charset="0"/>
                <a:cs typeface="Calibri" panose="020F0502020204030204" pitchFamily="34" charset="0"/>
              </a:rPr>
              <a:t>(n.)</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Her </a:t>
            </a:r>
            <a:r>
              <a:rPr lang="en-US" sz="2400" i="1" dirty="0">
                <a:solidFill>
                  <a:srgbClr val="FF0000"/>
                </a:solidFill>
                <a:latin typeface="Calibri" panose="020F0502020204030204" pitchFamily="34" charset="0"/>
                <a:ea typeface="Calisto MT Regular" charset="0"/>
                <a:cs typeface="Calibri" panose="020F0502020204030204" pitchFamily="34" charset="0"/>
              </a:rPr>
              <a:t>consciousness</a:t>
            </a:r>
            <a:r>
              <a:rPr lang="en-US" sz="2400" i="1" dirty="0">
                <a:solidFill>
                  <a:schemeClr val="bg1"/>
                </a:solidFill>
                <a:latin typeface="Calibri" panose="020F0502020204030204" pitchFamily="34" charset="0"/>
                <a:ea typeface="Calisto MT Regular" charset="0"/>
                <a:cs typeface="Calibri" panose="020F0502020204030204" pitchFamily="34" charset="0"/>
              </a:rPr>
              <a:t> that she's different makes her feel uneasy.</a:t>
            </a:r>
          </a:p>
        </p:txBody>
      </p:sp>
    </p:spTree>
    <p:extLst>
      <p:ext uri="{BB962C8B-B14F-4D97-AF65-F5344CB8AC3E}">
        <p14:creationId xmlns:p14="http://schemas.microsoft.com/office/powerpoint/2010/main" val="1683016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538557" y="4929366"/>
            <a:ext cx="5383770" cy="6863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dirty="0">
                <a:solidFill>
                  <a:srgbClr val="FFFFFF"/>
                </a:solidFill>
                <a:latin typeface="Calibri Regular" charset="0"/>
                <a:ea typeface="Calibri"/>
                <a:cs typeface="Calibri"/>
                <a:sym typeface="Calibri"/>
              </a:rPr>
              <a:t> </a:t>
            </a:r>
            <a:r>
              <a:rPr lang="ka-GE" sz="2400" b="1" dirty="0">
                <a:solidFill>
                  <a:srgbClr val="FFFFFF"/>
                </a:solidFill>
                <a:latin typeface="Calibri" pitchFamily="34" charset="0"/>
                <a:ea typeface="Calibri"/>
                <a:cs typeface="Calibri" pitchFamily="34" charset="0"/>
                <a:sym typeface="Calibri"/>
              </a:rPr>
              <a:t>ქვეცნობიერი</a:t>
            </a:r>
            <a:endParaRPr lang="ka-GE" sz="2400" b="1" dirty="0">
              <a:solidFill>
                <a:schemeClr val="lt1"/>
              </a:solidFill>
              <a:latin typeface="Calibri" pitchFamily="34" charset="0"/>
              <a:ea typeface="Calisto MT Regular" charset="0"/>
              <a:cs typeface="Calibri" pitchFamily="34" charset="0"/>
            </a:endParaRPr>
          </a:p>
        </p:txBody>
      </p:sp>
      <p:sp>
        <p:nvSpPr>
          <p:cNvPr id="15" name="Google Shape;305;g8d3272b2c0_0_467"/>
          <p:cNvSpPr/>
          <p:nvPr/>
        </p:nvSpPr>
        <p:spPr>
          <a:xfrm>
            <a:off x="4096841" y="2369638"/>
            <a:ext cx="4267201" cy="2451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rgbClr val="FFFFFF"/>
                </a:solidFill>
                <a:latin typeface="Calibri" pitchFamily="34" charset="0"/>
                <a:ea typeface="Calibri"/>
                <a:cs typeface="Calibri" pitchFamily="34" charset="0"/>
                <a:sym typeface="Calibri"/>
              </a:rPr>
              <a:t>subconscious</a:t>
            </a:r>
          </a:p>
          <a:p>
            <a:pPr lvl="0" algn="ctr"/>
            <a:r>
              <a:rPr lang="en-US" sz="2800" b="1" dirty="0">
                <a:solidFill>
                  <a:srgbClr val="FFFFFF"/>
                </a:solidFill>
                <a:latin typeface="Calibri" pitchFamily="34" charset="0"/>
                <a:ea typeface="Calibri"/>
                <a:cs typeface="Calibri" pitchFamily="34" charset="0"/>
                <a:sym typeface="Calibri"/>
              </a:rPr>
              <a:t>(adj.)</a:t>
            </a:r>
          </a:p>
        </p:txBody>
      </p:sp>
      <p:sp>
        <p:nvSpPr>
          <p:cNvPr id="2" name="Rectangle 1">
            <a:extLst>
              <a:ext uri="{FF2B5EF4-FFF2-40B4-BE49-F238E27FC236}">
                <a16:creationId xmlns:a16="http://schemas.microsoft.com/office/drawing/2014/main" id="{4ACEDBCE-3075-43EA-89A4-A660715B448F}"/>
              </a:ext>
            </a:extLst>
          </p:cNvPr>
          <p:cNvSpPr/>
          <p:nvPr/>
        </p:nvSpPr>
        <p:spPr>
          <a:xfrm>
            <a:off x="3538557" y="5770485"/>
            <a:ext cx="5383770"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memory was buried deep within my </a:t>
            </a:r>
            <a:r>
              <a:rPr lang="en-US" sz="2400" i="1" dirty="0">
                <a:solidFill>
                  <a:srgbClr val="FF0000"/>
                </a:solidFill>
                <a:latin typeface="Calibri" panose="020F0502020204030204" pitchFamily="34" charset="0"/>
                <a:ea typeface="Calisto MT Regular" charset="0"/>
                <a:cs typeface="Calibri" panose="020F0502020204030204" pitchFamily="34" charset="0"/>
              </a:rPr>
              <a:t>subconscious</a:t>
            </a:r>
            <a:r>
              <a:rPr lang="en-US" sz="2400" i="1" dirty="0">
                <a:solidFill>
                  <a:schemeClr val="bg1"/>
                </a:solidFill>
                <a:latin typeface="Calibri" panose="020F0502020204030204" pitchFamily="34" charset="0"/>
                <a:ea typeface="Calisto MT Regular" charset="0"/>
                <a:cs typeface="Calibri" panose="020F0502020204030204" pitchFamily="34" charset="0"/>
              </a:rPr>
              <a:t>.</a:t>
            </a:r>
          </a:p>
        </p:txBody>
      </p:sp>
    </p:spTree>
    <p:extLst>
      <p:ext uri="{BB962C8B-B14F-4D97-AF65-F5344CB8AC3E}">
        <p14:creationId xmlns:p14="http://schemas.microsoft.com/office/powerpoint/2010/main" val="1709591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7144</TotalTime>
  <Words>1857</Words>
  <Application>Microsoft Office PowerPoint</Application>
  <PresentationFormat>Widescreen</PresentationFormat>
  <Paragraphs>354</Paragraphs>
  <Slides>43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Regular</vt:lpstr>
      <vt:lpstr>Calisto MT Regular</vt:lpstr>
      <vt:lpstr>Merriweather</vt:lpstr>
      <vt:lpstr>Merriweather Light</vt:lpstr>
      <vt:lpstr>Sylfaen Regular</vt:lpstr>
      <vt:lpstr>Times New Roman</vt:lpstr>
      <vt:lpstr>Office Theme</vt:lpstr>
      <vt:lpstr>PowerPoint Presentation</vt:lpstr>
      <vt:lpstr>PowerPoint Presentation</vt:lpstr>
      <vt:lpstr>Agenda                         გაკვეთილის გეგმა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271</cp:revision>
  <cp:lastPrinted>2020-08-18T09:30:28Z</cp:lastPrinted>
  <dcterms:created xsi:type="dcterms:W3CDTF">2020-04-09T12:21:27Z</dcterms:created>
  <dcterms:modified xsi:type="dcterms:W3CDTF">2021-03-15T10:23:28Z</dcterms:modified>
</cp:coreProperties>
</file>