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9" r:id="rId3"/>
    <p:sldId id="284" r:id="rId4"/>
    <p:sldId id="312" r:id="rId5"/>
    <p:sldId id="285" r:id="rId6"/>
    <p:sldId id="295" r:id="rId7"/>
    <p:sldId id="313" r:id="rId8"/>
    <p:sldId id="314" r:id="rId9"/>
    <p:sldId id="293" r:id="rId10"/>
    <p:sldId id="291" r:id="rId11"/>
    <p:sldId id="321" r:id="rId12"/>
    <p:sldId id="308" r:id="rId13"/>
    <p:sldId id="315" r:id="rId14"/>
    <p:sldId id="316" r:id="rId15"/>
    <p:sldId id="320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D06800"/>
    <a:srgbClr val="700202"/>
    <a:srgbClr val="CEC9AE"/>
    <a:srgbClr val="FF33CC"/>
    <a:srgbClr val="0000CC"/>
    <a:srgbClr val="108B18"/>
    <a:srgbClr val="ECEAE1"/>
    <a:srgbClr val="E0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51" autoAdjust="0"/>
    <p:restoredTop sz="73898" autoAdjust="0"/>
  </p:normalViewPr>
  <p:slideViewPr>
    <p:cSldViewPr snapToGrid="0">
      <p:cViewPr varScale="1">
        <p:scale>
          <a:sx n="115" d="100"/>
          <a:sy n="115" d="100"/>
        </p:scale>
        <p:origin x="630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93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30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52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64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3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34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0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2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7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7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59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4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.jp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.jp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87" y="341194"/>
            <a:ext cx="2164081" cy="968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67" y="341194"/>
            <a:ext cx="1671113" cy="9689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6204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Young Learners</a:t>
            </a:r>
            <a:endParaRPr lang="ka-GE" dirty="0"/>
          </a:p>
          <a:p>
            <a:pPr algn="ctr"/>
            <a:r>
              <a:rPr lang="ka-GE" dirty="0"/>
              <a:t>დაწყებითი კლასები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DC567F-8C1C-4C43-B3AF-048ADB55A9CB}"/>
              </a:ext>
            </a:extLst>
          </p:cNvPr>
          <p:cNvSpPr/>
          <p:nvPr/>
        </p:nvSpPr>
        <p:spPr>
          <a:xfrm>
            <a:off x="454653" y="1694329"/>
            <a:ext cx="10742999" cy="4676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1216660" y="1694329"/>
            <a:ext cx="10117384" cy="48499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It is </a:t>
            </a:r>
            <a:r>
              <a:rPr lang="en-US" sz="4400" dirty="0">
                <a:solidFill>
                  <a:srgbClr val="FF0000"/>
                </a:solidFill>
              </a:rPr>
              <a:t>an</a:t>
            </a:r>
            <a:r>
              <a:rPr lang="en-US" sz="4400" dirty="0"/>
              <a:t> </a:t>
            </a:r>
            <a:r>
              <a:rPr lang="en-US" sz="4400" dirty="0">
                <a:solidFill>
                  <a:schemeClr val="bg1"/>
                </a:solidFill>
              </a:rPr>
              <a:t>elephant.</a:t>
            </a:r>
            <a:endParaRPr lang="ka-GE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It is </a:t>
            </a:r>
            <a:r>
              <a:rPr lang="en-US" sz="4400" dirty="0">
                <a:solidFill>
                  <a:srgbClr val="FF0000"/>
                </a:solidFill>
              </a:rPr>
              <a:t>a</a:t>
            </a:r>
            <a:r>
              <a:rPr lang="en-US" sz="4400" dirty="0"/>
              <a:t> </a:t>
            </a:r>
            <a:r>
              <a:rPr lang="en-US" sz="4400" dirty="0">
                <a:solidFill>
                  <a:schemeClr val="bg1"/>
                </a:solidFill>
              </a:rPr>
              <a:t>train.</a:t>
            </a:r>
            <a:endParaRPr lang="ka-GE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It is </a:t>
            </a:r>
            <a:r>
              <a:rPr lang="en-US" sz="4400" dirty="0">
                <a:solidFill>
                  <a:srgbClr val="FF0000"/>
                </a:solidFill>
              </a:rPr>
              <a:t>an</a:t>
            </a:r>
            <a:r>
              <a:rPr lang="en-US" sz="4400" dirty="0"/>
              <a:t> </a:t>
            </a:r>
            <a:r>
              <a:rPr lang="en-US" sz="4400" dirty="0">
                <a:solidFill>
                  <a:schemeClr val="bg1"/>
                </a:solidFill>
              </a:rPr>
              <a:t>orange.</a:t>
            </a:r>
            <a:endParaRPr lang="ka-GE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It is </a:t>
            </a:r>
            <a:r>
              <a:rPr lang="en-US" sz="4400" dirty="0">
                <a:solidFill>
                  <a:srgbClr val="FF0000"/>
                </a:solidFill>
              </a:rPr>
              <a:t>a</a:t>
            </a:r>
            <a:r>
              <a:rPr lang="en-US" sz="4400" dirty="0"/>
              <a:t> </a:t>
            </a:r>
            <a:r>
              <a:rPr lang="en-US" sz="4400" dirty="0">
                <a:solidFill>
                  <a:schemeClr val="bg1"/>
                </a:solidFill>
              </a:rPr>
              <a:t>doll.</a:t>
            </a:r>
            <a:endParaRPr lang="ka-GE" sz="4400" dirty="0">
              <a:solidFill>
                <a:schemeClr val="bg1"/>
              </a:solidFill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58850F3F-5CF3-2441-93B7-1C522FC39E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B0EB97-A303-8E4D-8BB6-AFD2BA7BF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1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07629" y="2135369"/>
            <a:ext cx="2287626" cy="19724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13" name="Oval 12"/>
          <p:cNvSpPr/>
          <p:nvPr/>
        </p:nvSpPr>
        <p:spPr>
          <a:xfrm>
            <a:off x="3774684" y="414544"/>
            <a:ext cx="1097921" cy="10940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FF00"/>
                </a:solidFill>
              </a:rPr>
              <a:t>i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66876" y="2859947"/>
            <a:ext cx="1104324" cy="11511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7030A0"/>
                </a:solidFill>
              </a:rPr>
              <a:t>o</a:t>
            </a:r>
          </a:p>
        </p:txBody>
      </p:sp>
      <p:sp>
        <p:nvSpPr>
          <p:cNvPr id="16" name="Oval 15"/>
          <p:cNvSpPr/>
          <p:nvPr/>
        </p:nvSpPr>
        <p:spPr>
          <a:xfrm>
            <a:off x="3405365" y="5142122"/>
            <a:ext cx="1281122" cy="11854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33CC"/>
                </a:solidFill>
              </a:rPr>
              <a:t>u</a:t>
            </a:r>
          </a:p>
        </p:txBody>
      </p:sp>
      <p:sp>
        <p:nvSpPr>
          <p:cNvPr id="17" name="Oval 16"/>
          <p:cNvSpPr/>
          <p:nvPr/>
        </p:nvSpPr>
        <p:spPr>
          <a:xfrm>
            <a:off x="204467" y="906452"/>
            <a:ext cx="1282081" cy="12507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18" name="Oval 17"/>
          <p:cNvSpPr/>
          <p:nvPr/>
        </p:nvSpPr>
        <p:spPr>
          <a:xfrm>
            <a:off x="112379" y="4287378"/>
            <a:ext cx="1253392" cy="12556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CC"/>
                </a:solidFill>
              </a:rPr>
              <a:t>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161211" y="1959429"/>
            <a:ext cx="0" cy="16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726081" y="209006"/>
            <a:ext cx="35282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an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alligator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an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iron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 an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octopus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 an </a:t>
            </a:r>
            <a:r>
              <a:rPr lang="en-US" sz="4000" dirty="0">
                <a:solidFill>
                  <a:schemeClr val="bg1"/>
                </a:solidFill>
              </a:rPr>
              <a:t>umbrella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 an </a:t>
            </a:r>
            <a:r>
              <a:rPr lang="en-US" sz="4000" dirty="0">
                <a:solidFill>
                  <a:schemeClr val="bg1"/>
                </a:solidFill>
              </a:rPr>
              <a:t>egg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28" y="2859947"/>
            <a:ext cx="1861165" cy="10643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21" y="4011114"/>
            <a:ext cx="1095847" cy="1056867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4402183" y="3435531"/>
            <a:ext cx="908839" cy="84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31365" y="4221316"/>
            <a:ext cx="265232" cy="6938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1122261" y="3762103"/>
            <a:ext cx="929877" cy="557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486550" y="1975759"/>
            <a:ext cx="693803" cy="4716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774684" y="1632857"/>
            <a:ext cx="379305" cy="524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95" y="4419765"/>
            <a:ext cx="1978705" cy="1827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01" y="1895039"/>
            <a:ext cx="1333057" cy="1231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66" y="359340"/>
            <a:ext cx="2680335" cy="24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4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5C9B70-5596-CC4A-A11C-A9557D9D9CC8}"/>
              </a:ext>
            </a:extLst>
          </p:cNvPr>
          <p:cNvSpPr/>
          <p:nvPr/>
        </p:nvSpPr>
        <p:spPr>
          <a:xfrm>
            <a:off x="8304551" y="277006"/>
            <a:ext cx="2950471" cy="141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745505" y="220475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Activity</a:t>
            </a:r>
            <a:endParaRPr lang="ka-GE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a-GE" sz="14400" dirty="0">
                <a:solidFill>
                  <a:schemeClr val="bg1"/>
                </a:solidFill>
              </a:rPr>
              <a:t>აქტივობა</a:t>
            </a:r>
            <a:endParaRPr lang="en-US" sz="14400" dirty="0">
              <a:solidFill>
                <a:schemeClr val="bg1"/>
              </a:solidFill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1137638" y="2088367"/>
            <a:ext cx="10117384" cy="390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Write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 / an </a:t>
            </a:r>
            <a:r>
              <a:rPr lang="en-US" dirty="0">
                <a:solidFill>
                  <a:schemeClr val="bg1"/>
                </a:solidFill>
              </a:rPr>
              <a:t>article</a:t>
            </a:r>
            <a:r>
              <a:rPr lang="ka-GE" dirty="0">
                <a:solidFill>
                  <a:schemeClr val="bg1"/>
                </a:solidFill>
              </a:rPr>
              <a:t> - დაწერეთ</a:t>
            </a:r>
            <a:r>
              <a:rPr lang="ka-GE" dirty="0"/>
              <a:t> </a:t>
            </a:r>
            <a:r>
              <a:rPr lang="en-US" dirty="0">
                <a:solidFill>
                  <a:srgbClr val="FF0000"/>
                </a:solidFill>
              </a:rPr>
              <a:t>a / an </a:t>
            </a:r>
            <a:r>
              <a:rPr lang="ka-GE" dirty="0">
                <a:solidFill>
                  <a:schemeClr val="bg1"/>
                </a:solidFill>
              </a:rPr>
              <a:t>არტიკლი.</a:t>
            </a:r>
          </a:p>
          <a:p>
            <a:pPr marL="0" indent="0" algn="just">
              <a:buNone/>
            </a:pPr>
            <a:endParaRPr lang="ka-GE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___ insect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___ train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___apple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___ orange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___ lorry</a:t>
            </a: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765D5229-DDCD-2B47-80DB-59F4DB4FF9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F9F8E7-B4C1-9C49-85D3-50C6E50DD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91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146756" y="1005707"/>
            <a:ext cx="7445173" cy="2625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4ED06-31B5-6548-8DF4-110B72764DB0}"/>
              </a:ext>
            </a:extLst>
          </p:cNvPr>
          <p:cNvSpPr/>
          <p:nvPr/>
        </p:nvSpPr>
        <p:spPr>
          <a:xfrm>
            <a:off x="6223125" y="217898"/>
            <a:ext cx="5419058" cy="1326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6106790" y="220475"/>
            <a:ext cx="5753517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Vocabulary Review</a:t>
            </a:r>
            <a:endParaRPr lang="ka-GE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a-GE" sz="14400" dirty="0">
                <a:solidFill>
                  <a:schemeClr val="bg1"/>
                </a:solidFill>
              </a:rPr>
              <a:t>ლექსიკის გამეორება</a:t>
            </a:r>
            <a:endParaRPr lang="en-US" sz="14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5022" y="2951466"/>
            <a:ext cx="2494845" cy="709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train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მატარებელი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1778" y="2951465"/>
            <a:ext cx="2349020" cy="711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plane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თვითმფრინავი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21524" y="2957130"/>
            <a:ext cx="2501602" cy="703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lorry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სატვირთო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12178" y="2948324"/>
            <a:ext cx="2490532" cy="712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ship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გემი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86171" y="5867094"/>
            <a:ext cx="1887261" cy="650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slow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ნელი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37897" y="5888789"/>
            <a:ext cx="2204992" cy="65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fast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სწრაფი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47929" y="5888789"/>
            <a:ext cx="2103906" cy="65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white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თეთრი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66" y="3574816"/>
            <a:ext cx="2139723" cy="2421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5" y="929500"/>
            <a:ext cx="2238375" cy="2533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138" y="1349653"/>
            <a:ext cx="2790045" cy="1744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37" y="1052625"/>
            <a:ext cx="2238375" cy="2533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23" y="1073580"/>
            <a:ext cx="2238375" cy="2533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29" y="3690390"/>
            <a:ext cx="2033589" cy="2301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1" y="2898914"/>
            <a:ext cx="4177416" cy="3857646"/>
          </a:xfrm>
          <a:prstGeom prst="rect">
            <a:avLst/>
          </a:prstGeom>
        </p:spPr>
      </p:pic>
      <p:pic>
        <p:nvPicPr>
          <p:cNvPr id="25" name="Google Shape;90;p1">
            <a:extLst>
              <a:ext uri="{FF2B5EF4-FFF2-40B4-BE49-F238E27FC236}">
                <a16:creationId xmlns:a16="http://schemas.microsoft.com/office/drawing/2014/main" id="{F636C446-1540-5B49-9DB8-2AB6C5B272A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ECA15F-0C5D-3A43-881E-07C5DDCFBC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4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700" b="1" i="1" dirty="0">
              <a:solidFill>
                <a:srgbClr val="C0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1027" name="Picture 3" descr="Slightly_Smiling_Face_Emoji_87fdae9b-b2af-4619-a37f-e484c5e2e7a4_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46" y="1387555"/>
            <a:ext cx="4243220" cy="424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3A1A9B97-9691-E442-9F35-7A5922C81D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85C1F-4858-A843-8489-9D884D900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0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C14C1B-D139-1648-A779-BC604523EF08}"/>
              </a:ext>
            </a:extLst>
          </p:cNvPr>
          <p:cNvSpPr/>
          <p:nvPr/>
        </p:nvSpPr>
        <p:spPr>
          <a:xfrm>
            <a:off x="314792" y="374754"/>
            <a:ext cx="3808321" cy="316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51" y="1365829"/>
            <a:ext cx="3556520" cy="11229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n-lt"/>
              </a:rPr>
              <a:t>Homework</a:t>
            </a:r>
            <a:br>
              <a:rPr lang="en-US" sz="2800" b="1" dirty="0">
                <a:solidFill>
                  <a:schemeClr val="bg1"/>
                </a:solidFill>
                <a:latin typeface="+mn-lt"/>
              </a:rPr>
            </a:br>
            <a:r>
              <a:rPr lang="ka-GE" sz="2800" b="1" dirty="0">
                <a:solidFill>
                  <a:schemeClr val="bg1"/>
                </a:solidFill>
                <a:latin typeface="+mn-lt"/>
              </a:rPr>
              <a:t>საშინაო დავალება</a:t>
            </a:r>
            <a:r>
              <a:rPr lang="ka-GE" sz="2800" dirty="0">
                <a:solidFill>
                  <a:schemeClr val="bg1"/>
                </a:solidFill>
                <a:latin typeface="+mn-lt"/>
              </a:rPr>
              <a:t/>
            </a:r>
            <a:br>
              <a:rPr lang="ka-GE" sz="2800" dirty="0">
                <a:solidFill>
                  <a:schemeClr val="bg1"/>
                </a:solidFill>
                <a:latin typeface="+mn-lt"/>
              </a:rPr>
            </a:br>
            <a:r>
              <a:rPr lang="ka-GE" sz="2800" dirty="0">
                <a:solidFill>
                  <a:schemeClr val="bg1"/>
                </a:solidFill>
                <a:latin typeface="+mn-lt"/>
              </a:rPr>
              <a:t/>
            </a:r>
            <a:br>
              <a:rPr lang="ka-GE" sz="2800" dirty="0">
                <a:solidFill>
                  <a:schemeClr val="bg1"/>
                </a:solidFill>
                <a:latin typeface="+mn-lt"/>
              </a:rPr>
            </a:br>
            <a:r>
              <a:rPr lang="en-US" sz="2200" dirty="0">
                <a:solidFill>
                  <a:schemeClr val="bg1"/>
                </a:solidFill>
                <a:latin typeface="+mn-lt"/>
              </a:rPr>
              <a:t>Draw four pictures and describe them with the words from the circle. </a:t>
            </a:r>
            <a:r>
              <a:rPr lang="ka-GE" sz="2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ka-GE" sz="2200" dirty="0" smtClean="0">
                <a:solidFill>
                  <a:schemeClr val="bg1"/>
                </a:solidFill>
                <a:latin typeface="+mn-lt"/>
              </a:rPr>
            </a:br>
            <a:r>
              <a:rPr lang="ka-GE" sz="2200" dirty="0" smtClean="0">
                <a:solidFill>
                  <a:schemeClr val="bg1"/>
                </a:solidFill>
                <a:latin typeface="+mn-lt"/>
              </a:rPr>
              <a:t>დახატეთ </a:t>
            </a:r>
            <a:r>
              <a:rPr lang="ka-GE" sz="2200" dirty="0">
                <a:solidFill>
                  <a:schemeClr val="bg1"/>
                </a:solidFill>
                <a:latin typeface="+mn-lt"/>
              </a:rPr>
              <a:t>ოთხი სურათი და </a:t>
            </a:r>
            <a:r>
              <a:rPr lang="ka-GE" sz="2200" dirty="0" smtClean="0">
                <a:solidFill>
                  <a:schemeClr val="bg1"/>
                </a:solidFill>
                <a:latin typeface="+mn-lt"/>
              </a:rPr>
              <a:t>დაახასიათეთ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a-GE" sz="2200" dirty="0" smtClean="0">
                <a:solidFill>
                  <a:schemeClr val="bg1"/>
                </a:solidFill>
                <a:latin typeface="+mn-lt"/>
              </a:rPr>
              <a:t>მოცემული სიტყვების გამოყენებით.</a:t>
            </a: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682343"/>
            <a:ext cx="2248457" cy="10319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chemeClr val="bg1"/>
                </a:solidFill>
              </a:rPr>
              <a:t>It is a train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It is fast.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4195" y="5473336"/>
            <a:ext cx="2248457" cy="1384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chemeClr val="bg1"/>
                </a:solidFill>
              </a:rPr>
              <a:t>It is an orange</a:t>
            </a:r>
            <a:r>
              <a:rPr lang="ka-GE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It is small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50190" y="5264330"/>
            <a:ext cx="2248457" cy="18679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 b="1" dirty="0"/>
          </a:p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chemeClr val="bg1"/>
                </a:solidFill>
              </a:rPr>
              <a:t>It is a teddy bear</a:t>
            </a:r>
            <a:r>
              <a:rPr lang="ka-GE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It is brown.</a:t>
            </a:r>
          </a:p>
          <a:p>
            <a:pPr algn="ctr"/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9105343" y="5264330"/>
            <a:ext cx="2248457" cy="21814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chemeClr val="bg1"/>
                </a:solidFill>
              </a:rPr>
              <a:t>It is a doll</a:t>
            </a:r>
            <a:r>
              <a:rPr lang="ka-GE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It is happy</a:t>
            </a:r>
          </a:p>
          <a:p>
            <a:pPr algn="ctr"/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63" y="4144115"/>
            <a:ext cx="2187043" cy="2210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0" y="4577768"/>
            <a:ext cx="2006015" cy="1791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48" y="4396674"/>
            <a:ext cx="1742383" cy="1972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05" y="4196092"/>
            <a:ext cx="1838131" cy="208060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76095" y="170342"/>
            <a:ext cx="5294734" cy="41261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blue 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FF00"/>
                </a:solidFill>
              </a:rPr>
              <a:t>green  </a:t>
            </a:r>
            <a:r>
              <a:rPr lang="en-US" sz="2800" b="1" dirty="0">
                <a:solidFill>
                  <a:srgbClr val="002060"/>
                </a:solidFill>
              </a:rPr>
              <a:t>    </a:t>
            </a:r>
            <a:r>
              <a:rPr lang="en-US" sz="2800" b="1" dirty="0">
                <a:solidFill>
                  <a:srgbClr val="7030A0"/>
                </a:solidFill>
              </a:rPr>
              <a:t>purple</a:t>
            </a:r>
            <a:br>
              <a:rPr lang="en-US" sz="2800" b="1" dirty="0">
                <a:solidFill>
                  <a:srgbClr val="7030A0"/>
                </a:solidFill>
              </a:rPr>
            </a:br>
            <a:r>
              <a:rPr lang="en-US" sz="2800" b="1" dirty="0">
                <a:solidFill>
                  <a:srgbClr val="00FF00"/>
                </a:solidFill>
              </a:rPr>
              <a:t>  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D06800"/>
                </a:solidFill>
              </a:rPr>
              <a:t>orange  </a:t>
            </a:r>
            <a:r>
              <a:rPr lang="en-US" sz="2800" b="1" dirty="0">
                <a:solidFill>
                  <a:srgbClr val="7030A0"/>
                </a:solidFill>
              </a:rPr>
              <a:t>               </a:t>
            </a:r>
            <a:r>
              <a:rPr lang="en-US" sz="2800" b="1" dirty="0">
                <a:solidFill>
                  <a:srgbClr val="CEC9AE"/>
                </a:solidFill>
              </a:rPr>
              <a:t>white</a:t>
            </a:r>
            <a:r>
              <a:rPr lang="en-US" sz="2800" b="1" dirty="0">
                <a:solidFill>
                  <a:srgbClr val="7030A0"/>
                </a:solidFill>
              </a:rPr>
              <a:t>       </a:t>
            </a:r>
            <a:r>
              <a:rPr lang="en-US" sz="2800" b="1" dirty="0">
                <a:solidFill>
                  <a:schemeClr val="tx1"/>
                </a:solidFill>
              </a:rPr>
              <a:t>black</a:t>
            </a:r>
            <a:r>
              <a:rPr lang="en-US" sz="2800" b="1" dirty="0">
                <a:solidFill>
                  <a:srgbClr val="7030A0"/>
                </a:solidFill>
              </a:rPr>
              <a:t>       </a:t>
            </a:r>
            <a:r>
              <a:rPr lang="en-US" sz="2800" b="1" dirty="0">
                <a:solidFill>
                  <a:srgbClr val="FF33CC"/>
                </a:solidFill>
              </a:rPr>
              <a:t>pink          </a:t>
            </a:r>
            <a:r>
              <a:rPr lang="en-US" sz="2800" b="1" dirty="0">
                <a:solidFill>
                  <a:srgbClr val="FFFF00"/>
                </a:solidFill>
              </a:rPr>
              <a:t>yellow         </a:t>
            </a:r>
            <a:r>
              <a:rPr lang="en-US" sz="2800" b="1" dirty="0">
                <a:solidFill>
                  <a:srgbClr val="700202"/>
                </a:solidFill>
              </a:rPr>
              <a:t>brown</a:t>
            </a:r>
            <a:r>
              <a:rPr lang="en-US" sz="2800" b="1" dirty="0">
                <a:solidFill>
                  <a:srgbClr val="FFFF00"/>
                </a:solidFill>
              </a:rPr>
              <a:t>                          </a:t>
            </a:r>
            <a:r>
              <a:rPr lang="en-US" sz="2800" b="1" dirty="0">
                <a:solidFill>
                  <a:srgbClr val="FF0000"/>
                </a:solidFill>
              </a:rPr>
              <a:t>red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   </a:t>
            </a:r>
            <a:r>
              <a:rPr lang="en-US" sz="2800" b="1" dirty="0">
                <a:solidFill>
                  <a:schemeClr val="tx1"/>
                </a:solidFill>
              </a:rPr>
              <a:t>small </a:t>
            </a:r>
            <a:r>
              <a:rPr lang="en-US" sz="2800" b="1" dirty="0">
                <a:solidFill>
                  <a:srgbClr val="FF0000"/>
                </a:solidFill>
              </a:rPr>
              <a:t>       </a:t>
            </a:r>
            <a:r>
              <a:rPr lang="en-US" sz="2800" b="1" dirty="0">
                <a:solidFill>
                  <a:schemeClr val="tx1"/>
                </a:solidFill>
              </a:rPr>
              <a:t>slow                sad                   fast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   big    happy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   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2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1730644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6" y="364194"/>
            <a:ext cx="2176937" cy="97474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6660" y="1870384"/>
            <a:ext cx="10137140" cy="4351338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en-US" dirty="0"/>
              <a:t>                           </a:t>
            </a:r>
            <a:endParaRPr lang="en-US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00" y="2028574"/>
            <a:ext cx="5974598" cy="3231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85C1F-4858-A843-8489-9D884D900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174" y="36995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700" b="1" i="1" dirty="0">
              <a:solidFill>
                <a:srgbClr val="C0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1026" name="Picture 2" descr="Sad_Face_Emoji_gran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23" y="1577102"/>
            <a:ext cx="3188828" cy="318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lightly_Smiling_Face_Emoji_87fdae9b-b2af-4619-a37f-e484c5e2e7a4_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36" y="1577102"/>
            <a:ext cx="3299715" cy="32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31742" y="4728023"/>
            <a:ext cx="3487479" cy="963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sad</a:t>
            </a:r>
          </a:p>
          <a:p>
            <a:pPr algn="ctr"/>
            <a:r>
              <a:rPr lang="ka-GE" sz="2800" b="1" dirty="0">
                <a:solidFill>
                  <a:schemeClr val="bg1"/>
                </a:solidFill>
              </a:rPr>
              <a:t>მოწყენილი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79535" y="4728021"/>
            <a:ext cx="3487479" cy="963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happy</a:t>
            </a:r>
          </a:p>
          <a:p>
            <a:pPr algn="ctr"/>
            <a:r>
              <a:rPr lang="ka-GE" sz="2800" b="1" dirty="0">
                <a:solidFill>
                  <a:schemeClr val="bg1"/>
                </a:solidFill>
              </a:rPr>
              <a:t>ბედნიერი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419055D3-ABA0-E144-885C-ADDA6CF706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68111E-C721-6246-8D75-49720B954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0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B84C96-22AE-7941-B78B-6D4FF61650A3}"/>
              </a:ext>
            </a:extLst>
          </p:cNvPr>
          <p:cNvSpPr/>
          <p:nvPr/>
        </p:nvSpPr>
        <p:spPr>
          <a:xfrm>
            <a:off x="2848131" y="2113613"/>
            <a:ext cx="6655633" cy="2698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146756" y="1005707"/>
            <a:ext cx="12207936" cy="3997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/>
          </a:p>
          <a:p>
            <a:pPr algn="ctr"/>
            <a:r>
              <a:rPr lang="en-US" sz="8000" b="1" i="1" dirty="0">
                <a:solidFill>
                  <a:schemeClr val="bg1"/>
                </a:solidFill>
              </a:rPr>
              <a:t>Transport</a:t>
            </a:r>
            <a:endParaRPr lang="ru-RU" sz="6600" b="1" i="1" dirty="0">
              <a:solidFill>
                <a:schemeClr val="bg1"/>
              </a:solidFill>
            </a:endParaRPr>
          </a:p>
          <a:p>
            <a:pPr algn="ctr"/>
            <a:r>
              <a:rPr lang="ka-GE" sz="6600" b="1" i="1" dirty="0">
                <a:solidFill>
                  <a:schemeClr val="bg1"/>
                </a:solidFill>
              </a:rPr>
              <a:t>ტრანსპორტი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78BD77FA-E678-1942-87B2-337BD1EF78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37437F-BC7E-5248-8A67-B7695698D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146756" y="1005707"/>
            <a:ext cx="7445173" cy="2625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90" y="2942567"/>
            <a:ext cx="3394550" cy="3842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11" y="3018000"/>
            <a:ext cx="3033569" cy="343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87" y="1461680"/>
            <a:ext cx="2749889" cy="3112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61" y="1638658"/>
            <a:ext cx="3475676" cy="2173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90" y="1217017"/>
            <a:ext cx="2830996" cy="3204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3" y="3113380"/>
            <a:ext cx="3467627" cy="3925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465" y="-261118"/>
            <a:ext cx="2238375" cy="2533650"/>
          </a:xfrm>
          <a:prstGeom prst="rect">
            <a:avLst/>
          </a:prstGeom>
        </p:spPr>
      </p:pic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0825B349-9C0C-3746-BDAA-136014E7135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1608B0-BBA0-2E4C-ADEF-4C88C0106D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9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98920" y="4375697"/>
            <a:ext cx="3487479" cy="949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train</a:t>
            </a:r>
          </a:p>
          <a:p>
            <a:pPr algn="ctr"/>
            <a:r>
              <a:rPr lang="ka-GE" sz="2800" b="1" dirty="0">
                <a:solidFill>
                  <a:schemeClr val="bg1"/>
                </a:solidFill>
              </a:rPr>
              <a:t>მატარებელი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C54B22-5629-8347-890A-7C852D712293}"/>
              </a:ext>
            </a:extLst>
          </p:cNvPr>
          <p:cNvSpPr/>
          <p:nvPr/>
        </p:nvSpPr>
        <p:spPr>
          <a:xfrm>
            <a:off x="8124669" y="224852"/>
            <a:ext cx="3229131" cy="1469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745505" y="220475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Vocabulary</a:t>
            </a:r>
            <a:endParaRPr lang="ka-GE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ლ</a:t>
            </a:r>
            <a:r>
              <a:rPr lang="ka-GE" sz="14400" dirty="0">
                <a:solidFill>
                  <a:schemeClr val="bg1"/>
                </a:solidFill>
              </a:rPr>
              <a:t>ექსიკა</a:t>
            </a:r>
            <a:endParaRPr lang="en-US" sz="14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04893" y="4358344"/>
            <a:ext cx="2492188" cy="949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fast</a:t>
            </a:r>
          </a:p>
          <a:p>
            <a:pPr algn="ctr"/>
            <a:r>
              <a:rPr lang="ka-GE" sz="2800" b="1" dirty="0">
                <a:solidFill>
                  <a:schemeClr val="bg1"/>
                </a:solidFill>
              </a:rPr>
              <a:t>სწრაფი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69" y="1709909"/>
            <a:ext cx="3325242" cy="3241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57" y="1694329"/>
            <a:ext cx="2481683" cy="2721780"/>
          </a:xfrm>
          <a:prstGeom prst="rect">
            <a:avLst/>
          </a:prstGeom>
        </p:spPr>
      </p:pic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E633AE56-83D4-5941-AE5F-3B7A1BFB336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1C7CBC-0773-2C48-86A3-4504FA132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27BD40-3E9F-944A-A816-BDB9984B13D8}"/>
              </a:ext>
            </a:extLst>
          </p:cNvPr>
          <p:cNvSpPr/>
          <p:nvPr/>
        </p:nvSpPr>
        <p:spPr>
          <a:xfrm>
            <a:off x="8394492" y="374754"/>
            <a:ext cx="2773180" cy="110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745505" y="220475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Vocabulary</a:t>
            </a:r>
            <a:endParaRPr lang="ka-GE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ლ</a:t>
            </a:r>
            <a:r>
              <a:rPr lang="ka-GE" sz="14400" dirty="0">
                <a:solidFill>
                  <a:schemeClr val="bg1"/>
                </a:solidFill>
              </a:rPr>
              <a:t>ექსიკა</a:t>
            </a:r>
            <a:endParaRPr lang="en-US" sz="14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36889" y="4266338"/>
            <a:ext cx="3576823" cy="852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ship</a:t>
            </a:r>
          </a:p>
          <a:p>
            <a:pPr algn="ctr"/>
            <a:r>
              <a:rPr lang="ka-GE" sz="2800" b="1" dirty="0">
                <a:solidFill>
                  <a:schemeClr val="bg1"/>
                </a:solidFill>
              </a:rPr>
              <a:t>გემი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96969" y="4245280"/>
            <a:ext cx="2238300" cy="890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slow</a:t>
            </a:r>
          </a:p>
          <a:p>
            <a:pPr algn="ctr"/>
            <a:r>
              <a:rPr lang="ka-GE" sz="2800" b="1" dirty="0">
                <a:solidFill>
                  <a:schemeClr val="bg1"/>
                </a:solidFill>
              </a:rPr>
              <a:t>ნელი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7170" y="4245280"/>
            <a:ext cx="2516341" cy="890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white</a:t>
            </a:r>
          </a:p>
          <a:p>
            <a:pPr algn="ctr"/>
            <a:r>
              <a:rPr lang="ka-GE" sz="2800" b="1" dirty="0">
                <a:solidFill>
                  <a:schemeClr val="bg1"/>
                </a:solidFill>
              </a:rPr>
              <a:t>თეთრი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30" y="1807691"/>
            <a:ext cx="2238375" cy="2533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23" y="1948721"/>
            <a:ext cx="3878372" cy="2425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13" y="634602"/>
            <a:ext cx="4874821" cy="4501667"/>
          </a:xfrm>
          <a:prstGeom prst="rect">
            <a:avLst/>
          </a:prstGeom>
        </p:spPr>
      </p:pic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60979D1F-CEF7-774E-B7F5-93EE216564A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E4B745-7BFA-9A40-80E7-D1579CC8AD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9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FBEA4A-B3AB-A24E-9E10-46A17CB8CC25}"/>
              </a:ext>
            </a:extLst>
          </p:cNvPr>
          <p:cNvSpPr/>
          <p:nvPr/>
        </p:nvSpPr>
        <p:spPr>
          <a:xfrm>
            <a:off x="8544393" y="374754"/>
            <a:ext cx="2518348" cy="110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745505" y="220475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Vocabulary</a:t>
            </a:r>
            <a:endParaRPr lang="ka-GE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ლ</a:t>
            </a:r>
            <a:r>
              <a:rPr lang="ka-GE" sz="14400" dirty="0">
                <a:solidFill>
                  <a:schemeClr val="bg1"/>
                </a:solidFill>
              </a:rPr>
              <a:t>ექსიკა</a:t>
            </a:r>
            <a:endParaRPr lang="en-US" sz="14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7743" y="4396846"/>
            <a:ext cx="3168503" cy="852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lorry</a:t>
            </a:r>
          </a:p>
          <a:p>
            <a:pPr algn="ctr"/>
            <a:r>
              <a:rPr lang="ka-GE" sz="2800" b="1" dirty="0">
                <a:solidFill>
                  <a:schemeClr val="bg1"/>
                </a:solidFill>
              </a:rPr>
              <a:t>სატვირთო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46354" y="4358344"/>
            <a:ext cx="2394371" cy="890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slow</a:t>
            </a:r>
          </a:p>
          <a:p>
            <a:pPr algn="ctr"/>
            <a:r>
              <a:rPr lang="ka-GE" sz="2800" b="1" dirty="0">
                <a:solidFill>
                  <a:schemeClr val="bg1"/>
                </a:solidFill>
              </a:rPr>
              <a:t>ნელი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69" y="2106900"/>
            <a:ext cx="2832994" cy="2837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63" y="886857"/>
            <a:ext cx="4731204" cy="4369043"/>
          </a:xfrm>
          <a:prstGeom prst="rect">
            <a:avLst/>
          </a:prstGeom>
        </p:spPr>
      </p:pic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C3AF53E6-700C-0142-8B45-90C114F303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D813FD-46FF-A945-AE52-9CD33E4FD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6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09422" y="4368801"/>
            <a:ext cx="3476977" cy="956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plane</a:t>
            </a:r>
          </a:p>
          <a:p>
            <a:pPr algn="ctr"/>
            <a:r>
              <a:rPr lang="ka-GE" sz="2800" b="1" dirty="0">
                <a:solidFill>
                  <a:schemeClr val="bg1"/>
                </a:solidFill>
              </a:rPr>
              <a:t>თვითმფრინავი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8D230D-EC22-EA4B-BB99-383B94AEB6ED}"/>
              </a:ext>
            </a:extLst>
          </p:cNvPr>
          <p:cNvSpPr/>
          <p:nvPr/>
        </p:nvSpPr>
        <p:spPr>
          <a:xfrm>
            <a:off x="8541443" y="220475"/>
            <a:ext cx="2492188" cy="1330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745505" y="220475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Vocabulary</a:t>
            </a:r>
            <a:endParaRPr lang="ka-GE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ლ</a:t>
            </a:r>
            <a:r>
              <a:rPr lang="ka-GE" sz="14400" dirty="0">
                <a:solidFill>
                  <a:schemeClr val="bg1"/>
                </a:solidFill>
              </a:rPr>
              <a:t>ექსიკა</a:t>
            </a:r>
            <a:endParaRPr lang="en-US" sz="14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41443" y="4342280"/>
            <a:ext cx="2492188" cy="949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fast</a:t>
            </a:r>
          </a:p>
          <a:p>
            <a:pPr algn="ctr"/>
            <a:r>
              <a:rPr lang="ka-GE" sz="2800" b="1" dirty="0">
                <a:solidFill>
                  <a:schemeClr val="bg1"/>
                </a:solidFill>
              </a:rPr>
              <a:t>სწრაფი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6696" y="4375697"/>
            <a:ext cx="2516341" cy="949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white</a:t>
            </a:r>
          </a:p>
          <a:p>
            <a:pPr algn="ctr"/>
            <a:r>
              <a:rPr lang="ka-GE" sz="2800" b="1" dirty="0">
                <a:solidFill>
                  <a:schemeClr val="bg1"/>
                </a:solidFill>
              </a:rPr>
              <a:t>თეთრი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92" y="1517829"/>
            <a:ext cx="2601174" cy="2944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26" y="1938108"/>
            <a:ext cx="2600791" cy="253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87" y="1551128"/>
            <a:ext cx="3213999" cy="3637973"/>
          </a:xfrm>
          <a:prstGeom prst="rect">
            <a:avLst/>
          </a:prstGeom>
        </p:spPr>
      </p:pic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CB01F7E8-AB8C-DC42-9D7B-9278EFBCDC6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5B0A88-54C2-0E4A-B738-5B7101BA21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4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11A75D-3DFB-DC4A-96D8-5FD2B272F62D}"/>
              </a:ext>
            </a:extLst>
          </p:cNvPr>
          <p:cNvSpPr/>
          <p:nvPr/>
        </p:nvSpPr>
        <p:spPr>
          <a:xfrm>
            <a:off x="8619344" y="329784"/>
            <a:ext cx="2428407" cy="1257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7745505" y="220475"/>
            <a:ext cx="4114801" cy="832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Vocabulary</a:t>
            </a:r>
            <a:endParaRPr lang="ka-GE" sz="1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400" dirty="0">
                <a:solidFill>
                  <a:schemeClr val="bg1"/>
                </a:solidFill>
              </a:rPr>
              <a:t>ლ</a:t>
            </a:r>
            <a:r>
              <a:rPr lang="ka-GE" sz="14400" dirty="0">
                <a:solidFill>
                  <a:schemeClr val="bg1"/>
                </a:solidFill>
              </a:rPr>
              <a:t>ექსიკა</a:t>
            </a:r>
            <a:endParaRPr lang="en-US" sz="14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09130" y="4846508"/>
            <a:ext cx="2775670" cy="890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slow</a:t>
            </a:r>
          </a:p>
          <a:p>
            <a:pPr algn="ctr"/>
            <a:r>
              <a:rPr lang="ka-GE" sz="2800" b="1" dirty="0">
                <a:solidFill>
                  <a:schemeClr val="bg1"/>
                </a:solidFill>
              </a:rPr>
              <a:t>ნელი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99411" y="4863738"/>
            <a:ext cx="3242900" cy="873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fast</a:t>
            </a:r>
          </a:p>
          <a:p>
            <a:pPr algn="ctr"/>
            <a:r>
              <a:rPr lang="ka-GE" sz="2800" b="1" dirty="0">
                <a:solidFill>
                  <a:schemeClr val="bg1"/>
                </a:solidFill>
              </a:rPr>
              <a:t>სწრაფი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7" y="1587424"/>
            <a:ext cx="2894488" cy="3276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57" y="724983"/>
            <a:ext cx="5557142" cy="5131758"/>
          </a:xfrm>
          <a:prstGeom prst="rect">
            <a:avLst/>
          </a:prstGeom>
        </p:spPr>
      </p:pic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D242E3DC-C6E8-A349-9814-F506650F21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653" y="37129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D3042F-C062-744B-B253-C72D57FB6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734" y="37129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6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135</Words>
  <Application>Microsoft Office PowerPoint</Application>
  <PresentationFormat>Widescreen</PresentationFormat>
  <Paragraphs>122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საშინაო დავალება  Draw four pictures and describe them with the words from the circle.  დახატეთ ოთხი სურათი და დაახასიათეთ მოცემული სიტყვების გამოყენებით.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241</cp:revision>
  <dcterms:created xsi:type="dcterms:W3CDTF">2020-04-09T12:21:27Z</dcterms:created>
  <dcterms:modified xsi:type="dcterms:W3CDTF">2020-10-26T05:14:10Z</dcterms:modified>
</cp:coreProperties>
</file>