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371" r:id="rId8"/>
    <p:sldId id="372" r:id="rId9"/>
    <p:sldId id="373" r:id="rId10"/>
    <p:sldId id="374" r:id="rId11"/>
    <p:sldId id="347" r:id="rId12"/>
    <p:sldId id="381" r:id="rId13"/>
    <p:sldId id="382" r:id="rId14"/>
    <p:sldId id="383" r:id="rId15"/>
    <p:sldId id="384" r:id="rId16"/>
    <p:sldId id="357" r:id="rId17"/>
    <p:sldId id="358" r:id="rId18"/>
    <p:sldId id="359" r:id="rId19"/>
    <p:sldId id="360" r:id="rId20"/>
    <p:sldId id="361" r:id="rId21"/>
    <p:sldId id="362" r:id="rId22"/>
    <p:sldId id="393" r:id="rId23"/>
    <p:sldId id="388" r:id="rId24"/>
    <p:sldId id="353" r:id="rId25"/>
    <p:sldId id="354" r:id="rId26"/>
    <p:sldId id="355" r:id="rId27"/>
    <p:sldId id="397" r:id="rId28"/>
    <p:sldId id="363" r:id="rId29"/>
    <p:sldId id="364" r:id="rId30"/>
    <p:sldId id="365" r:id="rId31"/>
    <p:sldId id="366" r:id="rId32"/>
    <p:sldId id="296" r:id="rId33"/>
    <p:sldId id="325" r:id="rId34"/>
    <p:sldId id="376" r:id="rId35"/>
    <p:sldId id="330" r:id="rId36"/>
    <p:sldId id="331" r:id="rId37"/>
    <p:sldId id="395" r:id="rId38"/>
    <p:sldId id="396" r:id="rId39"/>
    <p:sldId id="392" r:id="rId40"/>
    <p:sldId id="304" r:id="rId41"/>
    <p:sldId id="33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5865"/>
  </p:normalViewPr>
  <p:slideViewPr>
    <p:cSldViewPr snapToGrid="0">
      <p:cViewPr>
        <p:scale>
          <a:sx n="70" d="100"/>
          <a:sy n="70" d="100"/>
        </p:scale>
        <p:origin x="-83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545300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303777" y="4362471"/>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000" b="1" dirty="0" smtClean="0">
              <a:solidFill>
                <a:schemeClr val="bg1"/>
              </a:solidFill>
              <a:latin typeface="Calibri" panose="020F0502020204030204" pitchFamily="34" charset="0"/>
              <a:cs typeface="Calibri" panose="020F0502020204030204" pitchFamily="34" charset="0"/>
            </a:endParaRPr>
          </a:p>
          <a:p>
            <a:pPr algn="ctr"/>
            <a:r>
              <a:rPr lang="ka-GE" sz="1800" b="1" dirty="0" err="1" smtClean="0">
                <a:solidFill>
                  <a:schemeClr val="bg1"/>
                </a:solidFill>
                <a:latin typeface="Calibri" panose="020F0502020204030204" pitchFamily="34" charset="0"/>
                <a:cs typeface="Calibri" panose="020F0502020204030204" pitchFamily="34" charset="0"/>
              </a:rPr>
              <a:t>საფონდო</a:t>
            </a:r>
            <a:r>
              <a:rPr lang="ka-GE" sz="1800" b="1" dirty="0" smtClean="0">
                <a:solidFill>
                  <a:schemeClr val="bg1"/>
                </a:solidFill>
                <a:latin typeface="Calibri" panose="020F0502020204030204" pitchFamily="34" charset="0"/>
                <a:cs typeface="Calibri" panose="020F0502020204030204" pitchFamily="34" charset="0"/>
              </a:rPr>
              <a:t> </a:t>
            </a:r>
            <a:r>
              <a:rPr lang="ka-GE" sz="1800" b="1" dirty="0">
                <a:solidFill>
                  <a:schemeClr val="bg1"/>
                </a:solidFill>
                <a:latin typeface="Calibri" panose="020F0502020204030204" pitchFamily="34" charset="0"/>
                <a:cs typeface="Calibri" panose="020F0502020204030204" pitchFamily="34" charset="0"/>
              </a:rPr>
              <a:t>ბირჟა</a:t>
            </a: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440287" y="4995151"/>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London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stock exchange</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is one of the most famous in the world.</a:t>
            </a:r>
          </a:p>
        </p:txBody>
      </p:sp>
      <p:sp>
        <p:nvSpPr>
          <p:cNvPr id="11" name="Rectangle 10"/>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
        <p:nvSpPr>
          <p:cNvPr id="12" name="Google Shape;189;g8d3272b2c0_0_231"/>
          <p:cNvSpPr/>
          <p:nvPr/>
        </p:nvSpPr>
        <p:spPr>
          <a:xfrm>
            <a:off x="4527884" y="1975678"/>
            <a:ext cx="3041553"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stock exchange</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212257" y="3625620"/>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bank will supply and buy back foreign</a:t>
            </a:r>
            <a:r>
              <a:rPr lang="en-US" sz="2400" b="1"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2366276" y="2340744"/>
            <a:ext cx="1495585" cy="47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currency</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4171187" y="2340744"/>
            <a:ext cx="1873188" cy="476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stock exchange </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6353701" y="2333176"/>
            <a:ext cx="2116119" cy="484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market economy</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8779146" y="2340744"/>
            <a:ext cx="2286000" cy="468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supply </a:t>
            </a:r>
            <a:r>
              <a:rPr lang="en-US" sz="2000" b="1" dirty="0">
                <a:latin typeface="Calibri" panose="020F0502020204030204" pitchFamily="34" charset="0"/>
                <a:cs typeface="Calibri" panose="020F0502020204030204" pitchFamily="34" charset="0"/>
              </a:rPr>
              <a:t>and demand</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694110" y="2333176"/>
            <a:ext cx="1400945" cy="484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recession</a:t>
            </a:r>
          </a:p>
        </p:txBody>
      </p:sp>
      <p:sp>
        <p:nvSpPr>
          <p:cNvPr id="21" name="Rectangle 20"/>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4.44444E-6 L 0.4694 0.27848 " pathEditMode="relative" rAng="0" ptsTypes="AA">
                                      <p:cBhvr>
                                        <p:cTn id="6" dur="2000" fill="hold"/>
                                        <p:tgtEl>
                                          <p:spTgt spid="17"/>
                                        </p:tgtEl>
                                        <p:attrNameLst>
                                          <p:attrName>ppt_x</p:attrName>
                                          <p:attrName>ppt_y</p:attrName>
                                        </p:attrNameLst>
                                      </p:cBhvr>
                                      <p:rCtr x="23464" y="1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They bought some shares on the London</a:t>
            </a:r>
            <a:r>
              <a:rPr lang="en-US" sz="2400" b="1"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535820"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stock exchange</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6096000" y="2103190"/>
            <a:ext cx="206353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market economy</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8567365" y="2103189"/>
            <a:ext cx="228643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supply and demand</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1449092" y="2103190"/>
            <a:ext cx="175384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recession</a:t>
            </a:r>
          </a:p>
        </p:txBody>
      </p:sp>
      <p:sp>
        <p:nvSpPr>
          <p:cNvPr id="15" name="Rectangle 14"/>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2.22222E-6 L 0.3293 0.24815 " pathEditMode="relative" rAng="0" ptsTypes="AA">
                                      <p:cBhvr>
                                        <p:cTn id="6" dur="2000" fill="hold"/>
                                        <p:tgtEl>
                                          <p:spTgt spid="17"/>
                                        </p:tgtEl>
                                        <p:attrNameLst>
                                          <p:attrName>ppt_x</p:attrName>
                                          <p:attrName>ppt_y</p:attrName>
                                        </p:attrNameLst>
                                      </p:cBhvr>
                                      <p:rCtr x="16458"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High unemployment is a direct result of the</a:t>
            </a:r>
            <a:r>
              <a:rPr lang="en-US" sz="2400" b="1"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2231756" y="2450060"/>
            <a:ext cx="198694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recession</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4729567" y="2450060"/>
            <a:ext cx="210139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market economy</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7462434" y="2450060"/>
            <a:ext cx="231082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supply and demand</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2.22222E-6 L 0.48555 0.2757 " pathEditMode="relative" rAng="0" ptsTypes="AA">
                                      <p:cBhvr>
                                        <p:cTn id="6" dur="2000" fill="hold"/>
                                        <p:tgtEl>
                                          <p:spTgt spid="17"/>
                                        </p:tgtEl>
                                        <p:attrNameLst>
                                          <p:attrName>ppt_x</p:attrName>
                                          <p:attrName>ppt_y</p:attrName>
                                        </p:attrNameLst>
                                      </p:cBhvr>
                                      <p:rCtr x="24271" y="1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524702" y="4295673"/>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law of …………………………………governs the prices of goods.</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639048" y="2611005"/>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market economy</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6596548" y="2599305"/>
            <a:ext cx="2429039"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supply and demand</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85185E-6 L -0.21993 0.26921 " pathEditMode="relative" rAng="0" ptsTypes="AA">
                                      <p:cBhvr>
                                        <p:cTn id="6" dur="2000" fill="hold"/>
                                        <p:tgtEl>
                                          <p:spTgt spid="18"/>
                                        </p:tgtEl>
                                        <p:attrNameLst>
                                          <p:attrName>ppt_x</p:attrName>
                                          <p:attrName>ppt_y</p:attrName>
                                        </p:attrNameLst>
                                      </p:cBhvr>
                                      <p:rCtr x="-11003" y="1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12054" y="4123296"/>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In a…………………………, state intervention is minimal.</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5021239" y="256304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market economy</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00347 L -0.13138 0.27153 " pathEditMode="relative" rAng="0" ptsTypes="AA">
                                      <p:cBhvr>
                                        <p:cTn id="6" dur="2000" fill="hold"/>
                                        <p:tgtEl>
                                          <p:spTgt spid="17"/>
                                        </p:tgtEl>
                                        <p:attrNameLst>
                                          <p:attrName>ppt_x</p:attrName>
                                          <p:attrName>ppt_y</p:attrName>
                                        </p:attrNameLst>
                                      </p:cBhvr>
                                      <p:rCtr x="-6576" y="1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087538" y="521327"/>
            <a:ext cx="7875328" cy="6202534"/>
            <a:chOff x="904845" y="-1095283"/>
            <a:chExt cx="7313745" cy="7877199"/>
          </a:xfrm>
        </p:grpSpPr>
        <p:sp>
          <p:nvSpPr>
            <p:cNvPr id="148" name="Google Shape;148;g8d3272b2c0_0_186"/>
            <p:cNvSpPr/>
            <p:nvPr/>
          </p:nvSpPr>
          <p:spPr>
            <a:xfrm>
              <a:off x="3785480" y="1858956"/>
              <a:ext cx="1872849" cy="178820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048662" y="2188275"/>
              <a:ext cx="1351247" cy="1223791"/>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charset="0"/>
                  <a:ea typeface="Calibri" charset="0"/>
                  <a:cs typeface="Calibri" charset="0"/>
                  <a:sym typeface="Calibri"/>
                </a:rPr>
                <a:t>Vocabulary</a:t>
              </a:r>
              <a:endParaRPr sz="24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charset="0"/>
                  <a:ea typeface="Calibri" charset="0"/>
                  <a:cs typeface="Calibri" charset="0"/>
                  <a:sym typeface="Calibri"/>
                </a:rPr>
                <a:t>ლექსიკა</a:t>
              </a:r>
              <a:endParaRPr sz="2400" dirty="0">
                <a:latin typeface="Calibri" charset="0"/>
                <a:ea typeface="Calibri" charset="0"/>
                <a:cs typeface="Calibri" charset="0"/>
              </a:endParaRPr>
            </a:p>
          </p:txBody>
        </p:sp>
        <p:sp>
          <p:nvSpPr>
            <p:cNvPr id="150" name="Google Shape;150;g8d3272b2c0_0_186"/>
            <p:cNvSpPr/>
            <p:nvPr/>
          </p:nvSpPr>
          <p:spPr>
            <a:xfrm rot="5122042" flipV="1">
              <a:off x="4210845" y="748462"/>
              <a:ext cx="894851" cy="1435113"/>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517826" y="-1095283"/>
              <a:ext cx="2214487" cy="207991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1800" dirty="0" smtClean="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 </a:t>
              </a:r>
              <a:r>
                <a:rPr lang="en-US" sz="1800" dirty="0" smtClean="0">
                  <a:solidFill>
                    <a:schemeClr val="bg1"/>
                  </a:solidFill>
                  <a:latin typeface="Calibri" charset="0"/>
                  <a:ea typeface="Calibri" charset="0"/>
                  <a:cs typeface="Calibri" charset="0"/>
                </a:rPr>
                <a:t>discounting</a:t>
              </a:r>
              <a:endParaRPr lang="en-US" sz="1800"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1800" dirty="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ფასდაკლება</a:t>
              </a:r>
            </a:p>
            <a:p>
              <a:pPr marL="0" lvl="0" indent="0" algn="ctr" rtl="0">
                <a:spcBef>
                  <a:spcPts val="0"/>
                </a:spcBef>
                <a:spcAft>
                  <a:spcPts val="0"/>
                </a:spcAft>
                <a:buNone/>
              </a:pPr>
              <a:endParaRPr lang="en-US" sz="2400" dirty="0">
                <a:solidFill>
                  <a:schemeClr val="bg1"/>
                </a:solidFill>
                <a:latin typeface="Calibri" charset="0"/>
                <a:ea typeface="Calibri" charset="0"/>
                <a:cs typeface="Calibri" charset="0"/>
              </a:endParaRPr>
            </a:p>
          </p:txBody>
        </p:sp>
        <p:sp>
          <p:nvSpPr>
            <p:cNvPr id="154" name="Google Shape;154;g8d3272b2c0_0_186"/>
            <p:cNvSpPr/>
            <p:nvPr/>
          </p:nvSpPr>
          <p:spPr>
            <a:xfrm rot="19994656">
              <a:off x="5449041" y="1579043"/>
              <a:ext cx="889337" cy="92621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065538" y="382731"/>
              <a:ext cx="2153052" cy="216657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to devalue</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(v.)</a:t>
              </a: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გაუფასურება</a:t>
              </a:r>
              <a:endParaRPr sz="1800"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19131887">
              <a:off x="3222104" y="3510166"/>
              <a:ext cx="972972" cy="66616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310960" y="3251929"/>
              <a:ext cx="2233704" cy="206257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1450379" y="3611590"/>
              <a:ext cx="1954866" cy="1288974"/>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800" dirty="0">
                  <a:solidFill>
                    <a:srgbClr val="FFFFFF"/>
                  </a:solidFill>
                  <a:latin typeface="Calibri" pitchFamily="34" charset="0"/>
                  <a:ea typeface="Calibri" charset="0"/>
                  <a:cs typeface="Calibri" charset="0"/>
                  <a:sym typeface="Calibri"/>
                </a:rPr>
                <a:t>i</a:t>
              </a:r>
              <a:r>
                <a:rPr lang="en-US" sz="1800" dirty="0" smtClean="0">
                  <a:solidFill>
                    <a:srgbClr val="FFFFFF"/>
                  </a:solidFill>
                  <a:latin typeface="Calibri" pitchFamily="34" charset="0"/>
                  <a:ea typeface="Calibri" charset="0"/>
                  <a:cs typeface="Calibri" charset="0"/>
                  <a:sym typeface="Calibri"/>
                </a:rPr>
                <a:t>ncentive</a:t>
              </a:r>
              <a:endParaRPr lang="en-US" sz="1800" dirty="0">
                <a:solidFill>
                  <a:srgbClr val="FFFFFF"/>
                </a:solidFill>
                <a:latin typeface="Calibri" pitchFamily="34" charset="0"/>
                <a:ea typeface="Calibri" charset="0"/>
                <a:cs typeface="Calibri" charset="0"/>
                <a:sym typeface="Calibri"/>
              </a:endParaRPr>
            </a:p>
            <a:p>
              <a:pPr marL="0" marR="0" lvl="0" indent="0" algn="ctr" rtl="0">
                <a:lnSpc>
                  <a:spcPct val="90000"/>
                </a:lnSpc>
                <a:spcBef>
                  <a:spcPts val="630"/>
                </a:spcBef>
                <a:spcAft>
                  <a:spcPts val="0"/>
                </a:spcAft>
                <a:buNone/>
              </a:pPr>
              <a:r>
                <a:rPr lang="en-US" sz="1800" dirty="0">
                  <a:solidFill>
                    <a:srgbClr val="FFFFFF"/>
                  </a:solidFill>
                  <a:latin typeface="Calibri" pitchFamily="34" charset="0"/>
                  <a:ea typeface="Calibri" charset="0"/>
                  <a:cs typeface="Calibri" charset="0"/>
                  <a:sym typeface="Calibri"/>
                </a:rPr>
                <a:t>(n.)</a:t>
              </a:r>
              <a:endParaRPr lang="ka-GE" sz="18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800" dirty="0">
                  <a:solidFill>
                    <a:srgbClr val="FFFFFF"/>
                  </a:solidFill>
                  <a:latin typeface="Calibri" charset="0"/>
                  <a:ea typeface="Calibri" charset="0"/>
                  <a:cs typeface="Calibri" charset="0"/>
                  <a:sym typeface="Calibri"/>
                </a:rPr>
                <a:t>სტიმული</a:t>
              </a:r>
              <a:endParaRPr lang="en-US" sz="1800" dirty="0">
                <a:solidFill>
                  <a:srgbClr val="FFFFFF"/>
                </a:solidFill>
                <a:latin typeface="Calibri" pitchFamily="34" charset="0"/>
                <a:ea typeface="Calibri" charset="0"/>
                <a:cs typeface="Calibri" charset="0"/>
                <a:sym typeface="Calibri"/>
              </a:endParaRPr>
            </a:p>
          </p:txBody>
        </p:sp>
        <p:sp>
          <p:nvSpPr>
            <p:cNvPr id="170" name="Google Shape;170;g8d3272b2c0_0_186"/>
            <p:cNvSpPr/>
            <p:nvPr/>
          </p:nvSpPr>
          <p:spPr>
            <a:xfrm rot="12453063">
              <a:off x="2691737" y="1866288"/>
              <a:ext cx="1148193" cy="85725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904845" y="601561"/>
              <a:ext cx="2318129" cy="21847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ka-GE" sz="1800" dirty="0" smtClean="0">
                <a:solidFill>
                  <a:schemeClr val="bg1"/>
                </a:solidFill>
                <a:latin typeface="Calibri" charset="0"/>
                <a:ea typeface="Calibri" charset="0"/>
                <a:cs typeface="Calibri" charset="0"/>
              </a:endParaRP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downturn</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ეკონომიკის </a:t>
              </a:r>
              <a:r>
                <a:rPr lang="ka-GE" sz="1800" dirty="0">
                  <a:solidFill>
                    <a:schemeClr val="bg1"/>
                  </a:solidFill>
                  <a:latin typeface="Calibri" charset="0"/>
                  <a:ea typeface="Calibri" charset="0"/>
                  <a:cs typeface="Calibri" charset="0"/>
                </a:rPr>
                <a:t>კრიზისი, დაქვეითება</a:t>
              </a:r>
              <a:endParaRPr lang="en-US" sz="1800" dirty="0">
                <a:solidFill>
                  <a:schemeClr val="bg1"/>
                </a:solidFill>
                <a:latin typeface="Calibri" charset="0"/>
                <a:ea typeface="Calibri" charset="0"/>
                <a:cs typeface="Calibri" charset="0"/>
              </a:endParaRPr>
            </a:p>
            <a:p>
              <a:pPr marL="0" lvl="0" indent="0" algn="ctr" rtl="0">
                <a:spcBef>
                  <a:spcPts val="0"/>
                </a:spcBef>
                <a:spcAft>
                  <a:spcPts val="0"/>
                </a:spcAft>
                <a:buNone/>
              </a:pPr>
              <a:endParaRPr sz="2400" b="1" dirty="0">
                <a:solidFill>
                  <a:schemeClr val="bg1"/>
                </a:solidFill>
                <a:latin typeface="Calibri" charset="0"/>
                <a:ea typeface="Calibri" charset="0"/>
                <a:cs typeface="Calibri" charset="0"/>
              </a:endParaRPr>
            </a:p>
          </p:txBody>
        </p:sp>
        <p:sp>
          <p:nvSpPr>
            <p:cNvPr id="174" name="Google Shape;174;g8d3272b2c0_0_186"/>
            <p:cNvSpPr/>
            <p:nvPr/>
          </p:nvSpPr>
          <p:spPr>
            <a:xfrm rot="12726411" flipV="1">
              <a:off x="5444749" y="3228362"/>
              <a:ext cx="1254780" cy="71666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3796695" y="4788665"/>
              <a:ext cx="2192698" cy="199325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3731873" y="5135318"/>
              <a:ext cx="2333665" cy="124695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1800" dirty="0">
                  <a:solidFill>
                    <a:srgbClr val="FFFFFF"/>
                  </a:solidFill>
                  <a:latin typeface="Calibri" pitchFamily="34" charset="0"/>
                  <a:ea typeface="Calibri" charset="0"/>
                  <a:cs typeface="Calibri" charset="0"/>
                  <a:sym typeface="Calibri"/>
                </a:rPr>
                <a:t>c</a:t>
              </a:r>
              <a:r>
                <a:rPr lang="en-US" sz="1800" dirty="0" smtClean="0">
                  <a:solidFill>
                    <a:srgbClr val="FFFFFF"/>
                  </a:solidFill>
                  <a:latin typeface="Calibri" pitchFamily="34" charset="0"/>
                  <a:ea typeface="Calibri" charset="0"/>
                  <a:cs typeface="Calibri" charset="0"/>
                  <a:sym typeface="Calibri"/>
                </a:rPr>
                <a:t>ost-effective</a:t>
              </a:r>
              <a:endParaRPr lang="en-US" sz="1800" dirty="0">
                <a:solidFill>
                  <a:srgbClr val="FFFFFF"/>
                </a:solidFill>
                <a:latin typeface="Calibri" pitchFamily="34" charset="0"/>
                <a:ea typeface="Calibri" charset="0"/>
                <a:cs typeface="Calibri" charset="0"/>
                <a:sym typeface="Calibri"/>
              </a:endParaRPr>
            </a:p>
            <a:p>
              <a:pPr marL="0" marR="0" lvl="0" indent="0" algn="ctr" rtl="0">
                <a:lnSpc>
                  <a:spcPct val="90000"/>
                </a:lnSpc>
                <a:spcBef>
                  <a:spcPts val="630"/>
                </a:spcBef>
                <a:spcAft>
                  <a:spcPts val="0"/>
                </a:spcAft>
                <a:buNone/>
              </a:pPr>
              <a:r>
                <a:rPr lang="en-US" sz="1800" dirty="0">
                  <a:solidFill>
                    <a:srgbClr val="FFFFFF"/>
                  </a:solidFill>
                  <a:latin typeface="Calibri" pitchFamily="34" charset="0"/>
                  <a:ea typeface="Calibri" charset="0"/>
                  <a:cs typeface="Calibri" charset="0"/>
                  <a:sym typeface="Calibri"/>
                </a:rPr>
                <a:t>(adj.)</a:t>
              </a:r>
            </a:p>
            <a:p>
              <a:pPr marL="0" marR="0" lvl="0" indent="0" algn="ctr" rtl="0">
                <a:lnSpc>
                  <a:spcPct val="90000"/>
                </a:lnSpc>
                <a:spcBef>
                  <a:spcPts val="630"/>
                </a:spcBef>
                <a:spcAft>
                  <a:spcPts val="0"/>
                </a:spcAft>
                <a:buNone/>
              </a:pPr>
              <a:r>
                <a:rPr lang="ka-GE" sz="1800" dirty="0">
                  <a:solidFill>
                    <a:srgbClr val="FFFFFF"/>
                  </a:solidFill>
                  <a:latin typeface="Calibri" charset="0"/>
                  <a:ea typeface="Calibri" charset="0"/>
                  <a:cs typeface="Calibri" charset="0"/>
                  <a:sym typeface="Calibri"/>
                </a:rPr>
                <a:t>რენტაბელური</a:t>
              </a:r>
            </a:p>
            <a:p>
              <a:pPr marL="0" marR="0" lvl="0" indent="0" algn="ctr" rtl="0">
                <a:lnSpc>
                  <a:spcPct val="90000"/>
                </a:lnSpc>
                <a:spcBef>
                  <a:spcPts val="630"/>
                </a:spcBef>
                <a:spcAft>
                  <a:spcPts val="0"/>
                </a:spcAft>
                <a:buNone/>
              </a:pPr>
              <a:endParaRPr sz="18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4" name="Straight Connector 3">
            <a:extLst>
              <a:ext uri="{FF2B5EF4-FFF2-40B4-BE49-F238E27FC236}">
                <a16:creationId xmlns:a16="http://schemas.microsoft.com/office/drawing/2014/main" xmlns="" id="{53F2663E-4617-4789-A064-F1C604AA3DFF}"/>
              </a:ext>
            </a:extLst>
          </p:cNvPr>
          <p:cNvCxnSpPr>
            <a:endCxn id="148" idx="4"/>
          </p:cNvCxnSpPr>
          <p:nvPr/>
        </p:nvCxnSpPr>
        <p:spPr>
          <a:xfrm flipH="1" flipV="1">
            <a:off x="6197690" y="4255547"/>
            <a:ext cx="42222" cy="898821"/>
          </a:xfrm>
          <a:prstGeom prst="line">
            <a:avLst/>
          </a:prstGeom>
        </p:spPr>
        <p:style>
          <a:lnRef idx="1">
            <a:schemeClr val="accent1"/>
          </a:lnRef>
          <a:fillRef idx="0">
            <a:schemeClr val="accent1"/>
          </a:fillRef>
          <a:effectRef idx="0">
            <a:schemeClr val="accent1"/>
          </a:effectRef>
          <a:fontRef idx="minor">
            <a:schemeClr val="tx1"/>
          </a:fontRef>
        </p:style>
      </p:cxnSp>
      <p:sp>
        <p:nvSpPr>
          <p:cNvPr id="35" name="Google Shape;156;g8d3272b2c0_0_186"/>
          <p:cNvSpPr/>
          <p:nvPr/>
        </p:nvSpPr>
        <p:spPr>
          <a:xfrm>
            <a:off x="7874937" y="3775945"/>
            <a:ext cx="2388360" cy="170597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cut costs</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(collocation)</a:t>
            </a:r>
          </a:p>
          <a:p>
            <a:pPr marL="0" lvl="0" indent="0" algn="ctr" rtl="0">
              <a:spcBef>
                <a:spcPts val="0"/>
              </a:spcBef>
              <a:spcAft>
                <a:spcPts val="0"/>
              </a:spcAft>
              <a:buNone/>
            </a:pPr>
            <a:r>
              <a:rPr sz="1800" dirty="0" err="1" smtClean="0">
                <a:solidFill>
                  <a:schemeClr val="bg1"/>
                </a:solidFill>
                <a:latin typeface="Calibri" charset="0"/>
                <a:ea typeface="Calibri" charset="0"/>
                <a:cs typeface="Calibri" charset="0"/>
              </a:rPr>
              <a:t>ხარჯების</a:t>
            </a:r>
            <a:r>
              <a:rPr sz="1800" dirty="0" smtClean="0">
                <a:solidFill>
                  <a:schemeClr val="bg1"/>
                </a:solidFill>
                <a:latin typeface="Calibri" charset="0"/>
                <a:ea typeface="Calibri" charset="0"/>
                <a:cs typeface="Calibri" charset="0"/>
              </a:rPr>
              <a:t> </a:t>
            </a:r>
            <a:r>
              <a:rPr sz="1800" dirty="0" err="1" smtClean="0">
                <a:solidFill>
                  <a:schemeClr val="bg1"/>
                </a:solidFill>
                <a:latin typeface="Calibri" charset="0"/>
                <a:ea typeface="Calibri" charset="0"/>
                <a:cs typeface="Calibri" charset="0"/>
              </a:rPr>
              <a:t>შემცირება</a:t>
            </a:r>
            <a:endParaRPr sz="18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3903260" y="4238909"/>
            <a:ext cx="4067033" cy="81076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itchFamily="34" charset="0"/>
            </a:endParaRPr>
          </a:p>
          <a:p>
            <a:pPr algn="ctr"/>
            <a:r>
              <a:rPr lang="ka-GE" sz="1800" b="1" dirty="0" smtClean="0">
                <a:solidFill>
                  <a:schemeClr val="bg1"/>
                </a:solidFill>
                <a:latin typeface="Calibri" pitchFamily="34" charset="0"/>
              </a:rPr>
              <a:t>ეკონომიკის </a:t>
            </a:r>
            <a:r>
              <a:rPr lang="ka-GE" sz="1800" b="1" dirty="0">
                <a:solidFill>
                  <a:schemeClr val="bg1"/>
                </a:solidFill>
                <a:latin typeface="Calibri" pitchFamily="34" charset="0"/>
              </a:rPr>
              <a:t>კრიზისი, დაქვეითება</a:t>
            </a: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3275464" y="5109925"/>
            <a:ext cx="5104262" cy="11449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There is clear evidence of a </a:t>
            </a:r>
            <a:r>
              <a:rPr lang="en-US" sz="2400" i="1" strike="noStrike" cap="none" dirty="0">
                <a:solidFill>
                  <a:srgbClr val="FF0000"/>
                </a:solidFill>
                <a:latin typeface="Calibri" charset="0"/>
                <a:ea typeface="Calibri" charset="0"/>
                <a:cs typeface="Calibri" charset="0"/>
                <a:sym typeface="Calibri"/>
              </a:rPr>
              <a:t>downturn</a:t>
            </a:r>
            <a:r>
              <a:rPr lang="en-US" sz="2400" i="1" strike="noStrike" cap="none" dirty="0">
                <a:solidFill>
                  <a:schemeClr val="bg1"/>
                </a:solidFill>
                <a:latin typeface="Calibri" charset="0"/>
                <a:ea typeface="Calibri" charset="0"/>
                <a:cs typeface="Calibri" charset="0"/>
                <a:sym typeface="Calibri"/>
              </a:rPr>
              <a:t> in the housing market.</a:t>
            </a:r>
          </a:p>
        </p:txBody>
      </p:sp>
      <p:sp>
        <p:nvSpPr>
          <p:cNvPr id="11" name="Rectangle 10"/>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
        <p:nvSpPr>
          <p:cNvPr id="12" name="Google Shape;189;g8d3272b2c0_0_231"/>
          <p:cNvSpPr/>
          <p:nvPr/>
        </p:nvSpPr>
        <p:spPr>
          <a:xfrm>
            <a:off x="4412827" y="1910686"/>
            <a:ext cx="3047898"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downturn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cs typeface="Calibri" panose="020F0502020204030204" pitchFamily="34" charset="0"/>
              </a:rPr>
              <a:t>n.)</a:t>
            </a: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428440" y="4537794"/>
            <a:ext cx="3655205" cy="66200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ფასდაკლება</a:t>
            </a:r>
            <a:endParaRPr lang="ka-GE" sz="18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817439" y="5256933"/>
            <a:ext cx="4719233" cy="107002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Shoppers are taking advantage of heavy </a:t>
            </a:r>
            <a:r>
              <a:rPr lang="en-US" sz="2000" i="1" strike="noStrike" cap="none" dirty="0">
                <a:solidFill>
                  <a:srgbClr val="FF0000"/>
                </a:solidFill>
                <a:latin typeface="Calibri" charset="0"/>
                <a:ea typeface="Calibri" charset="0"/>
                <a:cs typeface="Calibri" charset="0"/>
                <a:sym typeface="Calibri"/>
              </a:rPr>
              <a:t>discounting</a:t>
            </a:r>
            <a:r>
              <a:rPr lang="en-US" sz="2000" i="1" strike="noStrike" cap="none" dirty="0">
                <a:solidFill>
                  <a:schemeClr val="bg1"/>
                </a:solidFill>
                <a:latin typeface="Calibri" charset="0"/>
                <a:ea typeface="Calibri" charset="0"/>
                <a:cs typeface="Calibri" charset="0"/>
                <a:sym typeface="Calibri"/>
              </a:rPr>
              <a:t> by retailers that are desperate to offload surplus stock.</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89;g8d3272b2c0_0_231"/>
          <p:cNvSpPr/>
          <p:nvPr/>
        </p:nvSpPr>
        <p:spPr>
          <a:xfrm>
            <a:off x="4640239" y="2180393"/>
            <a:ext cx="2853056"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discounting  (</a:t>
            </a:r>
            <a:r>
              <a:rPr lang="en-US" sz="2800" b="1" dirty="0">
                <a:solidFill>
                  <a:schemeClr val="bg1"/>
                </a:solidFill>
                <a:latin typeface="Calibri" panose="020F0502020204030204" pitchFamily="34" charset="0"/>
                <a:cs typeface="Calibri" panose="020F0502020204030204" pitchFamily="34" charset="0"/>
              </a:rPr>
              <a:t>n.)</a:t>
            </a:r>
          </a:p>
        </p:txBody>
      </p:sp>
      <p:sp>
        <p:nvSpPr>
          <p:cNvPr id="11" name="Rectangle 10"/>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346748" y="4408921"/>
            <a:ext cx="3714911" cy="62710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გაუფასურება</a:t>
            </a:r>
            <a:endParaRPr lang="en-US" sz="18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3603009" y="5082390"/>
            <a:ext cx="5076967" cy="103180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Last year Mexico was forced to </a:t>
            </a:r>
            <a:r>
              <a:rPr lang="en-US" sz="2600" i="1" strike="noStrike" cap="none" dirty="0">
                <a:solidFill>
                  <a:srgbClr val="FF0000"/>
                </a:solidFill>
                <a:latin typeface="Calibri" charset="0"/>
                <a:ea typeface="Calibri" charset="0"/>
                <a:cs typeface="Calibri" charset="0"/>
                <a:sym typeface="Calibri"/>
              </a:rPr>
              <a:t>devalue </a:t>
            </a:r>
            <a:r>
              <a:rPr lang="en-US" sz="2600" i="1" strike="noStrike" cap="none" dirty="0">
                <a:solidFill>
                  <a:schemeClr val="bg1"/>
                </a:solidFill>
                <a:latin typeface="Calibri" charset="0"/>
                <a:ea typeface="Calibri" charset="0"/>
                <a:cs typeface="Calibri" charset="0"/>
                <a:sym typeface="Calibri"/>
              </a:rPr>
              <a:t>the peso.</a:t>
            </a:r>
            <a:endParaRPr sz="2600" i="1" strike="noStrike" cap="none" dirty="0">
              <a:solidFill>
                <a:schemeClr val="bg1"/>
              </a:solidFill>
              <a:latin typeface="Calibri" charset="0"/>
              <a:ea typeface="Calibri" charset="0"/>
              <a:cs typeface="Calibri" charset="0"/>
              <a:sym typeface="Calibri"/>
            </a:endParaRPr>
          </a:p>
        </p:txBody>
      </p:sp>
      <p:sp>
        <p:nvSpPr>
          <p:cNvPr id="11" name="Rectangle 10"/>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
        <p:nvSpPr>
          <p:cNvPr id="13" name="Google Shape;189;g8d3272b2c0_0_231"/>
          <p:cNvSpPr/>
          <p:nvPr/>
        </p:nvSpPr>
        <p:spPr>
          <a:xfrm>
            <a:off x="4682140" y="2098507"/>
            <a:ext cx="3044125"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to devalue</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(v.)</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itchFamily="34" charset="0"/>
                <a:ea typeface="Calibri"/>
                <a:cs typeface="Calibri"/>
                <a:sym typeface="Calibri"/>
              </a:rPr>
              <a:t>Economics|</a:t>
            </a:r>
            <a:r>
              <a:rPr lang="ka-GE" sz="6600" dirty="0">
                <a:solidFill>
                  <a:schemeClr val="bg1"/>
                </a:solidFill>
                <a:latin typeface="ცალი"/>
                <a:ea typeface="Calibri"/>
                <a:cs typeface="Calibri"/>
                <a:sym typeface="Calibri"/>
              </a:rPr>
              <a:t>ეკონომიკა</a:t>
            </a:r>
            <a:endParaRPr sz="5400" u="none" strike="noStrike" cap="none" dirty="0">
              <a:solidFill>
                <a:schemeClr val="bg1"/>
              </a:solidFill>
              <a:latin typeface="Calibri"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1937982" y="4162567"/>
            <a:ext cx="8232082" cy="98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2"/>
          <p:cNvSpPr txBox="1"/>
          <p:nvPr/>
        </p:nvSpPr>
        <p:spPr>
          <a:xfrm>
            <a:off x="1937982" y="4162567"/>
            <a:ext cx="8232082" cy="9884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1000"/>
              </a:spcBef>
              <a:spcAft>
                <a:spcPts val="0"/>
              </a:spcAft>
              <a:buClr>
                <a:schemeClr val="dk1"/>
              </a:buClr>
              <a:buSzPts val="3600"/>
              <a:buFont typeface="Arial"/>
              <a:buNone/>
            </a:pPr>
            <a:r>
              <a:rPr lang="en-US" sz="3600" dirty="0" smtClean="0">
                <a:solidFill>
                  <a:schemeClr val="bg1"/>
                </a:solidFill>
                <a:latin typeface="Calibri" pitchFamily="34" charset="0"/>
                <a:ea typeface="Calibri"/>
                <a:cs typeface="Calibri" panose="020F0502020204030204" pitchFamily="34" charset="0"/>
                <a:sym typeface="Calibri"/>
              </a:rPr>
              <a:t>English for </a:t>
            </a:r>
            <a:r>
              <a:rPr lang="en-US" sz="3600" dirty="0">
                <a:solidFill>
                  <a:schemeClr val="bg1"/>
                </a:solidFill>
                <a:latin typeface="Calibri" pitchFamily="34" charset="0"/>
                <a:ea typeface="Calibri"/>
                <a:cs typeface="Calibri" panose="020F0502020204030204" pitchFamily="34" charset="0"/>
                <a:sym typeface="Calibri"/>
              </a:rPr>
              <a:t>Specific Purposes </a:t>
            </a:r>
            <a:r>
              <a:rPr lang="en-US" sz="3600" dirty="0">
                <a:solidFill>
                  <a:schemeClr val="bg1"/>
                </a:solidFill>
                <a:latin typeface="Calibri" pitchFamily="34" charset="0"/>
                <a:ea typeface="Calibri"/>
                <a:cs typeface="Calibri"/>
                <a:sym typeface="Calibri"/>
              </a:rPr>
              <a:t>| Level B2</a:t>
            </a:r>
            <a:endParaRPr sz="3600" u="none" strike="noStrike" cap="none" dirty="0">
              <a:solidFill>
                <a:schemeClr val="bg1"/>
              </a:solidFill>
              <a:latin typeface="Calibri" pitchFamily="34" charset="0"/>
              <a:ea typeface="Calibri"/>
              <a:cs typeface="Calibri"/>
              <a:sym typeface="Calibri"/>
            </a:endParaRPr>
          </a:p>
        </p:txBody>
      </p:sp>
      <p:pic>
        <p:nvPicPr>
          <p:cNvPr id="7"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3875964" y="4372366"/>
            <a:ext cx="5008729" cy="8274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en-US" sz="1800" b="1" dirty="0" err="1" smtClean="0">
                <a:solidFill>
                  <a:schemeClr val="bg1"/>
                </a:solidFill>
                <a:latin typeface="Calibri" pitchFamily="34" charset="0"/>
              </a:rPr>
              <a:t>ხარჯების</a:t>
            </a:r>
            <a:r>
              <a:rPr lang="en-US" sz="1800" b="1" dirty="0" smtClean="0">
                <a:solidFill>
                  <a:schemeClr val="bg1"/>
                </a:solidFill>
                <a:latin typeface="Calibri" pitchFamily="34" charset="0"/>
              </a:rPr>
              <a:t> </a:t>
            </a:r>
            <a:r>
              <a:rPr lang="en-US" sz="1800" b="1" dirty="0" err="1">
                <a:solidFill>
                  <a:schemeClr val="bg1"/>
                </a:solidFill>
                <a:latin typeface="Calibri" pitchFamily="34" charset="0"/>
              </a:rPr>
              <a:t>შემცირება</a:t>
            </a:r>
            <a:endParaRPr lang="en-US" sz="1800" b="1" dirty="0">
              <a:solidFill>
                <a:schemeClr val="bg1"/>
              </a:solidFill>
              <a:latin typeface="Calibri" pitchFamily="34" charset="0"/>
            </a:endParaRPr>
          </a:p>
          <a:p>
            <a:pPr marL="0" marR="0" lvl="0" indent="0" algn="ctr" rtl="0">
              <a:spcBef>
                <a:spcPts val="0"/>
              </a:spcBef>
              <a:spcAft>
                <a:spcPts val="0"/>
              </a:spcAft>
              <a:buNone/>
            </a:pP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318488" y="5273458"/>
            <a:ext cx="6075335" cy="11409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company has tried to </a:t>
            </a:r>
            <a:r>
              <a:rPr lang="en-US" sz="2600" i="1" strike="noStrike" cap="none" dirty="0">
                <a:solidFill>
                  <a:srgbClr val="FF0000"/>
                </a:solidFill>
                <a:latin typeface="Calibri" charset="0"/>
                <a:ea typeface="Calibri" charset="0"/>
                <a:cs typeface="Calibri" charset="0"/>
                <a:sym typeface="Calibri"/>
              </a:rPr>
              <a:t>cut costs </a:t>
            </a:r>
            <a:r>
              <a:rPr lang="en-US" sz="2600" i="1" strike="noStrike" cap="none" dirty="0">
                <a:solidFill>
                  <a:schemeClr val="bg1"/>
                </a:solidFill>
                <a:latin typeface="Calibri" charset="0"/>
                <a:ea typeface="Calibri" charset="0"/>
                <a:cs typeface="Calibri" charset="0"/>
                <a:sym typeface="Calibri"/>
              </a:rPr>
              <a:t>in several areas.</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89;g8d3272b2c0_0_231"/>
          <p:cNvSpPr/>
          <p:nvPr/>
        </p:nvSpPr>
        <p:spPr>
          <a:xfrm>
            <a:off x="4722125" y="2033516"/>
            <a:ext cx="3016830"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cut </a:t>
            </a:r>
            <a:r>
              <a:rPr lang="en-US" sz="2800" b="1" dirty="0" smtClean="0">
                <a:solidFill>
                  <a:schemeClr val="bg1"/>
                </a:solidFill>
                <a:latin typeface="Calibri" panose="020F0502020204030204" pitchFamily="34" charset="0"/>
                <a:cs typeface="Calibri" panose="020F0502020204030204" pitchFamily="34" charset="0"/>
              </a:rPr>
              <a:t>costs  </a:t>
            </a:r>
            <a:r>
              <a:rPr lang="en-US" sz="2800" b="1" dirty="0" smtClean="0">
                <a:solidFill>
                  <a:schemeClr val="bg1"/>
                </a:solidFill>
                <a:latin typeface="Calibri" panose="020F0502020204030204" pitchFamily="34" charset="0"/>
                <a:cs typeface="Calibri" panose="020F0502020204030204" pitchFamily="34" charset="0"/>
              </a:rPr>
              <a:t>(collocation)</a:t>
            </a:r>
            <a:endParaRPr lang="en-US" sz="2800" b="1"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339525" y="4070755"/>
            <a:ext cx="4329914" cy="70596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რენტაბელური</a:t>
            </a:r>
            <a:endParaRPr lang="ka-GE" sz="18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398293" y="4835587"/>
            <a:ext cx="5977719" cy="122401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It wouldn't be </a:t>
            </a:r>
            <a:r>
              <a:rPr lang="en-US" sz="2800" i="1" dirty="0">
                <a:solidFill>
                  <a:srgbClr val="FF0000"/>
                </a:solidFill>
                <a:latin typeface="Calibri" charset="0"/>
                <a:ea typeface="Calibri" charset="0"/>
                <a:cs typeface="Calibri" charset="0"/>
              </a:rPr>
              <a:t>cost-effective</a:t>
            </a:r>
            <a:r>
              <a:rPr lang="en-US" sz="2800" i="1" dirty="0">
                <a:solidFill>
                  <a:schemeClr val="bg1"/>
                </a:solidFill>
                <a:latin typeface="Calibri" charset="0"/>
                <a:ea typeface="Calibri" charset="0"/>
                <a:cs typeface="Calibri" charset="0"/>
              </a:rPr>
              <a:t> to buy an expensive new computer when all you want to do is store your photos.</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
        <p:nvSpPr>
          <p:cNvPr id="11" name="Google Shape;189;g8d3272b2c0_0_231"/>
          <p:cNvSpPr/>
          <p:nvPr/>
        </p:nvSpPr>
        <p:spPr>
          <a:xfrm>
            <a:off x="4878737" y="1774209"/>
            <a:ext cx="3200118"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cost-effective</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(adj.)</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285397" y="4210164"/>
            <a:ext cx="3930556" cy="59384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itchFamily="34" charset="0"/>
            </a:endParaRPr>
          </a:p>
          <a:p>
            <a:pPr algn="ctr"/>
            <a:r>
              <a:rPr lang="ka-GE" sz="1800" b="1" dirty="0" smtClean="0">
                <a:solidFill>
                  <a:schemeClr val="bg1"/>
                </a:solidFill>
                <a:latin typeface="Calibri" pitchFamily="34" charset="0"/>
              </a:rPr>
              <a:t>სტიმული</a:t>
            </a:r>
            <a:endParaRPr lang="ka-GE" sz="1800" b="1" dirty="0">
              <a:solidFill>
                <a:schemeClr val="bg1"/>
              </a:solidFill>
              <a:latin typeface="Calibri" pitchFamily="34" charset="0"/>
            </a:endParaRPr>
          </a:p>
          <a:p>
            <a:pPr lvl="0" algn="ct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725839" y="4871154"/>
            <a:ext cx="5104262"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Bonus payments provide an </a:t>
            </a:r>
            <a:r>
              <a:rPr lang="en-US" sz="2800" i="1" dirty="0">
                <a:solidFill>
                  <a:srgbClr val="FF0000"/>
                </a:solidFill>
                <a:latin typeface="Calibri" charset="0"/>
                <a:ea typeface="Calibri" charset="0"/>
                <a:cs typeface="Calibri" charset="0"/>
              </a:rPr>
              <a:t>incentive </a:t>
            </a:r>
            <a:r>
              <a:rPr lang="en-US" sz="2800" i="1" dirty="0">
                <a:solidFill>
                  <a:schemeClr val="bg1"/>
                </a:solidFill>
                <a:latin typeface="Calibri" charset="0"/>
                <a:ea typeface="Calibri" charset="0"/>
                <a:cs typeface="Calibri" charset="0"/>
              </a:rPr>
              <a:t>to work harder.</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89;g8d3272b2c0_0_231"/>
          <p:cNvSpPr/>
          <p:nvPr/>
        </p:nvSpPr>
        <p:spPr>
          <a:xfrm>
            <a:off x="4722125" y="1893789"/>
            <a:ext cx="3182153"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incentive </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lang="en-US" sz="2800" b="1"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8078855" y="44417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xmlns="" id="{748FA8E3-2CE3-3647-992D-018F0126A7B0}"/>
              </a:ext>
            </a:extLst>
          </p:cNvPr>
          <p:cNvSpPr/>
          <p:nvPr/>
        </p:nvSpPr>
        <p:spPr>
          <a:xfrm>
            <a:off x="7301552" y="556124"/>
            <a:ext cx="4230805" cy="1027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328E047-1F90-4CB1-8264-047021299E60}"/>
              </a:ext>
            </a:extLst>
          </p:cNvPr>
          <p:cNvSpPr txBox="1"/>
          <p:nvPr/>
        </p:nvSpPr>
        <p:spPr>
          <a:xfrm>
            <a:off x="7315200" y="600502"/>
            <a:ext cx="4203509"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a:t>
            </a:r>
            <a:r>
              <a:rPr lang="en-US" sz="2800" dirty="0" smtClean="0">
                <a:solidFill>
                  <a:schemeClr val="bg1"/>
                </a:solidFill>
                <a:latin typeface="Calibri" panose="020F0502020204030204" pitchFamily="34" charset="0"/>
                <a:cs typeface="Calibri" panose="020F0502020204030204" pitchFamily="34" charset="0"/>
              </a:rPr>
              <a:t>Comprehension</a:t>
            </a:r>
            <a:endParaRPr lang="en-US" sz="2800" dirty="0">
              <a:solidFill>
                <a:schemeClr val="bg1"/>
              </a:solidFill>
              <a:latin typeface="Calibri" panose="020F0502020204030204" pitchFamily="34" charset="0"/>
              <a:cs typeface="Calibri" panose="020F0502020204030204" pitchFamily="34" charset="0"/>
            </a:endParaRPr>
          </a:p>
          <a:p>
            <a:pPr algn="ctr"/>
            <a:r>
              <a:rPr lang="ka-GE" sz="28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TextBox 9">
            <a:extLst>
              <a:ext uri="{FF2B5EF4-FFF2-40B4-BE49-F238E27FC236}">
                <a16:creationId xmlns:a16="http://schemas.microsoft.com/office/drawing/2014/main" xmlns="" id="{56C36C89-1888-4F14-92DD-67EC91C1DACD}"/>
              </a:ext>
            </a:extLst>
          </p:cNvPr>
          <p:cNvSpPr txBox="1"/>
          <p:nvPr/>
        </p:nvSpPr>
        <p:spPr>
          <a:xfrm>
            <a:off x="1198485" y="2405849"/>
            <a:ext cx="3107185" cy="461665"/>
          </a:xfrm>
          <a:prstGeom prst="rect">
            <a:avLst/>
          </a:prstGeom>
          <a:noFill/>
        </p:spPr>
        <p:txBody>
          <a:bodyPr wrap="square">
            <a:spAutoFit/>
          </a:bodyPr>
          <a:lstStyle/>
          <a:p>
            <a:endParaRPr lang="en-US" sz="2400" dirty="0">
              <a:solidFill>
                <a:schemeClr val="bg1"/>
              </a:solidFill>
            </a:endParaRPr>
          </a:p>
        </p:txBody>
      </p:sp>
      <p:sp>
        <p:nvSpPr>
          <p:cNvPr id="7" name="Rectangle 6">
            <a:extLst>
              <a:ext uri="{FF2B5EF4-FFF2-40B4-BE49-F238E27FC236}">
                <a16:creationId xmlns:a16="http://schemas.microsoft.com/office/drawing/2014/main" xmlns="" id="{19C77C4E-6B85-4594-89DB-AC19591EA465}"/>
              </a:ext>
            </a:extLst>
          </p:cNvPr>
          <p:cNvSpPr/>
          <p:nvPr/>
        </p:nvSpPr>
        <p:spPr>
          <a:xfrm>
            <a:off x="624750" y="3227247"/>
            <a:ext cx="5486400" cy="149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How can companies survive during a recession?</a:t>
            </a:r>
          </a:p>
        </p:txBody>
      </p:sp>
      <p:pic>
        <p:nvPicPr>
          <p:cNvPr id="11" name="Picture 10" descr="economy-down-simple.jpg"/>
          <p:cNvPicPr>
            <a:picLocks noChangeAspect="1"/>
          </p:cNvPicPr>
          <p:nvPr/>
        </p:nvPicPr>
        <p:blipFill>
          <a:blip r:embed="rId5"/>
          <a:stretch>
            <a:fillRect/>
          </a:stretch>
        </p:blipFill>
        <p:spPr>
          <a:xfrm>
            <a:off x="6825019" y="2495835"/>
            <a:ext cx="5075829" cy="2895031"/>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494442" y="1873192"/>
            <a:ext cx="11001626" cy="4595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How the downturn can represent new business opportunities</a:t>
            </a:r>
          </a:p>
          <a:p>
            <a:pPr algn="ctr"/>
            <a:endParaRPr lang="en-US" sz="2400" b="1"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Businesses that spend money on innovative marketing campaigns will benefit.</a:t>
            </a:r>
          </a:p>
          <a:p>
            <a:pPr algn="just"/>
            <a:r>
              <a:rPr lang="en-US" sz="2400" dirty="0">
                <a:latin typeface="Calibri" panose="020F0502020204030204" pitchFamily="34" charset="0"/>
                <a:cs typeface="Calibri" panose="020F0502020204030204" pitchFamily="34" charset="0"/>
              </a:rPr>
              <a:t>Bill Gates famously said that if he had one dollar left, he would spend it on marketing. However, with countries still in a deep economic crisis, many companies are focusing on survival instead of strategies for growth.</a:t>
            </a:r>
          </a:p>
          <a:p>
            <a:pPr algn="just"/>
            <a:r>
              <a:rPr lang="en-US" sz="2400" dirty="0">
                <a:latin typeface="Calibri" panose="020F0502020204030204" pitchFamily="34" charset="0"/>
                <a:cs typeface="Calibri" panose="020F0502020204030204" pitchFamily="34" charset="0"/>
              </a:rPr>
              <a:t>And who can blame them? The signals are still not that encouraging. Spending on marketing plans is surely crazy. Not according to the UK’s Chartered Institute of Marketing (CIM), which claims that companies are increasingly </a:t>
            </a:r>
            <a:r>
              <a:rPr lang="en-US" sz="2400" dirty="0" err="1">
                <a:latin typeface="Calibri" panose="020F0502020204030204" pitchFamily="34" charset="0"/>
                <a:cs typeface="Calibri" panose="020F0502020204030204" pitchFamily="34" charset="0"/>
              </a:rPr>
              <a:t>realising</a:t>
            </a:r>
            <a:r>
              <a:rPr lang="en-US" sz="2400" dirty="0">
                <a:latin typeface="Calibri" panose="020F0502020204030204" pitchFamily="34" charset="0"/>
                <a:cs typeface="Calibri" panose="020F0502020204030204" pitchFamily="34" charset="0"/>
              </a:rPr>
              <a:t> that for the creative marketer, with imagination and the right budget, the downturn is an opportunity.</a:t>
            </a:r>
          </a:p>
        </p:txBody>
      </p:sp>
      <p:sp>
        <p:nvSpPr>
          <p:cNvPr id="6" name="Rectangle 5"/>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73674" y="1886282"/>
            <a:ext cx="11011401" cy="4620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 According to the CIM, there are six key reasons why investing in a marketing plan pays off in a downturn. The first reason is that the obvious alternative – heavy discounting - may devalue your brand in the long term.</a:t>
            </a:r>
          </a:p>
          <a:p>
            <a:pPr algn="just"/>
            <a:r>
              <a:rPr lang="en-US" sz="2400" dirty="0">
                <a:latin typeface="Calibri" panose="020F0502020204030204" pitchFamily="34" charset="0"/>
                <a:cs typeface="Calibri" panose="020F0502020204030204" pitchFamily="34" charset="0"/>
              </a:rPr>
              <a:t>Secondly, people don’t stop buying in a downturn – they just buy more safely. People don’t necessarily want cheaper versions of things, they just want more convincing reasons to put their hands in their pockets.</a:t>
            </a:r>
          </a:p>
          <a:p>
            <a:pPr algn="just"/>
            <a:r>
              <a:rPr lang="en-US" sz="2400" dirty="0">
                <a:latin typeface="Calibri" panose="020F0502020204030204" pitchFamily="34" charset="0"/>
                <a:cs typeface="Calibri" panose="020F0502020204030204" pitchFamily="34" charset="0"/>
              </a:rPr>
              <a:t>Third, if you don’t communicate with consumers, you risk an "out of sight, out of mind" response. "Consumers cannot understand why, in a recession, companies aren’t desperate for business." </a:t>
            </a:r>
          </a:p>
        </p:txBody>
      </p:sp>
      <p:sp>
        <p:nvSpPr>
          <p:cNvPr id="6" name="Rectangle 5"/>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469856" y="2023318"/>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Fourth, companies of all sizes need to adapt to survive. Paul </a:t>
            </a:r>
            <a:r>
              <a:rPr lang="en-US" sz="2400" dirty="0" err="1">
                <a:solidFill>
                  <a:schemeClr val="bg1"/>
                </a:solidFill>
                <a:latin typeface="Calibri" panose="020F0502020204030204" pitchFamily="34" charset="0"/>
                <a:cs typeface="Calibri" panose="020F0502020204030204" pitchFamily="34" charset="0"/>
              </a:rPr>
              <a:t>Spaven</a:t>
            </a:r>
            <a:r>
              <a:rPr lang="en-US" sz="2400" dirty="0">
                <a:solidFill>
                  <a:schemeClr val="bg1"/>
                </a:solidFill>
                <a:latin typeface="Calibri" panose="020F0502020204030204" pitchFamily="34" charset="0"/>
                <a:cs typeface="Calibri" panose="020F0502020204030204" pitchFamily="34" charset="0"/>
              </a:rPr>
              <a:t>, strategic growth partner at the building and property consultants </a:t>
            </a:r>
            <a:r>
              <a:rPr lang="en-US" sz="2400" dirty="0" err="1">
                <a:solidFill>
                  <a:schemeClr val="bg1"/>
                </a:solidFill>
                <a:latin typeface="Calibri" panose="020F0502020204030204" pitchFamily="34" charset="0"/>
                <a:cs typeface="Calibri" panose="020F0502020204030204" pitchFamily="34" charset="0"/>
              </a:rPr>
              <a:t>Tuffin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Ferraby</a:t>
            </a:r>
            <a:r>
              <a:rPr lang="en-US" sz="2400" dirty="0">
                <a:solidFill>
                  <a:schemeClr val="bg1"/>
                </a:solidFill>
                <a:latin typeface="Calibri" panose="020F0502020204030204" pitchFamily="34" charset="0"/>
                <a:cs typeface="Calibri" panose="020F0502020204030204" pitchFamily="34" charset="0"/>
              </a:rPr>
              <a:t> Taylor, says: "This was my fourth recession, and I knew that cutting marketing costs is a false economy. So we invested in specific marketing campaigns to support the most sustainable areas of our business. We mixed trade advertising, direct mailing and PR support. In fact, our total marketing spending increased from 2.4 per cent of turnover last year to 3.1 per cent this </a:t>
            </a:r>
            <a:r>
              <a:rPr lang="en-US" sz="2400" dirty="0" smtClean="0">
                <a:solidFill>
                  <a:schemeClr val="bg1"/>
                </a:solidFill>
                <a:latin typeface="Calibri" panose="020F0502020204030204" pitchFamily="34" charset="0"/>
                <a:cs typeface="Calibri" panose="020F0502020204030204" pitchFamily="34" charset="0"/>
              </a:rPr>
              <a:t>year“.</a:t>
            </a:r>
            <a:endParaRPr lang="en-US" sz="2400" dirty="0">
              <a:solidFill>
                <a:schemeClr val="bg1"/>
              </a:solidFill>
              <a:latin typeface="Calibri" panose="020F0502020204030204" pitchFamily="34" charset="0"/>
              <a:cs typeface="Calibri" panose="020F0502020204030204" pitchFamily="34" charset="0"/>
            </a:endParaRPr>
          </a:p>
          <a:p>
            <a:pPr algn="just"/>
            <a:r>
              <a:rPr lang="en-US" sz="2400" dirty="0">
                <a:solidFill>
                  <a:schemeClr val="bg1"/>
                </a:solidFill>
                <a:latin typeface="Calibri" panose="020F0502020204030204" pitchFamily="34" charset="0"/>
                <a:cs typeface="Calibri" panose="020F0502020204030204" pitchFamily="34" charset="0"/>
              </a:rPr>
              <a:t>Fifth, consumers want to know that you’re "on their side". Many companies are winning customers through incentive and loyalty schemes.</a:t>
            </a:r>
          </a:p>
        </p:txBody>
      </p:sp>
      <p:sp>
        <p:nvSpPr>
          <p:cNvPr id="6" name="Rectangle 5"/>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38095" y="2132499"/>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Finally, the difference between this downturn and the last is the growth of the internet as a cost-effective platform for testing different messages and learning about the consumer. Many small companies report that the most effective and powerful way to market is through email marketing.</a:t>
            </a:r>
          </a:p>
          <a:p>
            <a:pPr algn="just"/>
            <a:r>
              <a:rPr lang="en-US" sz="2400" dirty="0">
                <a:solidFill>
                  <a:schemeClr val="bg1"/>
                </a:solidFill>
                <a:latin typeface="Calibri" panose="020F0502020204030204" pitchFamily="34" charset="0"/>
                <a:cs typeface="Calibri" panose="020F0502020204030204" pitchFamily="34" charset="0"/>
              </a:rPr>
              <a:t>Promoting on social networking sites, such as Facebook, is also essential as it allows you to see in detail what your customers think of you.</a:t>
            </a:r>
          </a:p>
          <a:p>
            <a:pPr algn="just"/>
            <a:r>
              <a:rPr lang="en-US" sz="2400" dirty="0">
                <a:solidFill>
                  <a:schemeClr val="bg1"/>
                </a:solidFill>
                <a:latin typeface="Calibri" panose="020F0502020204030204" pitchFamily="34" charset="0"/>
                <a:cs typeface="Calibri" panose="020F0502020204030204" pitchFamily="34" charset="0"/>
              </a:rPr>
              <a:t>Brands need to stop thinking that marketing is a luxury. If companies take advantage of the quietness in the rest of the market and deliver innovative marketing communications, they will achieve greater market penetration by spending less. </a:t>
            </a:r>
          </a:p>
        </p:txBody>
      </p:sp>
      <p:sp>
        <p:nvSpPr>
          <p:cNvPr id="7" name="Rectangle 6"/>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69718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People don’t stop buying in a downturn – they just buy more safely.</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How do people’s buying habits change in </a:t>
            </a:r>
            <a:r>
              <a:rPr lang="en-US" sz="2800" dirty="0" smtClean="0">
                <a:latin typeface="Calibri" pitchFamily="34" charset="0"/>
              </a:rPr>
              <a:t>a recession</a:t>
            </a:r>
            <a:r>
              <a:rPr lang="en-US" sz="2800" dirty="0">
                <a:latin typeface="Calibri" pitchFamily="34" charset="0"/>
              </a:rPr>
              <a:t>?</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84633" cy="137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If you don’t communicate with consumers, you risk an "out of sight, out of mind" response</a:t>
            </a:r>
            <a:r>
              <a:rPr lang="en-US" sz="2400" dirty="0"/>
              <a:t>.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Why is it important for a business to keep communicating with its customers during a recession?</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502167" y="1219200"/>
            <a:ext cx="10861404" cy="6635724"/>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1683465"/>
                <a:gd name="adj3" fmla="val 899"/>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 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98681" y="3128225"/>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საშინაო დავალება</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56789" y="2440680"/>
            <a:ext cx="5283921" cy="2751600"/>
          </a:xfrm>
          <a:prstGeom prst="rect">
            <a:avLst/>
          </a:prstGeom>
          <a:noFill/>
          <a:ln>
            <a:noFill/>
          </a:ln>
        </p:spPr>
        <p:txBody>
          <a:bodyPr spcFirstLastPara="1" wrap="square" lIns="91425" tIns="91425" rIns="91425" bIns="91425" anchor="ctr" anchorCtr="0">
            <a:noAutofit/>
          </a:bodyPr>
          <a:lstStyle/>
          <a:p>
            <a:pPr lvl="0" algn="ctr"/>
            <a:endParaRPr lang="ka-GE" sz="4000" dirty="0">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5" name="Picture 2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6" name="Rectangle 25"/>
          <p:cNvSpPr/>
          <p:nvPr/>
        </p:nvSpPr>
        <p:spPr>
          <a:xfrm>
            <a:off x="8188037" y="595745"/>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Agenda</a:t>
            </a:r>
          </a:p>
          <a:p>
            <a:pPr algn="ctr"/>
            <a:r>
              <a:rPr lang="ka-GE" sz="2800" dirty="0" smtClean="0"/>
              <a:t>გაკვეთილის გეგმა</a:t>
            </a:r>
            <a:endParaRPr lang="en-US" sz="2800" dirty="0">
              <a:latin typeface="Calibri" pitchFamily="34" charset="0"/>
            </a:endParaRPr>
          </a:p>
        </p:txBody>
      </p:sp>
      <p:sp>
        <p:nvSpPr>
          <p:cNvPr id="27" name="Rectangle 26"/>
          <p:cNvSpPr/>
          <p:nvPr/>
        </p:nvSpPr>
        <p:spPr>
          <a:xfrm>
            <a:off x="7937697" y="3258175"/>
            <a:ext cx="3493264" cy="1588127"/>
          </a:xfrm>
          <a:prstGeom prst="rect">
            <a:avLst/>
          </a:prstGeom>
        </p:spPr>
        <p:txBody>
          <a:bodyPr wrap="none">
            <a:spAutoFit/>
          </a:bodyPr>
          <a:lstStyle/>
          <a:p>
            <a:pPr lvl="0" algn="ctr">
              <a:lnSpc>
                <a:spcPct val="90000"/>
              </a:lnSpc>
              <a:buClr>
                <a:schemeClr val="dk1"/>
              </a:buClr>
              <a:buSzPts val="6600"/>
            </a:pPr>
            <a:r>
              <a:rPr lang="en-US" sz="5400" dirty="0" smtClean="0">
                <a:solidFill>
                  <a:schemeClr val="bg1"/>
                </a:solidFill>
                <a:latin typeface="Calibri" pitchFamily="34" charset="0"/>
                <a:ea typeface="Calibri"/>
                <a:cs typeface="Calibri"/>
                <a:sym typeface="Calibri"/>
              </a:rPr>
              <a:t>Economics</a:t>
            </a:r>
          </a:p>
          <a:p>
            <a:pPr lvl="0" algn="ctr">
              <a:lnSpc>
                <a:spcPct val="90000"/>
              </a:lnSpc>
              <a:buClr>
                <a:schemeClr val="dk1"/>
              </a:buClr>
              <a:buSzPts val="6600"/>
            </a:pPr>
            <a:r>
              <a:rPr lang="ka-GE" sz="5400" dirty="0" smtClean="0">
                <a:solidFill>
                  <a:schemeClr val="bg1"/>
                </a:solidFill>
                <a:latin typeface="ცალი"/>
                <a:ea typeface="Calibri"/>
                <a:cs typeface="Calibri"/>
                <a:sym typeface="Calibri"/>
              </a:rPr>
              <a:t>ეკონომიკა</a:t>
            </a:r>
            <a:endParaRPr lang="ka-GE" sz="5400" dirty="0">
              <a:solidFill>
                <a:schemeClr val="bg1"/>
              </a:solidFill>
              <a:latin typeface="Calibri"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Companies of all sizes need to adapt to survive.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What do companies of all sizes need to do to survive?</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9" y="4169150"/>
            <a:ext cx="10402746" cy="179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itchFamily="34" charset="0"/>
              </a:rPr>
              <a:t>Brands need to stop thinking that marketing is a luxury, If companies take advantage of the quietness in the rest of the market and deliver innovative marketing communications, they will achieve greater market penetration by spending less.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itchFamily="34" charset="0"/>
              </a:rPr>
              <a:t>How do companies need to change the way they think about marketing in a recession? </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p:cNvSpPr/>
          <p:nvPr/>
        </p:nvSpPr>
        <p:spPr>
          <a:xfrm>
            <a:off x="7110483" y="423080"/>
            <a:ext cx="402608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xmlns="" id="{6042AC8F-C617-8540-A5BD-0D218871DB0D}"/>
              </a:ext>
            </a:extLst>
          </p:cNvPr>
          <p:cNvSpPr/>
          <p:nvPr/>
        </p:nvSpPr>
        <p:spPr>
          <a:xfrm>
            <a:off x="6632812" y="573205"/>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xmlns="" id="{AD0E387F-F56A-0545-BA44-601E3311587C}"/>
              </a:ext>
            </a:extLst>
          </p:cNvPr>
          <p:cNvSpPr/>
          <p:nvPr/>
        </p:nvSpPr>
        <p:spPr>
          <a:xfrm>
            <a:off x="1111696" y="3024371"/>
            <a:ext cx="9854499" cy="153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cs typeface="Calibri" panose="020F0502020204030204" pitchFamily="34" charset="0"/>
              </a:rPr>
              <a:t>Passive modals</a:t>
            </a:r>
            <a:r>
              <a:rPr lang="en-US" sz="2800" dirty="0">
                <a:solidFill>
                  <a:schemeClr val="bg1"/>
                </a:solidFill>
                <a:latin typeface="Calibri" panose="020F0502020204030204" pitchFamily="34" charset="0"/>
                <a:cs typeface="Calibri" panose="020F0502020204030204" pitchFamily="34" charset="0"/>
              </a:rPr>
              <a:t>: advice, ability and possibility</a:t>
            </a:r>
          </a:p>
          <a:p>
            <a:pPr algn="ct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327547" y="2279176"/>
            <a:ext cx="10765381" cy="4085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  </a:t>
            </a:r>
            <a:endParaRPr lang="en-US" sz="2800" i="1" dirty="0">
              <a:solidFill>
                <a:schemeClr val="accent2"/>
              </a:solidFill>
              <a:latin typeface="Calibri" charset="0"/>
              <a:ea typeface="Calibri" charset="0"/>
              <a:cs typeface="Calibri" charset="0"/>
            </a:endParaRPr>
          </a:p>
          <a:p>
            <a:r>
              <a:rPr lang="en-US" sz="2800" i="1" dirty="0">
                <a:solidFill>
                  <a:schemeClr val="accent2"/>
                </a:solidFill>
                <a:latin typeface="Calibri" charset="0"/>
                <a:ea typeface="Calibri" charset="0"/>
                <a:cs typeface="Calibri" charset="0"/>
              </a:rPr>
              <a:t> </a:t>
            </a:r>
          </a:p>
          <a:p>
            <a:r>
              <a:rPr lang="en-US" sz="2800" dirty="0">
                <a:solidFill>
                  <a:schemeClr val="bg1"/>
                </a:solidFill>
                <a:latin typeface="Calibri" charset="0"/>
                <a:ea typeface="Calibri" charset="0"/>
                <a:cs typeface="Calibri" charset="0"/>
              </a:rPr>
              <a:t>Should, can/could, and may/might are modals. </a:t>
            </a:r>
            <a:endParaRPr lang="en-US" sz="2800" dirty="0" smtClean="0">
              <a:solidFill>
                <a:schemeClr val="bg1"/>
              </a:solidFill>
              <a:latin typeface="Calibri" charset="0"/>
              <a:ea typeface="Calibri" charset="0"/>
              <a:cs typeface="Calibri" charset="0"/>
            </a:endParaRPr>
          </a:p>
          <a:p>
            <a:r>
              <a:rPr lang="en-US" sz="2800" dirty="0" smtClean="0">
                <a:solidFill>
                  <a:schemeClr val="bg1"/>
                </a:solidFill>
                <a:latin typeface="Calibri" charset="0"/>
                <a:ea typeface="Calibri" charset="0"/>
                <a:cs typeface="Calibri" charset="0"/>
              </a:rPr>
              <a:t>Passive </a:t>
            </a:r>
            <a:r>
              <a:rPr lang="en-US" sz="2800" dirty="0">
                <a:solidFill>
                  <a:schemeClr val="bg1"/>
                </a:solidFill>
                <a:latin typeface="Calibri" charset="0"/>
                <a:ea typeface="Calibri" charset="0"/>
                <a:cs typeface="Calibri" charset="0"/>
              </a:rPr>
              <a:t>modals are formed with </a:t>
            </a:r>
            <a:r>
              <a:rPr lang="en-US" sz="2800" dirty="0">
                <a:solidFill>
                  <a:srgbClr val="FF0000"/>
                </a:solidFill>
                <a:latin typeface="Calibri" charset="0"/>
                <a:ea typeface="Calibri" charset="0"/>
                <a:cs typeface="Calibri" charset="0"/>
              </a:rPr>
              <a:t>modal + be +past participle of the verb</a:t>
            </a:r>
            <a:r>
              <a:rPr lang="en-US" sz="2800" dirty="0">
                <a:solidFill>
                  <a:schemeClr val="bg1"/>
                </a:solidFill>
                <a:latin typeface="Calibri" charset="0"/>
                <a:ea typeface="Calibri" charset="0"/>
                <a:cs typeface="Calibri" charset="0"/>
              </a:rPr>
              <a:t>.</a:t>
            </a:r>
          </a:p>
          <a:p>
            <a:r>
              <a:rPr lang="en-US" sz="2800" dirty="0">
                <a:solidFill>
                  <a:schemeClr val="bg1"/>
                </a:solidFill>
                <a:latin typeface="Calibri" charset="0"/>
                <a:ea typeface="Calibri" charset="0"/>
                <a:cs typeface="Calibri" charset="0"/>
              </a:rPr>
              <a:t>Note that in the passive form , the object of the sentence becomes the subject, and the original subject is sometimes omitted. </a:t>
            </a:r>
          </a:p>
          <a:p>
            <a:endParaRPr lang="en-US" sz="2800" i="1" dirty="0">
              <a:solidFill>
                <a:schemeClr val="bg1"/>
              </a:solidFill>
              <a:latin typeface="Calibri" charset="0"/>
              <a:ea typeface="Calibri" charset="0"/>
              <a:cs typeface="Calibri" charset="0"/>
            </a:endParaRPr>
          </a:p>
          <a:p>
            <a:r>
              <a:rPr lang="en-US" sz="2800" i="1" dirty="0">
                <a:solidFill>
                  <a:schemeClr val="bg1"/>
                </a:solidFill>
                <a:latin typeface="Calibri" charset="0"/>
                <a:ea typeface="Calibri" charset="0"/>
                <a:cs typeface="Calibri" charset="0"/>
              </a:rPr>
              <a:t>You should take everything into consideration.</a:t>
            </a:r>
          </a:p>
          <a:p>
            <a:r>
              <a:rPr lang="en-US" sz="2800" i="1" dirty="0">
                <a:solidFill>
                  <a:schemeClr val="bg1"/>
                </a:solidFill>
                <a:latin typeface="Calibri" charset="0"/>
                <a:ea typeface="Calibri" charset="0"/>
                <a:cs typeface="Calibri" charset="0"/>
              </a:rPr>
              <a:t>Everything should be taken into consideration.</a:t>
            </a:r>
          </a:p>
          <a:p>
            <a:endParaRPr lang="en-US" sz="2500" i="1" dirty="0">
              <a:solidFill>
                <a:schemeClr val="accent2"/>
              </a:solidFill>
              <a:latin typeface="Calibri" charset="0"/>
              <a:ea typeface="Calibri" charset="0"/>
              <a:cs typeface="Calibri" charset="0"/>
            </a:endParaRPr>
          </a:p>
          <a:p>
            <a:endParaRPr lang="en-US" sz="2500" i="1" dirty="0">
              <a:solidFill>
                <a:schemeClr val="accent2"/>
              </a:solidFill>
              <a:latin typeface="Calibri" charset="0"/>
              <a:ea typeface="Calibri" charset="0"/>
              <a:cs typeface="Calibri" charset="0"/>
            </a:endParaRPr>
          </a:p>
          <a:p>
            <a:endParaRPr lang="en-US" sz="2500" i="1" dirty="0">
              <a:solidFill>
                <a:schemeClr val="accent2"/>
              </a:solidFill>
              <a:latin typeface="Calibri" charset="0"/>
              <a:ea typeface="Calibri" charset="0"/>
              <a:cs typeface="Calibri" charset="0"/>
            </a:endParaRPr>
          </a:p>
        </p:txBody>
      </p:sp>
      <p:sp>
        <p:nvSpPr>
          <p:cNvPr id="9" name="Rectangle 8">
            <a:extLst>
              <a:ext uri="{FF2B5EF4-FFF2-40B4-BE49-F238E27FC236}">
                <a16:creationId xmlns:a16="http://schemas.microsoft.com/office/drawing/2014/main" xmlns="" id="{6042AC8F-C617-8540-A5BD-0D218871DB0D}"/>
              </a:ext>
            </a:extLst>
          </p:cNvPr>
          <p:cNvSpPr/>
          <p:nvPr/>
        </p:nvSpPr>
        <p:spPr>
          <a:xfrm>
            <a:off x="6632812" y="559557"/>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pic>
        <p:nvPicPr>
          <p:cNvPr id="10"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341195" y="1978925"/>
            <a:ext cx="10658901" cy="4517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500" dirty="0">
              <a:solidFill>
                <a:srgbClr val="FF0000"/>
              </a:solidFill>
              <a:latin typeface="Calibri" charset="0"/>
              <a:ea typeface="Calibri" charset="0"/>
              <a:cs typeface="Calibri" charset="0"/>
            </a:endParaRPr>
          </a:p>
          <a:p>
            <a:pPr marL="342900" indent="-342900">
              <a:buFont typeface="Arial" panose="020B0604020202020204" pitchFamily="34" charset="0"/>
              <a:buChar char="•"/>
            </a:pPr>
            <a:endParaRPr lang="en-US" sz="2500" dirty="0">
              <a:solidFill>
                <a:srgbClr val="FF0000"/>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rgbClr val="FF0000"/>
                </a:solidFill>
                <a:latin typeface="Calibri" charset="0"/>
                <a:ea typeface="Calibri" charset="0"/>
                <a:cs typeface="Calibri" charset="0"/>
              </a:rPr>
              <a:t>Should </a:t>
            </a:r>
            <a:r>
              <a:rPr lang="en-US" sz="2500" dirty="0">
                <a:solidFill>
                  <a:schemeClr val="bg1"/>
                </a:solidFill>
                <a:latin typeface="Calibri" charset="0"/>
                <a:ea typeface="Calibri" charset="0"/>
                <a:cs typeface="Calibri" charset="0"/>
              </a:rPr>
              <a:t>is used to give advice or make recommendations.</a:t>
            </a:r>
          </a:p>
          <a:p>
            <a:pPr>
              <a:buClr>
                <a:schemeClr val="bg1"/>
              </a:buClr>
            </a:pPr>
            <a:r>
              <a:rPr lang="en-US" sz="2500" dirty="0">
                <a:solidFill>
                  <a:schemeClr val="bg1"/>
                </a:solidFill>
                <a:latin typeface="Calibri" charset="0"/>
                <a:ea typeface="Calibri" charset="0"/>
                <a:cs typeface="Calibri" charset="0"/>
              </a:rPr>
              <a:t>   </a:t>
            </a:r>
            <a:r>
              <a:rPr lang="en-US" sz="2500" i="1" dirty="0">
                <a:solidFill>
                  <a:schemeClr val="bg1"/>
                </a:solidFill>
                <a:latin typeface="Calibri" charset="0"/>
                <a:ea typeface="Calibri" charset="0"/>
                <a:cs typeface="Calibri" charset="0"/>
              </a:rPr>
              <a:t>Young people should be encouraged to participate in the campaign.</a:t>
            </a:r>
          </a:p>
          <a:p>
            <a:pPr marL="342900" indent="-342900">
              <a:buClr>
                <a:schemeClr val="bg1"/>
              </a:buClr>
              <a:buFont typeface="Arial" panose="020B0604020202020204" pitchFamily="34" charset="0"/>
              <a:buChar char="•"/>
            </a:pPr>
            <a:r>
              <a:rPr lang="en-US" sz="2500" i="1" dirty="0">
                <a:solidFill>
                  <a:srgbClr val="FF0000"/>
                </a:solidFill>
                <a:latin typeface="Calibri" charset="0"/>
                <a:ea typeface="Calibri" charset="0"/>
                <a:cs typeface="Calibri" charset="0"/>
              </a:rPr>
              <a:t>Can</a:t>
            </a:r>
            <a:r>
              <a:rPr lang="en-US" sz="2500" i="1" dirty="0">
                <a:solidFill>
                  <a:schemeClr val="bg1"/>
                </a:solidFill>
                <a:latin typeface="Calibri" charset="0"/>
                <a:ea typeface="Calibri" charset="0"/>
                <a:cs typeface="Calibri" charset="0"/>
              </a:rPr>
              <a:t> and </a:t>
            </a:r>
            <a:r>
              <a:rPr lang="en-US" sz="2500" i="1" dirty="0">
                <a:solidFill>
                  <a:srgbClr val="FF0000"/>
                </a:solidFill>
                <a:latin typeface="Calibri" charset="0"/>
                <a:ea typeface="Calibri" charset="0"/>
                <a:cs typeface="Calibri" charset="0"/>
              </a:rPr>
              <a:t>could </a:t>
            </a:r>
            <a:r>
              <a:rPr lang="en-US" sz="2500" i="1" dirty="0">
                <a:solidFill>
                  <a:schemeClr val="bg1"/>
                </a:solidFill>
                <a:latin typeface="Calibri" charset="0"/>
                <a:ea typeface="Calibri" charset="0"/>
                <a:cs typeface="Calibri" charset="0"/>
              </a:rPr>
              <a:t>express ability</a:t>
            </a:r>
          </a:p>
          <a:p>
            <a:pPr>
              <a:buClr>
                <a:schemeClr val="bg1"/>
              </a:buClr>
            </a:pPr>
            <a:r>
              <a:rPr lang="en-US" sz="2500" i="1" dirty="0">
                <a:solidFill>
                  <a:schemeClr val="bg1"/>
                </a:solidFill>
                <a:latin typeface="Calibri" charset="0"/>
                <a:ea typeface="Calibri" charset="0"/>
                <a:cs typeface="Calibri" charset="0"/>
              </a:rPr>
              <a:t>   Many problems can be prevented.</a:t>
            </a:r>
          </a:p>
          <a:p>
            <a:pPr marL="342900" indent="-342900">
              <a:buClr>
                <a:schemeClr val="bg1"/>
              </a:buClr>
              <a:buFont typeface="Arial" panose="020B0604020202020204" pitchFamily="34" charset="0"/>
              <a:buChar char="•"/>
            </a:pPr>
            <a:r>
              <a:rPr lang="en-US" sz="2500" i="1" dirty="0">
                <a:solidFill>
                  <a:srgbClr val="FF0000"/>
                </a:solidFill>
                <a:latin typeface="Calibri" charset="0"/>
                <a:ea typeface="Calibri" charset="0"/>
                <a:cs typeface="Calibri" charset="0"/>
              </a:rPr>
              <a:t>Could</a:t>
            </a:r>
            <a:r>
              <a:rPr lang="en-US" sz="2500" i="1" dirty="0">
                <a:solidFill>
                  <a:schemeClr val="bg1"/>
                </a:solidFill>
                <a:latin typeface="Calibri" charset="0"/>
                <a:ea typeface="Calibri" charset="0"/>
                <a:cs typeface="Calibri" charset="0"/>
              </a:rPr>
              <a:t> can also express future possibility.</a:t>
            </a:r>
          </a:p>
          <a:p>
            <a:pPr>
              <a:buClr>
                <a:schemeClr val="bg1"/>
              </a:buClr>
            </a:pPr>
            <a:r>
              <a:rPr lang="en-US" sz="2500" i="1" dirty="0">
                <a:solidFill>
                  <a:schemeClr val="bg1"/>
                </a:solidFill>
                <a:latin typeface="Calibri" charset="0"/>
                <a:ea typeface="Calibri" charset="0"/>
                <a:cs typeface="Calibri" charset="0"/>
              </a:rPr>
              <a:t>   The solution could be found.</a:t>
            </a:r>
          </a:p>
          <a:p>
            <a:pPr marL="342900" indent="-342900">
              <a:buClr>
                <a:schemeClr val="bg1"/>
              </a:buClr>
              <a:buFont typeface="Arial" panose="020B0604020202020204" pitchFamily="34" charset="0"/>
              <a:buChar char="•"/>
            </a:pPr>
            <a:r>
              <a:rPr lang="en-US" sz="2500" i="1" dirty="0">
                <a:solidFill>
                  <a:srgbClr val="FF0000"/>
                </a:solidFill>
                <a:latin typeface="Calibri" charset="0"/>
                <a:ea typeface="Calibri" charset="0"/>
                <a:cs typeface="Calibri" charset="0"/>
              </a:rPr>
              <a:t>May</a:t>
            </a:r>
            <a:r>
              <a:rPr lang="en-US" sz="2500" i="1" dirty="0">
                <a:solidFill>
                  <a:schemeClr val="bg1"/>
                </a:solidFill>
                <a:latin typeface="Calibri" charset="0"/>
                <a:ea typeface="Calibri" charset="0"/>
                <a:cs typeface="Calibri" charset="0"/>
              </a:rPr>
              <a:t> and </a:t>
            </a:r>
            <a:r>
              <a:rPr lang="en-US" sz="2500" i="1" dirty="0">
                <a:solidFill>
                  <a:srgbClr val="FF0000"/>
                </a:solidFill>
                <a:latin typeface="Calibri" charset="0"/>
                <a:ea typeface="Calibri" charset="0"/>
                <a:cs typeface="Calibri" charset="0"/>
              </a:rPr>
              <a:t>might</a:t>
            </a:r>
            <a:r>
              <a:rPr lang="en-US" sz="2500" i="1" dirty="0">
                <a:solidFill>
                  <a:schemeClr val="bg1"/>
                </a:solidFill>
                <a:latin typeface="Calibri" charset="0"/>
                <a:ea typeface="Calibri" charset="0"/>
                <a:cs typeface="Calibri" charset="0"/>
              </a:rPr>
              <a:t> express present and future possibility.</a:t>
            </a:r>
          </a:p>
          <a:p>
            <a:pPr>
              <a:buClr>
                <a:schemeClr val="bg1"/>
              </a:buClr>
            </a:pPr>
            <a:r>
              <a:rPr lang="en-US" sz="2500" i="1" dirty="0">
                <a:solidFill>
                  <a:schemeClr val="bg1"/>
                </a:solidFill>
                <a:latin typeface="Calibri" charset="0"/>
                <a:ea typeface="Calibri" charset="0"/>
                <a:cs typeface="Calibri" charset="0"/>
              </a:rPr>
              <a:t>    The meeting might be attended by all committee members. </a:t>
            </a:r>
          </a:p>
          <a:p>
            <a:endParaRPr lang="en-US" sz="2500" i="1" dirty="0">
              <a:solidFill>
                <a:schemeClr val="bg1"/>
              </a:solidFill>
              <a:latin typeface="Calibri" charset="0"/>
              <a:ea typeface="Calibri" charset="0"/>
              <a:cs typeface="Calibri" charset="0"/>
            </a:endParaRPr>
          </a:p>
          <a:p>
            <a:endParaRPr lang="en-US" sz="2500" i="1" dirty="0">
              <a:solidFill>
                <a:schemeClr val="bg1"/>
              </a:solidFill>
              <a:latin typeface="Calibri" charset="0"/>
              <a:ea typeface="Calibri" charset="0"/>
              <a:cs typeface="Calibri" charset="0"/>
            </a:endParaRPr>
          </a:p>
          <a:p>
            <a:endParaRPr lang="en-US" sz="2500" i="1" dirty="0">
              <a:solidFill>
                <a:schemeClr val="bg1"/>
              </a:solidFill>
              <a:latin typeface="Calibri" charset="0"/>
              <a:ea typeface="Calibri" charset="0"/>
              <a:cs typeface="Calibri" charset="0"/>
            </a:endParaRPr>
          </a:p>
        </p:txBody>
      </p:sp>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pic>
        <p:nvPicPr>
          <p:cNvPr id="10"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sp>
        <p:nvSpPr>
          <p:cNvPr id="11" name="Rectangle 10">
            <a:extLst>
              <a:ext uri="{FF2B5EF4-FFF2-40B4-BE49-F238E27FC236}">
                <a16:creationId xmlns:a16="http://schemas.microsoft.com/office/drawing/2014/main" xmlns="" id="{6042AC8F-C617-8540-A5BD-0D218871DB0D}"/>
              </a:ext>
            </a:extLst>
          </p:cNvPr>
          <p:cNvSpPr/>
          <p:nvPr/>
        </p:nvSpPr>
        <p:spPr>
          <a:xfrm>
            <a:off x="6632812" y="518614"/>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45910" y="2238233"/>
            <a:ext cx="10972799" cy="4230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Calibri" panose="020F0502020204030204" pitchFamily="34" charset="0"/>
                <a:cs typeface="Calibri" panose="020F0502020204030204" pitchFamily="34" charset="0"/>
              </a:rPr>
              <a:t>Five of the committee members will be unable to attend the next meeting. In my opinion, they might postpone the meeting.</a:t>
            </a:r>
          </a:p>
          <a:p>
            <a:pPr algn="just"/>
            <a:endParaRPr lang="en-US" sz="2800" dirty="0">
              <a:solidFill>
                <a:schemeClr val="bg1"/>
              </a:solidFill>
              <a:latin typeface="Calibri" panose="020F0502020204030204" pitchFamily="34" charset="0"/>
              <a:cs typeface="Calibri" panose="020F0502020204030204" pitchFamily="34" charset="0"/>
            </a:endParaRPr>
          </a:p>
          <a:p>
            <a:pPr algn="just"/>
            <a:r>
              <a:rPr lang="en-US" sz="2800" dirty="0">
                <a:solidFill>
                  <a:schemeClr val="bg1"/>
                </a:solidFill>
                <a:latin typeface="Calibri" panose="020F0502020204030204" pitchFamily="34" charset="0"/>
                <a:cs typeface="Calibri" panose="020F0502020204030204" pitchFamily="34" charset="0"/>
              </a:rPr>
              <a:t>Five of the committee members will be unable to attend the next meeting. In my opinion, the next meeting might be postponed.</a:t>
            </a:r>
          </a:p>
          <a:p>
            <a:pPr algn="just"/>
            <a:endParaRPr lang="en-US" sz="2800" dirty="0">
              <a:solidFill>
                <a:schemeClr val="bg1"/>
              </a:solidFill>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6632812" y="518614"/>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გრამატიკული დავალება</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32261" y="2674961"/>
            <a:ext cx="10727141" cy="2538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How can we solve that problem?</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How can the problem be solved?</a:t>
            </a:r>
          </a:p>
        </p:txBody>
      </p:sp>
      <p:sp>
        <p:nvSpPr>
          <p:cNvPr id="5" name="Rectangle 4">
            <a:extLst>
              <a:ext uri="{FF2B5EF4-FFF2-40B4-BE49-F238E27FC236}">
                <a16:creationId xmlns:a16="http://schemas.microsoft.com/office/drawing/2014/main" xmlns="" id="{6042AC8F-C617-8540-A5BD-0D218871DB0D}"/>
              </a:ext>
            </a:extLst>
          </p:cNvPr>
          <p:cNvSpPr/>
          <p:nvPr/>
        </p:nvSpPr>
        <p:spPr>
          <a:xfrm>
            <a:off x="6632812" y="518614"/>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გრამატიკული დავალება</a:t>
            </a:r>
            <a:endParaRPr lang="en-US" sz="28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356114" y="2602098"/>
            <a:ext cx="11189095"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Do you think we should spend less money on marketing?</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Do you think less money should be spent on marketing?</a:t>
            </a:r>
          </a:p>
        </p:txBody>
      </p:sp>
      <p:sp>
        <p:nvSpPr>
          <p:cNvPr id="5" name="Rectangle 4">
            <a:extLst>
              <a:ext uri="{FF2B5EF4-FFF2-40B4-BE49-F238E27FC236}">
                <a16:creationId xmlns:a16="http://schemas.microsoft.com/office/drawing/2014/main" xmlns="" id="{6042AC8F-C617-8540-A5BD-0D218871DB0D}"/>
              </a:ext>
            </a:extLst>
          </p:cNvPr>
          <p:cNvSpPr/>
          <p:nvPr/>
        </p:nvSpPr>
        <p:spPr>
          <a:xfrm>
            <a:off x="6632812" y="518614"/>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გრამატიკული დავალება</a:t>
            </a:r>
            <a:endParaRPr lang="en-US" sz="28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491168" y="2779518"/>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We can cut costs during the recession.</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Costs can be cut during the recession.</a:t>
            </a:r>
          </a:p>
        </p:txBody>
      </p:sp>
      <p:sp>
        <p:nvSpPr>
          <p:cNvPr id="5" name="Rectangle 4">
            <a:extLst>
              <a:ext uri="{FF2B5EF4-FFF2-40B4-BE49-F238E27FC236}">
                <a16:creationId xmlns:a16="http://schemas.microsoft.com/office/drawing/2014/main" xmlns="" id="{6042AC8F-C617-8540-A5BD-0D218871DB0D}"/>
              </a:ext>
            </a:extLst>
          </p:cNvPr>
          <p:cNvSpPr/>
          <p:nvPr/>
        </p:nvSpPr>
        <p:spPr>
          <a:xfrm>
            <a:off x="6632812" y="518614"/>
            <a:ext cx="4303153"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გრამატიკული დავალება</a:t>
            </a:r>
            <a:endParaRPr lang="en-US" sz="28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dirty="0">
                  <a:solidFill>
                    <a:schemeClr val="lt1"/>
                  </a:solidFill>
                  <a:latin typeface="Calibri" panose="020F0502020204030204" pitchFamily="34" charset="0"/>
                  <a:ea typeface="Calibri"/>
                  <a:cs typeface="Calibri" panose="020F0502020204030204" pitchFamily="34" charset="0"/>
                  <a:sym typeface="Calibri"/>
                </a:rPr>
                <a:t>Vocabulary</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912056"/>
              <a:ext cx="5297890"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endParaRPr lang="en-US" sz="200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l" rtl="0">
                <a:lnSpc>
                  <a:spcPct val="90000"/>
                </a:lnSpc>
                <a:spcBef>
                  <a:spcPts val="0"/>
                </a:spcBef>
                <a:spcAft>
                  <a:spcPts val="0"/>
                </a:spcAft>
                <a:buNone/>
              </a:pPr>
              <a:r>
                <a:rPr lang="en-US" sz="20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  </a:t>
              </a: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about</a:t>
              </a:r>
              <a:r>
                <a:rPr lang="ka-GE" sz="20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how the downturn can represent new business opportunities</a:t>
              </a:r>
            </a:p>
            <a:p>
              <a:pPr marL="0" marR="0" lvl="0" indent="0" algn="l" rtl="0">
                <a:lnSpc>
                  <a:spcPct val="90000"/>
                </a:lnSpc>
                <a:spcBef>
                  <a:spcPts val="0"/>
                </a:spcBef>
                <a:spcAft>
                  <a:spcPts val="0"/>
                </a:spcAft>
                <a:buNone/>
              </a:pPr>
              <a:r>
                <a:rPr lang="ka-GE" sz="24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713699"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Grammar: Passive modals: advice, ability and possibility</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011101" y="2532172"/>
            <a:ext cx="4690334" cy="2751600"/>
          </a:xfrm>
          <a:prstGeom prst="rect">
            <a:avLst/>
          </a:prstGeom>
          <a:noFill/>
          <a:ln>
            <a:noFill/>
          </a:ln>
        </p:spPr>
        <p:txBody>
          <a:bodyPr spcFirstLastPara="1" wrap="square" lIns="91425" tIns="91425" rIns="91425" bIns="91425" anchor="ctr" anchorCtr="0">
            <a:noAutofit/>
          </a:bodyPr>
          <a:lstStyle/>
          <a:p>
            <a:pPr lvl="0" algn="ctr"/>
            <a:r>
              <a:rPr lang="en-US" sz="4800" dirty="0">
                <a:solidFill>
                  <a:schemeClr val="bg1"/>
                </a:solidFill>
                <a:latin typeface="Calibri" panose="020F0502020204030204" pitchFamily="34" charset="0"/>
                <a:ea typeface="Calibri"/>
                <a:cs typeface="Calibri" panose="020F0502020204030204" pitchFamily="34" charset="0"/>
                <a:sym typeface="Calibri"/>
              </a:rPr>
              <a:t>Economics</a:t>
            </a:r>
            <a:endParaRPr lang="ka-GE" sz="48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800" dirty="0">
                <a:solidFill>
                  <a:schemeClr val="bg1"/>
                </a:solidFill>
                <a:latin typeface="Calibri" panose="020F0502020204030204" pitchFamily="34" charset="0"/>
                <a:ea typeface="Calibri"/>
                <a:cs typeface="Calibri" panose="020F0502020204030204" pitchFamily="34" charset="0"/>
                <a:sym typeface="Calibri"/>
              </a:rPr>
              <a:t>ეკონომიკა</a:t>
            </a:r>
            <a:endParaRPr lang="en-US" sz="48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8" name="Rectangle 17"/>
          <p:cNvSpPr/>
          <p:nvPr/>
        </p:nvSpPr>
        <p:spPr>
          <a:xfrm>
            <a:off x="7192369" y="436728"/>
            <a:ext cx="3971499" cy="126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Summary</a:t>
            </a:r>
          </a:p>
          <a:p>
            <a:pPr algn="ctr"/>
            <a:r>
              <a:rPr lang="ka-GE" sz="2800" dirty="0" smtClean="0"/>
              <a:t>გაკვეთილის შეჯამება</a:t>
            </a:r>
            <a:endParaRPr lang="en-US" sz="2800" dirty="0">
              <a:latin typeface="Calibri" pitchFamily="34" charset="0"/>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xmlns="" id="{6AD9A7B7-2E7A-4C45-8448-1D4A0B159BF3}"/>
              </a:ext>
            </a:extLst>
          </p:cNvPr>
          <p:cNvSpPr/>
          <p:nvPr/>
        </p:nvSpPr>
        <p:spPr>
          <a:xfrm>
            <a:off x="707350" y="3403453"/>
            <a:ext cx="6042742" cy="1370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is economics and why is </a:t>
            </a:r>
            <a:r>
              <a:rPr lang="en-US" sz="3200" dirty="0" smtClean="0">
                <a:solidFill>
                  <a:schemeClr val="bg1"/>
                </a:solidFill>
                <a:latin typeface="Calibri" panose="020F0502020204030204" pitchFamily="34" charset="0"/>
                <a:ea typeface="Times New Roman"/>
                <a:cs typeface="Calibri" panose="020F0502020204030204" pitchFamily="34" charset="0"/>
                <a:sym typeface="Times New Roman"/>
              </a:rPr>
              <a:t>it</a:t>
            </a:r>
            <a:r>
              <a:rPr lang="ka-GE" sz="3200" dirty="0" smtClean="0">
                <a:solidFill>
                  <a:schemeClr val="bg1"/>
                </a:solidFill>
                <a:latin typeface="Calibri" panose="020F0502020204030204" pitchFamily="34" charset="0"/>
                <a:ea typeface="Times New Roman"/>
                <a:cs typeface="Calibri" panose="020F0502020204030204" pitchFamily="34" charset="0"/>
                <a:sym typeface="Times New Roman"/>
              </a:rPr>
              <a:t> </a:t>
            </a:r>
            <a:r>
              <a:rPr lang="en-US" sz="3200" dirty="0" smtClean="0">
                <a:solidFill>
                  <a:schemeClr val="bg1"/>
                </a:solidFill>
                <a:latin typeface="Calibri" panose="020F0502020204030204" pitchFamily="34" charset="0"/>
                <a:ea typeface="Times New Roman"/>
                <a:cs typeface="Calibri" panose="020F0502020204030204" pitchFamily="34" charset="0"/>
                <a:sym typeface="Times New Roman"/>
              </a:rPr>
              <a:t>so </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important?</a:t>
            </a:r>
          </a:p>
        </p:txBody>
      </p:sp>
      <p:pic>
        <p:nvPicPr>
          <p:cNvPr id="7" name="Google Shape;90;p1">
            <a:extLst>
              <a:ext uri="{FF2B5EF4-FFF2-40B4-BE49-F238E27FC236}">
                <a16:creationId xmlns:a16="http://schemas.microsoft.com/office/drawing/2014/main" xmlns=""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0" name="TextBox 9">
            <a:extLst>
              <a:ext uri="{FF2B5EF4-FFF2-40B4-BE49-F238E27FC236}">
                <a16:creationId xmlns:a16="http://schemas.microsoft.com/office/drawing/2014/main" xmlns=""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9" name="Rectangle 8"/>
          <p:cNvSpPr/>
          <p:nvPr/>
        </p:nvSpPr>
        <p:spPr>
          <a:xfrm>
            <a:off x="8188037" y="595745"/>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Introduction</a:t>
            </a:r>
          </a:p>
          <a:p>
            <a:pPr algn="ctr"/>
            <a:r>
              <a:rPr lang="ka-GE" sz="2800" dirty="0" smtClean="0">
                <a:latin typeface="Calibri" pitchFamily="34" charset="0"/>
              </a:rPr>
              <a:t>შესავალი</a:t>
            </a:r>
            <a:endParaRPr lang="en-US" sz="2800" dirty="0">
              <a:latin typeface="Calibri" pitchFamily="34" charset="0"/>
            </a:endParaRPr>
          </a:p>
        </p:txBody>
      </p:sp>
      <p:pic>
        <p:nvPicPr>
          <p:cNvPr id="13" name="Picture 12" descr="xgqjrdcx-1386554669.jpg"/>
          <p:cNvPicPr>
            <a:picLocks noChangeAspect="1"/>
          </p:cNvPicPr>
          <p:nvPr/>
        </p:nvPicPr>
        <p:blipFill>
          <a:blip r:embed="rId5"/>
          <a:stretch>
            <a:fillRect/>
          </a:stretch>
        </p:blipFill>
        <p:spPr>
          <a:xfrm>
            <a:off x="7746775" y="2729347"/>
            <a:ext cx="4015733" cy="2680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684855" y="2770079"/>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666116" y="2817433"/>
            <a:ext cx="9856307" cy="116771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a:t>
            </a:r>
            <a:r>
              <a:rPr lang="en-US" dirty="0" smtClean="0">
                <a:solidFill>
                  <a:schemeClr val="bg1"/>
                </a:solidFill>
                <a:latin typeface="Calibri" charset="0"/>
                <a:ea typeface="Calibri" charset="0"/>
                <a:cs typeface="Calibri" charset="0"/>
              </a:rPr>
              <a:t>paragraph </a:t>
            </a:r>
            <a:r>
              <a:rPr lang="en-US" dirty="0">
                <a:solidFill>
                  <a:schemeClr val="bg1"/>
                </a:solidFill>
                <a:latin typeface="Calibri" charset="0"/>
                <a:ea typeface="Calibri" charset="0"/>
                <a:cs typeface="Calibri" charset="0"/>
              </a:rPr>
              <a:t>discussing the ways people can survive during a recession</a:t>
            </a:r>
            <a:r>
              <a:rPr lang="en-US" b="1" dirty="0">
                <a:solidFill>
                  <a:schemeClr val="bg1"/>
                </a:solidFill>
                <a:latin typeface="Calibri" charset="0"/>
                <a:ea typeface="Calibri" charset="0"/>
                <a:cs typeface="Calibri" charset="0"/>
              </a:rPr>
              <a:t>.</a:t>
            </a:r>
          </a:p>
        </p:txBody>
      </p:sp>
      <p:sp>
        <p:nvSpPr>
          <p:cNvPr id="7" name="Rectangle 6">
            <a:extLst>
              <a:ext uri="{FF2B5EF4-FFF2-40B4-BE49-F238E27FC236}">
                <a16:creationId xmlns:a16="http://schemas.microsoft.com/office/drawing/2014/main" xmlns="" id="{6042AC8F-C617-8540-A5BD-0D218871DB0D}"/>
              </a:ext>
            </a:extLst>
          </p:cNvPr>
          <p:cNvSpPr/>
          <p:nvPr/>
        </p:nvSpPr>
        <p:spPr>
          <a:xfrm>
            <a:off x="7014947" y="450376"/>
            <a:ext cx="3818113" cy="1119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586854" y="1924335"/>
            <a:ext cx="10922286" cy="47084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COVID-19 pandemic is first and foremost a health crisis. However, it also poses an economic crisis. The most effective way to slow the spread of the virus is to shut down large portions of the economy.</a:t>
            </a:r>
          </a:p>
          <a:p>
            <a:pPr algn="just"/>
            <a:r>
              <a:rPr lang="en-US" sz="2400" dirty="0">
                <a:latin typeface="Calibri" panose="020F0502020204030204" pitchFamily="34" charset="0"/>
                <a:cs typeface="Calibri" panose="020F0502020204030204" pitchFamily="34" charset="0"/>
              </a:rPr>
              <a:t>This will almost certainly cause a recession. To understand why, it helps to know the formal definition of a recession. Economists define a recession as two consecutive quarters of economic contraction (negative growth). From a financial planning perspective, the only thing that should truly matter is whether or not you lose your job, lose hours or see your income drop for any reason. A lot of people are going to lose their jobs at companies that are not going out of business. In these situations, the best way to maintain your job security is to make yourself useful at work.</a:t>
            </a:r>
          </a:p>
        </p:txBody>
      </p:sp>
      <p:pic>
        <p:nvPicPr>
          <p:cNvPr id="5"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7014947" y="450376"/>
            <a:ext cx="3818113" cy="1119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733058" y="1745672"/>
            <a:ext cx="7604285" cy="4944940"/>
            <a:chOff x="656311" y="-1104607"/>
            <a:chExt cx="7610490" cy="7051247"/>
          </a:xfrm>
        </p:grpSpPr>
        <p:sp>
          <p:nvSpPr>
            <p:cNvPr id="148" name="Google Shape;148;g8d3272b2c0_0_186"/>
            <p:cNvSpPr/>
            <p:nvPr/>
          </p:nvSpPr>
          <p:spPr>
            <a:xfrm>
              <a:off x="3658913" y="1561557"/>
              <a:ext cx="2417623" cy="1907184"/>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bg1"/>
                  </a:solidFill>
                  <a:latin typeface="Calibri" pitchFamily="34" charset="0"/>
                </a:rPr>
                <a:t> Vocabulary</a:t>
              </a:r>
            </a:p>
            <a:p>
              <a:pPr marL="0" lvl="0" indent="0" algn="ctr" rtl="0">
                <a:spcBef>
                  <a:spcPts val="0"/>
                </a:spcBef>
                <a:spcAft>
                  <a:spcPts val="0"/>
                </a:spcAft>
                <a:buNone/>
              </a:pPr>
              <a:r>
                <a:rPr lang="ka-GE" sz="2400" dirty="0" smtClean="0">
                  <a:solidFill>
                    <a:schemeClr val="bg1"/>
                  </a:solidFill>
                  <a:latin typeface="Sylfaen Regular" pitchFamily="18" charset="0"/>
                </a:rPr>
                <a:t>ლექსიკა</a:t>
              </a:r>
              <a:endParaRPr sz="2400" dirty="0">
                <a:solidFill>
                  <a:schemeClr val="bg1"/>
                </a:solidFill>
                <a:latin typeface="Calibri" pitchFamily="34" charset="0"/>
              </a:endParaRPr>
            </a:p>
          </p:txBody>
        </p:sp>
        <p:sp>
          <p:nvSpPr>
            <p:cNvPr id="152" name="Google Shape;152;g8d3272b2c0_0_186"/>
            <p:cNvSpPr/>
            <p:nvPr/>
          </p:nvSpPr>
          <p:spPr>
            <a:xfrm>
              <a:off x="3658913" y="-1104607"/>
              <a:ext cx="2558590" cy="2305894"/>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bg1"/>
                  </a:solidFill>
                  <a:latin typeface="Sylfaen Regular" pitchFamily="18" charset="0"/>
                </a:rPr>
                <a:t>   </a:t>
              </a:r>
              <a:r>
                <a:rPr lang="ka-GE" sz="2400" dirty="0">
                  <a:solidFill>
                    <a:schemeClr val="bg1"/>
                  </a:solidFill>
                  <a:latin typeface="Sylfaen Regular" pitchFamily="18" charset="0"/>
                </a:rPr>
                <a:t> </a:t>
              </a:r>
              <a:r>
                <a:rPr lang="en-US" sz="2400" dirty="0">
                  <a:solidFill>
                    <a:schemeClr val="bg1"/>
                  </a:solidFill>
                  <a:latin typeface="Sylfaen Regular" pitchFamily="18" charset="0"/>
                </a:rPr>
                <a:t> </a:t>
              </a:r>
              <a:endParaRPr lang="en-US" sz="2400" b="1" dirty="0">
                <a:solidFill>
                  <a:schemeClr val="bg1"/>
                </a:solidFill>
                <a:latin typeface="Sylfaen Regular" pitchFamily="18" charset="0"/>
                <a:cs typeface="Calibri" panose="020F0502020204030204" pitchFamily="34" charset="0"/>
              </a:endParaRPr>
            </a:p>
          </p:txBody>
        </p:sp>
        <p:sp>
          <p:nvSpPr>
            <p:cNvPr id="156" name="Google Shape;156;g8d3272b2c0_0_186"/>
            <p:cNvSpPr/>
            <p:nvPr/>
          </p:nvSpPr>
          <p:spPr>
            <a:xfrm>
              <a:off x="5741044" y="3799095"/>
              <a:ext cx="2525757" cy="2101792"/>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ka-GE" sz="2400" dirty="0">
                  <a:solidFill>
                    <a:schemeClr val="bg1"/>
                  </a:solidFill>
                  <a:latin typeface="Sylfaen Regular" pitchFamily="18" charset="0"/>
                </a:rPr>
                <a:t> </a:t>
              </a:r>
              <a:endParaRPr sz="2400" dirty="0">
                <a:latin typeface="Sylfaen Regular" pitchFamily="18" charset="0"/>
              </a:endParaRPr>
            </a:p>
          </p:txBody>
        </p:sp>
        <p:sp>
          <p:nvSpPr>
            <p:cNvPr id="168" name="Google Shape;168;g8d3272b2c0_0_186"/>
            <p:cNvSpPr/>
            <p:nvPr/>
          </p:nvSpPr>
          <p:spPr>
            <a:xfrm>
              <a:off x="2051469" y="3760656"/>
              <a:ext cx="2504503" cy="2185984"/>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80" name="Google Shape;180;g8d3272b2c0_0_186"/>
            <p:cNvSpPr/>
            <p:nvPr/>
          </p:nvSpPr>
          <p:spPr>
            <a:xfrm>
              <a:off x="656311" y="963816"/>
              <a:ext cx="2523191" cy="2393709"/>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solidFill>
                  <a:schemeClr val="bg1"/>
                </a:solidFill>
                <a:latin typeface="Sylfaen Regular" pitchFamily="18" charset="0"/>
              </a:endParaRPr>
            </a:p>
          </p:txBody>
        </p:sp>
      </p:grpSp>
      <p:cxnSp>
        <p:nvCxnSpPr>
          <p:cNvPr id="3" name="Straight Connector 2">
            <a:extLst>
              <a:ext uri="{FF2B5EF4-FFF2-40B4-BE49-F238E27FC236}">
                <a16:creationId xmlns:a16="http://schemas.microsoft.com/office/drawing/2014/main" xmlns="" id="{9CE2E9F6-ECFC-4E79-9334-E45B6F63DD91}"/>
              </a:ext>
            </a:extLst>
          </p:cNvPr>
          <p:cNvCxnSpPr>
            <a:cxnSpLocks/>
            <a:stCxn id="148" idx="0"/>
            <a:endCxn id="148" idx="0"/>
          </p:cNvCxnSpPr>
          <p:nvPr/>
        </p:nvCxnSpPr>
        <p:spPr>
          <a:xfrm>
            <a:off x="5941038" y="3615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3D5A52FD-7E06-4697-8EF9-CB741C6CB568}"/>
              </a:ext>
            </a:extLst>
          </p:cNvPr>
          <p:cNvCxnSpPr>
            <a:cxnSpLocks/>
          </p:cNvCxnSpPr>
          <p:nvPr/>
        </p:nvCxnSpPr>
        <p:spPr>
          <a:xfrm flipV="1">
            <a:off x="4940490" y="4746732"/>
            <a:ext cx="332200" cy="521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7EFEFD1-011D-428F-BAF8-0CB92112E763}"/>
              </a:ext>
            </a:extLst>
          </p:cNvPr>
          <p:cNvCxnSpPr>
            <a:cxnSpLocks/>
          </p:cNvCxnSpPr>
          <p:nvPr/>
        </p:nvCxnSpPr>
        <p:spPr>
          <a:xfrm flipV="1">
            <a:off x="5936776" y="3275464"/>
            <a:ext cx="1" cy="614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CF1AB0AA-2552-43C2-9A14-83D255EAE2EC}"/>
              </a:ext>
            </a:extLst>
          </p:cNvPr>
          <p:cNvCxnSpPr/>
          <p:nvPr/>
        </p:nvCxnSpPr>
        <p:spPr>
          <a:xfrm flipV="1">
            <a:off x="7042245" y="4094328"/>
            <a:ext cx="928048" cy="40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BF53E1F7-0823-467E-844B-A3CD1BC1A1C6}"/>
              </a:ext>
            </a:extLst>
          </p:cNvPr>
          <p:cNvCxnSpPr>
            <a:cxnSpLocks/>
          </p:cNvCxnSpPr>
          <p:nvPr/>
        </p:nvCxnSpPr>
        <p:spPr>
          <a:xfrm flipH="1">
            <a:off x="5577331" y="4374629"/>
            <a:ext cx="68418" cy="369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7A3B0BA-E994-4425-B698-61E6EDA548A8}"/>
              </a:ext>
            </a:extLst>
          </p:cNvPr>
          <p:cNvCxnSpPr>
            <a:cxnSpLocks/>
          </p:cNvCxnSpPr>
          <p:nvPr/>
        </p:nvCxnSpPr>
        <p:spPr>
          <a:xfrm flipH="1">
            <a:off x="3862317" y="4135272"/>
            <a:ext cx="1023582" cy="6823"/>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6873E980-5794-4D47-B568-5F821037E6D0}"/>
              </a:ext>
            </a:extLst>
          </p:cNvPr>
          <p:cNvSpPr txBox="1"/>
          <p:nvPr/>
        </p:nvSpPr>
        <p:spPr>
          <a:xfrm>
            <a:off x="1837904" y="3435400"/>
            <a:ext cx="2311442" cy="1200329"/>
          </a:xfrm>
          <a:prstGeom prst="rect">
            <a:avLst/>
          </a:prstGeom>
          <a:noFill/>
        </p:spPr>
        <p:txBody>
          <a:bodyPr wrap="square">
            <a:spAutoFit/>
          </a:bodyPr>
          <a:lstStyle/>
          <a:p>
            <a:pPr algn="ctr"/>
            <a:r>
              <a:rPr lang="en-US" sz="1800" dirty="0">
                <a:solidFill>
                  <a:schemeClr val="bg1"/>
                </a:solidFill>
                <a:latin typeface="Calibri" pitchFamily="34" charset="0"/>
              </a:rPr>
              <a:t>r</a:t>
            </a:r>
            <a:r>
              <a:rPr lang="en-US" sz="1800" dirty="0" smtClean="0">
                <a:solidFill>
                  <a:schemeClr val="bg1"/>
                </a:solidFill>
                <a:latin typeface="Calibri" pitchFamily="34" charset="0"/>
              </a:rPr>
              <a:t>ecession </a:t>
            </a:r>
            <a:endParaRPr lang="ka-GE" sz="1800" dirty="0">
              <a:solidFill>
                <a:schemeClr val="bg1"/>
              </a:solidFill>
            </a:endParaRPr>
          </a:p>
          <a:p>
            <a:pPr algn="ctr"/>
            <a:r>
              <a:rPr lang="ka-GE" sz="1800" dirty="0">
                <a:solidFill>
                  <a:schemeClr val="bg1"/>
                </a:solidFill>
              </a:rPr>
              <a:t>  </a:t>
            </a:r>
            <a:r>
              <a:rPr lang="en-US" sz="1800" dirty="0" smtClean="0">
                <a:solidFill>
                  <a:schemeClr val="bg1"/>
                </a:solidFill>
                <a:latin typeface="Calibri" pitchFamily="34" charset="0"/>
              </a:rPr>
              <a:t>(</a:t>
            </a:r>
            <a:r>
              <a:rPr lang="en-US" sz="1800" dirty="0">
                <a:solidFill>
                  <a:schemeClr val="bg1"/>
                </a:solidFill>
                <a:latin typeface="Calibri" pitchFamily="34" charset="0"/>
              </a:rPr>
              <a:t>n.</a:t>
            </a:r>
            <a:r>
              <a:rPr lang="ka-GE" sz="1800" dirty="0">
                <a:solidFill>
                  <a:schemeClr val="bg1"/>
                </a:solidFill>
              </a:rPr>
              <a:t>)</a:t>
            </a:r>
          </a:p>
          <a:p>
            <a:pPr algn="ctr"/>
            <a:r>
              <a:rPr lang="ka-GE" sz="1800" dirty="0">
                <a:solidFill>
                  <a:schemeClr val="bg1"/>
                </a:solidFill>
                <a:latin typeface="+mj-lt"/>
              </a:rPr>
              <a:t>ეკონომიკური კრიზისი</a:t>
            </a:r>
            <a:endParaRPr lang="en-US" sz="1800" dirty="0">
              <a:solidFill>
                <a:schemeClr val="bg1"/>
              </a:solidFill>
              <a:latin typeface="+mj-lt"/>
            </a:endParaRPr>
          </a:p>
        </p:txBody>
      </p:sp>
      <p:sp>
        <p:nvSpPr>
          <p:cNvPr id="27" name="TextBox 26">
            <a:extLst>
              <a:ext uri="{FF2B5EF4-FFF2-40B4-BE49-F238E27FC236}">
                <a16:creationId xmlns:a16="http://schemas.microsoft.com/office/drawing/2014/main" xmlns="" id="{F4EDAC4F-0631-4D14-BA13-0DDEB51E88D3}"/>
              </a:ext>
            </a:extLst>
          </p:cNvPr>
          <p:cNvSpPr txBox="1"/>
          <p:nvPr/>
        </p:nvSpPr>
        <p:spPr>
          <a:xfrm>
            <a:off x="4752909" y="1995899"/>
            <a:ext cx="2362972" cy="1200329"/>
          </a:xfrm>
          <a:prstGeom prst="rect">
            <a:avLst/>
          </a:prstGeom>
          <a:noFill/>
        </p:spPr>
        <p:txBody>
          <a:bodyPr wrap="square">
            <a:spAutoFit/>
          </a:bodyPr>
          <a:lstStyle/>
          <a:p>
            <a:pPr algn="ctr"/>
            <a:r>
              <a:rPr lang="ka-GE" dirty="0"/>
              <a:t>       </a:t>
            </a:r>
            <a:r>
              <a:rPr lang="en-US" sz="1800" dirty="0" smtClean="0">
                <a:solidFill>
                  <a:schemeClr val="bg1"/>
                </a:solidFill>
                <a:latin typeface="Calibri" pitchFamily="34" charset="0"/>
              </a:rPr>
              <a:t>supply </a:t>
            </a:r>
            <a:r>
              <a:rPr lang="en-US" sz="1800" dirty="0">
                <a:solidFill>
                  <a:schemeClr val="bg1"/>
                </a:solidFill>
                <a:latin typeface="Calibri" pitchFamily="34" charset="0"/>
              </a:rPr>
              <a:t>and demand </a:t>
            </a:r>
            <a:endParaRPr lang="ka-GE" sz="1800" dirty="0">
              <a:solidFill>
                <a:schemeClr val="bg1"/>
              </a:solidFill>
            </a:endParaRPr>
          </a:p>
          <a:p>
            <a:pPr algn="ctr"/>
            <a:r>
              <a:rPr lang="ka-GE" sz="1800" dirty="0">
                <a:solidFill>
                  <a:schemeClr val="bg1"/>
                </a:solidFill>
              </a:rPr>
              <a:t>  </a:t>
            </a:r>
            <a:r>
              <a:rPr lang="en-US" sz="1800" dirty="0" smtClean="0">
                <a:solidFill>
                  <a:schemeClr val="bg1"/>
                </a:solidFill>
                <a:latin typeface="Calibri" pitchFamily="34" charset="0"/>
              </a:rPr>
              <a:t>(n.)</a:t>
            </a:r>
            <a:endParaRPr lang="ka-GE" sz="1800" dirty="0">
              <a:solidFill>
                <a:schemeClr val="bg1"/>
              </a:solidFill>
            </a:endParaRPr>
          </a:p>
          <a:p>
            <a:pPr algn="ctr"/>
            <a:r>
              <a:rPr lang="ka-GE" sz="1800" dirty="0" smtClean="0">
                <a:solidFill>
                  <a:schemeClr val="bg1"/>
                </a:solidFill>
                <a:latin typeface="+mj-lt"/>
              </a:rPr>
              <a:t>მოთხოვნა </a:t>
            </a:r>
            <a:r>
              <a:rPr lang="ka-GE" sz="1800" dirty="0">
                <a:solidFill>
                  <a:schemeClr val="bg1"/>
                </a:solidFill>
                <a:latin typeface="+mj-lt"/>
              </a:rPr>
              <a:t>და მიწოდება</a:t>
            </a:r>
            <a:r>
              <a:rPr lang="en-US" sz="1800" dirty="0">
                <a:solidFill>
                  <a:schemeClr val="bg1"/>
                </a:solidFill>
                <a:latin typeface="+mj-lt"/>
              </a:rPr>
              <a:t> </a:t>
            </a:r>
          </a:p>
        </p:txBody>
      </p:sp>
      <p:sp>
        <p:nvSpPr>
          <p:cNvPr id="29" name="TextBox 28">
            <a:extLst>
              <a:ext uri="{FF2B5EF4-FFF2-40B4-BE49-F238E27FC236}">
                <a16:creationId xmlns:a16="http://schemas.microsoft.com/office/drawing/2014/main" xmlns="" id="{7C1595ED-7ACE-4642-9B80-38FA9F7CC9A4}"/>
              </a:ext>
            </a:extLst>
          </p:cNvPr>
          <p:cNvSpPr txBox="1"/>
          <p:nvPr/>
        </p:nvSpPr>
        <p:spPr>
          <a:xfrm>
            <a:off x="6826155" y="5295329"/>
            <a:ext cx="2388359" cy="1200329"/>
          </a:xfrm>
          <a:prstGeom prst="rect">
            <a:avLst/>
          </a:prstGeom>
          <a:noFill/>
        </p:spPr>
        <p:txBody>
          <a:bodyPr wrap="square">
            <a:spAutoFit/>
          </a:bodyPr>
          <a:lstStyle/>
          <a:p>
            <a:pPr algn="ctr"/>
            <a:r>
              <a:rPr lang="en-US" sz="1600" dirty="0">
                <a:solidFill>
                  <a:schemeClr val="bg1"/>
                </a:solidFill>
              </a:rPr>
              <a:t>    </a:t>
            </a:r>
            <a:r>
              <a:rPr lang="en-US" sz="1600" dirty="0" smtClean="0">
                <a:solidFill>
                  <a:schemeClr val="bg1"/>
                </a:solidFill>
              </a:rPr>
              <a:t> </a:t>
            </a:r>
            <a:r>
              <a:rPr lang="en-US" sz="1800" dirty="0">
                <a:solidFill>
                  <a:schemeClr val="bg1"/>
                </a:solidFill>
                <a:latin typeface="Calibri" pitchFamily="34" charset="0"/>
              </a:rPr>
              <a:t>m</a:t>
            </a:r>
            <a:r>
              <a:rPr lang="en-US" sz="1800" dirty="0" smtClean="0">
                <a:solidFill>
                  <a:schemeClr val="bg1"/>
                </a:solidFill>
                <a:latin typeface="Calibri" pitchFamily="34" charset="0"/>
              </a:rPr>
              <a:t>arket </a:t>
            </a:r>
            <a:r>
              <a:rPr lang="en-US" sz="1800" dirty="0">
                <a:solidFill>
                  <a:schemeClr val="bg1"/>
                </a:solidFill>
                <a:latin typeface="Calibri" pitchFamily="34" charset="0"/>
              </a:rPr>
              <a:t>economy </a:t>
            </a:r>
            <a:endParaRPr lang="ka-GE" sz="1800" dirty="0">
              <a:solidFill>
                <a:schemeClr val="bg1"/>
              </a:solidFill>
            </a:endParaRPr>
          </a:p>
          <a:p>
            <a:pPr algn="ctr"/>
            <a:r>
              <a:rPr lang="ka-GE" sz="1800" dirty="0">
                <a:solidFill>
                  <a:schemeClr val="bg1"/>
                </a:solidFill>
              </a:rPr>
              <a:t>   </a:t>
            </a:r>
            <a:r>
              <a:rPr lang="en-US" sz="1800" dirty="0" smtClean="0">
                <a:solidFill>
                  <a:schemeClr val="bg1"/>
                </a:solidFill>
                <a:latin typeface="Calibri" pitchFamily="34" charset="0"/>
              </a:rPr>
              <a:t>(</a:t>
            </a:r>
            <a:r>
              <a:rPr lang="en-US" sz="1800" dirty="0">
                <a:solidFill>
                  <a:schemeClr val="bg1"/>
                </a:solidFill>
                <a:latin typeface="Calibri" pitchFamily="34" charset="0"/>
              </a:rPr>
              <a:t>n.)</a:t>
            </a:r>
            <a:endParaRPr lang="ka-GE" sz="1800" dirty="0">
              <a:solidFill>
                <a:schemeClr val="bg1"/>
              </a:solidFill>
            </a:endParaRPr>
          </a:p>
          <a:p>
            <a:pPr algn="ctr"/>
            <a:r>
              <a:rPr lang="en-US" sz="1800" dirty="0">
                <a:solidFill>
                  <a:schemeClr val="bg1"/>
                </a:solidFill>
                <a:latin typeface="Calibri" pitchFamily="34" charset="0"/>
              </a:rPr>
              <a:t>    </a:t>
            </a:r>
            <a:r>
              <a:rPr lang="ka-GE" sz="1800" dirty="0">
                <a:solidFill>
                  <a:schemeClr val="bg1"/>
                </a:solidFill>
              </a:rPr>
              <a:t>საბაზრო </a:t>
            </a:r>
            <a:r>
              <a:rPr lang="en-US" sz="1800" dirty="0" smtClean="0">
                <a:solidFill>
                  <a:schemeClr val="bg1"/>
                </a:solidFill>
              </a:rPr>
              <a:t>   </a:t>
            </a:r>
            <a:r>
              <a:rPr lang="ka-GE" sz="1800" dirty="0" smtClean="0">
                <a:solidFill>
                  <a:schemeClr val="bg1"/>
                </a:solidFill>
              </a:rPr>
              <a:t>ეკონომიკა</a:t>
            </a:r>
            <a:r>
              <a:rPr lang="en-US" sz="1800" dirty="0" smtClean="0">
                <a:solidFill>
                  <a:schemeClr val="bg1"/>
                </a:solidFill>
                <a:latin typeface="Calibri" pitchFamily="34" charset="0"/>
              </a:rPr>
              <a:t> </a:t>
            </a:r>
            <a:endParaRPr lang="en-US" sz="1800" dirty="0">
              <a:solidFill>
                <a:schemeClr val="bg1"/>
              </a:solidFill>
              <a:latin typeface="Calibri" pitchFamily="34" charset="0"/>
            </a:endParaRPr>
          </a:p>
        </p:txBody>
      </p:sp>
      <p:sp>
        <p:nvSpPr>
          <p:cNvPr id="31" name="TextBox 30">
            <a:extLst>
              <a:ext uri="{FF2B5EF4-FFF2-40B4-BE49-F238E27FC236}">
                <a16:creationId xmlns:a16="http://schemas.microsoft.com/office/drawing/2014/main" xmlns="" id="{0AD79FBF-87C2-44D1-8132-7F3B43A22F0C}"/>
              </a:ext>
            </a:extLst>
          </p:cNvPr>
          <p:cNvSpPr txBox="1"/>
          <p:nvPr/>
        </p:nvSpPr>
        <p:spPr>
          <a:xfrm>
            <a:off x="3319985" y="5400504"/>
            <a:ext cx="2149066" cy="1138773"/>
          </a:xfrm>
          <a:prstGeom prst="rect">
            <a:avLst/>
          </a:prstGeom>
          <a:noFill/>
        </p:spPr>
        <p:txBody>
          <a:bodyPr wrap="square">
            <a:spAutoFit/>
          </a:bodyPr>
          <a:lstStyle/>
          <a:p>
            <a:pPr algn="ctr"/>
            <a:r>
              <a:rPr lang="en-US" sz="1800" dirty="0">
                <a:solidFill>
                  <a:schemeClr val="bg1"/>
                </a:solidFill>
                <a:latin typeface="Calibri" pitchFamily="34" charset="0"/>
              </a:rPr>
              <a:t>s</a:t>
            </a:r>
            <a:r>
              <a:rPr lang="en-US" sz="1800" dirty="0" smtClean="0">
                <a:solidFill>
                  <a:schemeClr val="bg1"/>
                </a:solidFill>
                <a:latin typeface="Calibri" pitchFamily="34" charset="0"/>
              </a:rPr>
              <a:t>tock </a:t>
            </a:r>
            <a:r>
              <a:rPr lang="en-US" sz="1800" dirty="0">
                <a:solidFill>
                  <a:schemeClr val="bg1"/>
                </a:solidFill>
                <a:latin typeface="Calibri" pitchFamily="34" charset="0"/>
              </a:rPr>
              <a:t>exchange </a:t>
            </a:r>
            <a:endParaRPr lang="en-US" sz="1800" dirty="0" smtClean="0">
              <a:solidFill>
                <a:schemeClr val="bg1"/>
              </a:solidFill>
            </a:endParaRPr>
          </a:p>
          <a:p>
            <a:pPr algn="ctr"/>
            <a:r>
              <a:rPr lang="en-US" sz="1800" dirty="0" smtClean="0">
                <a:solidFill>
                  <a:schemeClr val="bg1"/>
                </a:solidFill>
                <a:latin typeface="Calibri" pitchFamily="34" charset="0"/>
              </a:rPr>
              <a:t>(</a:t>
            </a:r>
            <a:r>
              <a:rPr lang="en-US" sz="1800" dirty="0">
                <a:solidFill>
                  <a:schemeClr val="bg1"/>
                </a:solidFill>
                <a:latin typeface="Calibri" pitchFamily="34" charset="0"/>
              </a:rPr>
              <a:t>n.)</a:t>
            </a:r>
          </a:p>
          <a:p>
            <a:pPr algn="ctr"/>
            <a:r>
              <a:rPr lang="ka-GE" sz="1800" dirty="0">
                <a:solidFill>
                  <a:schemeClr val="bg1"/>
                </a:solidFill>
              </a:rPr>
              <a:t>საფონდო ბირჟა</a:t>
            </a:r>
          </a:p>
          <a:p>
            <a:endParaRPr lang="en-US" dirty="0">
              <a:solidFill>
                <a:schemeClr val="bg1"/>
              </a:solidFill>
            </a:endParaRPr>
          </a:p>
        </p:txBody>
      </p:sp>
      <p:pic>
        <p:nvPicPr>
          <p:cNvPr id="28" name="Google Shape;90;p1">
            <a:extLst>
              <a:ext uri="{FF2B5EF4-FFF2-40B4-BE49-F238E27FC236}">
                <a16:creationId xmlns:a16="http://schemas.microsoft.com/office/drawing/2014/main" xmlns=""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30" name="Picture 29">
            <a:extLst>
              <a:ext uri="{FF2B5EF4-FFF2-40B4-BE49-F238E27FC236}">
                <a16:creationId xmlns:a16="http://schemas.microsoft.com/office/drawing/2014/main" xmlns=""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32" name="Rectangle 31"/>
          <p:cNvSpPr/>
          <p:nvPr/>
        </p:nvSpPr>
        <p:spPr>
          <a:xfrm>
            <a:off x="8188037" y="49876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cxnSp>
        <p:nvCxnSpPr>
          <p:cNvPr id="59" name="Straight Arrow Connector 58">
            <a:extLst>
              <a:ext uri="{FF2B5EF4-FFF2-40B4-BE49-F238E27FC236}">
                <a16:creationId xmlns:a16="http://schemas.microsoft.com/office/drawing/2014/main" xmlns="" id="{CF1AB0AA-2552-43C2-9A14-83D255EAE2EC}"/>
              </a:ext>
            </a:extLst>
          </p:cNvPr>
          <p:cNvCxnSpPr/>
          <p:nvPr/>
        </p:nvCxnSpPr>
        <p:spPr>
          <a:xfrm>
            <a:off x="6826155" y="4683458"/>
            <a:ext cx="762000" cy="1062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Google Shape;156;g8d3272b2c0_0_186"/>
          <p:cNvSpPr/>
          <p:nvPr/>
        </p:nvSpPr>
        <p:spPr>
          <a:xfrm>
            <a:off x="7740554" y="3304301"/>
            <a:ext cx="2454324" cy="1473957"/>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2400" dirty="0">
                <a:solidFill>
                  <a:schemeClr val="bg1"/>
                </a:solidFill>
                <a:latin typeface="Sylfaen Regular" pitchFamily="18" charset="0"/>
              </a:rPr>
              <a:t> </a:t>
            </a:r>
            <a:r>
              <a:rPr lang="en-US" sz="1800" dirty="0" smtClean="0">
                <a:solidFill>
                  <a:schemeClr val="bg1"/>
                </a:solidFill>
                <a:latin typeface="Calibri" pitchFamily="34" charset="0"/>
              </a:rPr>
              <a:t>currency</a:t>
            </a:r>
          </a:p>
          <a:p>
            <a:pPr marL="0" lvl="0" indent="0" algn="ctr" rtl="0">
              <a:spcBef>
                <a:spcPts val="0"/>
              </a:spcBef>
              <a:spcAft>
                <a:spcPts val="0"/>
              </a:spcAft>
              <a:buNone/>
            </a:pPr>
            <a:r>
              <a:rPr lang="en-US" sz="1800" dirty="0" smtClean="0">
                <a:solidFill>
                  <a:schemeClr val="bg1"/>
                </a:solidFill>
                <a:latin typeface="Calibri" pitchFamily="34" charset="0"/>
              </a:rPr>
              <a:t>(n.)</a:t>
            </a:r>
          </a:p>
          <a:p>
            <a:pPr marL="0" lvl="0" indent="0" algn="ctr" rtl="0">
              <a:spcBef>
                <a:spcPts val="0"/>
              </a:spcBef>
              <a:spcAft>
                <a:spcPts val="0"/>
              </a:spcAft>
              <a:buNone/>
            </a:pPr>
            <a:r>
              <a:rPr lang="ka-GE" sz="1800" dirty="0" smtClean="0">
                <a:solidFill>
                  <a:schemeClr val="bg1"/>
                </a:solidFill>
                <a:latin typeface="Sylfaen Regular" pitchFamily="18" charset="0"/>
              </a:rPr>
              <a:t>ვალუტა, ფული </a:t>
            </a:r>
            <a:endParaRPr sz="18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38799" y="1907437"/>
            <a:ext cx="3047898"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r</a:t>
            </a:r>
            <a:r>
              <a:rPr lang="en-US" sz="2800" b="1" dirty="0" smtClean="0">
                <a:solidFill>
                  <a:schemeClr val="bg1"/>
                </a:solidFill>
                <a:latin typeface="Calibri" panose="020F0502020204030204" pitchFamily="34" charset="0"/>
                <a:cs typeface="Calibri" panose="020F0502020204030204" pitchFamily="34" charset="0"/>
              </a:rPr>
              <a:t>ecession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372016" y="4225992"/>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ეკონომიკური </a:t>
            </a:r>
            <a:r>
              <a:rPr lang="ka-GE" sz="1800" b="1" dirty="0">
                <a:solidFill>
                  <a:schemeClr val="bg1"/>
                </a:solidFill>
                <a:latin typeface="Calibri" panose="020F0502020204030204" pitchFamily="34" charset="0"/>
                <a:cs typeface="Calibri" panose="020F0502020204030204" pitchFamily="34" charset="0"/>
              </a:rPr>
              <a:t>კრიზისი</a:t>
            </a:r>
          </a:p>
          <a:p>
            <a:pPr lvl="0" algn="ct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3430" y="483622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country is sliding into the depths of (a)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recession</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188037" y="498763"/>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317425" y="4348823"/>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en-US" sz="1800" b="1" dirty="0" err="1" smtClean="0">
                <a:solidFill>
                  <a:schemeClr val="bg1"/>
                </a:solidFill>
                <a:latin typeface="Calibri" panose="020F0502020204030204" pitchFamily="34" charset="0"/>
                <a:cs typeface="Calibri" panose="020F0502020204030204" pitchFamily="34" charset="0"/>
              </a:rPr>
              <a:t>მოთხოვნ</a:t>
            </a:r>
            <a:r>
              <a:rPr lang="ka-GE" sz="1800" b="1" dirty="0">
                <a:solidFill>
                  <a:schemeClr val="bg1"/>
                </a:solidFill>
                <a:latin typeface="Calibri" panose="020F0502020204030204" pitchFamily="34" charset="0"/>
                <a:cs typeface="Calibri" panose="020F0502020204030204" pitchFamily="34" charset="0"/>
              </a:rPr>
              <a:t>ა</a:t>
            </a:r>
            <a:r>
              <a:rPr lang="en-US" sz="1800" b="1" dirty="0">
                <a:solidFill>
                  <a:schemeClr val="bg1"/>
                </a:solidFill>
                <a:latin typeface="Calibri" panose="020F0502020204030204" pitchFamily="34" charset="0"/>
                <a:cs typeface="Calibri" panose="020F0502020204030204" pitchFamily="34" charset="0"/>
              </a:rPr>
              <a:t> </a:t>
            </a:r>
            <a:r>
              <a:rPr lang="en-US" sz="1800" b="1" dirty="0" err="1">
                <a:solidFill>
                  <a:schemeClr val="bg1"/>
                </a:solidFill>
                <a:latin typeface="Calibri" panose="020F0502020204030204" pitchFamily="34" charset="0"/>
                <a:cs typeface="Calibri" panose="020F0502020204030204" pitchFamily="34" charset="0"/>
              </a:rPr>
              <a:t>და</a:t>
            </a:r>
            <a:r>
              <a:rPr lang="en-US" sz="1800" b="1" dirty="0">
                <a:solidFill>
                  <a:schemeClr val="bg1"/>
                </a:solidFill>
                <a:latin typeface="Calibri" panose="020F0502020204030204" pitchFamily="34" charset="0"/>
                <a:cs typeface="Calibri" panose="020F0502020204030204" pitchFamily="34" charset="0"/>
              </a:rPr>
              <a:t> </a:t>
            </a:r>
            <a:r>
              <a:rPr lang="en-US" sz="1800" b="1" dirty="0" err="1">
                <a:solidFill>
                  <a:schemeClr val="bg1"/>
                </a:solidFill>
                <a:latin typeface="Calibri" panose="020F0502020204030204" pitchFamily="34" charset="0"/>
                <a:cs typeface="Calibri" panose="020F0502020204030204" pitchFamily="34" charset="0"/>
              </a:rPr>
              <a:t>მიწოდება</a:t>
            </a:r>
            <a:r>
              <a:rPr lang="en-US" sz="1800" b="1" dirty="0">
                <a:solidFill>
                  <a:schemeClr val="bg1"/>
                </a:solidFill>
                <a:latin typeface="Calibri" panose="020F0502020204030204" pitchFamily="34" charset="0"/>
                <a:cs typeface="Calibri" panose="020F0502020204030204" pitchFamily="34" charset="0"/>
              </a:rPr>
              <a:t> </a:t>
            </a:r>
          </a:p>
          <a:p>
            <a:pPr marL="0" marR="0" lvl="0" indent="0" algn="ctr" rtl="0">
              <a:spcBef>
                <a:spcPts val="0"/>
              </a:spcBef>
              <a:spcAft>
                <a:spcPts val="0"/>
              </a:spcAft>
              <a:buNone/>
            </a:pP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45120" y="4989317"/>
            <a:ext cx="5546213"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Oil prices should be set by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supply and demand</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and not artificially regulated.</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7928730" y="498764"/>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
        <p:nvSpPr>
          <p:cNvPr id="12" name="Google Shape;189;g8d3272b2c0_0_231"/>
          <p:cNvSpPr/>
          <p:nvPr/>
        </p:nvSpPr>
        <p:spPr>
          <a:xfrm>
            <a:off x="4538360" y="2002973"/>
            <a:ext cx="3047898"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 </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supply and demand</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358369" y="4307879"/>
            <a:ext cx="3471074" cy="56437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ვალუტა, ფული</a:t>
            </a:r>
          </a:p>
          <a:p>
            <a:pPr marL="0" marR="0" lvl="0" indent="0" algn="ctr" rtl="0">
              <a:spcBef>
                <a:spcPts val="0"/>
              </a:spcBef>
              <a:spcAft>
                <a:spcPts val="0"/>
              </a:spcAft>
              <a:buNone/>
            </a:pP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481231" y="496785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Central Bank intervened in the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currency</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markets today to try to </a:t>
            </a:r>
            <a:r>
              <a:rPr lang="en-US" sz="2400" i="1" u="none" strike="noStrike" cap="none" dirty="0" err="1" smtClean="0">
                <a:solidFill>
                  <a:schemeClr val="bg1"/>
                </a:solidFill>
                <a:latin typeface="Calibri" panose="020F0502020204030204" pitchFamily="34" charset="0"/>
                <a:ea typeface="Calibri"/>
                <a:cs typeface="Calibri" panose="020F0502020204030204" pitchFamily="34" charset="0"/>
                <a:sym typeface="Calibri"/>
              </a:rPr>
              <a:t>stabilise</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exchange rate.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7928730" y="498764"/>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
        <p:nvSpPr>
          <p:cNvPr id="12" name="Google Shape;189;g8d3272b2c0_0_231"/>
          <p:cNvSpPr/>
          <p:nvPr/>
        </p:nvSpPr>
        <p:spPr>
          <a:xfrm>
            <a:off x="4526600" y="2019869"/>
            <a:ext cx="3047898"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currency</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235254" y="4308570"/>
            <a:ext cx="3489768" cy="61313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0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საბაზრო </a:t>
            </a:r>
            <a:r>
              <a:rPr lang="ka-GE" sz="1800" b="1" dirty="0">
                <a:solidFill>
                  <a:schemeClr val="bg1"/>
                </a:solidFill>
                <a:latin typeface="Calibri" panose="020F0502020204030204" pitchFamily="34" charset="0"/>
                <a:cs typeface="Calibri" panose="020F0502020204030204" pitchFamily="34" charset="0"/>
              </a:rPr>
              <a:t>ეკონომიკა </a:t>
            </a:r>
            <a:endParaRPr lang="pt-BR" sz="1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459131" y="4975669"/>
            <a:ext cx="5044698" cy="14373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company has played a leading role in helping to educate managers from the emerging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market economies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of Eastern Europe.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Google Shape;189;g8d3272b2c0_0_231"/>
          <p:cNvSpPr/>
          <p:nvPr/>
        </p:nvSpPr>
        <p:spPr>
          <a:xfrm>
            <a:off x="4554952" y="1975678"/>
            <a:ext cx="2853056" cy="22590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market </a:t>
            </a:r>
            <a:r>
              <a:rPr lang="en-US" sz="2800" b="1" dirty="0" smtClean="0">
                <a:solidFill>
                  <a:schemeClr val="bg1"/>
                </a:solidFill>
                <a:latin typeface="Calibri" panose="020F0502020204030204" pitchFamily="34" charset="0"/>
                <a:cs typeface="Calibri" panose="020F0502020204030204" pitchFamily="34" charset="0"/>
              </a:rPr>
              <a:t>economy</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a:t>
            </a:r>
          </a:p>
        </p:txBody>
      </p:sp>
      <p:sp>
        <p:nvSpPr>
          <p:cNvPr id="12" name="Rectangle 11"/>
          <p:cNvSpPr/>
          <p:nvPr/>
        </p:nvSpPr>
        <p:spPr>
          <a:xfrm>
            <a:off x="8024264" y="457821"/>
            <a:ext cx="3297382"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latin typeface="Calibri" pitchFamily="34" charset="0"/>
              </a:rPr>
              <a:t>ლექსიკა</a:t>
            </a:r>
            <a:endParaRPr lang="en-US" sz="2800" dirty="0">
              <a:latin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5023</TotalTime>
  <Words>1644</Words>
  <Application>Microsoft Office PowerPoint</Application>
  <PresentationFormat>Custom</PresentationFormat>
  <Paragraphs>297</Paragraphs>
  <Slides>41</Slides>
  <Notes>31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406</cp:revision>
  <dcterms:created xsi:type="dcterms:W3CDTF">2020-04-09T12:21:27Z</dcterms:created>
  <dcterms:modified xsi:type="dcterms:W3CDTF">2021-06-10T11:29:10Z</dcterms:modified>
</cp:coreProperties>
</file>