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371" r:id="rId8"/>
    <p:sldId id="372" r:id="rId9"/>
    <p:sldId id="373" r:id="rId10"/>
    <p:sldId id="374" r:id="rId11"/>
    <p:sldId id="347" r:id="rId12"/>
    <p:sldId id="381" r:id="rId13"/>
    <p:sldId id="382" r:id="rId14"/>
    <p:sldId id="383" r:id="rId15"/>
    <p:sldId id="384" r:id="rId16"/>
    <p:sldId id="388" r:id="rId17"/>
    <p:sldId id="357" r:id="rId18"/>
    <p:sldId id="358" r:id="rId19"/>
    <p:sldId id="359" r:id="rId20"/>
    <p:sldId id="360" r:id="rId21"/>
    <p:sldId id="361" r:id="rId22"/>
    <p:sldId id="362" r:id="rId23"/>
    <p:sldId id="393" r:id="rId24"/>
    <p:sldId id="353" r:id="rId25"/>
    <p:sldId id="354" r:id="rId26"/>
    <p:sldId id="355" r:id="rId27"/>
    <p:sldId id="363" r:id="rId28"/>
    <p:sldId id="364" r:id="rId29"/>
    <p:sldId id="365" r:id="rId30"/>
    <p:sldId id="366" r:id="rId31"/>
    <p:sldId id="296" r:id="rId32"/>
    <p:sldId id="325" r:id="rId33"/>
    <p:sldId id="376" r:id="rId34"/>
    <p:sldId id="330" r:id="rId35"/>
    <p:sldId id="331" r:id="rId36"/>
    <p:sldId id="395" r:id="rId37"/>
    <p:sldId id="396" r:id="rId38"/>
    <p:sldId id="392" r:id="rId39"/>
    <p:sldId id="304" r:id="rId40"/>
    <p:sldId id="333"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78" autoAdjust="0"/>
    <p:restoredTop sz="95796" autoAdjust="0"/>
  </p:normalViewPr>
  <p:slideViewPr>
    <p:cSldViewPr snapToGrid="0">
      <p:cViewPr varScale="1">
        <p:scale>
          <a:sx n="70" d="100"/>
          <a:sy n="70" d="100"/>
        </p:scale>
        <p:origin x="-63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40002639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415998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95433" y="2088108"/>
            <a:ext cx="2879522" cy="215634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r>
              <a:rPr lang="en-US" sz="2800" b="1" dirty="0" smtClean="0">
                <a:solidFill>
                  <a:schemeClr val="bg1"/>
                </a:solidFill>
                <a:latin typeface="Calibri" panose="020F0502020204030204" pitchFamily="34" charset="0"/>
                <a:cs typeface="Calibri" panose="020F0502020204030204" pitchFamily="34" charset="0"/>
              </a:rPr>
              <a:t>additives</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(n.)</a:t>
            </a:r>
          </a:p>
        </p:txBody>
      </p:sp>
      <p:sp>
        <p:nvSpPr>
          <p:cNvPr id="190" name="Google Shape;190;g8d3272b2c0_0_231"/>
          <p:cNvSpPr/>
          <p:nvPr/>
        </p:nvSpPr>
        <p:spPr>
          <a:xfrm>
            <a:off x="3548418" y="4406516"/>
            <a:ext cx="5199797"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err="1">
                <a:solidFill>
                  <a:srgbClr val="FFFFFF"/>
                </a:solidFill>
                <a:latin typeface="Calibri" panose="020F0502020204030204" pitchFamily="34" charset="0"/>
                <a:ea typeface="Calibri"/>
                <a:cs typeface="Calibri" panose="020F0502020204030204" pitchFamily="34" charset="0"/>
                <a:sym typeface="Calibri"/>
              </a:rPr>
              <a:t>საკვები</a:t>
            </a:r>
            <a:r>
              <a:rPr sz="2000"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sz="2000" u="none" strike="noStrike" cap="none" dirty="0" err="1">
                <a:solidFill>
                  <a:srgbClr val="FFFFFF"/>
                </a:solidFill>
                <a:latin typeface="Calibri" panose="020F0502020204030204" pitchFamily="34" charset="0"/>
                <a:ea typeface="Calibri"/>
                <a:cs typeface="Calibri" panose="020F0502020204030204" pitchFamily="34" charset="0"/>
                <a:sym typeface="Calibri"/>
              </a:rPr>
              <a:t>დანამატი</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49469" y="5063391"/>
            <a:ext cx="5171450"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This margarine is full of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additives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just look at the label!</a:t>
            </a:r>
          </a:p>
        </p:txBody>
      </p:sp>
      <p:sp>
        <p:nvSpPr>
          <p:cNvPr id="11" name="Rectangle 10"/>
          <p:cNvSpPr/>
          <p:nvPr/>
        </p:nvSpPr>
        <p:spPr>
          <a:xfrm>
            <a:off x="8312728" y="568036"/>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212257" y="3625620"/>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vegetarian gets …………………..not from meat but from its analogues.</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3135903" y="2256929"/>
            <a:ext cx="1604074" cy="608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carbohydrate</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5077408" y="2253700"/>
            <a:ext cx="1400945" cy="611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fiber</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6770082" y="2243994"/>
            <a:ext cx="1604074" cy="621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nutrients</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8657948" y="2238233"/>
            <a:ext cx="1678139" cy="600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additives</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C3F1E415-546D-2C48-A6C3-AC6D34F9BA7B}"/>
              </a:ext>
            </a:extLst>
          </p:cNvPr>
          <p:cNvSpPr/>
          <p:nvPr/>
        </p:nvSpPr>
        <p:spPr>
          <a:xfrm>
            <a:off x="1471569" y="2238233"/>
            <a:ext cx="1400945" cy="634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protein</a:t>
            </a:r>
          </a:p>
        </p:txBody>
      </p:sp>
      <p:sp>
        <p:nvSpPr>
          <p:cNvPr id="21" name="Rectangle 20"/>
          <p:cNvSpPr/>
          <p:nvPr/>
        </p:nvSpPr>
        <p:spPr>
          <a:xfrm>
            <a:off x="8312728" y="568036"/>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60727E-6 -4.25532E-7 L 0.20256 0.2685 " pathEditMode="relative" rAng="0" ptsTypes="AA">
                                      <p:cBhvr>
                                        <p:cTn id="6" dur="2000" fill="hold"/>
                                        <p:tgtEl>
                                          <p:spTgt spid="14"/>
                                        </p:tgtEl>
                                        <p:attrNameLst>
                                          <p:attrName>ppt_x</p:attrName>
                                          <p:attrName>ppt_y</p:attrName>
                                        </p:attrNameLst>
                                      </p:cBhvr>
                                      <p:rCtr x="10121" y="134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053417" y="3573192"/>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Analysis of the wine showed that it contained dangerous</a:t>
            </a:r>
            <a:r>
              <a:rPr lang="en-US" sz="2400" b="1" dirty="0" smtClean="0">
                <a:latin typeface="Calibri" panose="020F0502020204030204" pitchFamily="34" charset="0"/>
                <a:cs typeface="Calibri" panose="020F0502020204030204" pitchFamily="34" charset="0"/>
              </a:rPr>
              <a:t>…………………. .</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3686050" y="2103190"/>
            <a:ext cx="190375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carbohydrate</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6089978" y="2103190"/>
            <a:ext cx="177422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nutrient</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8379949" y="2103191"/>
            <a:ext cx="1397385" cy="64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additives</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C3F1E415-546D-2C48-A6C3-AC6D34F9BA7B}"/>
              </a:ext>
            </a:extLst>
          </p:cNvPr>
          <p:cNvSpPr/>
          <p:nvPr/>
        </p:nvSpPr>
        <p:spPr>
          <a:xfrm>
            <a:off x="1805552" y="2103190"/>
            <a:ext cx="139738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fiber</a:t>
            </a:r>
          </a:p>
        </p:txBody>
      </p:sp>
      <p:sp>
        <p:nvSpPr>
          <p:cNvPr id="15" name="Rectangle 14"/>
          <p:cNvSpPr/>
          <p:nvPr/>
        </p:nvSpPr>
        <p:spPr>
          <a:xfrm>
            <a:off x="8312728" y="568036"/>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2.59259E-6 L 0.03203 0.23797 " pathEditMode="relative" rAng="0" ptsTypes="AA">
                                      <p:cBhvr>
                                        <p:cTn id="6" dur="2000" fill="hold"/>
                                        <p:tgtEl>
                                          <p:spTgt spid="19"/>
                                        </p:tgtEl>
                                        <p:attrNameLst>
                                          <p:attrName>ppt_x</p:attrName>
                                          <p:attrName>ppt_y</p:attrName>
                                        </p:attrNameLst>
                                      </p:cBhvr>
                                      <p:rCtr x="1602" y="1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134319" y="4074288"/>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poor diet, with low …………………snacks can lead to nutritional deficiencies.</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3099662" y="2450060"/>
            <a:ext cx="1382507"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fiber</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4942495" y="2450060"/>
            <a:ext cx="186117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carbohydrates</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7222210" y="2450060"/>
            <a:ext cx="1487837"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nutrient</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p:cNvSpPr/>
          <p:nvPr/>
        </p:nvSpPr>
        <p:spPr>
          <a:xfrm>
            <a:off x="8312728" y="568036"/>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2.22222E-6 L -0.25456 0.26991 " pathEditMode="relative" rAng="0" ptsTypes="AA">
                                      <p:cBhvr>
                                        <p:cTn id="6" dur="2000" fill="hold"/>
                                        <p:tgtEl>
                                          <p:spTgt spid="19"/>
                                        </p:tgtEl>
                                        <p:attrNameLst>
                                          <p:attrName>ppt_x</p:attrName>
                                          <p:attrName>ppt_y</p:attrName>
                                        </p:attrNameLst>
                                      </p:cBhvr>
                                      <p:rCtr x="-12734" y="13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524702" y="4295673"/>
            <a:ext cx="9305725"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Eating cereals and fruit will give you plenty of </a:t>
            </a:r>
            <a:r>
              <a:rPr lang="en-US" sz="2400" b="1" dirty="0" smtClean="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in your diet.</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4417017" y="2704453"/>
            <a:ext cx="1371552" cy="65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fiber</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6177564" y="2704454"/>
            <a:ext cx="1927520" cy="65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carbohydrates</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p:cNvSpPr/>
          <p:nvPr/>
        </p:nvSpPr>
        <p:spPr>
          <a:xfrm>
            <a:off x="8312728" y="568036"/>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85185E-6 L 0.26159 0.25972 " pathEditMode="relative" rAng="0" ptsTypes="AA">
                                      <p:cBhvr>
                                        <p:cTn id="6" dur="2000" fill="hold"/>
                                        <p:tgtEl>
                                          <p:spTgt spid="17"/>
                                        </p:tgtEl>
                                        <p:attrNameLst>
                                          <p:attrName>ppt_x</p:attrName>
                                          <p:attrName>ppt_y</p:attrName>
                                        </p:attrNameLst>
                                      </p:cBhvr>
                                      <p:rCtr x="13073" y="1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012054" y="4123296"/>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Both ………………………and fats provide plentiful sources of energy.</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5021240" y="2563048"/>
            <a:ext cx="1883256"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carbohydrates</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p:cNvSpPr/>
          <p:nvPr/>
        </p:nvSpPr>
        <p:spPr>
          <a:xfrm>
            <a:off x="8312728" y="568036"/>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2.59259E-6 L -0.18841 0.27153 " pathEditMode="relative" rAng="0" ptsTypes="AA">
                                      <p:cBhvr>
                                        <p:cTn id="6" dur="2000" fill="hold"/>
                                        <p:tgtEl>
                                          <p:spTgt spid="17"/>
                                        </p:tgtEl>
                                        <p:attrNameLst>
                                          <p:attrName>ppt_x</p:attrName>
                                          <p:attrName>ppt_y</p:attrName>
                                        </p:attrNameLst>
                                      </p:cBhvr>
                                      <p:rCtr x="-9427" y="1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TextBox 9">
            <a:extLst>
              <a:ext uri="{FF2B5EF4-FFF2-40B4-BE49-F238E27FC236}">
                <a16:creationId xmlns:a16="http://schemas.microsoft.com/office/drawing/2014/main" xmlns="" id="{56C36C89-1888-4F14-92DD-67EC91C1DACD}"/>
              </a:ext>
            </a:extLst>
          </p:cNvPr>
          <p:cNvSpPr txBox="1"/>
          <p:nvPr/>
        </p:nvSpPr>
        <p:spPr>
          <a:xfrm>
            <a:off x="1198485" y="2405849"/>
            <a:ext cx="3107185" cy="461665"/>
          </a:xfrm>
          <a:prstGeom prst="rect">
            <a:avLst/>
          </a:prstGeom>
          <a:noFill/>
        </p:spPr>
        <p:txBody>
          <a:bodyPr wrap="square">
            <a:spAutoFit/>
          </a:bodyPr>
          <a:lstStyle/>
          <a:p>
            <a:endParaRPr lang="en-US" sz="2400" dirty="0">
              <a:solidFill>
                <a:schemeClr val="bg1"/>
              </a:solidFill>
            </a:endParaRPr>
          </a:p>
        </p:txBody>
      </p:sp>
      <p:sp>
        <p:nvSpPr>
          <p:cNvPr id="7" name="Rectangle 6">
            <a:extLst>
              <a:ext uri="{FF2B5EF4-FFF2-40B4-BE49-F238E27FC236}">
                <a16:creationId xmlns:a16="http://schemas.microsoft.com/office/drawing/2014/main" xmlns="" id="{19C77C4E-6B85-4594-89DB-AC19591EA465}"/>
              </a:ext>
            </a:extLst>
          </p:cNvPr>
          <p:cNvSpPr/>
          <p:nvPr/>
        </p:nvSpPr>
        <p:spPr>
          <a:xfrm>
            <a:off x="609599" y="2492032"/>
            <a:ext cx="5545541" cy="1498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  What’s your </a:t>
            </a:r>
            <a:r>
              <a:rPr lang="en-US" sz="2800" dirty="0" err="1" smtClean="0">
                <a:latin typeface="Calibri" pitchFamily="34" charset="0"/>
              </a:rPr>
              <a:t>favo</a:t>
            </a:r>
            <a:r>
              <a:rPr lang="en-US" sz="2800" dirty="0" err="1">
                <a:latin typeface="Calibri" pitchFamily="34" charset="0"/>
              </a:rPr>
              <a:t>u</a:t>
            </a:r>
            <a:r>
              <a:rPr lang="en-US" sz="2800" dirty="0" err="1" smtClean="0">
                <a:latin typeface="Calibri" pitchFamily="34" charset="0"/>
              </a:rPr>
              <a:t>rite</a:t>
            </a:r>
            <a:r>
              <a:rPr lang="en-US" sz="2800" dirty="0" smtClean="0">
                <a:latin typeface="Calibri" pitchFamily="34" charset="0"/>
              </a:rPr>
              <a:t> </a:t>
            </a:r>
            <a:r>
              <a:rPr lang="en-US" sz="2800" dirty="0">
                <a:latin typeface="Calibri" pitchFamily="34" charset="0"/>
              </a:rPr>
              <a:t>food?</a:t>
            </a:r>
          </a:p>
        </p:txBody>
      </p:sp>
      <p:sp>
        <p:nvSpPr>
          <p:cNvPr id="4" name="Rectangle 3">
            <a:extLst>
              <a:ext uri="{FF2B5EF4-FFF2-40B4-BE49-F238E27FC236}">
                <a16:creationId xmlns:a16="http://schemas.microsoft.com/office/drawing/2014/main" xmlns="" id="{70CDF5FE-5E49-41A7-AA50-1485B5F8F27C}"/>
              </a:ext>
            </a:extLst>
          </p:cNvPr>
          <p:cNvSpPr/>
          <p:nvPr/>
        </p:nvSpPr>
        <p:spPr>
          <a:xfrm>
            <a:off x="593793" y="4232193"/>
            <a:ext cx="5561348" cy="1486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What are the best ways to fight against obesity?</a:t>
            </a:r>
          </a:p>
        </p:txBody>
      </p:sp>
      <p:pic>
        <p:nvPicPr>
          <p:cNvPr id="11" name="Picture 10" descr="restaurant_hero_FCKbh.jpg"/>
          <p:cNvPicPr>
            <a:picLocks noChangeAspect="1"/>
          </p:cNvPicPr>
          <p:nvPr/>
        </p:nvPicPr>
        <p:blipFill>
          <a:blip r:embed="rId5"/>
          <a:stretch>
            <a:fillRect/>
          </a:stretch>
        </p:blipFill>
        <p:spPr>
          <a:xfrm>
            <a:off x="7574508" y="2831808"/>
            <a:ext cx="4225486" cy="2381638"/>
          </a:xfrm>
          <a:prstGeom prst="rect">
            <a:avLst/>
          </a:prstGeom>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620982" y="1482436"/>
            <a:ext cx="9282545" cy="5175823"/>
            <a:chOff x="16924" y="-711285"/>
            <a:chExt cx="9212450" cy="6943306"/>
          </a:xfrm>
        </p:grpSpPr>
        <p:sp>
          <p:nvSpPr>
            <p:cNvPr id="148" name="Google Shape;148;g8d3272b2c0_0_186"/>
            <p:cNvSpPr/>
            <p:nvPr/>
          </p:nvSpPr>
          <p:spPr>
            <a:xfrm>
              <a:off x="3509406" y="1927886"/>
              <a:ext cx="2433736" cy="191432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784404" y="2188088"/>
              <a:ext cx="1952489" cy="128241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charset="0"/>
                  <a:ea typeface="Calibri" charset="0"/>
                  <a:cs typeface="Calibri" charset="0"/>
                  <a:sym typeface="Calibri"/>
                </a:rPr>
                <a:t>Vocabulary</a:t>
              </a:r>
              <a:endParaRPr sz="2400"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u="none" strike="noStrike" cap="none" dirty="0" err="1">
                  <a:solidFill>
                    <a:srgbClr val="FFFFFF"/>
                  </a:solidFill>
                  <a:latin typeface="Calibri" charset="0"/>
                  <a:ea typeface="Calibri" charset="0"/>
                  <a:cs typeface="Calibri" charset="0"/>
                  <a:sym typeface="Calibri"/>
                </a:rPr>
                <a:t>ლექსიკა</a:t>
              </a:r>
              <a:endParaRPr sz="2400" dirty="0">
                <a:latin typeface="Calibri" charset="0"/>
                <a:ea typeface="Calibri" charset="0"/>
                <a:cs typeface="Calibri" charset="0"/>
              </a:endParaRPr>
            </a:p>
          </p:txBody>
        </p:sp>
        <p:sp>
          <p:nvSpPr>
            <p:cNvPr id="150" name="Google Shape;150;g8d3272b2c0_0_186"/>
            <p:cNvSpPr/>
            <p:nvPr/>
          </p:nvSpPr>
          <p:spPr>
            <a:xfrm rot="15964630" flipV="1">
              <a:off x="4302429" y="1124243"/>
              <a:ext cx="782373" cy="79068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165656" y="-711285"/>
              <a:ext cx="2749985" cy="213735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     </a:t>
              </a:r>
              <a:r>
                <a:rPr lang="en-US" sz="1800" dirty="0">
                  <a:solidFill>
                    <a:schemeClr val="bg1"/>
                  </a:solidFill>
                  <a:latin typeface="Calibri" charset="0"/>
                  <a:ea typeface="Calibri" charset="0"/>
                  <a:cs typeface="Calibri" charset="0"/>
                </a:rPr>
                <a:t>life expectancy</a:t>
              </a:r>
            </a:p>
            <a:p>
              <a:pPr marL="0" lvl="0" indent="0" algn="ctr" rtl="0">
                <a:spcBef>
                  <a:spcPts val="0"/>
                </a:spcBef>
                <a:spcAft>
                  <a:spcPts val="0"/>
                </a:spcAft>
                <a:buNone/>
              </a:pPr>
              <a:r>
                <a:rPr lang="en-US" sz="1800" dirty="0">
                  <a:solidFill>
                    <a:schemeClr val="bg1"/>
                  </a:solidFill>
                  <a:latin typeface="Calibri" charset="0"/>
                  <a:ea typeface="Calibri" charset="0"/>
                  <a:cs typeface="Calibri" charset="0"/>
                </a:rPr>
                <a:t>(n.)</a:t>
              </a:r>
              <a:endParaRPr lang="ka-GE" sz="1800"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სიცოცხლის საშუალო ხანგრძლივობა</a:t>
              </a:r>
              <a:endParaRPr lang="en-US" sz="2400" dirty="0">
                <a:solidFill>
                  <a:schemeClr val="bg1"/>
                </a:solidFill>
                <a:latin typeface="Calibri" charset="0"/>
                <a:ea typeface="Calibri" charset="0"/>
                <a:cs typeface="Calibri" charset="0"/>
              </a:endParaRPr>
            </a:p>
          </p:txBody>
        </p:sp>
        <p:sp>
          <p:nvSpPr>
            <p:cNvPr id="154" name="Google Shape;154;g8d3272b2c0_0_186"/>
            <p:cNvSpPr/>
            <p:nvPr/>
          </p:nvSpPr>
          <p:spPr>
            <a:xfrm rot="19133318">
              <a:off x="5720677" y="1960335"/>
              <a:ext cx="1209428" cy="173233"/>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616888" y="162244"/>
              <a:ext cx="2612486" cy="195149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intake</a:t>
              </a:r>
            </a:p>
            <a:p>
              <a:pPr marL="0" lvl="0" indent="0" algn="ctr" rtl="0">
                <a:spcBef>
                  <a:spcPts val="0"/>
                </a:spcBef>
                <a:spcAft>
                  <a:spcPts val="0"/>
                </a:spcAft>
                <a:buNone/>
              </a:pPr>
              <a:r>
                <a:rPr lang="en-US" sz="1800" dirty="0" smtClean="0">
                  <a:solidFill>
                    <a:schemeClr val="bg1"/>
                  </a:solidFill>
                  <a:latin typeface="Calibri" charset="0"/>
                  <a:ea typeface="Calibri" charset="0"/>
                  <a:cs typeface="Calibri" charset="0"/>
                </a:rPr>
                <a:t>(n.)</a:t>
              </a:r>
            </a:p>
            <a:p>
              <a:pPr marL="0" lvl="0" indent="0" algn="ctr" rtl="0">
                <a:spcBef>
                  <a:spcPts val="0"/>
                </a:spcBef>
                <a:spcAft>
                  <a:spcPts val="0"/>
                </a:spcAft>
                <a:buNone/>
              </a:pPr>
              <a:r>
                <a:rPr lang="ka-GE" sz="1800" dirty="0" smtClean="0">
                  <a:solidFill>
                    <a:schemeClr val="bg1"/>
                  </a:solidFill>
                  <a:latin typeface="Calibri" charset="0"/>
                  <a:ea typeface="Calibri" charset="0"/>
                  <a:cs typeface="Calibri" charset="0"/>
                </a:rPr>
                <a:t>მიღება </a:t>
              </a:r>
              <a:r>
                <a:rPr lang="ka-GE" sz="1800" dirty="0" err="1" smtClean="0">
                  <a:solidFill>
                    <a:schemeClr val="bg1"/>
                  </a:solidFill>
                  <a:latin typeface="Calibri" charset="0"/>
                  <a:ea typeface="Calibri" charset="0"/>
                  <a:cs typeface="Calibri" charset="0"/>
                </a:rPr>
                <a:t>პერორალურად</a:t>
              </a:r>
              <a:endParaRPr sz="1800" dirty="0">
                <a:solidFill>
                  <a:schemeClr val="bg1"/>
                </a:solidFill>
                <a:latin typeface="Calibri" charset="0"/>
                <a:ea typeface="Calibri" charset="0"/>
                <a:cs typeface="Calibri" charset="0"/>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19489299">
              <a:off x="2868765" y="3557101"/>
              <a:ext cx="951820" cy="51150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333172" y="3358986"/>
              <a:ext cx="2693112" cy="192409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649420" y="3656358"/>
              <a:ext cx="2132316" cy="136578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1800" dirty="0">
                  <a:solidFill>
                    <a:srgbClr val="FFFFFF"/>
                  </a:solidFill>
                  <a:latin typeface="Calibri" charset="0"/>
                  <a:ea typeface="Calibri" charset="0"/>
                  <a:cs typeface="Calibri" charset="0"/>
                  <a:sym typeface="Calibri"/>
                </a:rPr>
                <a:t>consistent</a:t>
              </a:r>
            </a:p>
            <a:p>
              <a:pPr marL="0" marR="0" lvl="0" indent="0" algn="ctr" rtl="0">
                <a:lnSpc>
                  <a:spcPct val="90000"/>
                </a:lnSpc>
                <a:spcBef>
                  <a:spcPts val="630"/>
                </a:spcBef>
                <a:spcAft>
                  <a:spcPts val="0"/>
                </a:spcAft>
                <a:buNone/>
              </a:pPr>
              <a:r>
                <a:rPr lang="en-US" sz="1800" dirty="0">
                  <a:solidFill>
                    <a:srgbClr val="FFFFFF"/>
                  </a:solidFill>
                  <a:latin typeface="Calibri" charset="0"/>
                  <a:ea typeface="Calibri" charset="0"/>
                  <a:cs typeface="Calibri" charset="0"/>
                  <a:sym typeface="Calibri"/>
                </a:rPr>
                <a:t>(adj.)</a:t>
              </a:r>
            </a:p>
            <a:p>
              <a:pPr marL="0" marR="0" lvl="0" indent="0" algn="ctr" rtl="0">
                <a:lnSpc>
                  <a:spcPct val="90000"/>
                </a:lnSpc>
                <a:spcBef>
                  <a:spcPts val="630"/>
                </a:spcBef>
                <a:spcAft>
                  <a:spcPts val="0"/>
                </a:spcAft>
                <a:buNone/>
              </a:pPr>
              <a:r>
                <a:rPr lang="ka-GE" sz="1800" dirty="0">
                  <a:solidFill>
                    <a:srgbClr val="FFFFFF"/>
                  </a:solidFill>
                  <a:latin typeface="Calibri" charset="0"/>
                  <a:ea typeface="Calibri" charset="0"/>
                  <a:cs typeface="Calibri" charset="0"/>
                  <a:sym typeface="Calibri"/>
                </a:rPr>
                <a:t>მდგრადი</a:t>
              </a:r>
              <a:endParaRPr lang="en-US" sz="1800" dirty="0">
                <a:solidFill>
                  <a:srgbClr val="FFFFFF"/>
                </a:solidFill>
                <a:latin typeface="Calibri" charset="0"/>
                <a:ea typeface="Calibri" charset="0"/>
                <a:cs typeface="Calibri" charset="0"/>
                <a:sym typeface="Calibri"/>
              </a:endParaRPr>
            </a:p>
          </p:txBody>
        </p:sp>
        <p:sp>
          <p:nvSpPr>
            <p:cNvPr id="170" name="Google Shape;170;g8d3272b2c0_0_186"/>
            <p:cNvSpPr/>
            <p:nvPr/>
          </p:nvSpPr>
          <p:spPr>
            <a:xfrm rot="1709739">
              <a:off x="2292676" y="1609424"/>
              <a:ext cx="1314815" cy="128380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16924" y="366687"/>
              <a:ext cx="2615380" cy="204443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chemeClr val="bg1"/>
                  </a:solidFill>
                  <a:latin typeface="Calibri" pitchFamily="34" charset="0"/>
                  <a:ea typeface="Calibri" charset="0"/>
                  <a:cs typeface="Calibri" charset="0"/>
                </a:rPr>
                <a:t>obesity</a:t>
              </a:r>
            </a:p>
            <a:p>
              <a:pPr marL="0" lvl="0" indent="0" algn="ctr" rtl="0">
                <a:spcBef>
                  <a:spcPts val="0"/>
                </a:spcBef>
                <a:spcAft>
                  <a:spcPts val="0"/>
                </a:spcAft>
                <a:buNone/>
              </a:pPr>
              <a:r>
                <a:rPr lang="en-US" sz="1800" dirty="0">
                  <a:solidFill>
                    <a:schemeClr val="bg1"/>
                  </a:solidFill>
                  <a:latin typeface="Calibri" pitchFamily="34" charset="0"/>
                  <a:ea typeface="Calibri" charset="0"/>
                  <a:cs typeface="Calibri" charset="0"/>
                </a:rPr>
                <a:t>(n.)</a:t>
              </a:r>
              <a:endParaRPr lang="ka-GE" sz="1800"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ჭარბწონიანობა</a:t>
              </a:r>
              <a:endParaRPr sz="1800" dirty="0">
                <a:solidFill>
                  <a:schemeClr val="bg1"/>
                </a:solidFill>
                <a:latin typeface="Calibri" pitchFamily="34" charset="0"/>
                <a:ea typeface="Calibri" charset="0"/>
                <a:cs typeface="Calibri" charset="0"/>
              </a:endParaRPr>
            </a:p>
          </p:txBody>
        </p:sp>
        <p:sp>
          <p:nvSpPr>
            <p:cNvPr id="174" name="Google Shape;174;g8d3272b2c0_0_186"/>
            <p:cNvSpPr/>
            <p:nvPr/>
          </p:nvSpPr>
          <p:spPr>
            <a:xfrm rot="5400000">
              <a:off x="4537726" y="3778586"/>
              <a:ext cx="892727" cy="98281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3674404" y="4436958"/>
              <a:ext cx="2571236" cy="179506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7" name="Google Shape;177;g8d3272b2c0_0_186"/>
            <p:cNvSpPr txBox="1"/>
            <p:nvPr/>
          </p:nvSpPr>
          <p:spPr>
            <a:xfrm>
              <a:off x="3316906" y="4685591"/>
              <a:ext cx="3340502" cy="103378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1800" dirty="0">
                  <a:solidFill>
                    <a:srgbClr val="FFFFFF"/>
                  </a:solidFill>
                  <a:latin typeface="Calibri" charset="0"/>
                  <a:ea typeface="Calibri" charset="0"/>
                  <a:cs typeface="Calibri" charset="0"/>
                  <a:sym typeface="Calibri"/>
                </a:rPr>
                <a:t>weight loss</a:t>
              </a:r>
            </a:p>
            <a:p>
              <a:pPr marL="0" marR="0" lvl="0" indent="0" algn="ctr" rtl="0">
                <a:lnSpc>
                  <a:spcPct val="90000"/>
                </a:lnSpc>
                <a:spcBef>
                  <a:spcPts val="630"/>
                </a:spcBef>
                <a:spcAft>
                  <a:spcPts val="0"/>
                </a:spcAft>
                <a:buNone/>
              </a:pPr>
              <a:r>
                <a:rPr lang="en-US" sz="1800" dirty="0">
                  <a:solidFill>
                    <a:srgbClr val="FFFFFF"/>
                  </a:solidFill>
                  <a:latin typeface="Calibri" charset="0"/>
                  <a:ea typeface="Calibri" charset="0"/>
                  <a:cs typeface="Calibri" charset="0"/>
                  <a:sym typeface="Calibri"/>
                </a:rPr>
                <a:t>(n.)</a:t>
              </a:r>
              <a:endParaRPr lang="ka-GE" sz="18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1800" dirty="0">
                  <a:solidFill>
                    <a:srgbClr val="FFFFFF"/>
                  </a:solidFill>
                  <a:latin typeface="Calibri" charset="0"/>
                  <a:ea typeface="Calibri" charset="0"/>
                  <a:cs typeface="Calibri" charset="0"/>
                  <a:sym typeface="Calibri"/>
                </a:rPr>
                <a:t>წონის კლება</a:t>
              </a:r>
            </a:p>
            <a:p>
              <a:pPr marL="0" marR="0" lvl="0" indent="0" algn="ctr" rtl="0">
                <a:lnSpc>
                  <a:spcPct val="90000"/>
                </a:lnSpc>
                <a:spcBef>
                  <a:spcPts val="630"/>
                </a:spcBef>
                <a:spcAft>
                  <a:spcPts val="0"/>
                </a:spcAft>
                <a:buNone/>
              </a:pPr>
              <a:endParaRPr sz="1800" b="1"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xmlns="" id="{17DFDB4C-9792-4BAD-979A-3FB865F95A53}"/>
              </a:ext>
            </a:extLst>
          </p:cNvPr>
          <p:cNvSpPr/>
          <p:nvPr/>
        </p:nvSpPr>
        <p:spPr>
          <a:xfrm>
            <a:off x="8347033" y="4184074"/>
            <a:ext cx="2501075" cy="1524000"/>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smtClean="0">
              <a:latin typeface="Calibri" panose="020F0502020204030204" pitchFamily="34" charset="0"/>
              <a:cs typeface="Calibri" panose="020F0502020204030204" pitchFamily="34" charset="0"/>
            </a:endParaRPr>
          </a:p>
          <a:p>
            <a:pPr algn="ctr"/>
            <a:r>
              <a:rPr lang="en-US" sz="1800" dirty="0" smtClean="0">
                <a:latin typeface="Calibri" panose="020F0502020204030204" pitchFamily="34" charset="0"/>
                <a:cs typeface="Calibri" panose="020F0502020204030204" pitchFamily="34" charset="0"/>
              </a:rPr>
              <a:t>weight </a:t>
            </a:r>
            <a:r>
              <a:rPr lang="en-US" sz="1800" dirty="0">
                <a:latin typeface="Calibri" panose="020F0502020204030204" pitchFamily="34" charset="0"/>
                <a:cs typeface="Calibri" panose="020F0502020204030204" pitchFamily="34" charset="0"/>
              </a:rPr>
              <a:t>gain</a:t>
            </a:r>
          </a:p>
          <a:p>
            <a:pPr algn="ctr"/>
            <a:r>
              <a:rPr lang="en-US" sz="1800" dirty="0">
                <a:latin typeface="Calibri" panose="020F0502020204030204" pitchFamily="34" charset="0"/>
                <a:cs typeface="Calibri" panose="020F0502020204030204" pitchFamily="34" charset="0"/>
              </a:rPr>
              <a:t>(n.)</a:t>
            </a:r>
          </a:p>
          <a:p>
            <a:pPr algn="ctr"/>
            <a:r>
              <a:rPr lang="ka-GE" sz="1800" dirty="0">
                <a:latin typeface="Calibri" panose="020F0502020204030204" pitchFamily="34" charset="0"/>
                <a:cs typeface="Calibri" panose="020F0502020204030204" pitchFamily="34" charset="0"/>
              </a:rPr>
              <a:t>წონის მომატება</a:t>
            </a:r>
            <a:endParaRPr lang="en-US" sz="1800" dirty="0">
              <a:latin typeface="Calibri" panose="020F0502020204030204" pitchFamily="34" charset="0"/>
              <a:cs typeface="Calibri" panose="020F0502020204030204" pitchFamily="34" charset="0"/>
            </a:endParaRPr>
          </a:p>
          <a:p>
            <a:pPr algn="ctr"/>
            <a:endParaRPr lang="ka-GE" sz="1800" b="1" dirty="0">
              <a:latin typeface="Calibri" panose="020F0502020204030204" pitchFamily="34" charset="0"/>
              <a:cs typeface="Calibri" panose="020F0502020204030204" pitchFamily="34" charset="0"/>
            </a:endParaRPr>
          </a:p>
        </p:txBody>
      </p:sp>
      <p:sp>
        <p:nvSpPr>
          <p:cNvPr id="28" name="Rectangle 27"/>
          <p:cNvSpPr/>
          <p:nvPr/>
        </p:nvSpPr>
        <p:spPr>
          <a:xfrm>
            <a:off x="8326582" y="540327"/>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pic>
        <p:nvPicPr>
          <p:cNvPr id="2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30" name="Picture 29">
            <a:extLst>
              <a:ext uri="{FF2B5EF4-FFF2-40B4-BE49-F238E27FC236}">
                <a16:creationId xmlns:a16="http://schemas.microsoft.com/office/drawing/2014/main" xmlns=""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5" name="Google Shape;174;g8d3272b2c0_0_186"/>
          <p:cNvSpPr/>
          <p:nvPr/>
        </p:nvSpPr>
        <p:spPr>
          <a:xfrm rot="11997753">
            <a:off x="7420885" y="4203006"/>
            <a:ext cx="934596" cy="98695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9781" y="1856508"/>
            <a:ext cx="2993823" cy="227214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obesity</a:t>
            </a:r>
          </a:p>
          <a:p>
            <a:pPr lvl="0" algn="ctr"/>
            <a:r>
              <a:rPr lang="en-US" sz="2800" b="1" dirty="0">
                <a:solidFill>
                  <a:schemeClr val="bg1"/>
                </a:solidFill>
                <a:latin typeface="Calibri" pitchFamily="34" charset="0"/>
              </a:rPr>
              <a:t>(n.)</a:t>
            </a:r>
          </a:p>
        </p:txBody>
      </p:sp>
      <p:sp>
        <p:nvSpPr>
          <p:cNvPr id="190" name="Google Shape;190;g8d3272b2c0_0_231"/>
          <p:cNvSpPr/>
          <p:nvPr/>
        </p:nvSpPr>
        <p:spPr>
          <a:xfrm>
            <a:off x="3629891" y="4171873"/>
            <a:ext cx="4578245" cy="72043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smtClean="0">
              <a:solidFill>
                <a:schemeClr val="bg1"/>
              </a:solidFill>
              <a:latin typeface="Calibri" pitchFamily="34" charset="0"/>
            </a:endParaRPr>
          </a:p>
          <a:p>
            <a:pPr algn="ctr"/>
            <a:r>
              <a:rPr lang="ka-GE" sz="2400" b="1" dirty="0" err="1" smtClean="0">
                <a:solidFill>
                  <a:schemeClr val="bg1"/>
                </a:solidFill>
                <a:latin typeface="Calibri" pitchFamily="34" charset="0"/>
              </a:rPr>
              <a:t>ჭარბწონიანობა</a:t>
            </a:r>
            <a:endParaRPr lang="en-US" sz="2400" b="1" dirty="0">
              <a:solidFill>
                <a:schemeClr val="bg1"/>
              </a:solidFill>
              <a:latin typeface="Calibri" pitchFamily="34" charset="0"/>
            </a:endParaRP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xmlns="" id="{D1B5DCDD-794B-2846-8198-90595578A702}"/>
              </a:ext>
            </a:extLst>
          </p:cNvPr>
          <p:cNvSpPr/>
          <p:nvPr/>
        </p:nvSpPr>
        <p:spPr>
          <a:xfrm>
            <a:off x="3650139" y="4969724"/>
            <a:ext cx="4593109" cy="119906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A diet that is high in fat and sugar can lead to </a:t>
            </a:r>
            <a:r>
              <a:rPr lang="en-US" sz="2400" i="1" strike="noStrike" cap="none" dirty="0">
                <a:solidFill>
                  <a:srgbClr val="FF0000"/>
                </a:solidFill>
                <a:latin typeface="Calibri" charset="0"/>
                <a:ea typeface="Calibri" charset="0"/>
                <a:cs typeface="Calibri" charset="0"/>
                <a:sym typeface="Calibri"/>
              </a:rPr>
              <a:t>obesity</a:t>
            </a:r>
            <a:r>
              <a:rPr lang="en-US" sz="2400" i="1" strike="noStrike" cap="none" dirty="0">
                <a:solidFill>
                  <a:schemeClr val="bg1"/>
                </a:solidFill>
                <a:latin typeface="Calibri" charset="0"/>
                <a:ea typeface="Calibri" charset="0"/>
                <a:cs typeface="Calibri" charset="0"/>
                <a:sym typeface="Calibri"/>
              </a:rPr>
              <a:t>.</a:t>
            </a:r>
          </a:p>
        </p:txBody>
      </p:sp>
      <p:sp>
        <p:nvSpPr>
          <p:cNvPr id="11" name="Rectangle 10"/>
          <p:cNvSpPr/>
          <p:nvPr/>
        </p:nvSpPr>
        <p:spPr>
          <a:xfrm>
            <a:off x="8326582" y="540327"/>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3638379" y="4320256"/>
            <a:ext cx="4719490"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1800" b="1" dirty="0" smtClean="0">
              <a:solidFill>
                <a:schemeClr val="bg1"/>
              </a:solidFill>
              <a:latin typeface="Calibri" pitchFamily="34" charset="0"/>
            </a:endParaRPr>
          </a:p>
          <a:p>
            <a:pPr algn="ctr"/>
            <a:r>
              <a:rPr lang="ka-GE" sz="1800" b="1" dirty="0" smtClean="0">
                <a:solidFill>
                  <a:schemeClr val="bg1"/>
                </a:solidFill>
                <a:latin typeface="Calibri" pitchFamily="34" charset="0"/>
              </a:rPr>
              <a:t>სიცოცხლის </a:t>
            </a:r>
            <a:r>
              <a:rPr lang="ka-GE" sz="1800" b="1" dirty="0">
                <a:solidFill>
                  <a:schemeClr val="bg1"/>
                </a:solidFill>
                <a:latin typeface="Calibri" pitchFamily="34" charset="0"/>
              </a:rPr>
              <a:t>საშუალო ხანგრძლივობა</a:t>
            </a: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3639048" y="5145475"/>
            <a:ext cx="4719233" cy="107002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rgbClr val="FF0000"/>
                </a:solidFill>
                <a:latin typeface="Calibri" charset="0"/>
                <a:ea typeface="Calibri" charset="0"/>
                <a:cs typeface="Calibri" charset="0"/>
                <a:sym typeface="Calibri"/>
              </a:rPr>
              <a:t>Life expectancy </a:t>
            </a:r>
            <a:r>
              <a:rPr lang="en-US" sz="2400" i="1" strike="noStrike" cap="none" dirty="0">
                <a:solidFill>
                  <a:schemeClr val="bg1"/>
                </a:solidFill>
                <a:latin typeface="Calibri" charset="0"/>
                <a:ea typeface="Calibri" charset="0"/>
                <a:cs typeface="Calibri" charset="0"/>
                <a:sym typeface="Calibri"/>
              </a:rPr>
              <a:t>in Europe increased greatly in the 20th century</a:t>
            </a:r>
            <a:r>
              <a:rPr lang="en-US" sz="2000" i="1" strike="noStrike" cap="none" dirty="0">
                <a:solidFill>
                  <a:schemeClr val="bg1"/>
                </a:solidFill>
                <a:latin typeface="Calibri" charset="0"/>
                <a:ea typeface="Calibri" charset="0"/>
                <a:cs typeface="Calibri" charset="0"/>
                <a:sym typeface="Calibri"/>
              </a:rPr>
              <a:t>.</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p:cNvSpPr/>
          <p:nvPr/>
        </p:nvSpPr>
        <p:spPr>
          <a:xfrm>
            <a:off x="8326582" y="540327"/>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
        <p:nvSpPr>
          <p:cNvPr id="12" name="Google Shape;189;g8d3272b2c0_0_231"/>
          <p:cNvSpPr/>
          <p:nvPr/>
        </p:nvSpPr>
        <p:spPr>
          <a:xfrm>
            <a:off x="4497823" y="1973136"/>
            <a:ext cx="3001682" cy="227214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life expectancy</a:t>
            </a:r>
          </a:p>
          <a:p>
            <a:pPr lvl="0" algn="ctr"/>
            <a:r>
              <a:rPr lang="en-US" sz="2800" b="1" dirty="0" smtClean="0">
                <a:solidFill>
                  <a:schemeClr val="bg1"/>
                </a:solidFill>
                <a:latin typeface="Calibri" pitchFamily="34" charset="0"/>
              </a:rPr>
              <a:t>(n</a:t>
            </a:r>
            <a:r>
              <a:rPr lang="en-US" sz="2800" b="1" dirty="0">
                <a:solidFill>
                  <a:schemeClr val="bg1"/>
                </a:solidFill>
                <a:latin typeface="Calibri" pitchFamily="34" charset="0"/>
              </a:rPr>
              <a:t>.)</a:t>
            </a:r>
          </a:p>
        </p:txBody>
      </p:sp>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5400" dirty="0">
                <a:solidFill>
                  <a:schemeClr val="bg1"/>
                </a:solidFill>
                <a:latin typeface="Calibri" pitchFamily="34" charset="0"/>
                <a:ea typeface="Calibri"/>
                <a:cs typeface="Calibri"/>
                <a:sym typeface="Calibri"/>
              </a:rPr>
              <a:t>Nursing |</a:t>
            </a:r>
            <a:r>
              <a:rPr lang="ka-GE" sz="5400" dirty="0">
                <a:solidFill>
                  <a:schemeClr val="bg1"/>
                </a:solidFill>
                <a:latin typeface="Sylfaen Regular" pitchFamily="18" charset="0"/>
                <a:ea typeface="Calibri"/>
                <a:cs typeface="Calibri"/>
                <a:sym typeface="Calibri"/>
              </a:rPr>
              <a:t>პაციენტის მოვლა</a:t>
            </a:r>
            <a:endParaRPr sz="5400" u="none" strike="noStrike" cap="none" dirty="0">
              <a:solidFill>
                <a:schemeClr val="bg1"/>
              </a:solidFill>
              <a:latin typeface="Calibri"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xmlns="" id="{0E16A4AA-71E9-B34C-AAC8-D84F71CB1A1A}"/>
              </a:ext>
            </a:extLst>
          </p:cNvPr>
          <p:cNvSpPr/>
          <p:nvPr/>
        </p:nvSpPr>
        <p:spPr>
          <a:xfrm>
            <a:off x="2005828" y="4100946"/>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itchFamily="34" charset="0"/>
                <a:ea typeface="Calibri"/>
                <a:cs typeface="Calibri" panose="020F0502020204030204" pitchFamily="34" charset="0"/>
                <a:sym typeface="Calibri"/>
              </a:rPr>
              <a:t>English </a:t>
            </a:r>
            <a:r>
              <a:rPr lang="en-US" sz="3600" dirty="0" smtClean="0">
                <a:solidFill>
                  <a:schemeClr val="bg1"/>
                </a:solidFill>
                <a:latin typeface="Calibri" pitchFamily="34" charset="0"/>
                <a:ea typeface="Calibri"/>
                <a:cs typeface="Calibri" panose="020F0502020204030204" pitchFamily="34" charset="0"/>
                <a:sym typeface="Calibri"/>
              </a:rPr>
              <a:t>for </a:t>
            </a:r>
            <a:r>
              <a:rPr lang="en-US" sz="3600" dirty="0">
                <a:solidFill>
                  <a:schemeClr val="bg1"/>
                </a:solidFill>
                <a:latin typeface="Calibri" pitchFamily="34" charset="0"/>
                <a:ea typeface="Calibri"/>
                <a:cs typeface="Calibri" panose="020F0502020204030204" pitchFamily="34" charset="0"/>
                <a:sym typeface="Calibri"/>
              </a:rPr>
              <a:t>Specific Purposes </a:t>
            </a:r>
            <a:r>
              <a:rPr lang="en-US" sz="3600" dirty="0">
                <a:solidFill>
                  <a:schemeClr val="bg1"/>
                </a:solidFill>
                <a:latin typeface="Calibri" pitchFamily="34" charset="0"/>
                <a:ea typeface="Calibri"/>
                <a:cs typeface="Calibri"/>
                <a:sym typeface="Calibri"/>
              </a:rPr>
              <a:t>| Level B2</a:t>
            </a:r>
            <a:endParaRPr sz="3600" u="none" strike="noStrike" cap="none" dirty="0">
              <a:solidFill>
                <a:schemeClr val="bg1"/>
              </a:solidFill>
              <a:latin typeface="Calibri" pitchFamily="34" charset="0"/>
              <a:ea typeface="Calibri"/>
              <a:cs typeface="Calibri"/>
              <a:sym typeface="Calibri"/>
            </a:endParaRPr>
          </a:p>
        </p:txBody>
      </p:sp>
      <p:pic>
        <p:nvPicPr>
          <p:cNvPr id="7"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3643745" y="4301393"/>
            <a:ext cx="5320146" cy="65853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itchFamily="34" charset="0"/>
              </a:rPr>
              <a:t>მიღება</a:t>
            </a:r>
            <a:r>
              <a:rPr lang="en-US" sz="2400" b="1" dirty="0" smtClean="0">
                <a:solidFill>
                  <a:schemeClr val="bg1"/>
                </a:solidFill>
                <a:latin typeface="Calibri" pitchFamily="34" charset="0"/>
              </a:rPr>
              <a:t> </a:t>
            </a:r>
            <a:r>
              <a:rPr lang="ka-GE" sz="2400" b="1" dirty="0" err="1" smtClean="0">
                <a:solidFill>
                  <a:schemeClr val="bg1"/>
                </a:solidFill>
                <a:latin typeface="Calibri" pitchFamily="34" charset="0"/>
              </a:rPr>
              <a:t>პერორალურად</a:t>
            </a:r>
            <a:endParaRPr sz="2400" u="none" strike="noStrike" cap="none"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xmlns="" id="{D1B5DCDD-794B-2846-8198-90595578A702}"/>
              </a:ext>
            </a:extLst>
          </p:cNvPr>
          <p:cNvSpPr/>
          <p:nvPr/>
        </p:nvSpPr>
        <p:spPr>
          <a:xfrm>
            <a:off x="3659712" y="5088140"/>
            <a:ext cx="5308169" cy="129216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It says on the packet that four slices of this bread contains one half of your recommended daily </a:t>
            </a:r>
            <a:r>
              <a:rPr lang="en-US" sz="2600" i="1" strike="noStrike" cap="none" dirty="0">
                <a:solidFill>
                  <a:srgbClr val="FF0000"/>
                </a:solidFill>
                <a:latin typeface="Calibri" charset="0"/>
                <a:ea typeface="Calibri" charset="0"/>
                <a:cs typeface="Calibri" charset="0"/>
                <a:sym typeface="Calibri"/>
              </a:rPr>
              <a:t>intake</a:t>
            </a:r>
            <a:r>
              <a:rPr lang="en-US" sz="2600" i="1" strike="noStrike" cap="none" dirty="0">
                <a:solidFill>
                  <a:schemeClr val="bg1"/>
                </a:solidFill>
                <a:latin typeface="Calibri" charset="0"/>
                <a:ea typeface="Calibri" charset="0"/>
                <a:cs typeface="Calibri" charset="0"/>
                <a:sym typeface="Calibri"/>
              </a:rPr>
              <a:t> of fiber.</a:t>
            </a:r>
            <a:endParaRPr sz="2600" i="1" strike="noStrike" cap="none" dirty="0">
              <a:solidFill>
                <a:schemeClr val="bg1"/>
              </a:solidFill>
              <a:latin typeface="Calibri" charset="0"/>
              <a:ea typeface="Calibri" charset="0"/>
              <a:cs typeface="Calibri" charset="0"/>
              <a:sym typeface="Calibri"/>
            </a:endParaRPr>
          </a:p>
        </p:txBody>
      </p:sp>
      <p:sp>
        <p:nvSpPr>
          <p:cNvPr id="12" name="Google Shape;189;g8d3272b2c0_0_231"/>
          <p:cNvSpPr/>
          <p:nvPr/>
        </p:nvSpPr>
        <p:spPr>
          <a:xfrm>
            <a:off x="4860929" y="1967345"/>
            <a:ext cx="2905734" cy="227214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intake</a:t>
            </a:r>
          </a:p>
          <a:p>
            <a:pPr lvl="0" algn="ctr"/>
            <a:r>
              <a:rPr lang="en-US" sz="2800" b="1" dirty="0" smtClean="0">
                <a:solidFill>
                  <a:schemeClr val="bg1"/>
                </a:solidFill>
                <a:latin typeface="Calibri" pitchFamily="34" charset="0"/>
              </a:rPr>
              <a:t>(n</a:t>
            </a:r>
            <a:r>
              <a:rPr lang="en-US" sz="2800" b="1" dirty="0">
                <a:solidFill>
                  <a:schemeClr val="bg1"/>
                </a:solidFill>
                <a:latin typeface="Calibri" pitchFamily="34" charset="0"/>
              </a:rPr>
              <a:t>.)</a:t>
            </a:r>
          </a:p>
        </p:txBody>
      </p:sp>
      <p:sp>
        <p:nvSpPr>
          <p:cNvPr id="13" name="Rectangle 12"/>
          <p:cNvSpPr/>
          <p:nvPr/>
        </p:nvSpPr>
        <p:spPr>
          <a:xfrm>
            <a:off x="8326582" y="540327"/>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3325150" y="4235888"/>
            <a:ext cx="6119101" cy="81378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წონის </a:t>
            </a:r>
            <a:r>
              <a:rPr lang="ka-GE" sz="2400" b="1" dirty="0">
                <a:solidFill>
                  <a:schemeClr val="bg1"/>
                </a:solidFill>
                <a:latin typeface="Calibri" pitchFamily="34" charset="0"/>
              </a:rPr>
              <a:t>მომატება</a:t>
            </a:r>
          </a:p>
          <a:p>
            <a:pPr marL="0" marR="0" lvl="0" indent="0" algn="ctr" rtl="0">
              <a:spcBef>
                <a:spcPts val="0"/>
              </a:spcBef>
              <a:spcAft>
                <a:spcPts val="0"/>
              </a:spcAft>
              <a:buNone/>
            </a:pPr>
            <a:endParaRPr lang="en-US"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3345784" y="5164276"/>
            <a:ext cx="60753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She was very upset by her recent </a:t>
            </a:r>
            <a:r>
              <a:rPr lang="en-US" sz="2600" i="1" strike="noStrike" cap="none" dirty="0">
                <a:solidFill>
                  <a:srgbClr val="FF0000"/>
                </a:solidFill>
                <a:latin typeface="Calibri" charset="0"/>
                <a:ea typeface="Calibri" charset="0"/>
                <a:cs typeface="Calibri" charset="0"/>
                <a:sym typeface="Calibri"/>
              </a:rPr>
              <a:t>weight gain.</a:t>
            </a:r>
            <a:endParaRPr sz="2600" i="1" strike="noStrike" cap="none" dirty="0">
              <a:solidFill>
                <a:srgbClr val="FF0000"/>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p:cNvSpPr/>
          <p:nvPr/>
        </p:nvSpPr>
        <p:spPr>
          <a:xfrm>
            <a:off x="8326582" y="540327"/>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
        <p:nvSpPr>
          <p:cNvPr id="11" name="Google Shape;189;g8d3272b2c0_0_231"/>
          <p:cNvSpPr/>
          <p:nvPr/>
        </p:nvSpPr>
        <p:spPr>
          <a:xfrm>
            <a:off x="4938967" y="1911927"/>
            <a:ext cx="2891465" cy="227214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weigh gain</a:t>
            </a:r>
          </a:p>
          <a:p>
            <a:pPr lvl="0" algn="ctr"/>
            <a:r>
              <a:rPr lang="en-US" sz="2800" b="1" dirty="0" smtClean="0">
                <a:solidFill>
                  <a:schemeClr val="bg1"/>
                </a:solidFill>
                <a:latin typeface="Calibri" pitchFamily="34" charset="0"/>
              </a:rPr>
              <a:t>(n</a:t>
            </a:r>
            <a:r>
              <a:rPr lang="en-US" sz="2800" b="1" dirty="0">
                <a:solidFill>
                  <a:schemeClr val="bg1"/>
                </a:solidFill>
                <a:latin typeface="Calibri" pitchFamily="34" charset="0"/>
              </a:rPr>
              <a:t>.)</a:t>
            </a:r>
          </a:p>
        </p:txBody>
      </p:sp>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13481" y="1705970"/>
            <a:ext cx="2854700" cy="226969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weight loss</a:t>
            </a:r>
          </a:p>
          <a:p>
            <a:pPr lvl="0" algn="ctr"/>
            <a:r>
              <a:rPr lang="en-US" sz="2400" b="1" dirty="0">
                <a:solidFill>
                  <a:schemeClr val="bg1"/>
                </a:solidFill>
                <a:latin typeface="Calibri" pitchFamily="34" charset="0"/>
              </a:rPr>
              <a:t>(n.)</a:t>
            </a:r>
          </a:p>
        </p:txBody>
      </p:sp>
      <p:sp>
        <p:nvSpPr>
          <p:cNvPr id="190" name="Google Shape;190;g8d3272b2c0_0_231"/>
          <p:cNvSpPr/>
          <p:nvPr/>
        </p:nvSpPr>
        <p:spPr>
          <a:xfrm>
            <a:off x="3575713" y="4070754"/>
            <a:ext cx="5500048" cy="81514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წონის </a:t>
            </a:r>
            <a:r>
              <a:rPr lang="ka-GE" sz="2400" b="1" dirty="0">
                <a:solidFill>
                  <a:schemeClr val="bg1"/>
                </a:solidFill>
                <a:latin typeface="Calibri" pitchFamily="34" charset="0"/>
              </a:rPr>
              <a:t>კლება</a:t>
            </a: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3578258" y="4985713"/>
            <a:ext cx="5525146" cy="141407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Common symptoms of diabetes are </a:t>
            </a:r>
            <a:r>
              <a:rPr lang="en-US" sz="2800" i="1" dirty="0">
                <a:solidFill>
                  <a:srgbClr val="FF0000"/>
                </a:solidFill>
                <a:latin typeface="Calibri" charset="0"/>
                <a:ea typeface="Calibri" charset="0"/>
                <a:cs typeface="Calibri" charset="0"/>
              </a:rPr>
              <a:t>weight loss </a:t>
            </a:r>
            <a:r>
              <a:rPr lang="en-US" sz="2800" i="1" dirty="0">
                <a:solidFill>
                  <a:schemeClr val="bg1"/>
                </a:solidFill>
                <a:latin typeface="Calibri" charset="0"/>
                <a:ea typeface="Calibri" charset="0"/>
                <a:cs typeface="Calibri" charset="0"/>
              </a:rPr>
              <a:t>and fatigue.</a:t>
            </a:r>
            <a:endParaRPr lang="ka-GE" sz="28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p:cNvSpPr/>
          <p:nvPr/>
        </p:nvSpPr>
        <p:spPr>
          <a:xfrm>
            <a:off x="8326582" y="540327"/>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4060318" y="4332993"/>
            <a:ext cx="4282634" cy="63479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dirty="0">
                <a:solidFill>
                  <a:srgbClr val="FFFFFF"/>
                </a:solidFill>
                <a:latin typeface="Calibri Regular" charset="0"/>
                <a:ea typeface="Calibri"/>
                <a:cs typeface="Calibri"/>
                <a:sym typeface="Calibri"/>
              </a:rPr>
              <a:t>მდგრადი</a:t>
            </a: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4046670" y="5034927"/>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There has been a </a:t>
            </a:r>
            <a:r>
              <a:rPr lang="en-US" sz="2800" i="1" dirty="0">
                <a:solidFill>
                  <a:srgbClr val="FF0000"/>
                </a:solidFill>
                <a:latin typeface="Calibri" charset="0"/>
                <a:ea typeface="Calibri" charset="0"/>
                <a:cs typeface="Calibri" charset="0"/>
              </a:rPr>
              <a:t>consistent </a:t>
            </a:r>
            <a:r>
              <a:rPr lang="en-US" sz="2800" i="1" dirty="0">
                <a:solidFill>
                  <a:schemeClr val="bg1"/>
                </a:solidFill>
                <a:latin typeface="Calibri" charset="0"/>
                <a:ea typeface="Calibri" charset="0"/>
                <a:cs typeface="Calibri" charset="0"/>
              </a:rPr>
              <a:t>improvement in her attitude.</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p:cNvSpPr/>
          <p:nvPr/>
        </p:nvSpPr>
        <p:spPr>
          <a:xfrm>
            <a:off x="8326582" y="540327"/>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
        <p:nvSpPr>
          <p:cNvPr id="11" name="Google Shape;189;g8d3272b2c0_0_231"/>
          <p:cNvSpPr/>
          <p:nvPr/>
        </p:nvSpPr>
        <p:spPr>
          <a:xfrm>
            <a:off x="4767983" y="1937982"/>
            <a:ext cx="2840007" cy="225604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consistent</a:t>
            </a:r>
            <a:endParaRPr lang="en-US" sz="2800" b="1" dirty="0">
              <a:solidFill>
                <a:schemeClr val="bg1"/>
              </a:solidFill>
              <a:latin typeface="Calibri" pitchFamily="34" charset="0"/>
            </a:endParaRPr>
          </a:p>
          <a:p>
            <a:pPr lvl="0" algn="ctr"/>
            <a:r>
              <a:rPr lang="en-US" sz="2400" b="1" dirty="0" smtClean="0">
                <a:solidFill>
                  <a:schemeClr val="bg1"/>
                </a:solidFill>
                <a:latin typeface="Calibri" pitchFamily="34" charset="0"/>
              </a:rPr>
              <a:t>(adj.)</a:t>
            </a:r>
            <a:endParaRPr lang="en-US" sz="2400" b="1" dirty="0">
              <a:solidFill>
                <a:schemeClr val="bg1"/>
              </a:solidFill>
              <a:latin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494442" y="1914135"/>
            <a:ext cx="11001626" cy="4595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Concepts of a ‘healthy diet’ have steadily altered across time in response to beliefs and research, and at no other time in history have we had access to so much evidence of the impact of food on the human body. Despite considerable ‘hype’ from those with vested interests and frivolous speculation from irresponsible journalism, there is now a clear consensus about what a ‘healthy diet’ consists of, which has remained relatively consistent over the past few years. The UK Department of Health’s guidelines for a healthy diet are represented in the health promotion tool, the ‘plate model’, which shows the five major food groups and the proportion each should contribute to the dietary intake. Additionally, it is recommended that each individual should eat five or more portions of a variety of fruit and vegetables a day. </a:t>
            </a:r>
          </a:p>
        </p:txBody>
      </p:sp>
      <p:sp>
        <p:nvSpPr>
          <p:cNvPr id="6" name="Rectangle 5"/>
          <p:cNvSpPr/>
          <p:nvPr/>
        </p:nvSpPr>
        <p:spPr>
          <a:xfrm>
            <a:off x="7069540" y="491319"/>
            <a:ext cx="4162567" cy="109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518616" y="1746913"/>
            <a:ext cx="11413190" cy="4988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latin typeface="Calibri" panose="020F0502020204030204" pitchFamily="34" charset="0"/>
                <a:cs typeface="Calibri" panose="020F0502020204030204" pitchFamily="34" charset="0"/>
              </a:rPr>
              <a:t>Appetite and </a:t>
            </a:r>
            <a:r>
              <a:rPr lang="en-US" sz="2400" b="1" dirty="0" smtClean="0">
                <a:latin typeface="Calibri" panose="020F0502020204030204" pitchFamily="34" charset="0"/>
                <a:cs typeface="Calibri" panose="020F0502020204030204" pitchFamily="34" charset="0"/>
              </a:rPr>
              <a:t>Choices</a:t>
            </a:r>
            <a:endParaRPr lang="en-US" sz="2400" b="1"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There are many factors regarding food choices. For example, we consume food because of its perceived benefits or for its own sake, because it tastes good or for comfort. By the same token we avoid foods because of their dangerous properties, because of our intolerance or allergy to them, or because of dislike or unfamiliarity. Social factors are important in determining how we come to like or dislike certain foods. Parental choice can, for example, influence children one way or </a:t>
            </a:r>
            <a:r>
              <a:rPr lang="en-US" sz="2400" dirty="0" smtClean="0">
                <a:latin typeface="Calibri" panose="020F0502020204030204" pitchFamily="34" charset="0"/>
                <a:cs typeface="Calibri" panose="020F0502020204030204" pitchFamily="34" charset="0"/>
              </a:rPr>
              <a:t>another. </a:t>
            </a:r>
            <a:r>
              <a:rPr lang="en-US" sz="2400" dirty="0">
                <a:latin typeface="Calibri" panose="020F0502020204030204" pitchFamily="34" charset="0"/>
                <a:cs typeface="Calibri" panose="020F0502020204030204" pitchFamily="34" charset="0"/>
              </a:rPr>
              <a:t>People can develop long-term food preferences that are stable over long periods of time and unaffected by changes in their mood or environment; these can be highly resistant to change if a more healthy diet is advised. Some food preferences change from day to day and are more likely to be affected by mood. For example, we may choose to eat a bar of chocolate to ‘cheer ourselves up’, or have a glass of champagne to celebrate an event.</a:t>
            </a:r>
          </a:p>
        </p:txBody>
      </p:sp>
      <p:sp>
        <p:nvSpPr>
          <p:cNvPr id="6" name="Rectangle 5"/>
          <p:cNvSpPr/>
          <p:nvPr/>
        </p:nvSpPr>
        <p:spPr>
          <a:xfrm>
            <a:off x="7383438" y="450375"/>
            <a:ext cx="4162567" cy="109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32012" y="276286"/>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396094" y="276286"/>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232012" y="1678675"/>
            <a:ext cx="11764370" cy="4995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smtClean="0">
                <a:solidFill>
                  <a:schemeClr val="bg1"/>
                </a:solidFill>
                <a:latin typeface="Calibri" panose="020F0502020204030204" pitchFamily="34" charset="0"/>
                <a:cs typeface="Calibri" panose="020F0502020204030204" pitchFamily="34" charset="0"/>
              </a:rPr>
              <a:t>Obesity</a:t>
            </a:r>
          </a:p>
          <a:p>
            <a:pPr algn="just"/>
            <a:endParaRPr lang="en-US" sz="2200" b="1" dirty="0">
              <a:solidFill>
                <a:schemeClr val="bg1"/>
              </a:solidFill>
              <a:latin typeface="Calibri" panose="020F0502020204030204" pitchFamily="34" charset="0"/>
              <a:cs typeface="Calibri" panose="020F0502020204030204" pitchFamily="34" charset="0"/>
            </a:endParaRPr>
          </a:p>
          <a:p>
            <a:pPr algn="just"/>
            <a:r>
              <a:rPr lang="en-US" sz="2200" dirty="0">
                <a:solidFill>
                  <a:schemeClr val="bg1"/>
                </a:solidFill>
                <a:latin typeface="Calibri" panose="020F0502020204030204" pitchFamily="34" charset="0"/>
                <a:cs typeface="Calibri" panose="020F0502020204030204" pitchFamily="34" charset="0"/>
              </a:rPr>
              <a:t>Nearly half of Britain’s population is overweight and one in five is clinically obese. The equation is deceptively simple: the energy expended must be balanced by the energy gained. The body’s metabolism slows over time, so as people become less active because of age, they need to adjust their intake downwards and try to keep their activity level up. Obesity can reduce a person’s life expectancy. The client with obesity may well experience psychological and social penalties too. The treatment of obesity should be </a:t>
            </a:r>
            <a:r>
              <a:rPr lang="en-US" sz="2200" dirty="0" err="1" smtClean="0">
                <a:solidFill>
                  <a:schemeClr val="bg1"/>
                </a:solidFill>
                <a:latin typeface="Calibri" panose="020F0502020204030204" pitchFamily="34" charset="0"/>
                <a:cs typeface="Calibri" panose="020F0502020204030204" pitchFamily="34" charset="0"/>
              </a:rPr>
              <a:t>individualised</a:t>
            </a:r>
            <a:r>
              <a:rPr lang="en-US" sz="2200" dirty="0" smtClean="0">
                <a:solidFill>
                  <a:schemeClr val="bg1"/>
                </a:solidFill>
                <a:latin typeface="Calibri" panose="020F0502020204030204" pitchFamily="34" charset="0"/>
                <a:cs typeface="Calibri" panose="020F0502020204030204" pitchFamily="34" charset="0"/>
              </a:rPr>
              <a:t> </a:t>
            </a:r>
            <a:r>
              <a:rPr lang="en-US" sz="2200" dirty="0">
                <a:solidFill>
                  <a:schemeClr val="bg1"/>
                </a:solidFill>
                <a:latin typeface="Calibri" panose="020F0502020204030204" pitchFamily="34" charset="0"/>
                <a:cs typeface="Calibri" panose="020F0502020204030204" pitchFamily="34" charset="0"/>
              </a:rPr>
              <a:t>and include assessment and goal-setting. It should be based on diet, activity and </a:t>
            </a:r>
            <a:r>
              <a:rPr lang="en-US" sz="2200" dirty="0" err="1">
                <a:solidFill>
                  <a:schemeClr val="bg1"/>
                </a:solidFill>
                <a:latin typeface="Calibri" panose="020F0502020204030204" pitchFamily="34" charset="0"/>
                <a:cs typeface="Calibri" panose="020F0502020204030204" pitchFamily="34" charset="0"/>
              </a:rPr>
              <a:t>behavioural</a:t>
            </a:r>
            <a:r>
              <a:rPr lang="en-US" sz="2200" dirty="0">
                <a:solidFill>
                  <a:schemeClr val="bg1"/>
                </a:solidFill>
                <a:latin typeface="Calibri" panose="020F0502020204030204" pitchFamily="34" charset="0"/>
                <a:cs typeface="Calibri" panose="020F0502020204030204" pitchFamily="34" charset="0"/>
              </a:rPr>
              <a:t> change. The initial aim of obesity management is to </a:t>
            </a:r>
            <a:r>
              <a:rPr lang="en-US" sz="2200" dirty="0" err="1">
                <a:solidFill>
                  <a:schemeClr val="bg1"/>
                </a:solidFill>
                <a:latin typeface="Calibri" panose="020F0502020204030204" pitchFamily="34" charset="0"/>
                <a:cs typeface="Calibri" panose="020F0502020204030204" pitchFamily="34" charset="0"/>
              </a:rPr>
              <a:t>stabilise</a:t>
            </a:r>
            <a:r>
              <a:rPr lang="en-US" sz="2200" dirty="0">
                <a:solidFill>
                  <a:schemeClr val="bg1"/>
                </a:solidFill>
                <a:latin typeface="Calibri" panose="020F0502020204030204" pitchFamily="34" charset="0"/>
                <a:cs typeface="Calibri" panose="020F0502020204030204" pitchFamily="34" charset="0"/>
              </a:rPr>
              <a:t> weight and prevent further weight gain. Following this, a moderate weight loss can be attempted, followed by further weight loss and weight maintenance. If diet, activity and </a:t>
            </a:r>
            <a:r>
              <a:rPr lang="en-US" sz="2200" dirty="0" err="1">
                <a:solidFill>
                  <a:schemeClr val="bg1"/>
                </a:solidFill>
                <a:latin typeface="Calibri" panose="020F0502020204030204" pitchFamily="34" charset="0"/>
                <a:cs typeface="Calibri" panose="020F0502020204030204" pitchFamily="34" charset="0"/>
              </a:rPr>
              <a:t>behavioural</a:t>
            </a:r>
            <a:r>
              <a:rPr lang="en-US" sz="2200" dirty="0">
                <a:solidFill>
                  <a:schemeClr val="bg1"/>
                </a:solidFill>
                <a:latin typeface="Calibri" panose="020F0502020204030204" pitchFamily="34" charset="0"/>
                <a:cs typeface="Calibri" panose="020F0502020204030204" pitchFamily="34" charset="0"/>
              </a:rPr>
              <a:t> change are successful in isolation, surgery or drug therapy may be offered. Prevention is, however, better than cure and currently there are lots of national and local initiatives to try and address the significant public health problem of obesity in this country.</a:t>
            </a:r>
          </a:p>
        </p:txBody>
      </p:sp>
      <p:sp>
        <p:nvSpPr>
          <p:cNvPr id="6" name="Rectangle 5"/>
          <p:cNvSpPr/>
          <p:nvPr/>
        </p:nvSpPr>
        <p:spPr>
          <a:xfrm>
            <a:off x="7124130" y="214870"/>
            <a:ext cx="4162567" cy="109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atin typeface="Calibri" pitchFamily="34" charset="0"/>
              </a:rPr>
              <a:t>Social factors are important in determining how we come to like or dislike certain foods</a:t>
            </a:r>
            <a:r>
              <a:rPr lang="en-US" sz="2400" i="1" dirty="0"/>
              <a:t>. </a:t>
            </a:r>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itchFamily="34" charset="0"/>
              </a:rPr>
              <a:t>Liking or disliking particular foods depends completely on the individual.</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3FF51E6B-DA4E-4815-8CF3-28BA6D63EC5F}"/>
              </a:ext>
            </a:extLst>
          </p:cNvPr>
          <p:cNvSpPr/>
          <p:nvPr/>
        </p:nvSpPr>
        <p:spPr>
          <a:xfrm>
            <a:off x="10492353" y="2688850"/>
            <a:ext cx="1177871" cy="976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False</a:t>
            </a:r>
          </a:p>
        </p:txBody>
      </p:sp>
      <p:sp>
        <p:nvSpPr>
          <p:cNvPr id="8" name="Rectangle 7"/>
          <p:cNvSpPr/>
          <p:nvPr/>
        </p:nvSpPr>
        <p:spPr>
          <a:xfrm>
            <a:off x="7124130" y="487885"/>
            <a:ext cx="4162567" cy="109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atin typeface="Calibri" pitchFamily="34" charset="0"/>
              </a:rPr>
              <a:t>Some food preferences change from day to day and are more likely to be affected by mood. </a:t>
            </a:r>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itchFamily="34" charset="0"/>
              </a:rPr>
              <a:t>Mood can affect food choices</a:t>
            </a:r>
            <a:r>
              <a:rPr lang="en-US" sz="2400" dirty="0"/>
              <a:t>.</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3E5FD8BA-658D-434E-A275-AFD24884A8D9}"/>
              </a:ext>
            </a:extLst>
          </p:cNvPr>
          <p:cNvSpPr/>
          <p:nvPr/>
        </p:nvSpPr>
        <p:spPr>
          <a:xfrm>
            <a:off x="10538847" y="2744290"/>
            <a:ext cx="1263112" cy="92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True</a:t>
            </a:r>
          </a:p>
        </p:txBody>
      </p:sp>
      <p:sp>
        <p:nvSpPr>
          <p:cNvPr id="8" name="Rectangle 7"/>
          <p:cNvSpPr/>
          <p:nvPr/>
        </p:nvSpPr>
        <p:spPr>
          <a:xfrm>
            <a:off x="7124131" y="368489"/>
            <a:ext cx="4162567" cy="109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34315" y="4158162"/>
            <a:ext cx="10479428"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atin typeface="Calibri" pitchFamily="34" charset="0"/>
              </a:rPr>
              <a:t>Nearly half of Britain’s population is overweight and one in five is clinically obese. </a:t>
            </a:r>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itchFamily="34" charset="0"/>
              </a:rPr>
              <a:t>Less than 50% of Britain’s population is overweight</a:t>
            </a:r>
            <a:r>
              <a:rPr lang="en-US" sz="2400" dirty="0"/>
              <a:t>.</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4A56270C-4888-4273-871F-798BC64C3F23}"/>
              </a:ext>
            </a:extLst>
          </p:cNvPr>
          <p:cNvSpPr/>
          <p:nvPr/>
        </p:nvSpPr>
        <p:spPr>
          <a:xfrm>
            <a:off x="10315514" y="2744291"/>
            <a:ext cx="1162373" cy="928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True</a:t>
            </a:r>
          </a:p>
        </p:txBody>
      </p:sp>
      <p:sp>
        <p:nvSpPr>
          <p:cNvPr id="8" name="Rectangle 7"/>
          <p:cNvSpPr/>
          <p:nvPr/>
        </p:nvSpPr>
        <p:spPr>
          <a:xfrm>
            <a:off x="7124131" y="368489"/>
            <a:ext cx="4162567" cy="109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571440" y="1052945"/>
            <a:ext cx="11096931" cy="67188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1874899"/>
                <a:gd name="adj3" fmla="val 36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Comprehension -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a:t>
              </a:r>
              <a:r>
                <a:rPr lang="en-US" sz="1500" b="1" dirty="0" err="1" smtClean="0">
                  <a:solidFill>
                    <a:schemeClr val="lt1"/>
                  </a:solidFill>
                  <a:latin typeface="Calibri" panose="020F0502020204030204" pitchFamily="34" charset="0"/>
                  <a:ea typeface="Calibri"/>
                  <a:cs typeface="Calibri" panose="020F0502020204030204" pitchFamily="34" charset="0"/>
                  <a:sym typeface="Calibri"/>
                </a:rPr>
                <a:t>კითხ</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ულის  გა</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ა</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ზრება</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98681" y="3149764"/>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256789" y="2440680"/>
            <a:ext cx="5283921" cy="2751600"/>
          </a:xfrm>
          <a:prstGeom prst="rect">
            <a:avLst/>
          </a:prstGeom>
          <a:noFill/>
          <a:ln>
            <a:noFill/>
          </a:ln>
        </p:spPr>
        <p:txBody>
          <a:bodyPr spcFirstLastPara="1" wrap="square" lIns="91425" tIns="91425" rIns="91425" bIns="91425" anchor="ctr" anchorCtr="0">
            <a:noAutofit/>
          </a:bodyPr>
          <a:lstStyle/>
          <a:p>
            <a:pPr lvl="0" algn="ctr"/>
            <a:endParaRPr lang="ka-GE" sz="4000" dirty="0">
              <a:latin typeface="Calibri" panose="020F0502020204030204" pitchFamily="34" charset="0"/>
              <a:ea typeface="Calibri"/>
              <a:cs typeface="Calibri" panose="020F0502020204030204" pitchFamily="34" charset="0"/>
              <a:sym typeface="Calibri"/>
            </a:endParaRPr>
          </a:p>
        </p:txBody>
      </p:sp>
      <p:pic>
        <p:nvPicPr>
          <p:cNvPr id="24"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1039091" y="725338"/>
            <a:ext cx="2104197" cy="937207"/>
          </a:xfrm>
          <a:prstGeom prst="rect">
            <a:avLst/>
          </a:prstGeom>
          <a:noFill/>
          <a:ln>
            <a:noFill/>
          </a:ln>
        </p:spPr>
      </p:pic>
      <p:pic>
        <p:nvPicPr>
          <p:cNvPr id="25" name="Picture 2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725338"/>
            <a:ext cx="2299005" cy="937207"/>
          </a:xfrm>
          <a:prstGeom prst="rect">
            <a:avLst/>
          </a:prstGeom>
        </p:spPr>
      </p:pic>
      <p:sp>
        <p:nvSpPr>
          <p:cNvPr id="26" name="Rectangle 25"/>
          <p:cNvSpPr/>
          <p:nvPr/>
        </p:nvSpPr>
        <p:spPr>
          <a:xfrm>
            <a:off x="7509164" y="443345"/>
            <a:ext cx="3532909" cy="1246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Agenda</a:t>
            </a:r>
          </a:p>
          <a:p>
            <a:pPr algn="ctr"/>
            <a:r>
              <a:rPr lang="ka-GE" sz="2800" dirty="0" smtClean="0"/>
              <a:t>გაკვეთილის გეგმა</a:t>
            </a:r>
            <a:endParaRPr lang="en-US" sz="2800" dirty="0">
              <a:latin typeface="Calibri" pitchFamily="34" charset="0"/>
            </a:endParaRPr>
          </a:p>
        </p:txBody>
      </p:sp>
      <p:sp>
        <p:nvSpPr>
          <p:cNvPr id="27" name="Rectangle 26"/>
          <p:cNvSpPr/>
          <p:nvPr/>
        </p:nvSpPr>
        <p:spPr>
          <a:xfrm>
            <a:off x="7028597" y="2939520"/>
            <a:ext cx="4763069" cy="1311128"/>
          </a:xfrm>
          <a:prstGeom prst="rect">
            <a:avLst/>
          </a:prstGeom>
        </p:spPr>
        <p:txBody>
          <a:bodyPr wrap="square">
            <a:spAutoFit/>
          </a:bodyPr>
          <a:lstStyle/>
          <a:p>
            <a:pPr lvl="0" algn="ctr">
              <a:lnSpc>
                <a:spcPct val="90000"/>
              </a:lnSpc>
              <a:buClr>
                <a:schemeClr val="dk1"/>
              </a:buClr>
              <a:buSzPts val="6600"/>
            </a:pPr>
            <a:r>
              <a:rPr lang="en-US" sz="4400" dirty="0" smtClean="0">
                <a:solidFill>
                  <a:schemeClr val="bg1"/>
                </a:solidFill>
                <a:latin typeface="Calibri" pitchFamily="34" charset="0"/>
                <a:ea typeface="Calibri"/>
                <a:cs typeface="Calibri"/>
                <a:sym typeface="Calibri"/>
              </a:rPr>
              <a:t>Nursing </a:t>
            </a:r>
          </a:p>
          <a:p>
            <a:pPr lvl="0" algn="ctr">
              <a:lnSpc>
                <a:spcPct val="90000"/>
              </a:lnSpc>
              <a:buClr>
                <a:schemeClr val="dk1"/>
              </a:buClr>
              <a:buSzPts val="6600"/>
            </a:pPr>
            <a:r>
              <a:rPr lang="ka-GE" sz="4400" dirty="0" smtClean="0">
                <a:solidFill>
                  <a:schemeClr val="bg1"/>
                </a:solidFill>
                <a:latin typeface="Sylfaen Regular" pitchFamily="18" charset="0"/>
                <a:ea typeface="Calibri"/>
                <a:cs typeface="Calibri"/>
                <a:sym typeface="Calibri"/>
              </a:rPr>
              <a:t>პაციენტის მოვლა</a:t>
            </a:r>
            <a:endParaRPr lang="ka-GE" sz="3600" dirty="0">
              <a:solidFill>
                <a:schemeClr val="bg1"/>
              </a:solidFill>
              <a:latin typeface="Calibri"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83702" y="3964434"/>
            <a:ext cx="10430041" cy="1619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atin typeface="Calibri" pitchFamily="34" charset="0"/>
              </a:rPr>
              <a:t>The initial aim of obesity management is to </a:t>
            </a:r>
            <a:r>
              <a:rPr lang="en-US" sz="2400" i="1" dirty="0" err="1">
                <a:latin typeface="Calibri" pitchFamily="34" charset="0"/>
              </a:rPr>
              <a:t>stabilise</a:t>
            </a:r>
            <a:r>
              <a:rPr lang="en-US" sz="2400" i="1" dirty="0">
                <a:latin typeface="Calibri" pitchFamily="34" charset="0"/>
              </a:rPr>
              <a:t> weight and prevent further weight gain.</a:t>
            </a:r>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itchFamily="34" charset="0"/>
              </a:rPr>
              <a:t>Obesity management should encourage patients to aim for immediate </a:t>
            </a:r>
            <a:endParaRPr lang="en-US" sz="2400" dirty="0" smtClean="0">
              <a:latin typeface="Calibri" pitchFamily="34" charset="0"/>
            </a:endParaRPr>
          </a:p>
          <a:p>
            <a:pPr algn="just"/>
            <a:r>
              <a:rPr lang="en-US" sz="2400" dirty="0" smtClean="0">
                <a:latin typeface="Calibri" pitchFamily="34" charset="0"/>
              </a:rPr>
              <a:t>rapid weight loss. </a:t>
            </a:r>
            <a:endParaRPr lang="en-US" sz="2400" dirty="0">
              <a:latin typeface="Calibri" pitchFamily="34" charset="0"/>
            </a:endParaRP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B617E3CC-EAA0-40FB-B8C9-29A4695E25DA}"/>
              </a:ext>
            </a:extLst>
          </p:cNvPr>
          <p:cNvSpPr/>
          <p:nvPr/>
        </p:nvSpPr>
        <p:spPr>
          <a:xfrm>
            <a:off x="10477494" y="2770482"/>
            <a:ext cx="990609" cy="82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False</a:t>
            </a:r>
          </a:p>
        </p:txBody>
      </p:sp>
      <p:sp>
        <p:nvSpPr>
          <p:cNvPr id="8" name="Rectangle 7"/>
          <p:cNvSpPr/>
          <p:nvPr/>
        </p:nvSpPr>
        <p:spPr>
          <a:xfrm>
            <a:off x="7124131" y="368489"/>
            <a:ext cx="4162567" cy="109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Reading Comprehension</a:t>
            </a:r>
          </a:p>
          <a:p>
            <a:pPr algn="ctr"/>
            <a:r>
              <a:rPr lang="ka-GE" sz="2800" dirty="0" smtClean="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1000"/>
                                        <p:tgtEl>
                                          <p:spTgt spid="11">
                                            <p:txEl>
                                              <p:pRg st="0" end="0"/>
                                            </p:txEl>
                                          </p:spTgt>
                                        </p:tgtEl>
                                      </p:cBhvr>
                                    </p:animEffect>
                                    <p:anim calcmode="lin" valueType="num">
                                      <p:cBhvr>
                                        <p:cTn id="2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xmlns="" id="{6042AC8F-C617-8540-A5BD-0D218871DB0D}"/>
              </a:ext>
            </a:extLst>
          </p:cNvPr>
          <p:cNvSpPr/>
          <p:nvPr/>
        </p:nvSpPr>
        <p:spPr>
          <a:xfrm>
            <a:off x="6782936" y="491319"/>
            <a:ext cx="4221267" cy="116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latin typeface="Calibri" charset="0"/>
                <a:ea typeface="Calibri" charset="0"/>
                <a:cs typeface="Calibri" charset="0"/>
              </a:rPr>
              <a:t>Grammar</a:t>
            </a:r>
          </a:p>
          <a:p>
            <a:pPr algn="ctr"/>
            <a:r>
              <a:rPr lang="ka-GE" sz="2800" dirty="0">
                <a:latin typeface="Calibri" charset="0"/>
                <a:ea typeface="Calibri" charset="0"/>
                <a:cs typeface="Calibri" charset="0"/>
              </a:rPr>
              <a:t>გრამატიკა</a:t>
            </a:r>
            <a:endParaRPr lang="en-US" sz="28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xmlns="" id="{AD0E387F-F56A-0545-BA44-601E3311587C}"/>
              </a:ext>
            </a:extLst>
          </p:cNvPr>
          <p:cNvSpPr/>
          <p:nvPr/>
        </p:nvSpPr>
        <p:spPr>
          <a:xfrm>
            <a:off x="1098049" y="3065313"/>
            <a:ext cx="9854499" cy="1653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cs typeface="Calibri" panose="020F0502020204030204" pitchFamily="34" charset="0"/>
              </a:rPr>
              <a:t>Making comparisons</a:t>
            </a:r>
            <a:r>
              <a:rPr lang="en-US" sz="2400" dirty="0">
                <a:solidFill>
                  <a:schemeClr val="bg1"/>
                </a:solidFill>
                <a:latin typeface="Calibri" panose="020F0502020204030204" pitchFamily="34" charset="0"/>
                <a:cs typeface="Calibri" panose="020F0502020204030204" pitchFamily="34" charset="0"/>
              </a:rPr>
              <a:t>: the + comparative + the+ comparative;</a:t>
            </a:r>
          </a:p>
          <a:p>
            <a:pPr algn="ctr"/>
            <a:r>
              <a:rPr lang="en-US" sz="2400" dirty="0">
                <a:solidFill>
                  <a:schemeClr val="bg1"/>
                </a:solidFill>
                <a:latin typeface="Calibri" panose="020F0502020204030204" pitchFamily="34" charset="0"/>
                <a:cs typeface="Calibri" panose="020F0502020204030204" pitchFamily="34" charset="0"/>
              </a:rPr>
              <a:t>Comparatives of compound adjectives</a:t>
            </a:r>
          </a:p>
        </p:txBody>
      </p:sp>
      <p:pic>
        <p:nvPicPr>
          <p:cNvPr id="6"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7" name="Picture 6">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1085321" y="2476499"/>
            <a:ext cx="10335153" cy="4210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bg1"/>
                </a:solidFill>
                <a:latin typeface="Calibri" charset="0"/>
                <a:ea typeface="Calibri" charset="0"/>
                <a:cs typeface="Calibri" charset="0"/>
              </a:rPr>
              <a:t>Making Comparisons</a:t>
            </a:r>
          </a:p>
          <a:p>
            <a:pPr algn="ctr"/>
            <a:endParaRPr lang="en-US" sz="2500" dirty="0" smtClean="0">
              <a:solidFill>
                <a:schemeClr val="bg1"/>
              </a:solidFill>
              <a:latin typeface="Calibri" charset="0"/>
              <a:ea typeface="Calibri" charset="0"/>
              <a:cs typeface="Calibri" charset="0"/>
            </a:endParaRPr>
          </a:p>
          <a:p>
            <a:r>
              <a:rPr lang="en-US" sz="2500" dirty="0" smtClean="0">
                <a:solidFill>
                  <a:schemeClr val="bg1"/>
                </a:solidFill>
                <a:latin typeface="Calibri" charset="0"/>
                <a:ea typeface="Calibri" charset="0"/>
                <a:cs typeface="Calibri" charset="0"/>
              </a:rPr>
              <a:t>In </a:t>
            </a:r>
            <a:r>
              <a:rPr lang="en-US" sz="2500" dirty="0">
                <a:solidFill>
                  <a:schemeClr val="bg1"/>
                </a:solidFill>
                <a:latin typeface="Calibri" charset="0"/>
                <a:ea typeface="Calibri" charset="0"/>
                <a:cs typeface="Calibri" charset="0"/>
              </a:rPr>
              <a:t>spoken and written English, people often use </a:t>
            </a:r>
            <a:r>
              <a:rPr lang="en-US" sz="2500" dirty="0">
                <a:solidFill>
                  <a:srgbClr val="FF0000"/>
                </a:solidFill>
                <a:latin typeface="Calibri" charset="0"/>
                <a:ea typeface="Calibri" charset="0"/>
                <a:cs typeface="Calibri" charset="0"/>
              </a:rPr>
              <a:t>the + comparative + the + comparative </a:t>
            </a:r>
            <a:r>
              <a:rPr lang="en-US" sz="2500" dirty="0">
                <a:solidFill>
                  <a:schemeClr val="bg1"/>
                </a:solidFill>
                <a:latin typeface="Calibri" charset="0"/>
                <a:ea typeface="Calibri" charset="0"/>
                <a:cs typeface="Calibri" charset="0"/>
              </a:rPr>
              <a:t>to </a:t>
            </a:r>
            <a:r>
              <a:rPr lang="en-US" sz="2500" dirty="0" smtClean="0">
                <a:solidFill>
                  <a:schemeClr val="bg1"/>
                </a:solidFill>
                <a:latin typeface="Calibri" charset="0"/>
                <a:ea typeface="Calibri" charset="0"/>
                <a:cs typeface="Calibri" charset="0"/>
              </a:rPr>
              <a:t>mean “</a:t>
            </a:r>
            <a:r>
              <a:rPr lang="en-US" sz="2500" dirty="0">
                <a:solidFill>
                  <a:schemeClr val="bg1"/>
                </a:solidFill>
                <a:latin typeface="Calibri" charset="0"/>
                <a:ea typeface="Calibri" charset="0"/>
                <a:cs typeface="Calibri" charset="0"/>
              </a:rPr>
              <a:t>If it is more X, it will be more Y</a:t>
            </a:r>
            <a:r>
              <a:rPr lang="en-US" sz="2500" dirty="0" smtClean="0">
                <a:solidFill>
                  <a:schemeClr val="bg1"/>
                </a:solidFill>
                <a:latin typeface="Calibri" charset="0"/>
                <a:ea typeface="Calibri" charset="0"/>
                <a:cs typeface="Calibri" charset="0"/>
              </a:rPr>
              <a:t>.”</a:t>
            </a:r>
          </a:p>
          <a:p>
            <a:endParaRPr lang="en-US" sz="2500" dirty="0">
              <a:solidFill>
                <a:schemeClr val="bg1"/>
              </a:solidFill>
              <a:latin typeface="Calibri" charset="0"/>
              <a:ea typeface="Calibri" charset="0"/>
              <a:cs typeface="Calibri" charset="0"/>
            </a:endParaRPr>
          </a:p>
          <a:p>
            <a:r>
              <a:rPr lang="en-US" sz="2500" dirty="0" smtClean="0">
                <a:solidFill>
                  <a:schemeClr val="bg1"/>
                </a:solidFill>
                <a:latin typeface="Calibri" charset="0"/>
                <a:ea typeface="Calibri" charset="0"/>
                <a:cs typeface="Calibri" charset="0"/>
              </a:rPr>
              <a:t>For example:</a:t>
            </a:r>
            <a:endParaRPr lang="en-US" sz="2500"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Going on a healthy diet is good. </a:t>
            </a:r>
            <a:r>
              <a:rPr lang="en-US" sz="2500" i="1" dirty="0">
                <a:solidFill>
                  <a:srgbClr val="FF0000"/>
                </a:solidFill>
                <a:latin typeface="Calibri" charset="0"/>
                <a:ea typeface="Calibri" charset="0"/>
                <a:cs typeface="Calibri" charset="0"/>
              </a:rPr>
              <a:t>The sooner, the </a:t>
            </a:r>
            <a:r>
              <a:rPr lang="en-US" sz="2500" i="1" dirty="0" smtClean="0">
                <a:solidFill>
                  <a:srgbClr val="FF0000"/>
                </a:solidFill>
                <a:latin typeface="Calibri" charset="0"/>
                <a:ea typeface="Calibri" charset="0"/>
                <a:cs typeface="Calibri" charset="0"/>
              </a:rPr>
              <a:t>better</a:t>
            </a:r>
            <a:r>
              <a:rPr lang="en-US" sz="2500" i="1" dirty="0" smtClean="0">
                <a:solidFill>
                  <a:schemeClr val="bg1"/>
                </a:solidFill>
                <a:latin typeface="Calibri" charset="0"/>
                <a:ea typeface="Calibri" charset="0"/>
                <a:cs typeface="Calibri" charset="0"/>
              </a:rPr>
              <a:t> </a:t>
            </a:r>
            <a:r>
              <a:rPr lang="en-US" sz="2500" i="1" dirty="0">
                <a:solidFill>
                  <a:schemeClr val="bg1"/>
                </a:solidFill>
                <a:latin typeface="Calibri" charset="0"/>
                <a:ea typeface="Calibri" charset="0"/>
                <a:cs typeface="Calibri" charset="0"/>
              </a:rPr>
              <a:t>(It is best to start right </a:t>
            </a:r>
            <a:r>
              <a:rPr lang="en-US" sz="2500" i="1" dirty="0" smtClean="0">
                <a:solidFill>
                  <a:schemeClr val="bg1"/>
                </a:solidFill>
                <a:latin typeface="Calibri" charset="0"/>
                <a:ea typeface="Calibri" charset="0"/>
                <a:cs typeface="Calibri" charset="0"/>
              </a:rPr>
              <a:t>away).</a:t>
            </a:r>
            <a:endParaRPr lang="en-US" sz="2500" i="1" dirty="0">
              <a:solidFill>
                <a:schemeClr val="bg1"/>
              </a:solidFill>
              <a:latin typeface="Calibri" charset="0"/>
              <a:ea typeface="Calibri" charset="0"/>
              <a:cs typeface="Calibri" charset="0"/>
            </a:endParaRPr>
          </a:p>
          <a:p>
            <a:r>
              <a:rPr lang="en-US" sz="2500" i="1" dirty="0">
                <a:solidFill>
                  <a:srgbClr val="FF0000"/>
                </a:solidFill>
                <a:latin typeface="Calibri" charset="0"/>
                <a:ea typeface="Calibri" charset="0"/>
                <a:cs typeface="Calibri" charset="0"/>
              </a:rPr>
              <a:t>The longer </a:t>
            </a:r>
            <a:r>
              <a:rPr lang="en-US" sz="2500" i="1" dirty="0">
                <a:solidFill>
                  <a:schemeClr val="bg1"/>
                </a:solidFill>
                <a:latin typeface="Calibri" charset="0"/>
                <a:ea typeface="Calibri" charset="0"/>
                <a:cs typeface="Calibri" charset="0"/>
              </a:rPr>
              <a:t>I waited, </a:t>
            </a:r>
            <a:r>
              <a:rPr lang="en-US" sz="2500" i="1" dirty="0">
                <a:solidFill>
                  <a:srgbClr val="FF0000"/>
                </a:solidFill>
                <a:latin typeface="Calibri" charset="0"/>
                <a:ea typeface="Calibri" charset="0"/>
                <a:cs typeface="Calibri" charset="0"/>
              </a:rPr>
              <a:t>the harder </a:t>
            </a:r>
            <a:r>
              <a:rPr lang="en-US" sz="2500" i="1" dirty="0">
                <a:solidFill>
                  <a:schemeClr val="bg1"/>
                </a:solidFill>
                <a:latin typeface="Calibri" charset="0"/>
                <a:ea typeface="Calibri" charset="0"/>
                <a:cs typeface="Calibri" charset="0"/>
              </a:rPr>
              <a:t>it was to </a:t>
            </a:r>
            <a:r>
              <a:rPr lang="en-US" sz="2500" i="1" dirty="0" smtClean="0">
                <a:solidFill>
                  <a:schemeClr val="bg1"/>
                </a:solidFill>
                <a:latin typeface="Calibri" charset="0"/>
                <a:ea typeface="Calibri" charset="0"/>
                <a:cs typeface="Calibri" charset="0"/>
              </a:rPr>
              <a:t>change </a:t>
            </a:r>
            <a:r>
              <a:rPr lang="en-US" sz="2500" i="1" dirty="0">
                <a:solidFill>
                  <a:schemeClr val="bg1"/>
                </a:solidFill>
                <a:latin typeface="Calibri" charset="0"/>
                <a:ea typeface="Calibri" charset="0"/>
                <a:cs typeface="Calibri" charset="0"/>
              </a:rPr>
              <a:t>(As time passed, it became harder to change</a:t>
            </a:r>
            <a:r>
              <a:rPr lang="en-US" sz="2500" i="1" dirty="0" smtClean="0">
                <a:solidFill>
                  <a:schemeClr val="bg1"/>
                </a:solidFill>
                <a:latin typeface="Calibri" charset="0"/>
                <a:ea typeface="Calibri" charset="0"/>
                <a:cs typeface="Calibri" charset="0"/>
              </a:rPr>
              <a:t>).</a:t>
            </a:r>
            <a:endParaRPr lang="en-US" sz="2500" i="1"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xmlns="" id="{6042AC8F-C617-8540-A5BD-0D218871DB0D}"/>
              </a:ext>
            </a:extLst>
          </p:cNvPr>
          <p:cNvSpPr/>
          <p:nvPr/>
        </p:nvSpPr>
        <p:spPr>
          <a:xfrm>
            <a:off x="7070146" y="803139"/>
            <a:ext cx="4350328" cy="1039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latin typeface="Calibri" charset="0"/>
                <a:ea typeface="Calibri" charset="0"/>
                <a:cs typeface="Calibri" charset="0"/>
              </a:rPr>
              <a:t>Grammar</a:t>
            </a:r>
          </a:p>
          <a:p>
            <a:pPr algn="ctr"/>
            <a:r>
              <a:rPr lang="ka-GE" sz="2800" dirty="0">
                <a:latin typeface="Calibri" charset="0"/>
                <a:ea typeface="Calibri" charset="0"/>
                <a:cs typeface="Calibri" charset="0"/>
              </a:rPr>
              <a:t>გრამატიკა</a:t>
            </a:r>
            <a:endParaRPr lang="en-US" sz="2800" dirty="0">
              <a:latin typeface="Calibri" charset="0"/>
              <a:ea typeface="Calibri" charset="0"/>
              <a:cs typeface="Calibri" charset="0"/>
            </a:endParaRPr>
          </a:p>
        </p:txBody>
      </p:sp>
      <p:pic>
        <p:nvPicPr>
          <p:cNvPr id="9" name="Picture 8">
            <a:extLst>
              <a:ext uri="{FF2B5EF4-FFF2-40B4-BE49-F238E27FC236}">
                <a16:creationId xmlns:a16="http://schemas.microsoft.com/office/drawing/2014/main" xmlns="" id="{7E98D3A2-DB0F-424E-8C42-C2DFC8EC764D}"/>
              </a:ext>
            </a:extLst>
          </p:cNvPr>
          <p:cNvPicPr>
            <a:picLocks noChangeAspect="1"/>
          </p:cNvPicPr>
          <p:nvPr/>
        </p:nvPicPr>
        <p:blipFill>
          <a:blip r:embed="rId3"/>
          <a:stretch>
            <a:fillRect/>
          </a:stretch>
        </p:blipFill>
        <p:spPr>
          <a:xfrm>
            <a:off x="3143289" y="725338"/>
            <a:ext cx="2376972" cy="968991"/>
          </a:xfrm>
          <a:prstGeom prst="rect">
            <a:avLst/>
          </a:prstGeom>
        </p:spPr>
      </p:pic>
      <p:pic>
        <p:nvPicPr>
          <p:cNvPr id="10"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4">
            <a:alphaModFix/>
          </a:blip>
          <a:srcRect/>
          <a:stretch/>
        </p:blipFill>
        <p:spPr>
          <a:xfrm>
            <a:off x="979207" y="725338"/>
            <a:ext cx="2164081" cy="968991"/>
          </a:xfrm>
          <a:prstGeom prst="rect">
            <a:avLst/>
          </a:prstGeom>
          <a:noFill/>
          <a:ln>
            <a:noFill/>
          </a:ln>
        </p:spPr>
      </p:pic>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928404" y="2171453"/>
            <a:ext cx="10421407" cy="432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alibri" charset="0"/>
                <a:ea typeface="Calibri" charset="0"/>
                <a:cs typeface="Calibri" charset="0"/>
              </a:rPr>
              <a:t>Comparative Forms of Compound Adjectives</a:t>
            </a:r>
          </a:p>
          <a:p>
            <a:endParaRPr lang="en-US" sz="2800" u="sng" dirty="0">
              <a:solidFill>
                <a:schemeClr val="bg1"/>
              </a:solidFill>
              <a:latin typeface="Calibri" charset="0"/>
              <a:ea typeface="Calibri" charset="0"/>
              <a:cs typeface="Calibri" charset="0"/>
            </a:endParaRPr>
          </a:p>
          <a:p>
            <a:pPr algn="just"/>
            <a:r>
              <a:rPr lang="en-US" sz="2800" dirty="0">
                <a:solidFill>
                  <a:schemeClr val="bg1"/>
                </a:solidFill>
                <a:latin typeface="Calibri" charset="0"/>
                <a:ea typeface="Calibri" charset="0"/>
                <a:cs typeface="Calibri" charset="0"/>
              </a:rPr>
              <a:t>If the first word of the compound is an adjective (open minded,  long lasting), use -</a:t>
            </a:r>
            <a:r>
              <a:rPr lang="en-US" sz="2800" b="1" i="1" dirty="0">
                <a:solidFill>
                  <a:schemeClr val="bg1"/>
                </a:solidFill>
                <a:latin typeface="Calibri" charset="0"/>
                <a:ea typeface="Calibri" charset="0"/>
                <a:cs typeface="Calibri" charset="0"/>
              </a:rPr>
              <a:t>er</a:t>
            </a:r>
            <a:r>
              <a:rPr lang="en-US" sz="2800" dirty="0">
                <a:solidFill>
                  <a:schemeClr val="bg1"/>
                </a:solidFill>
                <a:latin typeface="Calibri" charset="0"/>
                <a:ea typeface="Calibri" charset="0"/>
                <a:cs typeface="Calibri" charset="0"/>
              </a:rPr>
              <a:t>  or </a:t>
            </a:r>
            <a:r>
              <a:rPr lang="en-US" sz="2800" b="1" i="1" dirty="0">
                <a:solidFill>
                  <a:schemeClr val="bg1"/>
                </a:solidFill>
                <a:latin typeface="Calibri" charset="0"/>
                <a:ea typeface="Calibri" charset="0"/>
                <a:cs typeface="Calibri" charset="0"/>
              </a:rPr>
              <a:t>more </a:t>
            </a:r>
            <a:r>
              <a:rPr lang="en-US" sz="2800" dirty="0">
                <a:solidFill>
                  <a:schemeClr val="bg1"/>
                </a:solidFill>
                <a:latin typeface="Calibri" charset="0"/>
                <a:ea typeface="Calibri" charset="0"/>
                <a:cs typeface="Calibri" charset="0"/>
              </a:rPr>
              <a:t>to make the comparative form. If  the first word is not an adjective (badly behaved), use </a:t>
            </a:r>
            <a:r>
              <a:rPr lang="en-US" sz="2800" b="1" i="1" dirty="0">
                <a:solidFill>
                  <a:schemeClr val="bg1"/>
                </a:solidFill>
                <a:latin typeface="Calibri" charset="0"/>
                <a:ea typeface="Calibri" charset="0"/>
                <a:cs typeface="Calibri" charset="0"/>
              </a:rPr>
              <a:t>more</a:t>
            </a:r>
            <a:r>
              <a:rPr lang="en-US" sz="2800" dirty="0">
                <a:solidFill>
                  <a:schemeClr val="bg1"/>
                </a:solidFill>
                <a:latin typeface="Calibri" charset="0"/>
                <a:ea typeface="Calibri" charset="0"/>
                <a:cs typeface="Calibri" charset="0"/>
              </a:rPr>
              <a:t>.</a:t>
            </a:r>
          </a:p>
          <a:p>
            <a:pPr algn="just"/>
            <a:r>
              <a:rPr lang="en-US" sz="2800" dirty="0" smtClean="0">
                <a:solidFill>
                  <a:schemeClr val="bg1"/>
                </a:solidFill>
                <a:latin typeface="Calibri" charset="0"/>
                <a:ea typeface="Calibri" charset="0"/>
                <a:cs typeface="Calibri" charset="0"/>
              </a:rPr>
              <a:t>For example:</a:t>
            </a:r>
            <a:endParaRPr lang="en-US" sz="2800" dirty="0">
              <a:solidFill>
                <a:schemeClr val="bg1"/>
              </a:solidFill>
              <a:latin typeface="Calibri" charset="0"/>
              <a:ea typeface="Calibri" charset="0"/>
              <a:cs typeface="Calibri" charset="0"/>
            </a:endParaRPr>
          </a:p>
          <a:p>
            <a:pPr algn="just"/>
            <a:r>
              <a:rPr lang="en-US" sz="2800" i="1" dirty="0">
                <a:solidFill>
                  <a:schemeClr val="bg1"/>
                </a:solidFill>
                <a:latin typeface="Calibri" charset="0"/>
                <a:ea typeface="Calibri" charset="0"/>
                <a:cs typeface="Calibri" charset="0"/>
              </a:rPr>
              <a:t>First, at the bottom</a:t>
            </a:r>
            <a:r>
              <a:rPr lang="en-US" sz="2800" i="1">
                <a:solidFill>
                  <a:schemeClr val="bg1"/>
                </a:solidFill>
                <a:latin typeface="Calibri" charset="0"/>
                <a:ea typeface="Calibri" charset="0"/>
                <a:cs typeface="Calibri" charset="0"/>
              </a:rPr>
              <a:t>, </a:t>
            </a:r>
            <a:r>
              <a:rPr lang="en-US" sz="2800" i="1" smtClean="0">
                <a:solidFill>
                  <a:schemeClr val="bg1"/>
                </a:solidFill>
                <a:latin typeface="Calibri" charset="0"/>
                <a:ea typeface="Calibri" charset="0"/>
                <a:cs typeface="Calibri" charset="0"/>
              </a:rPr>
              <a:t>there are </a:t>
            </a:r>
            <a:r>
              <a:rPr lang="en-US" sz="2800" i="1" dirty="0">
                <a:solidFill>
                  <a:schemeClr val="bg1"/>
                </a:solidFill>
                <a:latin typeface="Calibri" charset="0"/>
                <a:ea typeface="Calibri" charset="0"/>
                <a:cs typeface="Calibri" charset="0"/>
              </a:rPr>
              <a:t>the </a:t>
            </a:r>
            <a:r>
              <a:rPr lang="en-US" sz="2800" i="1" dirty="0">
                <a:solidFill>
                  <a:srgbClr val="FF0000"/>
                </a:solidFill>
                <a:latin typeface="Calibri" charset="0"/>
                <a:ea typeface="Calibri" charset="0"/>
                <a:cs typeface="Calibri" charset="0"/>
              </a:rPr>
              <a:t>lower-level</a:t>
            </a:r>
            <a:r>
              <a:rPr lang="en-US" sz="2800" i="1" dirty="0">
                <a:solidFill>
                  <a:schemeClr val="bg1"/>
                </a:solidFill>
                <a:latin typeface="Calibri" charset="0"/>
                <a:ea typeface="Calibri" charset="0"/>
                <a:cs typeface="Calibri" charset="0"/>
              </a:rPr>
              <a:t> physiological needs.</a:t>
            </a:r>
          </a:p>
          <a:p>
            <a:pPr algn="just"/>
            <a:r>
              <a:rPr lang="en-US" sz="2800" i="1" dirty="0">
                <a:solidFill>
                  <a:schemeClr val="bg1"/>
                </a:solidFill>
                <a:latin typeface="Calibri" charset="0"/>
                <a:ea typeface="Calibri" charset="0"/>
                <a:cs typeface="Calibri" charset="0"/>
              </a:rPr>
              <a:t>I’d like a </a:t>
            </a:r>
            <a:r>
              <a:rPr lang="en-US" sz="2800" i="1" dirty="0">
                <a:solidFill>
                  <a:srgbClr val="FF0000"/>
                </a:solidFill>
                <a:latin typeface="Calibri" charset="0"/>
                <a:ea typeface="Calibri" charset="0"/>
                <a:cs typeface="Calibri" charset="0"/>
              </a:rPr>
              <a:t>more expensive-looking </a:t>
            </a:r>
            <a:r>
              <a:rPr lang="en-US" sz="2800" i="1" dirty="0">
                <a:solidFill>
                  <a:schemeClr val="bg1"/>
                </a:solidFill>
                <a:latin typeface="Calibri" charset="0"/>
                <a:ea typeface="Calibri" charset="0"/>
                <a:cs typeface="Calibri" charset="0"/>
              </a:rPr>
              <a:t>car.</a:t>
            </a:r>
          </a:p>
          <a:p>
            <a:pPr algn="just"/>
            <a:r>
              <a:rPr lang="en-US" sz="2800" i="1" dirty="0">
                <a:solidFill>
                  <a:schemeClr val="bg1"/>
                </a:solidFill>
                <a:latin typeface="Calibri" charset="0"/>
                <a:ea typeface="Calibri" charset="0"/>
                <a:cs typeface="Calibri" charset="0"/>
              </a:rPr>
              <a:t>A </a:t>
            </a:r>
            <a:r>
              <a:rPr lang="en-US" sz="2800" i="1" dirty="0">
                <a:solidFill>
                  <a:srgbClr val="FF0000"/>
                </a:solidFill>
                <a:latin typeface="Calibri" charset="0"/>
                <a:ea typeface="Calibri" charset="0"/>
                <a:cs typeface="Calibri" charset="0"/>
              </a:rPr>
              <a:t>more culturally-sensitive </a:t>
            </a:r>
            <a:r>
              <a:rPr lang="en-US" sz="2800" i="1" dirty="0">
                <a:solidFill>
                  <a:schemeClr val="bg1"/>
                </a:solidFill>
                <a:latin typeface="Calibri" charset="0"/>
                <a:ea typeface="Calibri" charset="0"/>
                <a:cs typeface="Calibri" charset="0"/>
              </a:rPr>
              <a:t>theory would include ideas like these.</a:t>
            </a:r>
          </a:p>
        </p:txBody>
      </p:sp>
      <p:sp>
        <p:nvSpPr>
          <p:cNvPr id="7" name="Rectangle 6">
            <a:extLst>
              <a:ext uri="{FF2B5EF4-FFF2-40B4-BE49-F238E27FC236}">
                <a16:creationId xmlns:a16="http://schemas.microsoft.com/office/drawing/2014/main" xmlns="" id="{6042AC8F-C617-8540-A5BD-0D218871DB0D}"/>
              </a:ext>
            </a:extLst>
          </p:cNvPr>
          <p:cNvSpPr/>
          <p:nvPr/>
        </p:nvSpPr>
        <p:spPr>
          <a:xfrm>
            <a:off x="7342494" y="625717"/>
            <a:ext cx="4064331" cy="1052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latin typeface="Calibri" charset="0"/>
                <a:ea typeface="Calibri" charset="0"/>
                <a:cs typeface="Calibri" charset="0"/>
              </a:rPr>
              <a:t>Grammar</a:t>
            </a:r>
          </a:p>
          <a:p>
            <a:pPr algn="ctr"/>
            <a:r>
              <a:rPr lang="ka-GE" sz="2800" dirty="0">
                <a:latin typeface="Calibri" charset="0"/>
                <a:ea typeface="Calibri" charset="0"/>
                <a:cs typeface="Calibri" charset="0"/>
              </a:rPr>
              <a:t>გრამატიკა</a:t>
            </a:r>
            <a:endParaRPr lang="en-US" sz="28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11" name="Picture 10">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extLst>
      <p:ext uri="{BB962C8B-B14F-4D97-AF65-F5344CB8AC3E}">
        <p14:creationId xmlns:p14="http://schemas.microsoft.com/office/powerpoint/2010/main" val="1825255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646166" y="2615878"/>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highly-motivated/The/more/are/you/the/better/you/have/results</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The more highly-motivated you are, the better results you have. </a:t>
            </a:r>
          </a:p>
        </p:txBody>
      </p:sp>
      <p:sp>
        <p:nvSpPr>
          <p:cNvPr id="10" name="Rectangle 9">
            <a:extLst>
              <a:ext uri="{FF2B5EF4-FFF2-40B4-BE49-F238E27FC236}">
                <a16:creationId xmlns:a16="http://schemas.microsoft.com/office/drawing/2014/main" xmlns="" id="{6042AC8F-C617-8540-A5BD-0D218871DB0D}"/>
              </a:ext>
            </a:extLst>
          </p:cNvPr>
          <p:cNvSpPr/>
          <p:nvPr/>
        </p:nvSpPr>
        <p:spPr>
          <a:xfrm>
            <a:off x="7192370" y="668740"/>
            <a:ext cx="4316768" cy="1037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latin typeface="Calibri" panose="020F0502020204030204" pitchFamily="34" charset="0"/>
              <a:cs typeface="Calibri" panose="020F0502020204030204" pitchFamily="34" charset="0"/>
            </a:endParaRPr>
          </a:p>
          <a:p>
            <a:pPr algn="ctr"/>
            <a:r>
              <a:rPr lang="en-US" sz="2800" dirty="0" smtClean="0">
                <a:solidFill>
                  <a:schemeClr val="bg1"/>
                </a:solidFill>
                <a:latin typeface="Calibri" panose="020F0502020204030204" pitchFamily="34" charset="0"/>
                <a:cs typeface="Calibri" panose="020F0502020204030204" pitchFamily="34" charset="0"/>
              </a:rPr>
              <a:t>Grammar </a:t>
            </a:r>
            <a:r>
              <a:rPr lang="en-US" sz="2800" dirty="0">
                <a:solidFill>
                  <a:schemeClr val="bg1"/>
                </a:solidFill>
                <a:latin typeface="Calibri" panose="020F0502020204030204" pitchFamily="34" charset="0"/>
                <a:cs typeface="Calibri" panose="020F0502020204030204" pitchFamily="34" charset="0"/>
              </a:rPr>
              <a:t>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6" name="Picture 5">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695884" y="2902348"/>
            <a:ext cx="10904713" cy="2584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Calibri" panose="020F0502020204030204" pitchFamily="34" charset="0"/>
                <a:cs typeface="Calibri" panose="020F0502020204030204" pitchFamily="34" charset="0"/>
              </a:rPr>
              <a:t>you/more/The/practice</a:t>
            </a:r>
            <a:r>
              <a:rPr lang="en-US" sz="2800" dirty="0">
                <a:latin typeface="Calibri" panose="020F0502020204030204" pitchFamily="34" charset="0"/>
                <a:cs typeface="Calibri" panose="020F0502020204030204" pitchFamily="34" charset="0"/>
              </a:rPr>
              <a:t>,/the/you/get/better</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The more you practice, the better you get.</a:t>
            </a:r>
          </a:p>
        </p:txBody>
      </p:sp>
      <p:sp>
        <p:nvSpPr>
          <p:cNvPr id="11" name="Rectangle 10">
            <a:extLst>
              <a:ext uri="{FF2B5EF4-FFF2-40B4-BE49-F238E27FC236}">
                <a16:creationId xmlns:a16="http://schemas.microsoft.com/office/drawing/2014/main" xmlns="" id="{6042AC8F-C617-8540-A5BD-0D218871DB0D}"/>
              </a:ext>
            </a:extLst>
          </p:cNvPr>
          <p:cNvSpPr/>
          <p:nvPr/>
        </p:nvSpPr>
        <p:spPr>
          <a:xfrm>
            <a:off x="6782936" y="642358"/>
            <a:ext cx="4572001" cy="1104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latin typeface="Calibri" panose="020F0502020204030204" pitchFamily="34" charset="0"/>
              <a:cs typeface="Calibri" panose="020F0502020204030204" pitchFamily="34" charset="0"/>
            </a:endParaRPr>
          </a:p>
          <a:p>
            <a:pPr algn="ctr"/>
            <a:r>
              <a:rPr lang="en-US" sz="2800" dirty="0" smtClean="0">
                <a:solidFill>
                  <a:schemeClr val="bg1"/>
                </a:solidFill>
                <a:latin typeface="Calibri" panose="020F0502020204030204" pitchFamily="34" charset="0"/>
                <a:cs typeface="Calibri" panose="020F0502020204030204" pitchFamily="34" charset="0"/>
              </a:rPr>
              <a:t>Grammar </a:t>
            </a:r>
            <a:r>
              <a:rPr lang="en-US" sz="2800" dirty="0">
                <a:solidFill>
                  <a:schemeClr val="bg1"/>
                </a:solidFill>
                <a:latin typeface="Calibri" panose="020F0502020204030204" pitchFamily="34" charset="0"/>
                <a:cs typeface="Calibri" panose="020F0502020204030204" pitchFamily="34" charset="0"/>
              </a:rPr>
              <a:t>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Picture 4">
            <a:extLst>
              <a:ext uri="{FF2B5EF4-FFF2-40B4-BE49-F238E27FC236}">
                <a16:creationId xmlns:a16="http://schemas.microsoft.com/office/drawing/2014/main" xmlns="" id="{7E98D3A2-DB0F-424E-8C42-C2DFC8EC764D}"/>
              </a:ext>
            </a:extLst>
          </p:cNvPr>
          <p:cNvPicPr>
            <a:picLocks noChangeAspect="1"/>
          </p:cNvPicPr>
          <p:nvPr/>
        </p:nvPicPr>
        <p:blipFill>
          <a:blip r:embed="rId3"/>
          <a:stretch>
            <a:fillRect/>
          </a:stretch>
        </p:blipFill>
        <p:spPr>
          <a:xfrm>
            <a:off x="3143289" y="725338"/>
            <a:ext cx="2376972" cy="968991"/>
          </a:xfrm>
          <a:prstGeom prst="rect">
            <a:avLst/>
          </a:prstGeom>
        </p:spPr>
      </p:pic>
      <p:pic>
        <p:nvPicPr>
          <p:cNvPr id="6"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4">
            <a:alphaModFix/>
          </a:blip>
          <a:srcRect/>
          <a:stretch/>
        </p:blipFill>
        <p:spPr>
          <a:xfrm>
            <a:off x="979207" y="725338"/>
            <a:ext cx="2164081" cy="968991"/>
          </a:xfrm>
          <a:prstGeom prst="rect">
            <a:avLst/>
          </a:prstGeom>
          <a:noFill/>
          <a:ln>
            <a:noFill/>
          </a:ln>
        </p:spPr>
      </p:pic>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328818" y="2506563"/>
            <a:ext cx="11569485"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bg1"/>
                </a:solidFill>
                <a:latin typeface="Calibri" panose="020F0502020204030204" pitchFamily="34" charset="0"/>
                <a:cs typeface="Calibri" panose="020F0502020204030204" pitchFamily="34" charset="0"/>
              </a:rPr>
              <a:t>happier/with/lasting/their/relationships/with/others/longer/is/be/someone/themselves/the/The/can.</a:t>
            </a:r>
          </a:p>
          <a:p>
            <a:pPr algn="just"/>
            <a:endParaRPr lang="en-US" sz="2800" dirty="0">
              <a:solidFill>
                <a:schemeClr val="bg1"/>
              </a:solidFill>
              <a:latin typeface="Calibri" panose="020F0502020204030204" pitchFamily="34" charset="0"/>
              <a:cs typeface="Calibri" panose="020F0502020204030204" pitchFamily="34" charset="0"/>
            </a:endParaRPr>
          </a:p>
          <a:p>
            <a:pPr algn="just"/>
            <a:r>
              <a:rPr lang="en-US" sz="2800" dirty="0">
                <a:solidFill>
                  <a:schemeClr val="bg1"/>
                </a:solidFill>
                <a:latin typeface="Calibri" panose="020F0502020204030204" pitchFamily="34" charset="0"/>
                <a:cs typeface="Calibri" panose="020F0502020204030204" pitchFamily="34" charset="0"/>
              </a:rPr>
              <a:t>The happier someone is with themselves, the longer lasting their relationships with others can be.</a:t>
            </a:r>
          </a:p>
        </p:txBody>
      </p:sp>
      <p:sp>
        <p:nvSpPr>
          <p:cNvPr id="11" name="Rectangle 10">
            <a:extLst>
              <a:ext uri="{FF2B5EF4-FFF2-40B4-BE49-F238E27FC236}">
                <a16:creationId xmlns:a16="http://schemas.microsoft.com/office/drawing/2014/main" xmlns="" id="{6042AC8F-C617-8540-A5BD-0D218871DB0D}"/>
              </a:ext>
            </a:extLst>
          </p:cNvPr>
          <p:cNvSpPr/>
          <p:nvPr/>
        </p:nvSpPr>
        <p:spPr>
          <a:xfrm>
            <a:off x="6741995" y="656005"/>
            <a:ext cx="4585648" cy="1077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latin typeface="Calibri" panose="020F0502020204030204" pitchFamily="34" charset="0"/>
              <a:cs typeface="Calibri" panose="020F0502020204030204" pitchFamily="34" charset="0"/>
            </a:endParaRPr>
          </a:p>
          <a:p>
            <a:pPr algn="ctr"/>
            <a:r>
              <a:rPr lang="en-US" sz="2800" dirty="0" smtClean="0">
                <a:solidFill>
                  <a:schemeClr val="bg1"/>
                </a:solidFill>
                <a:latin typeface="Calibri" panose="020F0502020204030204" pitchFamily="34" charset="0"/>
                <a:cs typeface="Calibri" panose="020F0502020204030204" pitchFamily="34" charset="0"/>
              </a:rPr>
              <a:t>Grammar </a:t>
            </a:r>
            <a:r>
              <a:rPr lang="en-US" sz="2800" dirty="0">
                <a:solidFill>
                  <a:schemeClr val="bg1"/>
                </a:solidFill>
                <a:latin typeface="Calibri" panose="020F0502020204030204" pitchFamily="34" charset="0"/>
                <a:cs typeface="Calibri" panose="020F0502020204030204" pitchFamily="34" charset="0"/>
              </a:rPr>
              <a:t>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6" name="Picture 5">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695884" y="2752223"/>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The/you/of winning/better/better/attitude/The/are/your chances.</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The better your attitude, the better your chances are of winning.</a:t>
            </a:r>
          </a:p>
        </p:txBody>
      </p:sp>
      <p:sp>
        <p:nvSpPr>
          <p:cNvPr id="11" name="Rectangle 10">
            <a:extLst>
              <a:ext uri="{FF2B5EF4-FFF2-40B4-BE49-F238E27FC236}">
                <a16:creationId xmlns:a16="http://schemas.microsoft.com/office/drawing/2014/main" xmlns="" id="{6042AC8F-C617-8540-A5BD-0D218871DB0D}"/>
              </a:ext>
            </a:extLst>
          </p:cNvPr>
          <p:cNvSpPr/>
          <p:nvPr/>
        </p:nvSpPr>
        <p:spPr>
          <a:xfrm>
            <a:off x="6796585" y="587766"/>
            <a:ext cx="4449170" cy="1118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latin typeface="Calibri" panose="020F0502020204030204" pitchFamily="34" charset="0"/>
              <a:cs typeface="Calibri" panose="020F0502020204030204" pitchFamily="34" charset="0"/>
            </a:endParaRPr>
          </a:p>
          <a:p>
            <a:pPr algn="ctr"/>
            <a:r>
              <a:rPr lang="en-US" sz="2800" dirty="0" smtClean="0">
                <a:solidFill>
                  <a:schemeClr val="bg1"/>
                </a:solidFill>
                <a:latin typeface="Calibri" panose="020F0502020204030204" pitchFamily="34" charset="0"/>
                <a:cs typeface="Calibri" panose="020F0502020204030204" pitchFamily="34" charset="0"/>
              </a:rPr>
              <a:t>Grammar </a:t>
            </a:r>
            <a:r>
              <a:rPr lang="en-US" sz="2800" dirty="0">
                <a:solidFill>
                  <a:schemeClr val="bg1"/>
                </a:solidFill>
                <a:latin typeface="Calibri" panose="020F0502020204030204" pitchFamily="34" charset="0"/>
                <a:cs typeface="Calibri" panose="020F0502020204030204" pitchFamily="34" charset="0"/>
              </a:rPr>
              <a:t>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Picture 4">
            <a:extLst>
              <a:ext uri="{FF2B5EF4-FFF2-40B4-BE49-F238E27FC236}">
                <a16:creationId xmlns:a16="http://schemas.microsoft.com/office/drawing/2014/main" xmlns="" id="{7E98D3A2-DB0F-424E-8C42-C2DFC8EC764D}"/>
              </a:ext>
            </a:extLst>
          </p:cNvPr>
          <p:cNvPicPr>
            <a:picLocks noChangeAspect="1"/>
          </p:cNvPicPr>
          <p:nvPr/>
        </p:nvPicPr>
        <p:blipFill>
          <a:blip r:embed="rId3"/>
          <a:stretch>
            <a:fillRect/>
          </a:stretch>
        </p:blipFill>
        <p:spPr>
          <a:xfrm>
            <a:off x="3143289" y="725338"/>
            <a:ext cx="2376972" cy="968991"/>
          </a:xfrm>
          <a:prstGeom prst="rect">
            <a:avLst/>
          </a:prstGeom>
        </p:spPr>
      </p:pic>
      <p:pic>
        <p:nvPicPr>
          <p:cNvPr id="6"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4">
            <a:alphaModFix/>
          </a:blip>
          <a:srcRect/>
          <a:stretch/>
        </p:blipFill>
        <p:spPr>
          <a:xfrm>
            <a:off x="979207" y="725338"/>
            <a:ext cx="2164081" cy="968991"/>
          </a:xfrm>
          <a:prstGeom prst="rect">
            <a:avLst/>
          </a:prstGeom>
          <a:noFill/>
          <a:ln>
            <a:noFill/>
          </a:ln>
        </p:spPr>
      </p:pic>
    </p:spTree>
    <p:extLst>
      <p:ext uri="{BB962C8B-B14F-4D97-AF65-F5344CB8AC3E}">
        <p14:creationId xmlns:p14="http://schemas.microsoft.com/office/powerpoint/2010/main" val="39470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422056"/>
            <a:chOff x="-404278" y="239928"/>
            <a:chExt cx="7136292" cy="1724776"/>
          </a:xfrm>
        </p:grpSpPr>
        <p:sp>
          <p:nvSpPr>
            <p:cNvPr id="109" name="Google Shape;109;g8d3272b2c0_0_301"/>
            <p:cNvSpPr/>
            <p:nvPr/>
          </p:nvSpPr>
          <p:spPr>
            <a:xfrm>
              <a:off x="210108" y="277809"/>
              <a:ext cx="5842665"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000" dirty="0">
                  <a:solidFill>
                    <a:schemeClr val="lt1"/>
                  </a:solidFill>
                  <a:latin typeface="Calibri" panose="020F0502020204030204" pitchFamily="34" charset="0"/>
                  <a:ea typeface="Calibri"/>
                  <a:cs typeface="Calibri" panose="020F0502020204030204" pitchFamily="34" charset="0"/>
                  <a:sym typeface="Calibri"/>
                </a:rPr>
                <a:t>Vocabulary</a:t>
              </a:r>
              <a:endParaRPr sz="20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6104796"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912056"/>
              <a:ext cx="5297890"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0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a healthy diet</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96386" y="1400650"/>
              <a:ext cx="5840810" cy="389179"/>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83292" y="1400864"/>
              <a:ext cx="5420272" cy="56384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000" u="none" strike="noStrike" cap="none" dirty="0">
                  <a:solidFill>
                    <a:schemeClr val="lt1"/>
                  </a:solidFill>
                  <a:latin typeface="Calibri" panose="020F0502020204030204" pitchFamily="34" charset="0"/>
                  <a:ea typeface="Calibri"/>
                  <a:cs typeface="Calibri" panose="020F0502020204030204" pitchFamily="34" charset="0"/>
                  <a:sym typeface="Calibri"/>
                </a:rPr>
                <a:t>Grammar:   Making comparisons: the + comparative + the+ comparative;</a:t>
              </a:r>
            </a:p>
            <a:p>
              <a:pPr marL="0" marR="0" lvl="0" indent="0" algn="l" rtl="0">
                <a:lnSpc>
                  <a:spcPct val="90000"/>
                </a:lnSpc>
                <a:spcBef>
                  <a:spcPts val="0"/>
                </a:spcBef>
                <a:spcAft>
                  <a:spcPts val="0"/>
                </a:spcAft>
                <a:buNone/>
              </a:pPr>
              <a:r>
                <a:rPr lang="en-US" sz="2000" u="none" strike="noStrike" cap="none" dirty="0">
                  <a:solidFill>
                    <a:schemeClr val="lt1"/>
                  </a:solidFill>
                  <a:latin typeface="Calibri" panose="020F0502020204030204" pitchFamily="34" charset="0"/>
                  <a:ea typeface="Calibri"/>
                  <a:cs typeface="Calibri" panose="020F0502020204030204" pitchFamily="34" charset="0"/>
                  <a:sym typeface="Calibri"/>
                </a:rPr>
                <a:t>Comparatives of compound adjectives</a:t>
              </a:r>
            </a:p>
            <a:p>
              <a:pPr marL="0" marR="0" lvl="0" indent="0" algn="l" rtl="0">
                <a:lnSpc>
                  <a:spcPct val="90000"/>
                </a:lnSpc>
                <a:spcBef>
                  <a:spcPts val="0"/>
                </a:spcBef>
                <a:spcAft>
                  <a:spcPts val="0"/>
                </a:spcAft>
                <a:buNone/>
              </a:pP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970157" y="2368398"/>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Nursing</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პაციენტის მოვლა</a:t>
            </a:r>
            <a:endParaRPr lang="en-US"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16" name="Rectangle 15"/>
          <p:cNvSpPr/>
          <p:nvPr/>
        </p:nvSpPr>
        <p:spPr>
          <a:xfrm>
            <a:off x="7533565" y="600502"/>
            <a:ext cx="3889612" cy="1255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Summary</a:t>
            </a:r>
          </a:p>
          <a:p>
            <a:pPr algn="ctr"/>
            <a:r>
              <a:rPr lang="ka-GE" sz="2800" dirty="0" smtClean="0"/>
              <a:t>გაკვეთილის შეჯამება</a:t>
            </a:r>
            <a:endParaRPr lang="en-US" sz="2800" dirty="0">
              <a:latin typeface="Calibri" pitchFamily="34" charset="0"/>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xmlns="" id="{C633668A-C180-4A05-AB4F-6AAFDE5258A4}"/>
              </a:ext>
            </a:extLst>
          </p:cNvPr>
          <p:cNvSpPr/>
          <p:nvPr/>
        </p:nvSpPr>
        <p:spPr>
          <a:xfrm>
            <a:off x="1925173" y="2867444"/>
            <a:ext cx="7763107" cy="1390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xmlns="" id="{20BD67DF-B55F-3B41-8E9D-D3A0EFBDB28E}"/>
              </a:ext>
            </a:extLst>
          </p:cNvPr>
          <p:cNvSpPr txBox="1">
            <a:spLocks/>
          </p:cNvSpPr>
          <p:nvPr/>
        </p:nvSpPr>
        <p:spPr>
          <a:xfrm>
            <a:off x="1925173" y="2867445"/>
            <a:ext cx="7763108" cy="912985"/>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endParaRPr lang="en-US" dirty="0">
              <a:solidFill>
                <a:schemeClr val="bg1"/>
              </a:solidFill>
              <a:latin typeface="Calibri" charset="0"/>
              <a:ea typeface="Calibri" charset="0"/>
              <a:cs typeface="Calibri" charset="0"/>
            </a:endParaRPr>
          </a:p>
          <a:p>
            <a:pPr marL="114300" indent="0" algn="ctr">
              <a:buNone/>
            </a:pPr>
            <a:r>
              <a:rPr lang="en-US" sz="3000" dirty="0" smtClean="0">
                <a:solidFill>
                  <a:schemeClr val="bg1"/>
                </a:solidFill>
                <a:latin typeface="Calibri" charset="0"/>
                <a:ea typeface="Calibri" charset="0"/>
                <a:cs typeface="Calibri" charset="0"/>
              </a:rPr>
              <a:t>Write </a:t>
            </a:r>
            <a:r>
              <a:rPr lang="en-US" sz="3000" dirty="0">
                <a:solidFill>
                  <a:schemeClr val="bg1"/>
                </a:solidFill>
                <a:latin typeface="Calibri" charset="0"/>
                <a:ea typeface="Calibri" charset="0"/>
                <a:cs typeface="Calibri" charset="0"/>
              </a:rPr>
              <a:t>a paragraph recommending a healthy diet.</a:t>
            </a:r>
          </a:p>
        </p:txBody>
      </p:sp>
      <p:sp>
        <p:nvSpPr>
          <p:cNvPr id="7" name="Rectangle 6">
            <a:extLst>
              <a:ext uri="{FF2B5EF4-FFF2-40B4-BE49-F238E27FC236}">
                <a16:creationId xmlns:a16="http://schemas.microsoft.com/office/drawing/2014/main" xmlns="" id="{6042AC8F-C617-8540-A5BD-0D218871DB0D}"/>
              </a:ext>
            </a:extLst>
          </p:cNvPr>
          <p:cNvSpPr/>
          <p:nvPr/>
        </p:nvSpPr>
        <p:spPr>
          <a:xfrm>
            <a:off x="7369790" y="636823"/>
            <a:ext cx="3790818" cy="1014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Activity</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7E98D3A2-DB0F-424E-8C42-C2DFC8EC764D}"/>
              </a:ext>
            </a:extLst>
          </p:cNvPr>
          <p:cNvPicPr>
            <a:picLocks noChangeAspect="1"/>
          </p:cNvPicPr>
          <p:nvPr/>
        </p:nvPicPr>
        <p:blipFill>
          <a:blip r:embed="rId2"/>
          <a:stretch>
            <a:fillRect/>
          </a:stretch>
        </p:blipFill>
        <p:spPr>
          <a:xfrm>
            <a:off x="3143289" y="725338"/>
            <a:ext cx="2376972" cy="968991"/>
          </a:xfrm>
          <a:prstGeom prst="rect">
            <a:avLst/>
          </a:prstGeom>
        </p:spPr>
      </p:pic>
      <p:pic>
        <p:nvPicPr>
          <p:cNvPr id="10"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a16="http://schemas.microsoft.com/office/drawing/2014/main" xmlns="" id="{6AD9A7B7-2E7A-4C45-8448-1D4A0B159BF3}"/>
              </a:ext>
            </a:extLst>
          </p:cNvPr>
          <p:cNvSpPr/>
          <p:nvPr/>
        </p:nvSpPr>
        <p:spPr>
          <a:xfrm>
            <a:off x="431914" y="3454116"/>
            <a:ext cx="6042742" cy="1370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do you do to be healthy?</a:t>
            </a:r>
          </a:p>
        </p:txBody>
      </p:sp>
      <p:pic>
        <p:nvPicPr>
          <p:cNvPr id="7" name="Google Shape;90;p1">
            <a:extLst>
              <a:ext uri="{FF2B5EF4-FFF2-40B4-BE49-F238E27FC236}">
                <a16:creationId xmlns:a16="http://schemas.microsoft.com/office/drawing/2014/main" xmlns=""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xmlns=""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10" name="TextBox 9">
            <a:extLst>
              <a:ext uri="{FF2B5EF4-FFF2-40B4-BE49-F238E27FC236}">
                <a16:creationId xmlns:a16="http://schemas.microsoft.com/office/drawing/2014/main" xmlns=""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sp>
        <p:nvSpPr>
          <p:cNvPr id="11" name="Rectangle 10"/>
          <p:cNvSpPr/>
          <p:nvPr/>
        </p:nvSpPr>
        <p:spPr>
          <a:xfrm>
            <a:off x="7592291" y="637308"/>
            <a:ext cx="3491345" cy="1191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Introduction</a:t>
            </a:r>
            <a:endParaRPr lang="ka-GE" sz="2800" dirty="0" smtClean="0"/>
          </a:p>
          <a:p>
            <a:pPr algn="ctr"/>
            <a:r>
              <a:rPr lang="ka-GE" sz="2800" dirty="0" smtClean="0"/>
              <a:t>შესავალი</a:t>
            </a:r>
            <a:endParaRPr lang="en-US" sz="2800" dirty="0" smtClean="0">
              <a:latin typeface="Calibri" pitchFamily="34" charset="0"/>
            </a:endParaRPr>
          </a:p>
          <a:p>
            <a:pPr algn="ctr"/>
            <a:endParaRPr lang="en-US" dirty="0"/>
          </a:p>
        </p:txBody>
      </p:sp>
      <p:pic>
        <p:nvPicPr>
          <p:cNvPr id="12" name="Picture 11" descr="How-to-live-a-healthy-lifestyle.jpg"/>
          <p:cNvPicPr>
            <a:picLocks noChangeAspect="1"/>
          </p:cNvPicPr>
          <p:nvPr/>
        </p:nvPicPr>
        <p:blipFill>
          <a:blip r:embed="rId5"/>
          <a:stretch>
            <a:fillRect/>
          </a:stretch>
        </p:blipFill>
        <p:spPr>
          <a:xfrm>
            <a:off x="7203798" y="2756849"/>
            <a:ext cx="4625967" cy="263423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xmlns=""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xmlns="" id="{A496D01A-79D0-4890-9C5F-709630ED59D2}"/>
              </a:ext>
            </a:extLst>
          </p:cNvPr>
          <p:cNvSpPr/>
          <p:nvPr/>
        </p:nvSpPr>
        <p:spPr>
          <a:xfrm>
            <a:off x="436728" y="1937982"/>
            <a:ext cx="11368585" cy="47357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Eating a healthy diet is not about strict limitations, staying unrealistically thin, or depriving yourself of the foods you love. Rather, it’s about feeling great, having more energy, improving your health, and boosting your mood. Healthy eating doesn’t have to be overly complicated. If you feel overwhelmed by all the conflicting nutrition and diet advice out there, you’re not alone. It seems that for every expert who tells you a certain food is good for you, you’ll find another saying exactly the opposite. The truth is that while some specific foods or nutrients have been shown to have a beneficial effect on mood, it’s your overall dietary pattern that is most important. The cornerstone of a healthy diet should be to replace processed food with real food whenever possible. Eating food that is as close as possible to the way nature made it can make a huge difference to the way you think, look, and feel.</a:t>
            </a:r>
          </a:p>
        </p:txBody>
      </p:sp>
      <p:pic>
        <p:nvPicPr>
          <p:cNvPr id="5"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388497"/>
            <a:ext cx="2164081" cy="968991"/>
          </a:xfrm>
          <a:prstGeom prst="rect">
            <a:avLst/>
          </a:prstGeom>
          <a:noFill/>
          <a:ln>
            <a:noFill/>
          </a:ln>
        </p:spPr>
      </p:pic>
      <p:pic>
        <p:nvPicPr>
          <p:cNvPr id="7" name="Picture 6">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388497"/>
            <a:ext cx="2376972" cy="968991"/>
          </a:xfrm>
          <a:prstGeom prst="rect">
            <a:avLst/>
          </a:prstGeom>
        </p:spPr>
      </p:pic>
      <p:sp>
        <p:nvSpPr>
          <p:cNvPr id="8" name="Rectangle 7">
            <a:extLst>
              <a:ext uri="{FF2B5EF4-FFF2-40B4-BE49-F238E27FC236}">
                <a16:creationId xmlns:a16="http://schemas.microsoft.com/office/drawing/2014/main" xmlns="" id="{6042AC8F-C617-8540-A5BD-0D218871DB0D}"/>
              </a:ext>
            </a:extLst>
          </p:cNvPr>
          <p:cNvSpPr/>
          <p:nvPr/>
        </p:nvSpPr>
        <p:spPr>
          <a:xfrm>
            <a:off x="7369790" y="388497"/>
            <a:ext cx="3790818" cy="1014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Activity</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2015836" y="1662546"/>
            <a:ext cx="7945582" cy="4987635"/>
            <a:chOff x="689107" y="-861679"/>
            <a:chExt cx="8034283" cy="6875096"/>
          </a:xfrm>
        </p:grpSpPr>
        <p:sp>
          <p:nvSpPr>
            <p:cNvPr id="148" name="Google Shape;148;g8d3272b2c0_0_186"/>
            <p:cNvSpPr/>
            <p:nvPr/>
          </p:nvSpPr>
          <p:spPr>
            <a:xfrm>
              <a:off x="3680074" y="1582799"/>
              <a:ext cx="2311519" cy="2005236"/>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00" dirty="0" smtClean="0">
                <a:solidFill>
                  <a:schemeClr val="bg1"/>
                </a:solidFill>
                <a:latin typeface="Calibri" pitchFamily="34" charset="0"/>
              </a:endParaRPr>
            </a:p>
            <a:p>
              <a:pPr marL="0" lvl="0" indent="0" algn="ctr" rtl="0">
                <a:spcBef>
                  <a:spcPts val="0"/>
                </a:spcBef>
                <a:spcAft>
                  <a:spcPts val="0"/>
                </a:spcAft>
                <a:buNone/>
              </a:pPr>
              <a:r>
                <a:rPr lang="en-US" sz="2400" dirty="0" smtClean="0">
                  <a:solidFill>
                    <a:schemeClr val="bg1"/>
                  </a:solidFill>
                  <a:latin typeface="Calibri" pitchFamily="34" charset="0"/>
                </a:rPr>
                <a:t>Vocabulary</a:t>
              </a:r>
              <a:endParaRPr lang="ka-GE" sz="2400" dirty="0" smtClean="0">
                <a:solidFill>
                  <a:schemeClr val="bg1"/>
                </a:solidFill>
                <a:latin typeface="Sylfaen Regular" pitchFamily="18" charset="0"/>
              </a:endParaRPr>
            </a:p>
            <a:p>
              <a:pPr marL="0" lvl="0" indent="0" algn="ctr" rtl="0">
                <a:spcBef>
                  <a:spcPts val="0"/>
                </a:spcBef>
                <a:spcAft>
                  <a:spcPts val="0"/>
                </a:spcAft>
                <a:buNone/>
              </a:pPr>
              <a:r>
                <a:rPr lang="ka-GE" sz="2400" dirty="0" smtClean="0">
                  <a:solidFill>
                    <a:schemeClr val="bg1"/>
                  </a:solidFill>
                  <a:latin typeface="Sylfaen Regular" pitchFamily="18" charset="0"/>
                </a:rPr>
                <a:t>ლექსიკა</a:t>
              </a:r>
              <a:endParaRPr lang="en-US" sz="2400" dirty="0" smtClean="0">
                <a:solidFill>
                  <a:schemeClr val="bg1"/>
                </a:solidFill>
                <a:latin typeface="Calibri" pitchFamily="34" charset="0"/>
              </a:endParaRPr>
            </a:p>
            <a:p>
              <a:pPr marL="0" lvl="0" indent="0" algn="l" rtl="0">
                <a:spcBef>
                  <a:spcPts val="0"/>
                </a:spcBef>
                <a:spcAft>
                  <a:spcPts val="0"/>
                </a:spcAft>
                <a:buNone/>
              </a:pPr>
              <a:endParaRPr sz="2400" dirty="0">
                <a:latin typeface="Sylfaen Regular" pitchFamily="18" charset="0"/>
              </a:endParaRPr>
            </a:p>
          </p:txBody>
        </p:sp>
        <p:sp>
          <p:nvSpPr>
            <p:cNvPr id="152" name="Google Shape;152;g8d3272b2c0_0_186"/>
            <p:cNvSpPr/>
            <p:nvPr/>
          </p:nvSpPr>
          <p:spPr>
            <a:xfrm>
              <a:off x="3708093" y="-861679"/>
              <a:ext cx="2227464" cy="1986139"/>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bg1"/>
                  </a:solidFill>
                  <a:latin typeface="Sylfaen Regular" pitchFamily="18" charset="0"/>
                </a:rPr>
                <a:t>   </a:t>
              </a:r>
              <a:r>
                <a:rPr lang="ka-GE" sz="2400" dirty="0">
                  <a:solidFill>
                    <a:schemeClr val="bg1"/>
                  </a:solidFill>
                  <a:latin typeface="Sylfaen Regular" pitchFamily="18" charset="0"/>
                </a:rPr>
                <a:t> </a:t>
              </a:r>
              <a:r>
                <a:rPr lang="en-US" sz="2400" dirty="0">
                  <a:solidFill>
                    <a:schemeClr val="bg1"/>
                  </a:solidFill>
                  <a:latin typeface="Sylfaen Regular" pitchFamily="18" charset="0"/>
                </a:rPr>
                <a:t> </a:t>
              </a:r>
              <a:endParaRPr lang="en-US" sz="2400" b="1" dirty="0">
                <a:solidFill>
                  <a:schemeClr val="bg1"/>
                </a:solidFill>
                <a:latin typeface="Sylfaen Regular" pitchFamily="18" charset="0"/>
                <a:cs typeface="Calibri" panose="020F0502020204030204" pitchFamily="34" charset="0"/>
              </a:endParaRPr>
            </a:p>
          </p:txBody>
        </p:sp>
        <p:sp>
          <p:nvSpPr>
            <p:cNvPr id="156" name="Google Shape;156;g8d3272b2c0_0_186"/>
            <p:cNvSpPr/>
            <p:nvPr/>
          </p:nvSpPr>
          <p:spPr>
            <a:xfrm>
              <a:off x="6187722" y="3988244"/>
              <a:ext cx="2535668" cy="2006076"/>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ka-GE" sz="2400" dirty="0">
                  <a:solidFill>
                    <a:schemeClr val="bg1"/>
                  </a:solidFill>
                  <a:latin typeface="Sylfaen Regular" pitchFamily="18" charset="0"/>
                </a:rPr>
                <a:t> </a:t>
              </a:r>
              <a:endParaRPr sz="2400" dirty="0">
                <a:latin typeface="Sylfaen Regular" pitchFamily="18" charset="0"/>
              </a:endParaRPr>
            </a:p>
          </p:txBody>
        </p:sp>
        <p:sp>
          <p:nvSpPr>
            <p:cNvPr id="168" name="Google Shape;168;g8d3272b2c0_0_186"/>
            <p:cNvSpPr/>
            <p:nvPr/>
          </p:nvSpPr>
          <p:spPr>
            <a:xfrm>
              <a:off x="1928923" y="3989084"/>
              <a:ext cx="2395574" cy="2024333"/>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bg1"/>
                </a:solidFill>
                <a:latin typeface="Sylfaen Regular" pitchFamily="18" charset="0"/>
              </a:endParaRPr>
            </a:p>
          </p:txBody>
        </p:sp>
        <p:sp>
          <p:nvSpPr>
            <p:cNvPr id="180" name="Google Shape;180;g8d3272b2c0_0_186"/>
            <p:cNvSpPr/>
            <p:nvPr/>
          </p:nvSpPr>
          <p:spPr>
            <a:xfrm>
              <a:off x="689107" y="983373"/>
              <a:ext cx="2255482" cy="1909314"/>
            </a:xfrm>
            <a:prstGeom prst="ellipse">
              <a:avLst/>
            </a:prstGeom>
            <a:solidFill>
              <a:srgbClr val="4372C3"/>
            </a:solidFill>
            <a:ln w="1270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solidFill>
                    <a:schemeClr val="bg1"/>
                  </a:solidFill>
                  <a:latin typeface="Calibri" pitchFamily="34" charset="0"/>
                </a:rPr>
                <a:t>protein</a:t>
              </a:r>
              <a:endParaRPr lang="en-US" sz="1800" dirty="0">
                <a:solidFill>
                  <a:schemeClr val="bg1"/>
                </a:solidFill>
                <a:latin typeface="Calibri" pitchFamily="34" charset="0"/>
              </a:endParaRPr>
            </a:p>
            <a:p>
              <a:pPr marL="0" lvl="0" indent="0" algn="ctr" rtl="0">
                <a:spcBef>
                  <a:spcPts val="0"/>
                </a:spcBef>
                <a:spcAft>
                  <a:spcPts val="0"/>
                </a:spcAft>
                <a:buNone/>
              </a:pPr>
              <a:r>
                <a:rPr lang="en-US" sz="1800" dirty="0" smtClean="0">
                  <a:solidFill>
                    <a:schemeClr val="bg1"/>
                  </a:solidFill>
                  <a:latin typeface="Calibri" pitchFamily="34" charset="0"/>
                </a:rPr>
                <a:t> </a:t>
              </a:r>
              <a:r>
                <a:rPr lang="en-US" sz="1800" dirty="0">
                  <a:solidFill>
                    <a:schemeClr val="bg1"/>
                  </a:solidFill>
                  <a:latin typeface="Calibri" pitchFamily="34" charset="0"/>
                </a:rPr>
                <a:t>(n</a:t>
              </a:r>
              <a:r>
                <a:rPr lang="en-US" sz="1800" dirty="0" smtClean="0">
                  <a:solidFill>
                    <a:schemeClr val="bg1"/>
                  </a:solidFill>
                  <a:latin typeface="Calibri" pitchFamily="34" charset="0"/>
                </a:rPr>
                <a:t>.)</a:t>
              </a:r>
            </a:p>
            <a:p>
              <a:pPr marL="0" lvl="0" indent="0" algn="ctr" rtl="0">
                <a:spcBef>
                  <a:spcPts val="0"/>
                </a:spcBef>
                <a:spcAft>
                  <a:spcPts val="0"/>
                </a:spcAft>
                <a:buNone/>
              </a:pPr>
              <a:r>
                <a:rPr lang="ka-GE" sz="1800" dirty="0" smtClean="0">
                  <a:solidFill>
                    <a:schemeClr val="bg1"/>
                  </a:solidFill>
                  <a:latin typeface="Sylfaen Regular" pitchFamily="18" charset="0"/>
                </a:rPr>
                <a:t>ცილა</a:t>
              </a:r>
              <a:endParaRPr sz="1800" dirty="0">
                <a:solidFill>
                  <a:schemeClr val="bg1"/>
                </a:solidFill>
                <a:latin typeface="Calibri" pitchFamily="34" charset="0"/>
              </a:endParaRPr>
            </a:p>
          </p:txBody>
        </p:sp>
      </p:grpSp>
      <p:cxnSp>
        <p:nvCxnSpPr>
          <p:cNvPr id="3" name="Straight Connector 2">
            <a:extLst>
              <a:ext uri="{FF2B5EF4-FFF2-40B4-BE49-F238E27FC236}">
                <a16:creationId xmlns:a16="http://schemas.microsoft.com/office/drawing/2014/main" xmlns="" id="{9CE2E9F6-ECFC-4E79-9334-E45B6F63DD91}"/>
              </a:ext>
            </a:extLst>
          </p:cNvPr>
          <p:cNvCxnSpPr>
            <a:cxnSpLocks/>
            <a:stCxn id="148" idx="0"/>
            <a:endCxn id="148" idx="0"/>
          </p:cNvCxnSpPr>
          <p:nvPr/>
        </p:nvCxnSpPr>
        <p:spPr>
          <a:xfrm>
            <a:off x="6116782" y="343592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3D5A52FD-7E06-4697-8EF9-CB741C6CB568}"/>
              </a:ext>
            </a:extLst>
          </p:cNvPr>
          <p:cNvCxnSpPr>
            <a:cxnSpLocks/>
          </p:cNvCxnSpPr>
          <p:nvPr/>
        </p:nvCxnSpPr>
        <p:spPr>
          <a:xfrm>
            <a:off x="7007575" y="4649727"/>
            <a:ext cx="764825" cy="96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D7EFEFD1-011D-428F-BAF8-0CB92112E763}"/>
              </a:ext>
            </a:extLst>
          </p:cNvPr>
          <p:cNvCxnSpPr>
            <a:cxnSpLocks/>
          </p:cNvCxnSpPr>
          <p:nvPr/>
        </p:nvCxnSpPr>
        <p:spPr>
          <a:xfrm flipV="1">
            <a:off x="5029200" y="4793673"/>
            <a:ext cx="554182" cy="568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CF1AB0AA-2552-43C2-9A14-83D255EAE2EC}"/>
              </a:ext>
            </a:extLst>
          </p:cNvPr>
          <p:cNvCxnSpPr/>
          <p:nvPr/>
        </p:nvCxnSpPr>
        <p:spPr>
          <a:xfrm flipH="1" flipV="1">
            <a:off x="6102928" y="2923310"/>
            <a:ext cx="13610" cy="616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FE7606E2-4734-4845-A0B7-5E5716F16EBF}"/>
              </a:ext>
            </a:extLst>
          </p:cNvPr>
          <p:cNvSpPr/>
          <p:nvPr/>
        </p:nvSpPr>
        <p:spPr>
          <a:xfrm>
            <a:off x="7893829" y="2923310"/>
            <a:ext cx="2410690" cy="1427018"/>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latin typeface="Calibri" panose="020F0502020204030204" pitchFamily="34" charset="0"/>
              <a:cs typeface="Calibri" panose="020F0502020204030204" pitchFamily="34" charset="0"/>
            </a:endParaRPr>
          </a:p>
          <a:p>
            <a:pPr algn="ctr"/>
            <a:r>
              <a:rPr lang="en-US" sz="1800" dirty="0" smtClean="0">
                <a:latin typeface="Calibri" panose="020F0502020204030204" pitchFamily="34" charset="0"/>
                <a:cs typeface="Calibri" panose="020F0502020204030204" pitchFamily="34" charset="0"/>
              </a:rPr>
              <a:t>fiber</a:t>
            </a:r>
            <a:endParaRPr lang="en-US" sz="1800" dirty="0">
              <a:latin typeface="Calibri" pitchFamily="34" charset="0"/>
              <a:cs typeface="Calibri" panose="020F0502020204030204" pitchFamily="34" charset="0"/>
            </a:endParaRPr>
          </a:p>
          <a:p>
            <a:pPr algn="ctr"/>
            <a:r>
              <a:rPr lang="en-US" sz="1800" dirty="0">
                <a:latin typeface="Calibri" pitchFamily="34" charset="0"/>
                <a:cs typeface="Calibri" panose="020F0502020204030204" pitchFamily="34" charset="0"/>
              </a:rPr>
              <a:t>(n.)</a:t>
            </a:r>
          </a:p>
          <a:p>
            <a:pPr algn="ctr"/>
            <a:r>
              <a:rPr lang="ka-GE" sz="1800" dirty="0">
                <a:latin typeface="Calibri" panose="020F0502020204030204" pitchFamily="34" charset="0"/>
                <a:cs typeface="Calibri" panose="020F0502020204030204" pitchFamily="34" charset="0"/>
              </a:rPr>
              <a:t>ბოჭკო</a:t>
            </a:r>
          </a:p>
          <a:p>
            <a:pPr algn="ctr"/>
            <a:endParaRPr lang="en-US" sz="1600"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xmlns="" id="{47A3B0BA-E994-4425-B698-61E6EDA548A8}"/>
              </a:ext>
            </a:extLst>
          </p:cNvPr>
          <p:cNvCxnSpPr>
            <a:cxnSpLocks/>
          </p:cNvCxnSpPr>
          <p:nvPr/>
        </p:nvCxnSpPr>
        <p:spPr>
          <a:xfrm flipH="1" flipV="1">
            <a:off x="3990109" y="3851564"/>
            <a:ext cx="983673" cy="207818"/>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F4EDAC4F-0631-4D14-BA13-0DDEB51E88D3}"/>
              </a:ext>
            </a:extLst>
          </p:cNvPr>
          <p:cNvSpPr txBox="1"/>
          <p:nvPr/>
        </p:nvSpPr>
        <p:spPr>
          <a:xfrm>
            <a:off x="4919372" y="1922966"/>
            <a:ext cx="2441574" cy="923330"/>
          </a:xfrm>
          <a:prstGeom prst="rect">
            <a:avLst/>
          </a:prstGeom>
          <a:noFill/>
        </p:spPr>
        <p:txBody>
          <a:bodyPr wrap="square">
            <a:spAutoFit/>
          </a:bodyPr>
          <a:lstStyle/>
          <a:p>
            <a:pPr algn="ctr"/>
            <a:r>
              <a:rPr lang="en-US" b="1" dirty="0" smtClean="0">
                <a:solidFill>
                  <a:schemeClr val="bg1"/>
                </a:solidFill>
              </a:rPr>
              <a:t>  </a:t>
            </a:r>
            <a:r>
              <a:rPr lang="en-US" sz="1800" dirty="0" smtClean="0">
                <a:solidFill>
                  <a:schemeClr val="bg1"/>
                </a:solidFill>
                <a:latin typeface="Calibri" pitchFamily="34" charset="0"/>
              </a:rPr>
              <a:t>carbohydrates</a:t>
            </a:r>
            <a:endParaRPr lang="en-US" sz="1800" dirty="0">
              <a:solidFill>
                <a:schemeClr val="bg1"/>
              </a:solidFill>
              <a:latin typeface="Calibri" pitchFamily="34" charset="0"/>
            </a:endParaRPr>
          </a:p>
          <a:p>
            <a:pPr algn="ctr"/>
            <a:r>
              <a:rPr lang="en-US" sz="1800" dirty="0">
                <a:solidFill>
                  <a:schemeClr val="bg1"/>
                </a:solidFill>
                <a:latin typeface="Calibri" pitchFamily="34" charset="0"/>
              </a:rPr>
              <a:t>(n.)</a:t>
            </a:r>
            <a:endParaRPr lang="ka-GE" sz="1800" dirty="0">
              <a:solidFill>
                <a:schemeClr val="bg1"/>
              </a:solidFill>
            </a:endParaRPr>
          </a:p>
          <a:p>
            <a:pPr algn="ctr"/>
            <a:r>
              <a:rPr lang="ka-GE" sz="1800" dirty="0">
                <a:solidFill>
                  <a:schemeClr val="bg1"/>
                </a:solidFill>
              </a:rPr>
              <a:t>ნახშირწყლები</a:t>
            </a:r>
            <a:endParaRPr lang="en-US" sz="1800" dirty="0">
              <a:solidFill>
                <a:schemeClr val="bg1"/>
              </a:solidFill>
              <a:latin typeface="Calibri" pitchFamily="34" charset="0"/>
            </a:endParaRPr>
          </a:p>
        </p:txBody>
      </p:sp>
      <p:sp>
        <p:nvSpPr>
          <p:cNvPr id="29" name="TextBox 28">
            <a:extLst>
              <a:ext uri="{FF2B5EF4-FFF2-40B4-BE49-F238E27FC236}">
                <a16:creationId xmlns:a16="http://schemas.microsoft.com/office/drawing/2014/main" xmlns="" id="{7C1595ED-7ACE-4642-9B80-38FA9F7CC9A4}"/>
              </a:ext>
            </a:extLst>
          </p:cNvPr>
          <p:cNvSpPr txBox="1"/>
          <p:nvPr/>
        </p:nvSpPr>
        <p:spPr>
          <a:xfrm>
            <a:off x="7893829" y="3839864"/>
            <a:ext cx="2248421" cy="338554"/>
          </a:xfrm>
          <a:prstGeom prst="rect">
            <a:avLst/>
          </a:prstGeom>
          <a:noFill/>
        </p:spPr>
        <p:txBody>
          <a:bodyPr wrap="square">
            <a:spAutoFit/>
          </a:bodyPr>
          <a:lstStyle/>
          <a:p>
            <a:r>
              <a:rPr lang="en-US" sz="1600" dirty="0">
                <a:solidFill>
                  <a:schemeClr val="bg1"/>
                </a:solidFill>
              </a:rPr>
              <a:t>      </a:t>
            </a:r>
            <a:endParaRPr lang="en-US" sz="1600" b="1" dirty="0">
              <a:solidFill>
                <a:schemeClr val="bg1"/>
              </a:solidFill>
            </a:endParaRPr>
          </a:p>
        </p:txBody>
      </p:sp>
      <p:sp>
        <p:nvSpPr>
          <p:cNvPr id="28" name="TextBox 27">
            <a:extLst>
              <a:ext uri="{FF2B5EF4-FFF2-40B4-BE49-F238E27FC236}">
                <a16:creationId xmlns:a16="http://schemas.microsoft.com/office/drawing/2014/main" xmlns="" id="{6A80E90D-7131-4094-896A-C12860417FBD}"/>
              </a:ext>
            </a:extLst>
          </p:cNvPr>
          <p:cNvSpPr txBox="1"/>
          <p:nvPr/>
        </p:nvSpPr>
        <p:spPr>
          <a:xfrm>
            <a:off x="1880337" y="2905780"/>
            <a:ext cx="1821051" cy="307777"/>
          </a:xfrm>
          <a:prstGeom prst="rect">
            <a:avLst/>
          </a:prstGeom>
          <a:noFill/>
        </p:spPr>
        <p:txBody>
          <a:bodyPr wrap="square">
            <a:spAutoFit/>
          </a:bodyPr>
          <a:lstStyle/>
          <a:p>
            <a:r>
              <a:rPr lang="en-US" dirty="0">
                <a:solidFill>
                  <a:schemeClr val="bg1"/>
                </a:solidFill>
              </a:rPr>
              <a:t>     </a:t>
            </a:r>
            <a:endParaRPr lang="en-US" b="1" dirty="0">
              <a:solidFill>
                <a:schemeClr val="bg1"/>
              </a:solidFill>
            </a:endParaRPr>
          </a:p>
        </p:txBody>
      </p:sp>
      <p:sp>
        <p:nvSpPr>
          <p:cNvPr id="30" name="TextBox 29">
            <a:extLst>
              <a:ext uri="{FF2B5EF4-FFF2-40B4-BE49-F238E27FC236}">
                <a16:creationId xmlns:a16="http://schemas.microsoft.com/office/drawing/2014/main" xmlns="" id="{CBC1B1E0-1E8A-45C3-AE95-3C0024C31A71}"/>
              </a:ext>
            </a:extLst>
          </p:cNvPr>
          <p:cNvSpPr txBox="1"/>
          <p:nvPr/>
        </p:nvSpPr>
        <p:spPr>
          <a:xfrm>
            <a:off x="7467599" y="5361709"/>
            <a:ext cx="2507673" cy="923330"/>
          </a:xfrm>
          <a:prstGeom prst="rect">
            <a:avLst/>
          </a:prstGeom>
          <a:noFill/>
        </p:spPr>
        <p:txBody>
          <a:bodyPr wrap="square">
            <a:spAutoFit/>
          </a:bodyPr>
          <a:lstStyle/>
          <a:p>
            <a:pPr algn="ctr"/>
            <a:r>
              <a:rPr lang="en-US" sz="1800" dirty="0" smtClean="0">
                <a:solidFill>
                  <a:schemeClr val="bg1"/>
                </a:solidFill>
                <a:latin typeface="Calibri" pitchFamily="34" charset="0"/>
              </a:rPr>
              <a:t>nutrient</a:t>
            </a:r>
            <a:endParaRPr lang="en-US" sz="1800" dirty="0">
              <a:solidFill>
                <a:schemeClr val="bg1"/>
              </a:solidFill>
              <a:latin typeface="Calibri" pitchFamily="34" charset="0"/>
            </a:endParaRPr>
          </a:p>
          <a:p>
            <a:pPr algn="ctr"/>
            <a:r>
              <a:rPr lang="en-US" sz="1800" dirty="0">
                <a:solidFill>
                  <a:schemeClr val="bg1"/>
                </a:solidFill>
                <a:latin typeface="Calibri" pitchFamily="34" charset="0"/>
              </a:rPr>
              <a:t>   </a:t>
            </a:r>
            <a:r>
              <a:rPr lang="en-US" sz="1800" dirty="0" smtClean="0">
                <a:solidFill>
                  <a:schemeClr val="bg1"/>
                </a:solidFill>
                <a:latin typeface="Calibri" pitchFamily="34" charset="0"/>
              </a:rPr>
              <a:t>(n</a:t>
            </a:r>
            <a:r>
              <a:rPr lang="en-US" sz="1800" dirty="0">
                <a:solidFill>
                  <a:schemeClr val="bg1"/>
                </a:solidFill>
                <a:latin typeface="Calibri" pitchFamily="34" charset="0"/>
              </a:rPr>
              <a:t>.) </a:t>
            </a:r>
          </a:p>
          <a:p>
            <a:pPr algn="ctr"/>
            <a:r>
              <a:rPr lang="ka-GE" sz="1800" dirty="0" smtClean="0">
                <a:solidFill>
                  <a:schemeClr val="bg1"/>
                </a:solidFill>
              </a:rPr>
              <a:t>მკვებავი ნივთიერება</a:t>
            </a:r>
            <a:endParaRPr lang="en-US" sz="1800" dirty="0">
              <a:solidFill>
                <a:schemeClr val="bg1"/>
              </a:solidFill>
              <a:latin typeface="Calibri" pitchFamily="34" charset="0"/>
            </a:endParaRPr>
          </a:p>
        </p:txBody>
      </p:sp>
      <p:sp>
        <p:nvSpPr>
          <p:cNvPr id="31" name="TextBox 30">
            <a:extLst>
              <a:ext uri="{FF2B5EF4-FFF2-40B4-BE49-F238E27FC236}">
                <a16:creationId xmlns:a16="http://schemas.microsoft.com/office/drawing/2014/main" xmlns="" id="{61321FD6-7855-4CCF-B1E9-F3FD34660AA8}"/>
              </a:ext>
            </a:extLst>
          </p:cNvPr>
          <p:cNvSpPr txBox="1"/>
          <p:nvPr/>
        </p:nvSpPr>
        <p:spPr>
          <a:xfrm>
            <a:off x="3131127" y="5043055"/>
            <a:ext cx="2382983" cy="1631216"/>
          </a:xfrm>
          <a:prstGeom prst="rect">
            <a:avLst/>
          </a:prstGeom>
          <a:noFill/>
        </p:spPr>
        <p:txBody>
          <a:bodyPr wrap="square">
            <a:spAutoFit/>
          </a:bodyPr>
          <a:lstStyle/>
          <a:p>
            <a:endParaRPr lang="en-US" dirty="0"/>
          </a:p>
          <a:p>
            <a:endParaRPr lang="en-US" dirty="0"/>
          </a:p>
          <a:p>
            <a:pPr algn="ctr"/>
            <a:r>
              <a:rPr lang="en-US" sz="1800" dirty="0">
                <a:latin typeface="Calibri" pitchFamily="34" charset="0"/>
              </a:rPr>
              <a:t> </a:t>
            </a:r>
            <a:r>
              <a:rPr lang="en-US" sz="1800" dirty="0" smtClean="0">
                <a:latin typeface="Calibri" pitchFamily="34" charset="0"/>
              </a:rPr>
              <a:t>  </a:t>
            </a:r>
            <a:r>
              <a:rPr lang="en-US" sz="1800" dirty="0">
                <a:solidFill>
                  <a:schemeClr val="bg1"/>
                </a:solidFill>
                <a:latin typeface="Calibri" pitchFamily="34" charset="0"/>
              </a:rPr>
              <a:t>a</a:t>
            </a:r>
            <a:r>
              <a:rPr lang="en-US" sz="1800" dirty="0" smtClean="0">
                <a:solidFill>
                  <a:schemeClr val="bg1"/>
                </a:solidFill>
                <a:latin typeface="Calibri" pitchFamily="34" charset="0"/>
              </a:rPr>
              <a:t>dditives</a:t>
            </a:r>
            <a:endParaRPr lang="en-US" sz="1800" dirty="0">
              <a:solidFill>
                <a:schemeClr val="bg1"/>
              </a:solidFill>
              <a:latin typeface="Calibri" pitchFamily="34" charset="0"/>
            </a:endParaRPr>
          </a:p>
          <a:p>
            <a:pPr algn="ctr"/>
            <a:r>
              <a:rPr lang="en-US" sz="1800" dirty="0">
                <a:solidFill>
                  <a:schemeClr val="bg1"/>
                </a:solidFill>
                <a:latin typeface="Calibri" pitchFamily="34" charset="0"/>
              </a:rPr>
              <a:t>      </a:t>
            </a:r>
            <a:r>
              <a:rPr lang="en-US" sz="1800" dirty="0" smtClean="0">
                <a:solidFill>
                  <a:schemeClr val="bg1"/>
                </a:solidFill>
                <a:latin typeface="Calibri" pitchFamily="34" charset="0"/>
              </a:rPr>
              <a:t>(n.)</a:t>
            </a:r>
            <a:endParaRPr lang="ka-GE" sz="1800" dirty="0">
              <a:solidFill>
                <a:schemeClr val="bg1"/>
              </a:solidFill>
            </a:endParaRPr>
          </a:p>
          <a:p>
            <a:pPr algn="ctr"/>
            <a:r>
              <a:rPr lang="en-US" sz="1800" dirty="0" smtClean="0">
                <a:solidFill>
                  <a:schemeClr val="bg1"/>
                </a:solidFill>
              </a:rPr>
              <a:t>  </a:t>
            </a:r>
            <a:r>
              <a:rPr lang="ka-GE" sz="1800" dirty="0" smtClean="0">
                <a:solidFill>
                  <a:schemeClr val="bg1"/>
                </a:solidFill>
              </a:rPr>
              <a:t>საკვები </a:t>
            </a:r>
            <a:r>
              <a:rPr lang="ka-GE" sz="1800" dirty="0">
                <a:solidFill>
                  <a:schemeClr val="bg1"/>
                </a:solidFill>
              </a:rPr>
              <a:t>დანამატი</a:t>
            </a:r>
          </a:p>
          <a:p>
            <a:pPr algn="ctr"/>
            <a:endParaRPr lang="en-US" sz="1800" b="1" dirty="0">
              <a:solidFill>
                <a:schemeClr val="bg1"/>
              </a:solidFill>
              <a:latin typeface="Calibri" pitchFamily="34" charset="0"/>
            </a:endParaRPr>
          </a:p>
        </p:txBody>
      </p:sp>
      <p:pic>
        <p:nvPicPr>
          <p:cNvPr id="32"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92716" y="560974"/>
            <a:ext cx="2104197" cy="937207"/>
          </a:xfrm>
          <a:prstGeom prst="rect">
            <a:avLst/>
          </a:prstGeom>
          <a:noFill/>
          <a:ln>
            <a:noFill/>
          </a:ln>
        </p:spPr>
      </p:pic>
      <p:pic>
        <p:nvPicPr>
          <p:cNvPr id="33" name="Picture 32">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096914" y="560974"/>
            <a:ext cx="2299005" cy="937207"/>
          </a:xfrm>
          <a:prstGeom prst="rect">
            <a:avLst/>
          </a:prstGeom>
        </p:spPr>
      </p:pic>
      <p:sp>
        <p:nvSpPr>
          <p:cNvPr id="35" name="Rectangle 34"/>
          <p:cNvSpPr/>
          <p:nvPr/>
        </p:nvSpPr>
        <p:spPr>
          <a:xfrm>
            <a:off x="8312728" y="459090"/>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cxnSp>
        <p:nvCxnSpPr>
          <p:cNvPr id="91" name="Straight Connector 90">
            <a:extLst>
              <a:ext uri="{FF2B5EF4-FFF2-40B4-BE49-F238E27FC236}">
                <a16:creationId xmlns:a16="http://schemas.microsoft.com/office/drawing/2014/main" xmlns="" id="{3D5A52FD-7E06-4697-8EF9-CB741C6CB568}"/>
              </a:ext>
            </a:extLst>
          </p:cNvPr>
          <p:cNvCxnSpPr>
            <a:cxnSpLocks/>
          </p:cNvCxnSpPr>
          <p:nvPr/>
        </p:nvCxnSpPr>
        <p:spPr>
          <a:xfrm flipV="1">
            <a:off x="7201539" y="3671455"/>
            <a:ext cx="986497" cy="28554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07375" y="1910685"/>
            <a:ext cx="2938042" cy="229407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p</a:t>
            </a:r>
            <a:r>
              <a:rPr lang="en-US" sz="2800" b="1" dirty="0" smtClean="0">
                <a:solidFill>
                  <a:schemeClr val="bg1"/>
                </a:solidFill>
                <a:latin typeface="Calibri" panose="020F0502020204030204" pitchFamily="34" charset="0"/>
                <a:cs typeface="Calibri" panose="020F0502020204030204" pitchFamily="34" charset="0"/>
              </a:rPr>
              <a:t>rotein</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endParaRPr lang="ka-GE"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89360" y="4266935"/>
            <a:ext cx="5117911"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1800" b="1" dirty="0">
                <a:solidFill>
                  <a:schemeClr val="bg1"/>
                </a:solidFill>
                <a:latin typeface="Calibri" panose="020F0502020204030204" pitchFamily="34" charset="0"/>
                <a:cs typeface="Calibri" panose="020F0502020204030204" pitchFamily="34" charset="0"/>
              </a:rPr>
              <a:t>ცილა</a:t>
            </a:r>
            <a:endParaRPr sz="18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07078" y="4918109"/>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Meat and fish are a vital source of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protein</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p:cNvSpPr/>
          <p:nvPr/>
        </p:nvSpPr>
        <p:spPr>
          <a:xfrm>
            <a:off x="8271164" y="526473"/>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07789" y="1883390"/>
            <a:ext cx="3302759" cy="234741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c</a:t>
            </a:r>
            <a:r>
              <a:rPr lang="en-US" sz="2800" b="1" dirty="0" smtClean="0">
                <a:solidFill>
                  <a:schemeClr val="bg1"/>
                </a:solidFill>
                <a:latin typeface="Calibri" panose="020F0502020204030204" pitchFamily="34" charset="0"/>
                <a:cs typeface="Calibri" panose="020F0502020204030204" pitchFamily="34" charset="0"/>
              </a:rPr>
              <a:t>arbohydrates</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289109" y="4266936"/>
            <a:ext cx="5472753"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smtClean="0">
              <a:solidFill>
                <a:schemeClr val="bg1"/>
              </a:solidFill>
              <a:latin typeface="Calibri" panose="020F0502020204030204" pitchFamily="34" charset="0"/>
              <a:cs typeface="Calibri" panose="020F0502020204030204" pitchFamily="34" charset="0"/>
            </a:endParaRPr>
          </a:p>
          <a:p>
            <a:pPr algn="ctr"/>
            <a:r>
              <a:rPr lang="ka-GE" sz="1800" b="1" dirty="0" smtClean="0">
                <a:solidFill>
                  <a:schemeClr val="bg1"/>
                </a:solidFill>
                <a:latin typeface="Calibri" panose="020F0502020204030204" pitchFamily="34" charset="0"/>
                <a:cs typeface="Calibri" panose="020F0502020204030204" pitchFamily="34" charset="0"/>
              </a:rPr>
              <a:t>ნახშირწყლები</a:t>
            </a:r>
            <a:endParaRPr lang="ka-GE" sz="1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286063" y="4893784"/>
            <a:ext cx="5546213"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Eat your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carbohydrates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within two hours after your workout.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p:cNvSpPr/>
          <p:nvPr/>
        </p:nvSpPr>
        <p:spPr>
          <a:xfrm>
            <a:off x="8437419" y="568036"/>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72077" y="1991683"/>
            <a:ext cx="2848011" cy="220444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f</a:t>
            </a:r>
            <a:r>
              <a:rPr lang="en-US" sz="2800" b="1" dirty="0" smtClean="0">
                <a:solidFill>
                  <a:schemeClr val="bg1"/>
                </a:solidFill>
                <a:latin typeface="Calibri" panose="020F0502020204030204" pitchFamily="34" charset="0"/>
                <a:cs typeface="Calibri" panose="020F0502020204030204" pitchFamily="34" charset="0"/>
              </a:rPr>
              <a:t>iber</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630304" y="4253965"/>
            <a:ext cx="5131559" cy="74814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a:solidFill>
                <a:schemeClr val="bg1"/>
              </a:solidFill>
              <a:latin typeface="Calibri" panose="020F0502020204030204" pitchFamily="34" charset="0"/>
              <a:cs typeface="Calibri" panose="020F0502020204030204" pitchFamily="34" charset="0"/>
            </a:endParaRPr>
          </a:p>
          <a:p>
            <a:pPr algn="ctr"/>
            <a:r>
              <a:rPr lang="ka-GE" sz="1800" b="1" dirty="0">
                <a:solidFill>
                  <a:schemeClr val="bg1"/>
                </a:solidFill>
                <a:latin typeface="Calibri" panose="020F0502020204030204" pitchFamily="34" charset="0"/>
                <a:cs typeface="Calibri" panose="020F0502020204030204" pitchFamily="34" charset="0"/>
              </a:rPr>
              <a:t>ბოჭკო</a:t>
            </a:r>
          </a:p>
          <a:p>
            <a:pPr marL="0" marR="0" lvl="0" indent="0" algn="ctr" rtl="0">
              <a:spcBef>
                <a:spcPts val="0"/>
              </a:spcBef>
              <a:spcAft>
                <a:spcPts val="0"/>
              </a:spcAft>
              <a:buNone/>
            </a:pP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1356" y="509068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Doctors recommend a diet of fruits, vegetables, and grains that are high in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fiber</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p:cNvSpPr/>
          <p:nvPr/>
        </p:nvSpPr>
        <p:spPr>
          <a:xfrm>
            <a:off x="8382001" y="568036"/>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79295" y="1661512"/>
            <a:ext cx="2842508" cy="241565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800" b="1" dirty="0">
                <a:solidFill>
                  <a:schemeClr val="bg1"/>
                </a:solidFill>
                <a:latin typeface="Calibri" panose="020F0502020204030204" pitchFamily="34" charset="0"/>
                <a:cs typeface="Calibri" panose="020F0502020204030204" pitchFamily="34" charset="0"/>
              </a:rPr>
              <a:t>n</a:t>
            </a:r>
            <a:r>
              <a:rPr lang="pt-BR" sz="2800" b="1" dirty="0" smtClean="0">
                <a:solidFill>
                  <a:schemeClr val="bg1"/>
                </a:solidFill>
                <a:latin typeface="Calibri" panose="020F0502020204030204" pitchFamily="34" charset="0"/>
                <a:cs typeface="Calibri" panose="020F0502020204030204" pitchFamily="34" charset="0"/>
              </a:rPr>
              <a:t>utrient</a:t>
            </a:r>
            <a:endParaRPr lang="pt-BR"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pt-BR" sz="2800" b="1" dirty="0">
                <a:solidFill>
                  <a:schemeClr val="bg1"/>
                </a:solidFill>
                <a:latin typeface="Calibri" panose="020F0502020204030204" pitchFamily="34" charset="0"/>
                <a:cs typeface="Calibri" panose="020F0502020204030204" pitchFamily="34" charset="0"/>
              </a:rPr>
              <a:t>(n.) </a:t>
            </a:r>
          </a:p>
        </p:txBody>
      </p:sp>
      <p:sp>
        <p:nvSpPr>
          <p:cNvPr id="190" name="Google Shape;190;g8d3272b2c0_0_231"/>
          <p:cNvSpPr/>
          <p:nvPr/>
        </p:nvSpPr>
        <p:spPr>
          <a:xfrm>
            <a:off x="3603009" y="4215191"/>
            <a:ext cx="4995081" cy="69286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err="1">
                <a:solidFill>
                  <a:srgbClr val="FFFFFF"/>
                </a:solidFill>
                <a:latin typeface="Calibri" panose="020F0502020204030204" pitchFamily="34" charset="0"/>
                <a:ea typeface="Calibri"/>
                <a:cs typeface="Calibri" panose="020F0502020204030204" pitchFamily="34" charset="0"/>
                <a:sym typeface="Calibri"/>
              </a:rPr>
              <a:t>მკვებავი</a:t>
            </a:r>
            <a:r>
              <a:rPr sz="2000"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sz="2000" u="none" strike="noStrike" cap="none" dirty="0" err="1">
                <a:solidFill>
                  <a:srgbClr val="FFFFFF"/>
                </a:solidFill>
                <a:latin typeface="Calibri" panose="020F0502020204030204" pitchFamily="34" charset="0"/>
                <a:ea typeface="Calibri"/>
                <a:cs typeface="Calibri" panose="020F0502020204030204" pitchFamily="34" charset="0"/>
                <a:sym typeface="Calibri"/>
              </a:rPr>
              <a:t>ნივთიერება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5608" y="4989317"/>
            <a:ext cx="5044698" cy="143739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 healthy diet should provide all your essential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nutrients</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p:cNvSpPr/>
          <p:nvPr/>
        </p:nvSpPr>
        <p:spPr>
          <a:xfrm>
            <a:off x="8451274" y="554181"/>
            <a:ext cx="3075709"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rPr>
              <a:t>Vocabulary</a:t>
            </a:r>
          </a:p>
          <a:p>
            <a:pPr algn="ctr"/>
            <a:r>
              <a:rPr lang="ka-GE" sz="2800" dirty="0" smtClean="0"/>
              <a:t>ლექსიკა</a:t>
            </a:r>
            <a:endParaRPr lang="en-US" sz="2800" dirty="0">
              <a:latin typeface="Calibri" pitchFamily="34" charset="0"/>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5460</TotalTime>
  <Words>1646</Words>
  <Application>Microsoft Office PowerPoint</Application>
  <PresentationFormat>Custom</PresentationFormat>
  <Paragraphs>294</Paragraphs>
  <Slides>40</Slides>
  <Notes>31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457</cp:revision>
  <dcterms:created xsi:type="dcterms:W3CDTF">2020-04-09T12:21:27Z</dcterms:created>
  <dcterms:modified xsi:type="dcterms:W3CDTF">2021-07-28T06:57:38Z</dcterms:modified>
</cp:coreProperties>
</file>