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8" r:id="rId4"/>
    <p:sldId id="259" r:id="rId5"/>
    <p:sldId id="346" r:id="rId6"/>
    <p:sldId id="261" r:id="rId7"/>
    <p:sldId id="262" r:id="rId8"/>
    <p:sldId id="263" r:id="rId9"/>
    <p:sldId id="264" r:id="rId10"/>
    <p:sldId id="267" r:id="rId11"/>
    <p:sldId id="268" r:id="rId12"/>
    <p:sldId id="303" r:id="rId13"/>
    <p:sldId id="311" r:id="rId14"/>
    <p:sldId id="312" r:id="rId15"/>
    <p:sldId id="313" r:id="rId16"/>
    <p:sldId id="314" r:id="rId17"/>
    <p:sldId id="315" r:id="rId18"/>
    <p:sldId id="345" r:id="rId19"/>
    <p:sldId id="271" r:id="rId20"/>
    <p:sldId id="336" r:id="rId21"/>
    <p:sldId id="335" r:id="rId22"/>
    <p:sldId id="337" r:id="rId23"/>
    <p:sldId id="338" r:id="rId24"/>
    <p:sldId id="350" r:id="rId25"/>
    <p:sldId id="344" r:id="rId26"/>
    <p:sldId id="361" r:id="rId27"/>
    <p:sldId id="348" r:id="rId28"/>
    <p:sldId id="349" r:id="rId29"/>
    <p:sldId id="362" r:id="rId30"/>
    <p:sldId id="339" r:id="rId31"/>
    <p:sldId id="356" r:id="rId32"/>
    <p:sldId id="357" r:id="rId33"/>
    <p:sldId id="358" r:id="rId34"/>
    <p:sldId id="359" r:id="rId35"/>
    <p:sldId id="296" r:id="rId36"/>
    <p:sldId id="297" r:id="rId37"/>
    <p:sldId id="360" r:id="rId38"/>
    <p:sldId id="366" r:id="rId39"/>
    <p:sldId id="367" r:id="rId40"/>
    <p:sldId id="330" r:id="rId41"/>
    <p:sldId id="331" r:id="rId42"/>
    <p:sldId id="332" r:id="rId43"/>
    <p:sldId id="363" r:id="rId44"/>
    <p:sldId id="343" r:id="rId45"/>
    <p:sldId id="304" r:id="rId46"/>
    <p:sldId id="333"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6341"/>
  </p:normalViewPr>
  <p:slideViewPr>
    <p:cSldViewPr snapToGrid="0">
      <p:cViewPr varScale="1">
        <p:scale>
          <a:sx n="107" d="100"/>
          <a:sy n="107" d="100"/>
        </p:scale>
        <p:origin x="858" y="114"/>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11</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23</a:t>
            </a:fld>
            <a:endParaRPr dirty="0">
              <a:ea typeface="Calisto MT Regular" charset="0"/>
              <a:cs typeface="Calisto MT Regular" charset="0"/>
            </a:endParaRPr>
          </a:p>
        </p:txBody>
      </p:sp>
    </p:spTree>
    <p:extLst>
      <p:ext uri="{BB962C8B-B14F-4D97-AF65-F5344CB8AC3E}">
        <p14:creationId xmlns:p14="http://schemas.microsoft.com/office/powerpoint/2010/main" val="123948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24</a:t>
            </a:fld>
            <a:endParaRPr dirty="0">
              <a:ea typeface="Calisto MT Regular" charset="0"/>
              <a:cs typeface="Calisto MT Regular" charset="0"/>
            </a:endParaRPr>
          </a:p>
        </p:txBody>
      </p:sp>
    </p:spTree>
    <p:extLst>
      <p:ext uri="{BB962C8B-B14F-4D97-AF65-F5344CB8AC3E}">
        <p14:creationId xmlns:p14="http://schemas.microsoft.com/office/powerpoint/2010/main" val="220415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4630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32</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33</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34</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75432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285830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299591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311743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41</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42</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43</a:t>
            </a:fld>
            <a:endParaRPr dirty="0">
              <a:ea typeface="Calisto MT Regular" charset="0"/>
              <a:cs typeface="Calisto MT Regular" charset="0"/>
            </a:endParaRPr>
          </a:p>
        </p:txBody>
      </p:sp>
    </p:spTree>
    <p:extLst>
      <p:ext uri="{BB962C8B-B14F-4D97-AF65-F5344CB8AC3E}">
        <p14:creationId xmlns:p14="http://schemas.microsoft.com/office/powerpoint/2010/main" val="1833740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46</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3272b2c0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3272b2c0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03" name="Google Shape;203;g8d3272b2c0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678532" y="1442907"/>
            <a:ext cx="3329125" cy="219607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lt1"/>
                </a:solidFill>
                <a:latin typeface="Calibri" panose="020F0502020204030204" pitchFamily="34" charset="0"/>
                <a:ea typeface="Calisto MT Regular" charset="0"/>
                <a:cs typeface="Calibri" panose="020F0502020204030204" pitchFamily="34" charset="0"/>
              </a:rPr>
              <a:t>compassion</a:t>
            </a:r>
            <a:endParaRPr lang="en-US" sz="28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(n.)</a:t>
            </a:r>
            <a:endParaRPr sz="2800" b="1" dirty="0">
              <a:solidFill>
                <a:schemeClr val="lt1"/>
              </a:solidFill>
              <a:latin typeface="Calibri" panose="020F0502020204030204" pitchFamily="34" charset="0"/>
              <a:ea typeface="Calisto MT Regular" charset="0"/>
              <a:cs typeface="Calibri" panose="020F0502020204030204" pitchFamily="34" charset="0"/>
            </a:endParaRPr>
          </a:p>
        </p:txBody>
      </p:sp>
      <p:sp>
        <p:nvSpPr>
          <p:cNvPr id="244" name="Google Shape;244;g8d3272b2c0_0_279"/>
          <p:cNvSpPr/>
          <p:nvPr/>
        </p:nvSpPr>
        <p:spPr>
          <a:xfrm>
            <a:off x="4380806" y="3823854"/>
            <a:ext cx="3791007"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rtl="0">
              <a:spcBef>
                <a:spcPts val="0"/>
              </a:spcBef>
              <a:spcAft>
                <a:spcPts val="1200"/>
              </a:spcAft>
              <a:buNone/>
            </a:pPr>
            <a:r>
              <a:rPr sz="24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sz="2400" u="none" strike="noStrike" cap="none" dirty="0" err="1">
                <a:solidFill>
                  <a:schemeClr val="lt1"/>
                </a:solidFill>
                <a:latin typeface="Calibri" panose="020F0502020204030204" pitchFamily="34" charset="0"/>
                <a:ea typeface="Calibri"/>
                <a:cs typeface="Calibri" panose="020F0502020204030204" pitchFamily="34" charset="0"/>
                <a:sym typeface="Calibri"/>
              </a:rPr>
              <a:t>თანაგრძნობა</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7" name="Google Shape;190;g8d3272b2c0_0_231">
            <a:extLst>
              <a:ext uri="{FF2B5EF4-FFF2-40B4-BE49-F238E27FC236}">
                <a16:creationId xmlns:a16="http://schemas.microsoft.com/office/drawing/2014/main" id="{D0861218-79F7-C745-AA83-9E87ECA0A1A5}"/>
              </a:ext>
            </a:extLst>
          </p:cNvPr>
          <p:cNvSpPr/>
          <p:nvPr/>
        </p:nvSpPr>
        <p:spPr>
          <a:xfrm>
            <a:off x="3737988" y="4857170"/>
            <a:ext cx="49346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victims should be treated with </a:t>
            </a:r>
            <a:r>
              <a:rPr lang="en-US" sz="2400" i="1" dirty="0">
                <a:solidFill>
                  <a:schemeClr val="accent2"/>
                </a:solidFill>
                <a:latin typeface="Calibri" panose="020F0502020204030204" pitchFamily="34" charset="0"/>
                <a:ea typeface="Calisto MT Regular" charset="0"/>
                <a:cs typeface="Calibri" panose="020F0502020204030204" pitchFamily="34" charset="0"/>
              </a:rPr>
              <a:t>compassion.</a:t>
            </a:r>
          </a:p>
        </p:txBody>
      </p:sp>
      <p:pic>
        <p:nvPicPr>
          <p:cNvPr id="8" name="Google Shape;90;p1">
            <a:extLst>
              <a:ext uri="{FF2B5EF4-FFF2-40B4-BE49-F238E27FC236}">
                <a16:creationId xmlns:a16="http://schemas.microsoft.com/office/drawing/2014/main"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E862E3DF-190D-524F-9F2D-72C924011FE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08AE68B2-A8B6-B047-98FC-92AE1185994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714613" y="1534676"/>
            <a:ext cx="2824053"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rgbClr val="FFFFFF"/>
                </a:solidFill>
                <a:latin typeface="Calibri" panose="020F0502020204030204" pitchFamily="34" charset="0"/>
                <a:ea typeface="Calibri"/>
                <a:cs typeface="Calibri" panose="020F0502020204030204" pitchFamily="34" charset="0"/>
                <a:sym typeface="Calibri"/>
              </a:rPr>
              <a:t>integrity</a:t>
            </a:r>
            <a:endParaRPr lang="en-US" sz="28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2800" b="1" dirty="0">
                <a:solidFill>
                  <a:srgbClr val="FFFFFF"/>
                </a:solidFill>
                <a:latin typeface="Calibri" panose="020F0502020204030204" pitchFamily="34" charset="0"/>
                <a:ea typeface="Calibri"/>
                <a:cs typeface="Calibri" panose="020F0502020204030204" pitchFamily="34" charset="0"/>
                <a:sym typeface="Calibri"/>
              </a:rPr>
              <a:t>(n.)</a:t>
            </a:r>
            <a:endParaRPr sz="2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53" name="Google Shape;253;g8d3272b2c0_0_287"/>
          <p:cNvSpPr/>
          <p:nvPr/>
        </p:nvSpPr>
        <p:spPr>
          <a:xfrm>
            <a:off x="3923607" y="3962400"/>
            <a:ext cx="4520932" cy="7693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l" rtl="0">
              <a:spcBef>
                <a:spcPts val="1200"/>
              </a:spcBef>
              <a:spcAft>
                <a:spcPts val="0"/>
              </a:spcAft>
              <a:buNone/>
            </a:pPr>
            <a:r>
              <a:rPr sz="2400" dirty="0">
                <a:solidFill>
                  <a:schemeClr val="lt1"/>
                </a:solidFill>
                <a:latin typeface="Calibri" panose="020F0502020204030204" pitchFamily="34" charset="0"/>
                <a:ea typeface="Merriweather Light"/>
                <a:cs typeface="Calibri" panose="020F0502020204030204" pitchFamily="34" charset="0"/>
                <a:sym typeface="Merriweather Light"/>
              </a:rPr>
              <a:t>              </a:t>
            </a:r>
            <a:r>
              <a:rPr sz="2400" dirty="0" err="1">
                <a:solidFill>
                  <a:schemeClr val="lt1"/>
                </a:solidFill>
                <a:latin typeface="Calibri" panose="020F0502020204030204" pitchFamily="34" charset="0"/>
                <a:ea typeface="Merriweather Light"/>
                <a:cs typeface="Calibri" panose="020F0502020204030204" pitchFamily="34" charset="0"/>
                <a:sym typeface="Merriweather Light"/>
              </a:rPr>
              <a:t>პატიოსნება</a:t>
            </a:r>
            <a:endParaRPr sz="2400" dirty="0">
              <a:solidFill>
                <a:schemeClr val="lt1"/>
              </a:solidFill>
              <a:latin typeface="Calibri" panose="020F0502020204030204" pitchFamily="34" charset="0"/>
              <a:ea typeface="Merriweather Light"/>
              <a:cs typeface="Calibri" panose="020F0502020204030204" pitchFamily="34" charset="0"/>
              <a:sym typeface="Merriweather Light"/>
            </a:endParaRPr>
          </a:p>
        </p:txBody>
      </p:sp>
      <p:sp>
        <p:nvSpPr>
          <p:cNvPr id="7" name="Google Shape;190;g8d3272b2c0_0_231">
            <a:extLst>
              <a:ext uri="{FF2B5EF4-FFF2-40B4-BE49-F238E27FC236}">
                <a16:creationId xmlns:a16="http://schemas.microsoft.com/office/drawing/2014/main" id="{239F01CF-9F24-B541-9847-F5B5F2B8F8AB}"/>
              </a:ext>
            </a:extLst>
          </p:cNvPr>
          <p:cNvSpPr/>
          <p:nvPr/>
        </p:nvSpPr>
        <p:spPr>
          <a:xfrm>
            <a:off x="3639048" y="4828422"/>
            <a:ext cx="4805491"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He was regarded as a man of absolute </a:t>
            </a:r>
            <a:r>
              <a:rPr lang="en-US" sz="2400" i="1" dirty="0">
                <a:solidFill>
                  <a:schemeClr val="accent2"/>
                </a:solidFill>
                <a:latin typeface="Calibri" panose="020F0502020204030204" pitchFamily="34" charset="0"/>
                <a:ea typeface="Calisto MT Regular" charset="0"/>
                <a:cs typeface="Calibri" panose="020F0502020204030204" pitchFamily="34" charset="0"/>
              </a:rPr>
              <a:t>integrity</a:t>
            </a:r>
            <a:r>
              <a:rPr lang="en-US" sz="2400" i="1" dirty="0">
                <a:solidFill>
                  <a:schemeClr val="bg1"/>
                </a:solidFill>
                <a:latin typeface="Calibri" panose="020F0502020204030204" pitchFamily="34" charset="0"/>
                <a:ea typeface="Calisto MT Regular" charset="0"/>
                <a:cs typeface="Calibri" panose="020F0502020204030204" pitchFamily="34" charset="0"/>
              </a:rPr>
              <a:t>.</a:t>
            </a:r>
          </a:p>
        </p:txBody>
      </p:sp>
      <p:pic>
        <p:nvPicPr>
          <p:cNvPr id="8" name="Google Shape;90;p1">
            <a:extLst>
              <a:ext uri="{FF2B5EF4-FFF2-40B4-BE49-F238E27FC236}">
                <a16:creationId xmlns:a16="http://schemas.microsoft.com/office/drawing/2014/main"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95477" y="3556125"/>
            <a:ext cx="84047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dirty="0">
                <a:latin typeface="Calibri" panose="020F0502020204030204" pitchFamily="34" charset="0"/>
                <a:cs typeface="Calibri" panose="020F0502020204030204" pitchFamily="34" charset="0"/>
              </a:rPr>
              <a:t>Willingness to accept </a:t>
            </a:r>
            <a:r>
              <a:rPr lang="en-US" sz="3200" dirty="0" err="1">
                <a:latin typeface="Calibri" panose="020F0502020204030204" pitchFamily="34" charset="0"/>
                <a:cs typeface="Calibri" panose="020F0502020204030204" pitchFamily="34" charset="0"/>
              </a:rPr>
              <a:t>behaviour</a:t>
            </a:r>
            <a:r>
              <a:rPr lang="en-US" sz="3200" dirty="0">
                <a:latin typeface="Calibri" panose="020F0502020204030204" pitchFamily="34" charset="0"/>
                <a:cs typeface="Calibri" panose="020F0502020204030204" pitchFamily="34" charset="0"/>
              </a:rPr>
              <a:t> and </a:t>
            </a:r>
            <a:r>
              <a:rPr lang="en-US" sz="3200" dirty="0" smtClean="0">
                <a:latin typeface="Calibri" panose="020F0502020204030204" pitchFamily="34" charset="0"/>
                <a:cs typeface="Calibri" panose="020F0502020204030204" pitchFamily="34" charset="0"/>
              </a:rPr>
              <a:t>believes </a:t>
            </a:r>
            <a:r>
              <a:rPr lang="en-US" sz="3200" dirty="0">
                <a:latin typeface="Calibri" panose="020F0502020204030204" pitchFamily="34" charset="0"/>
                <a:cs typeface="Calibri" panose="020F0502020204030204" pitchFamily="34" charset="0"/>
              </a:rPr>
              <a:t>that are different from your own, although you might not agree with or approve of them.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129364" y="2374625"/>
            <a:ext cx="1674057"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courtesy</a:t>
            </a:r>
          </a:p>
        </p:txBody>
      </p:sp>
      <p:sp>
        <p:nvSpPr>
          <p:cNvPr id="16" name="Rectangle 15">
            <a:extLst>
              <a:ext uri="{FF2B5EF4-FFF2-40B4-BE49-F238E27FC236}">
                <a16:creationId xmlns:a16="http://schemas.microsoft.com/office/drawing/2014/main" id="{CFC47528-8DA9-514A-ABB5-DF08268F46B6}"/>
              </a:ext>
            </a:extLst>
          </p:cNvPr>
          <p:cNvSpPr/>
          <p:nvPr/>
        </p:nvSpPr>
        <p:spPr>
          <a:xfrm>
            <a:off x="1887404" y="2370374"/>
            <a:ext cx="1820019"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smtClean="0">
                <a:latin typeface="Calibri" panose="020F0502020204030204" pitchFamily="34" charset="0"/>
                <a:cs typeface="Calibri" panose="020F0502020204030204" pitchFamily="34" charset="0"/>
              </a:rPr>
              <a:t>generousity</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3818565" y="2370374"/>
            <a:ext cx="2001560"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tolerance</a:t>
            </a:r>
          </a:p>
        </p:txBody>
      </p:sp>
      <p:sp>
        <p:nvSpPr>
          <p:cNvPr id="18" name="Rectangle 17">
            <a:extLst>
              <a:ext uri="{FF2B5EF4-FFF2-40B4-BE49-F238E27FC236}">
                <a16:creationId xmlns:a16="http://schemas.microsoft.com/office/drawing/2014/main" id="{9F627E5A-4AF2-2946-8B8E-7F5BF220557A}"/>
              </a:ext>
            </a:extLst>
          </p:cNvPr>
          <p:cNvSpPr/>
          <p:nvPr/>
        </p:nvSpPr>
        <p:spPr>
          <a:xfrm>
            <a:off x="5942826" y="2380753"/>
            <a:ext cx="1895275"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charity</a:t>
            </a:r>
          </a:p>
        </p:txBody>
      </p:sp>
      <p:sp>
        <p:nvSpPr>
          <p:cNvPr id="19" name="Rectangle 18">
            <a:extLst>
              <a:ext uri="{FF2B5EF4-FFF2-40B4-BE49-F238E27FC236}">
                <a16:creationId xmlns:a16="http://schemas.microsoft.com/office/drawing/2014/main" id="{9B367E4F-EA24-D143-A51F-FA5040CB2782}"/>
              </a:ext>
            </a:extLst>
          </p:cNvPr>
          <p:cNvSpPr/>
          <p:nvPr/>
        </p:nvSpPr>
        <p:spPr>
          <a:xfrm>
            <a:off x="7948207" y="2371941"/>
            <a:ext cx="1829370" cy="662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compassion</a:t>
            </a:r>
          </a:p>
        </p:txBody>
      </p:sp>
      <p:sp>
        <p:nvSpPr>
          <p:cNvPr id="20" name="Rectangle 19">
            <a:extLst>
              <a:ext uri="{FF2B5EF4-FFF2-40B4-BE49-F238E27FC236}">
                <a16:creationId xmlns:a16="http://schemas.microsoft.com/office/drawing/2014/main" id="{D86E702E-104A-D647-B1CD-0A5C18F4C340}"/>
              </a:ext>
            </a:extLst>
          </p:cNvPr>
          <p:cNvSpPr/>
          <p:nvPr/>
        </p:nvSpPr>
        <p:spPr>
          <a:xfrm>
            <a:off x="9869577" y="2370374"/>
            <a:ext cx="2183900"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integrity</a:t>
            </a:r>
          </a:p>
        </p:txBody>
      </p:sp>
      <p:sp>
        <p:nvSpPr>
          <p:cNvPr id="25" name="Rectangle 24">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6" name="TextBox 25">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07407E-6 L 0.09532 0.46875 " pathEditMode="relative" rAng="0" ptsTypes="AA">
                                      <p:cBhvr>
                                        <p:cTn id="6" dur="2000" fill="hold"/>
                                        <p:tgtEl>
                                          <p:spTgt spid="17"/>
                                        </p:tgtEl>
                                        <p:attrNameLst>
                                          <p:attrName>ppt_x</p:attrName>
                                          <p:attrName>ppt_y</p:attrName>
                                        </p:attrNameLst>
                                      </p:cBhvr>
                                      <p:rCtr x="4766" y="2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219937" y="343270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The giving of money, food, or help to those who need it, or an </a:t>
            </a:r>
            <a:r>
              <a:rPr lang="en-US" sz="3200" dirty="0" err="1" smtClean="0">
                <a:latin typeface="Calibri" panose="020F0502020204030204" pitchFamily="34" charset="0"/>
                <a:cs typeface="Calibri" panose="020F0502020204030204" pitchFamily="34" charset="0"/>
              </a:rPr>
              <a:t>organisation</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that does this.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37C75B55-7989-8648-AD44-3E426651A547}"/>
              </a:ext>
            </a:extLst>
          </p:cNvPr>
          <p:cNvSpPr/>
          <p:nvPr/>
        </p:nvSpPr>
        <p:spPr>
          <a:xfrm>
            <a:off x="2341383" y="2227204"/>
            <a:ext cx="200221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charity</a:t>
            </a:r>
          </a:p>
        </p:txBody>
      </p:sp>
      <p:sp>
        <p:nvSpPr>
          <p:cNvPr id="17" name="Rectangle 16">
            <a:extLst>
              <a:ext uri="{FF2B5EF4-FFF2-40B4-BE49-F238E27FC236}">
                <a16:creationId xmlns:a16="http://schemas.microsoft.com/office/drawing/2014/main" id="{2D1FFD4F-87C7-AF4D-A172-F5757015C8A3}"/>
              </a:ext>
            </a:extLst>
          </p:cNvPr>
          <p:cNvSpPr/>
          <p:nvPr/>
        </p:nvSpPr>
        <p:spPr>
          <a:xfrm>
            <a:off x="170866" y="2255390"/>
            <a:ext cx="182937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courtesy</a:t>
            </a:r>
          </a:p>
        </p:txBody>
      </p:sp>
      <p:sp>
        <p:nvSpPr>
          <p:cNvPr id="18" name="Rectangle 17">
            <a:extLst>
              <a:ext uri="{FF2B5EF4-FFF2-40B4-BE49-F238E27FC236}">
                <a16:creationId xmlns:a16="http://schemas.microsoft.com/office/drawing/2014/main" id="{E1263BD4-41EB-F140-B14D-92CDFFA0F291}"/>
              </a:ext>
            </a:extLst>
          </p:cNvPr>
          <p:cNvSpPr/>
          <p:nvPr/>
        </p:nvSpPr>
        <p:spPr>
          <a:xfrm>
            <a:off x="4610272" y="2255391"/>
            <a:ext cx="2065735"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smtClean="0">
                <a:latin typeface="Calibri" panose="020F0502020204030204" pitchFamily="34" charset="0"/>
                <a:cs typeface="Calibri" panose="020F0502020204030204" pitchFamily="34" charset="0"/>
              </a:rPr>
              <a:t>generousity</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4F00EBF1-1BB5-A648-8DE1-A0671CA6C62A}"/>
              </a:ext>
            </a:extLst>
          </p:cNvPr>
          <p:cNvSpPr/>
          <p:nvPr/>
        </p:nvSpPr>
        <p:spPr>
          <a:xfrm>
            <a:off x="7115527" y="2255392"/>
            <a:ext cx="1903782" cy="66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compassion</a:t>
            </a:r>
          </a:p>
        </p:txBody>
      </p:sp>
      <p:sp>
        <p:nvSpPr>
          <p:cNvPr id="20" name="Rectangle 19">
            <a:extLst>
              <a:ext uri="{FF2B5EF4-FFF2-40B4-BE49-F238E27FC236}">
                <a16:creationId xmlns:a16="http://schemas.microsoft.com/office/drawing/2014/main" id="{FA90D152-4A5C-4E41-8151-C27BEF0D827B}"/>
              </a:ext>
            </a:extLst>
          </p:cNvPr>
          <p:cNvSpPr/>
          <p:nvPr/>
        </p:nvSpPr>
        <p:spPr>
          <a:xfrm>
            <a:off x="9286043" y="2255393"/>
            <a:ext cx="2336668" cy="66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integrity</a:t>
            </a:r>
          </a:p>
        </p:txBody>
      </p:sp>
      <p:sp>
        <p:nvSpPr>
          <p:cNvPr id="13" name="Rectangle 12">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3.7037E-7 L 0.047 0.48102 " pathEditMode="relative" rAng="0" ptsTypes="AA">
                                      <p:cBhvr>
                                        <p:cTn id="6" dur="2000" fill="hold"/>
                                        <p:tgtEl>
                                          <p:spTgt spid="16"/>
                                        </p:tgtEl>
                                        <p:attrNameLst>
                                          <p:attrName>ppt_x</p:attrName>
                                          <p:attrName>ppt_y</p:attrName>
                                        </p:attrNameLst>
                                      </p:cBhvr>
                                      <p:rCtr x="2344" y="2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61412" y="3630811"/>
            <a:ext cx="1002679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Calibri" panose="020F0502020204030204" pitchFamily="34" charset="0"/>
                <a:cs typeface="Calibri" panose="020F0502020204030204" pitchFamily="34" charset="0"/>
              </a:rPr>
              <a:t>The quality of being honest and having strong moral principles that you refuse to change.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AB51ACFF-F310-5647-8BC6-7F2F693EB2A1}"/>
              </a:ext>
            </a:extLst>
          </p:cNvPr>
          <p:cNvSpPr/>
          <p:nvPr/>
        </p:nvSpPr>
        <p:spPr>
          <a:xfrm>
            <a:off x="6266379" y="2311525"/>
            <a:ext cx="207811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compassion</a:t>
            </a:r>
          </a:p>
        </p:txBody>
      </p:sp>
      <p:sp>
        <p:nvSpPr>
          <p:cNvPr id="24" name="Rectangle 23">
            <a:extLst>
              <a:ext uri="{FF2B5EF4-FFF2-40B4-BE49-F238E27FC236}">
                <a16:creationId xmlns:a16="http://schemas.microsoft.com/office/drawing/2014/main" id="{3A21CBDB-B86B-274B-AEE2-502A98736C66}"/>
              </a:ext>
            </a:extLst>
          </p:cNvPr>
          <p:cNvSpPr/>
          <p:nvPr/>
        </p:nvSpPr>
        <p:spPr>
          <a:xfrm>
            <a:off x="3611162" y="2328974"/>
            <a:ext cx="207811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Calibri" panose="020F0502020204030204" pitchFamily="34" charset="0"/>
                <a:cs typeface="Calibri" panose="020F0502020204030204" pitchFamily="34" charset="0"/>
              </a:rPr>
              <a:t>generousity</a:t>
            </a:r>
            <a:endParaRPr lang="en-US" sz="2800"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2D0CC33F-1376-2247-AB87-401035E60839}"/>
              </a:ext>
            </a:extLst>
          </p:cNvPr>
          <p:cNvSpPr/>
          <p:nvPr/>
        </p:nvSpPr>
        <p:spPr>
          <a:xfrm>
            <a:off x="9032100" y="2311525"/>
            <a:ext cx="1912991" cy="62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 integrity</a:t>
            </a:r>
          </a:p>
        </p:txBody>
      </p:sp>
      <p:sp>
        <p:nvSpPr>
          <p:cNvPr id="26" name="Rectangle 25">
            <a:extLst>
              <a:ext uri="{FF2B5EF4-FFF2-40B4-BE49-F238E27FC236}">
                <a16:creationId xmlns:a16="http://schemas.microsoft.com/office/drawing/2014/main" id="{D79AFC14-AF30-1F4E-8F17-110DD69DEAAF}"/>
              </a:ext>
            </a:extLst>
          </p:cNvPr>
          <p:cNvSpPr/>
          <p:nvPr/>
        </p:nvSpPr>
        <p:spPr>
          <a:xfrm>
            <a:off x="487286" y="2315278"/>
            <a:ext cx="2546777" cy="661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courtesy</a:t>
            </a:r>
          </a:p>
        </p:txBody>
      </p:sp>
      <p:sp>
        <p:nvSpPr>
          <p:cNvPr id="10" name="Rectangle 9">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11111E-6 L -0.01107 0.48472 " pathEditMode="relative" rAng="0" ptsTypes="AA">
                                      <p:cBhvr>
                                        <p:cTn id="6" dur="2000" fill="hold"/>
                                        <p:tgtEl>
                                          <p:spTgt spid="25"/>
                                        </p:tgtEl>
                                        <p:attrNameLst>
                                          <p:attrName>ppt_x</p:attrName>
                                          <p:attrName>ppt_y</p:attrName>
                                        </p:attrNameLst>
                                      </p:cBhvr>
                                      <p:rCtr x="-560" y="2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932155" y="3641384"/>
            <a:ext cx="963227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Polite </a:t>
            </a:r>
            <a:r>
              <a:rPr lang="en-US" sz="3200" dirty="0" err="1">
                <a:latin typeface="Calibri" panose="020F0502020204030204" pitchFamily="34" charset="0"/>
                <a:cs typeface="Calibri" panose="020F0502020204030204" pitchFamily="34" charset="0"/>
              </a:rPr>
              <a:t>behaviour</a:t>
            </a:r>
            <a:r>
              <a:rPr lang="en-US" sz="3200" dirty="0">
                <a:latin typeface="Calibri" panose="020F0502020204030204" pitchFamily="34" charset="0"/>
                <a:cs typeface="Calibri" panose="020F0502020204030204" pitchFamily="34" charset="0"/>
              </a:rPr>
              <a:t>, or a polite action or remark.</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9D5A5EAA-CD06-4D4F-B2E6-B132E6FC0D9C}"/>
              </a:ext>
            </a:extLst>
          </p:cNvPr>
          <p:cNvSpPr/>
          <p:nvPr/>
        </p:nvSpPr>
        <p:spPr>
          <a:xfrm>
            <a:off x="2095455" y="2233935"/>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courtesy</a:t>
            </a:r>
          </a:p>
        </p:txBody>
      </p:sp>
      <p:sp>
        <p:nvSpPr>
          <p:cNvPr id="24" name="Rectangle 23">
            <a:extLst>
              <a:ext uri="{FF2B5EF4-FFF2-40B4-BE49-F238E27FC236}">
                <a16:creationId xmlns:a16="http://schemas.microsoft.com/office/drawing/2014/main" id="{7B60A6A8-0AE2-9545-91DC-51583EAD8D7B}"/>
              </a:ext>
            </a:extLst>
          </p:cNvPr>
          <p:cNvSpPr/>
          <p:nvPr/>
        </p:nvSpPr>
        <p:spPr>
          <a:xfrm>
            <a:off x="4548062" y="2243870"/>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smtClean="0">
                <a:latin typeface="Calibri" panose="020F0502020204030204" pitchFamily="34" charset="0"/>
                <a:cs typeface="Calibri" panose="020F0502020204030204" pitchFamily="34" charset="0"/>
              </a:rPr>
              <a:t>generousity</a:t>
            </a:r>
            <a:endParaRPr lang="en-US" sz="2500"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9BC8510C-2B83-394C-99F2-DA4CDABB0620}"/>
              </a:ext>
            </a:extLst>
          </p:cNvPr>
          <p:cNvSpPr/>
          <p:nvPr/>
        </p:nvSpPr>
        <p:spPr>
          <a:xfrm>
            <a:off x="6857536" y="2243870"/>
            <a:ext cx="2064521"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compassion</a:t>
            </a:r>
          </a:p>
        </p:txBody>
      </p:sp>
      <p:sp>
        <p:nvSpPr>
          <p:cNvPr id="9" name="Rectangle 8">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81481E-6 L 0.07773 0.5095 " pathEditMode="relative" rAng="0" ptsTypes="AA">
                                      <p:cBhvr>
                                        <p:cTn id="6" dur="2000" fill="hold"/>
                                        <p:tgtEl>
                                          <p:spTgt spid="23"/>
                                        </p:tgtEl>
                                        <p:attrNameLst>
                                          <p:attrName>ppt_x</p:attrName>
                                          <p:attrName>ppt_y</p:attrName>
                                        </p:attrNameLst>
                                      </p:cBhvr>
                                      <p:rCtr x="3880" y="2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14474" y="3534792"/>
            <a:ext cx="8668617" cy="1577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A strong feeling of sympathy and sadness for other people’s suffering or bad luck and a desire to help.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id="{56AC6B3F-A560-A742-9BDC-512FF4445514}"/>
              </a:ext>
            </a:extLst>
          </p:cNvPr>
          <p:cNvSpPr/>
          <p:nvPr/>
        </p:nvSpPr>
        <p:spPr>
          <a:xfrm>
            <a:off x="3453414" y="2393277"/>
            <a:ext cx="172226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err="1" smtClean="0">
                <a:latin typeface="Calibri" panose="020F0502020204030204" pitchFamily="34" charset="0"/>
                <a:cs typeface="Calibri" panose="020F0502020204030204" pitchFamily="34" charset="0"/>
              </a:rPr>
              <a:t>generousity</a:t>
            </a:r>
            <a:endParaRPr lang="en-GB" sz="2500"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53A942B7-6B83-6B4C-BBF8-D1111EB748D1}"/>
              </a:ext>
            </a:extLst>
          </p:cNvPr>
          <p:cNvSpPr/>
          <p:nvPr/>
        </p:nvSpPr>
        <p:spPr>
          <a:xfrm>
            <a:off x="5956916" y="2393277"/>
            <a:ext cx="213064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compassion</a:t>
            </a:r>
          </a:p>
        </p:txBody>
      </p:sp>
      <p:sp>
        <p:nvSpPr>
          <p:cNvPr id="8" name="Rectangle 7">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TextBox 8">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1.11111E-6 L -0.00039 0.45532 " pathEditMode="relative" rAng="0" ptsTypes="AA">
                                      <p:cBhvr>
                                        <p:cTn id="6" dur="2000" fill="hold"/>
                                        <p:tgtEl>
                                          <p:spTgt spid="24"/>
                                        </p:tgtEl>
                                        <p:attrNameLst>
                                          <p:attrName>ppt_x</p:attrName>
                                          <p:attrName>ppt_y</p:attrName>
                                        </p:attrNameLst>
                                      </p:cBhvr>
                                      <p:rCtr x="-26" y="2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402673" y="3268912"/>
            <a:ext cx="853144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 willingness to give help or support, </a:t>
            </a:r>
            <a:r>
              <a:rPr lang="en-US" sz="3200" dirty="0" smtClean="0">
                <a:latin typeface="Calibri" panose="020F0502020204030204" pitchFamily="34" charset="0"/>
                <a:cs typeface="Calibri" panose="020F0502020204030204" pitchFamily="34" charset="0"/>
              </a:rPr>
              <a:t>especially more </a:t>
            </a:r>
            <a:r>
              <a:rPr lang="en-US" sz="3200" dirty="0">
                <a:latin typeface="Calibri" panose="020F0502020204030204" pitchFamily="34" charset="0"/>
                <a:cs typeface="Calibri" panose="020F0502020204030204" pitchFamily="34" charset="0"/>
              </a:rPr>
              <a:t>than is usual or expected.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id="{A867B969-0030-7D4B-A1EF-C41480F48F1C}"/>
              </a:ext>
            </a:extLst>
          </p:cNvPr>
          <p:cNvSpPr/>
          <p:nvPr/>
        </p:nvSpPr>
        <p:spPr>
          <a:xfrm>
            <a:off x="4909350" y="2029593"/>
            <a:ext cx="1889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smtClean="0">
                <a:latin typeface="Calibri" panose="020F0502020204030204" pitchFamily="34" charset="0"/>
                <a:cs typeface="Calibri" panose="020F0502020204030204" pitchFamily="34" charset="0"/>
              </a:rPr>
              <a:t>generousity</a:t>
            </a:r>
            <a:endParaRPr lang="en-US" sz="25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09725"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0.00903 L 0.02891 0.47338 " pathEditMode="relative" rAng="0" ptsTypes="AA">
                                      <p:cBhvr>
                                        <p:cTn id="6" dur="2000" fill="hold"/>
                                        <p:tgtEl>
                                          <p:spTgt spid="24"/>
                                        </p:tgtEl>
                                        <p:attrNameLst>
                                          <p:attrName>ppt_x</p:attrName>
                                          <p:attrName>ppt_y</p:attrName>
                                        </p:attrNameLst>
                                      </p:cBhvr>
                                      <p:rCtr x="1445" y="2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id="{0EDC11AA-0F7F-2940-8C05-F555C4D6FD04}"/>
              </a:ext>
            </a:extLst>
          </p:cNvPr>
          <p:cNvSpPr txBox="1"/>
          <p:nvPr/>
        </p:nvSpPr>
        <p:spPr>
          <a:xfrm>
            <a:off x="8510265" y="455843"/>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grpSp>
        <p:nvGrpSpPr>
          <p:cNvPr id="9" name="Google Shape;147;g8d3272b2c0_0_186"/>
          <p:cNvGrpSpPr/>
          <p:nvPr/>
        </p:nvGrpSpPr>
        <p:grpSpPr>
          <a:xfrm>
            <a:off x="1368520" y="1857235"/>
            <a:ext cx="9662776" cy="4896874"/>
            <a:chOff x="-486583" y="-172635"/>
            <a:chExt cx="10785188" cy="6285199"/>
          </a:xfrm>
        </p:grpSpPr>
        <p:sp>
          <p:nvSpPr>
            <p:cNvPr id="10" name="Google Shape;148;g8d3272b2c0_0_186"/>
            <p:cNvSpPr/>
            <p:nvPr/>
          </p:nvSpPr>
          <p:spPr>
            <a:xfrm>
              <a:off x="3785481" y="178632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161474"/>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3789549" flipV="1">
              <a:off x="2937759" y="998018"/>
              <a:ext cx="1518140" cy="84383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88052" y="-172635"/>
              <a:ext cx="3426660" cy="22519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r>
                <a:rPr lang="en-US" sz="2400" b="1" dirty="0" smtClean="0">
                  <a:solidFill>
                    <a:schemeClr val="bg1"/>
                  </a:solidFill>
                  <a:latin typeface="Calibri Regular" charset="0"/>
                  <a:ea typeface="Calisto MT Regular" charset="0"/>
                  <a:cs typeface="Calisto MT Regular" charset="0"/>
                </a:rPr>
                <a:t>benefit</a:t>
              </a:r>
              <a:endParaRPr lang="en-US"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en-US" sz="2400" b="1" dirty="0">
                  <a:solidFill>
                    <a:schemeClr val="bg1"/>
                  </a:solidFill>
                  <a:latin typeface="Calibri Regular" charset="0"/>
                  <a:ea typeface="Calisto MT Regular" charset="0"/>
                  <a:cs typeface="Calisto MT Regular" charset="0"/>
                </a:rPr>
                <a:t>          (v.)</a:t>
              </a:r>
              <a:endParaRPr lang="ka-GE" sz="2400" b="1"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r>
                <a:rPr lang="ka-GE" sz="1800" b="1" dirty="0">
                  <a:solidFill>
                    <a:schemeClr val="bg1"/>
                  </a:solidFill>
                  <a:latin typeface="Calibri Regular" charset="0"/>
                  <a:ea typeface="Calisto MT Regular" charset="0"/>
                  <a:cs typeface="Calisto MT Regular" charset="0"/>
                </a:rPr>
                <a:t>სარგებლის მიღება</a:t>
              </a:r>
              <a:endParaRPr sz="1800" b="1" dirty="0">
                <a:solidFill>
                  <a:schemeClr val="bg1"/>
                </a:solidFill>
                <a:latin typeface="Calibri Regular" charset="0"/>
                <a:ea typeface="Calisto MT Regular" charset="0"/>
                <a:cs typeface="Calisto MT Regular" charset="0"/>
              </a:endParaRPr>
            </a:p>
          </p:txBody>
        </p:sp>
        <p:sp>
          <p:nvSpPr>
            <p:cNvPr id="18" name="Google Shape;154;g8d3272b2c0_0_186"/>
            <p:cNvSpPr/>
            <p:nvPr/>
          </p:nvSpPr>
          <p:spPr>
            <a:xfrm rot="19133318">
              <a:off x="5375176" y="1546828"/>
              <a:ext cx="1272667" cy="13141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6322981" y="539773"/>
              <a:ext cx="3975624" cy="212345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endParaRPr lang="en-US" sz="2400"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sz="2400" dirty="0">
                <a:solidFill>
                  <a:schemeClr val="bg1"/>
                </a:solidFill>
                <a:latin typeface="Calibri Regular" charset="0"/>
                <a:ea typeface="Calisto MT Regular" charset="0"/>
                <a:cs typeface="Calisto MT Regular" charset="0"/>
              </a:endParaRPr>
            </a:p>
          </p:txBody>
        </p:sp>
        <p:sp>
          <p:nvSpPr>
            <p:cNvPr id="21" name="Google Shape;157;g8d3272b2c0_0_186"/>
            <p:cNvSpPr txBox="1"/>
            <p:nvPr/>
          </p:nvSpPr>
          <p:spPr>
            <a:xfrm>
              <a:off x="6732576" y="1245125"/>
              <a:ext cx="2897499" cy="91367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err="1" smtClean="0">
                  <a:solidFill>
                    <a:srgbClr val="FFFFFF"/>
                  </a:solidFill>
                  <a:latin typeface="Calibri" panose="020F0502020204030204" pitchFamily="34" charset="0"/>
                  <a:ea typeface="Calibri"/>
                  <a:cs typeface="Calibri" panose="020F0502020204030204" pitchFamily="34" charset="0"/>
                  <a:sym typeface="Calibri"/>
                </a:rPr>
                <a:t>labour</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შრომა</a:t>
              </a: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7" name="Google Shape;168;g8d3272b2c0_0_186"/>
            <p:cNvSpPr/>
            <p:nvPr/>
          </p:nvSpPr>
          <p:spPr>
            <a:xfrm>
              <a:off x="2664031" y="3823941"/>
              <a:ext cx="3778842" cy="22886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69;g8d3272b2c0_0_186"/>
            <p:cNvSpPr txBox="1"/>
            <p:nvPr/>
          </p:nvSpPr>
          <p:spPr>
            <a:xfrm>
              <a:off x="2807651" y="4324293"/>
              <a:ext cx="3634838"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smtClean="0">
                  <a:solidFill>
                    <a:schemeClr val="bg1"/>
                  </a:solidFill>
                  <a:latin typeface="Calibri" panose="020F0502020204030204" pitchFamily="34" charset="0"/>
                  <a:ea typeface="Calibri"/>
                  <a:cs typeface="Calibri" panose="020F0502020204030204" pitchFamily="34" charset="0"/>
                  <a:sym typeface="Calibri"/>
                </a:rPr>
                <a:t>welfare</a:t>
              </a:r>
              <a:endParaRPr lang="en-US" sz="24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b="1" dirty="0">
                  <a:solidFill>
                    <a:schemeClr val="bg1"/>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None/>
              </a:pPr>
              <a:r>
                <a:rPr lang="ka-GE" sz="1800" b="1" dirty="0">
                  <a:solidFill>
                    <a:schemeClr val="bg1"/>
                  </a:solidFill>
                  <a:latin typeface="Calibri" panose="020F0502020204030204" pitchFamily="34" charset="0"/>
                  <a:ea typeface="Calibri"/>
                  <a:cs typeface="Calibri" panose="020F0502020204030204" pitchFamily="34" charset="0"/>
                  <a:sym typeface="Calibri"/>
                </a:rPr>
                <a:t>კეთილდღეობა</a:t>
              </a:r>
              <a:endParaRPr sz="18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9"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1" name="Google Shape;172;g8d3272b2c0_0_186"/>
            <p:cNvSpPr/>
            <p:nvPr/>
          </p:nvSpPr>
          <p:spPr>
            <a:xfrm>
              <a:off x="-479519" y="2475632"/>
              <a:ext cx="2957623" cy="243742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3;g8d3272b2c0_0_186"/>
            <p:cNvSpPr txBox="1"/>
            <p:nvPr/>
          </p:nvSpPr>
          <p:spPr>
            <a:xfrm>
              <a:off x="-486583" y="3093601"/>
              <a:ext cx="3033255"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virtue</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0"/>
                </a:spcBef>
                <a:spcAft>
                  <a:spcPts val="0"/>
                </a:spcAft>
                <a:buNone/>
              </a:pPr>
              <a:r>
                <a:rPr lang="ka-GE" sz="1800" b="1" dirty="0">
                  <a:solidFill>
                    <a:srgbClr val="FFFFFF"/>
                  </a:solidFill>
                  <a:latin typeface="Calibri" panose="020F0502020204030204" pitchFamily="34" charset="0"/>
                  <a:ea typeface="Calibri"/>
                  <a:cs typeface="Calibri" panose="020F0502020204030204" pitchFamily="34" charset="0"/>
                  <a:sym typeface="Calibri"/>
                </a:rPr>
                <a:t>სათნოება</a:t>
              </a:r>
              <a:r>
                <a:rPr lang="ka-GE" sz="1800" b="1" dirty="0" smtClean="0">
                  <a:solidFill>
                    <a:srgbClr val="FFFFFF"/>
                  </a:solidFill>
                  <a:latin typeface="Calibri" panose="020F0502020204030204" pitchFamily="34" charset="0"/>
                  <a:ea typeface="Calibri"/>
                  <a:cs typeface="Calibri" panose="020F0502020204030204" pitchFamily="34" charset="0"/>
                  <a:sym typeface="Calibri"/>
                </a:rPr>
                <a:t>, ღირსება</a:t>
              </a:r>
              <a:endParaRPr lang="ka-GE"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3" name="Google Shape;174;g8d3272b2c0_0_186"/>
            <p:cNvSpPr/>
            <p:nvPr/>
          </p:nvSpPr>
          <p:spPr>
            <a:xfrm rot="12278115">
              <a:off x="5644697" y="3339227"/>
              <a:ext cx="1428390" cy="5857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6368235" y="3363396"/>
              <a:ext cx="3389190" cy="203464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Regular" charset="0"/>
                  <a:ea typeface="Calisto MT Regular" charset="0"/>
                  <a:cs typeface="Calisto MT Regular" charset="0"/>
                </a:rPr>
                <a:t>    </a:t>
              </a:r>
              <a:r>
                <a:rPr lang="en-US" sz="2400" b="1" dirty="0" smtClean="0">
                  <a:solidFill>
                    <a:schemeClr val="bg1"/>
                  </a:solidFill>
                  <a:latin typeface="Calibri" panose="020F0502020204030204" pitchFamily="34" charset="0"/>
                  <a:ea typeface="Calisto MT Regular" charset="0"/>
                  <a:cs typeface="Calibri" panose="020F0502020204030204" pitchFamily="34" charset="0"/>
                </a:rPr>
                <a:t>disability</a:t>
              </a:r>
            </a:p>
            <a:p>
              <a:pPr marL="0" lvl="0" indent="0" algn="l" rtl="0">
                <a:spcBef>
                  <a:spcPts val="0"/>
                </a:spcBef>
                <a:spcAft>
                  <a:spcPts val="0"/>
                </a:spcAft>
                <a:buNone/>
              </a:pPr>
              <a:r>
                <a:rPr lang="en-US" sz="1600" b="1" dirty="0" smtClean="0">
                  <a:solidFill>
                    <a:schemeClr val="bg1"/>
                  </a:solidFill>
                  <a:latin typeface="Calibri" panose="020F0502020204030204" pitchFamily="34" charset="0"/>
                  <a:ea typeface="Calisto MT Regular" charset="0"/>
                  <a:cs typeface="Calibri" panose="020F0502020204030204" pitchFamily="34" charset="0"/>
                </a:rPr>
                <a:t>              </a:t>
              </a:r>
              <a:r>
                <a:rPr lang="en-US" sz="1800" b="1" dirty="0" smtClean="0">
                  <a:solidFill>
                    <a:schemeClr val="bg1"/>
                  </a:solidFill>
                  <a:latin typeface="Calibri" panose="020F0502020204030204" pitchFamily="34" charset="0"/>
                  <a:ea typeface="Calisto MT Regular" charset="0"/>
                  <a:cs typeface="Calibri" panose="020F0502020204030204" pitchFamily="34" charset="0"/>
                </a:rPr>
                <a:t>(n.)</a:t>
              </a:r>
            </a:p>
            <a:p>
              <a:pPr marL="0" lvl="0" indent="0" algn="ctr" rtl="0">
                <a:spcBef>
                  <a:spcPts val="0"/>
                </a:spcBef>
                <a:spcAft>
                  <a:spcPts val="0"/>
                </a:spcAft>
                <a:buNone/>
              </a:pPr>
              <a:r>
                <a:rPr lang="ka-GE" sz="1800" b="1" dirty="0" smtClean="0">
                  <a:solidFill>
                    <a:schemeClr val="bg1"/>
                  </a:solidFill>
                  <a:latin typeface="Calibri Regular" charset="0"/>
                  <a:ea typeface="Calisto MT Regular" charset="0"/>
                  <a:cs typeface="Calibri" panose="020F0502020204030204" pitchFamily="34" charset="0"/>
                </a:rPr>
                <a:t>ქმედუუნარობა</a:t>
              </a:r>
              <a:endParaRPr lang="ka-GE" sz="1800" b="1" dirty="0">
                <a:solidFill>
                  <a:schemeClr val="bg1"/>
                </a:solidFill>
                <a:latin typeface="Calibri Regular" charset="0"/>
                <a:ea typeface="Calisto MT Regular" charset="0"/>
                <a:cs typeface="Calibri" panose="020F0502020204030204" pitchFamily="34" charset="0"/>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cxnSp>
        <p:nvCxnSpPr>
          <p:cNvPr id="3" name="Straight Arrow Connector 2">
            <a:extLst>
              <a:ext uri="{FF2B5EF4-FFF2-40B4-BE49-F238E27FC236}">
                <a16:creationId xmlns:a16="http://schemas.microsoft.com/office/drawing/2014/main" id="{4DBF6365-0156-47E2-A6F0-3F48BDFA596C}"/>
              </a:ext>
            </a:extLst>
          </p:cNvPr>
          <p:cNvCxnSpPr>
            <a:cxnSpLocks/>
          </p:cNvCxnSpPr>
          <p:nvPr/>
        </p:nvCxnSpPr>
        <p:spPr>
          <a:xfrm flipV="1">
            <a:off x="6173987" y="2762738"/>
            <a:ext cx="9008" cy="65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034F6F6-E50A-41E7-A744-CF70F1F4389A}"/>
              </a:ext>
            </a:extLst>
          </p:cNvPr>
          <p:cNvSpPr/>
          <p:nvPr/>
        </p:nvSpPr>
        <p:spPr>
          <a:xfrm>
            <a:off x="4766336" y="1083504"/>
            <a:ext cx="3070048" cy="187112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volunteer</a:t>
            </a:r>
            <a:endParaRPr lang="en-US" sz="2400" b="1" dirty="0"/>
          </a:p>
          <a:p>
            <a:pPr algn="ctr"/>
            <a:r>
              <a:rPr lang="en-US" sz="2400" b="1" dirty="0"/>
              <a:t>(n.)</a:t>
            </a:r>
            <a:endParaRPr lang="ka-GE" sz="2400" b="1" dirty="0"/>
          </a:p>
          <a:p>
            <a:pPr algn="ctr"/>
            <a:r>
              <a:rPr lang="ka-GE" sz="2000" b="1" dirty="0"/>
              <a:t>მოხალისე</a:t>
            </a:r>
            <a:endParaRPr lang="en-US" sz="2000" b="1" dirty="0"/>
          </a:p>
        </p:txBody>
      </p:sp>
    </p:spTree>
    <p:extLst>
      <p:ext uri="{BB962C8B-B14F-4D97-AF65-F5344CB8AC3E}">
        <p14:creationId xmlns:p14="http://schemas.microsoft.com/office/powerpoint/2010/main" val="116007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28621" y="4219142"/>
            <a:ext cx="4456591"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bg1"/>
                </a:solidFill>
                <a:latin typeface="Calibri Regular" charset="0"/>
                <a:ea typeface="Calibri"/>
                <a:cs typeface="Calibri"/>
                <a:sym typeface="Calibri"/>
              </a:rPr>
              <a:t>სარგებლის მიღება</a:t>
            </a:r>
            <a:endParaRPr sz="2400" strike="noStrike" cap="none" dirty="0">
              <a:solidFill>
                <a:schemeClr val="bg1"/>
              </a:solidFill>
              <a:latin typeface="Calibri Regular" charset="0"/>
              <a:ea typeface="Calibri"/>
              <a:cs typeface="Calibri"/>
              <a:sym typeface="Calibri"/>
            </a:endParaRPr>
          </a:p>
        </p:txBody>
      </p:sp>
      <p:sp>
        <p:nvSpPr>
          <p:cNvPr id="15" name="Google Shape;305;g8d3272b2c0_0_467"/>
          <p:cNvSpPr/>
          <p:nvPr/>
        </p:nvSpPr>
        <p:spPr>
          <a:xfrm>
            <a:off x="4477186" y="1964725"/>
            <a:ext cx="2959460"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benefit</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(v.)</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346307CE-BC9D-4DD1-856A-707B236085F7}"/>
              </a:ext>
            </a:extLst>
          </p:cNvPr>
          <p:cNvSpPr/>
          <p:nvPr/>
        </p:nvSpPr>
        <p:spPr>
          <a:xfrm>
            <a:off x="2929631" y="5699464"/>
            <a:ext cx="661386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How can we </a:t>
            </a:r>
            <a:r>
              <a:rPr lang="en-US" sz="2800" i="1" dirty="0">
                <a:solidFill>
                  <a:schemeClr val="accent2"/>
                </a:solidFill>
                <a:latin typeface="Calibri" panose="020F0502020204030204" pitchFamily="34" charset="0"/>
                <a:cs typeface="Calibri" panose="020F0502020204030204" pitchFamily="34" charset="0"/>
              </a:rPr>
              <a:t>benefit </a:t>
            </a:r>
            <a:r>
              <a:rPr lang="en-US" sz="2800" i="1" dirty="0">
                <a:latin typeface="Calibri" panose="020F0502020204030204" pitchFamily="34" charset="0"/>
                <a:cs typeface="Calibri" panose="020F0502020204030204" pitchFamily="34" charset="0"/>
              </a:rPr>
              <a:t>those who most need our help?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Sociology | </a:t>
            </a:r>
            <a:r>
              <a:rPr lang="ka-GE" sz="6600" dirty="0" smtClean="0">
                <a:solidFill>
                  <a:schemeClr val="bg1"/>
                </a:solidFill>
                <a:latin typeface="Calibri Regular" charset="0"/>
                <a:ea typeface="Calibri"/>
                <a:cs typeface="Calibri" panose="020F0502020204030204" pitchFamily="34" charset="0"/>
                <a:sym typeface="Calibri"/>
              </a:rPr>
              <a:t>სოციოლოგია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 Level B1</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950287" y="4467547"/>
            <a:ext cx="4527613" cy="9282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sz="2400" u="none" strike="noStrike" cap="none" dirty="0" err="1">
                <a:solidFill>
                  <a:schemeClr val="lt1"/>
                </a:solidFill>
                <a:latin typeface="Calibri Regular" charset="0"/>
                <a:ea typeface="Calibri"/>
                <a:cs typeface="Calibri"/>
                <a:sym typeface="Calibri"/>
              </a:rPr>
              <a:t>მოხალისე</a:t>
            </a:r>
            <a:endParaRPr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768735" y="2154971"/>
            <a:ext cx="2890716" cy="206509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b="1" dirty="0">
                <a:solidFill>
                  <a:schemeClr val="lt1"/>
                </a:solidFill>
                <a:latin typeface="Calibri" panose="020F0502020204030204" pitchFamily="34" charset="0"/>
                <a:ea typeface="Merriweather"/>
                <a:cs typeface="Calibri" panose="020F0502020204030204" pitchFamily="34" charset="0"/>
                <a:sym typeface="Merriweather Light"/>
              </a:rPr>
              <a:t> </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volunteer</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a16="http://schemas.microsoft.com/office/drawing/2014/main" id="{4ACEDBCE-3075-43EA-89A4-A660715B448F}"/>
              </a:ext>
            </a:extLst>
          </p:cNvPr>
          <p:cNvSpPr/>
          <p:nvPr/>
        </p:nvSpPr>
        <p:spPr>
          <a:xfrm>
            <a:off x="2319455" y="5643280"/>
            <a:ext cx="7036418" cy="92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As a </a:t>
            </a:r>
            <a:r>
              <a:rPr lang="en-US" sz="2400" i="1" dirty="0">
                <a:solidFill>
                  <a:schemeClr val="accent2"/>
                </a:solidFill>
                <a:latin typeface="Calibri" panose="020F0502020204030204" pitchFamily="34" charset="0"/>
                <a:cs typeface="Calibri" panose="020F0502020204030204" pitchFamily="34" charset="0"/>
              </a:rPr>
              <a:t>volunteer </a:t>
            </a:r>
            <a:r>
              <a:rPr lang="en-US" sz="2400" i="1" dirty="0">
                <a:latin typeface="Calibri" panose="020F0502020204030204" pitchFamily="34" charset="0"/>
                <a:cs typeface="Calibri" panose="020F0502020204030204" pitchFamily="34" charset="0"/>
              </a:rPr>
              <a:t>for the childcare project, I saw the great ways that we can all help make a difference.</a:t>
            </a:r>
          </a:p>
        </p:txBody>
      </p:sp>
    </p:spTree>
    <p:extLst>
      <p:ext uri="{BB962C8B-B14F-4D97-AF65-F5344CB8AC3E}">
        <p14:creationId xmlns:p14="http://schemas.microsoft.com/office/powerpoint/2010/main" val="211746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65896" y="4440386"/>
            <a:ext cx="4284386" cy="10846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Merriweather Light"/>
                <a:ea typeface="Merriweather Light"/>
                <a:cs typeface="Merriweather Light"/>
                <a:sym typeface="Merriweather Light"/>
              </a:rPr>
              <a:t> </a:t>
            </a:r>
            <a:r>
              <a:rPr lang="ka-GE" sz="2400" dirty="0">
                <a:solidFill>
                  <a:schemeClr val="lt1"/>
                </a:solidFill>
                <a:latin typeface="Merriweather Light"/>
                <a:ea typeface="Merriweather Light"/>
                <a:cs typeface="Merriweather Light"/>
                <a:sym typeface="Merriweather Light"/>
              </a:rPr>
              <a:t>შრომა</a:t>
            </a:r>
            <a:endParaRPr sz="2400" i="1" u="none" strike="noStrike" cap="none" dirty="0">
              <a:solidFill>
                <a:schemeClr val="accent2"/>
              </a:solidFill>
              <a:latin typeface="Calibri Regular" charset="0"/>
              <a:ea typeface="Calibri"/>
              <a:cs typeface="Calibri"/>
              <a:sym typeface="Calibri"/>
            </a:endParaRPr>
          </a:p>
        </p:txBody>
      </p:sp>
      <p:sp>
        <p:nvSpPr>
          <p:cNvPr id="15" name="Google Shape;305;g8d3272b2c0_0_467"/>
          <p:cNvSpPr/>
          <p:nvPr/>
        </p:nvSpPr>
        <p:spPr>
          <a:xfrm>
            <a:off x="4563687" y="1938207"/>
            <a:ext cx="2784764" cy="230107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err="1" smtClean="0">
                <a:solidFill>
                  <a:schemeClr val="bg1"/>
                </a:solidFill>
                <a:latin typeface="Calibri" panose="020F0502020204030204" pitchFamily="34" charset="0"/>
                <a:ea typeface="Merriweather"/>
                <a:cs typeface="Calibri" panose="020F0502020204030204" pitchFamily="34" charset="0"/>
                <a:sym typeface="Merriweather Light"/>
              </a:rPr>
              <a:t>labour</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8A673F4B-A0C2-48B6-A049-C658D78476DE}"/>
              </a:ext>
            </a:extLst>
          </p:cNvPr>
          <p:cNvSpPr/>
          <p:nvPr/>
        </p:nvSpPr>
        <p:spPr>
          <a:xfrm>
            <a:off x="3116062" y="5726097"/>
            <a:ext cx="5690587" cy="852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He was exhausted by his hard </a:t>
            </a:r>
            <a:r>
              <a:rPr lang="en-US" sz="2400" i="1" dirty="0" err="1">
                <a:solidFill>
                  <a:schemeClr val="accent2"/>
                </a:solidFill>
                <a:latin typeface="Calibri" panose="020F0502020204030204" pitchFamily="34" charset="0"/>
                <a:cs typeface="Calibri" panose="020F0502020204030204" pitchFamily="34" charset="0"/>
              </a:rPr>
              <a:t>labour</a:t>
            </a:r>
            <a:r>
              <a:rPr lang="en-US" sz="2400"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932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145873" y="4459414"/>
            <a:ext cx="4465468"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chemeClr val="bg1"/>
                </a:solidFill>
                <a:latin typeface="Calibri Regular" charset="0"/>
                <a:ea typeface="Calisto MT Regular" charset="0"/>
                <a:cs typeface="Calibri" panose="020F0502020204030204" pitchFamily="34" charset="0"/>
              </a:rPr>
              <a:t>ქმედუუნარობა</a:t>
            </a:r>
          </a:p>
        </p:txBody>
      </p:sp>
      <p:sp>
        <p:nvSpPr>
          <p:cNvPr id="15" name="Google Shape;305;g8d3272b2c0_0_467"/>
          <p:cNvSpPr/>
          <p:nvPr/>
        </p:nvSpPr>
        <p:spPr>
          <a:xfrm>
            <a:off x="4863509" y="2069869"/>
            <a:ext cx="3092335" cy="216826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disability</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0EF9BE1E-2F23-4238-BE7A-3266217FED8C}"/>
              </a:ext>
            </a:extLst>
          </p:cNvPr>
          <p:cNvSpPr/>
          <p:nvPr/>
        </p:nvSpPr>
        <p:spPr>
          <a:xfrm>
            <a:off x="3364637" y="5680384"/>
            <a:ext cx="609008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They helped all the people with </a:t>
            </a:r>
            <a:r>
              <a:rPr lang="en-US" sz="2400" i="1" dirty="0">
                <a:solidFill>
                  <a:schemeClr val="accent2"/>
                </a:solidFill>
                <a:latin typeface="Calibri" panose="020F0502020204030204" pitchFamily="34" charset="0"/>
                <a:cs typeface="Calibri" panose="020F0502020204030204" pitchFamily="34" charset="0"/>
              </a:rPr>
              <a:t>disabilities</a:t>
            </a:r>
            <a:r>
              <a:rPr lang="en-US" sz="2400" i="1" dirty="0">
                <a:latin typeface="Calibri" panose="020F0502020204030204" pitchFamily="34" charset="0"/>
                <a:cs typeface="Calibri" panose="020F0502020204030204" pitchFamily="34" charset="0"/>
              </a:rPr>
              <a:t> first.</a:t>
            </a:r>
          </a:p>
        </p:txBody>
      </p:sp>
    </p:spTree>
    <p:extLst>
      <p:ext uri="{BB962C8B-B14F-4D97-AF65-F5344CB8AC3E}">
        <p14:creationId xmlns:p14="http://schemas.microsoft.com/office/powerpoint/2010/main" val="167529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93714" y="4435336"/>
            <a:ext cx="5286333" cy="89126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u="none" strike="noStrike" cap="none" dirty="0">
                <a:solidFill>
                  <a:schemeClr val="lt1"/>
                </a:solidFill>
                <a:latin typeface="Calibri Regular" charset="0"/>
                <a:ea typeface="Calibri"/>
                <a:cs typeface="Calibri"/>
                <a:sym typeface="Calibri"/>
              </a:rPr>
              <a:t>კეთილდღეობა</a:t>
            </a:r>
          </a:p>
        </p:txBody>
      </p:sp>
      <p:sp>
        <p:nvSpPr>
          <p:cNvPr id="15" name="Google Shape;305;g8d3272b2c0_0_467"/>
          <p:cNvSpPr/>
          <p:nvPr/>
        </p:nvSpPr>
        <p:spPr>
          <a:xfrm>
            <a:off x="5005001" y="1951507"/>
            <a:ext cx="2862618" cy="222314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welfare</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3145DF5A-7BF0-4CF3-9647-4DE29BF0DF8A}"/>
              </a:ext>
            </a:extLst>
          </p:cNvPr>
          <p:cNvSpPr/>
          <p:nvPr/>
        </p:nvSpPr>
        <p:spPr>
          <a:xfrm>
            <a:off x="3648722" y="5601610"/>
            <a:ext cx="5575177" cy="89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These </a:t>
            </a:r>
            <a:r>
              <a:rPr lang="en-US" sz="2400" i="1" dirty="0" err="1" smtClean="0">
                <a:latin typeface="Calibri" panose="020F0502020204030204" pitchFamily="34" charset="0"/>
                <a:cs typeface="Calibri" panose="020F0502020204030204" pitchFamily="34" charset="0"/>
              </a:rPr>
              <a:t>organisations</a:t>
            </a:r>
            <a:r>
              <a:rPr lang="en-US" sz="2400" i="1" dirty="0" smtClean="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have fought very hard for the rights and </a:t>
            </a:r>
            <a:r>
              <a:rPr lang="en-US" sz="2400" i="1" dirty="0">
                <a:solidFill>
                  <a:schemeClr val="accent2"/>
                </a:solidFill>
                <a:latin typeface="Calibri" panose="020F0502020204030204" pitchFamily="34" charset="0"/>
                <a:cs typeface="Calibri" panose="020F0502020204030204" pitchFamily="34" charset="0"/>
              </a:rPr>
              <a:t>welfare</a:t>
            </a:r>
            <a:r>
              <a:rPr lang="en-US" sz="2400" i="1" dirty="0">
                <a:latin typeface="Calibri" panose="020F0502020204030204" pitchFamily="34" charset="0"/>
                <a:cs typeface="Calibri" panose="020F0502020204030204" pitchFamily="34" charset="0"/>
              </a:rPr>
              <a:t> of immigrants.</a:t>
            </a:r>
          </a:p>
        </p:txBody>
      </p:sp>
    </p:spTree>
    <p:extLst>
      <p:ext uri="{BB962C8B-B14F-4D97-AF65-F5344CB8AC3E}">
        <p14:creationId xmlns:p14="http://schemas.microsoft.com/office/powerpoint/2010/main" val="109125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726561" y="4417580"/>
            <a:ext cx="5286333" cy="90014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u="none" strike="noStrike" cap="none" dirty="0" smtClean="0">
                <a:solidFill>
                  <a:schemeClr val="lt1"/>
                </a:solidFill>
                <a:latin typeface="Calibri Regular" charset="0"/>
                <a:ea typeface="Calibri"/>
                <a:cs typeface="Calibri"/>
                <a:sym typeface="Calibri"/>
              </a:rPr>
              <a:t>ღირსება</a:t>
            </a:r>
            <a:r>
              <a:rPr lang="en-US" sz="2400" u="none" strike="noStrike" cap="none" dirty="0" smtClean="0">
                <a:solidFill>
                  <a:schemeClr val="lt1"/>
                </a:solidFill>
                <a:latin typeface="Calibri Regular" charset="0"/>
                <a:ea typeface="Calibri"/>
                <a:cs typeface="Calibri"/>
                <a:sym typeface="Calibri"/>
              </a:rPr>
              <a:t>, </a:t>
            </a:r>
            <a:r>
              <a:rPr lang="ka-GE" sz="2400" u="none" strike="noStrike" cap="none" dirty="0" smtClean="0">
                <a:solidFill>
                  <a:schemeClr val="lt1"/>
                </a:solidFill>
                <a:latin typeface="Calibri Regular" charset="0"/>
                <a:ea typeface="Calibri"/>
                <a:cs typeface="Calibri"/>
                <a:sym typeface="Calibri"/>
              </a:rPr>
              <a:t>სათნოება</a:t>
            </a:r>
            <a:endParaRPr lang="ka-GE" sz="2400" u="none" strike="noStrike" cap="none" dirty="0">
              <a:solidFill>
                <a:schemeClr val="lt1"/>
              </a:solidFill>
              <a:latin typeface="Calibri Regular" charset="0"/>
              <a:ea typeface="Calibri"/>
              <a:cs typeface="Calibri"/>
              <a:sym typeface="Calibri"/>
            </a:endParaRPr>
          </a:p>
        </p:txBody>
      </p:sp>
      <p:sp>
        <p:nvSpPr>
          <p:cNvPr id="15" name="Google Shape;305;g8d3272b2c0_0_467"/>
          <p:cNvSpPr/>
          <p:nvPr/>
        </p:nvSpPr>
        <p:spPr>
          <a:xfrm>
            <a:off x="4887884" y="1855910"/>
            <a:ext cx="3294100"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virtue</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id="{1E161817-8FF1-4901-BB34-E8705ADEC0DA}"/>
              </a:ext>
            </a:extLst>
          </p:cNvPr>
          <p:cNvSpPr/>
          <p:nvPr/>
        </p:nvSpPr>
        <p:spPr>
          <a:xfrm>
            <a:off x="3726561" y="5749232"/>
            <a:ext cx="5381928" cy="900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Patience is a </a:t>
            </a:r>
            <a:r>
              <a:rPr lang="en-US" sz="2400" i="1" dirty="0">
                <a:solidFill>
                  <a:schemeClr val="accent2"/>
                </a:solidFill>
                <a:latin typeface="Calibri" panose="020F0502020204030204" pitchFamily="34" charset="0"/>
                <a:cs typeface="Calibri" panose="020F0502020204030204" pitchFamily="34" charset="0"/>
              </a:rPr>
              <a:t>virtue.</a:t>
            </a:r>
          </a:p>
        </p:txBody>
      </p:sp>
    </p:spTree>
    <p:extLst>
      <p:ext uri="{BB962C8B-B14F-4D97-AF65-F5344CB8AC3E}">
        <p14:creationId xmlns:p14="http://schemas.microsoft.com/office/powerpoint/2010/main" val="275834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dirty="0">
              <a:latin typeface="Calibri" panose="020F0502020204030204" pitchFamily="34" charset="0"/>
              <a:cs typeface="Calibri" panose="020F0502020204030204" pitchFamily="34" charset="0"/>
            </a:endParaRPr>
          </a:p>
          <a:p>
            <a:pPr algn="ctr"/>
            <a:r>
              <a:rPr lang="en-US" sz="3200" dirty="0">
                <a:latin typeface="Calibri" panose="020F0502020204030204" pitchFamily="34" charset="0"/>
                <a:cs typeface="Calibri" panose="020F0502020204030204" pitchFamily="34" charset="0"/>
              </a:rPr>
              <a:t>Reading Comprehension</a:t>
            </a:r>
          </a:p>
          <a:p>
            <a:pPr algn="ctr"/>
            <a:r>
              <a:rPr lang="ka-GE" sz="3200" dirty="0" smtClean="0">
                <a:latin typeface="Calibri" panose="020F0502020204030204" pitchFamily="34" charset="0"/>
                <a:cs typeface="Calibri" panose="020F0502020204030204" pitchFamily="34" charset="0"/>
              </a:rPr>
              <a:t>წაკითხულის </a:t>
            </a:r>
            <a:r>
              <a:rPr lang="ka-GE" sz="3200" dirty="0">
                <a:latin typeface="Calibri" panose="020F0502020204030204" pitchFamily="34" charset="0"/>
                <a:cs typeface="Calibri" panose="020F0502020204030204" pitchFamily="34" charset="0"/>
              </a:rPr>
              <a:t>გააზრება</a:t>
            </a:r>
            <a:endParaRPr lang="en-US" sz="3200" dirty="0">
              <a:latin typeface="Calibri" panose="020F0502020204030204" pitchFamily="34" charset="0"/>
              <a:cs typeface="Calibri" panose="020F0502020204030204" pitchFamily="34" charset="0"/>
            </a:endParaRPr>
          </a:p>
          <a:p>
            <a:pPr algn="just"/>
            <a:endParaRPr lang="en-US" dirty="0">
              <a:latin typeface="Calibri Regular" charset="0"/>
            </a:endParaRPr>
          </a:p>
        </p:txBody>
      </p:sp>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B65114-9489-4075-A9BD-011C3B83F480}"/>
              </a:ext>
            </a:extLst>
          </p:cNvPr>
          <p:cNvSpPr/>
          <p:nvPr/>
        </p:nvSpPr>
        <p:spPr>
          <a:xfrm>
            <a:off x="2450561" y="3014196"/>
            <a:ext cx="7275990" cy="144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Have you ever done </a:t>
            </a:r>
            <a:r>
              <a:rPr lang="en-US" sz="2800" dirty="0" smtClean="0">
                <a:latin typeface="Calibri" panose="020F0502020204030204" pitchFamily="34" charset="0"/>
                <a:cs typeface="Calibri" panose="020F0502020204030204" pitchFamily="34" charset="0"/>
              </a:rPr>
              <a:t>any volunteering work?</a:t>
            </a:r>
            <a:endParaRPr lang="en-US" sz="2800" dirty="0">
              <a:latin typeface="Calibri" panose="020F0502020204030204" pitchFamily="34" charset="0"/>
              <a:cs typeface="Calibri" panose="020F0502020204030204" pitchFamily="34" charset="0"/>
            </a:endParaRPr>
          </a:p>
        </p:txBody>
      </p:sp>
      <p:pic>
        <p:nvPicPr>
          <p:cNvPr id="7"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1885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id="{BA6CCF4A-DD7B-412B-ADB1-7004BC600AD1}"/>
              </a:ext>
            </a:extLst>
          </p:cNvPr>
          <p:cNvSpPr/>
          <p:nvPr/>
        </p:nvSpPr>
        <p:spPr>
          <a:xfrm>
            <a:off x="758284" y="1525116"/>
            <a:ext cx="10470846" cy="516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Community service is a form of volunteering. It’s giving time to help other people who are less fortunate. Usually, these people don’t have enough money or are in poor health. Services may be provided for individuals or for institutions such </a:t>
            </a:r>
            <a:r>
              <a:rPr lang="en-US" sz="2400" dirty="0" smtClean="0">
                <a:latin typeface="Calibri" panose="020F0502020204030204" pitchFamily="34" charset="0"/>
                <a:cs typeface="Calibri" panose="020F0502020204030204" pitchFamily="34" charset="0"/>
              </a:rPr>
              <a:t>as </a:t>
            </a:r>
            <a:r>
              <a:rPr lang="en-US" sz="2400" dirty="0">
                <a:latin typeface="Calibri" panose="020F0502020204030204" pitchFamily="34" charset="0"/>
                <a:cs typeface="Calibri" panose="020F0502020204030204" pitchFamily="34" charset="0"/>
              </a:rPr>
              <a:t>schools or hospitals. For example, some </a:t>
            </a:r>
            <a:r>
              <a:rPr lang="en-US" sz="2400" dirty="0">
                <a:solidFill>
                  <a:schemeClr val="accent2"/>
                </a:solidFill>
                <a:latin typeface="Calibri" panose="020F0502020204030204" pitchFamily="34" charset="0"/>
                <a:cs typeface="Calibri" panose="020F0502020204030204" pitchFamily="34" charset="0"/>
              </a:rPr>
              <a:t>volunteers</a:t>
            </a:r>
            <a:r>
              <a:rPr lang="en-US" sz="2400" dirty="0">
                <a:latin typeface="Calibri" panose="020F0502020204030204" pitchFamily="34" charset="0"/>
                <a:cs typeface="Calibri" panose="020F0502020204030204" pitchFamily="34" charset="0"/>
              </a:rPr>
              <a:t> tutor children who need help in their studies in summer school programs. A lot of volunteers may also work in hospitals. For instance, they donate time to visiting patients who have no relatives or run errands for busy doctors and nurses. I have heard of some volunteers reading to the blind or working with children with </a:t>
            </a:r>
            <a:r>
              <a:rPr lang="en-US" sz="2400" dirty="0">
                <a:solidFill>
                  <a:schemeClr val="accent2"/>
                </a:solidFill>
                <a:latin typeface="Calibri" panose="020F0502020204030204" pitchFamily="34" charset="0"/>
                <a:cs typeface="Calibri" panose="020F0502020204030204" pitchFamily="34" charset="0"/>
              </a:rPr>
              <a:t>disabilities. </a:t>
            </a:r>
            <a:r>
              <a:rPr lang="en-US" sz="2400" dirty="0">
                <a:latin typeface="Calibri" panose="020F0502020204030204" pitchFamily="34" charset="0"/>
                <a:cs typeface="Calibri" panose="020F0502020204030204" pitchFamily="34" charset="0"/>
              </a:rPr>
              <a:t>There are many types of volunteering opportunities, too. Sometimes volunteers do manual </a:t>
            </a:r>
            <a:r>
              <a:rPr lang="en-US" sz="2400" dirty="0" err="1">
                <a:solidFill>
                  <a:schemeClr val="accent2"/>
                </a:solidFill>
                <a:latin typeface="Calibri" panose="020F0502020204030204" pitchFamily="34" charset="0"/>
                <a:cs typeface="Calibri" panose="020F0502020204030204" pitchFamily="34" charset="0"/>
              </a:rPr>
              <a:t>labour</a:t>
            </a:r>
            <a:r>
              <a:rPr lang="en-US" sz="2400" dirty="0">
                <a:latin typeface="Calibri" panose="020F0502020204030204" pitchFamily="34" charset="0"/>
                <a:cs typeface="Calibri" panose="020F0502020204030204" pitchFamily="34" charset="0"/>
              </a:rPr>
              <a:t> like helping build a house or planting trees in a local park. It could also be something very simple, such as providing transportation for people who can’t drive.  </a:t>
            </a: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633597" y="1740023"/>
            <a:ext cx="10511798" cy="456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Community service is pretty much due to something called altruism. In general, altruism is a concern for others. In other words it is the opposite of thinking of yourself. Many cultures consider caring for the </a:t>
            </a:r>
            <a:r>
              <a:rPr lang="en-US" sz="2400" dirty="0">
                <a:solidFill>
                  <a:schemeClr val="accent2"/>
                </a:solidFill>
                <a:latin typeface="Calibri" panose="020F0502020204030204" pitchFamily="34" charset="0"/>
                <a:cs typeface="Calibri" panose="020F0502020204030204" pitchFamily="34" charset="0"/>
              </a:rPr>
              <a:t>welfare</a:t>
            </a:r>
            <a:r>
              <a:rPr lang="en-US" sz="2400" dirty="0">
                <a:latin typeface="Calibri" panose="020F0502020204030204" pitchFamily="34" charset="0"/>
                <a:cs typeface="Calibri" panose="020F0502020204030204" pitchFamily="34" charset="0"/>
              </a:rPr>
              <a:t> of others as a </a:t>
            </a:r>
            <a:r>
              <a:rPr lang="en-US" sz="2400" dirty="0">
                <a:solidFill>
                  <a:schemeClr val="accent2"/>
                </a:solidFill>
                <a:latin typeface="Calibri" panose="020F0502020204030204" pitchFamily="34" charset="0"/>
                <a:cs typeface="Calibri" panose="020F0502020204030204" pitchFamily="34" charset="0"/>
              </a:rPr>
              <a:t>virtue</a:t>
            </a:r>
            <a:r>
              <a:rPr lang="en-US" sz="2400" dirty="0">
                <a:latin typeface="Calibri" panose="020F0502020204030204" pitchFamily="34" charset="0"/>
                <a:cs typeface="Calibri" panose="020F0502020204030204" pitchFamily="34" charset="0"/>
              </a:rPr>
              <a:t>. It’s different than feeling that you “need” to do something. You are not simply doing something </a:t>
            </a:r>
            <a:r>
              <a:rPr lang="en-US" sz="2400" dirty="0" smtClean="0">
                <a:latin typeface="Calibri" panose="020F0502020204030204" pitchFamily="34" charset="0"/>
                <a:cs typeface="Calibri" panose="020F0502020204030204" pitchFamily="34" charset="0"/>
              </a:rPr>
              <a:t>just because </a:t>
            </a:r>
            <a:r>
              <a:rPr lang="en-US" sz="2400" dirty="0">
                <a:latin typeface="Calibri" panose="020F0502020204030204" pitchFamily="34" charset="0"/>
                <a:cs typeface="Calibri" panose="020F0502020204030204" pitchFamily="34" charset="0"/>
              </a:rPr>
              <a:t>you have to. It’s not a duty. </a:t>
            </a: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id="{C633668A-C180-4A05-AB4F-6AAFDE5258A4}"/>
              </a:ext>
            </a:extLst>
          </p:cNvPr>
          <p:cNvSpPr/>
          <p:nvPr/>
        </p:nvSpPr>
        <p:spPr>
          <a:xfrm>
            <a:off x="766601" y="1978123"/>
            <a:ext cx="10511798" cy="4605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Altruism is helping someone, maybe even someone you don’t know, just because you want to. To illustrate this, if you were to give up a day to build a house for a less fortunate family that you may never meet, that is called altruism. It has nothing to do with you; rather, it’s all about someone else. Other than feeling good, you, the volunteer, don’t really benefit in any major way. It’s been an area of interest for sociologists and psychologists for many years.</a:t>
            </a:r>
          </a:p>
        </p:txBody>
      </p:sp>
    </p:spTree>
    <p:extLst>
      <p:ext uri="{BB962C8B-B14F-4D97-AF65-F5344CB8AC3E}">
        <p14:creationId xmlns:p14="http://schemas.microsoft.com/office/powerpoint/2010/main" val="331496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621783" y="1925063"/>
            <a:ext cx="5141592" cy="2751600"/>
          </a:xfrm>
          <a:prstGeom prst="rect">
            <a:avLst/>
          </a:prstGeom>
          <a:noFill/>
          <a:ln>
            <a:noFill/>
          </a:ln>
        </p:spPr>
        <p:txBody>
          <a:bodyPr spcFirstLastPara="1" wrap="square" lIns="91425" tIns="91425" rIns="91425" bIns="91425" anchor="ctr" anchorCtr="0">
            <a:noAutofit/>
          </a:bodyPr>
          <a:lstStyle/>
          <a:p>
            <a:pPr lvl="0" algn="ctr"/>
            <a:r>
              <a:rPr lang="en-US" sz="3600" dirty="0">
                <a:solidFill>
                  <a:schemeClr val="bg1"/>
                </a:solidFill>
                <a:latin typeface="Calibri" panose="020F0502020204030204" pitchFamily="34" charset="0"/>
                <a:ea typeface="Calibri"/>
                <a:cs typeface="Calibri" panose="020F0502020204030204" pitchFamily="34" charset="0"/>
                <a:sym typeface="Calibri"/>
              </a:rPr>
              <a:t>Community Service</a:t>
            </a:r>
          </a:p>
        </p:txBody>
      </p:sp>
      <p:sp>
        <p:nvSpPr>
          <p:cNvPr id="2" name="Rectangle 1"/>
          <p:cNvSpPr/>
          <p:nvPr/>
        </p:nvSpPr>
        <p:spPr>
          <a:xfrm>
            <a:off x="6727971" y="453790"/>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 Comprehension</a:t>
            </a:r>
          </a:p>
          <a:p>
            <a:pPr algn="ctr"/>
            <a:r>
              <a:rPr lang="ka-GE" sz="3000" dirty="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883640" y="2725444"/>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	Community service is always </a:t>
            </a:r>
            <a:r>
              <a:rPr lang="en-US" sz="3200" dirty="0" smtClean="0">
                <a:latin typeface="Calibri" panose="020F0502020204030204" pitchFamily="34" charset="0"/>
                <a:cs typeface="Calibri" panose="020F0502020204030204" pitchFamily="34" charset="0"/>
              </a:rPr>
              <a:t>mandatory.</a:t>
            </a:r>
            <a:endParaRPr lang="en-US" sz="3200" dirty="0">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latin typeface="Calibri" panose="020F0502020204030204" pitchFamily="34" charset="0"/>
                <a:cs typeface="Calibri" panose="020F0502020204030204" pitchFamily="34" charset="0"/>
              </a:rPr>
              <a:t>Community service </a:t>
            </a:r>
            <a:r>
              <a:rPr lang="en-US" sz="3200" i="1" dirty="0" smtClean="0">
                <a:latin typeface="Calibri" panose="020F0502020204030204" pitchFamily="34" charset="0"/>
                <a:cs typeface="Calibri" panose="020F0502020204030204" pitchFamily="34" charset="0"/>
              </a:rPr>
              <a:t>is </a:t>
            </a:r>
            <a:r>
              <a:rPr lang="en-US" sz="3200" i="1" dirty="0">
                <a:latin typeface="Calibri" panose="020F0502020204030204" pitchFamily="34" charset="0"/>
                <a:cs typeface="Calibri" panose="020F0502020204030204" pitchFamily="34" charset="0"/>
              </a:rPr>
              <a:t>volunteering.</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067278" y="2827712"/>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False</a:t>
            </a:r>
            <a:endParaRPr lang="en-US" sz="3600" dirty="0">
              <a:solidFill>
                <a:schemeClr val="accent2"/>
              </a:solidFill>
            </a:endParaRP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 Comprehension</a:t>
            </a:r>
          </a:p>
          <a:p>
            <a:pPr algn="ctr"/>
            <a:r>
              <a:rPr lang="ka-GE" sz="3000" dirty="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Community service may include hard </a:t>
            </a:r>
            <a:r>
              <a:rPr lang="en-US" sz="3200" dirty="0" smtClean="0">
                <a:latin typeface="Calibri" panose="020F0502020204030204" pitchFamily="34" charset="0"/>
                <a:cs typeface="Calibri" panose="020F0502020204030204" pitchFamily="34" charset="0"/>
              </a:rPr>
              <a:t>work done </a:t>
            </a:r>
          </a:p>
          <a:p>
            <a:r>
              <a:rPr lang="en-US" sz="3200" dirty="0" smtClean="0">
                <a:latin typeface="Calibri" panose="020F0502020204030204" pitchFamily="34" charset="0"/>
                <a:cs typeface="Calibri" panose="020F0502020204030204" pitchFamily="34" charset="0"/>
              </a:rPr>
              <a:t>manually. </a:t>
            </a:r>
            <a:endParaRPr lang="en-US" sz="3200" dirty="0">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Sometimes volunteers do manual </a:t>
            </a:r>
            <a:r>
              <a:rPr lang="en-US" sz="2800" i="1" dirty="0" err="1">
                <a:latin typeface="Calibri" panose="020F0502020204030204" pitchFamily="34" charset="0"/>
                <a:cs typeface="Calibri" panose="020F0502020204030204" pitchFamily="34" charset="0"/>
              </a:rPr>
              <a:t>labour</a:t>
            </a:r>
            <a:r>
              <a:rPr lang="en-US" sz="2800" i="1" dirty="0">
                <a:latin typeface="Calibri" panose="020F0502020204030204" pitchFamily="34" charset="0"/>
                <a:cs typeface="Calibri" panose="020F0502020204030204" pitchFamily="34" charset="0"/>
              </a:rPr>
              <a:t> like helping build a house or planting trees in a local park. </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067278" y="2836981"/>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True</a:t>
            </a:r>
            <a:endParaRPr lang="en-US" sz="3600" dirty="0">
              <a:solidFill>
                <a:schemeClr val="accent2"/>
              </a:solidFill>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 Comprehension</a:t>
            </a:r>
          </a:p>
          <a:p>
            <a:pPr algn="ctr"/>
            <a:r>
              <a:rPr lang="ka-GE" sz="3000" dirty="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Volunteers often help people who have some kind of health problems.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Calibri" panose="020F0502020204030204" pitchFamily="34" charset="0"/>
                <a:cs typeface="Calibri" panose="020F0502020204030204" pitchFamily="34" charset="0"/>
              </a:rPr>
              <a:t>I have heard of some volunteers reading to the blind or working with children with disabilities</a:t>
            </a:r>
            <a:r>
              <a:rPr lang="en-US" sz="2400" b="1" i="1" dirty="0">
                <a:latin typeface="Calibri" panose="020F0502020204030204" pitchFamily="34" charset="0"/>
                <a:cs typeface="Calibri" panose="020F0502020204030204" pitchFamily="34" charset="0"/>
              </a:rPr>
              <a:t>.</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139978" y="281866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True</a:t>
            </a:r>
            <a:endParaRPr lang="en-US" sz="3600" dirty="0">
              <a:solidFill>
                <a:schemeClr val="accent2"/>
              </a:solidFill>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 Comprehension</a:t>
            </a:r>
          </a:p>
          <a:p>
            <a:pPr algn="ctr"/>
            <a:r>
              <a:rPr lang="ka-GE" sz="3000" dirty="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Altruism is when you have desire to do something beneficial for others.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896644" y="4793941"/>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anose="020F0502020204030204" pitchFamily="34" charset="0"/>
                <a:cs typeface="Calibri" panose="020F0502020204030204" pitchFamily="34" charset="0"/>
              </a:rPr>
              <a:t>Altruism is helping someone, maybe even someone you don’t know, just because you want to</a:t>
            </a:r>
            <a:r>
              <a:rPr lang="en-US" sz="2800" b="1" i="1" dirty="0">
                <a:latin typeface="Calibri" panose="020F0502020204030204" pitchFamily="34" charset="0"/>
                <a:cs typeface="Calibri" panose="020F0502020204030204" pitchFamily="34" charset="0"/>
              </a:rPr>
              <a:t>. </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10234162" y="2840855"/>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True</a:t>
            </a:r>
            <a:endParaRPr lang="en-US" sz="3600" dirty="0">
              <a:solidFill>
                <a:schemeClr val="accent2"/>
              </a:solidFill>
            </a:endParaRP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 Comprehension</a:t>
            </a:r>
          </a:p>
          <a:p>
            <a:pPr algn="ctr"/>
            <a:r>
              <a:rPr lang="ka-GE" sz="3000" dirty="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Altruists always expect something in return for their kindness. </a:t>
            </a:r>
          </a:p>
        </p:txBody>
      </p:sp>
      <p:sp>
        <p:nvSpPr>
          <p:cNvPr id="3" name="Rectangle: Rounded Corners 2">
            <a:extLst>
              <a:ext uri="{FF2B5EF4-FFF2-40B4-BE49-F238E27FC236}">
                <a16:creationId xmlns:a16="http://schemas.microsoft.com/office/drawing/2014/main"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Other than feeling good, you, the volunteer, don’t benefit. </a:t>
            </a:r>
          </a:p>
        </p:txBody>
      </p:sp>
      <p:sp>
        <p:nvSpPr>
          <p:cNvPr id="6" name="Rectangle: Rounded Corners 5">
            <a:extLst>
              <a:ext uri="{FF2B5EF4-FFF2-40B4-BE49-F238E27FC236}">
                <a16:creationId xmlns:a16="http://schemas.microsoft.com/office/drawing/2014/main" id="{0CE6A92E-F780-4EF2-AC72-01F19FAA54D4}"/>
              </a:ext>
            </a:extLst>
          </p:cNvPr>
          <p:cNvSpPr/>
          <p:nvPr/>
        </p:nvSpPr>
        <p:spPr>
          <a:xfrm>
            <a:off x="9799156" y="281866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solidFill>
              </a:rPr>
              <a:t>False</a:t>
            </a:r>
            <a:endParaRPr lang="en-US" sz="3600" dirty="0">
              <a:solidFill>
                <a:schemeClr val="accent2"/>
              </a:solidFill>
            </a:endParaRPr>
          </a:p>
        </p:txBody>
      </p:sp>
    </p:spTree>
    <p:extLst>
      <p:ext uri="{BB962C8B-B14F-4D97-AF65-F5344CB8AC3E}">
        <p14:creationId xmlns:p14="http://schemas.microsoft.com/office/powerpoint/2010/main" val="18390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pic>
        <p:nvPicPr>
          <p:cNvPr id="6"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a:extLst>
              <a:ext uri="{FF2B5EF4-FFF2-40B4-BE49-F238E27FC236}">
                <a16:creationId xmlns:a16="http://schemas.microsoft.com/office/drawing/2014/main" id="{4A3B61E6-FEAA-4431-9D7B-EECFE3D27F4F}"/>
              </a:ext>
            </a:extLst>
          </p:cNvPr>
          <p:cNvSpPr/>
          <p:nvPr/>
        </p:nvSpPr>
        <p:spPr>
          <a:xfrm>
            <a:off x="1151676" y="4168833"/>
            <a:ext cx="9708064" cy="152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It </a:t>
            </a:r>
            <a:r>
              <a:rPr lang="en-US" sz="3600" dirty="0">
                <a:solidFill>
                  <a:schemeClr val="accent2"/>
                </a:solidFill>
                <a:latin typeface="Calibri" panose="020F0502020204030204" pitchFamily="34" charset="0"/>
                <a:cs typeface="Calibri" panose="020F0502020204030204" pitchFamily="34" charset="0"/>
              </a:rPr>
              <a:t>could </a:t>
            </a:r>
            <a:r>
              <a:rPr lang="en-US" sz="3600" dirty="0" smtClean="0">
                <a:solidFill>
                  <a:schemeClr val="bg1"/>
                </a:solidFill>
                <a:latin typeface="Calibri" panose="020F0502020204030204" pitchFamily="34" charset="0"/>
                <a:cs typeface="Calibri" panose="020F0502020204030204" pitchFamily="34" charset="0"/>
              </a:rPr>
              <a:t>be</a:t>
            </a:r>
            <a:r>
              <a:rPr lang="en-US" sz="3600" dirty="0" smtClean="0">
                <a:solidFill>
                  <a:schemeClr val="accent2"/>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something very simple, such as providing transportation for people who can’t drive.</a:t>
            </a:r>
          </a:p>
        </p:txBody>
      </p:sp>
      <p:sp>
        <p:nvSpPr>
          <p:cNvPr id="8" name="Rectangle 7">
            <a:extLst>
              <a:ext uri="{FF2B5EF4-FFF2-40B4-BE49-F238E27FC236}">
                <a16:creationId xmlns:a16="http://schemas.microsoft.com/office/drawing/2014/main" id="{4A3B61E6-FEAA-4431-9D7B-EECFE3D27F4F}"/>
              </a:ext>
            </a:extLst>
          </p:cNvPr>
          <p:cNvSpPr/>
          <p:nvPr/>
        </p:nvSpPr>
        <p:spPr>
          <a:xfrm>
            <a:off x="1151676" y="2267989"/>
            <a:ext cx="9708064" cy="1526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A lot of volunteers </a:t>
            </a:r>
            <a:r>
              <a:rPr lang="en-US" sz="3600" dirty="0">
                <a:solidFill>
                  <a:schemeClr val="accent2"/>
                </a:solidFill>
                <a:latin typeface="Calibri" panose="020F0502020204030204" pitchFamily="34" charset="0"/>
                <a:cs typeface="Calibri" panose="020F0502020204030204" pitchFamily="34" charset="0"/>
              </a:rPr>
              <a:t>may</a:t>
            </a:r>
            <a:r>
              <a:rPr lang="en-US" sz="3600" dirty="0">
                <a:latin typeface="Calibri" panose="020F0502020204030204" pitchFamily="34" charset="0"/>
                <a:cs typeface="Calibri" panose="020F0502020204030204" pitchFamily="34" charset="0"/>
              </a:rPr>
              <a:t> also work in hospitals.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2734810"/>
            <a:ext cx="10212917" cy="323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bg1"/>
                </a:solidFill>
                <a:latin typeface="Calibri" charset="0"/>
                <a:ea typeface="Calibri" charset="0"/>
                <a:cs typeface="Calibri" charset="0"/>
              </a:rPr>
              <a:t>Modals of Probability</a:t>
            </a:r>
          </a:p>
          <a:p>
            <a:endParaRPr lang="en-US" sz="4000" dirty="0">
              <a:solidFill>
                <a:schemeClr val="bg1"/>
              </a:solidFill>
              <a:latin typeface="Calibri" charset="0"/>
              <a:ea typeface="Calibri" charset="0"/>
              <a:cs typeface="Calibri" charset="0"/>
            </a:endParaRPr>
          </a:p>
          <a:p>
            <a:r>
              <a:rPr lang="en-US" sz="3200" dirty="0">
                <a:solidFill>
                  <a:schemeClr val="bg1"/>
                </a:solidFill>
                <a:latin typeface="Calibri" charset="0"/>
                <a:ea typeface="Calibri" charset="0"/>
                <a:cs typeface="Calibri" charset="0"/>
              </a:rPr>
              <a:t>Some modals are used to express how certain a speaker is of something.</a:t>
            </a:r>
          </a:p>
          <a:p>
            <a:endParaRPr lang="en-US" sz="3200" dirty="0">
              <a:solidFill>
                <a:schemeClr val="bg1"/>
              </a:solidFill>
              <a:latin typeface="Calibri" charset="0"/>
              <a:ea typeface="Calibri" charset="0"/>
              <a:cs typeface="Calibri" charset="0"/>
            </a:endParaRPr>
          </a:p>
          <a:p>
            <a:endParaRPr lang="en-US" sz="3200" dirty="0">
              <a:solidFill>
                <a:schemeClr val="bg1"/>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a:latin typeface="Calibri" panose="020F0502020204030204" pitchFamily="34" charset="0"/>
                <a:cs typeface="Calibri" panose="020F0502020204030204" pitchFamily="34" charset="0"/>
              </a:rPr>
              <a:t>m</a:t>
            </a:r>
            <a:r>
              <a:rPr lang="en-US" sz="4000" u="sng" dirty="0" smtClean="0">
                <a:latin typeface="Calibri" panose="020F0502020204030204" pitchFamily="34" charset="0"/>
                <a:cs typeface="Calibri" panose="020F0502020204030204" pitchFamily="34" charset="0"/>
              </a:rPr>
              <a:t>ust</a:t>
            </a:r>
          </a:p>
          <a:p>
            <a:endParaRPr lang="en-US" sz="4000" u="sng" dirty="0">
              <a:latin typeface="Calisto MT Regular" charset="0"/>
            </a:endParaRPr>
          </a:p>
          <a:p>
            <a:r>
              <a:rPr lang="en-US" sz="2400" dirty="0">
                <a:latin typeface="Calisto MT Regular" charset="0"/>
              </a:rPr>
              <a:t>Use </a:t>
            </a:r>
            <a:r>
              <a:rPr lang="en-US" sz="2400" i="1" dirty="0">
                <a:solidFill>
                  <a:schemeClr val="accent2"/>
                </a:solidFill>
                <a:latin typeface="Calisto MT Regular" charset="0"/>
              </a:rPr>
              <a:t>must</a:t>
            </a:r>
            <a:r>
              <a:rPr lang="en-US" sz="2400" dirty="0">
                <a:solidFill>
                  <a:schemeClr val="accent2"/>
                </a:solidFill>
                <a:latin typeface="Calisto MT Regular" charset="0"/>
              </a:rPr>
              <a:t> </a:t>
            </a:r>
            <a:r>
              <a:rPr lang="en-US" sz="2400" dirty="0">
                <a:latin typeface="Calisto MT Regular" charset="0"/>
              </a:rPr>
              <a:t>to say, based on some evidence, that there is a very strong likelihood that something is true. </a:t>
            </a:r>
            <a:endParaRPr lang="en-US" sz="2400" dirty="0" smtClean="0">
              <a:latin typeface="Calisto MT Regular" charset="0"/>
            </a:endParaRPr>
          </a:p>
          <a:p>
            <a:endParaRPr lang="en-US" sz="2400" dirty="0">
              <a:latin typeface="Calisto MT Regular" charset="0"/>
            </a:endParaRPr>
          </a:p>
          <a:p>
            <a:r>
              <a:rPr lang="en-US" sz="2400" i="1" dirty="0" smtClean="0">
                <a:solidFill>
                  <a:schemeClr val="accent2"/>
                </a:solidFill>
                <a:latin typeface="Calibri" panose="020F0502020204030204" pitchFamily="34" charset="0"/>
                <a:cs typeface="Calibri" panose="020F0502020204030204" pitchFamily="34" charset="0"/>
              </a:rPr>
              <a:t>Many of </a:t>
            </a:r>
            <a:r>
              <a:rPr lang="en-US" sz="2400" i="1" dirty="0">
                <a:solidFill>
                  <a:schemeClr val="accent2"/>
                </a:solidFill>
                <a:latin typeface="Calibri" panose="020F0502020204030204" pitchFamily="34" charset="0"/>
                <a:cs typeface="Calibri" panose="020F0502020204030204" pitchFamily="34" charset="0"/>
              </a:rPr>
              <a:t>you have the experience of second – language immersion – you </a:t>
            </a:r>
            <a:r>
              <a:rPr lang="en-US" sz="2400" i="1" u="sng" dirty="0">
                <a:solidFill>
                  <a:schemeClr val="accent2"/>
                </a:solidFill>
                <a:latin typeface="Calibri" panose="020F0502020204030204" pitchFamily="34" charset="0"/>
                <a:cs typeface="Calibri" panose="020F0502020204030204" pitchFamily="34" charset="0"/>
              </a:rPr>
              <a:t>must have</a:t>
            </a:r>
            <a:r>
              <a:rPr lang="en-US" sz="2400" i="1" dirty="0">
                <a:solidFill>
                  <a:schemeClr val="accent2"/>
                </a:solidFill>
                <a:latin typeface="Calibri" panose="020F0502020204030204" pitchFamily="34" charset="0"/>
                <a:cs typeface="Calibri" panose="020F0502020204030204" pitchFamily="34" charset="0"/>
              </a:rPr>
              <a:t> strong views on this topic.</a:t>
            </a: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5768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smtClean="0">
                <a:latin typeface="Calibri" panose="020F0502020204030204" pitchFamily="34" charset="0"/>
                <a:cs typeface="Calibri" panose="020F0502020204030204" pitchFamily="34" charset="0"/>
              </a:rPr>
              <a:t>might</a:t>
            </a:r>
            <a:r>
              <a:rPr lang="en-US" sz="3200" u="sng" dirty="0">
                <a:latin typeface="Calibri" panose="020F0502020204030204" pitchFamily="34" charset="0"/>
                <a:cs typeface="Calibri" panose="020F0502020204030204" pitchFamily="34" charset="0"/>
              </a:rPr>
              <a:t>, may, and </a:t>
            </a:r>
            <a:r>
              <a:rPr lang="en-US" sz="3200" u="sng" dirty="0" smtClean="0">
                <a:latin typeface="Calibri" panose="020F0502020204030204" pitchFamily="34" charset="0"/>
                <a:cs typeface="Calibri" panose="020F0502020204030204" pitchFamily="34" charset="0"/>
              </a:rPr>
              <a:t>could</a:t>
            </a:r>
          </a:p>
          <a:p>
            <a:endParaRPr lang="en-US" sz="3200" u="sng"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Use </a:t>
            </a:r>
            <a:r>
              <a:rPr lang="en-US" sz="3200" i="1" dirty="0">
                <a:solidFill>
                  <a:schemeClr val="accent2"/>
                </a:solidFill>
                <a:latin typeface="Calibri" panose="020F0502020204030204" pitchFamily="34" charset="0"/>
                <a:cs typeface="Calibri" panose="020F0502020204030204" pitchFamily="34" charset="0"/>
              </a:rPr>
              <a:t>might</a:t>
            </a:r>
            <a:r>
              <a:rPr lang="en-US" sz="3200" dirty="0">
                <a:latin typeface="Calibri" panose="020F0502020204030204" pitchFamily="34" charset="0"/>
                <a:cs typeface="Calibri" panose="020F0502020204030204" pitchFamily="34" charset="0"/>
              </a:rPr>
              <a:t>, </a:t>
            </a:r>
            <a:r>
              <a:rPr lang="en-US" sz="3200" i="1" dirty="0">
                <a:solidFill>
                  <a:schemeClr val="accent2"/>
                </a:solidFill>
                <a:latin typeface="Calibri" panose="020F0502020204030204" pitchFamily="34" charset="0"/>
                <a:cs typeface="Calibri" panose="020F0502020204030204" pitchFamily="34" charset="0"/>
              </a:rPr>
              <a:t>may</a:t>
            </a:r>
            <a:r>
              <a:rPr lang="en-US" sz="3200" dirty="0">
                <a:latin typeface="Calibri" panose="020F0502020204030204" pitchFamily="34" charset="0"/>
                <a:cs typeface="Calibri" panose="020F0502020204030204" pitchFamily="34" charset="0"/>
              </a:rPr>
              <a:t>, or </a:t>
            </a:r>
            <a:r>
              <a:rPr lang="en-US" sz="3200" i="1" dirty="0">
                <a:solidFill>
                  <a:schemeClr val="accent2"/>
                </a:solidFill>
                <a:latin typeface="Calibri" panose="020F0502020204030204" pitchFamily="34" charset="0"/>
                <a:cs typeface="Calibri" panose="020F0502020204030204" pitchFamily="34" charset="0"/>
              </a:rPr>
              <a:t>could</a:t>
            </a:r>
            <a:r>
              <a:rPr lang="en-US" sz="3200" dirty="0">
                <a:latin typeface="Calibri" panose="020F0502020204030204" pitchFamily="34" charset="0"/>
                <a:cs typeface="Calibri" panose="020F0502020204030204" pitchFamily="34" charset="0"/>
              </a:rPr>
              <a:t> to say there is a good chance that something is true</a:t>
            </a:r>
            <a:r>
              <a:rPr lang="en-US" sz="3200" dirty="0" smtClean="0">
                <a:latin typeface="Calibri" panose="020F0502020204030204" pitchFamily="34" charset="0"/>
                <a:cs typeface="Calibri" panose="020F0502020204030204" pitchFamily="34" charset="0"/>
              </a:rPr>
              <a:t>.</a:t>
            </a:r>
          </a:p>
          <a:p>
            <a:endParaRPr lang="en-US" sz="3200" dirty="0">
              <a:solidFill>
                <a:schemeClr val="accent2"/>
              </a:solidFill>
              <a:latin typeface="Calibri" panose="020F0502020204030204" pitchFamily="34" charset="0"/>
              <a:cs typeface="Calibri" panose="020F0502020204030204" pitchFamily="34" charset="0"/>
            </a:endParaRPr>
          </a:p>
          <a:p>
            <a:r>
              <a:rPr lang="en-US" sz="3200" i="1" dirty="0">
                <a:solidFill>
                  <a:schemeClr val="accent2"/>
                </a:solidFill>
                <a:latin typeface="Calibri" panose="020F0502020204030204" pitchFamily="34" charset="0"/>
                <a:cs typeface="Calibri" panose="020F0502020204030204" pitchFamily="34" charset="0"/>
              </a:rPr>
              <a:t>It </a:t>
            </a:r>
            <a:r>
              <a:rPr lang="en-US" sz="3200" i="1" u="sng" dirty="0">
                <a:solidFill>
                  <a:schemeClr val="accent2"/>
                </a:solidFill>
                <a:latin typeface="Calibri" panose="020F0502020204030204" pitchFamily="34" charset="0"/>
                <a:cs typeface="Calibri" panose="020F0502020204030204" pitchFamily="34" charset="0"/>
              </a:rPr>
              <a:t>might be</a:t>
            </a:r>
            <a:r>
              <a:rPr lang="en-US" sz="3200" i="1" dirty="0">
                <a:solidFill>
                  <a:schemeClr val="accent2"/>
                </a:solidFill>
                <a:latin typeface="Calibri" panose="020F0502020204030204" pitchFamily="34" charset="0"/>
                <a:cs typeface="Calibri" panose="020F0502020204030204" pitchFamily="34" charset="0"/>
              </a:rPr>
              <a:t> a good place to study. </a:t>
            </a: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84107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accent2"/>
                </a:solidFill>
                <a:latin typeface="Calibri" panose="020F0502020204030204" pitchFamily="34" charset="0"/>
                <a:cs typeface="Calibri" panose="020F0502020204030204" pitchFamily="34" charset="0"/>
              </a:rPr>
              <a:t>Could</a:t>
            </a:r>
            <a:r>
              <a:rPr lang="en-US" sz="3200" dirty="0">
                <a:latin typeface="Calibri" panose="020F0502020204030204" pitchFamily="34" charset="0"/>
                <a:cs typeface="Calibri" panose="020F0502020204030204" pitchFamily="34" charset="0"/>
              </a:rPr>
              <a:t> is also used to express just one possibility of many.</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a:t>
            </a:r>
            <a:r>
              <a:rPr lang="en-US" sz="3200" i="1" dirty="0">
                <a:solidFill>
                  <a:schemeClr val="accent2"/>
                </a:solidFill>
                <a:latin typeface="Calibri" panose="020F0502020204030204" pitchFamily="34" charset="0"/>
                <a:cs typeface="Calibri" panose="020F0502020204030204" pitchFamily="34" charset="0"/>
              </a:rPr>
              <a:t>His volunteer placement </a:t>
            </a:r>
            <a:r>
              <a:rPr lang="en-US" sz="3200" i="1" u="sng" dirty="0">
                <a:solidFill>
                  <a:schemeClr val="accent2"/>
                </a:solidFill>
                <a:latin typeface="Calibri" panose="020F0502020204030204" pitchFamily="34" charset="0"/>
                <a:cs typeface="Calibri" panose="020F0502020204030204" pitchFamily="34" charset="0"/>
              </a:rPr>
              <a:t>could be </a:t>
            </a:r>
            <a:r>
              <a:rPr lang="en-US" sz="3200" i="1" dirty="0">
                <a:solidFill>
                  <a:schemeClr val="accent2"/>
                </a:solidFill>
                <a:latin typeface="Calibri" panose="020F0502020204030204" pitchFamily="34" charset="0"/>
                <a:cs typeface="Calibri" panose="020F0502020204030204" pitchFamily="34" charset="0"/>
              </a:rPr>
              <a:t>in a hospital, or maybe </a:t>
            </a:r>
            <a:r>
              <a:rPr lang="en-US" sz="3200" i="1" dirty="0" smtClean="0">
                <a:solidFill>
                  <a:schemeClr val="accent2"/>
                </a:solidFill>
                <a:latin typeface="Calibri" panose="020F0502020204030204" pitchFamily="34" charset="0"/>
                <a:cs typeface="Calibri" panose="020F0502020204030204" pitchFamily="34" charset="0"/>
              </a:rPr>
              <a:t>in </a:t>
            </a:r>
            <a:r>
              <a:rPr lang="en-US" sz="3200" i="1" dirty="0">
                <a:solidFill>
                  <a:schemeClr val="accent2"/>
                </a:solidFill>
                <a:latin typeface="Calibri" panose="020F0502020204030204" pitchFamily="34" charset="0"/>
                <a:cs typeface="Calibri" panose="020F0502020204030204" pitchFamily="34" charset="0"/>
              </a:rPr>
              <a:t>a school. </a:t>
            </a:r>
          </a:p>
        </p:txBody>
      </p:sp>
      <p:pic>
        <p:nvPicPr>
          <p:cNvPr id="11"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23226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038363" y="725337"/>
            <a:ext cx="4202885"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10848" y="828083"/>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solidFill>
                  <a:schemeClr val="bg1"/>
                </a:solidFill>
                <a:latin typeface="Calibri" pitchFamily="34" charset="0"/>
                <a:cs typeface="Calibri" pitchFamily="34" charset="0"/>
              </a:rPr>
              <a:t>Introduction</a:t>
            </a:r>
            <a:r>
              <a:rPr lang="en-US" sz="3200" dirty="0">
                <a:solidFill>
                  <a:schemeClr val="bg1"/>
                </a:solidFill>
              </a:rPr>
              <a:t/>
            </a:r>
            <a:br>
              <a:rPr lang="en-US" sz="3200" dirty="0">
                <a:solidFill>
                  <a:schemeClr val="bg1"/>
                </a:solidFill>
              </a:rPr>
            </a:br>
            <a:r>
              <a:rPr lang="ka-GE" sz="3200" dirty="0">
                <a:solidFill>
                  <a:schemeClr val="bg1"/>
                </a:solidFill>
                <a:latin typeface="Calibri" pitchFamily="34" charset="0"/>
                <a:cs typeface="Calibri" pitchFamily="34" charset="0"/>
              </a:rPr>
              <a:t>შესავალი</a:t>
            </a:r>
            <a:endParaRPr sz="32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2949323" y="3274396"/>
            <a:ext cx="6774974" cy="17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2800" dirty="0">
                <a:solidFill>
                  <a:schemeClr val="bg1"/>
                </a:solidFill>
                <a:latin typeface="Calibri" panose="020F0502020204030204" pitchFamily="34" charset="0"/>
                <a:ea typeface="Times New Roman"/>
                <a:cs typeface="Calibri" panose="020F0502020204030204" pitchFamily="34" charset="0"/>
                <a:sym typeface="Times New Roman"/>
              </a:rPr>
              <a:t>What do you think the qualities of a decent citizen are?</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7" y="2389510"/>
            <a:ext cx="10732746" cy="3333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You might/must be able to volunteer at the animal  sanctuary. They sometimes need more help.</a:t>
            </a:r>
          </a:p>
        </p:txBody>
      </p:sp>
      <p:sp>
        <p:nvSpPr>
          <p:cNvPr id="12" name="Rectangle 11">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17914512-6C2A-4BAB-9806-DAFA8DBD35D3}"/>
              </a:ext>
            </a:extLst>
          </p:cNvPr>
          <p:cNvCxnSpPr/>
          <p:nvPr/>
        </p:nvCxnSpPr>
        <p:spPr>
          <a:xfrm>
            <a:off x="1757778" y="4039339"/>
            <a:ext cx="941033" cy="0"/>
          </a:xfrm>
          <a:prstGeom prst="line">
            <a:avLst/>
          </a:prstGeom>
          <a:ln w="38100">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434053" y="2855101"/>
            <a:ext cx="10944859" cy="3115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Jana worked for 16 hours straight. She must/could be exhausted.</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B402A51F-7289-4844-AC4A-EBA7BC1A23D4}"/>
              </a:ext>
            </a:extLst>
          </p:cNvPr>
          <p:cNvCxnSpPr/>
          <p:nvPr/>
        </p:nvCxnSpPr>
        <p:spPr>
          <a:xfrm>
            <a:off x="7510509" y="4394447"/>
            <a:ext cx="985421" cy="0"/>
          </a:xfrm>
          <a:prstGeom prst="line">
            <a:avLst/>
          </a:prstGeom>
          <a:ln w="38100">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Peter may/could be at the mall, the park, or even at work – I have no idea.</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3F6BDE4F-4CE0-4E62-A253-CB8F2D2D7EA4}"/>
              </a:ext>
            </a:extLst>
          </p:cNvPr>
          <p:cNvCxnSpPr>
            <a:cxnSpLocks/>
          </p:cNvCxnSpPr>
          <p:nvPr/>
        </p:nvCxnSpPr>
        <p:spPr>
          <a:xfrm>
            <a:off x="2943014" y="4260610"/>
            <a:ext cx="998671" cy="1"/>
          </a:xfrm>
          <a:prstGeom prst="line">
            <a:avLst/>
          </a:prstGeom>
          <a:ln w="38100">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23571" y="2557822"/>
            <a:ext cx="10755342" cy="340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Kenneth must /may be really upset about his test score. He got an F.</a:t>
            </a:r>
          </a:p>
        </p:txBody>
      </p:sp>
      <p:sp>
        <p:nvSpPr>
          <p:cNvPr id="13" name="Rectangle 12">
            <a:extLst>
              <a:ext uri="{FF2B5EF4-FFF2-40B4-BE49-F238E27FC236}">
                <a16:creationId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3" name="Straight Connector 2">
            <a:extLst>
              <a:ext uri="{FF2B5EF4-FFF2-40B4-BE49-F238E27FC236}">
                <a16:creationId xmlns:a16="http://schemas.microsoft.com/office/drawing/2014/main" id="{35EE2FBE-779E-4C4A-979E-FE68C7EF2305}"/>
              </a:ext>
            </a:extLst>
          </p:cNvPr>
          <p:cNvCxnSpPr/>
          <p:nvPr/>
        </p:nvCxnSpPr>
        <p:spPr>
          <a:xfrm>
            <a:off x="2459181" y="4254677"/>
            <a:ext cx="967666" cy="0"/>
          </a:xfrm>
          <a:prstGeom prst="line">
            <a:avLst/>
          </a:prstGeom>
          <a:ln w="38100">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110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Community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Service</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439543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Modals of Probability</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438222" y="2137840"/>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Sociology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სოციოლოგია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7340367" y="464777"/>
            <a:ext cx="4412610"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Google Shape;106;g8d3272b2c0_0_301"/>
          <p:cNvSpPr txBox="1">
            <a:spLocks noGrp="1"/>
          </p:cNvSpPr>
          <p:nvPr>
            <p:ph type="title"/>
          </p:nvPr>
        </p:nvSpPr>
        <p:spPr>
          <a:xfrm>
            <a:off x="6143300" y="3215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smtClean="0">
                <a:solidFill>
                  <a:schemeClr val="bg1"/>
                </a:solidFill>
                <a:latin typeface="Calibri" panose="020F0502020204030204" pitchFamily="34" charset="0"/>
                <a:cs typeface="Calibri" panose="020F0502020204030204" pitchFamily="34" charset="0"/>
              </a:rPr>
              <a:t>გაკვეთილის 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78933" y="2807102"/>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778933" y="2941770"/>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Write about something beneficial you have ever done for the community you belong to.</a:t>
            </a:r>
            <a:endParaRPr lang="en-US" dirty="0">
              <a:solidFill>
                <a:schemeClr val="accent2"/>
              </a:solidFill>
              <a:latin typeface="Calibri" charset="0"/>
              <a:ea typeface="Calibri" charset="0"/>
              <a:cs typeface="Calibri" charset="0"/>
            </a:endParaRPr>
          </a:p>
        </p:txBody>
      </p:sp>
      <p:sp>
        <p:nvSpPr>
          <p:cNvPr id="12" name="Rectangle 11">
            <a:extLst>
              <a:ext uri="{FF2B5EF4-FFF2-40B4-BE49-F238E27FC236}">
                <a16:creationId xmlns:a16="http://schemas.microsoft.com/office/drawing/2014/main" id="{29A71C1E-DAAB-A148-ACE1-5513F96BC64F}"/>
              </a:ext>
            </a:extLst>
          </p:cNvPr>
          <p:cNvSpPr/>
          <p:nvPr/>
        </p:nvSpPr>
        <p:spPr>
          <a:xfrm>
            <a:off x="6953418" y="464777"/>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id="{0EDC11AA-0F7F-2940-8C05-F555C4D6FD04}"/>
              </a:ext>
            </a:extLst>
          </p:cNvPr>
          <p:cNvSpPr txBox="1"/>
          <p:nvPr/>
        </p:nvSpPr>
        <p:spPr>
          <a:xfrm>
            <a:off x="5970717" y="464777"/>
            <a:ext cx="6069513"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628650" y="1429560"/>
            <a:ext cx="10790861" cy="5270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Calibri" panose="020F0502020204030204" pitchFamily="34" charset="0"/>
                <a:cs typeface="Calibri" panose="020F0502020204030204" pitchFamily="34" charset="0"/>
              </a:rPr>
              <a:t>MODEL ANSWER</a:t>
            </a:r>
            <a:r>
              <a:rPr lang="en-US" sz="2400" dirty="0" smtClean="0">
                <a:latin typeface="Calibri" panose="020F0502020204030204" pitchFamily="34" charset="0"/>
                <a:cs typeface="Calibri" panose="020F0502020204030204" pitchFamily="34" charset="0"/>
              </a:rPr>
              <a:t>:</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When I was a teenager, I volunteered my time to help a charity </a:t>
            </a:r>
            <a:r>
              <a:rPr lang="en-US" sz="2400" dirty="0" err="1" smtClean="0">
                <a:latin typeface="Calibri" panose="020F0502020204030204" pitchFamily="34" charset="0"/>
                <a:cs typeface="Calibri" panose="020F0502020204030204" pitchFamily="34" charset="0"/>
              </a:rPr>
              <a:t>organisation</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my city to take phone calls for donations of money from the public to their charitable cause.  People sometimes ask me why I did it. I tell them that I did it out of an altruistic desire.  I wanted to help the cause very much. It was to help children that came from poor families to have a better Christmas.  Food, gifts, and necessary items would be bought for them at Christmas time, and then delivered to as many poor families as was possible.</a:t>
            </a: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a16="http://schemas.microsoft.com/office/drawing/2014/main" id="{29A71C1E-DAAB-A148-ACE1-5513F96BC64F}"/>
              </a:ext>
            </a:extLst>
          </p:cNvPr>
          <p:cNvSpPr/>
          <p:nvPr/>
        </p:nvSpPr>
        <p:spPr>
          <a:xfrm>
            <a:off x="7037307" y="330923"/>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12240"/>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grpSp>
        <p:nvGrpSpPr>
          <p:cNvPr id="10" name="Google Shape;147;g8d3272b2c0_0_186"/>
          <p:cNvGrpSpPr/>
          <p:nvPr/>
        </p:nvGrpSpPr>
        <p:grpSpPr>
          <a:xfrm>
            <a:off x="1313894" y="1726843"/>
            <a:ext cx="9259411" cy="5109367"/>
            <a:chOff x="-505895" y="-350736"/>
            <a:chExt cx="10210254" cy="6190552"/>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2973455" y="-350736"/>
              <a:ext cx="3171952" cy="21617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142900" y="72659"/>
              <a:ext cx="2860139"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tolerance</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ტოლერანტობა</a:t>
              </a: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19514876">
              <a:off x="5525686" y="1944280"/>
              <a:ext cx="1446161" cy="5689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6;g8d3272b2c0_0_186"/>
            <p:cNvSpPr/>
            <p:nvPr/>
          </p:nvSpPr>
          <p:spPr>
            <a:xfrm>
              <a:off x="6650907" y="487006"/>
              <a:ext cx="294498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0" name="Google Shape;157;g8d3272b2c0_0_186"/>
            <p:cNvSpPr txBox="1"/>
            <p:nvPr/>
          </p:nvSpPr>
          <p:spPr>
            <a:xfrm>
              <a:off x="6924633" y="1052101"/>
              <a:ext cx="2397526"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err="1" smtClean="0">
                  <a:solidFill>
                    <a:srgbClr val="FFFFFF"/>
                  </a:solidFill>
                  <a:latin typeface="Calibri" panose="020F0502020204030204" pitchFamily="34" charset="0"/>
                  <a:ea typeface="Calibri"/>
                  <a:cs typeface="Calibri" panose="020F0502020204030204" pitchFamily="34" charset="0"/>
                  <a:sym typeface="Calibri"/>
                </a:rPr>
                <a:t>generousity</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გ</a:t>
              </a:r>
              <a:r>
                <a:rPr lang="ka-GE" sz="2400" b="1" dirty="0">
                  <a:solidFill>
                    <a:srgbClr val="FFFFFF"/>
                  </a:solidFill>
                  <a:latin typeface="Calibri" panose="020F0502020204030204" pitchFamily="34" charset="0"/>
                  <a:ea typeface="Calibri"/>
                  <a:cs typeface="Calibri" panose="020F0502020204030204" pitchFamily="34" charset="0"/>
                  <a:sym typeface="Calibri"/>
                </a:rPr>
                <a:t>უ</a:t>
              </a: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ლუხვობა</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2895351" y="3737603"/>
              <a:ext cx="3275065"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ka-GE" sz="2400" dirty="0">
                  <a:solidFill>
                    <a:schemeClr val="bg1"/>
                  </a:solidFill>
                  <a:latin typeface="Calibri Regular" charset="0"/>
                  <a:ea typeface="Calisto MT Regular" charset="0"/>
                  <a:cs typeface="Calisto MT Regular" charset="0"/>
                </a:rPr>
                <a:t>   </a:t>
              </a:r>
              <a:r>
                <a:rPr lang="en-US" sz="2400" b="1" dirty="0" smtClean="0">
                  <a:solidFill>
                    <a:schemeClr val="bg1"/>
                  </a:solidFill>
                  <a:latin typeface="Calibri" panose="020F0502020204030204" pitchFamily="34" charset="0"/>
                  <a:ea typeface="Calisto MT Regular" charset="0"/>
                  <a:cs typeface="Calibri" panose="020F0502020204030204" pitchFamily="34" charset="0"/>
                </a:rPr>
                <a:t>compassion</a:t>
              </a:r>
              <a:endParaRPr lang="en-US" sz="2400" b="1" dirty="0">
                <a:solidFill>
                  <a:schemeClr val="bg1"/>
                </a:solidFill>
                <a:latin typeface="Calibri" panose="020F0502020204030204" pitchFamily="34" charset="0"/>
                <a:ea typeface="Calisto MT Regular" charset="0"/>
                <a:cs typeface="Calibri" panose="020F0502020204030204" pitchFamily="34" charset="0"/>
              </a:endParaRPr>
            </a:p>
            <a:p>
              <a:pPr marL="0" lvl="0" indent="0" algn="l" rtl="0">
                <a:spcBef>
                  <a:spcPts val="0"/>
                </a:spcBef>
                <a:spcAft>
                  <a:spcPts val="0"/>
                </a:spcAft>
                <a:buNone/>
              </a:pPr>
              <a:r>
                <a:rPr lang="en-US" sz="2400" b="1" dirty="0">
                  <a:solidFill>
                    <a:schemeClr val="bg1"/>
                  </a:solidFill>
                  <a:latin typeface="Calibri" panose="020F0502020204030204" pitchFamily="34" charset="0"/>
                  <a:ea typeface="Calisto MT Regular" charset="0"/>
                  <a:cs typeface="Calibri" panose="020F0502020204030204" pitchFamily="34" charset="0"/>
                </a:rPr>
                <a:t>           (n.)</a:t>
              </a:r>
            </a:p>
            <a:p>
              <a:pPr marL="0" lvl="0" indent="0" algn="l" rtl="0">
                <a:spcBef>
                  <a:spcPts val="0"/>
                </a:spcBef>
                <a:spcAft>
                  <a:spcPts val="0"/>
                </a:spcAft>
                <a:buNone/>
              </a:pPr>
              <a:r>
                <a:rPr lang="ka-GE" sz="2400" b="1" dirty="0">
                  <a:solidFill>
                    <a:schemeClr val="bg1"/>
                  </a:solidFill>
                  <a:latin typeface="Calibri Regular" charset="0"/>
                  <a:ea typeface="Calisto MT Regular" charset="0"/>
                  <a:cs typeface="Calibri" panose="020F0502020204030204" pitchFamily="34" charset="0"/>
                </a:rPr>
                <a:t>თანაგრძნობა</a:t>
              </a:r>
              <a:endParaRPr sz="20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27"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384278" y="2486971"/>
              <a:ext cx="3195313"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06418" y="3228508"/>
              <a:ext cx="2121270" cy="100662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integrity</a:t>
              </a:r>
              <a:endPar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პატიოსნება</a:t>
              </a:r>
            </a:p>
            <a:p>
              <a:pPr marL="0" marR="0" lvl="0" indent="0" algn="ctr" rtl="0">
                <a:lnSpc>
                  <a:spcPct val="90000"/>
                </a:lnSpc>
                <a:spcBef>
                  <a:spcPts val="0"/>
                </a:spcBef>
                <a:spcAft>
                  <a:spcPts val="0"/>
                </a:spcAft>
                <a:buNone/>
              </a:pP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1" name="Google Shape;174;g8d3272b2c0_0_186"/>
            <p:cNvSpPr/>
            <p:nvPr/>
          </p:nvSpPr>
          <p:spPr>
            <a:xfrm rot="12278115">
              <a:off x="5634351" y="3337559"/>
              <a:ext cx="1438884"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305739" y="3289356"/>
              <a:ext cx="339862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7;g8d3272b2c0_0_186"/>
            <p:cNvSpPr txBox="1"/>
            <p:nvPr/>
          </p:nvSpPr>
          <p:spPr>
            <a:xfrm>
              <a:off x="6686565" y="3853450"/>
              <a:ext cx="2489170"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algn="ctr">
                <a:lnSpc>
                  <a:spcPct val="90000"/>
                </a:lnSpc>
                <a:spcBef>
                  <a:spcPts val="630"/>
                </a:spcBef>
              </a:pPr>
              <a:r>
                <a:rPr lang="en-US" sz="2400" b="1" dirty="0" smtClean="0">
                  <a:solidFill>
                    <a:schemeClr val="bg1"/>
                  </a:solidFill>
                  <a:latin typeface="Calibri" panose="020F0502020204030204" pitchFamily="34" charset="0"/>
                  <a:ea typeface="Calibri"/>
                  <a:cs typeface="Calibri" panose="020F0502020204030204" pitchFamily="34" charset="0"/>
                  <a:sym typeface="Calibri"/>
                </a:rPr>
                <a:t>charity</a:t>
              </a:r>
              <a:endParaRPr lang="en-US" sz="2400" b="1" dirty="0">
                <a:solidFill>
                  <a:schemeClr val="bg1"/>
                </a:solidFill>
                <a:latin typeface="Calibri" panose="020F0502020204030204" pitchFamily="34" charset="0"/>
                <a:ea typeface="Calibri"/>
                <a:cs typeface="Calibri" panose="020F0502020204030204" pitchFamily="34" charset="0"/>
                <a:sym typeface="Calibri"/>
              </a:endParaRPr>
            </a:p>
            <a:p>
              <a:pPr algn="ctr">
                <a:lnSpc>
                  <a:spcPct val="90000"/>
                </a:lnSpc>
                <a:spcBef>
                  <a:spcPts val="630"/>
                </a:spcBef>
              </a:pPr>
              <a:r>
                <a:rPr lang="en-US" sz="2400" b="1" dirty="0">
                  <a:solidFill>
                    <a:schemeClr val="bg1"/>
                  </a:solidFill>
                  <a:latin typeface="Calibri" panose="020F0502020204030204" pitchFamily="34" charset="0"/>
                  <a:ea typeface="Calibri"/>
                  <a:cs typeface="Calibri" panose="020F0502020204030204" pitchFamily="34" charset="0"/>
                  <a:sym typeface="Calibri"/>
                </a:rPr>
                <a:t>(n.)</a:t>
              </a:r>
              <a:endParaRPr lang="ka-GE" sz="2400" b="1" dirty="0">
                <a:solidFill>
                  <a:schemeClr val="bg1"/>
                </a:solidFill>
                <a:latin typeface="Calibri" panose="020F0502020204030204" pitchFamily="34" charset="0"/>
                <a:ea typeface="Calibri"/>
                <a:cs typeface="Calibri" panose="020F0502020204030204" pitchFamily="34" charset="0"/>
                <a:sym typeface="Calibri"/>
              </a:endParaRPr>
            </a:p>
            <a:p>
              <a:pPr algn="ctr">
                <a:lnSpc>
                  <a:spcPct val="90000"/>
                </a:lnSpc>
                <a:spcBef>
                  <a:spcPts val="630"/>
                </a:spcBef>
              </a:pPr>
              <a:r>
                <a:rPr lang="ka-GE" sz="2400" b="1" dirty="0">
                  <a:solidFill>
                    <a:schemeClr val="bg1"/>
                  </a:solidFill>
                  <a:latin typeface="Calibri" panose="020F0502020204030204" pitchFamily="34" charset="0"/>
                  <a:ea typeface="Calibri"/>
                  <a:cs typeface="Calibri" panose="020F0502020204030204" pitchFamily="34" charset="0"/>
                  <a:sym typeface="Calibri"/>
                </a:rPr>
                <a:t>ქველმოქმედება</a:t>
              </a:r>
              <a:endParaRPr lang="en-US" sz="24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5" name="Google Shape;178;g8d3272b2c0_0_186"/>
            <p:cNvSpPr/>
            <p:nvPr/>
          </p:nvSpPr>
          <p:spPr>
            <a:xfrm rot="12155486">
              <a:off x="2014869" y="1947499"/>
              <a:ext cx="2041661" cy="247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505895" y="-109400"/>
              <a:ext cx="3272663" cy="229840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bg1"/>
                  </a:solidFill>
                  <a:latin typeface="Calibri Regular" charset="0"/>
                  <a:ea typeface="Calisto MT Regular" charset="0"/>
                  <a:cs typeface="Calisto MT Regular" charset="0"/>
                </a:rPr>
                <a:t>    </a:t>
              </a:r>
              <a:r>
                <a:rPr lang="en-US" sz="2400" b="1" dirty="0" smtClean="0">
                  <a:solidFill>
                    <a:schemeClr val="bg1"/>
                  </a:solidFill>
                  <a:latin typeface="Calibri" panose="020F0502020204030204" pitchFamily="34" charset="0"/>
                  <a:ea typeface="Calisto MT Regular" charset="0"/>
                  <a:cs typeface="Calibri" panose="020F0502020204030204" pitchFamily="34" charset="0"/>
                </a:rPr>
                <a:t>courtesy</a:t>
              </a:r>
              <a:endParaRPr lang="en-US" sz="2400" b="1" dirty="0">
                <a:solidFill>
                  <a:schemeClr val="bg1"/>
                </a:solidFill>
                <a:latin typeface="Calibri" panose="020F0502020204030204" pitchFamily="34" charset="0"/>
                <a:ea typeface="Calisto MT Regular" charset="0"/>
                <a:cs typeface="Calibri" panose="020F0502020204030204" pitchFamily="34" charset="0"/>
              </a:endParaRPr>
            </a:p>
            <a:p>
              <a:pPr marL="0" lvl="0" indent="0" algn="l" rtl="0">
                <a:spcBef>
                  <a:spcPts val="0"/>
                </a:spcBef>
                <a:spcAft>
                  <a:spcPts val="0"/>
                </a:spcAft>
                <a:buNone/>
              </a:pPr>
              <a:r>
                <a:rPr lang="en-US" sz="2400" b="1" dirty="0">
                  <a:solidFill>
                    <a:schemeClr val="bg1"/>
                  </a:solidFill>
                  <a:latin typeface="Calibri" panose="020F0502020204030204" pitchFamily="34" charset="0"/>
                  <a:ea typeface="Calisto MT Regular" charset="0"/>
                  <a:cs typeface="Calibri" panose="020F0502020204030204" pitchFamily="34" charset="0"/>
                </a:rPr>
                <a:t>          (n.)</a:t>
              </a:r>
            </a:p>
            <a:p>
              <a:pPr marL="0" lvl="0" indent="0" algn="l" rtl="0">
                <a:spcBef>
                  <a:spcPts val="0"/>
                </a:spcBef>
                <a:spcAft>
                  <a:spcPts val="0"/>
                </a:spcAft>
                <a:buNone/>
              </a:pPr>
              <a:r>
                <a:rPr lang="ka-GE" sz="2400" b="1" dirty="0">
                  <a:solidFill>
                    <a:schemeClr val="bg1"/>
                  </a:solidFill>
                  <a:latin typeface="Calibri Regular" charset="0"/>
                  <a:ea typeface="Calisto MT Regular" charset="0"/>
                  <a:cs typeface="Calibri" panose="020F0502020204030204" pitchFamily="34" charset="0"/>
                </a:rPr>
                <a:t>თავაზიანობა</a:t>
              </a:r>
            </a:p>
            <a:p>
              <a:pPr marL="0" lvl="0" indent="0" algn="l" rtl="0">
                <a:spcBef>
                  <a:spcPts val="0"/>
                </a:spcBef>
                <a:spcAft>
                  <a:spcPts val="0"/>
                </a:spcAft>
                <a:buNone/>
              </a:pPr>
              <a:endParaRPr lang="en-US" sz="2000" dirty="0">
                <a:solidFill>
                  <a:schemeClr val="bg1"/>
                </a:solidFill>
                <a:latin typeface="Calibri Regular" charset="0"/>
                <a:ea typeface="Calisto MT Regular" charset="0"/>
                <a:cs typeface="Calisto MT Regular" charset="0"/>
              </a:endParaRPr>
            </a:p>
          </p:txBody>
        </p:sp>
      </p:grpSp>
      <p:sp>
        <p:nvSpPr>
          <p:cNvPr id="39" name="Rectangle 38">
            <a:extLst>
              <a:ext uri="{FF2B5EF4-FFF2-40B4-BE49-F238E27FC236}">
                <a16:creationId xmlns:a16="http://schemas.microsoft.com/office/drawing/2014/main" id="{748FA8E3-2CE3-3647-992D-018F0126A7B0}"/>
              </a:ext>
            </a:extLst>
          </p:cNvPr>
          <p:cNvSpPr/>
          <p:nvPr/>
        </p:nvSpPr>
        <p:spPr>
          <a:xfrm>
            <a:off x="7991679" y="725338"/>
            <a:ext cx="376968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Rectangle 8"/>
          <p:cNvSpPr/>
          <p:nvPr/>
        </p:nvSpPr>
        <p:spPr>
          <a:xfrm>
            <a:off x="6828522" y="725338"/>
            <a:ext cx="6096000" cy="954107"/>
          </a:xfrm>
          <a:prstGeom prst="rect">
            <a:avLst/>
          </a:prstGeom>
        </p:spPr>
        <p:txBody>
          <a:bodyPr>
            <a:spAutoFit/>
          </a:bodyPr>
          <a:lstStyle/>
          <a:p>
            <a:pPr algn="ctr"/>
            <a:r>
              <a:rPr lang="en-US" sz="2800" dirty="0">
                <a:solidFill>
                  <a:schemeClr val="bg1"/>
                </a:solidFill>
                <a:latin typeface="Calibri Regular" charset="0"/>
                <a:ea typeface="Calisto MT Regular" charset="0"/>
                <a:cs typeface="Calisto MT Regular" charset="0"/>
              </a:rPr>
              <a:t>Vocabulary</a:t>
            </a:r>
          </a:p>
          <a:p>
            <a:pPr algn="ctr"/>
            <a:r>
              <a:rPr lang="ka-GE" sz="2800" dirty="0">
                <a:solidFill>
                  <a:schemeClr val="bg1"/>
                </a:solidFill>
                <a:latin typeface="Calibri Regular" charset="0"/>
                <a:ea typeface="Calisto MT Regular" charset="0"/>
                <a:cs typeface="Calisto MT Regular" charset="0"/>
              </a:rPr>
              <a:t>ლექსიკა</a:t>
            </a:r>
            <a:endParaRPr lang="en-US" sz="2800" dirty="0">
              <a:solidFill>
                <a:schemeClr val="bg1"/>
              </a:solidFill>
              <a:latin typeface="Calibri Regular" charset="0"/>
              <a:ea typeface="Calisto MT Regular" charset="0"/>
              <a:cs typeface="Calisto MT Regular" charset="0"/>
            </a:endParaRPr>
          </a:p>
        </p:txBody>
      </p:sp>
    </p:spTree>
    <p:extLst>
      <p:ext uri="{BB962C8B-B14F-4D97-AF65-F5344CB8AC3E}">
        <p14:creationId xmlns:p14="http://schemas.microsoft.com/office/powerpoint/2010/main" val="95254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248943"/>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c</a:t>
            </a:r>
            <a:r>
              <a:rPr lang="en-US" sz="2800" b="1" dirty="0" smtClean="0">
                <a:solidFill>
                  <a:schemeClr val="bg1"/>
                </a:solidFill>
                <a:latin typeface="Calibri" panose="020F0502020204030204" pitchFamily="34" charset="0"/>
                <a:ea typeface="Calisto MT Regular" charset="0"/>
                <a:cs typeface="Calibri" panose="020F0502020204030204" pitchFamily="34" charset="0"/>
              </a:rPr>
              <a:t>ourtesy</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(n.)</a:t>
            </a:r>
          </a:p>
          <a:p>
            <a:pPr marL="0" marR="0" lvl="0" indent="0" algn="ctr" rtl="0">
              <a:spcBef>
                <a:spcPts val="0"/>
              </a:spcBef>
              <a:spcAft>
                <a:spcPts val="0"/>
              </a:spcAft>
              <a:buNone/>
            </a:pPr>
            <a:endParaRPr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0" name="Google Shape;190;g8d3272b2c0_0_231"/>
          <p:cNvSpPr/>
          <p:nvPr/>
        </p:nvSpPr>
        <p:spPr>
          <a:xfrm>
            <a:off x="3972284" y="3980641"/>
            <a:ext cx="4292295"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თავაზიანობა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id="{B328E047-1F90-4CB1-8264-047021299E60}"/>
              </a:ext>
            </a:extLst>
          </p:cNvPr>
          <p:cNvSpPr txBox="1"/>
          <p:nvPr/>
        </p:nvSpPr>
        <p:spPr>
          <a:xfrm>
            <a:off x="8367145" y="664167"/>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248025" y="4861769"/>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She treated them with the greatest </a:t>
            </a:r>
            <a:r>
              <a:rPr lang="en-US" sz="2400" i="1" strike="noStrike" cap="none" dirty="0">
                <a:solidFill>
                  <a:schemeClr val="accent2"/>
                </a:solidFill>
                <a:latin typeface="Calibri" panose="020F0502020204030204" pitchFamily="34" charset="0"/>
                <a:ea typeface="Calibri"/>
                <a:cs typeface="Calibri" panose="020F0502020204030204" pitchFamily="34" charset="0"/>
                <a:sym typeface="Calibri"/>
              </a:rPr>
              <a:t>courtesy.</a:t>
            </a:r>
            <a:endParaRPr sz="2400" i="1"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638999" y="1350628"/>
            <a:ext cx="3187930" cy="237222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ea typeface="Calisto MT Regular" charset="0"/>
                <a:cs typeface="Calibri" panose="020F0502020204030204" pitchFamily="34" charset="0"/>
              </a:rPr>
              <a:t>tolerance</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(n.)</a:t>
            </a:r>
            <a:endParaRPr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9" name="Google Shape;199;g8d3272b2c0_0_239"/>
          <p:cNvSpPr/>
          <p:nvPr/>
        </p:nvSpPr>
        <p:spPr>
          <a:xfrm>
            <a:off x="4132990" y="3871803"/>
            <a:ext cx="4199947" cy="10680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ტოლერანტობა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5E5E76EC-DAFE-4D40-AD68-7D6E5C3B03ED}"/>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id="{75517F93-3FE2-409B-AAEF-72303CA487B7}"/>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id="{4EBF8AC5-E672-D64F-B170-FF606B49B46F}"/>
              </a:ext>
            </a:extLst>
          </p:cNvPr>
          <p:cNvSpPr/>
          <p:nvPr/>
        </p:nvSpPr>
        <p:spPr>
          <a:xfrm>
            <a:off x="3151625" y="5153855"/>
            <a:ext cx="616267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two people lived together in mutual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tolerance.</a:t>
            </a:r>
            <a:endParaRPr sz="2400" i="1" u="none"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8d3272b2c0_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Font typeface="Arial"/>
              <a:buNone/>
            </a:pPr>
            <a:endParaRPr sz="1400" dirty="0">
              <a:solidFill>
                <a:srgbClr val="000000"/>
              </a:solidFill>
              <a:ea typeface="Calisto MT Regular" charset="0"/>
              <a:cs typeface="Calisto MT Regular" charset="0"/>
              <a:sym typeface="Arial"/>
            </a:endParaRPr>
          </a:p>
          <a:p>
            <a:pPr marL="0" lvl="0" indent="0" algn="l" rtl="0">
              <a:spcBef>
                <a:spcPts val="1000"/>
              </a:spcBef>
              <a:spcAft>
                <a:spcPts val="0"/>
              </a:spcAft>
              <a:buNone/>
            </a:pPr>
            <a:endParaRPr dirty="0"/>
          </a:p>
        </p:txBody>
      </p:sp>
      <p:sp>
        <p:nvSpPr>
          <p:cNvPr id="207" name="Google Shape;207;g8d3272b2c0_1_54"/>
          <p:cNvSpPr/>
          <p:nvPr/>
        </p:nvSpPr>
        <p:spPr>
          <a:xfrm>
            <a:off x="4210746" y="1501368"/>
            <a:ext cx="3388050" cy="233823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err="1" smtClean="0">
                <a:solidFill>
                  <a:schemeClr val="lt1"/>
                </a:solidFill>
                <a:latin typeface="Calibri" panose="020F0502020204030204" pitchFamily="34" charset="0"/>
                <a:ea typeface="Calisto MT Regular" charset="0"/>
                <a:cs typeface="Calibri" panose="020F0502020204030204" pitchFamily="34" charset="0"/>
              </a:rPr>
              <a:t>generousity</a:t>
            </a:r>
            <a:endParaRPr lang="en-US" sz="28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(n.)</a:t>
            </a:r>
            <a:endParaRPr sz="2800" b="1" dirty="0">
              <a:solidFill>
                <a:schemeClr val="lt1"/>
              </a:solidFill>
              <a:latin typeface="Calibri" panose="020F0502020204030204" pitchFamily="34" charset="0"/>
              <a:ea typeface="Calisto MT Regular" charset="0"/>
              <a:cs typeface="Calibri" panose="020F0502020204030204" pitchFamily="34" charset="0"/>
            </a:endParaRPr>
          </a:p>
        </p:txBody>
      </p:sp>
      <p:sp>
        <p:nvSpPr>
          <p:cNvPr id="208" name="Google Shape;208;g8d3272b2c0_1_54"/>
          <p:cNvSpPr/>
          <p:nvPr/>
        </p:nvSpPr>
        <p:spPr>
          <a:xfrm>
            <a:off x="4020114" y="3989860"/>
            <a:ext cx="4151700" cy="8842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გულუხვობა</a:t>
            </a:r>
            <a:endParaRPr sz="2400" u="none" strike="noStrike" cap="none" dirty="0">
              <a:solidFill>
                <a:srgbClr val="FFFFFF"/>
              </a:solidFill>
              <a:latin typeface="Calibri Regular" charset="0"/>
              <a:ea typeface="Calibri"/>
              <a:cs typeface="Calibri"/>
              <a:sym typeface="Calibri"/>
            </a:endParaRPr>
          </a:p>
        </p:txBody>
      </p:sp>
      <p:sp>
        <p:nvSpPr>
          <p:cNvPr id="6" name="Google Shape;190;g8d3272b2c0_0_231">
            <a:extLst>
              <a:ext uri="{FF2B5EF4-FFF2-40B4-BE49-F238E27FC236}">
                <a16:creationId xmlns:a16="http://schemas.microsoft.com/office/drawing/2014/main" id="{9019BE52-8DFC-1F4B-8957-0E66BE071B1E}"/>
              </a:ext>
            </a:extLst>
          </p:cNvPr>
          <p:cNvSpPr/>
          <p:nvPr/>
        </p:nvSpPr>
        <p:spPr>
          <a:xfrm>
            <a:off x="3618828" y="5046326"/>
            <a:ext cx="4954272"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Everyone could notice his </a:t>
            </a:r>
            <a:r>
              <a:rPr lang="en-US" sz="2400" i="1" dirty="0" err="1" smtClean="0">
                <a:solidFill>
                  <a:schemeClr val="accent2"/>
                </a:solidFill>
                <a:latin typeface="Calibri" panose="020F0502020204030204" pitchFamily="34" charset="0"/>
                <a:ea typeface="Calibri"/>
                <a:cs typeface="Calibri" panose="020F0502020204030204" pitchFamily="34" charset="0"/>
                <a:sym typeface="Calibri"/>
              </a:rPr>
              <a:t>generousity</a:t>
            </a:r>
            <a:r>
              <a:rPr lang="en-US" sz="2400" i="1" dirty="0" smtClean="0">
                <a:solidFill>
                  <a:schemeClr val="bg1"/>
                </a:solidFill>
                <a:latin typeface="Calibri" panose="020F0502020204030204" pitchFamily="34" charset="0"/>
                <a:ea typeface="Calibri"/>
                <a:cs typeface="Calibri" panose="020F0502020204030204" pitchFamily="34" charset="0"/>
                <a:sym typeface="Calibri"/>
              </a:rPr>
              <a:t> </a:t>
            </a:r>
            <a:r>
              <a:rPr lang="en-US" sz="2400" i="1" dirty="0">
                <a:solidFill>
                  <a:schemeClr val="bg1"/>
                </a:solidFill>
                <a:latin typeface="Calibri" panose="020F0502020204030204" pitchFamily="34" charset="0"/>
                <a:ea typeface="Calibri"/>
                <a:cs typeface="Calibri" panose="020F0502020204030204" pitchFamily="34" charset="0"/>
                <a:sym typeface="Calibri"/>
              </a:rPr>
              <a:t>towards the poor.</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F1977754-0BD6-3948-B2F4-0E363D5BF0C8}"/>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34D6661-1EC1-E845-A38A-76B040F22EA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3018754A-27AC-BE4F-B9FA-6DA1A0DC667A}"/>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29FD0F9F-0F48-A142-B205-9F77FE0A70AB}"/>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827534" y="1675499"/>
            <a:ext cx="2823136" cy="197186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c</a:t>
            </a:r>
            <a:r>
              <a:rPr lang="en-US" sz="2800" b="1" dirty="0" smtClean="0">
                <a:solidFill>
                  <a:schemeClr val="lt1"/>
                </a:solidFill>
                <a:latin typeface="Calibri" panose="020F0502020204030204" pitchFamily="34" charset="0"/>
                <a:ea typeface="Calisto MT Regular" charset="0"/>
                <a:cs typeface="Calibri" panose="020F0502020204030204" pitchFamily="34" charset="0"/>
              </a:rPr>
              <a:t>harity</a:t>
            </a:r>
            <a:endParaRPr lang="en-US" sz="2800" b="1" dirty="0">
              <a:solidFill>
                <a:schemeClr val="lt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Calisto MT Regular" charset="0"/>
                <a:cs typeface="Calibri" panose="020F0502020204030204" pitchFamily="34" charset="0"/>
              </a:rPr>
              <a:t>(n.)</a:t>
            </a:r>
            <a:endParaRPr sz="2800" b="1" dirty="0">
              <a:solidFill>
                <a:schemeClr val="lt1"/>
              </a:solidFill>
              <a:latin typeface="Calibri" panose="020F0502020204030204" pitchFamily="34" charset="0"/>
              <a:ea typeface="Calisto MT Regular" charset="0"/>
              <a:cs typeface="Calibri" panose="020F0502020204030204" pitchFamily="34" charset="0"/>
            </a:endParaRPr>
          </a:p>
        </p:txBody>
      </p:sp>
      <p:sp>
        <p:nvSpPr>
          <p:cNvPr id="217" name="Google Shape;217;g8d3272b2c0_0_255"/>
          <p:cNvSpPr/>
          <p:nvPr/>
        </p:nvSpPr>
        <p:spPr>
          <a:xfrm>
            <a:off x="4020114" y="3851563"/>
            <a:ext cx="4151700" cy="7535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ქველმოქმედება</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73D3E84D-49CD-7B42-8D4F-DBC96FAB1553}"/>
              </a:ext>
            </a:extLst>
          </p:cNvPr>
          <p:cNvSpPr/>
          <p:nvPr/>
        </p:nvSpPr>
        <p:spPr>
          <a:xfrm>
            <a:off x="3619500" y="4809339"/>
            <a:ext cx="4858400"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She does a lot of work for </a:t>
            </a:r>
            <a:r>
              <a:rPr lang="en-US" sz="2400" i="1" strike="noStrike" cap="none" dirty="0">
                <a:solidFill>
                  <a:schemeClr val="accent2"/>
                </a:solidFill>
                <a:latin typeface="Calibri" panose="020F0502020204030204" pitchFamily="34" charset="0"/>
                <a:ea typeface="Calibri"/>
                <a:cs typeface="Calibri" panose="020F0502020204030204" pitchFamily="34" charset="0"/>
                <a:sym typeface="Calibri"/>
              </a:rPr>
              <a:t>charity</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B76FA132-FFBB-B04F-8AB2-074656C32512}"/>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id="{49943C76-1491-D541-A15F-25218D1ED59E}"/>
              </a:ext>
            </a:extLst>
          </p:cNvPr>
          <p:cNvSpPr txBox="1"/>
          <p:nvPr/>
        </p:nvSpPr>
        <p:spPr>
          <a:xfrm>
            <a:off x="8526147" y="443199"/>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7909</TotalTime>
  <Words>1415</Words>
  <Application>Microsoft Office PowerPoint</Application>
  <PresentationFormat>Widescreen</PresentationFormat>
  <Paragraphs>292</Paragraphs>
  <Slides>46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Regular</vt:lpstr>
      <vt:lpstr>Calisto MT Regular</vt:lpstr>
      <vt:lpstr>Merriweather</vt:lpstr>
      <vt:lpstr>Merriweather Light</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300</cp:revision>
  <cp:lastPrinted>2020-08-18T09:30:28Z</cp:lastPrinted>
  <dcterms:created xsi:type="dcterms:W3CDTF">2020-04-09T12:21:27Z</dcterms:created>
  <dcterms:modified xsi:type="dcterms:W3CDTF">2020-12-04T22:05:21Z</dcterms:modified>
</cp:coreProperties>
</file>