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346" r:id="rId6"/>
    <p:sldId id="261" r:id="rId7"/>
    <p:sldId id="262" r:id="rId8"/>
    <p:sldId id="263" r:id="rId9"/>
    <p:sldId id="264" r:id="rId10"/>
    <p:sldId id="267" r:id="rId11"/>
    <p:sldId id="268" r:id="rId12"/>
    <p:sldId id="303" r:id="rId13"/>
    <p:sldId id="311" r:id="rId14"/>
    <p:sldId id="312" r:id="rId15"/>
    <p:sldId id="313" r:id="rId16"/>
    <p:sldId id="314" r:id="rId17"/>
    <p:sldId id="315" r:id="rId18"/>
    <p:sldId id="345" r:id="rId19"/>
    <p:sldId id="271" r:id="rId20"/>
    <p:sldId id="336" r:id="rId21"/>
    <p:sldId id="335" r:id="rId22"/>
    <p:sldId id="337" r:id="rId23"/>
    <p:sldId id="338" r:id="rId24"/>
    <p:sldId id="344" r:id="rId25"/>
    <p:sldId id="361" r:id="rId26"/>
    <p:sldId id="348" r:id="rId27"/>
    <p:sldId id="349" r:id="rId28"/>
    <p:sldId id="362" r:id="rId29"/>
    <p:sldId id="368" r:id="rId30"/>
    <p:sldId id="339" r:id="rId31"/>
    <p:sldId id="356" r:id="rId32"/>
    <p:sldId id="357" r:id="rId33"/>
    <p:sldId id="296" r:id="rId34"/>
    <p:sldId id="297" r:id="rId35"/>
    <p:sldId id="369" r:id="rId36"/>
    <p:sldId id="360" r:id="rId37"/>
    <p:sldId id="366" r:id="rId38"/>
    <p:sldId id="367" r:id="rId39"/>
    <p:sldId id="330" r:id="rId40"/>
    <p:sldId id="331" r:id="rId41"/>
    <p:sldId id="332" r:id="rId42"/>
    <p:sldId id="343" r:id="rId43"/>
    <p:sldId id="304" r:id="rId44"/>
    <p:sldId id="333"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6341"/>
  </p:normalViewPr>
  <p:slideViewPr>
    <p:cSldViewPr snapToGrid="0">
      <p:cViewPr varScale="1">
        <p:scale>
          <a:sx n="107" d="100"/>
          <a:sy n="107" d="100"/>
        </p:scale>
        <p:origin x="780" y="114"/>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272b2c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272b2c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39" name="Google Shape;239;g8d3272b2c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d3272b2c0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d3272b2c0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48" name="Google Shape;248;g8d3272b2c0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11</a:t>
            </a:fld>
            <a:endParaRPr dirty="0">
              <a:ea typeface="Calisto MT Regular" charset="0"/>
              <a:cs typeface="Calisto MT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14</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98891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cs typeface="Calibri"/>
                <a:sym typeface="Calibri"/>
              </a:rPr>
              <a:pPr algn="r"/>
              <a:t>16</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297893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18</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43522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19</a:t>
            </a:fld>
            <a:endParaRPr dirty="0">
              <a:ea typeface="Calisto MT Regular" charset="0"/>
              <a:cs typeface="Calisto MT Regular"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extLst>
      <p:ext uri="{BB962C8B-B14F-4D97-AF65-F5344CB8AC3E}">
        <p14:creationId xmlns:p14="http://schemas.microsoft.com/office/powerpoint/2010/main" val="11245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22</a:t>
            </a:fld>
            <a:endParaRPr dirty="0">
              <a:ea typeface="Calisto MT Regular" charset="0"/>
              <a:cs typeface="Calisto MT Regular" charset="0"/>
            </a:endParaRPr>
          </a:p>
        </p:txBody>
      </p:sp>
    </p:spTree>
    <p:extLst>
      <p:ext uri="{BB962C8B-B14F-4D97-AF65-F5344CB8AC3E}">
        <p14:creationId xmlns:p14="http://schemas.microsoft.com/office/powerpoint/2010/main" val="1047658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23</a:t>
            </a:fld>
            <a:endParaRPr dirty="0">
              <a:ea typeface="Calisto MT Regular" charset="0"/>
              <a:cs typeface="Calisto MT Regular" charset="0"/>
            </a:endParaRPr>
          </a:p>
        </p:txBody>
      </p:sp>
    </p:spTree>
    <p:extLst>
      <p:ext uri="{BB962C8B-B14F-4D97-AF65-F5344CB8AC3E}">
        <p14:creationId xmlns:p14="http://schemas.microsoft.com/office/powerpoint/2010/main" val="123948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32</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33</a:t>
            </a:fld>
            <a:endParaRPr dirty="0">
              <a:ea typeface="Calisto MT Regular" charset="0"/>
              <a:cs typeface="Calisto MT Regular"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34</a:t>
            </a:fld>
            <a:endParaRPr dirty="0">
              <a:ea typeface="Calisto MT Regular" charset="0"/>
              <a:cs typeface="Calisto MT Regular"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extLst>
      <p:ext uri="{BB962C8B-B14F-4D97-AF65-F5344CB8AC3E}">
        <p14:creationId xmlns:p14="http://schemas.microsoft.com/office/powerpoint/2010/main" val="2061927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extLst>
      <p:ext uri="{BB962C8B-B14F-4D97-AF65-F5344CB8AC3E}">
        <p14:creationId xmlns:p14="http://schemas.microsoft.com/office/powerpoint/2010/main" val="2858307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extLst>
      <p:ext uri="{BB962C8B-B14F-4D97-AF65-F5344CB8AC3E}">
        <p14:creationId xmlns:p14="http://schemas.microsoft.com/office/powerpoint/2010/main" val="2995918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38</a:t>
            </a:fld>
            <a:endParaRPr dirty="0">
              <a:ea typeface="Calisto MT Regular" charset="0"/>
              <a:cs typeface="Calisto MT Regular" charset="0"/>
            </a:endParaRPr>
          </a:p>
        </p:txBody>
      </p:sp>
    </p:spTree>
    <p:extLst>
      <p:ext uri="{BB962C8B-B14F-4D97-AF65-F5344CB8AC3E}">
        <p14:creationId xmlns:p14="http://schemas.microsoft.com/office/powerpoint/2010/main" val="3117439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39</a:t>
            </a:fld>
            <a:endParaRPr dirty="0">
              <a:ea typeface="Calisto MT Regular" charset="0"/>
              <a:cs typeface="Calisto MT Regular" charset="0"/>
            </a:endParaRPr>
          </a:p>
        </p:txBody>
      </p:sp>
    </p:spTree>
    <p:extLst>
      <p:ext uri="{BB962C8B-B14F-4D97-AF65-F5344CB8AC3E}">
        <p14:creationId xmlns:p14="http://schemas.microsoft.com/office/powerpoint/2010/main" val="47614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40</a:t>
            </a:fld>
            <a:endParaRPr dirty="0">
              <a:ea typeface="Calisto MT Regular" charset="0"/>
              <a:cs typeface="Calisto MT Regular" charset="0"/>
            </a:endParaRPr>
          </a:p>
        </p:txBody>
      </p:sp>
    </p:spTree>
    <p:extLst>
      <p:ext uri="{BB962C8B-B14F-4D97-AF65-F5344CB8AC3E}">
        <p14:creationId xmlns:p14="http://schemas.microsoft.com/office/powerpoint/2010/main" val="1285877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41</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44</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3272b2c0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3272b2c0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94" name="Google Shape;194;g8d3272b2c0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3272b2c0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3272b2c0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03" name="Google Shape;203;g8d3272b2c0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d3272b2c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d3272b2c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12" name="Google Shape;212;g8d3272b2c0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g8d3272b2c0_0_279"/>
          <p:cNvSpPr/>
          <p:nvPr/>
        </p:nvSpPr>
        <p:spPr>
          <a:xfrm>
            <a:off x="4678532" y="1442907"/>
            <a:ext cx="3329125" cy="219607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lt1"/>
                </a:solidFill>
                <a:latin typeface="Calibri" panose="020F0502020204030204" pitchFamily="34" charset="0"/>
                <a:ea typeface="Calisto MT Regular" charset="0"/>
                <a:cs typeface="Calibri" panose="020F0502020204030204" pitchFamily="34" charset="0"/>
              </a:rPr>
              <a:t>mineral</a:t>
            </a:r>
            <a:endParaRPr lang="en-US" sz="2800" b="1"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lt1"/>
                </a:solidFill>
                <a:latin typeface="Calibri" panose="020F0502020204030204" pitchFamily="34" charset="0"/>
                <a:ea typeface="Calisto MT Regular" charset="0"/>
                <a:cs typeface="Calibri" panose="020F0502020204030204" pitchFamily="34" charset="0"/>
              </a:rPr>
              <a:t>(n.)</a:t>
            </a:r>
            <a:endParaRPr sz="2800" b="1" dirty="0">
              <a:solidFill>
                <a:schemeClr val="lt1"/>
              </a:solidFill>
              <a:latin typeface="Calibri" panose="020F0502020204030204" pitchFamily="34" charset="0"/>
              <a:ea typeface="Calisto MT Regular" charset="0"/>
              <a:cs typeface="Calibri" panose="020F0502020204030204" pitchFamily="34" charset="0"/>
            </a:endParaRPr>
          </a:p>
        </p:txBody>
      </p:sp>
      <p:sp>
        <p:nvSpPr>
          <p:cNvPr id="244" name="Google Shape;244;g8d3272b2c0_0_279"/>
          <p:cNvSpPr/>
          <p:nvPr/>
        </p:nvSpPr>
        <p:spPr>
          <a:xfrm>
            <a:off x="4380806" y="3823854"/>
            <a:ext cx="3791007" cy="73359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rtl="0">
              <a:spcBef>
                <a:spcPts val="0"/>
              </a:spcBef>
              <a:spcAft>
                <a:spcPts val="1200"/>
              </a:spcAft>
              <a:buNone/>
            </a:pPr>
            <a:r>
              <a:rPr sz="2400"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sz="2400" u="none" strike="noStrike" cap="none" dirty="0" err="1">
                <a:solidFill>
                  <a:schemeClr val="lt1"/>
                </a:solidFill>
                <a:latin typeface="Calibri" panose="020F0502020204030204" pitchFamily="34" charset="0"/>
                <a:ea typeface="Calibri"/>
                <a:cs typeface="Calibri" panose="020F0502020204030204" pitchFamily="34" charset="0"/>
                <a:sym typeface="Calibri"/>
              </a:rPr>
              <a:t>მინერალი</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7" name="Google Shape;190;g8d3272b2c0_0_231">
            <a:extLst>
              <a:ext uri="{FF2B5EF4-FFF2-40B4-BE49-F238E27FC236}">
                <a16:creationId xmlns:a16="http://schemas.microsoft.com/office/drawing/2014/main" id="{D0861218-79F7-C745-AA83-9E87ECA0A1A5}"/>
              </a:ext>
            </a:extLst>
          </p:cNvPr>
          <p:cNvSpPr/>
          <p:nvPr/>
        </p:nvSpPr>
        <p:spPr>
          <a:xfrm>
            <a:off x="3737988" y="4857170"/>
            <a:ext cx="49346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The country is rich in </a:t>
            </a:r>
            <a:r>
              <a:rPr lang="en-US" sz="2400" i="1" dirty="0">
                <a:solidFill>
                  <a:schemeClr val="accent2"/>
                </a:solidFill>
                <a:latin typeface="Calibri" panose="020F0502020204030204" pitchFamily="34" charset="0"/>
                <a:ea typeface="Calisto MT Regular" charset="0"/>
                <a:cs typeface="Calibri" panose="020F0502020204030204" pitchFamily="34" charset="0"/>
              </a:rPr>
              <a:t>minerals</a:t>
            </a:r>
            <a:r>
              <a:rPr lang="en-US" sz="2400" i="1" dirty="0">
                <a:solidFill>
                  <a:schemeClr val="bg1"/>
                </a:solidFill>
                <a:latin typeface="Calibri" panose="020F0502020204030204" pitchFamily="34" charset="0"/>
                <a:ea typeface="Calisto MT Regular" charset="0"/>
                <a:cs typeface="Calibri" panose="020F0502020204030204" pitchFamily="34" charset="0"/>
              </a:rPr>
              <a:t> and oil.</a:t>
            </a:r>
          </a:p>
        </p:txBody>
      </p:sp>
      <p:pic>
        <p:nvPicPr>
          <p:cNvPr id="8" name="Google Shape;90;p1">
            <a:extLst>
              <a:ext uri="{FF2B5EF4-FFF2-40B4-BE49-F238E27FC236}">
                <a16:creationId xmlns:a16="http://schemas.microsoft.com/office/drawing/2014/main" id="{732EE9D5-350F-EB41-A182-BAF1FC76FE5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63204DEA-A936-B94B-B90D-59E90181150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E862E3DF-190D-524F-9F2D-72C924011FE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08AE68B2-A8B6-B047-98FC-92AE1185994B}"/>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g8d3272b2c0_0_287"/>
          <p:cNvSpPr/>
          <p:nvPr/>
        </p:nvSpPr>
        <p:spPr>
          <a:xfrm>
            <a:off x="4714613" y="1534676"/>
            <a:ext cx="2824053" cy="229909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rgbClr val="FFFFFF"/>
                </a:solidFill>
                <a:latin typeface="Calibri Regular" charset="0"/>
                <a:ea typeface="Calibri"/>
                <a:cs typeface="Calibri"/>
                <a:sym typeface="Calibri"/>
              </a:rPr>
              <a:t>fuel</a:t>
            </a:r>
            <a:endParaRPr lang="en-US" sz="2800" b="1" dirty="0">
              <a:solidFill>
                <a:srgbClr val="FFFFFF"/>
              </a:solidFill>
              <a:latin typeface="Calibri Regular" charset="0"/>
              <a:ea typeface="Calibri"/>
              <a:cs typeface="Calibri"/>
              <a:sym typeface="Calibri"/>
            </a:endParaRPr>
          </a:p>
          <a:p>
            <a:pPr marL="0" marR="0" lvl="0" indent="0" algn="ctr" rtl="0">
              <a:spcBef>
                <a:spcPts val="0"/>
              </a:spcBef>
              <a:spcAft>
                <a:spcPts val="0"/>
              </a:spcAft>
              <a:buNone/>
            </a:pPr>
            <a:r>
              <a:rPr lang="en-US" sz="2800" b="1" dirty="0">
                <a:solidFill>
                  <a:srgbClr val="FFFFFF"/>
                </a:solidFill>
                <a:latin typeface="Calibri Regular" charset="0"/>
                <a:ea typeface="Calibri"/>
                <a:cs typeface="Calibri"/>
                <a:sym typeface="Calibri"/>
              </a:rPr>
              <a:t>(n.)</a:t>
            </a:r>
            <a:endParaRPr sz="2800" b="1" dirty="0">
              <a:solidFill>
                <a:srgbClr val="FFFFFF"/>
              </a:solidFill>
              <a:latin typeface="Calibri Regular" charset="0"/>
              <a:ea typeface="Calibri"/>
              <a:cs typeface="Calibri"/>
              <a:sym typeface="Calibri"/>
            </a:endParaRPr>
          </a:p>
        </p:txBody>
      </p:sp>
      <p:sp>
        <p:nvSpPr>
          <p:cNvPr id="253" name="Google Shape;253;g8d3272b2c0_0_287"/>
          <p:cNvSpPr/>
          <p:nvPr/>
        </p:nvSpPr>
        <p:spPr>
          <a:xfrm>
            <a:off x="3923607" y="3962400"/>
            <a:ext cx="4520932" cy="7693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l" rtl="0">
              <a:spcBef>
                <a:spcPts val="1200"/>
              </a:spcBef>
              <a:spcAft>
                <a:spcPts val="0"/>
              </a:spcAft>
              <a:buNone/>
            </a:pPr>
            <a:r>
              <a:rPr sz="2400" dirty="0">
                <a:solidFill>
                  <a:schemeClr val="lt1"/>
                </a:solidFill>
                <a:latin typeface="Calibri" panose="020F0502020204030204" pitchFamily="34" charset="0"/>
                <a:ea typeface="Merriweather Light"/>
                <a:cs typeface="Calibri" panose="020F0502020204030204" pitchFamily="34" charset="0"/>
                <a:sym typeface="Merriweather Light"/>
              </a:rPr>
              <a:t>                  </a:t>
            </a:r>
            <a:r>
              <a:rPr sz="2400" dirty="0" err="1">
                <a:solidFill>
                  <a:schemeClr val="lt1"/>
                </a:solidFill>
                <a:latin typeface="Calibri" panose="020F0502020204030204" pitchFamily="34" charset="0"/>
                <a:ea typeface="Merriweather Light"/>
                <a:cs typeface="Calibri" panose="020F0502020204030204" pitchFamily="34" charset="0"/>
                <a:sym typeface="Merriweather Light"/>
              </a:rPr>
              <a:t>საწვავი</a:t>
            </a:r>
            <a:endParaRPr sz="2400" dirty="0">
              <a:solidFill>
                <a:schemeClr val="lt1"/>
              </a:solidFill>
              <a:latin typeface="Calibri" panose="020F0502020204030204" pitchFamily="34" charset="0"/>
              <a:ea typeface="Merriweather Light"/>
              <a:cs typeface="Calibri" panose="020F0502020204030204" pitchFamily="34" charset="0"/>
              <a:sym typeface="Merriweather Light"/>
            </a:endParaRPr>
          </a:p>
        </p:txBody>
      </p:sp>
      <p:sp>
        <p:nvSpPr>
          <p:cNvPr id="7" name="Google Shape;190;g8d3272b2c0_0_231">
            <a:extLst>
              <a:ext uri="{FF2B5EF4-FFF2-40B4-BE49-F238E27FC236}">
                <a16:creationId xmlns:a16="http://schemas.microsoft.com/office/drawing/2014/main" id="{239F01CF-9F24-B541-9847-F5B5F2B8F8AB}"/>
              </a:ext>
            </a:extLst>
          </p:cNvPr>
          <p:cNvSpPr/>
          <p:nvPr/>
        </p:nvSpPr>
        <p:spPr>
          <a:xfrm>
            <a:off x="3781327" y="4860429"/>
            <a:ext cx="4805491"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Today's vehicles use two kinds of </a:t>
            </a:r>
            <a:r>
              <a:rPr lang="en-US" sz="2400" i="1" dirty="0">
                <a:solidFill>
                  <a:schemeClr val="accent2"/>
                </a:solidFill>
                <a:latin typeface="Calibri" panose="020F0502020204030204" pitchFamily="34" charset="0"/>
                <a:ea typeface="Calisto MT Regular" charset="0"/>
                <a:cs typeface="Calibri" panose="020F0502020204030204" pitchFamily="34" charset="0"/>
              </a:rPr>
              <a:t>fuel </a:t>
            </a:r>
            <a:r>
              <a:rPr lang="en-US" sz="2400" i="1" dirty="0">
                <a:solidFill>
                  <a:schemeClr val="bg1"/>
                </a:solidFill>
                <a:latin typeface="Calibri" panose="020F0502020204030204" pitchFamily="34" charset="0"/>
                <a:ea typeface="Calisto MT Regular" charset="0"/>
                <a:cs typeface="Calibri" panose="020F0502020204030204" pitchFamily="34" charset="0"/>
              </a:rPr>
              <a:t>- petrol and diesel.</a:t>
            </a:r>
          </a:p>
        </p:txBody>
      </p:sp>
      <p:pic>
        <p:nvPicPr>
          <p:cNvPr id="8" name="Google Shape;90;p1">
            <a:extLst>
              <a:ext uri="{FF2B5EF4-FFF2-40B4-BE49-F238E27FC236}">
                <a16:creationId xmlns:a16="http://schemas.microsoft.com/office/drawing/2014/main" id="{473C5727-9AB1-AA49-9644-87C94876FADF}"/>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004365E6-6CAF-A048-8693-857B4A60AFD2}"/>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95477" y="3556125"/>
            <a:ext cx="840476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a:latin typeface="Calibri" panose="020F0502020204030204" pitchFamily="34" charset="0"/>
                <a:cs typeface="Calibri" panose="020F0502020204030204" pitchFamily="34" charset="0"/>
              </a:rPr>
              <a:t>Mountain climbers use …………………when they reach higher altitudes.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129364" y="2374625"/>
            <a:ext cx="1674057"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oxygen</a:t>
            </a:r>
          </a:p>
        </p:txBody>
      </p:sp>
      <p:sp>
        <p:nvSpPr>
          <p:cNvPr id="16" name="Rectangle 15">
            <a:extLst>
              <a:ext uri="{FF2B5EF4-FFF2-40B4-BE49-F238E27FC236}">
                <a16:creationId xmlns:a16="http://schemas.microsoft.com/office/drawing/2014/main" id="{CFC47528-8DA9-514A-ABB5-DF08268F46B6}"/>
              </a:ext>
            </a:extLst>
          </p:cNvPr>
          <p:cNvSpPr/>
          <p:nvPr/>
        </p:nvSpPr>
        <p:spPr>
          <a:xfrm>
            <a:off x="1935175" y="2370374"/>
            <a:ext cx="1695924"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soil</a:t>
            </a:r>
          </a:p>
        </p:txBody>
      </p:sp>
      <p:sp>
        <p:nvSpPr>
          <p:cNvPr id="17" name="Rectangle 16">
            <a:extLst>
              <a:ext uri="{FF2B5EF4-FFF2-40B4-BE49-F238E27FC236}">
                <a16:creationId xmlns:a16="http://schemas.microsoft.com/office/drawing/2014/main" id="{C3F1E415-546D-2C48-A6C3-AC6D34F9BA7B}"/>
              </a:ext>
            </a:extLst>
          </p:cNvPr>
          <p:cNvSpPr/>
          <p:nvPr/>
        </p:nvSpPr>
        <p:spPr>
          <a:xfrm>
            <a:off x="3755194" y="2370374"/>
            <a:ext cx="2001560"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oil</a:t>
            </a:r>
          </a:p>
        </p:txBody>
      </p:sp>
      <p:sp>
        <p:nvSpPr>
          <p:cNvPr id="18" name="Rectangle 17">
            <a:extLst>
              <a:ext uri="{FF2B5EF4-FFF2-40B4-BE49-F238E27FC236}">
                <a16:creationId xmlns:a16="http://schemas.microsoft.com/office/drawing/2014/main" id="{9F627E5A-4AF2-2946-8B8E-7F5BF220557A}"/>
              </a:ext>
            </a:extLst>
          </p:cNvPr>
          <p:cNvSpPr/>
          <p:nvPr/>
        </p:nvSpPr>
        <p:spPr>
          <a:xfrm>
            <a:off x="5888508" y="2380753"/>
            <a:ext cx="1895275"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coal</a:t>
            </a:r>
          </a:p>
        </p:txBody>
      </p:sp>
      <p:sp>
        <p:nvSpPr>
          <p:cNvPr id="19" name="Rectangle 18">
            <a:extLst>
              <a:ext uri="{FF2B5EF4-FFF2-40B4-BE49-F238E27FC236}">
                <a16:creationId xmlns:a16="http://schemas.microsoft.com/office/drawing/2014/main" id="{9B367E4F-EA24-D143-A51F-FA5040CB2782}"/>
              </a:ext>
            </a:extLst>
          </p:cNvPr>
          <p:cNvSpPr/>
          <p:nvPr/>
        </p:nvSpPr>
        <p:spPr>
          <a:xfrm>
            <a:off x="7911995" y="2380753"/>
            <a:ext cx="1829370" cy="662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mineral</a:t>
            </a:r>
          </a:p>
        </p:txBody>
      </p:sp>
      <p:sp>
        <p:nvSpPr>
          <p:cNvPr id="20" name="Rectangle 19">
            <a:extLst>
              <a:ext uri="{FF2B5EF4-FFF2-40B4-BE49-F238E27FC236}">
                <a16:creationId xmlns:a16="http://schemas.microsoft.com/office/drawing/2014/main" id="{D86E702E-104A-D647-B1CD-0A5C18F4C340}"/>
              </a:ext>
            </a:extLst>
          </p:cNvPr>
          <p:cNvSpPr/>
          <p:nvPr/>
        </p:nvSpPr>
        <p:spPr>
          <a:xfrm>
            <a:off x="9869577" y="2370374"/>
            <a:ext cx="2183900"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fuel</a:t>
            </a:r>
          </a:p>
        </p:txBody>
      </p:sp>
      <p:sp>
        <p:nvSpPr>
          <p:cNvPr id="25" name="Rectangle 24">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6" name="TextBox 25">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21341 -0.02547 L 0.33841 -0.02547 C 0.3944 -0.02547 0.46341 0.04352 0.46341 0.09953 L 0.46341 0.22453 " pathEditMode="relative" rAng="0" ptsTypes="AAAA">
                                      <p:cBhvr>
                                        <p:cTn id="6" dur="2000" fill="hold"/>
                                        <p:tgtEl>
                                          <p:spTgt spid="3"/>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219937" y="343270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The economy has long been dependent on exports of……………………, especially gold.</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37C75B55-7989-8648-AD44-3E426651A547}"/>
              </a:ext>
            </a:extLst>
          </p:cNvPr>
          <p:cNvSpPr/>
          <p:nvPr/>
        </p:nvSpPr>
        <p:spPr>
          <a:xfrm>
            <a:off x="2341383" y="2227204"/>
            <a:ext cx="2002215"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mineral</a:t>
            </a:r>
          </a:p>
        </p:txBody>
      </p:sp>
      <p:sp>
        <p:nvSpPr>
          <p:cNvPr id="17" name="Rectangle 16">
            <a:extLst>
              <a:ext uri="{FF2B5EF4-FFF2-40B4-BE49-F238E27FC236}">
                <a16:creationId xmlns:a16="http://schemas.microsoft.com/office/drawing/2014/main" id="{2D1FFD4F-87C7-AF4D-A172-F5757015C8A3}"/>
              </a:ext>
            </a:extLst>
          </p:cNvPr>
          <p:cNvSpPr/>
          <p:nvPr/>
        </p:nvSpPr>
        <p:spPr>
          <a:xfrm>
            <a:off x="170866" y="2255390"/>
            <a:ext cx="182937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soil</a:t>
            </a:r>
          </a:p>
        </p:txBody>
      </p:sp>
      <p:sp>
        <p:nvSpPr>
          <p:cNvPr id="18" name="Rectangle 17">
            <a:extLst>
              <a:ext uri="{FF2B5EF4-FFF2-40B4-BE49-F238E27FC236}">
                <a16:creationId xmlns:a16="http://schemas.microsoft.com/office/drawing/2014/main" id="{E1263BD4-41EB-F140-B14D-92CDFFA0F291}"/>
              </a:ext>
            </a:extLst>
          </p:cNvPr>
          <p:cNvSpPr/>
          <p:nvPr/>
        </p:nvSpPr>
        <p:spPr>
          <a:xfrm>
            <a:off x="4610272" y="2255391"/>
            <a:ext cx="2065735" cy="66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coal</a:t>
            </a:r>
          </a:p>
        </p:txBody>
      </p:sp>
      <p:sp>
        <p:nvSpPr>
          <p:cNvPr id="19" name="Rectangle 18">
            <a:extLst>
              <a:ext uri="{FF2B5EF4-FFF2-40B4-BE49-F238E27FC236}">
                <a16:creationId xmlns:a16="http://schemas.microsoft.com/office/drawing/2014/main" id="{4F00EBF1-1BB5-A648-8DE1-A0671CA6C62A}"/>
              </a:ext>
            </a:extLst>
          </p:cNvPr>
          <p:cNvSpPr/>
          <p:nvPr/>
        </p:nvSpPr>
        <p:spPr>
          <a:xfrm>
            <a:off x="7115527" y="2255392"/>
            <a:ext cx="1829369" cy="66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fuel</a:t>
            </a:r>
          </a:p>
        </p:txBody>
      </p:sp>
      <p:sp>
        <p:nvSpPr>
          <p:cNvPr id="20" name="Rectangle 19">
            <a:extLst>
              <a:ext uri="{FF2B5EF4-FFF2-40B4-BE49-F238E27FC236}">
                <a16:creationId xmlns:a16="http://schemas.microsoft.com/office/drawing/2014/main" id="{FA90D152-4A5C-4E41-8151-C27BEF0D827B}"/>
              </a:ext>
            </a:extLst>
          </p:cNvPr>
          <p:cNvSpPr/>
          <p:nvPr/>
        </p:nvSpPr>
        <p:spPr>
          <a:xfrm>
            <a:off x="9286043" y="2255393"/>
            <a:ext cx="2336668" cy="66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oil</a:t>
            </a:r>
          </a:p>
        </p:txBody>
      </p:sp>
      <p:sp>
        <p:nvSpPr>
          <p:cNvPr id="13" name="Rectangle 12">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1.45833E-6 3.7037E-7 L 0.08463 3.7037E-7 C 0.12252 3.7037E-7 0.1694 0.08333 0.1694 0.15116 L 0.1694 0.30231 " pathEditMode="relative" rAng="0" ptsTypes="AAAA">
                                      <p:cBhvr>
                                        <p:cTn id="6" dur="2000" fill="hold"/>
                                        <p:tgtEl>
                                          <p:spTgt spid="16"/>
                                        </p:tgtEl>
                                        <p:attrNameLst>
                                          <p:attrName>ppt_x</p:attrName>
                                          <p:attrName>ppt_y</p:attrName>
                                        </p:attrNameLst>
                                      </p:cBhvr>
                                      <p:rCtr x="8464" y="15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61412" y="3630811"/>
            <a:ext cx="1002679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Calibri" panose="020F0502020204030204" pitchFamily="34" charset="0"/>
                <a:cs typeface="Calibri" panose="020F0502020204030204" pitchFamily="34" charset="0"/>
              </a:rPr>
              <a:t>These new plants haven't taken - they don't like this dry………………...</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AB51ACFF-F310-5647-8BC6-7F2F693EB2A1}"/>
              </a:ext>
            </a:extLst>
          </p:cNvPr>
          <p:cNvSpPr/>
          <p:nvPr/>
        </p:nvSpPr>
        <p:spPr>
          <a:xfrm>
            <a:off x="6266379" y="2311525"/>
            <a:ext cx="207811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fuel</a:t>
            </a:r>
          </a:p>
        </p:txBody>
      </p:sp>
      <p:sp>
        <p:nvSpPr>
          <p:cNvPr id="24" name="Rectangle 23">
            <a:extLst>
              <a:ext uri="{FF2B5EF4-FFF2-40B4-BE49-F238E27FC236}">
                <a16:creationId xmlns:a16="http://schemas.microsoft.com/office/drawing/2014/main" id="{3A21CBDB-B86B-274B-AEE2-502A98736C66}"/>
              </a:ext>
            </a:extLst>
          </p:cNvPr>
          <p:cNvSpPr/>
          <p:nvPr/>
        </p:nvSpPr>
        <p:spPr>
          <a:xfrm>
            <a:off x="3611162" y="2328974"/>
            <a:ext cx="207811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coal</a:t>
            </a:r>
          </a:p>
        </p:txBody>
      </p:sp>
      <p:sp>
        <p:nvSpPr>
          <p:cNvPr id="25" name="Rectangle 24">
            <a:extLst>
              <a:ext uri="{FF2B5EF4-FFF2-40B4-BE49-F238E27FC236}">
                <a16:creationId xmlns:a16="http://schemas.microsoft.com/office/drawing/2014/main" id="{2D0CC33F-1376-2247-AB87-401035E60839}"/>
              </a:ext>
            </a:extLst>
          </p:cNvPr>
          <p:cNvSpPr/>
          <p:nvPr/>
        </p:nvSpPr>
        <p:spPr>
          <a:xfrm>
            <a:off x="9032100" y="2311525"/>
            <a:ext cx="1912991" cy="62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oil</a:t>
            </a:r>
          </a:p>
        </p:txBody>
      </p:sp>
      <p:sp>
        <p:nvSpPr>
          <p:cNvPr id="26" name="Rectangle 25">
            <a:extLst>
              <a:ext uri="{FF2B5EF4-FFF2-40B4-BE49-F238E27FC236}">
                <a16:creationId xmlns:a16="http://schemas.microsoft.com/office/drawing/2014/main" id="{D79AFC14-AF30-1F4E-8F17-110DD69DEAAF}"/>
              </a:ext>
            </a:extLst>
          </p:cNvPr>
          <p:cNvSpPr/>
          <p:nvPr/>
        </p:nvSpPr>
        <p:spPr>
          <a:xfrm>
            <a:off x="1080231" y="2315277"/>
            <a:ext cx="2078119" cy="661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soil</a:t>
            </a:r>
          </a:p>
        </p:txBody>
      </p:sp>
      <p:sp>
        <p:nvSpPr>
          <p:cNvPr id="10" name="Rectangle 9">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6406 0.06412 L 0.06068 0.33796 " pathEditMode="relative" rAng="0" ptsTypes="AA">
                                      <p:cBhvr>
                                        <p:cTn id="6" dur="2000" fill="hold"/>
                                        <p:tgtEl>
                                          <p:spTgt spid="26"/>
                                        </p:tgtEl>
                                        <p:attrNameLst>
                                          <p:attrName>ppt_x</p:attrName>
                                          <p:attrName>ppt_y</p:attrName>
                                        </p:attrNameLst>
                                      </p:cBhvr>
                                      <p:rCtr x="-169" y="1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932155" y="3641384"/>
            <a:ext cx="963227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Some of those schools still use ………………..for their heating.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9D5A5EAA-CD06-4D4F-B2E6-B132E6FC0D9C}"/>
              </a:ext>
            </a:extLst>
          </p:cNvPr>
          <p:cNvSpPr/>
          <p:nvPr/>
        </p:nvSpPr>
        <p:spPr>
          <a:xfrm>
            <a:off x="2095455" y="2233935"/>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coal</a:t>
            </a:r>
          </a:p>
        </p:txBody>
      </p:sp>
      <p:sp>
        <p:nvSpPr>
          <p:cNvPr id="24" name="Rectangle 23">
            <a:extLst>
              <a:ext uri="{FF2B5EF4-FFF2-40B4-BE49-F238E27FC236}">
                <a16:creationId xmlns:a16="http://schemas.microsoft.com/office/drawing/2014/main" id="{7B60A6A8-0AE2-9545-91DC-51583EAD8D7B}"/>
              </a:ext>
            </a:extLst>
          </p:cNvPr>
          <p:cNvSpPr/>
          <p:nvPr/>
        </p:nvSpPr>
        <p:spPr>
          <a:xfrm>
            <a:off x="4548062" y="2243870"/>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fuel</a:t>
            </a:r>
          </a:p>
        </p:txBody>
      </p:sp>
      <p:sp>
        <p:nvSpPr>
          <p:cNvPr id="25" name="Rectangle 24">
            <a:extLst>
              <a:ext uri="{FF2B5EF4-FFF2-40B4-BE49-F238E27FC236}">
                <a16:creationId xmlns:a16="http://schemas.microsoft.com/office/drawing/2014/main" id="{9BC8510C-2B83-394C-99F2-DA4CDABB0620}"/>
              </a:ext>
            </a:extLst>
          </p:cNvPr>
          <p:cNvSpPr/>
          <p:nvPr/>
        </p:nvSpPr>
        <p:spPr>
          <a:xfrm>
            <a:off x="6857536" y="2243870"/>
            <a:ext cx="2064521"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oil</a:t>
            </a:r>
          </a:p>
        </p:txBody>
      </p:sp>
      <p:sp>
        <p:nvSpPr>
          <p:cNvPr id="9" name="Rectangle 8">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0" name="TextBox 9">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6.25E-7 -4.81481E-6 L 0.1875 -4.81481E-6 C 0.27148 -4.81481E-6 0.37513 0.06968 0.37513 0.12639 L 0.37513 0.25301 " pathEditMode="relative" rAng="0" ptsTypes="AAAA">
                                      <p:cBhvr>
                                        <p:cTn id="6" dur="2000" fill="hold"/>
                                        <p:tgtEl>
                                          <p:spTgt spid="23"/>
                                        </p:tgtEl>
                                        <p:attrNameLst>
                                          <p:attrName>ppt_x</p:attrName>
                                          <p:attrName>ppt_y</p:attrName>
                                        </p:attrNameLst>
                                      </p:cBhvr>
                                      <p:rCtr x="18750"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14474" y="3534792"/>
            <a:ext cx="804516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Calibri" panose="020F0502020204030204" pitchFamily="34" charset="0"/>
                <a:cs typeface="Calibri" panose="020F0502020204030204" pitchFamily="34" charset="0"/>
              </a:rPr>
              <a:t>The world needs to develop new energy sources in place of………………...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56AC6B3F-A560-A742-9BDC-512FF4445514}"/>
              </a:ext>
            </a:extLst>
          </p:cNvPr>
          <p:cNvSpPr/>
          <p:nvPr/>
        </p:nvSpPr>
        <p:spPr>
          <a:xfrm>
            <a:off x="3453414" y="2393277"/>
            <a:ext cx="172226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fuel</a:t>
            </a:r>
          </a:p>
        </p:txBody>
      </p:sp>
      <p:sp>
        <p:nvSpPr>
          <p:cNvPr id="24" name="Rectangle 23">
            <a:extLst>
              <a:ext uri="{FF2B5EF4-FFF2-40B4-BE49-F238E27FC236}">
                <a16:creationId xmlns:a16="http://schemas.microsoft.com/office/drawing/2014/main" id="{53A942B7-6B83-6B4C-BBF8-D1111EB748D1}"/>
              </a:ext>
            </a:extLst>
          </p:cNvPr>
          <p:cNvSpPr/>
          <p:nvPr/>
        </p:nvSpPr>
        <p:spPr>
          <a:xfrm>
            <a:off x="5956916" y="2393277"/>
            <a:ext cx="213064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oil</a:t>
            </a:r>
          </a:p>
        </p:txBody>
      </p:sp>
      <p:sp>
        <p:nvSpPr>
          <p:cNvPr id="8" name="Rectangle 7">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TextBox 8">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1394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1.11111E-6 L -0.06185 0.30139 " pathEditMode="relative" rAng="0" ptsTypes="AA">
                                      <p:cBhvr>
                                        <p:cTn id="6" dur="2000" fill="hold"/>
                                        <p:tgtEl>
                                          <p:spTgt spid="24"/>
                                        </p:tgtEl>
                                        <p:attrNameLst>
                                          <p:attrName>ppt_x</p:attrName>
                                          <p:attrName>ppt_y</p:attrName>
                                        </p:attrNameLst>
                                      </p:cBhvr>
                                      <p:rCtr x="-3099" y="1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402673" y="3268912"/>
            <a:ext cx="853144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Millions of trees have been cut down for…………….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id="{A867B969-0030-7D4B-A1EF-C41480F48F1C}"/>
              </a:ext>
            </a:extLst>
          </p:cNvPr>
          <p:cNvSpPr/>
          <p:nvPr/>
        </p:nvSpPr>
        <p:spPr>
          <a:xfrm>
            <a:off x="4909350" y="2029593"/>
            <a:ext cx="1669003"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sto MT Regular" charset="0"/>
              </a:rPr>
              <a:t>fuel</a:t>
            </a:r>
          </a:p>
        </p:txBody>
      </p:sp>
      <p:sp>
        <p:nvSpPr>
          <p:cNvPr id="7" name="Rectangle 6">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3.75E-6 3.7037E-7 L 0.13581 3.7037E-7 C 0.19662 3.7037E-7 0.27162 0.07338 0.27162 0.13333 L 0.27162 0.26667 " pathEditMode="relative" rAng="0" ptsTypes="AAAA">
                                      <p:cBhvr>
                                        <p:cTn id="6" dur="2000" fill="hold"/>
                                        <p:tgtEl>
                                          <p:spTgt spid="24"/>
                                        </p:tgtEl>
                                        <p:attrNameLst>
                                          <p:attrName>ppt_x</p:attrName>
                                          <p:attrName>ppt_y</p:attrName>
                                        </p:attrNameLst>
                                      </p:cBhvr>
                                      <p:rCtr x="13581" y="1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8510265" y="455843"/>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grpSp>
        <p:nvGrpSpPr>
          <p:cNvPr id="9" name="Google Shape;147;g8d3272b2c0_0_186"/>
          <p:cNvGrpSpPr/>
          <p:nvPr/>
        </p:nvGrpSpPr>
        <p:grpSpPr>
          <a:xfrm>
            <a:off x="1357499" y="2336589"/>
            <a:ext cx="9517832" cy="4297293"/>
            <a:chOff x="-324803" y="539773"/>
            <a:chExt cx="10623408" cy="5515630"/>
          </a:xfrm>
        </p:grpSpPr>
        <p:sp>
          <p:nvSpPr>
            <p:cNvPr id="10" name="Google Shape;148;g8d3272b2c0_0_186"/>
            <p:cNvSpPr/>
            <p:nvPr/>
          </p:nvSpPr>
          <p:spPr>
            <a:xfrm>
              <a:off x="3785481" y="178632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161474"/>
              <a:ext cx="1655046" cy="125059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0800000" flipV="1">
              <a:off x="2694071" y="2063646"/>
              <a:ext cx="1101220" cy="97035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6" name="Google Shape;152;g8d3272b2c0_0_186"/>
            <p:cNvSpPr/>
            <p:nvPr/>
          </p:nvSpPr>
          <p:spPr>
            <a:xfrm>
              <a:off x="-324803" y="1203528"/>
              <a:ext cx="3426660" cy="22519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Regular" charset="0"/>
                  <a:ea typeface="Calisto MT Regular" charset="0"/>
                  <a:cs typeface="Calisto MT Regular" charset="0"/>
                </a:rPr>
                <a:t>       </a:t>
              </a:r>
              <a:r>
                <a:rPr lang="en-US" sz="2400" b="1" dirty="0" smtClean="0">
                  <a:solidFill>
                    <a:schemeClr val="bg1"/>
                  </a:solidFill>
                  <a:latin typeface="Calibri Regular" charset="0"/>
                  <a:ea typeface="Calisto MT Regular" charset="0"/>
                  <a:cs typeface="Calisto MT Regular" charset="0"/>
                </a:rPr>
                <a:t>glacier</a:t>
              </a:r>
              <a:endParaRPr lang="en-US"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en-US" sz="2400" b="1" dirty="0">
                  <a:solidFill>
                    <a:schemeClr val="bg1"/>
                  </a:solidFill>
                  <a:latin typeface="Calibri Regular" charset="0"/>
                  <a:ea typeface="Calisto MT Regular" charset="0"/>
                  <a:cs typeface="Calisto MT Regular" charset="0"/>
                </a:rPr>
                <a:t>         (n.)</a:t>
              </a:r>
              <a:endParaRPr lang="ka-GE"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ka-GE" sz="2400" b="1" dirty="0">
                  <a:solidFill>
                    <a:schemeClr val="bg1"/>
                  </a:solidFill>
                  <a:latin typeface="Calibri Regular" charset="0"/>
                  <a:ea typeface="Calisto MT Regular" charset="0"/>
                  <a:cs typeface="Calisto MT Regular" charset="0"/>
                </a:rPr>
                <a:t>    </a:t>
              </a:r>
              <a:r>
                <a:rPr lang="en-US" sz="2400" b="1" dirty="0" smtClean="0">
                  <a:solidFill>
                    <a:schemeClr val="bg1"/>
                  </a:solidFill>
                  <a:latin typeface="Calibri Regular" charset="0"/>
                  <a:ea typeface="Calisto MT Regular" charset="0"/>
                  <a:cs typeface="Calisto MT Regular" charset="0"/>
                </a:rPr>
                <a:t>  </a:t>
              </a:r>
              <a:r>
                <a:rPr lang="ka-GE" sz="1800" b="1" dirty="0" smtClean="0">
                  <a:solidFill>
                    <a:schemeClr val="bg1"/>
                  </a:solidFill>
                  <a:latin typeface="Calibri Regular" charset="0"/>
                  <a:ea typeface="Calisto MT Regular" charset="0"/>
                  <a:cs typeface="Calisto MT Regular" charset="0"/>
                </a:rPr>
                <a:t>მყინვარი</a:t>
              </a:r>
              <a:endParaRPr sz="1800" b="1" dirty="0">
                <a:solidFill>
                  <a:schemeClr val="bg1"/>
                </a:solidFill>
                <a:latin typeface="Calibri Regular" charset="0"/>
                <a:ea typeface="Calisto MT Regular" charset="0"/>
                <a:cs typeface="Calisto MT Regular" charset="0"/>
              </a:endParaRPr>
            </a:p>
          </p:txBody>
        </p:sp>
        <p:sp>
          <p:nvSpPr>
            <p:cNvPr id="18" name="Google Shape;154;g8d3272b2c0_0_186"/>
            <p:cNvSpPr/>
            <p:nvPr/>
          </p:nvSpPr>
          <p:spPr>
            <a:xfrm rot="19133318">
              <a:off x="5679056" y="1578963"/>
              <a:ext cx="894268" cy="103115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0" name="Google Shape;156;g8d3272b2c0_0_186"/>
            <p:cNvSpPr/>
            <p:nvPr/>
          </p:nvSpPr>
          <p:spPr>
            <a:xfrm>
              <a:off x="6322981" y="539773"/>
              <a:ext cx="3975624" cy="212345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Regular" charset="0"/>
                  <a:ea typeface="Calisto MT Regular" charset="0"/>
                  <a:cs typeface="Calisto MT Regular" charset="0"/>
                </a:rPr>
                <a:t>         </a:t>
              </a:r>
              <a:endParaRPr lang="en-US" sz="2400"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endParaRPr sz="2400" dirty="0">
                <a:solidFill>
                  <a:schemeClr val="bg1"/>
                </a:solidFill>
                <a:latin typeface="Calibri Regular" charset="0"/>
                <a:ea typeface="Calisto MT Regular" charset="0"/>
                <a:cs typeface="Calisto MT Regular" charset="0"/>
              </a:endParaRPr>
            </a:p>
          </p:txBody>
        </p:sp>
        <p:sp>
          <p:nvSpPr>
            <p:cNvPr id="21" name="Google Shape;157;g8d3272b2c0_0_186"/>
            <p:cNvSpPr txBox="1"/>
            <p:nvPr/>
          </p:nvSpPr>
          <p:spPr>
            <a:xfrm>
              <a:off x="6732576" y="1245125"/>
              <a:ext cx="2897499" cy="91367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smtClean="0">
                  <a:solidFill>
                    <a:srgbClr val="FFFFFF"/>
                  </a:solidFill>
                  <a:latin typeface="Calibri" panose="020F0502020204030204" pitchFamily="34" charset="0"/>
                  <a:ea typeface="Calibri"/>
                  <a:cs typeface="Calibri" panose="020F0502020204030204" pitchFamily="34" charset="0"/>
                  <a:sym typeface="Calibri"/>
                </a:rPr>
                <a:t>tow</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(v.)</a:t>
              </a: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ბუქსირით წაღება</a:t>
              </a:r>
            </a:p>
            <a:p>
              <a:pPr marL="0" lvl="0" indent="0" algn="ctr" rtl="0">
                <a:spcBef>
                  <a:spcPts val="0"/>
                </a:spcBef>
                <a:spcAft>
                  <a:spcPts val="0"/>
                </a:spcAft>
                <a:buClr>
                  <a:schemeClr val="dk1"/>
                </a:buClr>
                <a:buSzPts val="1100"/>
                <a:buFont typeface="Arial"/>
                <a:buNone/>
              </a:pPr>
              <a:endParaRPr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6;g8d3272b2c0_0_186"/>
            <p:cNvSpPr/>
            <p:nvPr/>
          </p:nvSpPr>
          <p:spPr>
            <a:xfrm rot="5186587">
              <a:off x="4616069" y="3770650"/>
              <a:ext cx="275631"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6" name="Google Shape;167;g8d3272b2c0_0_186"/>
            <p:cNvSpPr txBox="1"/>
            <p:nvPr/>
          </p:nvSpPr>
          <p:spPr>
            <a:xfrm rot="5176116" flipH="1">
              <a:off x="4646482" y="3669479"/>
              <a:ext cx="73888" cy="1500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7" name="Google Shape;168;g8d3272b2c0_0_186"/>
            <p:cNvSpPr/>
            <p:nvPr/>
          </p:nvSpPr>
          <p:spPr>
            <a:xfrm>
              <a:off x="2347348" y="3766779"/>
              <a:ext cx="3778842" cy="228862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69;g8d3272b2c0_0_186"/>
            <p:cNvSpPr txBox="1"/>
            <p:nvPr/>
          </p:nvSpPr>
          <p:spPr>
            <a:xfrm>
              <a:off x="2491353" y="4340285"/>
              <a:ext cx="3634838"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smtClean="0">
                  <a:solidFill>
                    <a:schemeClr val="bg1"/>
                  </a:solidFill>
                  <a:latin typeface="Calibri" panose="020F0502020204030204" pitchFamily="34" charset="0"/>
                  <a:ea typeface="Calibri"/>
                  <a:cs typeface="Calibri" panose="020F0502020204030204" pitchFamily="34" charset="0"/>
                  <a:sym typeface="Calibri"/>
                </a:rPr>
                <a:t>current</a:t>
              </a:r>
              <a:endParaRPr lang="en-US" sz="2000" b="1"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000" b="1" dirty="0">
                  <a:solidFill>
                    <a:schemeClr val="bg1"/>
                  </a:solidFill>
                  <a:latin typeface="Calibri" panose="020F0502020204030204" pitchFamily="34" charset="0"/>
                  <a:ea typeface="Calibri"/>
                  <a:cs typeface="Calibri" panose="020F0502020204030204" pitchFamily="34" charset="0"/>
                  <a:sym typeface="Calibri"/>
                </a:rPr>
                <a:t>(n.)</a:t>
              </a:r>
              <a:endParaRPr lang="ka-GE" sz="2000" b="1"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2000" b="1" dirty="0">
                  <a:solidFill>
                    <a:schemeClr val="bg1"/>
                  </a:solidFill>
                  <a:latin typeface="Calibri" panose="020F0502020204030204" pitchFamily="34" charset="0"/>
                  <a:ea typeface="Calibri"/>
                  <a:cs typeface="Calibri" panose="020F0502020204030204" pitchFamily="34" charset="0"/>
                  <a:sym typeface="Calibri"/>
                </a:rPr>
                <a:t>დინება</a:t>
              </a:r>
              <a:endParaRPr sz="2000" b="1"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4;g8d3272b2c0_0_186"/>
            <p:cNvSpPr/>
            <p:nvPr/>
          </p:nvSpPr>
          <p:spPr>
            <a:xfrm rot="12278115">
              <a:off x="5644697" y="3339227"/>
              <a:ext cx="1428390" cy="5857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5" name="Google Shape;176;g8d3272b2c0_0_186"/>
            <p:cNvSpPr/>
            <p:nvPr/>
          </p:nvSpPr>
          <p:spPr>
            <a:xfrm>
              <a:off x="6368235" y="3363396"/>
              <a:ext cx="3389190" cy="229743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Calibri Regular" charset="0"/>
                  <a:ea typeface="Calisto MT Regular" charset="0"/>
                  <a:cs typeface="Calisto MT Regular" charset="0"/>
                </a:rPr>
                <a:t>    </a:t>
              </a:r>
              <a:endParaRPr lang="ka-GE"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endParaRPr lang="ka-GE"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ka-GE" sz="2400" b="1" dirty="0">
                  <a:solidFill>
                    <a:schemeClr val="bg1"/>
                  </a:solidFill>
                  <a:latin typeface="Calibri Regular" charset="0"/>
                  <a:ea typeface="Calisto MT Regular" charset="0"/>
                  <a:cs typeface="Calisto MT Regular" charset="0"/>
                </a:rPr>
                <a:t>     </a:t>
              </a:r>
              <a:r>
                <a:rPr lang="en-US" sz="2400" b="1" dirty="0" smtClean="0">
                  <a:solidFill>
                    <a:schemeClr val="bg1"/>
                  </a:solidFill>
                  <a:latin typeface="Calibri Regular" charset="0"/>
                  <a:ea typeface="Calisto MT Regular" charset="0"/>
                  <a:cs typeface="Calisto MT Regular" charset="0"/>
                </a:rPr>
                <a:t>setback</a:t>
              </a:r>
              <a:endParaRPr lang="en-US"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ka-GE" sz="2400" b="1" dirty="0">
                  <a:solidFill>
                    <a:schemeClr val="bg1"/>
                  </a:solidFill>
                  <a:latin typeface="Calibri Regular" charset="0"/>
                  <a:ea typeface="Calisto MT Regular" charset="0"/>
                  <a:cs typeface="Calisto MT Regular" charset="0"/>
                </a:rPr>
                <a:t>          </a:t>
              </a:r>
              <a:r>
                <a:rPr lang="en-US" sz="2400" b="1" dirty="0">
                  <a:solidFill>
                    <a:schemeClr val="bg1"/>
                  </a:solidFill>
                  <a:latin typeface="Calibri Regular" charset="0"/>
                  <a:ea typeface="Calisto MT Regular" charset="0"/>
                  <a:cs typeface="Calisto MT Regular" charset="0"/>
                </a:rPr>
                <a:t>(n.)</a:t>
              </a:r>
              <a:endParaRPr lang="ka-GE"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ka-GE" sz="1800" b="1" dirty="0">
                  <a:solidFill>
                    <a:schemeClr val="bg1"/>
                  </a:solidFill>
                  <a:latin typeface="Calibri Regular" charset="0"/>
                  <a:ea typeface="Calisto MT Regular" charset="0"/>
                  <a:cs typeface="Calisto MT Regular" charset="0"/>
                </a:rPr>
                <a:t> წარუმატებლობა,   </a:t>
              </a:r>
              <a:r>
                <a:rPr lang="en-US" sz="1800" b="1" dirty="0" smtClean="0">
                  <a:solidFill>
                    <a:schemeClr val="bg1"/>
                  </a:solidFill>
                  <a:latin typeface="Calibri Regular" charset="0"/>
                  <a:ea typeface="Calisto MT Regular" charset="0"/>
                  <a:cs typeface="Calisto MT Regular" charset="0"/>
                </a:rPr>
                <a:t> </a:t>
              </a:r>
              <a:r>
                <a:rPr lang="ka-GE" sz="1800" b="1" dirty="0" smtClean="0">
                  <a:solidFill>
                    <a:schemeClr val="bg1"/>
                  </a:solidFill>
                  <a:latin typeface="Calibri Regular" charset="0"/>
                  <a:ea typeface="Calisto MT Regular" charset="0"/>
                  <a:cs typeface="Calisto MT Regular" charset="0"/>
                </a:rPr>
                <a:t>დაბრკოლება</a:t>
              </a:r>
              <a:endParaRPr lang="en-US" sz="18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endParaRPr lang="ka-GE"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endParaRPr lang="en-US" sz="1600" b="1" dirty="0">
                <a:solidFill>
                  <a:schemeClr val="bg1"/>
                </a:solidFill>
                <a:latin typeface="Calibri Regular" charset="0"/>
                <a:ea typeface="Calisto MT Regular" charset="0"/>
                <a:cs typeface="Calisto MT Regular" charset="0"/>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cxnSp>
        <p:nvCxnSpPr>
          <p:cNvPr id="3" name="Straight Arrow Connector 2">
            <a:extLst>
              <a:ext uri="{FF2B5EF4-FFF2-40B4-BE49-F238E27FC236}">
                <a16:creationId xmlns:a16="http://schemas.microsoft.com/office/drawing/2014/main" id="{4DBF6365-0156-47E2-A6F0-3F48BDFA596C}"/>
              </a:ext>
            </a:extLst>
          </p:cNvPr>
          <p:cNvCxnSpPr>
            <a:cxnSpLocks/>
            <a:stCxn id="10" idx="0"/>
          </p:cNvCxnSpPr>
          <p:nvPr/>
        </p:nvCxnSpPr>
        <p:spPr>
          <a:xfrm flipH="1" flipV="1">
            <a:off x="5914184" y="2758959"/>
            <a:ext cx="20294" cy="548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034F6F6-E50A-41E7-A744-CF70F1F4389A}"/>
              </a:ext>
            </a:extLst>
          </p:cNvPr>
          <p:cNvSpPr/>
          <p:nvPr/>
        </p:nvSpPr>
        <p:spPr>
          <a:xfrm>
            <a:off x="4355916" y="1111216"/>
            <a:ext cx="3070048" cy="187112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shortage</a:t>
            </a:r>
            <a:endParaRPr lang="en-US" sz="2000" b="1" dirty="0"/>
          </a:p>
          <a:p>
            <a:pPr algn="ctr"/>
            <a:r>
              <a:rPr lang="en-US" sz="2000" b="1" dirty="0"/>
              <a:t>(n.)</a:t>
            </a:r>
          </a:p>
          <a:p>
            <a:pPr algn="ctr"/>
            <a:r>
              <a:rPr lang="ka-GE" sz="1800" b="1" dirty="0"/>
              <a:t>ნაკლებობა, დეფიციტი</a:t>
            </a:r>
            <a:endParaRPr lang="en-US" sz="1800" b="1" dirty="0"/>
          </a:p>
        </p:txBody>
      </p:sp>
    </p:spTree>
    <p:extLst>
      <p:ext uri="{BB962C8B-B14F-4D97-AF65-F5344CB8AC3E}">
        <p14:creationId xmlns:p14="http://schemas.microsoft.com/office/powerpoint/2010/main" val="116007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28621" y="4219142"/>
            <a:ext cx="4456591" cy="9689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strike="noStrike" cap="none" dirty="0" err="1">
                <a:solidFill>
                  <a:schemeClr val="bg1"/>
                </a:solidFill>
                <a:latin typeface="Calibri Regular" charset="0"/>
                <a:ea typeface="Calibri"/>
                <a:cs typeface="Calibri"/>
                <a:sym typeface="Calibri"/>
              </a:rPr>
              <a:t>მყინვარი</a:t>
            </a:r>
            <a:endParaRPr sz="2400" strike="noStrike" cap="none" dirty="0">
              <a:solidFill>
                <a:schemeClr val="bg1"/>
              </a:solidFill>
              <a:latin typeface="Calibri Regular" charset="0"/>
              <a:ea typeface="Calibri"/>
              <a:cs typeface="Calibri"/>
              <a:sym typeface="Calibri"/>
            </a:endParaRPr>
          </a:p>
        </p:txBody>
      </p:sp>
      <p:sp>
        <p:nvSpPr>
          <p:cNvPr id="15" name="Google Shape;305;g8d3272b2c0_0_467"/>
          <p:cNvSpPr/>
          <p:nvPr/>
        </p:nvSpPr>
        <p:spPr>
          <a:xfrm>
            <a:off x="3837837" y="2064478"/>
            <a:ext cx="4267201"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lt1"/>
                </a:solidFill>
                <a:latin typeface="Calibri" panose="020F0502020204030204" pitchFamily="34" charset="0"/>
                <a:ea typeface="Merriweather"/>
                <a:cs typeface="Calibri" panose="020F0502020204030204" pitchFamily="34" charset="0"/>
                <a:sym typeface="Merriweather Light"/>
              </a:rPr>
              <a:t> </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glacier</a:t>
            </a: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(n.)</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a16="http://schemas.microsoft.com/office/drawing/2014/main" id="{346307CE-BC9D-4DD1-856A-707B236085F7}"/>
              </a:ext>
            </a:extLst>
          </p:cNvPr>
          <p:cNvSpPr/>
          <p:nvPr/>
        </p:nvSpPr>
        <p:spPr>
          <a:xfrm>
            <a:off x="2689934" y="5415380"/>
            <a:ext cx="6853561" cy="125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Calibri" panose="020F0502020204030204" pitchFamily="34" charset="0"/>
                <a:cs typeface="Calibri" panose="020F0502020204030204" pitchFamily="34" charset="0"/>
              </a:rPr>
              <a:t>Greenhouse effect will probably warm the oceans and partially melt </a:t>
            </a:r>
            <a:r>
              <a:rPr lang="en-US" sz="2800" i="1" dirty="0">
                <a:solidFill>
                  <a:schemeClr val="accent2"/>
                </a:solidFill>
                <a:latin typeface="Calibri" panose="020F0502020204030204" pitchFamily="34" charset="0"/>
                <a:cs typeface="Calibri" panose="020F0502020204030204" pitchFamily="34" charset="0"/>
              </a:rPr>
              <a:t>glaciers</a:t>
            </a:r>
            <a:r>
              <a:rPr lang="en-US" sz="2800" i="1" dirty="0">
                <a:latin typeface="Calibri" panose="020F0502020204030204" pitchFamily="34" charset="0"/>
                <a:cs typeface="Calibri" panose="020F0502020204030204" pitchFamily="34" charset="0"/>
              </a:rPr>
              <a:t> and other 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Regular" charset="0"/>
                <a:ea typeface="Calibri"/>
                <a:cs typeface="Calibri"/>
                <a:sym typeface="Calibri"/>
              </a:rPr>
              <a:t>Ecology | </a:t>
            </a:r>
            <a:r>
              <a:rPr lang="ka-GE" sz="6600" dirty="0" smtClean="0">
                <a:solidFill>
                  <a:schemeClr val="bg1"/>
                </a:solidFill>
                <a:latin typeface="Calibri Regular" charset="0"/>
                <a:ea typeface="Calibri"/>
                <a:cs typeface="Calibri"/>
                <a:sym typeface="Calibri"/>
              </a:rPr>
              <a:t>ეკოლოგია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 Level B1</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950287" y="4467547"/>
            <a:ext cx="4527613" cy="9282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u="none" strike="noStrike" cap="none" dirty="0" err="1">
                <a:solidFill>
                  <a:schemeClr val="lt1"/>
                </a:solidFill>
                <a:latin typeface="Calibri Regular" charset="0"/>
                <a:ea typeface="Calibri"/>
                <a:cs typeface="Calibri"/>
                <a:sym typeface="Calibri"/>
              </a:rPr>
              <a:t>დეფიციტი</a:t>
            </a:r>
            <a:r>
              <a:rPr sz="2400" u="none" strike="noStrike" cap="none" dirty="0">
                <a:solidFill>
                  <a:schemeClr val="lt1"/>
                </a:solidFill>
                <a:latin typeface="Calibri Regular" charset="0"/>
                <a:ea typeface="Calibri"/>
                <a:cs typeface="Calibri"/>
                <a:sym typeface="Calibri"/>
              </a:rPr>
              <a:t>, </a:t>
            </a:r>
            <a:r>
              <a:rPr sz="2400" u="none" strike="noStrike" cap="none" dirty="0" err="1">
                <a:solidFill>
                  <a:schemeClr val="lt1"/>
                </a:solidFill>
                <a:latin typeface="Calibri Regular" charset="0"/>
                <a:ea typeface="Calibri"/>
                <a:cs typeface="Calibri"/>
                <a:sym typeface="Calibri"/>
              </a:rPr>
              <a:t>ნაკლებობა</a:t>
            </a: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118228" y="2195846"/>
            <a:ext cx="4267201"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lt1"/>
                </a:solidFill>
                <a:latin typeface="Calibri" panose="020F0502020204030204" pitchFamily="34" charset="0"/>
                <a:ea typeface="Merriweather"/>
                <a:cs typeface="Calibri" panose="020F0502020204030204" pitchFamily="34" charset="0"/>
                <a:sym typeface="Merriweather Light"/>
              </a:rPr>
              <a:t> </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shortage</a:t>
            </a: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(n.)</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a16="http://schemas.microsoft.com/office/drawing/2014/main" id="{4ACEDBCE-3075-43EA-89A4-A660715B448F}"/>
              </a:ext>
            </a:extLst>
          </p:cNvPr>
          <p:cNvSpPr/>
          <p:nvPr/>
        </p:nvSpPr>
        <p:spPr>
          <a:xfrm>
            <a:off x="3160451" y="5770485"/>
            <a:ext cx="6090081"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atin typeface="Calibri" panose="020F0502020204030204" pitchFamily="34" charset="0"/>
                <a:cs typeface="Calibri" panose="020F0502020204030204" pitchFamily="34" charset="0"/>
              </a:rPr>
              <a:t>The long hot summer has led to serious water </a:t>
            </a:r>
            <a:r>
              <a:rPr lang="en-US" sz="2400" i="1" dirty="0">
                <a:solidFill>
                  <a:schemeClr val="accent2"/>
                </a:solidFill>
                <a:latin typeface="Calibri" panose="020F0502020204030204" pitchFamily="34" charset="0"/>
                <a:cs typeface="Calibri" panose="020F0502020204030204" pitchFamily="34" charset="0"/>
              </a:rPr>
              <a:t>shortages</a:t>
            </a:r>
            <a:r>
              <a:rPr lang="en-US" sz="2400"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1746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65896" y="4440386"/>
            <a:ext cx="4284386" cy="10846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dirty="0">
                <a:solidFill>
                  <a:schemeClr val="lt1"/>
                </a:solidFill>
                <a:latin typeface="Merriweather Light"/>
                <a:ea typeface="Merriweather Light"/>
                <a:cs typeface="Merriweather Light"/>
                <a:sym typeface="Merriweather Light"/>
              </a:rPr>
              <a:t> </a:t>
            </a:r>
            <a:r>
              <a:rPr lang="ka-GE" sz="2400" dirty="0">
                <a:solidFill>
                  <a:schemeClr val="lt1"/>
                </a:solidFill>
                <a:latin typeface="Merriweather Light"/>
                <a:ea typeface="Merriweather Light"/>
                <a:cs typeface="Merriweather Light"/>
                <a:sym typeface="Merriweather Light"/>
              </a:rPr>
              <a:t>ბუქსირით წაღება</a:t>
            </a:r>
            <a:endParaRPr sz="2400" i="1" u="none" strike="noStrike" cap="none" dirty="0">
              <a:solidFill>
                <a:schemeClr val="accent2"/>
              </a:solidFill>
              <a:latin typeface="Calibri Regular" charset="0"/>
              <a:ea typeface="Calibri"/>
              <a:cs typeface="Calibri"/>
              <a:sym typeface="Calibri"/>
            </a:endParaRPr>
          </a:p>
        </p:txBody>
      </p:sp>
      <p:sp>
        <p:nvSpPr>
          <p:cNvPr id="15" name="Google Shape;305;g8d3272b2c0_0_467"/>
          <p:cNvSpPr/>
          <p:nvPr/>
        </p:nvSpPr>
        <p:spPr>
          <a:xfrm>
            <a:off x="4033569" y="2081400"/>
            <a:ext cx="3749040"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tow</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(v.)</a:t>
            </a:r>
          </a:p>
        </p:txBody>
      </p:sp>
      <p:sp>
        <p:nvSpPr>
          <p:cNvPr id="2" name="Rectangle 1">
            <a:extLst>
              <a:ext uri="{FF2B5EF4-FFF2-40B4-BE49-F238E27FC236}">
                <a16:creationId xmlns:a16="http://schemas.microsoft.com/office/drawing/2014/main" id="{8A673F4B-A0C2-48B6-A049-C658D78476DE}"/>
              </a:ext>
            </a:extLst>
          </p:cNvPr>
          <p:cNvSpPr/>
          <p:nvPr/>
        </p:nvSpPr>
        <p:spPr>
          <a:xfrm>
            <a:off x="3116062" y="5726097"/>
            <a:ext cx="5690587" cy="852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Icebergs </a:t>
            </a:r>
            <a:r>
              <a:rPr lang="en-US" sz="2400" i="1" dirty="0" smtClean="0">
                <a:latin typeface="Calibri" panose="020F0502020204030204" pitchFamily="34" charset="0"/>
                <a:cs typeface="Calibri" panose="020F0502020204030204" pitchFamily="34" charset="0"/>
              </a:rPr>
              <a:t>can be </a:t>
            </a:r>
            <a:r>
              <a:rPr lang="en-US" sz="2400" i="1" dirty="0">
                <a:solidFill>
                  <a:schemeClr val="accent2"/>
                </a:solidFill>
                <a:latin typeface="Calibri" panose="020F0502020204030204" pitchFamily="34" charset="0"/>
                <a:cs typeface="Calibri" panose="020F0502020204030204" pitchFamily="34" charset="0"/>
              </a:rPr>
              <a:t>towed</a:t>
            </a:r>
            <a:r>
              <a:rPr lang="en-US" sz="2400" i="1" dirty="0">
                <a:latin typeface="Calibri" panose="020F0502020204030204" pitchFamily="34" charset="0"/>
                <a:cs typeface="Calibri" panose="020F0502020204030204" pitchFamily="34" charset="0"/>
              </a:rPr>
              <a:t> from the poles. </a:t>
            </a:r>
            <a:r>
              <a:rPr lang="en-US" sz="2400" i="1" dirty="0" smtClean="0">
                <a:latin typeface="Calibri" panose="020F0502020204030204" pitchFamily="34" charset="0"/>
                <a:cs typeface="Calibri" panose="020F0502020204030204" pitchFamily="34" charset="0"/>
              </a:rPr>
              <a:t> </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2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145873" y="4459414"/>
            <a:ext cx="4465468" cy="77841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u="none" strike="noStrike" cap="none" dirty="0" err="1">
                <a:solidFill>
                  <a:schemeClr val="lt1"/>
                </a:solidFill>
                <a:latin typeface="Calibri Regular" charset="0"/>
                <a:ea typeface="Calibri"/>
                <a:cs typeface="Calibri"/>
                <a:sym typeface="Calibri"/>
              </a:rPr>
              <a:t>წარუმატებლობა</a:t>
            </a:r>
            <a:r>
              <a:rPr sz="2400" u="none" strike="noStrike" cap="none" dirty="0">
                <a:solidFill>
                  <a:schemeClr val="lt1"/>
                </a:solidFill>
                <a:latin typeface="Calibri Regular" charset="0"/>
                <a:ea typeface="Calibri"/>
                <a:cs typeface="Calibri"/>
                <a:sym typeface="Calibri"/>
              </a:rPr>
              <a:t>, </a:t>
            </a:r>
            <a:r>
              <a:rPr sz="2400" u="none" strike="noStrike" cap="none" dirty="0" err="1">
                <a:solidFill>
                  <a:schemeClr val="lt1"/>
                </a:solidFill>
                <a:latin typeface="Calibri Regular" charset="0"/>
                <a:ea typeface="Calibri"/>
                <a:cs typeface="Calibri"/>
                <a:sym typeface="Calibri"/>
              </a:rPr>
              <a:t>დაბრკოლება</a:t>
            </a: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827534" y="2042571"/>
            <a:ext cx="2999813"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setback</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0EF9BE1E-2F23-4238-BE7A-3266217FED8C}"/>
              </a:ext>
            </a:extLst>
          </p:cNvPr>
          <p:cNvSpPr/>
          <p:nvPr/>
        </p:nvSpPr>
        <p:spPr>
          <a:xfrm>
            <a:off x="3364637" y="5680384"/>
            <a:ext cx="609008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There has been a temporary </a:t>
            </a:r>
            <a:r>
              <a:rPr lang="en-US" sz="2400" i="1" dirty="0">
                <a:solidFill>
                  <a:schemeClr val="accent2"/>
                </a:solidFill>
                <a:latin typeface="Calibri" panose="020F0502020204030204" pitchFamily="34" charset="0"/>
                <a:cs typeface="Calibri" panose="020F0502020204030204" pitchFamily="34" charset="0"/>
              </a:rPr>
              <a:t>setback</a:t>
            </a:r>
            <a:r>
              <a:rPr lang="en-US" sz="2400" i="1" dirty="0">
                <a:latin typeface="Calibri" panose="020F0502020204030204" pitchFamily="34" charset="0"/>
                <a:cs typeface="Calibri" panose="020F0502020204030204" pitchFamily="34" charset="0"/>
              </a:rPr>
              <a:t> in our plans.</a:t>
            </a:r>
          </a:p>
        </p:txBody>
      </p:sp>
    </p:spTree>
    <p:extLst>
      <p:ext uri="{BB962C8B-B14F-4D97-AF65-F5344CB8AC3E}">
        <p14:creationId xmlns:p14="http://schemas.microsoft.com/office/powerpoint/2010/main" val="167529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638502" y="4476742"/>
            <a:ext cx="3477269" cy="89126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u="none" strike="noStrike" cap="none" dirty="0">
                <a:solidFill>
                  <a:schemeClr val="lt1"/>
                </a:solidFill>
                <a:latin typeface="Calibri Regular" charset="0"/>
                <a:ea typeface="Calibri"/>
                <a:cs typeface="Calibri"/>
                <a:sym typeface="Calibri"/>
              </a:rPr>
              <a:t>დინება</a:t>
            </a:r>
          </a:p>
        </p:txBody>
      </p:sp>
      <p:sp>
        <p:nvSpPr>
          <p:cNvPr id="15" name="Google Shape;305;g8d3272b2c0_0_467"/>
          <p:cNvSpPr/>
          <p:nvPr/>
        </p:nvSpPr>
        <p:spPr>
          <a:xfrm>
            <a:off x="4699312" y="1846555"/>
            <a:ext cx="3475139"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current</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3145DF5A-7BF0-4CF3-9647-4DE29BF0DF8A}"/>
              </a:ext>
            </a:extLst>
          </p:cNvPr>
          <p:cNvSpPr/>
          <p:nvPr/>
        </p:nvSpPr>
        <p:spPr>
          <a:xfrm>
            <a:off x="3648722" y="5601610"/>
            <a:ext cx="5575177" cy="89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He was swept out to sea by the strong </a:t>
            </a:r>
            <a:r>
              <a:rPr lang="en-US" sz="2400" i="1" dirty="0">
                <a:solidFill>
                  <a:schemeClr val="accent2"/>
                </a:solidFill>
                <a:latin typeface="Calibri" panose="020F0502020204030204" pitchFamily="34" charset="0"/>
                <a:cs typeface="Calibri" panose="020F0502020204030204" pitchFamily="34" charset="0"/>
              </a:rPr>
              <a:t>current</a:t>
            </a:r>
            <a:r>
              <a:rPr lang="en-US" sz="2400"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9125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7F9B12-969A-408D-9A80-DB3D56BB645E}"/>
              </a:ext>
            </a:extLst>
          </p:cNvPr>
          <p:cNvSpPr/>
          <p:nvPr/>
        </p:nvSpPr>
        <p:spPr>
          <a:xfrm>
            <a:off x="3078760" y="3073400"/>
            <a:ext cx="59069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3200" dirty="0">
              <a:latin typeface="Calibri" panose="020F0502020204030204" pitchFamily="34" charset="0"/>
              <a:cs typeface="Calibri" panose="020F0502020204030204" pitchFamily="34" charset="0"/>
            </a:endParaRPr>
          </a:p>
          <a:p>
            <a:pPr algn="ctr"/>
            <a:r>
              <a:rPr lang="en-US" sz="3200" dirty="0">
                <a:latin typeface="Calibri" panose="020F0502020204030204" pitchFamily="34" charset="0"/>
                <a:cs typeface="Calibri" panose="020F0502020204030204" pitchFamily="34" charset="0"/>
              </a:rPr>
              <a:t>Reading Comprehension</a:t>
            </a:r>
          </a:p>
          <a:p>
            <a:pPr algn="ctr"/>
            <a:r>
              <a:rPr lang="ka-GE" sz="3200" dirty="0" smtClean="0">
                <a:latin typeface="Calibri" panose="020F0502020204030204" pitchFamily="34" charset="0"/>
                <a:cs typeface="Calibri" panose="020F0502020204030204" pitchFamily="34" charset="0"/>
              </a:rPr>
              <a:t>წაკითხულის </a:t>
            </a:r>
            <a:r>
              <a:rPr lang="ka-GE" sz="3200" dirty="0">
                <a:latin typeface="Calibri" panose="020F0502020204030204" pitchFamily="34" charset="0"/>
                <a:cs typeface="Calibri" panose="020F0502020204030204" pitchFamily="34" charset="0"/>
              </a:rPr>
              <a:t>გააზრება</a:t>
            </a:r>
            <a:endParaRPr lang="en-US" sz="3200" dirty="0">
              <a:latin typeface="Calibri" panose="020F0502020204030204" pitchFamily="34" charset="0"/>
              <a:cs typeface="Calibri" panose="020F0502020204030204" pitchFamily="34" charset="0"/>
            </a:endParaRPr>
          </a:p>
          <a:p>
            <a:pPr algn="just"/>
            <a:endParaRPr lang="en-US" dirty="0">
              <a:latin typeface="Calibri Regular" charset="0"/>
            </a:endParaRPr>
          </a:p>
        </p:txBody>
      </p:sp>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816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B65114-9489-4075-A9BD-011C3B83F480}"/>
              </a:ext>
            </a:extLst>
          </p:cNvPr>
          <p:cNvSpPr/>
          <p:nvPr/>
        </p:nvSpPr>
        <p:spPr>
          <a:xfrm>
            <a:off x="2187674" y="2002910"/>
            <a:ext cx="7275990" cy="1440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Where does your drinkable water come from? Do you drink tap water or buy bottled water? </a:t>
            </a:r>
          </a:p>
        </p:txBody>
      </p:sp>
      <p:sp>
        <p:nvSpPr>
          <p:cNvPr id="6" name="Rectangle 5">
            <a:extLst>
              <a:ext uri="{FF2B5EF4-FFF2-40B4-BE49-F238E27FC236}">
                <a16:creationId xmlns:a16="http://schemas.microsoft.com/office/drawing/2014/main" id="{18B7B249-2B79-4489-93DA-9D66FEC898A9}"/>
              </a:ext>
            </a:extLst>
          </p:cNvPr>
          <p:cNvSpPr/>
          <p:nvPr/>
        </p:nvSpPr>
        <p:spPr>
          <a:xfrm>
            <a:off x="2187674" y="3981877"/>
            <a:ext cx="7275990" cy="133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Are there any countries deprived of water? How is the problem solved?</a:t>
            </a:r>
          </a:p>
        </p:txBody>
      </p:sp>
      <p:pic>
        <p:nvPicPr>
          <p:cNvPr id="4"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1885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a16="http://schemas.microsoft.com/office/drawing/2014/main" id="{BA6CCF4A-DD7B-412B-ADB1-7004BC600AD1}"/>
              </a:ext>
            </a:extLst>
          </p:cNvPr>
          <p:cNvSpPr/>
          <p:nvPr/>
        </p:nvSpPr>
        <p:spPr>
          <a:xfrm>
            <a:off x="842838" y="2265028"/>
            <a:ext cx="10386291" cy="4429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There are 1.1 billion people on Earth who live without access to clean drinking water. </a:t>
            </a:r>
            <a:r>
              <a:rPr lang="en-US" sz="2400" dirty="0" smtClean="0">
                <a:latin typeface="Calibri" panose="020F0502020204030204" pitchFamily="34" charset="0"/>
                <a:cs typeface="Calibri" panose="020F0502020204030204" pitchFamily="34" charset="0"/>
              </a:rPr>
              <a:t>At </a:t>
            </a:r>
            <a:r>
              <a:rPr lang="en-US" sz="2400" dirty="0">
                <a:latin typeface="Calibri" panose="020F0502020204030204" pitchFamily="34" charset="0"/>
                <a:cs typeface="Calibri" panose="020F0502020204030204" pitchFamily="34" charset="0"/>
              </a:rPr>
              <a:t>the same time, trillions of gallons of fresh water a year disappear into the ocean, useless to </a:t>
            </a:r>
            <a:r>
              <a:rPr lang="en-US" sz="2400" dirty="0">
                <a:solidFill>
                  <a:schemeClr val="bg1"/>
                </a:solidFill>
                <a:latin typeface="Calibri" panose="020F0502020204030204" pitchFamily="34" charset="0"/>
                <a:cs typeface="Calibri" panose="020F0502020204030204" pitchFamily="34" charset="0"/>
              </a:rPr>
              <a:t>these water-deprived </a:t>
            </a:r>
            <a:r>
              <a:rPr lang="en-US" sz="2400" dirty="0">
                <a:latin typeface="Calibri" panose="020F0502020204030204" pitchFamily="34" charset="0"/>
                <a:cs typeface="Calibri" panose="020F0502020204030204" pitchFamily="34" charset="0"/>
              </a:rPr>
              <a:t>areas. While the polar ice caps are made of undrinkable frozen seawater, icebergs that break off from </a:t>
            </a:r>
            <a:r>
              <a:rPr lang="en-US" sz="2400" dirty="0">
                <a:solidFill>
                  <a:schemeClr val="accent2"/>
                </a:solidFill>
                <a:latin typeface="Calibri" panose="020F0502020204030204" pitchFamily="34" charset="0"/>
                <a:cs typeface="Calibri" panose="020F0502020204030204" pitchFamily="34" charset="0"/>
              </a:rPr>
              <a:t>glaciers </a:t>
            </a:r>
            <a:r>
              <a:rPr lang="en-US" sz="2400" dirty="0">
                <a:latin typeface="Calibri" panose="020F0502020204030204" pitchFamily="34" charset="0"/>
                <a:cs typeface="Calibri" panose="020F0502020204030204" pitchFamily="34" charset="0"/>
              </a:rPr>
              <a:t>are tremendous stores of fresh water. In fact, it’s estimated that more than two-thirds of the Earth’s fresh water is in the form of ice. In recent five-year period, as average of 195 cubic kilometers of ice fell from glaciers in Greenland, annually. That equals 51 trillion gallons of potential drinking water each year. </a:t>
            </a:r>
          </a:p>
        </p:txBody>
      </p:sp>
    </p:spTree>
    <p:extLst>
      <p:ext uri="{BB962C8B-B14F-4D97-AF65-F5344CB8AC3E}">
        <p14:creationId xmlns:p14="http://schemas.microsoft.com/office/powerpoint/2010/main" val="32755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624719" y="1740022"/>
            <a:ext cx="10511798" cy="5117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Desperate times call for desperate measures. To find solutions to these water </a:t>
            </a:r>
            <a:r>
              <a:rPr lang="en-US" sz="2400" dirty="0">
                <a:solidFill>
                  <a:schemeClr val="accent2"/>
                </a:solidFill>
                <a:latin typeface="Calibri" panose="020F0502020204030204" pitchFamily="34" charset="0"/>
                <a:cs typeface="Calibri" panose="020F0502020204030204" pitchFamily="34" charset="0"/>
              </a:rPr>
              <a:t>shortages</a:t>
            </a:r>
            <a:r>
              <a:rPr lang="en-US" sz="2400" dirty="0">
                <a:solidFill>
                  <a:schemeClr val="bg1"/>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 French engineer is working on an extraordinary idea: drag massive icebergs from the polar regions to dry areas that are desperate for water, and melt them for drinking. </a:t>
            </a:r>
          </a:p>
          <a:p>
            <a:pPr algn="just"/>
            <a:r>
              <a:rPr lang="en-US" sz="2400" dirty="0">
                <a:latin typeface="Calibri" panose="020F0502020204030204" pitchFamily="34" charset="0"/>
                <a:cs typeface="Calibri" panose="020F0502020204030204" pitchFamily="34" charset="0"/>
              </a:rPr>
              <a:t>The idea of </a:t>
            </a:r>
            <a:r>
              <a:rPr lang="en-US" sz="2400" dirty="0">
                <a:solidFill>
                  <a:schemeClr val="accent2"/>
                </a:solidFill>
                <a:latin typeface="Calibri" panose="020F0502020204030204" pitchFamily="34" charset="0"/>
                <a:cs typeface="Calibri" panose="020F0502020204030204" pitchFamily="34" charset="0"/>
              </a:rPr>
              <a:t>towing</a:t>
            </a:r>
            <a:r>
              <a:rPr lang="en-US" sz="2400" dirty="0">
                <a:latin typeface="Calibri" panose="020F0502020204030204" pitchFamily="34" charset="0"/>
                <a:cs typeface="Calibri" panose="020F0502020204030204" pitchFamily="34" charset="0"/>
              </a:rPr>
              <a:t> icebergs from the poles is not a new one. In </a:t>
            </a:r>
            <a:r>
              <a:rPr lang="en-US" sz="2400" dirty="0" smtClean="0">
                <a:latin typeface="Calibri" panose="020F0502020204030204" pitchFamily="34" charset="0"/>
                <a:cs typeface="Calibri" panose="020F0502020204030204" pitchFamily="34" charset="0"/>
              </a:rPr>
              <a:t>the 1800s, </a:t>
            </a:r>
            <a:r>
              <a:rPr lang="en-US" sz="2400" dirty="0">
                <a:latin typeface="Calibri" panose="020F0502020204030204" pitchFamily="34" charset="0"/>
                <a:cs typeface="Calibri" panose="020F0502020204030204" pitchFamily="34" charset="0"/>
              </a:rPr>
              <a:t>other scientists have also thought of highly-ambitious scheme for providing fresh drinking water. The idea remained popular in the late </a:t>
            </a:r>
            <a:r>
              <a:rPr lang="en-US" sz="2400" dirty="0" smtClean="0">
                <a:latin typeface="Calibri" panose="020F0502020204030204" pitchFamily="34" charset="0"/>
                <a:cs typeface="Calibri" panose="020F0502020204030204" pitchFamily="34" charset="0"/>
              </a:rPr>
              <a:t>20</a:t>
            </a:r>
            <a:r>
              <a:rPr lang="en-US" sz="2000" dirty="0" smtClean="0">
                <a:latin typeface="Calibri" panose="020F0502020204030204" pitchFamily="34" charset="0"/>
                <a:cs typeface="Calibri" panose="020F0502020204030204" pitchFamily="34" charset="0"/>
              </a:rPr>
              <a:t>th</a:t>
            </a:r>
            <a:r>
              <a:rPr lang="en-US" sz="2400" dirty="0" smtClean="0">
                <a:latin typeface="Calibri" panose="020F0502020204030204" pitchFamily="34" charset="0"/>
                <a:cs typeface="Calibri" panose="020F0502020204030204" pitchFamily="34" charset="0"/>
              </a:rPr>
              <a:t> century </a:t>
            </a:r>
            <a:r>
              <a:rPr lang="en-US" sz="2400" dirty="0">
                <a:latin typeface="Calibri" panose="020F0502020204030204" pitchFamily="34" charset="0"/>
                <a:cs typeface="Calibri" panose="020F0502020204030204" pitchFamily="34" charset="0"/>
              </a:rPr>
              <a:t>but has never been actually carried out. </a:t>
            </a:r>
          </a:p>
        </p:txBody>
      </p:sp>
    </p:spTree>
    <p:extLst>
      <p:ext uri="{BB962C8B-B14F-4D97-AF65-F5344CB8AC3E}">
        <p14:creationId xmlns:p14="http://schemas.microsoft.com/office/powerpoint/2010/main" val="28332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541538" y="1731147"/>
            <a:ext cx="10603857" cy="4882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Perhaps the person most likely to make the idea a reality is Georges </a:t>
            </a:r>
            <a:r>
              <a:rPr lang="en-US" sz="2400" dirty="0" err="1" smtClean="0">
                <a:latin typeface="Calibri" panose="020F0502020204030204" pitchFamily="34" charset="0"/>
                <a:cs typeface="Calibri" panose="020F0502020204030204" pitchFamily="34" charset="0"/>
              </a:rPr>
              <a:t>Mougin</a:t>
            </a:r>
            <a:r>
              <a:rPr lang="en-US" sz="2400" dirty="0">
                <a:latin typeface="Calibri" panose="020F0502020204030204" pitchFamily="34" charset="0"/>
                <a:cs typeface="Calibri" panose="020F0502020204030204" pitchFamily="34" charset="0"/>
              </a:rPr>
              <a:t>, a Frenchman who has spent the past 30 years working on it.  After many </a:t>
            </a:r>
            <a:r>
              <a:rPr lang="en-US" sz="2400" dirty="0">
                <a:solidFill>
                  <a:schemeClr val="accent2"/>
                </a:solidFill>
                <a:latin typeface="Calibri" panose="020F0502020204030204" pitchFamily="34" charset="0"/>
                <a:cs typeface="Calibri" panose="020F0502020204030204" pitchFamily="34" charset="0"/>
              </a:rPr>
              <a:t>setbacks, </a:t>
            </a:r>
            <a:r>
              <a:rPr lang="en-US" sz="2400" dirty="0" err="1">
                <a:latin typeface="Calibri" panose="020F0502020204030204" pitchFamily="34" charset="0"/>
                <a:cs typeface="Calibri" panose="020F0502020204030204" pitchFamily="34" charset="0"/>
              </a:rPr>
              <a:t>Mougin</a:t>
            </a:r>
            <a:r>
              <a:rPr lang="en-US" sz="2400" dirty="0">
                <a:latin typeface="Calibri" panose="020F0502020204030204" pitchFamily="34" charset="0"/>
                <a:cs typeface="Calibri" panose="020F0502020204030204" pitchFamily="34" charset="0"/>
              </a:rPr>
              <a:t> partnered with a French company that </a:t>
            </a:r>
            <a:r>
              <a:rPr lang="en-US" sz="2400" dirty="0" err="1" smtClean="0">
                <a:latin typeface="Calibri" panose="020F0502020204030204" pitchFamily="34" charset="0"/>
                <a:cs typeface="Calibri" panose="020F0502020204030204" pitchFamily="34" charset="0"/>
              </a:rPr>
              <a:t>specialises</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 creating </a:t>
            </a:r>
            <a:r>
              <a:rPr lang="en-US" sz="2400" dirty="0" smtClean="0">
                <a:latin typeface="Calibri" panose="020F0502020204030204" pitchFamily="34" charset="0"/>
                <a:cs typeface="Calibri" panose="020F0502020204030204" pitchFamily="34" charset="0"/>
              </a:rPr>
              <a:t>3D </a:t>
            </a:r>
            <a:r>
              <a:rPr lang="en-US" sz="2400" dirty="0">
                <a:latin typeface="Calibri" panose="020F0502020204030204" pitchFamily="34" charset="0"/>
                <a:cs typeface="Calibri" panose="020F0502020204030204" pitchFamily="34" charset="0"/>
              </a:rPr>
              <a:t>simulations. He </a:t>
            </a:r>
            <a:r>
              <a:rPr lang="en-US" sz="2400" dirty="0">
                <a:solidFill>
                  <a:schemeClr val="bg1"/>
                </a:solidFill>
                <a:latin typeface="Calibri" panose="020F0502020204030204" pitchFamily="34" charset="0"/>
                <a:cs typeface="Calibri" panose="020F0502020204030204" pitchFamily="34" charset="0"/>
              </a:rPr>
              <a:t>relaunched</a:t>
            </a:r>
            <a:r>
              <a:rPr lang="en-US" sz="2400" dirty="0">
                <a:solidFill>
                  <a:schemeClr val="accent2"/>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 project as </a:t>
            </a:r>
            <a:r>
              <a:rPr lang="en-US" sz="2400" dirty="0" err="1">
                <a:latin typeface="Calibri" panose="020F0502020204030204" pitchFamily="34" charset="0"/>
                <a:cs typeface="Calibri" panose="020F0502020204030204" pitchFamily="34" charset="0"/>
              </a:rPr>
              <a:t>IceDream</a:t>
            </a:r>
            <a:r>
              <a:rPr lang="en-US" sz="2400" dirty="0">
                <a:latin typeface="Calibri" panose="020F0502020204030204" pitchFamily="34" charset="0"/>
                <a:cs typeface="Calibri" panose="020F0502020204030204" pitchFamily="34" charset="0"/>
              </a:rPr>
              <a:t> and now uses the advanced </a:t>
            </a:r>
            <a:r>
              <a:rPr lang="en-US" sz="2400" dirty="0">
                <a:solidFill>
                  <a:schemeClr val="bg1"/>
                </a:solidFill>
                <a:latin typeface="Calibri" panose="020F0502020204030204" pitchFamily="34" charset="0"/>
                <a:cs typeface="Calibri" panose="020F0502020204030204" pitchFamily="34" charset="0"/>
              </a:rPr>
              <a:t>forecasting</a:t>
            </a:r>
            <a:r>
              <a:rPr lang="en-US" sz="2400" dirty="0">
                <a:solidFill>
                  <a:schemeClr val="accent2"/>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technology to help predict ocean </a:t>
            </a:r>
            <a:r>
              <a:rPr lang="en-US" sz="2400" dirty="0">
                <a:solidFill>
                  <a:schemeClr val="accent2"/>
                </a:solidFill>
                <a:latin typeface="Calibri" panose="020F0502020204030204" pitchFamily="34" charset="0"/>
                <a:cs typeface="Calibri" panose="020F0502020204030204" pitchFamily="34" charset="0"/>
              </a:rPr>
              <a:t>currents</a:t>
            </a:r>
            <a:r>
              <a:rPr lang="en-US" sz="2400" dirty="0">
                <a:latin typeface="Calibri" panose="020F0502020204030204" pitchFamily="34" charset="0"/>
                <a:cs typeface="Calibri" panose="020F0502020204030204" pitchFamily="34" charset="0"/>
              </a:rPr>
              <a:t> and other </a:t>
            </a:r>
            <a:r>
              <a:rPr lang="en-US" sz="2400" dirty="0">
                <a:solidFill>
                  <a:schemeClr val="bg1"/>
                </a:solidFill>
                <a:latin typeface="Calibri" panose="020F0502020204030204" pitchFamily="34" charset="0"/>
                <a:cs typeface="Calibri" panose="020F0502020204030204" pitchFamily="34" charset="0"/>
              </a:rPr>
              <a:t>variables, such </a:t>
            </a:r>
            <a:r>
              <a:rPr lang="en-US" sz="2400" dirty="0">
                <a:latin typeface="Calibri" panose="020F0502020204030204" pitchFamily="34" charset="0"/>
                <a:cs typeface="Calibri" panose="020F0502020204030204" pitchFamily="34" charset="0"/>
              </a:rPr>
              <a:t>as wind, which could cause problems for possible ocean crossing. The goal of the project is to drag a single iceberg from the coast of Canada across the Atlantic. </a:t>
            </a:r>
            <a:r>
              <a:rPr lang="en-US" sz="2400" dirty="0" smtClean="0">
                <a:latin typeface="Calibri" panose="020F0502020204030204" pitchFamily="34" charset="0"/>
                <a:cs typeface="Calibri" panose="020F0502020204030204" pitchFamily="34" charset="0"/>
              </a:rPr>
              <a:t>But </a:t>
            </a:r>
            <a:r>
              <a:rPr lang="en-US" sz="2400" dirty="0">
                <a:latin typeface="Calibri" panose="020F0502020204030204" pitchFamily="34" charset="0"/>
                <a:cs typeface="Calibri" panose="020F0502020204030204" pitchFamily="34" charset="0"/>
              </a:rPr>
              <a:t>even if </a:t>
            </a:r>
            <a:r>
              <a:rPr lang="en-US" sz="2400" dirty="0" smtClean="0">
                <a:latin typeface="Calibri" panose="020F0502020204030204" pitchFamily="34" charset="0"/>
                <a:cs typeface="Calibri" panose="020F0502020204030204" pitchFamily="34" charset="0"/>
              </a:rPr>
              <a:t>it </a:t>
            </a:r>
            <a:r>
              <a:rPr lang="en-US" sz="2400" dirty="0">
                <a:latin typeface="Calibri" panose="020F0502020204030204" pitchFamily="34" charset="0"/>
                <a:cs typeface="Calibri" panose="020F0502020204030204" pitchFamily="34" charset="0"/>
              </a:rPr>
              <a:t>worked, would it be cost effective?</a:t>
            </a: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496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541538" y="1731147"/>
            <a:ext cx="10603857" cy="4882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We can compare the costs to another extreme method of getting fresh water for dry areas – desalination. This is the process of removing the salt  from sea water to make it drinkable. This method certainly is not cheap.  So how do the costs of desalination compare to towing an iceberg?</a:t>
            </a:r>
          </a:p>
          <a:p>
            <a:pPr algn="just"/>
            <a:r>
              <a:rPr lang="en-US" sz="2400" dirty="0">
                <a:latin typeface="Calibri" panose="020F0502020204030204" pitchFamily="34" charset="0"/>
                <a:cs typeface="Calibri" panose="020F0502020204030204" pitchFamily="34" charset="0"/>
              </a:rPr>
              <a:t>Estimates suggest that water from towing an iceberg would cost more than  three times as much as desalinated water. </a:t>
            </a:r>
            <a:r>
              <a:rPr lang="en-US" sz="2400" dirty="0" smtClean="0">
                <a:latin typeface="Calibri" panose="020F0502020204030204" pitchFamily="34" charset="0"/>
                <a:cs typeface="Calibri" panose="020F0502020204030204" pitchFamily="34" charset="0"/>
              </a:rPr>
              <a:t>So, </a:t>
            </a:r>
            <a:r>
              <a:rPr lang="en-US" sz="2400" dirty="0">
                <a:latin typeface="Calibri" panose="020F0502020204030204" pitchFamily="34" charset="0"/>
                <a:cs typeface="Calibri" panose="020F0502020204030204" pitchFamily="34" charset="0"/>
              </a:rPr>
              <a:t>unless Georges </a:t>
            </a:r>
            <a:r>
              <a:rPr lang="en-US" sz="2400" dirty="0" err="1">
                <a:latin typeface="Calibri" panose="020F0502020204030204" pitchFamily="34" charset="0"/>
                <a:cs typeface="Calibri" panose="020F0502020204030204" pitchFamily="34" charset="0"/>
              </a:rPr>
              <a:t>Mougin</a:t>
            </a:r>
            <a:r>
              <a:rPr lang="en-US" sz="2400" dirty="0">
                <a:latin typeface="Calibri" panose="020F0502020204030204" pitchFamily="34" charset="0"/>
                <a:cs typeface="Calibri" panose="020F0502020204030204" pitchFamily="34" charset="0"/>
              </a:rPr>
              <a:t> can come up with a much cheaper way to transport icebergs, his dream may never be </a:t>
            </a:r>
            <a:r>
              <a:rPr lang="en-US" sz="2400" dirty="0" err="1" smtClean="0">
                <a:latin typeface="Calibri" panose="020F0502020204030204" pitchFamily="34" charset="0"/>
                <a:cs typeface="Calibri" panose="020F0502020204030204" pitchFamily="34" charset="0"/>
              </a:rPr>
              <a:t>realised</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5805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a:t>
              </a:r>
              <a:r>
                <a:rPr lang="en-US" sz="1500" b="1" dirty="0">
                  <a:solidFill>
                    <a:schemeClr val="lt1"/>
                  </a:solidFill>
                  <a:latin typeface="Calibri" panose="020F0502020204030204" pitchFamily="34" charset="0"/>
                  <a:ea typeface="Calibri"/>
                  <a:cs typeface="Calibri" panose="020F0502020204030204" pitchFamily="34" charset="0"/>
                  <a:sym typeface="Calibri"/>
                </a:rPr>
                <a:t>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94624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130" name="Google Shape;130;g8d3272b2c0_0_301"/>
          <p:cNvSpPr txBox="1"/>
          <p:nvPr/>
        </p:nvSpPr>
        <p:spPr>
          <a:xfrm>
            <a:off x="6102361" y="1997894"/>
            <a:ext cx="5141592" cy="2751600"/>
          </a:xfrm>
          <a:prstGeom prst="rect">
            <a:avLst/>
          </a:prstGeom>
          <a:noFill/>
          <a:ln>
            <a:noFill/>
          </a:ln>
        </p:spPr>
        <p:txBody>
          <a:bodyPr spcFirstLastPara="1" wrap="square" lIns="91425" tIns="91425" rIns="91425" bIns="91425" anchor="ctr" anchorCtr="0">
            <a:noAutofit/>
          </a:bodyPr>
          <a:lstStyle/>
          <a:p>
            <a:pPr lvl="0" algn="ctr"/>
            <a:r>
              <a:rPr lang="en-US" sz="3600" dirty="0">
                <a:solidFill>
                  <a:schemeClr val="bg1"/>
                </a:solidFill>
                <a:latin typeface="Calibri" panose="020F0502020204030204" pitchFamily="34" charset="0"/>
                <a:ea typeface="Calibri"/>
                <a:cs typeface="Calibri" panose="020F0502020204030204" pitchFamily="34" charset="0"/>
                <a:sym typeface="Calibri"/>
              </a:rPr>
              <a:t>              Water</a:t>
            </a:r>
            <a:endParaRPr lang="ka-GE" sz="36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3600" dirty="0">
                <a:solidFill>
                  <a:schemeClr val="bg1"/>
                </a:solidFill>
                <a:latin typeface="Calibri" panose="020F0502020204030204" pitchFamily="34" charset="0"/>
                <a:ea typeface="Calibri"/>
                <a:cs typeface="Calibri" panose="020F0502020204030204" pitchFamily="34" charset="0"/>
                <a:sym typeface="Calibri"/>
              </a:rPr>
              <a:t>              წყალი</a:t>
            </a:r>
            <a:endParaRPr lang="en-US" sz="36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6727971" y="453790"/>
            <a:ext cx="4714614"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5899329" y="358294"/>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Reading Comprehension</a:t>
            </a:r>
          </a:p>
          <a:p>
            <a:pPr algn="ctr"/>
            <a:r>
              <a:rPr lang="ka-GE" sz="3000" dirty="0"/>
              <a:t>წაკითხულის გააზრება</a:t>
            </a:r>
            <a:endParaRPr lang="en-US" sz="3000" dirty="0"/>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883640" y="2725444"/>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Calibri" panose="020F0502020204030204" pitchFamily="34" charset="0"/>
                <a:cs typeface="Calibri" panose="020F0502020204030204" pitchFamily="34" charset="0"/>
              </a:rPr>
              <a:t>There </a:t>
            </a:r>
            <a:r>
              <a:rPr lang="en-US" sz="3200" dirty="0">
                <a:latin typeface="Calibri" panose="020F0502020204030204" pitchFamily="34" charset="0"/>
                <a:cs typeface="Calibri" panose="020F0502020204030204" pitchFamily="34" charset="0"/>
              </a:rPr>
              <a:t>are still a lot of people on the earth who do not</a:t>
            </a:r>
          </a:p>
          <a:p>
            <a:r>
              <a:rPr lang="en-US" sz="3200" dirty="0">
                <a:latin typeface="Calibri" panose="020F0502020204030204" pitchFamily="34" charset="0"/>
                <a:cs typeface="Calibri" panose="020F0502020204030204" pitchFamily="34" charset="0"/>
              </a:rPr>
              <a:t> have sufficient  clean water. </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latin typeface="Calibri" panose="020F0502020204030204" pitchFamily="34" charset="0"/>
                <a:cs typeface="Calibri" panose="020F0502020204030204" pitchFamily="34" charset="0"/>
              </a:rPr>
              <a:t>There are 1.1 billion people on Earth who live without access to clean drinking water. </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006974" y="2818659"/>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True</a:t>
            </a:r>
            <a:endParaRPr lang="en-US" sz="3600" dirty="0">
              <a:solidFill>
                <a:schemeClr val="accent2"/>
              </a:solidFill>
            </a:endParaRP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Reading Comprehension</a:t>
            </a:r>
          </a:p>
          <a:p>
            <a:pPr algn="ctr"/>
            <a:r>
              <a:rPr lang="ka-GE" sz="3000" dirty="0"/>
              <a:t>წაკითხულის გააზრება</a:t>
            </a:r>
            <a:endParaRPr lang="en-US" sz="3000" dirty="0"/>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Water from the glaciers can be used as drinking water. </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Calibri" panose="020F0502020204030204" pitchFamily="34" charset="0"/>
                <a:cs typeface="Calibri" panose="020F0502020204030204" pitchFamily="34" charset="0"/>
              </a:rPr>
              <a:t>While the polar ice caps are made of undrinkable frozen seawater, icebergs that break off from glaciers are tremendous stores of fresh </a:t>
            </a:r>
            <a:r>
              <a:rPr lang="en-US" sz="2800" dirty="0">
                <a:latin typeface="Calibri" panose="020F0502020204030204" pitchFamily="34" charset="0"/>
                <a:cs typeface="Calibri" panose="020F0502020204030204" pitchFamily="34" charset="0"/>
              </a:rPr>
              <a:t>water.</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067278" y="2818660"/>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True</a:t>
            </a:r>
            <a:endParaRPr lang="en-US" sz="3600" dirty="0">
              <a:solidFill>
                <a:schemeClr val="accent2"/>
              </a:solidFill>
            </a:endParaRP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Reading Comprehension</a:t>
            </a:r>
          </a:p>
          <a:p>
            <a:pPr algn="ctr"/>
            <a:r>
              <a:rPr lang="ka-GE" sz="3000" dirty="0"/>
              <a:t>წაკითხულის გააზრება</a:t>
            </a:r>
            <a:endParaRPr lang="en-US" sz="3000" dirty="0"/>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The idea of towing icebergs from </a:t>
            </a:r>
            <a:r>
              <a:rPr lang="en-US" sz="3200" dirty="0" smtClean="0">
                <a:latin typeface="Calibri" panose="020F0502020204030204" pitchFamily="34" charset="0"/>
                <a:cs typeface="Calibri" panose="020F0502020204030204" pitchFamily="34" charset="0"/>
              </a:rPr>
              <a:t>poles </a:t>
            </a:r>
            <a:r>
              <a:rPr lang="en-US" sz="3200" dirty="0">
                <a:latin typeface="Calibri" panose="020F0502020204030204" pitchFamily="34" charset="0"/>
                <a:cs typeface="Calibri" panose="020F0502020204030204" pitchFamily="34" charset="0"/>
              </a:rPr>
              <a:t>was first carried </a:t>
            </a:r>
            <a:endParaRPr lang="en-US" sz="32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out </a:t>
            </a:r>
            <a:r>
              <a:rPr lang="en-US" sz="3200" dirty="0">
                <a:latin typeface="Calibri" panose="020F0502020204030204" pitchFamily="34" charset="0"/>
                <a:cs typeface="Calibri" panose="020F0502020204030204" pitchFamily="34" charset="0"/>
              </a:rPr>
              <a:t>in the 18</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century.</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atin typeface="Calibri" panose="020F0502020204030204" pitchFamily="34" charset="0"/>
                <a:cs typeface="Calibri" panose="020F0502020204030204" pitchFamily="34" charset="0"/>
              </a:rPr>
              <a:t>In 1800s other scientists have also thought of highly-ambitious scheme for providing fresh drinking water. The idea remained popular in the late twentieth century but was never actually carried out. </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229203" y="2818660"/>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False</a:t>
            </a:r>
            <a:endParaRPr lang="en-US" sz="3600" dirty="0">
              <a:solidFill>
                <a:schemeClr val="accent2"/>
              </a:solidFill>
            </a:endParaRP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pic>
        <p:nvPicPr>
          <p:cNvPr id="6"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a:extLst>
              <a:ext uri="{FF2B5EF4-FFF2-40B4-BE49-F238E27FC236}">
                <a16:creationId xmlns:a16="http://schemas.microsoft.com/office/drawing/2014/main" id="{4A3B61E6-FEAA-4431-9D7B-EECFE3D27F4F}"/>
              </a:ext>
            </a:extLst>
          </p:cNvPr>
          <p:cNvSpPr/>
          <p:nvPr/>
        </p:nvSpPr>
        <p:spPr>
          <a:xfrm>
            <a:off x="985421" y="3429000"/>
            <a:ext cx="9708064" cy="1526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The </a:t>
            </a:r>
            <a:r>
              <a:rPr lang="en-US" sz="3600" dirty="0" smtClean="0">
                <a:latin typeface="Calibri" panose="020F0502020204030204" pitchFamily="34" charset="0"/>
                <a:cs typeface="Calibri" panose="020F0502020204030204" pitchFamily="34" charset="0"/>
              </a:rPr>
              <a:t>idea </a:t>
            </a:r>
            <a:r>
              <a:rPr lang="en-US" sz="3600" dirty="0">
                <a:latin typeface="Calibri" panose="020F0502020204030204" pitchFamily="34" charset="0"/>
                <a:cs typeface="Calibri" panose="020F0502020204030204" pitchFamily="34" charset="0"/>
              </a:rPr>
              <a:t>has been popular since the 18</a:t>
            </a:r>
            <a:r>
              <a:rPr lang="en-US" sz="3600" baseline="30000" dirty="0">
                <a:latin typeface="Calibri" panose="020F0502020204030204" pitchFamily="34" charset="0"/>
                <a:cs typeface="Calibri" panose="020F0502020204030204" pitchFamily="34" charset="0"/>
              </a:rPr>
              <a:t>th</a:t>
            </a: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century, </a:t>
            </a:r>
            <a:r>
              <a:rPr lang="en-US" sz="3600" dirty="0">
                <a:latin typeface="Calibri" panose="020F0502020204030204" pitchFamily="34" charset="0"/>
                <a:cs typeface="Calibri" panose="020F0502020204030204" pitchFamily="34" charset="0"/>
              </a:rPr>
              <a:t>but it </a:t>
            </a:r>
            <a:r>
              <a:rPr lang="en-US" sz="3600" dirty="0" smtClean="0">
                <a:solidFill>
                  <a:srgbClr val="FFC000"/>
                </a:solidFill>
                <a:latin typeface="Calibri" panose="020F0502020204030204" pitchFamily="34" charset="0"/>
                <a:cs typeface="Calibri" panose="020F0502020204030204" pitchFamily="34" charset="0"/>
              </a:rPr>
              <a:t>has</a:t>
            </a:r>
            <a:r>
              <a:rPr lang="en-US" sz="3600" dirty="0" smtClean="0">
                <a:solidFill>
                  <a:schemeClr val="bg1"/>
                </a:solidFill>
                <a:latin typeface="Calibri" panose="020F0502020204030204" pitchFamily="34" charset="0"/>
                <a:cs typeface="Calibri" panose="020F0502020204030204" pitchFamily="34" charset="0"/>
              </a:rPr>
              <a:t> only </a:t>
            </a:r>
            <a:r>
              <a:rPr lang="en-US" sz="3600" dirty="0" smtClean="0">
                <a:solidFill>
                  <a:srgbClr val="FFC000"/>
                </a:solidFill>
                <a:latin typeface="Calibri" panose="020F0502020204030204" pitchFamily="34" charset="0"/>
                <a:cs typeface="Calibri" panose="020F0502020204030204" pitchFamily="34" charset="0"/>
              </a:rPr>
              <a:t>been </a:t>
            </a:r>
            <a:r>
              <a:rPr lang="en-US" sz="3600" dirty="0">
                <a:solidFill>
                  <a:srgbClr val="FFC000"/>
                </a:solidFill>
                <a:latin typeface="Calibri" panose="020F0502020204030204" pitchFamily="34" charset="0"/>
                <a:cs typeface="Calibri" panose="020F0502020204030204" pitchFamily="34" charset="0"/>
              </a:rPr>
              <a:t>carried </a:t>
            </a:r>
            <a:r>
              <a:rPr lang="en-US" sz="3600" dirty="0" smtClean="0">
                <a:latin typeface="Calibri" panose="020F0502020204030204" pitchFamily="34" charset="0"/>
                <a:cs typeface="Calibri" panose="020F0502020204030204" pitchFamily="34" charset="0"/>
              </a:rPr>
              <a:t>out recently.</a:t>
            </a:r>
            <a:endParaRPr lang="en-US" sz="3600" dirty="0">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2734810"/>
            <a:ext cx="10212917" cy="323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charset="0"/>
                <a:ea typeface="Calibri" charset="0"/>
                <a:cs typeface="Calibri" charset="0"/>
              </a:rPr>
              <a:t>The passive is used to focus on the person or thing acted upon and not the person or people doing the action. Writers also use the passive to give more importance to the action itself.</a:t>
            </a:r>
          </a:p>
        </p:txBody>
      </p:sp>
      <p:pic>
        <p:nvPicPr>
          <p:cNvPr id="9"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1716235"/>
            <a:ext cx="10220640" cy="4422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atin typeface="Calisto MT Regular" charset="0"/>
            </a:endParaRPr>
          </a:p>
          <a:p>
            <a:r>
              <a:rPr lang="en-US" sz="3200" u="sng" dirty="0">
                <a:latin typeface="Calisto MT Regular" charset="0"/>
              </a:rPr>
              <a:t>Present perfect passive</a:t>
            </a:r>
          </a:p>
          <a:p>
            <a:r>
              <a:rPr lang="en-US" sz="3200" dirty="0">
                <a:latin typeface="Calisto MT Regular" charset="0"/>
              </a:rPr>
              <a:t>We use the present perfect in the passive form for all the same reasons we use it in the active form – to talk about recent actions, experiences, and ongoing actions/situations.</a:t>
            </a:r>
          </a:p>
          <a:p>
            <a:endParaRPr lang="en-US" sz="3200" dirty="0">
              <a:latin typeface="Calisto MT Regular" charset="0"/>
            </a:endParaRP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840979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1716235"/>
            <a:ext cx="10220640" cy="4422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atin typeface="Calisto MT Regular" charset="0"/>
            </a:endParaRPr>
          </a:p>
          <a:p>
            <a:r>
              <a:rPr lang="en-US" sz="3200" u="sng" dirty="0">
                <a:latin typeface="Calisto MT Regular" charset="0"/>
              </a:rPr>
              <a:t>Present perfect passive</a:t>
            </a:r>
          </a:p>
          <a:p>
            <a:r>
              <a:rPr lang="en-US" sz="3200" dirty="0">
                <a:latin typeface="Calisto MT Regular" charset="0"/>
              </a:rPr>
              <a:t>Form</a:t>
            </a:r>
          </a:p>
          <a:p>
            <a:endParaRPr lang="en-US" sz="3200" dirty="0">
              <a:latin typeface="Calisto MT Regular" charset="0"/>
            </a:endParaRPr>
          </a:p>
          <a:p>
            <a:r>
              <a:rPr lang="en-US" sz="3200" dirty="0">
                <a:latin typeface="Calisto MT Regular" charset="0"/>
              </a:rPr>
              <a:t>Affirmative Form	</a:t>
            </a:r>
          </a:p>
          <a:p>
            <a:r>
              <a:rPr lang="en-US" sz="3200" dirty="0">
                <a:latin typeface="Calisto MT Regular" charset="0"/>
              </a:rPr>
              <a:t>Object + have / has + been + </a:t>
            </a:r>
            <a:r>
              <a:rPr lang="en-US" sz="3200" dirty="0" smtClean="0">
                <a:latin typeface="Calisto MT Regular" charset="0"/>
              </a:rPr>
              <a:t>verb 3 </a:t>
            </a:r>
            <a:r>
              <a:rPr lang="en-US" sz="3200" dirty="0">
                <a:latin typeface="Calisto MT Regular" charset="0"/>
              </a:rPr>
              <a:t>(past participle)</a:t>
            </a:r>
          </a:p>
          <a:p>
            <a:r>
              <a:rPr lang="en-US" sz="3200" i="1" dirty="0">
                <a:solidFill>
                  <a:schemeClr val="accent2"/>
                </a:solidFill>
                <a:latin typeface="Calisto MT Regular" charset="0"/>
              </a:rPr>
              <a:t>The impact of the program </a:t>
            </a:r>
            <a:r>
              <a:rPr lang="en-US" sz="3200" i="1">
                <a:solidFill>
                  <a:schemeClr val="accent2"/>
                </a:solidFill>
                <a:latin typeface="Calisto MT Regular" charset="0"/>
              </a:rPr>
              <a:t>has </a:t>
            </a:r>
            <a:r>
              <a:rPr lang="en-US" sz="3200" i="1" smtClean="0">
                <a:solidFill>
                  <a:schemeClr val="accent2"/>
                </a:solidFill>
                <a:latin typeface="Calisto MT Regular" charset="0"/>
              </a:rPr>
              <a:t>been </a:t>
            </a:r>
            <a:r>
              <a:rPr lang="en-US" sz="3200" i="1" dirty="0">
                <a:solidFill>
                  <a:schemeClr val="accent2"/>
                </a:solidFill>
                <a:latin typeface="Calisto MT Regular" charset="0"/>
              </a:rPr>
              <a:t>determined. </a:t>
            </a:r>
          </a:p>
          <a:p>
            <a:endParaRPr lang="en-US" sz="3200" dirty="0">
              <a:latin typeface="Calisto MT Regular" charset="0"/>
            </a:endParaRPr>
          </a:p>
          <a:p>
            <a:endParaRPr lang="en-US" sz="3200" dirty="0">
              <a:latin typeface="Calisto MT Regular" charset="0"/>
            </a:endParaRP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5768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1871019"/>
            <a:ext cx="10220640" cy="4267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sto MT Regular" charset="0"/>
              </a:rPr>
              <a:t>Question Form	</a:t>
            </a:r>
          </a:p>
          <a:p>
            <a:r>
              <a:rPr lang="en-US" sz="3200" dirty="0">
                <a:solidFill>
                  <a:schemeClr val="bg1"/>
                </a:solidFill>
                <a:latin typeface="Calisto MT Regular" charset="0"/>
              </a:rPr>
              <a:t>Have / has + object + been + </a:t>
            </a:r>
            <a:r>
              <a:rPr lang="en-US" sz="3200" dirty="0" smtClean="0">
                <a:solidFill>
                  <a:schemeClr val="bg1"/>
                </a:solidFill>
                <a:latin typeface="Calisto MT Regular" charset="0"/>
              </a:rPr>
              <a:t>verb 3 </a:t>
            </a:r>
            <a:r>
              <a:rPr lang="en-US" sz="3200" dirty="0">
                <a:solidFill>
                  <a:schemeClr val="bg1"/>
                </a:solidFill>
                <a:latin typeface="Calisto MT Regular" charset="0"/>
              </a:rPr>
              <a:t>(past participle)</a:t>
            </a:r>
          </a:p>
          <a:p>
            <a:r>
              <a:rPr lang="en-US" sz="3200" i="1" dirty="0">
                <a:solidFill>
                  <a:schemeClr val="accent2"/>
                </a:solidFill>
                <a:latin typeface="Calisto MT Regular" charset="0"/>
              </a:rPr>
              <a:t>Has the problem already been solved?</a:t>
            </a: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84107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1871019"/>
            <a:ext cx="10220640" cy="4267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Negative form</a:t>
            </a:r>
          </a:p>
          <a:p>
            <a:r>
              <a:rPr lang="en-US" sz="3200" dirty="0">
                <a:latin typeface="Calibri" panose="020F0502020204030204" pitchFamily="34" charset="0"/>
                <a:cs typeface="Calibri" panose="020F0502020204030204" pitchFamily="34" charset="0"/>
              </a:rPr>
              <a:t>object + </a:t>
            </a:r>
            <a:r>
              <a:rPr lang="en-US" sz="3200" dirty="0" smtClean="0">
                <a:latin typeface="Calibri" panose="020F0502020204030204" pitchFamily="34" charset="0"/>
                <a:cs typeface="Calibri" panose="020F0502020204030204" pitchFamily="34" charset="0"/>
              </a:rPr>
              <a:t>have </a:t>
            </a:r>
            <a:r>
              <a:rPr lang="en-US" sz="3200" dirty="0">
                <a:latin typeface="Calibri" panose="020F0502020204030204" pitchFamily="34" charset="0"/>
                <a:cs typeface="Calibri" panose="020F0502020204030204" pitchFamily="34" charset="0"/>
              </a:rPr>
              <a:t>/ has + not + been + verb3 (past participle)</a:t>
            </a:r>
          </a:p>
          <a:p>
            <a:endParaRPr lang="en-US" sz="3200" dirty="0">
              <a:latin typeface="Calibri" panose="020F0502020204030204" pitchFamily="34" charset="0"/>
              <a:cs typeface="Calibri" panose="020F0502020204030204" pitchFamily="34" charset="0"/>
            </a:endParaRPr>
          </a:p>
          <a:p>
            <a:r>
              <a:rPr lang="en-US" sz="3200" i="1" dirty="0">
                <a:solidFill>
                  <a:schemeClr val="accent2"/>
                </a:solidFill>
                <a:latin typeface="Calibri" panose="020F0502020204030204" pitchFamily="34" charset="0"/>
                <a:cs typeface="Calibri" panose="020F0502020204030204" pitchFamily="34" charset="0"/>
              </a:rPr>
              <a:t>The project has not been finished yet.</a:t>
            </a:r>
          </a:p>
          <a:p>
            <a:endParaRPr lang="en-US" sz="3200" i="1" dirty="0">
              <a:latin typeface="Calibri" panose="020F0502020204030204" pitchFamily="34" charset="0"/>
              <a:cs typeface="Calibri" panose="020F0502020204030204" pitchFamily="34" charset="0"/>
            </a:endParaRPr>
          </a:p>
          <a:p>
            <a:endParaRPr lang="en-US" sz="3200" i="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32266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7" y="2389510"/>
            <a:ext cx="10732746" cy="3333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The seawater in the sea …………………..(test) repeatedly by scientists.</a:t>
            </a:r>
          </a:p>
          <a:p>
            <a:r>
              <a:rPr lang="en-US" sz="3500" dirty="0">
                <a:latin typeface="Calibri" panose="020F0502020204030204" pitchFamily="34" charset="0"/>
                <a:cs typeface="Calibri" panose="020F0502020204030204" pitchFamily="34" charset="0"/>
              </a:rPr>
              <a:t>The sea water in the sea has been tested repeatedly by scientists.</a:t>
            </a:r>
          </a:p>
        </p:txBody>
      </p:sp>
      <p:sp>
        <p:nvSpPr>
          <p:cNvPr id="12" name="Rectangle 11">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038363" y="725337"/>
            <a:ext cx="4202885" cy="96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110848" y="828083"/>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r>
              <a:rPr lang="en-US" sz="3600" dirty="0">
                <a:solidFill>
                  <a:schemeClr val="bg1"/>
                </a:solidFill>
                <a:latin typeface="Calibri Regular" charset="0"/>
              </a:rPr>
              <a:t/>
            </a:r>
            <a:br>
              <a:rPr lang="en-US" sz="3600" dirty="0">
                <a:solidFill>
                  <a:schemeClr val="bg1"/>
                </a:solidFill>
                <a:latin typeface="Calibri Regular"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2364831" y="3274395"/>
            <a:ext cx="6774974" cy="174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2800" dirty="0">
                <a:solidFill>
                  <a:schemeClr val="bg1"/>
                </a:solidFill>
                <a:latin typeface="Calibri" panose="020F0502020204030204" pitchFamily="34" charset="0"/>
                <a:ea typeface="Times New Roman"/>
                <a:cs typeface="Calibri" panose="020F0502020204030204" pitchFamily="34" charset="0"/>
                <a:sym typeface="Times New Roman"/>
              </a:rPr>
              <a:t>What natural resources do humans need to survive?</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434053" y="2855101"/>
            <a:ext cx="10944859" cy="3115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solidFill>
                  <a:schemeClr val="bg1"/>
                </a:solidFill>
                <a:latin typeface="Calibri" panose="020F0502020204030204" pitchFamily="34" charset="0"/>
                <a:cs typeface="Calibri" panose="020F0502020204030204" pitchFamily="34" charset="0"/>
              </a:rPr>
              <a:t>Researchers </a:t>
            </a:r>
            <a:r>
              <a:rPr lang="en-US" sz="3500" dirty="0">
                <a:solidFill>
                  <a:schemeClr val="bg1"/>
                </a:solidFill>
                <a:latin typeface="Calibri" panose="020F0502020204030204" pitchFamily="34" charset="0"/>
                <a:cs typeface="Calibri" panose="020F0502020204030204" pitchFamily="34" charset="0"/>
              </a:rPr>
              <a:t>…………………….(find) </a:t>
            </a:r>
            <a:r>
              <a:rPr lang="en-US" sz="3500" dirty="0" smtClean="0">
                <a:solidFill>
                  <a:schemeClr val="bg1"/>
                </a:solidFill>
                <a:latin typeface="Calibri" panose="020F0502020204030204" pitchFamily="34" charset="0"/>
                <a:cs typeface="Calibri" panose="020F0502020204030204" pitchFamily="34" charset="0"/>
              </a:rPr>
              <a:t>growing </a:t>
            </a:r>
            <a:r>
              <a:rPr lang="en-US" sz="3500" dirty="0">
                <a:solidFill>
                  <a:schemeClr val="bg1"/>
                </a:solidFill>
                <a:latin typeface="Calibri" panose="020F0502020204030204" pitchFamily="34" charset="0"/>
                <a:cs typeface="Calibri" panose="020F0502020204030204" pitchFamily="34" charset="0"/>
              </a:rPr>
              <a:t>population of crabs in the area.</a:t>
            </a:r>
          </a:p>
          <a:p>
            <a:r>
              <a:rPr lang="en-US" sz="3500" dirty="0">
                <a:solidFill>
                  <a:schemeClr val="bg1"/>
                </a:solidFill>
                <a:latin typeface="Calibri" panose="020F0502020204030204" pitchFamily="34" charset="0"/>
                <a:cs typeface="Calibri" panose="020F0502020204030204" pitchFamily="34" charset="0"/>
              </a:rPr>
              <a:t>Researchers </a:t>
            </a:r>
            <a:r>
              <a:rPr lang="en-US" sz="3500" dirty="0" smtClean="0">
                <a:solidFill>
                  <a:schemeClr val="bg1"/>
                </a:solidFill>
                <a:latin typeface="Calibri" panose="020F0502020204030204" pitchFamily="34" charset="0"/>
                <a:cs typeface="Calibri" panose="020F0502020204030204" pitchFamily="34" charset="0"/>
              </a:rPr>
              <a:t>have found growing </a:t>
            </a:r>
            <a:r>
              <a:rPr lang="en-US" sz="3500" dirty="0">
                <a:solidFill>
                  <a:schemeClr val="bg1"/>
                </a:solidFill>
                <a:latin typeface="Calibri" panose="020F0502020204030204" pitchFamily="34" charset="0"/>
                <a:cs typeface="Calibri" panose="020F0502020204030204" pitchFamily="34" charset="0"/>
              </a:rPr>
              <a:t>population of crabs in the </a:t>
            </a:r>
            <a:r>
              <a:rPr lang="en-US" sz="3500" dirty="0" smtClean="0">
                <a:solidFill>
                  <a:schemeClr val="bg1"/>
                </a:solidFill>
                <a:latin typeface="Calibri" panose="020F0502020204030204" pitchFamily="34" charset="0"/>
                <a:cs typeface="Calibri" panose="020F0502020204030204" pitchFamily="34" charset="0"/>
              </a:rPr>
              <a:t>area.</a:t>
            </a:r>
            <a:endParaRPr lang="en-US" sz="3500"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The cause of pollution …………………(</a:t>
            </a:r>
            <a:r>
              <a:rPr lang="en-US" sz="3500" dirty="0" err="1" smtClean="0">
                <a:solidFill>
                  <a:schemeClr val="bg1"/>
                </a:solidFill>
                <a:latin typeface="Calibri" panose="020F0502020204030204" pitchFamily="34" charset="0"/>
                <a:cs typeface="Calibri" panose="020F0502020204030204" pitchFamily="34" charset="0"/>
              </a:rPr>
              <a:t>analyse</a:t>
            </a:r>
            <a:r>
              <a:rPr lang="en-US" sz="3500" dirty="0">
                <a:solidFill>
                  <a:schemeClr val="bg1"/>
                </a:solidFill>
                <a:latin typeface="Calibri" panose="020F0502020204030204" pitchFamily="34" charset="0"/>
                <a:cs typeface="Calibri" panose="020F0502020204030204" pitchFamily="34" charset="0"/>
              </a:rPr>
              <a:t>) by scientists.</a:t>
            </a:r>
          </a:p>
          <a:p>
            <a:r>
              <a:rPr lang="en-US" sz="3500" dirty="0">
                <a:solidFill>
                  <a:schemeClr val="bg1"/>
                </a:solidFill>
                <a:latin typeface="Calibri" panose="020F0502020204030204" pitchFamily="34" charset="0"/>
                <a:cs typeface="Calibri" panose="020F0502020204030204" pitchFamily="34" charset="0"/>
              </a:rPr>
              <a:t>The cause of pollution has been </a:t>
            </a:r>
            <a:r>
              <a:rPr lang="en-US" sz="3500" dirty="0" err="1" smtClean="0">
                <a:solidFill>
                  <a:schemeClr val="bg1"/>
                </a:solidFill>
                <a:latin typeface="Calibri" panose="020F0502020204030204" pitchFamily="34" charset="0"/>
                <a:cs typeface="Calibri" panose="020F0502020204030204" pitchFamily="34" charset="0"/>
              </a:rPr>
              <a:t>analysed</a:t>
            </a:r>
            <a:r>
              <a:rPr lang="en-US" sz="3500" dirty="0" smtClean="0">
                <a:solidFill>
                  <a:schemeClr val="bg1"/>
                </a:solidFill>
                <a:latin typeface="Calibri" panose="020F0502020204030204" pitchFamily="34" charset="0"/>
                <a:cs typeface="Calibri" panose="020F0502020204030204" pitchFamily="34" charset="0"/>
              </a:rPr>
              <a:t> </a:t>
            </a:r>
            <a:r>
              <a:rPr lang="en-US" sz="3500" dirty="0">
                <a:solidFill>
                  <a:schemeClr val="bg1"/>
                </a:solidFill>
                <a:latin typeface="Calibri" panose="020F0502020204030204" pitchFamily="34" charset="0"/>
                <a:cs typeface="Calibri" panose="020F0502020204030204" pitchFamily="34" charset="0"/>
              </a:rPr>
              <a:t>by scientists.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151716"/>
            <a:chOff x="-404278" y="239928"/>
            <a:chExt cx="6453168" cy="1588520"/>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a:t>
              </a:r>
              <a:r>
                <a:rPr lang="ka-GE" sz="2200" dirty="0">
                  <a:solidFill>
                    <a:schemeClr val="lt1"/>
                  </a:solidFill>
                  <a:latin typeface="Calibri" panose="020F0502020204030204" pitchFamily="34" charset="0"/>
                  <a:ea typeface="Calibri"/>
                  <a:cs typeface="Calibri" panose="020F0502020204030204" pitchFamily="34" charset="0"/>
                  <a:sym typeface="Calibri"/>
                </a:rPr>
                <a:t> </a:t>
              </a:r>
              <a:r>
                <a:rPr lang="en-US" sz="2200" dirty="0">
                  <a:solidFill>
                    <a:schemeClr val="lt1"/>
                  </a:solidFill>
                  <a:latin typeface="Calibri" panose="020F0502020204030204" pitchFamily="34" charset="0"/>
                  <a:ea typeface="Calibri"/>
                  <a:cs typeface="Calibri" panose="020F0502020204030204" pitchFamily="34" charset="0"/>
                  <a:sym typeface="Calibri"/>
                </a:rPr>
                <a:t>water</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4395435"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Grammar: </a:t>
              </a: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Present Perfect Passive</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438222" y="2137840"/>
            <a:ext cx="5996656"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Ecology</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ეკოლოგია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p:cNvSpPr/>
          <p:nvPr/>
        </p:nvSpPr>
        <p:spPr>
          <a:xfrm>
            <a:off x="7340367" y="464777"/>
            <a:ext cx="4412610" cy="94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143300" y="3215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778933" y="2366527"/>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669324" y="2584323"/>
            <a:ext cx="10308840"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about the importance of water.</a:t>
            </a:r>
            <a:endParaRPr lang="en-US" b="1" dirty="0">
              <a:solidFill>
                <a:schemeClr val="accent2"/>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29A71C1E-DAAB-A148-ACE1-5513F96BC64F}"/>
              </a:ext>
            </a:extLst>
          </p:cNvPr>
          <p:cNvSpPr/>
          <p:nvPr/>
        </p:nvSpPr>
        <p:spPr>
          <a:xfrm>
            <a:off x="6953418" y="464777"/>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5970717" y="464777"/>
            <a:ext cx="6069513"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628650" y="1429560"/>
            <a:ext cx="10790861" cy="5270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Calibri" panose="020F0502020204030204" pitchFamily="34" charset="0"/>
                <a:cs typeface="Calibri" panose="020F0502020204030204" pitchFamily="34" charset="0"/>
              </a:rPr>
              <a:t>MODEL ANSWER</a:t>
            </a:r>
            <a:r>
              <a:rPr lang="en-US" sz="2400" dirty="0">
                <a:latin typeface="Calibri" panose="020F0502020204030204" pitchFamily="34" charset="0"/>
                <a:cs typeface="Calibri" panose="020F0502020204030204" pitchFamily="34" charset="0"/>
              </a:rPr>
              <a:t>:</a:t>
            </a:r>
          </a:p>
          <a:p>
            <a:pPr algn="just"/>
            <a:r>
              <a:rPr lang="en-US" sz="2400" dirty="0">
                <a:latin typeface="Calibri" panose="020F0502020204030204" pitchFamily="34" charset="0"/>
                <a:cs typeface="Calibri" panose="020F0502020204030204" pitchFamily="34" charset="0"/>
              </a:rPr>
              <a:t>Water is one of the greatest resources we have on Earth.  We are dependent on it for survival, for cooking, for drinking, and for hundreds of other uses. It is so precious that we must start to think about ways of conserving it.  Too much of it is lost by being turned into undrinkable water.  Around a billion people in the world suffer from lack of access to it.  Around 70 percent of the human body is made of water, which is surprisingly similar to how much of the Earth’s surface is covered in water. The answer is the same: around 70%.  When we have a lot of water around us, we don’t think about how lucky we are to have it.  We should start to think about the future, and about how we can use water </a:t>
            </a:r>
            <a:r>
              <a:rPr lang="en-US" sz="2400">
                <a:latin typeface="Calibri" panose="020F0502020204030204" pitchFamily="34" charset="0"/>
                <a:cs typeface="Calibri" panose="020F0502020204030204" pitchFamily="34" charset="0"/>
              </a:rPr>
              <a:t>more wisely.</a:t>
            </a:r>
            <a:endParaRPr lang="en-US" sz="2400" dirty="0">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
        <p:nvSpPr>
          <p:cNvPr id="8" name="Rectangle 7">
            <a:extLst>
              <a:ext uri="{FF2B5EF4-FFF2-40B4-BE49-F238E27FC236}">
                <a16:creationId xmlns:a16="http://schemas.microsoft.com/office/drawing/2014/main" id="{29A71C1E-DAAB-A148-ACE1-5513F96BC64F}"/>
              </a:ext>
            </a:extLst>
          </p:cNvPr>
          <p:cNvSpPr/>
          <p:nvPr/>
        </p:nvSpPr>
        <p:spPr>
          <a:xfrm>
            <a:off x="7037307" y="330923"/>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Rectangle 1"/>
          <p:cNvSpPr/>
          <p:nvPr/>
        </p:nvSpPr>
        <p:spPr>
          <a:xfrm>
            <a:off x="6096000" y="312240"/>
            <a:ext cx="6096000" cy="954107"/>
          </a:xfrm>
          <a:prstGeom prst="rect">
            <a:avLst/>
          </a:prstGeom>
        </p:spPr>
        <p:txBody>
          <a:bodyPr>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grpSp>
        <p:nvGrpSpPr>
          <p:cNvPr id="10" name="Google Shape;147;g8d3272b2c0_0_186"/>
          <p:cNvGrpSpPr/>
          <p:nvPr/>
        </p:nvGrpSpPr>
        <p:grpSpPr>
          <a:xfrm>
            <a:off x="1313894" y="1605051"/>
            <a:ext cx="9259411" cy="5231159"/>
            <a:chOff x="-505895" y="-498300"/>
            <a:chExt cx="10210254" cy="6338116"/>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2953964" y="-498300"/>
              <a:ext cx="3171952" cy="21617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142900" y="72659"/>
              <a:ext cx="2860139"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s</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oil</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Clr>
                  <a:srgbClr val="000000"/>
                </a:buClr>
                <a:buFont typeface="Arial"/>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ნიადაგი</a:t>
              </a:r>
              <a:endParaRPr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19514876">
              <a:off x="5525686" y="1944280"/>
              <a:ext cx="1446161" cy="5689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9" name="Google Shape;156;g8d3272b2c0_0_186"/>
            <p:cNvSpPr/>
            <p:nvPr/>
          </p:nvSpPr>
          <p:spPr>
            <a:xfrm>
              <a:off x="6650907" y="487006"/>
              <a:ext cx="2944980" cy="22407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0" name="Google Shape;157;g8d3272b2c0_0_186"/>
            <p:cNvSpPr txBox="1"/>
            <p:nvPr/>
          </p:nvSpPr>
          <p:spPr>
            <a:xfrm>
              <a:off x="6924633" y="1052101"/>
              <a:ext cx="2397526"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coal</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ქვანახშირი</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6;g8d3272b2c0_0_186"/>
            <p:cNvSpPr/>
            <p:nvPr/>
          </p:nvSpPr>
          <p:spPr>
            <a:xfrm rot="5186587">
              <a:off x="4616069" y="3770650"/>
              <a:ext cx="275631"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2895351" y="3737603"/>
              <a:ext cx="3275065" cy="210221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solidFill>
                    <a:schemeClr val="bg1"/>
                  </a:solidFill>
                  <a:latin typeface="Calibri Regular" charset="0"/>
                  <a:ea typeface="Calisto MT Regular" charset="0"/>
                  <a:cs typeface="Calisto MT Regular" charset="0"/>
                </a:rPr>
                <a:t>       </a:t>
              </a:r>
              <a:r>
                <a:rPr lang="en-US" sz="2000" b="1" dirty="0" smtClean="0">
                  <a:solidFill>
                    <a:schemeClr val="bg1"/>
                  </a:solidFill>
                  <a:latin typeface="Calibri Regular" charset="0"/>
                  <a:ea typeface="Calisto MT Regular" charset="0"/>
                  <a:cs typeface="Calisto MT Regular" charset="0"/>
                </a:rPr>
                <a:t>mineral</a:t>
              </a:r>
              <a:endParaRPr lang="en-US" sz="20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en-US" sz="2000" b="1" dirty="0">
                  <a:solidFill>
                    <a:schemeClr val="bg1"/>
                  </a:solidFill>
                  <a:latin typeface="Calibri Regular" charset="0"/>
                  <a:ea typeface="Calisto MT Regular" charset="0"/>
                  <a:cs typeface="Calisto MT Regular" charset="0"/>
                </a:rPr>
                <a:t>       </a:t>
              </a:r>
              <a:r>
                <a:rPr lang="en-US" sz="2000" b="1" dirty="0" smtClean="0">
                  <a:solidFill>
                    <a:schemeClr val="bg1"/>
                  </a:solidFill>
                  <a:latin typeface="Calibri Regular" charset="0"/>
                  <a:ea typeface="Calisto MT Regular" charset="0"/>
                  <a:cs typeface="Calisto MT Regular" charset="0"/>
                </a:rPr>
                <a:t>  </a:t>
              </a:r>
              <a:r>
                <a:rPr lang="en-US" sz="2000" b="1" dirty="0">
                  <a:solidFill>
                    <a:schemeClr val="bg1"/>
                  </a:solidFill>
                  <a:latin typeface="Calibri Regular" charset="0"/>
                  <a:ea typeface="Calisto MT Regular" charset="0"/>
                  <a:cs typeface="Calisto MT Regular" charset="0"/>
                </a:rPr>
                <a:t>(n.)</a:t>
              </a:r>
              <a:endParaRPr lang="ka-GE" sz="20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ka-GE" sz="2000" b="1" dirty="0">
                  <a:solidFill>
                    <a:schemeClr val="bg1"/>
                  </a:solidFill>
                  <a:latin typeface="Calibri Regular" charset="0"/>
                  <a:ea typeface="Calisto MT Regular" charset="0"/>
                  <a:cs typeface="Calisto MT Regular" charset="0"/>
                </a:rPr>
                <a:t>   </a:t>
              </a:r>
              <a:r>
                <a:rPr lang="en-US" sz="2000" b="1" dirty="0" smtClean="0">
                  <a:solidFill>
                    <a:schemeClr val="bg1"/>
                  </a:solidFill>
                  <a:latin typeface="Calibri Regular" charset="0"/>
                  <a:ea typeface="Calisto MT Regular" charset="0"/>
                  <a:cs typeface="Calisto MT Regular" charset="0"/>
                </a:rPr>
                <a:t>  </a:t>
              </a:r>
              <a:r>
                <a:rPr lang="ka-GE" sz="2000" b="1" dirty="0" smtClean="0">
                  <a:solidFill>
                    <a:schemeClr val="bg1"/>
                  </a:solidFill>
                  <a:latin typeface="Calibri Regular" charset="0"/>
                  <a:ea typeface="Calisto MT Regular" charset="0"/>
                  <a:cs typeface="Calisto MT Regular" charset="0"/>
                </a:rPr>
                <a:t>მინერალი</a:t>
              </a:r>
              <a:endParaRPr sz="2000" b="1" dirty="0">
                <a:solidFill>
                  <a:schemeClr val="bg1"/>
                </a:solidFill>
                <a:latin typeface="Calibri Regular" charset="0"/>
                <a:ea typeface="Calisto MT Regular" charset="0"/>
                <a:cs typeface="Calisto MT Regular" charset="0"/>
              </a:endParaRPr>
            </a:p>
          </p:txBody>
        </p:sp>
        <p:sp>
          <p:nvSpPr>
            <p:cNvPr id="27"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505895" y="2682972"/>
              <a:ext cx="3195313" cy="2083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106418" y="3228508"/>
              <a:ext cx="2121270" cy="100662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fuel</a:t>
              </a:r>
              <a:endParaRPr lang="en-US"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2000" b="1" u="none" strike="noStrike" cap="none" dirty="0">
                  <a:solidFill>
                    <a:srgbClr val="FFFFFF"/>
                  </a:solidFill>
                  <a:latin typeface="Calibri" panose="020F0502020204030204" pitchFamily="34" charset="0"/>
                  <a:ea typeface="Calibri"/>
                  <a:cs typeface="Calibri" panose="020F0502020204030204" pitchFamily="34" charset="0"/>
                  <a:sym typeface="Calibri"/>
                </a:rPr>
                <a:t>საწვავი</a:t>
              </a:r>
              <a:endParaRPr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1" name="Google Shape;174;g8d3272b2c0_0_186"/>
            <p:cNvSpPr/>
            <p:nvPr/>
          </p:nvSpPr>
          <p:spPr>
            <a:xfrm rot="12278115">
              <a:off x="5634351" y="3337559"/>
              <a:ext cx="1438884"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305739" y="3289356"/>
              <a:ext cx="3398620" cy="22407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7;g8d3272b2c0_0_186"/>
            <p:cNvSpPr txBox="1"/>
            <p:nvPr/>
          </p:nvSpPr>
          <p:spPr>
            <a:xfrm>
              <a:off x="6686565" y="3853450"/>
              <a:ext cx="2489170"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smtClean="0">
                  <a:solidFill>
                    <a:srgbClr val="FFFFFF"/>
                  </a:solidFill>
                  <a:latin typeface="Calibri" panose="020F0502020204030204" pitchFamily="34" charset="0"/>
                  <a:ea typeface="Calibri"/>
                  <a:cs typeface="Calibri" panose="020F0502020204030204" pitchFamily="34" charset="0"/>
                  <a:sym typeface="Calibri"/>
                </a:rPr>
                <a:t>oil</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ნავთობი</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5" name="Google Shape;178;g8d3272b2c0_0_186"/>
            <p:cNvSpPr/>
            <p:nvPr/>
          </p:nvSpPr>
          <p:spPr>
            <a:xfrm rot="12155486">
              <a:off x="2014869" y="1947499"/>
              <a:ext cx="2041661" cy="2479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405184" y="-109400"/>
              <a:ext cx="3171952" cy="229840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bg1"/>
                  </a:solidFill>
                  <a:latin typeface="Calibri Regular" charset="0"/>
                  <a:ea typeface="Calisto MT Regular" charset="0"/>
                  <a:cs typeface="Calisto MT Regular" charset="0"/>
                </a:rPr>
                <a:t>     </a:t>
              </a:r>
              <a:r>
                <a:rPr lang="en-US" sz="2000" b="1" dirty="0" smtClean="0">
                  <a:solidFill>
                    <a:schemeClr val="bg1"/>
                  </a:solidFill>
                  <a:latin typeface="Calibri Regular" charset="0"/>
                  <a:ea typeface="Calisto MT Regular" charset="0"/>
                  <a:cs typeface="Calisto MT Regular" charset="0"/>
                </a:rPr>
                <a:t>oxygen</a:t>
              </a:r>
              <a:endParaRPr lang="en-US" sz="20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en-US" sz="2000" b="1" dirty="0">
                  <a:solidFill>
                    <a:schemeClr val="bg1"/>
                  </a:solidFill>
                  <a:latin typeface="Calibri Regular" charset="0"/>
                  <a:ea typeface="Calisto MT Regular" charset="0"/>
                  <a:cs typeface="Calisto MT Regular" charset="0"/>
                </a:rPr>
                <a:t>         (n.)</a:t>
              </a:r>
            </a:p>
            <a:p>
              <a:pPr marL="0" lvl="0" indent="0" algn="l" rtl="0">
                <a:spcBef>
                  <a:spcPts val="0"/>
                </a:spcBef>
                <a:spcAft>
                  <a:spcPts val="0"/>
                </a:spcAft>
                <a:buNone/>
              </a:pPr>
              <a:r>
                <a:rPr lang="ka-GE" sz="2000" b="1" dirty="0">
                  <a:solidFill>
                    <a:schemeClr val="bg1"/>
                  </a:solidFill>
                  <a:latin typeface="Calibri Regular" charset="0"/>
                  <a:ea typeface="Calisto MT Regular" charset="0"/>
                  <a:cs typeface="Calisto MT Regular" charset="0"/>
                </a:rPr>
                <a:t>   </a:t>
              </a:r>
              <a:r>
                <a:rPr lang="en-US" sz="2000" b="1" dirty="0" smtClean="0">
                  <a:solidFill>
                    <a:schemeClr val="bg1"/>
                  </a:solidFill>
                  <a:latin typeface="Calibri Regular" charset="0"/>
                  <a:ea typeface="Calisto MT Regular" charset="0"/>
                  <a:cs typeface="Calisto MT Regular" charset="0"/>
                </a:rPr>
                <a:t> </a:t>
              </a:r>
              <a:r>
                <a:rPr lang="ka-GE" sz="2000" b="1" dirty="0" smtClean="0">
                  <a:solidFill>
                    <a:schemeClr val="bg1"/>
                  </a:solidFill>
                  <a:latin typeface="Calibri Regular" charset="0"/>
                  <a:ea typeface="Calisto MT Regular" charset="0"/>
                  <a:cs typeface="Calisto MT Regular" charset="0"/>
                </a:rPr>
                <a:t>ჟანგბადი</a:t>
              </a:r>
              <a:endParaRPr lang="en-US" sz="2000" b="1" dirty="0">
                <a:solidFill>
                  <a:schemeClr val="bg1"/>
                </a:solidFill>
                <a:latin typeface="Calibri Regular" charset="0"/>
                <a:ea typeface="Calisto MT Regular" charset="0"/>
                <a:cs typeface="Calisto MT Regular" charset="0"/>
              </a:endParaRPr>
            </a:p>
          </p:txBody>
        </p:sp>
      </p:grpSp>
      <p:sp>
        <p:nvSpPr>
          <p:cNvPr id="39" name="Rectangle 38">
            <a:extLst>
              <a:ext uri="{FF2B5EF4-FFF2-40B4-BE49-F238E27FC236}">
                <a16:creationId xmlns:a16="http://schemas.microsoft.com/office/drawing/2014/main" id="{748FA8E3-2CE3-3647-992D-018F0126A7B0}"/>
              </a:ext>
            </a:extLst>
          </p:cNvPr>
          <p:cNvSpPr/>
          <p:nvPr/>
        </p:nvSpPr>
        <p:spPr>
          <a:xfrm>
            <a:off x="7991679" y="725338"/>
            <a:ext cx="376968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Rectangle 8"/>
          <p:cNvSpPr/>
          <p:nvPr/>
        </p:nvSpPr>
        <p:spPr>
          <a:xfrm>
            <a:off x="6828522" y="725338"/>
            <a:ext cx="6096000" cy="954107"/>
          </a:xfrm>
          <a:prstGeom prst="rect">
            <a:avLst/>
          </a:prstGeom>
        </p:spPr>
        <p:txBody>
          <a:bodyPr>
            <a:spAutoFit/>
          </a:bodyPr>
          <a:lstStyle/>
          <a:p>
            <a:pPr algn="ctr"/>
            <a:r>
              <a:rPr lang="en-US" sz="2800" dirty="0">
                <a:solidFill>
                  <a:schemeClr val="bg1"/>
                </a:solidFill>
                <a:latin typeface="Calibri Regular" charset="0"/>
                <a:ea typeface="Calisto MT Regular" charset="0"/>
                <a:cs typeface="Calisto MT Regular" charset="0"/>
              </a:rPr>
              <a:t>Vocabulary</a:t>
            </a:r>
          </a:p>
          <a:p>
            <a:pPr algn="ctr"/>
            <a:r>
              <a:rPr lang="ka-GE" sz="2800" dirty="0">
                <a:solidFill>
                  <a:schemeClr val="bg1"/>
                </a:solidFill>
                <a:latin typeface="Calibri Regular" charset="0"/>
                <a:ea typeface="Calisto MT Regular" charset="0"/>
                <a:cs typeface="Calisto MT Regular" charset="0"/>
              </a:rPr>
              <a:t>ლექსიკა</a:t>
            </a:r>
            <a:endParaRPr lang="en-US" sz="2800" dirty="0">
              <a:solidFill>
                <a:schemeClr val="bg1"/>
              </a:solidFill>
              <a:latin typeface="Calibri Regular" charset="0"/>
              <a:ea typeface="Calisto MT Regular" charset="0"/>
              <a:cs typeface="Calisto MT Regular" charset="0"/>
            </a:endParaRPr>
          </a:p>
        </p:txBody>
      </p:sp>
    </p:spTree>
    <p:extLst>
      <p:ext uri="{BB962C8B-B14F-4D97-AF65-F5344CB8AC3E}">
        <p14:creationId xmlns:p14="http://schemas.microsoft.com/office/powerpoint/2010/main" val="95254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2732" y="1248943"/>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ea typeface="Calisto MT Regular" charset="0"/>
                <a:cs typeface="Calibri" panose="020F0502020204030204" pitchFamily="34" charset="0"/>
              </a:rPr>
              <a:t>oxygen</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(n.)</a:t>
            </a:r>
            <a:endParaRPr sz="28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0" name="Google Shape;190;g8d3272b2c0_0_231"/>
          <p:cNvSpPr/>
          <p:nvPr/>
        </p:nvSpPr>
        <p:spPr>
          <a:xfrm>
            <a:off x="3972284" y="3980641"/>
            <a:ext cx="4292295"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ჟანგბადი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550983" y="47405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a16="http://schemas.microsoft.com/office/drawing/2014/main" id="{B328E047-1F90-4CB1-8264-047021299E60}"/>
              </a:ext>
            </a:extLst>
          </p:cNvPr>
          <p:cNvSpPr txBox="1"/>
          <p:nvPr/>
        </p:nvSpPr>
        <p:spPr>
          <a:xfrm>
            <a:off x="8367145" y="664167"/>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248025" y="4861769"/>
            <a:ext cx="572452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Plants are the main source of atmospheric </a:t>
            </a:r>
            <a:r>
              <a:rPr lang="en-US" sz="2400" i="1" strike="noStrike" cap="none" dirty="0">
                <a:solidFill>
                  <a:schemeClr val="accent2"/>
                </a:solidFill>
                <a:latin typeface="Calibri" panose="020F0502020204030204" pitchFamily="34" charset="0"/>
                <a:ea typeface="Calibri"/>
                <a:cs typeface="Calibri" panose="020F0502020204030204" pitchFamily="34" charset="0"/>
                <a:sym typeface="Calibri"/>
              </a:rPr>
              <a:t>oxygen</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3272b2c0_0_2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dirty="0"/>
              <a:t>„</a:t>
            </a:r>
          </a:p>
        </p:txBody>
      </p:sp>
      <p:sp>
        <p:nvSpPr>
          <p:cNvPr id="198" name="Google Shape;198;g8d3272b2c0_0_239"/>
          <p:cNvSpPr/>
          <p:nvPr/>
        </p:nvSpPr>
        <p:spPr>
          <a:xfrm>
            <a:off x="4638999" y="1350628"/>
            <a:ext cx="3187930" cy="237222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ea typeface="Calisto MT Regular" charset="0"/>
                <a:cs typeface="Calibri" panose="020F0502020204030204" pitchFamily="34" charset="0"/>
              </a:rPr>
              <a:t>soil</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(n.)</a:t>
            </a:r>
            <a:endParaRPr sz="28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9" name="Google Shape;199;g8d3272b2c0_0_239"/>
          <p:cNvSpPr/>
          <p:nvPr/>
        </p:nvSpPr>
        <p:spPr>
          <a:xfrm>
            <a:off x="4132990" y="3871803"/>
            <a:ext cx="4199947" cy="1068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ნიადაგი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5E5E76EC-DAFE-4D40-AD68-7D6E5C3B03ED}"/>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a16="http://schemas.microsoft.com/office/drawing/2014/main" id="{75517F93-3FE2-409B-AAEF-72303CA487B7}"/>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a16="http://schemas.microsoft.com/office/drawing/2014/main" id="{4EBF8AC5-E672-D64F-B170-FF606B49B46F}"/>
              </a:ext>
            </a:extLst>
          </p:cNvPr>
          <p:cNvSpPr/>
          <p:nvPr/>
        </p:nvSpPr>
        <p:spPr>
          <a:xfrm>
            <a:off x="3151625" y="5153855"/>
            <a:ext cx="6162675"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Corn is grown a lot in this area - the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soil</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seems to suit it very well.</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AFF1C99C-380B-C94E-B652-4C054121158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E8C6F74B-0F24-7848-A2FF-5A79A23BE826}"/>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8d3272b2c0_1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Font typeface="Arial"/>
              <a:buNone/>
            </a:pPr>
            <a:endParaRPr sz="1400" dirty="0">
              <a:solidFill>
                <a:srgbClr val="000000"/>
              </a:solidFill>
              <a:ea typeface="Calisto MT Regular" charset="0"/>
              <a:cs typeface="Calisto MT Regular" charset="0"/>
              <a:sym typeface="Arial"/>
            </a:endParaRPr>
          </a:p>
          <a:p>
            <a:pPr marL="0" lvl="0" indent="0" algn="l" rtl="0">
              <a:spcBef>
                <a:spcPts val="1000"/>
              </a:spcBef>
              <a:spcAft>
                <a:spcPts val="0"/>
              </a:spcAft>
              <a:buNone/>
            </a:pPr>
            <a:endParaRPr dirty="0"/>
          </a:p>
        </p:txBody>
      </p:sp>
      <p:sp>
        <p:nvSpPr>
          <p:cNvPr id="207" name="Google Shape;207;g8d3272b2c0_1_54"/>
          <p:cNvSpPr/>
          <p:nvPr/>
        </p:nvSpPr>
        <p:spPr>
          <a:xfrm>
            <a:off x="4273379" y="1518789"/>
            <a:ext cx="3388050" cy="233823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smtClean="0">
                <a:solidFill>
                  <a:schemeClr val="lt1"/>
                </a:solidFill>
                <a:latin typeface="Calibri" panose="020F0502020204030204" pitchFamily="34" charset="0"/>
                <a:ea typeface="Calisto MT Regular" charset="0"/>
                <a:cs typeface="Calibri" panose="020F0502020204030204" pitchFamily="34" charset="0"/>
              </a:rPr>
              <a:t>coal</a:t>
            </a:r>
            <a:endParaRPr lang="en-US" sz="3200" b="1"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3200" b="1" dirty="0">
                <a:solidFill>
                  <a:schemeClr val="lt1"/>
                </a:solidFill>
                <a:latin typeface="Calibri" panose="020F0502020204030204" pitchFamily="34" charset="0"/>
                <a:ea typeface="Calisto MT Regular" charset="0"/>
                <a:cs typeface="Calibri" panose="020F0502020204030204" pitchFamily="34" charset="0"/>
              </a:rPr>
              <a:t>(n.)</a:t>
            </a:r>
            <a:endParaRPr sz="3200" b="1" dirty="0">
              <a:solidFill>
                <a:schemeClr val="lt1"/>
              </a:solidFill>
              <a:latin typeface="Calibri" panose="020F0502020204030204" pitchFamily="34" charset="0"/>
              <a:ea typeface="Calisto MT Regular" charset="0"/>
              <a:cs typeface="Calibri" panose="020F0502020204030204" pitchFamily="34" charset="0"/>
            </a:endParaRPr>
          </a:p>
        </p:txBody>
      </p:sp>
      <p:sp>
        <p:nvSpPr>
          <p:cNvPr id="208" name="Google Shape;208;g8d3272b2c0_1_54"/>
          <p:cNvSpPr/>
          <p:nvPr/>
        </p:nvSpPr>
        <p:spPr>
          <a:xfrm>
            <a:off x="4020114" y="3989860"/>
            <a:ext cx="4151700" cy="8842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ქვანახშირი</a:t>
            </a:r>
            <a:endParaRPr sz="2400" u="none" strike="noStrike" cap="none" dirty="0">
              <a:solidFill>
                <a:srgbClr val="FFFFFF"/>
              </a:solidFill>
              <a:latin typeface="Calibri Regular" charset="0"/>
              <a:ea typeface="Calibri"/>
              <a:cs typeface="Calibri"/>
              <a:sym typeface="Calibri"/>
            </a:endParaRPr>
          </a:p>
        </p:txBody>
      </p:sp>
      <p:sp>
        <p:nvSpPr>
          <p:cNvPr id="6" name="Google Shape;190;g8d3272b2c0_0_231">
            <a:extLst>
              <a:ext uri="{FF2B5EF4-FFF2-40B4-BE49-F238E27FC236}">
                <a16:creationId xmlns:a16="http://schemas.microsoft.com/office/drawing/2014/main" id="{9019BE52-8DFC-1F4B-8957-0E66BE071B1E}"/>
              </a:ext>
            </a:extLst>
          </p:cNvPr>
          <p:cNvSpPr/>
          <p:nvPr/>
        </p:nvSpPr>
        <p:spPr>
          <a:xfrm>
            <a:off x="3618828" y="5046326"/>
            <a:ext cx="4954272"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Wood, coal, oil, petrol and gas are all different kinds of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fuel</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F1977754-0BD6-3948-B2F4-0E363D5BF0C8}"/>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34D6661-1EC1-E845-A38A-76B040F22EA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3018754A-27AC-BE4F-B9FA-6DA1A0DC667A}"/>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29FD0F9F-0F48-A142-B205-9F77FE0A70AB}"/>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g8d3272b2c0_0_255"/>
          <p:cNvSpPr/>
          <p:nvPr/>
        </p:nvSpPr>
        <p:spPr>
          <a:xfrm>
            <a:off x="4827534" y="1675499"/>
            <a:ext cx="2823136" cy="197186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lt1"/>
                </a:solidFill>
                <a:latin typeface="Calibri Regular" charset="0"/>
                <a:ea typeface="Calisto MT Regular" charset="0"/>
                <a:cs typeface="Calisto MT Regular" charset="0"/>
              </a:rPr>
              <a:t>oil</a:t>
            </a:r>
            <a:endParaRPr lang="en-US" sz="2800" b="1" dirty="0">
              <a:solidFill>
                <a:schemeClr val="lt1"/>
              </a:solidFill>
              <a:latin typeface="Calibri Regular" charset="0"/>
              <a:ea typeface="Calisto MT Regular" charset="0"/>
              <a:cs typeface="Calisto MT Regular" charset="0"/>
            </a:endParaRPr>
          </a:p>
          <a:p>
            <a:pPr marL="0" marR="0" lvl="0" indent="0" algn="ctr" rtl="0">
              <a:spcBef>
                <a:spcPts val="0"/>
              </a:spcBef>
              <a:spcAft>
                <a:spcPts val="0"/>
              </a:spcAft>
              <a:buNone/>
            </a:pPr>
            <a:r>
              <a:rPr lang="en-US" sz="2800" b="1" dirty="0">
                <a:solidFill>
                  <a:schemeClr val="lt1"/>
                </a:solidFill>
                <a:latin typeface="Calibri Regular" charset="0"/>
                <a:ea typeface="Calisto MT Regular" charset="0"/>
                <a:cs typeface="Calisto MT Regular" charset="0"/>
              </a:rPr>
              <a:t>(n.)</a:t>
            </a:r>
            <a:endParaRPr sz="2800" b="1" dirty="0">
              <a:solidFill>
                <a:schemeClr val="lt1"/>
              </a:solidFill>
              <a:latin typeface="Calibri Regular" charset="0"/>
              <a:ea typeface="Calisto MT Regular" charset="0"/>
              <a:cs typeface="Calisto MT Regular" charset="0"/>
            </a:endParaRPr>
          </a:p>
        </p:txBody>
      </p:sp>
      <p:sp>
        <p:nvSpPr>
          <p:cNvPr id="217" name="Google Shape;217;g8d3272b2c0_0_255"/>
          <p:cNvSpPr/>
          <p:nvPr/>
        </p:nvSpPr>
        <p:spPr>
          <a:xfrm>
            <a:off x="4020114" y="3851563"/>
            <a:ext cx="4151700" cy="7535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ნავთობი</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73D3E84D-49CD-7B42-8D4F-DBC96FAB1553}"/>
              </a:ext>
            </a:extLst>
          </p:cNvPr>
          <p:cNvSpPr/>
          <p:nvPr/>
        </p:nvSpPr>
        <p:spPr>
          <a:xfrm>
            <a:off x="3619500" y="4809339"/>
            <a:ext cx="48584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The </a:t>
            </a:r>
            <a:r>
              <a:rPr lang="en-US" sz="2400" i="1" strike="noStrike" cap="none" dirty="0">
                <a:solidFill>
                  <a:schemeClr val="accent2"/>
                </a:solidFill>
                <a:latin typeface="Calibri" panose="020F0502020204030204" pitchFamily="34" charset="0"/>
                <a:ea typeface="Calibri"/>
                <a:cs typeface="Calibri" panose="020F0502020204030204" pitchFamily="34" charset="0"/>
                <a:sym typeface="Calibri"/>
              </a:rPr>
              <a:t>oil </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price increase is a genuine concern.</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37AD797A-86C6-3C48-A34B-51B902C4720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0D657C5-8E3F-734A-A4EC-5D91BC4961F0}"/>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B76FA132-FFBB-B04F-8AB2-074656C32512}"/>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49943C76-1491-D541-A15F-25218D1ED59E}"/>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8452</TotalTime>
  <Words>1492</Words>
  <Application>Microsoft Office PowerPoint</Application>
  <PresentationFormat>Widescreen</PresentationFormat>
  <Paragraphs>285</Paragraphs>
  <Slides>44</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Regular</vt:lpstr>
      <vt:lpstr>Calisto MT Regular</vt:lpstr>
      <vt:lpstr>Merriweather</vt:lpstr>
      <vt:lpstr>Merriweather Light</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331</cp:revision>
  <cp:lastPrinted>2020-08-18T09:30:28Z</cp:lastPrinted>
  <dcterms:created xsi:type="dcterms:W3CDTF">2020-04-09T12:21:27Z</dcterms:created>
  <dcterms:modified xsi:type="dcterms:W3CDTF">2020-12-04T22:06:35Z</dcterms:modified>
</cp:coreProperties>
</file>