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84" r:id="rId3"/>
    <p:sldId id="306" r:id="rId4"/>
    <p:sldId id="298" r:id="rId5"/>
    <p:sldId id="303" r:id="rId6"/>
    <p:sldId id="300" r:id="rId7"/>
    <p:sldId id="304" r:id="rId8"/>
    <p:sldId id="301" r:id="rId9"/>
    <p:sldId id="302" r:id="rId10"/>
    <p:sldId id="305" r:id="rId11"/>
    <p:sldId id="3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Mamulashvili" initials="MM" lastIdx="0" clrIdx="0">
    <p:extLst>
      <p:ext uri="{19B8F6BF-5375-455C-9EA6-DF929625EA0E}">
        <p15:presenceInfo xmlns:p15="http://schemas.microsoft.com/office/powerpoint/2012/main" userId="S-1-5-21-1404642935-1221332970-768343767-1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202"/>
    <a:srgbClr val="0000FF"/>
    <a:srgbClr val="FF00FF"/>
    <a:srgbClr val="FFFF00"/>
    <a:srgbClr val="00FF00"/>
    <a:srgbClr val="FF0066"/>
    <a:srgbClr val="ECEAE1"/>
    <a:srgbClr val="108B18"/>
    <a:srgbClr val="0066FF"/>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126"/>
  </p:normalViewPr>
  <p:slideViewPr>
    <p:cSldViewPr snapToGrid="0">
      <p:cViewPr varScale="1">
        <p:scale>
          <a:sx n="107" d="100"/>
          <a:sy n="107" d="100"/>
        </p:scale>
        <p:origin x="6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10</a:t>
            </a:fld>
            <a:endParaRPr lang="en-US"/>
          </a:p>
        </p:txBody>
      </p:sp>
    </p:spTree>
    <p:extLst>
      <p:ext uri="{BB962C8B-B14F-4D97-AF65-F5344CB8AC3E}">
        <p14:creationId xmlns:p14="http://schemas.microsoft.com/office/powerpoint/2010/main" val="301300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11</a:t>
            </a:fld>
            <a:endParaRPr lang="en-US"/>
          </a:p>
        </p:txBody>
      </p:sp>
    </p:spTree>
    <p:extLst>
      <p:ext uri="{BB962C8B-B14F-4D97-AF65-F5344CB8AC3E}">
        <p14:creationId xmlns:p14="http://schemas.microsoft.com/office/powerpoint/2010/main" val="283015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a:t>
            </a:fld>
            <a:endParaRPr lang="en-US"/>
          </a:p>
        </p:txBody>
      </p:sp>
    </p:spTree>
    <p:extLst>
      <p:ext uri="{BB962C8B-B14F-4D97-AF65-F5344CB8AC3E}">
        <p14:creationId xmlns:p14="http://schemas.microsoft.com/office/powerpoint/2010/main" val="361464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3</a:t>
            </a:fld>
            <a:endParaRPr lang="en-US"/>
          </a:p>
        </p:txBody>
      </p:sp>
    </p:spTree>
    <p:extLst>
      <p:ext uri="{BB962C8B-B14F-4D97-AF65-F5344CB8AC3E}">
        <p14:creationId xmlns:p14="http://schemas.microsoft.com/office/powerpoint/2010/main" val="396174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4</a:t>
            </a:fld>
            <a:endParaRPr lang="en-US"/>
          </a:p>
        </p:txBody>
      </p:sp>
    </p:spTree>
    <p:extLst>
      <p:ext uri="{BB962C8B-B14F-4D97-AF65-F5344CB8AC3E}">
        <p14:creationId xmlns:p14="http://schemas.microsoft.com/office/powerpoint/2010/main" val="20103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5</a:t>
            </a:fld>
            <a:endParaRPr lang="en-US"/>
          </a:p>
        </p:txBody>
      </p:sp>
    </p:spTree>
    <p:extLst>
      <p:ext uri="{BB962C8B-B14F-4D97-AF65-F5344CB8AC3E}">
        <p14:creationId xmlns:p14="http://schemas.microsoft.com/office/powerpoint/2010/main" val="276900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6</a:t>
            </a:fld>
            <a:endParaRPr lang="en-US"/>
          </a:p>
        </p:txBody>
      </p:sp>
    </p:spTree>
    <p:extLst>
      <p:ext uri="{BB962C8B-B14F-4D97-AF65-F5344CB8AC3E}">
        <p14:creationId xmlns:p14="http://schemas.microsoft.com/office/powerpoint/2010/main" val="414433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7</a:t>
            </a:fld>
            <a:endParaRPr lang="en-US"/>
          </a:p>
        </p:txBody>
      </p:sp>
    </p:spTree>
    <p:extLst>
      <p:ext uri="{BB962C8B-B14F-4D97-AF65-F5344CB8AC3E}">
        <p14:creationId xmlns:p14="http://schemas.microsoft.com/office/powerpoint/2010/main" val="90651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8</a:t>
            </a:fld>
            <a:endParaRPr lang="en-US"/>
          </a:p>
        </p:txBody>
      </p:sp>
    </p:spTree>
    <p:extLst>
      <p:ext uri="{BB962C8B-B14F-4D97-AF65-F5344CB8AC3E}">
        <p14:creationId xmlns:p14="http://schemas.microsoft.com/office/powerpoint/2010/main" val="425831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9</a:t>
            </a:fld>
            <a:endParaRPr lang="en-US"/>
          </a:p>
        </p:txBody>
      </p:sp>
    </p:spTree>
    <p:extLst>
      <p:ext uri="{BB962C8B-B14F-4D97-AF65-F5344CB8AC3E}">
        <p14:creationId xmlns:p14="http://schemas.microsoft.com/office/powerpoint/2010/main" val="6904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oogle Shape;90;p1">
            <a:extLst>
              <a:ext uri="{FF2B5EF4-FFF2-40B4-BE49-F238E27FC236}">
                <a16:creationId xmlns:a16="http://schemas.microsoft.com/office/drawing/2014/main" id="{CC9D0879-67F2-4E4F-BB31-500A70CB9EBA}"/>
              </a:ext>
            </a:extLst>
          </p:cNvPr>
          <p:cNvPicPr preferRelativeResize="0"/>
          <p:nvPr/>
        </p:nvPicPr>
        <p:blipFill rotWithShape="1">
          <a:blip r:embed="rId4" cstate="print">
            <a:alphaModFix/>
          </a:blip>
          <a:srcRect/>
          <a:stretch/>
        </p:blipFill>
        <p:spPr>
          <a:xfrm>
            <a:off x="3023142" y="955015"/>
            <a:ext cx="2164081" cy="968991"/>
          </a:xfrm>
          <a:prstGeom prst="rect">
            <a:avLst/>
          </a:prstGeom>
          <a:noFill/>
          <a:ln>
            <a:noFill/>
          </a:ln>
        </p:spPr>
      </p:pic>
      <p:pic>
        <p:nvPicPr>
          <p:cNvPr id="7" name="Google Shape;91;p1">
            <a:extLst>
              <a:ext uri="{FF2B5EF4-FFF2-40B4-BE49-F238E27FC236}">
                <a16:creationId xmlns:a16="http://schemas.microsoft.com/office/drawing/2014/main" id="{5CBA49DE-01B5-DB41-9500-1B7C699D5F13}"/>
              </a:ext>
            </a:extLst>
          </p:cNvPr>
          <p:cNvPicPr preferRelativeResize="0"/>
          <p:nvPr/>
        </p:nvPicPr>
        <p:blipFill rotWithShape="1">
          <a:blip r:embed="rId5" cstate="print">
            <a:alphaModFix/>
          </a:blip>
          <a:srcRect/>
          <a:stretch/>
        </p:blipFill>
        <p:spPr>
          <a:xfrm>
            <a:off x="5187223" y="955013"/>
            <a:ext cx="2064655" cy="1186304"/>
          </a:xfrm>
          <a:prstGeom prst="rect">
            <a:avLst/>
          </a:prstGeom>
          <a:noFill/>
          <a:ln>
            <a:noFill/>
          </a:ln>
        </p:spPr>
      </p:pic>
      <p:pic>
        <p:nvPicPr>
          <p:cNvPr id="8" name="Picture 7">
            <a:extLst>
              <a:ext uri="{FF2B5EF4-FFF2-40B4-BE49-F238E27FC236}">
                <a16:creationId xmlns:a16="http://schemas.microsoft.com/office/drawing/2014/main" id="{C02AAD4C-664A-3D47-8869-890C4782A16C}"/>
              </a:ext>
            </a:extLst>
          </p:cNvPr>
          <p:cNvPicPr>
            <a:picLocks noChangeAspect="1"/>
          </p:cNvPicPr>
          <p:nvPr/>
        </p:nvPicPr>
        <p:blipFill>
          <a:blip r:embed="rId6"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585" y="2656080"/>
            <a:ext cx="9985100" cy="3137094"/>
          </a:xfrm>
        </p:spPr>
        <p:txBody>
          <a:bodyPr>
            <a:normAutofit fontScale="90000"/>
          </a:bodyPr>
          <a:lstStyle/>
          <a:p>
            <a:r>
              <a:rPr lang="en-US" sz="4800" b="1" dirty="0" smtClean="0">
                <a:solidFill>
                  <a:schemeClr val="bg1"/>
                </a:solidFill>
              </a:rPr>
              <a:t>Create your family tree.</a:t>
            </a:r>
            <a:r>
              <a:rPr lang="ka-GE" sz="4800" b="1" dirty="0" smtClean="0">
                <a:solidFill>
                  <a:schemeClr val="bg1"/>
                </a:solidFill>
              </a:rPr>
              <a:t/>
            </a:r>
            <a:br>
              <a:rPr lang="ka-GE" sz="4800" b="1" dirty="0" smtClean="0">
                <a:solidFill>
                  <a:schemeClr val="bg1"/>
                </a:solidFill>
              </a:rPr>
            </a:br>
            <a:r>
              <a:rPr lang="en-US" sz="4800" b="1" dirty="0" smtClean="0">
                <a:solidFill>
                  <a:schemeClr val="bg1"/>
                </a:solidFill>
              </a:rPr>
              <a:t/>
            </a:r>
            <a:br>
              <a:rPr lang="en-US" sz="4800" b="1" dirty="0" smtClean="0">
                <a:solidFill>
                  <a:schemeClr val="bg1"/>
                </a:solidFill>
              </a:rPr>
            </a:br>
            <a:r>
              <a:rPr lang="ka-GE" sz="4800" dirty="0" smtClean="0">
                <a:solidFill>
                  <a:schemeClr val="bg1"/>
                </a:solidFill>
              </a:rPr>
              <a:t>შექმენით თქვენი საგვარეულო ხე.</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endParaRPr lang="en-US" sz="4800" dirty="0">
              <a:solidFill>
                <a:schemeClr val="bg1"/>
              </a:solidFill>
            </a:endParaRPr>
          </a:p>
        </p:txBody>
      </p:sp>
      <p:sp>
        <p:nvSpPr>
          <p:cNvPr id="3" name="Rectangle 2">
            <a:extLst>
              <a:ext uri="{FF2B5EF4-FFF2-40B4-BE49-F238E27FC236}">
                <a16:creationId xmlns:a16="http://schemas.microsoft.com/office/drawing/2014/main" id="{FFA300A4-ADD0-0D49-88FA-3271BBB3CA8A}"/>
              </a:ext>
            </a:extLst>
          </p:cNvPr>
          <p:cNvSpPr/>
          <p:nvPr/>
        </p:nvSpPr>
        <p:spPr>
          <a:xfrm>
            <a:off x="6956714" y="135763"/>
            <a:ext cx="5072063" cy="153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Homework N2</a:t>
            </a:r>
          </a:p>
          <a:p>
            <a:pPr algn="ctr"/>
            <a:r>
              <a:rPr lang="ka-GE" sz="4400" b="1" dirty="0" smtClean="0"/>
              <a:t>საშინაო დავალება</a:t>
            </a:r>
            <a:endParaRPr lang="en-US" sz="4400" b="1" dirty="0"/>
          </a:p>
        </p:txBody>
      </p:sp>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11468" y="135763"/>
            <a:ext cx="2164081" cy="968991"/>
          </a:xfrm>
          <a:prstGeom prst="rect">
            <a:avLst/>
          </a:prstGeom>
          <a:noFill/>
          <a:ln>
            <a:noFill/>
          </a:ln>
        </p:spPr>
      </p:pic>
      <p:pic>
        <p:nvPicPr>
          <p:cNvPr id="5" name="Picture 4">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184793" y="135763"/>
            <a:ext cx="2327713" cy="948910"/>
          </a:xfrm>
          <a:prstGeom prst="rect">
            <a:avLst/>
          </a:prstGeom>
        </p:spPr>
      </p:pic>
    </p:spTree>
    <p:extLst>
      <p:ext uri="{BB962C8B-B14F-4D97-AF65-F5344CB8AC3E}">
        <p14:creationId xmlns:p14="http://schemas.microsoft.com/office/powerpoint/2010/main" val="402734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342" y="0"/>
            <a:ext cx="5958257"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077" y="1485541"/>
            <a:ext cx="1050406" cy="1200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7995" r="9751"/>
          <a:stretch/>
        </p:blipFill>
        <p:spPr>
          <a:xfrm>
            <a:off x="6231710" y="151853"/>
            <a:ext cx="1160840" cy="120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3372" y="3215010"/>
            <a:ext cx="907067" cy="987979"/>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4849" y="3203299"/>
            <a:ext cx="871366" cy="1003780"/>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7349" y="3197347"/>
            <a:ext cx="933148" cy="1107524"/>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3676735" y="4173136"/>
            <a:ext cx="1174376" cy="527538"/>
          </a:xfrm>
          <a:prstGeom prst="rect">
            <a:avLst/>
          </a:prstGeom>
          <a:solidFill>
            <a:srgbClr val="FFCCFF"/>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brother</a:t>
            </a:r>
          </a:p>
          <a:p>
            <a:pPr algn="ctr"/>
            <a:r>
              <a:rPr lang="ka-GE" dirty="0" smtClean="0"/>
              <a:t>ძმა</a:t>
            </a:r>
            <a:endParaRPr lang="en-US" dirty="0"/>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4948" y="147122"/>
            <a:ext cx="1063426" cy="1090577"/>
          </a:xfrm>
          <a:prstGeom prst="rect">
            <a:avLst/>
          </a:prstGeom>
          <a:ln>
            <a:noFill/>
          </a:ln>
          <a:effectLst>
            <a:outerShdw blurRad="190500" algn="tl" rotWithShape="0">
              <a:srgbClr val="000000">
                <a:alpha val="70000"/>
              </a:srgbClr>
            </a:outerShdw>
          </a:effectLst>
        </p:spPr>
      </p:pic>
      <p:sp>
        <p:nvSpPr>
          <p:cNvPr id="27" name="Rectangle 26"/>
          <p:cNvSpPr/>
          <p:nvPr/>
        </p:nvSpPr>
        <p:spPr>
          <a:xfrm>
            <a:off x="4378685" y="1054000"/>
            <a:ext cx="1295399" cy="6224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grandfather</a:t>
            </a:r>
          </a:p>
          <a:p>
            <a:pPr algn="ctr"/>
            <a:r>
              <a:rPr lang="ka-GE" dirty="0" smtClean="0"/>
              <a:t>ბაბუა</a:t>
            </a:r>
            <a:endParaRPr lang="en-US" dirty="0"/>
          </a:p>
        </p:txBody>
      </p:sp>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t="13548"/>
          <a:stretch/>
        </p:blipFill>
        <p:spPr>
          <a:xfrm>
            <a:off x="2822677" y="1503470"/>
            <a:ext cx="1249680" cy="1338609"/>
          </a:xfrm>
          <a:prstGeom prst="rect">
            <a:avLst/>
          </a:prstGeom>
          <a:ln>
            <a:noFill/>
          </a:ln>
          <a:effectLst>
            <a:outerShdw blurRad="190500" algn="tl" rotWithShape="0">
              <a:srgbClr val="000000">
                <a:alpha val="70000"/>
              </a:srgbClr>
            </a:outerShdw>
          </a:effectLst>
        </p:spPr>
      </p:pic>
      <p:sp>
        <p:nvSpPr>
          <p:cNvPr id="29" name="Rectangle 28"/>
          <p:cNvSpPr/>
          <p:nvPr/>
        </p:nvSpPr>
        <p:spPr>
          <a:xfrm>
            <a:off x="2707342" y="2613450"/>
            <a:ext cx="1449054" cy="522912"/>
          </a:xfrm>
          <a:prstGeom prst="rect">
            <a:avLst/>
          </a:prstGeom>
          <a:solidFill>
            <a:srgbClr val="E0D0FC"/>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father</a:t>
            </a:r>
          </a:p>
          <a:p>
            <a:pPr algn="ctr"/>
            <a:r>
              <a:rPr lang="ka-GE" dirty="0" smtClean="0"/>
              <a:t>მამა</a:t>
            </a:r>
            <a:endParaRPr lang="en-US" dirty="0"/>
          </a:p>
        </p:txBody>
      </p:sp>
      <p:sp>
        <p:nvSpPr>
          <p:cNvPr id="30" name="Rectangle 29"/>
          <p:cNvSpPr/>
          <p:nvPr/>
        </p:nvSpPr>
        <p:spPr>
          <a:xfrm>
            <a:off x="7190629" y="4202989"/>
            <a:ext cx="1633291" cy="572359"/>
          </a:xfrm>
          <a:prstGeom prst="rect">
            <a:avLst/>
          </a:prstGeom>
          <a:solidFill>
            <a:srgbClr val="FFCCFF"/>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a:t>
            </a:r>
            <a:r>
              <a:rPr lang="en-US" dirty="0" smtClean="0"/>
              <a:t>isters</a:t>
            </a:r>
          </a:p>
          <a:p>
            <a:pPr algn="ctr"/>
            <a:r>
              <a:rPr lang="ka-GE" dirty="0" smtClean="0"/>
              <a:t>დები</a:t>
            </a:r>
            <a:endParaRPr lang="en-US" dirty="0"/>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077" y="1431753"/>
            <a:ext cx="1050406" cy="1200464"/>
          </a:xfrm>
          <a:prstGeom prst="rect">
            <a:avLst/>
          </a:prstGeom>
          <a:ln>
            <a:noFill/>
          </a:ln>
          <a:effectLst>
            <a:outerShdw blurRad="190500" algn="tl" rotWithShape="0">
              <a:srgbClr val="000000">
                <a:alpha val="70000"/>
              </a:srgbClr>
            </a:outerShdw>
          </a:effectLst>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t="7995" r="9751"/>
          <a:stretch/>
        </p:blipFill>
        <p:spPr>
          <a:xfrm>
            <a:off x="6231710" y="98065"/>
            <a:ext cx="1160840" cy="1200240"/>
          </a:xfrm>
          <a:prstGeom prst="rect">
            <a:avLst/>
          </a:prstGeom>
          <a:ln>
            <a:noFill/>
          </a:ln>
          <a:effectLst>
            <a:outerShdw blurRad="190500" algn="tl" rotWithShape="0">
              <a:srgbClr val="000000">
                <a:alpha val="70000"/>
              </a:srgbClr>
            </a:outerShdw>
          </a:effectLst>
        </p:spPr>
      </p:pic>
      <p:sp>
        <p:nvSpPr>
          <p:cNvPr id="33" name="Rectangle 32"/>
          <p:cNvSpPr/>
          <p:nvPr/>
        </p:nvSpPr>
        <p:spPr>
          <a:xfrm>
            <a:off x="7597591" y="2541494"/>
            <a:ext cx="1271784" cy="523063"/>
          </a:xfrm>
          <a:prstGeom prst="rect">
            <a:avLst/>
          </a:prstGeom>
          <a:solidFill>
            <a:srgbClr val="E0D0FC"/>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mother</a:t>
            </a:r>
            <a:endParaRPr lang="ka-GE" dirty="0" smtClean="0"/>
          </a:p>
          <a:p>
            <a:pPr algn="ctr"/>
            <a:r>
              <a:rPr lang="ka-GE" dirty="0" smtClean="0"/>
              <a:t>დედა</a:t>
            </a:r>
            <a:endParaRPr lang="en-US" dirty="0" smtClean="0"/>
          </a:p>
        </p:txBody>
      </p:sp>
      <p:sp>
        <p:nvSpPr>
          <p:cNvPr id="34" name="Rectangle 33"/>
          <p:cNvSpPr/>
          <p:nvPr/>
        </p:nvSpPr>
        <p:spPr>
          <a:xfrm>
            <a:off x="6096000" y="1049720"/>
            <a:ext cx="1420906" cy="62668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grandmother</a:t>
            </a:r>
          </a:p>
          <a:p>
            <a:pPr algn="ctr"/>
            <a:r>
              <a:rPr lang="ka-GE" dirty="0" smtClean="0"/>
              <a:t>ბებია</a:t>
            </a:r>
            <a:endParaRPr lang="en-US" dirty="0"/>
          </a:p>
        </p:txBody>
      </p:sp>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5723" y="1979991"/>
            <a:ext cx="902540" cy="1116893"/>
          </a:xfrm>
          <a:prstGeom prst="rect">
            <a:avLst/>
          </a:prstGeom>
          <a:ln>
            <a:noFill/>
          </a:ln>
          <a:effectLst>
            <a:outerShdw blurRad="292100" dist="139700" dir="2700000" algn="tl" rotWithShape="0">
              <a:srgbClr val="333333">
                <a:alpha val="65000"/>
              </a:srgbClr>
            </a:outerShdw>
          </a:effectLst>
        </p:spPr>
      </p:pic>
      <p:sp>
        <p:nvSpPr>
          <p:cNvPr id="40" name="Rectangle 39"/>
          <p:cNvSpPr/>
          <p:nvPr/>
        </p:nvSpPr>
        <p:spPr>
          <a:xfrm>
            <a:off x="5290393" y="3096884"/>
            <a:ext cx="1173200" cy="393018"/>
          </a:xfrm>
          <a:prstGeom prst="rect">
            <a:avLst/>
          </a:prstGeom>
          <a:solidFill>
            <a:srgbClr val="FFFF99"/>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Amanda</a:t>
            </a:r>
            <a:endParaRPr lang="en-US" dirty="0"/>
          </a:p>
        </p:txBody>
      </p:sp>
      <p:sp>
        <p:nvSpPr>
          <p:cNvPr id="22" name="Rectangle 21">
            <a:extLst>
              <a:ext uri="{FF2B5EF4-FFF2-40B4-BE49-F238E27FC236}">
                <a16:creationId xmlns:a16="http://schemas.microsoft.com/office/drawing/2014/main" id="{FFA300A4-ADD0-0D49-88FA-3271BBB3CA8A}"/>
              </a:ext>
            </a:extLst>
          </p:cNvPr>
          <p:cNvSpPr/>
          <p:nvPr/>
        </p:nvSpPr>
        <p:spPr>
          <a:xfrm>
            <a:off x="8794770" y="52682"/>
            <a:ext cx="3266915" cy="153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Example</a:t>
            </a:r>
          </a:p>
          <a:p>
            <a:pPr algn="ctr"/>
            <a:r>
              <a:rPr lang="ka-GE" sz="4400" b="1" dirty="0" smtClean="0"/>
              <a:t>მაგალითი</a:t>
            </a:r>
            <a:endParaRPr lang="en-US" sz="4400" b="1" dirty="0"/>
          </a:p>
        </p:txBody>
      </p:sp>
    </p:spTree>
    <p:extLst>
      <p:ext uri="{BB962C8B-B14F-4D97-AF65-F5344CB8AC3E}">
        <p14:creationId xmlns:p14="http://schemas.microsoft.com/office/powerpoint/2010/main" val="373111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42202" y="2352407"/>
            <a:ext cx="11422966" cy="161157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0" b="1" i="1" dirty="0" smtClean="0">
                <a:solidFill>
                  <a:schemeClr val="bg1"/>
                </a:solidFill>
                <a:latin typeface="+mn-lt"/>
              </a:rPr>
              <a:t>Family</a:t>
            </a:r>
            <a:r>
              <a:rPr lang="en-US" b="1" i="1" dirty="0" smtClean="0">
                <a:solidFill>
                  <a:srgbClr val="ECEAE1"/>
                </a:solidFill>
              </a:rPr>
              <a:t/>
            </a:r>
            <a:br>
              <a:rPr lang="en-US" b="1" i="1" dirty="0" smtClean="0">
                <a:solidFill>
                  <a:srgbClr val="ECEAE1"/>
                </a:solidFill>
              </a:rPr>
            </a:br>
            <a:r>
              <a:rPr lang="ka-GE" sz="6000" b="1" i="1" dirty="0" smtClean="0">
                <a:solidFill>
                  <a:schemeClr val="bg1"/>
                </a:solidFill>
                <a:latin typeface="+mn-lt"/>
              </a:rPr>
              <a:t>ოჯახი</a:t>
            </a:r>
            <a:endParaRPr lang="en-US" sz="6000" b="1" i="1" dirty="0">
              <a:solidFill>
                <a:schemeClr val="bg1"/>
              </a:solidFill>
              <a:latin typeface="+mn-lt"/>
            </a:endParaRPr>
          </a:p>
        </p:txBody>
      </p:sp>
      <p:sp>
        <p:nvSpPr>
          <p:cNvPr id="3" name="Rectangle 2">
            <a:extLst>
              <a:ext uri="{FF2B5EF4-FFF2-40B4-BE49-F238E27FC236}">
                <a16:creationId xmlns:a16="http://schemas.microsoft.com/office/drawing/2014/main" id="{D0947E2C-4A6B-2040-9846-3F81158F5DB3}"/>
              </a:ext>
            </a:extLst>
          </p:cNvPr>
          <p:cNvSpPr/>
          <p:nvPr/>
        </p:nvSpPr>
        <p:spPr>
          <a:xfrm>
            <a:off x="3938953" y="5205046"/>
            <a:ext cx="3629465"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684542"/>
            <a:ext cx="11633983" cy="15474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smtClean="0"/>
          </a:p>
          <a:p>
            <a:pPr marL="0" indent="0" algn="ctr">
              <a:buNone/>
            </a:pPr>
            <a:r>
              <a:rPr lang="en-GB" sz="3000" dirty="0" smtClean="0">
                <a:solidFill>
                  <a:schemeClr val="bg1"/>
                </a:solidFill>
              </a:rPr>
              <a:t>Young </a:t>
            </a:r>
            <a:r>
              <a:rPr lang="en-GB" sz="3000" dirty="0">
                <a:solidFill>
                  <a:schemeClr val="bg1"/>
                </a:solidFill>
              </a:rPr>
              <a:t>Learners</a:t>
            </a:r>
            <a:endParaRPr lang="ru-RU" sz="3000" dirty="0">
              <a:solidFill>
                <a:schemeClr val="bg1"/>
              </a:solidFill>
            </a:endParaRPr>
          </a:p>
          <a:p>
            <a:pPr marL="0" indent="0" algn="ctr">
              <a:buNone/>
            </a:pPr>
            <a:r>
              <a:rPr lang="ka-GE" sz="3000" dirty="0">
                <a:solidFill>
                  <a:schemeClr val="bg1"/>
                </a:solidFill>
              </a:rPr>
              <a:t>დაწყებითი კლასები</a:t>
            </a:r>
            <a:endParaRPr lang="en-US" sz="3000" dirty="0">
              <a:solidFill>
                <a:schemeClr val="bg1"/>
              </a:solidFill>
            </a:endParaRPr>
          </a:p>
        </p:txBody>
      </p:sp>
      <p:pic>
        <p:nvPicPr>
          <p:cNvPr id="1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733670" y="196948"/>
            <a:ext cx="2164081" cy="968991"/>
          </a:xfrm>
          <a:prstGeom prst="rect">
            <a:avLst/>
          </a:prstGeom>
          <a:noFill/>
          <a:ln>
            <a:noFill/>
          </a:ln>
        </p:spPr>
      </p:pic>
      <p:pic>
        <p:nvPicPr>
          <p:cNvPr id="13" name="Picture 1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891401" y="196948"/>
            <a:ext cx="2376972" cy="968991"/>
          </a:xfrm>
          <a:prstGeom prst="rect">
            <a:avLst/>
          </a:prstGeom>
        </p:spPr>
      </p:pic>
      <p:sp>
        <p:nvSpPr>
          <p:cNvPr id="4" name="Arc 3"/>
          <p:cNvSpPr/>
          <p:nvPr/>
        </p:nvSpPr>
        <p:spPr>
          <a:xfrm>
            <a:off x="7076049" y="71745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4696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342" y="0"/>
            <a:ext cx="5958257"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077" y="1485541"/>
            <a:ext cx="1050406" cy="1200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7995" r="9751"/>
          <a:stretch/>
        </p:blipFill>
        <p:spPr>
          <a:xfrm>
            <a:off x="6231710" y="151853"/>
            <a:ext cx="1160840" cy="120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3372" y="3215010"/>
            <a:ext cx="907067" cy="987979"/>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4849" y="3203299"/>
            <a:ext cx="871366" cy="1003780"/>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7349" y="3197347"/>
            <a:ext cx="933148" cy="1107524"/>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3676735" y="4173136"/>
            <a:ext cx="1174376" cy="527538"/>
          </a:xfrm>
          <a:prstGeom prst="rect">
            <a:avLst/>
          </a:prstGeom>
          <a:solidFill>
            <a:srgbClr val="FFCCFF"/>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brother</a:t>
            </a:r>
          </a:p>
          <a:p>
            <a:pPr algn="ctr"/>
            <a:r>
              <a:rPr lang="ka-GE" dirty="0" smtClean="0"/>
              <a:t>ძმა</a:t>
            </a:r>
            <a:endParaRPr lang="en-US" dirty="0"/>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4948" y="147122"/>
            <a:ext cx="1063426" cy="1090577"/>
          </a:xfrm>
          <a:prstGeom prst="rect">
            <a:avLst/>
          </a:prstGeom>
          <a:ln>
            <a:noFill/>
          </a:ln>
          <a:effectLst>
            <a:outerShdw blurRad="190500" algn="tl" rotWithShape="0">
              <a:srgbClr val="000000">
                <a:alpha val="70000"/>
              </a:srgbClr>
            </a:outerShdw>
          </a:effectLst>
        </p:spPr>
      </p:pic>
      <p:sp>
        <p:nvSpPr>
          <p:cNvPr id="27" name="Rectangle 26"/>
          <p:cNvSpPr/>
          <p:nvPr/>
        </p:nvSpPr>
        <p:spPr>
          <a:xfrm>
            <a:off x="4378685" y="1054000"/>
            <a:ext cx="1295399" cy="6224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grandfather</a:t>
            </a:r>
          </a:p>
          <a:p>
            <a:pPr algn="ctr"/>
            <a:r>
              <a:rPr lang="ka-GE" dirty="0" smtClean="0"/>
              <a:t>ბაბუა</a:t>
            </a:r>
            <a:endParaRPr lang="en-US" dirty="0"/>
          </a:p>
        </p:txBody>
      </p:sp>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t="13548"/>
          <a:stretch/>
        </p:blipFill>
        <p:spPr>
          <a:xfrm>
            <a:off x="2822677" y="1503470"/>
            <a:ext cx="1249680" cy="1338609"/>
          </a:xfrm>
          <a:prstGeom prst="rect">
            <a:avLst/>
          </a:prstGeom>
          <a:ln>
            <a:noFill/>
          </a:ln>
          <a:effectLst>
            <a:outerShdw blurRad="190500" algn="tl" rotWithShape="0">
              <a:srgbClr val="000000">
                <a:alpha val="70000"/>
              </a:srgbClr>
            </a:outerShdw>
          </a:effectLst>
        </p:spPr>
      </p:pic>
      <p:sp>
        <p:nvSpPr>
          <p:cNvPr id="29" name="Rectangle 28"/>
          <p:cNvSpPr/>
          <p:nvPr/>
        </p:nvSpPr>
        <p:spPr>
          <a:xfrm>
            <a:off x="2707342" y="2613450"/>
            <a:ext cx="1449054" cy="522912"/>
          </a:xfrm>
          <a:prstGeom prst="rect">
            <a:avLst/>
          </a:prstGeom>
          <a:solidFill>
            <a:srgbClr val="E0D0FC"/>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father</a:t>
            </a:r>
          </a:p>
          <a:p>
            <a:pPr algn="ctr"/>
            <a:r>
              <a:rPr lang="ka-GE" dirty="0" smtClean="0"/>
              <a:t>მამა</a:t>
            </a:r>
            <a:endParaRPr lang="en-US" dirty="0"/>
          </a:p>
        </p:txBody>
      </p:sp>
      <p:sp>
        <p:nvSpPr>
          <p:cNvPr id="30" name="Rectangle 29"/>
          <p:cNvSpPr/>
          <p:nvPr/>
        </p:nvSpPr>
        <p:spPr>
          <a:xfrm>
            <a:off x="7190629" y="4202989"/>
            <a:ext cx="1633291" cy="572359"/>
          </a:xfrm>
          <a:prstGeom prst="rect">
            <a:avLst/>
          </a:prstGeom>
          <a:solidFill>
            <a:srgbClr val="FFCCFF"/>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a:t>
            </a:r>
            <a:r>
              <a:rPr lang="en-US" dirty="0" smtClean="0"/>
              <a:t>isters</a:t>
            </a:r>
          </a:p>
          <a:p>
            <a:pPr algn="ctr"/>
            <a:r>
              <a:rPr lang="ka-GE" dirty="0" smtClean="0"/>
              <a:t>დები</a:t>
            </a:r>
            <a:endParaRPr lang="en-US" dirty="0"/>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077" y="1431753"/>
            <a:ext cx="1050406" cy="1200464"/>
          </a:xfrm>
          <a:prstGeom prst="rect">
            <a:avLst/>
          </a:prstGeom>
          <a:ln>
            <a:noFill/>
          </a:ln>
          <a:effectLst>
            <a:outerShdw blurRad="190500" algn="tl" rotWithShape="0">
              <a:srgbClr val="000000">
                <a:alpha val="70000"/>
              </a:srgbClr>
            </a:outerShdw>
          </a:effectLst>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t="7995" r="9751"/>
          <a:stretch/>
        </p:blipFill>
        <p:spPr>
          <a:xfrm>
            <a:off x="6231710" y="98065"/>
            <a:ext cx="1160840" cy="1200240"/>
          </a:xfrm>
          <a:prstGeom prst="rect">
            <a:avLst/>
          </a:prstGeom>
          <a:ln>
            <a:noFill/>
          </a:ln>
          <a:effectLst>
            <a:outerShdw blurRad="190500" algn="tl" rotWithShape="0">
              <a:srgbClr val="000000">
                <a:alpha val="70000"/>
              </a:srgbClr>
            </a:outerShdw>
          </a:effectLst>
        </p:spPr>
      </p:pic>
      <p:sp>
        <p:nvSpPr>
          <p:cNvPr id="33" name="Rectangle 32"/>
          <p:cNvSpPr/>
          <p:nvPr/>
        </p:nvSpPr>
        <p:spPr>
          <a:xfrm>
            <a:off x="7597591" y="2541494"/>
            <a:ext cx="1271784" cy="523063"/>
          </a:xfrm>
          <a:prstGeom prst="rect">
            <a:avLst/>
          </a:prstGeom>
          <a:solidFill>
            <a:srgbClr val="E0D0FC"/>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mother</a:t>
            </a:r>
            <a:endParaRPr lang="ka-GE" dirty="0" smtClean="0"/>
          </a:p>
          <a:p>
            <a:pPr algn="ctr"/>
            <a:r>
              <a:rPr lang="ka-GE" dirty="0" smtClean="0"/>
              <a:t>დედა</a:t>
            </a:r>
            <a:endParaRPr lang="en-US" dirty="0" smtClean="0"/>
          </a:p>
        </p:txBody>
      </p:sp>
      <p:sp>
        <p:nvSpPr>
          <p:cNvPr id="34" name="Rectangle 33"/>
          <p:cNvSpPr/>
          <p:nvPr/>
        </p:nvSpPr>
        <p:spPr>
          <a:xfrm>
            <a:off x="6096000" y="1049720"/>
            <a:ext cx="1420906" cy="62668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grandmother</a:t>
            </a:r>
          </a:p>
          <a:p>
            <a:pPr algn="ctr"/>
            <a:r>
              <a:rPr lang="ka-GE" dirty="0" smtClean="0"/>
              <a:t>ბებია</a:t>
            </a:r>
            <a:endParaRPr lang="en-US" dirty="0"/>
          </a:p>
        </p:txBody>
      </p:sp>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5723" y="1979991"/>
            <a:ext cx="902540" cy="1116893"/>
          </a:xfrm>
          <a:prstGeom prst="rect">
            <a:avLst/>
          </a:prstGeom>
          <a:ln>
            <a:noFill/>
          </a:ln>
          <a:effectLst>
            <a:outerShdw blurRad="292100" dist="139700" dir="2700000" algn="tl" rotWithShape="0">
              <a:srgbClr val="333333">
                <a:alpha val="65000"/>
              </a:srgbClr>
            </a:outerShdw>
          </a:effectLst>
        </p:spPr>
      </p:pic>
      <p:sp>
        <p:nvSpPr>
          <p:cNvPr id="40" name="Rectangle 39"/>
          <p:cNvSpPr/>
          <p:nvPr/>
        </p:nvSpPr>
        <p:spPr>
          <a:xfrm>
            <a:off x="5290393" y="3096884"/>
            <a:ext cx="1173200" cy="393018"/>
          </a:xfrm>
          <a:prstGeom prst="rect">
            <a:avLst/>
          </a:prstGeom>
          <a:solidFill>
            <a:srgbClr val="FFFF99"/>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Amanda</a:t>
            </a:r>
            <a:endParaRPr lang="en-US" dirty="0"/>
          </a:p>
        </p:txBody>
      </p:sp>
    </p:spTree>
    <p:extLst>
      <p:ext uri="{BB962C8B-B14F-4D97-AF65-F5344CB8AC3E}">
        <p14:creationId xmlns:p14="http://schemas.microsoft.com/office/powerpoint/2010/main" val="266141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875835" y="1975758"/>
            <a:ext cx="0" cy="3608614"/>
          </a:xfrm>
          <a:prstGeom prst="line">
            <a:avLst/>
          </a:prstGeom>
        </p:spPr>
        <p:style>
          <a:lnRef idx="3">
            <a:schemeClr val="dk1"/>
          </a:lnRef>
          <a:fillRef idx="0">
            <a:schemeClr val="dk1"/>
          </a:fillRef>
          <a:effectRef idx="2">
            <a:schemeClr val="dk1"/>
          </a:effectRef>
          <a:fontRef idx="minor">
            <a:schemeClr val="tx1"/>
          </a:fontRef>
        </p:style>
      </p:cxnSp>
      <p:sp>
        <p:nvSpPr>
          <p:cNvPr id="4" name="Title 3"/>
          <p:cNvSpPr>
            <a:spLocks noGrp="1"/>
          </p:cNvSpPr>
          <p:nvPr>
            <p:ph type="title"/>
          </p:nvPr>
        </p:nvSpPr>
        <p:spPr>
          <a:xfrm>
            <a:off x="661182" y="1308296"/>
            <a:ext cx="11530818" cy="5148776"/>
          </a:xfrm>
        </p:spPr>
        <p:txBody>
          <a:bodyPr>
            <a:normAutofit/>
          </a:bodyPr>
          <a:lstStyle/>
          <a:p>
            <a:r>
              <a:rPr lang="en-US" sz="2400" b="1" dirty="0" smtClean="0">
                <a:solidFill>
                  <a:schemeClr val="bg1"/>
                </a:solidFill>
                <a:latin typeface="+mn-lt"/>
              </a:rPr>
              <a:t>I </a:t>
            </a:r>
            <a:r>
              <a:rPr lang="en-US" sz="2400" b="1" dirty="0" smtClean="0">
                <a:solidFill>
                  <a:srgbClr val="FFFF00"/>
                </a:solidFill>
                <a:latin typeface="+mn-lt"/>
              </a:rPr>
              <a:t>have got</a:t>
            </a:r>
            <a:r>
              <a:rPr lang="en-US" sz="2400" b="1" dirty="0" smtClean="0">
                <a:solidFill>
                  <a:schemeClr val="bg1"/>
                </a:solidFill>
                <a:latin typeface="+mn-lt"/>
              </a:rPr>
              <a:t> a big family.                                                           She </a:t>
            </a:r>
            <a:r>
              <a:rPr lang="en-US" sz="2400" b="1" dirty="0" smtClean="0">
                <a:solidFill>
                  <a:srgbClr val="0000FF"/>
                </a:solidFill>
                <a:latin typeface="+mn-lt"/>
              </a:rPr>
              <a:t>has got </a:t>
            </a:r>
            <a:r>
              <a:rPr lang="en-US" sz="2400" b="1" dirty="0" smtClean="0">
                <a:solidFill>
                  <a:schemeClr val="bg1"/>
                </a:solidFill>
                <a:latin typeface="+mn-lt"/>
              </a:rPr>
              <a:t> a big family.</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I </a:t>
            </a:r>
            <a:r>
              <a:rPr lang="en-US" sz="2400" b="1" dirty="0" smtClean="0">
                <a:solidFill>
                  <a:srgbClr val="FFFF00"/>
                </a:solidFill>
                <a:latin typeface="+mn-lt"/>
              </a:rPr>
              <a:t>have got </a:t>
            </a:r>
            <a:r>
              <a:rPr lang="en-US" sz="2400" b="1" dirty="0" smtClean="0">
                <a:solidFill>
                  <a:schemeClr val="bg1"/>
                </a:solidFill>
                <a:latin typeface="+mn-lt"/>
              </a:rPr>
              <a:t>a mother and a father.                                        She </a:t>
            </a:r>
            <a:r>
              <a:rPr lang="en-US" sz="2400" b="1" dirty="0" smtClean="0">
                <a:solidFill>
                  <a:srgbClr val="0000FF"/>
                </a:solidFill>
                <a:latin typeface="+mn-lt"/>
              </a:rPr>
              <a:t>has got</a:t>
            </a:r>
            <a:r>
              <a:rPr lang="en-US" sz="2400" b="1" dirty="0" smtClean="0">
                <a:solidFill>
                  <a:srgbClr val="FF0066"/>
                </a:solidFill>
                <a:latin typeface="+mn-lt"/>
              </a:rPr>
              <a:t> </a:t>
            </a:r>
            <a:r>
              <a:rPr lang="en-US" sz="2400" b="1" dirty="0" smtClean="0">
                <a:solidFill>
                  <a:schemeClr val="bg1"/>
                </a:solidFill>
                <a:latin typeface="+mn-lt"/>
              </a:rPr>
              <a:t>a mother and a father.</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I </a:t>
            </a:r>
            <a:r>
              <a:rPr lang="en-US" sz="2400" b="1" dirty="0" smtClean="0">
                <a:solidFill>
                  <a:srgbClr val="FFFF00"/>
                </a:solidFill>
                <a:latin typeface="+mn-lt"/>
              </a:rPr>
              <a:t>have got </a:t>
            </a:r>
            <a:r>
              <a:rPr lang="en-US" sz="2400" b="1" dirty="0" smtClean="0">
                <a:solidFill>
                  <a:srgbClr val="FF0000"/>
                </a:solidFill>
                <a:latin typeface="+mn-lt"/>
              </a:rPr>
              <a:t> </a:t>
            </a:r>
            <a:r>
              <a:rPr lang="en-US" sz="2400" b="1" dirty="0" smtClean="0">
                <a:solidFill>
                  <a:schemeClr val="bg1"/>
                </a:solidFill>
                <a:latin typeface="+mn-lt"/>
              </a:rPr>
              <a:t>two sisters and a brother.                                 She</a:t>
            </a:r>
            <a:r>
              <a:rPr lang="en-US" sz="2400" b="1" dirty="0" smtClean="0">
                <a:solidFill>
                  <a:srgbClr val="FF0066"/>
                </a:solidFill>
                <a:latin typeface="+mn-lt"/>
              </a:rPr>
              <a:t> </a:t>
            </a:r>
            <a:r>
              <a:rPr lang="en-US" sz="2400" b="1" dirty="0" smtClean="0">
                <a:solidFill>
                  <a:srgbClr val="0000FF"/>
                </a:solidFill>
                <a:latin typeface="+mn-lt"/>
              </a:rPr>
              <a:t>has got </a:t>
            </a:r>
            <a:r>
              <a:rPr lang="en-US" sz="2400" b="1" dirty="0" smtClean="0">
                <a:solidFill>
                  <a:schemeClr val="bg1"/>
                </a:solidFill>
                <a:latin typeface="+mn-lt"/>
              </a:rPr>
              <a:t>two sisters and a</a:t>
            </a:r>
            <a:r>
              <a:rPr lang="ka-GE" sz="2400" b="1" dirty="0" smtClean="0">
                <a:solidFill>
                  <a:schemeClr val="bg1"/>
                </a:solidFill>
                <a:latin typeface="+mn-lt"/>
              </a:rPr>
              <a:t/>
            </a:r>
            <a:br>
              <a:rPr lang="ka-GE" sz="2400" b="1" dirty="0" smtClean="0">
                <a:solidFill>
                  <a:schemeClr val="bg1"/>
                </a:solidFill>
                <a:latin typeface="+mn-lt"/>
              </a:rPr>
            </a:br>
            <a:r>
              <a:rPr lang="ka-GE" sz="2400" b="1" dirty="0">
                <a:solidFill>
                  <a:schemeClr val="bg1"/>
                </a:solidFill>
                <a:latin typeface="+mn-lt"/>
              </a:rPr>
              <a:t> </a:t>
            </a:r>
            <a:r>
              <a:rPr lang="ka-GE" sz="2400" b="1" dirty="0" smtClean="0">
                <a:solidFill>
                  <a:schemeClr val="bg1"/>
                </a:solidFill>
                <a:latin typeface="+mn-lt"/>
              </a:rPr>
              <a:t>                                                                                           </a:t>
            </a:r>
            <a:r>
              <a:rPr lang="en-US" sz="2400" b="1" dirty="0" smtClean="0">
                <a:solidFill>
                  <a:schemeClr val="bg1"/>
                </a:solidFill>
                <a:latin typeface="+mn-lt"/>
              </a:rPr>
              <a:t>brother.</a:t>
            </a:r>
            <a:r>
              <a:rPr lang="ka-GE" sz="2400" b="1" dirty="0" smtClean="0">
                <a:solidFill>
                  <a:schemeClr val="bg1"/>
                </a:solidFill>
                <a:latin typeface="+mn-lt"/>
              </a:rPr>
              <a:t> </a:t>
            </a: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I </a:t>
            </a:r>
            <a:r>
              <a:rPr lang="en-US" sz="2400" b="1" dirty="0" smtClean="0">
                <a:solidFill>
                  <a:srgbClr val="FFFF00"/>
                </a:solidFill>
                <a:latin typeface="+mn-lt"/>
              </a:rPr>
              <a:t>have got </a:t>
            </a:r>
            <a:r>
              <a:rPr lang="en-US" sz="2400" b="1" dirty="0" smtClean="0">
                <a:solidFill>
                  <a:schemeClr val="bg1"/>
                </a:solidFill>
                <a:latin typeface="+mn-lt"/>
              </a:rPr>
              <a:t>a grandmother and a grandfather.                   She</a:t>
            </a:r>
            <a:r>
              <a:rPr lang="en-US" sz="2400" b="1" dirty="0" smtClean="0">
                <a:solidFill>
                  <a:srgbClr val="FF0066"/>
                </a:solidFill>
                <a:latin typeface="+mn-lt"/>
              </a:rPr>
              <a:t> </a:t>
            </a:r>
            <a:r>
              <a:rPr lang="en-US" sz="2400" b="1" dirty="0">
                <a:solidFill>
                  <a:srgbClr val="0000FF"/>
                </a:solidFill>
                <a:latin typeface="+mn-lt"/>
              </a:rPr>
              <a:t>h</a:t>
            </a:r>
            <a:r>
              <a:rPr lang="en-US" sz="2400" b="1" dirty="0" smtClean="0">
                <a:solidFill>
                  <a:srgbClr val="0000FF"/>
                </a:solidFill>
                <a:latin typeface="+mn-lt"/>
              </a:rPr>
              <a:t>as got </a:t>
            </a:r>
            <a:r>
              <a:rPr lang="en-US" sz="2400" b="1" dirty="0" smtClean="0">
                <a:solidFill>
                  <a:schemeClr val="bg1"/>
                </a:solidFill>
                <a:latin typeface="+mn-lt"/>
              </a:rPr>
              <a:t>a grandmother and a </a:t>
            </a:r>
            <a:br>
              <a:rPr lang="en-US" sz="2400" b="1" dirty="0" smtClean="0">
                <a:solidFill>
                  <a:schemeClr val="bg1"/>
                </a:solidFill>
                <a:latin typeface="+mn-lt"/>
              </a:rPr>
            </a:br>
            <a:r>
              <a:rPr lang="en-US" sz="2400" b="1" dirty="0">
                <a:solidFill>
                  <a:schemeClr val="bg1"/>
                </a:solidFill>
                <a:latin typeface="+mn-lt"/>
              </a:rPr>
              <a:t> </a:t>
            </a:r>
            <a:r>
              <a:rPr lang="en-US" sz="2400" b="1" dirty="0" smtClean="0">
                <a:solidFill>
                  <a:schemeClr val="bg1"/>
                </a:solidFill>
                <a:latin typeface="+mn-lt"/>
              </a:rPr>
              <a:t>                                                                                                    grandfather.</a:t>
            </a:r>
            <a:endParaRPr lang="en-US" sz="2400" b="1" dirty="0">
              <a:solidFill>
                <a:schemeClr val="bg1"/>
              </a:solidFill>
              <a:latin typeface="+mn-lt"/>
            </a:endParaRPr>
          </a:p>
        </p:txBody>
      </p:sp>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283944" y="264942"/>
            <a:ext cx="2164081" cy="968991"/>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469810" y="250875"/>
            <a:ext cx="2376972" cy="968991"/>
          </a:xfrm>
          <a:prstGeom prst="rect">
            <a:avLst/>
          </a:prstGeom>
        </p:spPr>
      </p:pic>
      <p:sp>
        <p:nvSpPr>
          <p:cNvPr id="10" name="Rectangle 9"/>
          <p:cNvSpPr/>
          <p:nvPr/>
        </p:nvSpPr>
        <p:spPr>
          <a:xfrm>
            <a:off x="6696221" y="211015"/>
            <a:ext cx="2518118" cy="125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smtClean="0">
                <a:solidFill>
                  <a:srgbClr val="C00000"/>
                </a:solidFill>
              </a:rPr>
              <a:t>Have got</a:t>
            </a:r>
            <a:br>
              <a:rPr lang="en-US" sz="3600" dirty="0" smtClean="0">
                <a:solidFill>
                  <a:srgbClr val="C00000"/>
                </a:solidFill>
              </a:rPr>
            </a:br>
            <a:r>
              <a:rPr lang="ka-GE" sz="2400" dirty="0" smtClean="0">
                <a:solidFill>
                  <a:srgbClr val="C00000"/>
                </a:solidFill>
              </a:rPr>
              <a:t>ქონა/ყოლა</a:t>
            </a:r>
            <a:r>
              <a:rPr lang="en-US" sz="3600" dirty="0" smtClean="0">
                <a:solidFill>
                  <a:srgbClr val="C00000"/>
                </a:solidFill>
              </a:rPr>
              <a:t> </a:t>
            </a:r>
            <a:endParaRPr lang="en-US" sz="3600" dirty="0">
              <a:solidFill>
                <a:srgbClr val="C00000"/>
              </a:solidFill>
            </a:endParaRPr>
          </a:p>
        </p:txBody>
      </p:sp>
    </p:spTree>
    <p:extLst>
      <p:ext uri="{BB962C8B-B14F-4D97-AF65-F5344CB8AC3E}">
        <p14:creationId xmlns:p14="http://schemas.microsoft.com/office/powerpoint/2010/main" val="186895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80606" y="1392704"/>
            <a:ext cx="2421917" cy="23211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dirty="0" smtClean="0">
                <a:solidFill>
                  <a:srgbClr val="FF00FF"/>
                </a:solidFill>
              </a:rPr>
              <a:t>I</a:t>
            </a:r>
          </a:p>
          <a:p>
            <a:pPr algn="ctr"/>
            <a:r>
              <a:rPr lang="ka-GE" sz="5400" dirty="0" smtClean="0">
                <a:solidFill>
                  <a:srgbClr val="FF00FF"/>
                </a:solidFill>
              </a:rPr>
              <a:t>მე </a:t>
            </a:r>
          </a:p>
        </p:txBody>
      </p:sp>
      <p:sp>
        <p:nvSpPr>
          <p:cNvPr id="14" name="Oval 13"/>
          <p:cNvSpPr/>
          <p:nvPr/>
        </p:nvSpPr>
        <p:spPr>
          <a:xfrm>
            <a:off x="3034311" y="1471092"/>
            <a:ext cx="2367683" cy="225684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dirty="0" smtClean="0">
                <a:solidFill>
                  <a:srgbClr val="FFC000"/>
                </a:solidFill>
              </a:rPr>
              <a:t>You</a:t>
            </a:r>
            <a:endParaRPr lang="ka-GE" sz="5400" dirty="0" smtClean="0">
              <a:solidFill>
                <a:srgbClr val="FFC000"/>
              </a:solidFill>
            </a:endParaRPr>
          </a:p>
          <a:p>
            <a:pPr algn="ctr"/>
            <a:r>
              <a:rPr lang="ka-GE" sz="4000" dirty="0" smtClean="0">
                <a:solidFill>
                  <a:srgbClr val="FFC000"/>
                </a:solidFill>
              </a:rPr>
              <a:t>შენ / თქვენ</a:t>
            </a:r>
          </a:p>
        </p:txBody>
      </p:sp>
      <p:sp>
        <p:nvSpPr>
          <p:cNvPr id="15" name="Oval 14"/>
          <p:cNvSpPr/>
          <p:nvPr/>
        </p:nvSpPr>
        <p:spPr>
          <a:xfrm>
            <a:off x="5947807" y="1330418"/>
            <a:ext cx="2492808" cy="234125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solidFill>
                  <a:srgbClr val="00FF00"/>
                </a:solidFill>
              </a:rPr>
              <a:t>We</a:t>
            </a:r>
            <a:endParaRPr lang="ka-GE" sz="4800" dirty="0" smtClean="0">
              <a:solidFill>
                <a:srgbClr val="00FF00"/>
              </a:solidFill>
            </a:endParaRPr>
          </a:p>
          <a:p>
            <a:pPr algn="ctr"/>
            <a:r>
              <a:rPr lang="ka-GE" sz="4800" dirty="0" smtClean="0">
                <a:solidFill>
                  <a:srgbClr val="00FF00"/>
                </a:solidFill>
              </a:rPr>
              <a:t>ჩვენ</a:t>
            </a:r>
          </a:p>
        </p:txBody>
      </p:sp>
      <p:sp>
        <p:nvSpPr>
          <p:cNvPr id="16" name="Oval 15"/>
          <p:cNvSpPr/>
          <p:nvPr/>
        </p:nvSpPr>
        <p:spPr>
          <a:xfrm>
            <a:off x="8862034" y="1260080"/>
            <a:ext cx="2363985" cy="22427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solidFill>
                  <a:srgbClr val="0000FF"/>
                </a:solidFill>
              </a:rPr>
              <a:t>They</a:t>
            </a:r>
            <a:endParaRPr lang="ka-GE" sz="4800" dirty="0" smtClean="0">
              <a:solidFill>
                <a:srgbClr val="0000FF"/>
              </a:solidFill>
            </a:endParaRPr>
          </a:p>
          <a:p>
            <a:pPr algn="ctr"/>
            <a:r>
              <a:rPr lang="ka-GE" sz="4000" dirty="0" smtClean="0">
                <a:solidFill>
                  <a:srgbClr val="0000FF"/>
                </a:solidFill>
              </a:rPr>
              <a:t>ისინი/ მათ</a:t>
            </a:r>
          </a:p>
        </p:txBody>
      </p:sp>
      <p:sp>
        <p:nvSpPr>
          <p:cNvPr id="28" name="Title 27"/>
          <p:cNvSpPr>
            <a:spLocks noGrp="1"/>
          </p:cNvSpPr>
          <p:nvPr>
            <p:ph type="title" idx="4294967295"/>
          </p:nvPr>
        </p:nvSpPr>
        <p:spPr>
          <a:xfrm>
            <a:off x="1638300" y="3868738"/>
            <a:ext cx="10553700" cy="1252537"/>
          </a:xfrm>
        </p:spPr>
        <p:txBody>
          <a:bodyPr>
            <a:normAutofit fontScale="90000"/>
          </a:bodyPr>
          <a:lstStyle/>
          <a:p>
            <a:r>
              <a:rPr lang="en-US" dirty="0" smtClean="0"/>
              <a:t/>
            </a:r>
            <a:br>
              <a:rPr lang="en-US" dirty="0" smtClean="0"/>
            </a:br>
            <a:r>
              <a:rPr lang="en-US" dirty="0" smtClean="0"/>
              <a:t/>
            </a:r>
            <a:br>
              <a:rPr lang="en-US" dirty="0" smtClean="0"/>
            </a:br>
            <a:endParaRPr lang="en-US" sz="3600" b="1" dirty="0">
              <a:solidFill>
                <a:schemeClr val="bg1"/>
              </a:solidFill>
            </a:endParaRPr>
          </a:p>
        </p:txBody>
      </p:sp>
      <p:pic>
        <p:nvPicPr>
          <p:cNvPr id="2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295604" y="134785"/>
            <a:ext cx="2164081" cy="968991"/>
          </a:xfrm>
          <a:prstGeom prst="rect">
            <a:avLst/>
          </a:prstGeom>
          <a:noFill/>
          <a:ln>
            <a:noFill/>
          </a:ln>
        </p:spPr>
      </p:pic>
      <p:pic>
        <p:nvPicPr>
          <p:cNvPr id="30" name="Picture 29">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68929" y="134785"/>
            <a:ext cx="2327713" cy="948910"/>
          </a:xfrm>
          <a:prstGeom prst="rect">
            <a:avLst/>
          </a:prstGeom>
        </p:spPr>
      </p:pic>
      <p:cxnSp>
        <p:nvCxnSpPr>
          <p:cNvPr id="9" name="Straight Arrow Connector 8"/>
          <p:cNvCxnSpPr/>
          <p:nvPr/>
        </p:nvCxnSpPr>
        <p:spPr>
          <a:xfrm>
            <a:off x="1773030" y="3643533"/>
            <a:ext cx="2285687" cy="1885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586030" y="3699802"/>
            <a:ext cx="546673" cy="13933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6369839" y="3643533"/>
            <a:ext cx="545311" cy="14777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6" idx="4"/>
          </p:cNvCxnSpPr>
          <p:nvPr/>
        </p:nvCxnSpPr>
        <p:spPr>
          <a:xfrm flipH="1">
            <a:off x="7615630" y="3502855"/>
            <a:ext cx="2428397" cy="20257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283473" y="5436141"/>
            <a:ext cx="3038622" cy="12098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smtClean="0">
                <a:solidFill>
                  <a:srgbClr val="FF0000"/>
                </a:solidFill>
              </a:rPr>
              <a:t>Have got </a:t>
            </a:r>
            <a:endParaRPr lang="en-US" sz="6000" b="1" dirty="0">
              <a:solidFill>
                <a:srgbClr val="FF0000"/>
              </a:solidFill>
            </a:endParaRPr>
          </a:p>
        </p:txBody>
      </p:sp>
    </p:spTree>
    <p:extLst>
      <p:ext uri="{BB962C8B-B14F-4D97-AF65-F5344CB8AC3E}">
        <p14:creationId xmlns:p14="http://schemas.microsoft.com/office/powerpoint/2010/main" val="74632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26097" y="3625969"/>
            <a:ext cx="2110320" cy="11907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smtClean="0">
                <a:solidFill>
                  <a:srgbClr val="700202"/>
                </a:solidFill>
              </a:rPr>
              <a:t>It</a:t>
            </a:r>
            <a:endParaRPr lang="ka-GE" sz="4400" dirty="0" smtClean="0">
              <a:solidFill>
                <a:srgbClr val="700202"/>
              </a:solidFill>
            </a:endParaRPr>
          </a:p>
          <a:p>
            <a:pPr algn="ctr"/>
            <a:r>
              <a:rPr lang="ka-GE" sz="4400" dirty="0" smtClean="0">
                <a:solidFill>
                  <a:srgbClr val="700202"/>
                </a:solidFill>
              </a:rPr>
              <a:t>ის / მას</a:t>
            </a:r>
            <a:endParaRPr lang="en-US" sz="4400" dirty="0">
              <a:solidFill>
                <a:srgbClr val="700202"/>
              </a:solidFill>
            </a:endParaRPr>
          </a:p>
        </p:txBody>
      </p:sp>
      <p:sp>
        <p:nvSpPr>
          <p:cNvPr id="7" name="Rectangle 6"/>
          <p:cNvSpPr/>
          <p:nvPr/>
        </p:nvSpPr>
        <p:spPr>
          <a:xfrm>
            <a:off x="1090365" y="3628501"/>
            <a:ext cx="2044639" cy="1188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4400" dirty="0" smtClean="0">
              <a:solidFill>
                <a:srgbClr val="0000FF"/>
              </a:solidFill>
            </a:endParaRPr>
          </a:p>
          <a:p>
            <a:pPr algn="ctr"/>
            <a:r>
              <a:rPr lang="en-US" sz="4400" dirty="0" smtClean="0">
                <a:solidFill>
                  <a:srgbClr val="0000FF"/>
                </a:solidFill>
              </a:rPr>
              <a:t>He</a:t>
            </a:r>
            <a:endParaRPr lang="ka-GE" sz="4400" dirty="0" smtClean="0">
              <a:solidFill>
                <a:srgbClr val="0000FF"/>
              </a:solidFill>
            </a:endParaRPr>
          </a:p>
          <a:p>
            <a:pPr algn="ctr"/>
            <a:r>
              <a:rPr lang="ka-GE" sz="4400" dirty="0" smtClean="0">
                <a:solidFill>
                  <a:srgbClr val="0000FF"/>
                </a:solidFill>
              </a:rPr>
              <a:t>ის / მას </a:t>
            </a:r>
          </a:p>
          <a:p>
            <a:pPr algn="ctr"/>
            <a:endParaRPr lang="en-US" sz="4400" dirty="0">
              <a:solidFill>
                <a:srgbClr val="0000FF"/>
              </a:solidFill>
            </a:endParaRPr>
          </a:p>
        </p:txBody>
      </p:sp>
      <p:sp>
        <p:nvSpPr>
          <p:cNvPr id="8" name="Rectangle 7"/>
          <p:cNvSpPr/>
          <p:nvPr/>
        </p:nvSpPr>
        <p:spPr>
          <a:xfrm>
            <a:off x="3517160" y="3625969"/>
            <a:ext cx="1987873" cy="11907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smtClean="0">
                <a:solidFill>
                  <a:srgbClr val="FF00FF"/>
                </a:solidFill>
              </a:rPr>
              <a:t>She</a:t>
            </a:r>
            <a:endParaRPr lang="ka-GE" sz="4400" dirty="0" smtClean="0">
              <a:solidFill>
                <a:srgbClr val="FF00FF"/>
              </a:solidFill>
            </a:endParaRPr>
          </a:p>
          <a:p>
            <a:pPr algn="ctr"/>
            <a:r>
              <a:rPr lang="ka-GE" sz="4400" dirty="0" smtClean="0">
                <a:solidFill>
                  <a:srgbClr val="FF00FF"/>
                </a:solidFill>
              </a:rPr>
              <a:t>ის /მას</a:t>
            </a:r>
            <a:endParaRPr lang="en-US" sz="4400" dirty="0">
              <a:solidFill>
                <a:srgbClr val="FF00FF"/>
              </a:solidFill>
            </a:endParaRPr>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255369" y="112542"/>
            <a:ext cx="2164081" cy="968991"/>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441235" y="98475"/>
            <a:ext cx="2376972" cy="968991"/>
          </a:xfrm>
          <a:prstGeom prst="rect">
            <a:avLst/>
          </a:prstGeom>
        </p:spPr>
      </p:pic>
      <p:sp>
        <p:nvSpPr>
          <p:cNvPr id="13" name="Rectangle 12"/>
          <p:cNvSpPr/>
          <p:nvPr/>
        </p:nvSpPr>
        <p:spPr>
          <a:xfrm>
            <a:off x="8457481" y="3625969"/>
            <a:ext cx="2137298" cy="11907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smtClean="0">
                <a:solidFill>
                  <a:srgbClr val="00FF00"/>
                </a:solidFill>
              </a:rPr>
              <a:t>It</a:t>
            </a:r>
            <a:endParaRPr lang="ka-GE" sz="4400" dirty="0" smtClean="0">
              <a:solidFill>
                <a:srgbClr val="00FF00"/>
              </a:solidFill>
            </a:endParaRPr>
          </a:p>
          <a:p>
            <a:pPr algn="ctr"/>
            <a:r>
              <a:rPr lang="ka-GE" sz="4400" dirty="0" smtClean="0">
                <a:solidFill>
                  <a:srgbClr val="00FF00"/>
                </a:solidFill>
              </a:rPr>
              <a:t>ის / მას</a:t>
            </a:r>
            <a:endParaRPr lang="en-US" sz="4400" dirty="0">
              <a:solidFill>
                <a:srgbClr val="00FF00"/>
              </a:solidFill>
            </a:endParaRPr>
          </a:p>
        </p:txBody>
      </p:sp>
      <p:cxnSp>
        <p:nvCxnSpPr>
          <p:cNvPr id="14" name="Straight Arrow Connector 13"/>
          <p:cNvCxnSpPr/>
          <p:nvPr/>
        </p:nvCxnSpPr>
        <p:spPr>
          <a:xfrm>
            <a:off x="2419450" y="4881007"/>
            <a:ext cx="1350692" cy="928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8" idx="2"/>
          </p:cNvCxnSpPr>
          <p:nvPr/>
        </p:nvCxnSpPr>
        <p:spPr>
          <a:xfrm>
            <a:off x="4511097" y="4816699"/>
            <a:ext cx="451212" cy="6274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6412143" y="4848853"/>
            <a:ext cx="310629" cy="5953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7821638" y="4881007"/>
            <a:ext cx="1182546" cy="8164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4037428" y="5444196"/>
            <a:ext cx="3516923" cy="13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smtClean="0">
                <a:solidFill>
                  <a:srgbClr val="FF0000"/>
                </a:solidFill>
              </a:rPr>
              <a:t>Has got</a:t>
            </a:r>
            <a:endParaRPr lang="en-US" sz="6000" b="1" dirty="0">
              <a:solidFill>
                <a:srgbClr val="FF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988" y="1632755"/>
            <a:ext cx="2014195" cy="199321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3979" y="1632755"/>
            <a:ext cx="2197312" cy="219270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103" y="1842867"/>
            <a:ext cx="1837935" cy="1785634"/>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1875" y="1842867"/>
            <a:ext cx="1645920" cy="1750948"/>
          </a:xfrm>
          <a:prstGeom prst="rect">
            <a:avLst/>
          </a:prstGeom>
        </p:spPr>
      </p:pic>
    </p:spTree>
    <p:extLst>
      <p:ext uri="{BB962C8B-B14F-4D97-AF65-F5344CB8AC3E}">
        <p14:creationId xmlns:p14="http://schemas.microsoft.com/office/powerpoint/2010/main" val="4015962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57077" y="3451998"/>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It</a:t>
            </a:r>
            <a:r>
              <a:rPr lang="en-US" sz="2800" dirty="0" smtClean="0">
                <a:solidFill>
                  <a:schemeClr val="bg1"/>
                </a:solidFill>
              </a:rPr>
              <a:t> </a:t>
            </a:r>
            <a:r>
              <a:rPr lang="en-US" sz="2800" dirty="0" smtClean="0">
                <a:solidFill>
                  <a:srgbClr val="0000FF"/>
                </a:solidFill>
              </a:rPr>
              <a:t>has got </a:t>
            </a:r>
            <a:endParaRPr lang="en-US" sz="2800" dirty="0">
              <a:solidFill>
                <a:srgbClr val="0000FF"/>
              </a:solidFill>
            </a:endParaRPr>
          </a:p>
        </p:txBody>
      </p:sp>
      <p:sp>
        <p:nvSpPr>
          <p:cNvPr id="7" name="Rectangle 6"/>
          <p:cNvSpPr/>
          <p:nvPr/>
        </p:nvSpPr>
        <p:spPr>
          <a:xfrm>
            <a:off x="4757077" y="2634055"/>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She</a:t>
            </a:r>
            <a:r>
              <a:rPr lang="en-US" sz="2800" dirty="0" smtClean="0">
                <a:solidFill>
                  <a:schemeClr val="bg1"/>
                </a:solidFill>
              </a:rPr>
              <a:t> </a:t>
            </a:r>
            <a:r>
              <a:rPr lang="en-US" sz="2800" dirty="0" smtClean="0">
                <a:solidFill>
                  <a:srgbClr val="0000FF"/>
                </a:solidFill>
              </a:rPr>
              <a:t>has got </a:t>
            </a:r>
            <a:endParaRPr lang="en-US" sz="2800" dirty="0">
              <a:solidFill>
                <a:srgbClr val="0000FF"/>
              </a:solidFill>
            </a:endParaRPr>
          </a:p>
        </p:txBody>
      </p:sp>
      <p:sp>
        <p:nvSpPr>
          <p:cNvPr id="8" name="Rectangle 7"/>
          <p:cNvSpPr/>
          <p:nvPr/>
        </p:nvSpPr>
        <p:spPr>
          <a:xfrm>
            <a:off x="4757077" y="1844256"/>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He</a:t>
            </a:r>
            <a:r>
              <a:rPr lang="en-US" sz="2800" dirty="0" smtClean="0">
                <a:solidFill>
                  <a:schemeClr val="bg1"/>
                </a:solidFill>
              </a:rPr>
              <a:t> </a:t>
            </a:r>
            <a:r>
              <a:rPr lang="en-US" sz="2800" dirty="0" smtClean="0">
                <a:solidFill>
                  <a:srgbClr val="0000FF"/>
                </a:solidFill>
              </a:rPr>
              <a:t>has got </a:t>
            </a:r>
            <a:endParaRPr lang="en-US" sz="2800" dirty="0">
              <a:solidFill>
                <a:srgbClr val="0000FF"/>
              </a:solidFill>
            </a:endParaRPr>
          </a:p>
        </p:txBody>
      </p:sp>
      <p:sp>
        <p:nvSpPr>
          <p:cNvPr id="11" name="Rectangle 10"/>
          <p:cNvSpPr/>
          <p:nvPr/>
        </p:nvSpPr>
        <p:spPr>
          <a:xfrm>
            <a:off x="4757077" y="1038593"/>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You</a:t>
            </a:r>
            <a:r>
              <a:rPr lang="en-US" sz="2800" dirty="0" smtClean="0">
                <a:solidFill>
                  <a:srgbClr val="FFFF00"/>
                </a:solidFill>
              </a:rPr>
              <a:t> </a:t>
            </a:r>
            <a:r>
              <a:rPr lang="en-US" sz="2800" dirty="0" smtClean="0">
                <a:solidFill>
                  <a:srgbClr val="00B050"/>
                </a:solidFill>
              </a:rPr>
              <a:t>have got </a:t>
            </a:r>
            <a:endParaRPr lang="en-US" sz="2800" dirty="0">
              <a:solidFill>
                <a:srgbClr val="00B050"/>
              </a:solidFill>
            </a:endParaRPr>
          </a:p>
        </p:txBody>
      </p:sp>
      <p:sp>
        <p:nvSpPr>
          <p:cNvPr id="12" name="Rectangle 11"/>
          <p:cNvSpPr/>
          <p:nvPr/>
        </p:nvSpPr>
        <p:spPr>
          <a:xfrm>
            <a:off x="4757077" y="5866085"/>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They</a:t>
            </a:r>
            <a:r>
              <a:rPr lang="en-US" sz="2800" dirty="0" smtClean="0">
                <a:solidFill>
                  <a:srgbClr val="FFFF00"/>
                </a:solidFill>
              </a:rPr>
              <a:t> </a:t>
            </a:r>
            <a:r>
              <a:rPr lang="en-US" sz="2800" dirty="0" smtClean="0">
                <a:solidFill>
                  <a:srgbClr val="00B050"/>
                </a:solidFill>
              </a:rPr>
              <a:t>have got</a:t>
            </a:r>
            <a:endParaRPr lang="en-US" sz="2800" dirty="0">
              <a:solidFill>
                <a:srgbClr val="00B050"/>
              </a:solidFill>
            </a:endParaRPr>
          </a:p>
        </p:txBody>
      </p:sp>
      <p:sp>
        <p:nvSpPr>
          <p:cNvPr id="13" name="Rectangle 12"/>
          <p:cNvSpPr/>
          <p:nvPr/>
        </p:nvSpPr>
        <p:spPr>
          <a:xfrm>
            <a:off x="4757077" y="4254990"/>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We</a:t>
            </a:r>
            <a:r>
              <a:rPr lang="en-US" sz="2800" dirty="0" smtClean="0">
                <a:solidFill>
                  <a:schemeClr val="bg1"/>
                </a:solidFill>
              </a:rPr>
              <a:t> </a:t>
            </a:r>
            <a:r>
              <a:rPr lang="en-US" sz="2800" dirty="0" smtClean="0">
                <a:solidFill>
                  <a:srgbClr val="00B050"/>
                </a:solidFill>
              </a:rPr>
              <a:t>have got </a:t>
            </a:r>
            <a:endParaRPr lang="en-US" sz="2800" dirty="0">
              <a:solidFill>
                <a:srgbClr val="00B050"/>
              </a:solidFill>
            </a:endParaRPr>
          </a:p>
        </p:txBody>
      </p:sp>
      <p:sp>
        <p:nvSpPr>
          <p:cNvPr id="14" name="Rectangle 13"/>
          <p:cNvSpPr/>
          <p:nvPr/>
        </p:nvSpPr>
        <p:spPr>
          <a:xfrm>
            <a:off x="4757077" y="5060653"/>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You</a:t>
            </a:r>
            <a:r>
              <a:rPr lang="en-US" sz="2800" dirty="0" smtClean="0">
                <a:solidFill>
                  <a:schemeClr val="bg1"/>
                </a:solidFill>
              </a:rPr>
              <a:t> </a:t>
            </a:r>
            <a:r>
              <a:rPr lang="en-US" sz="2800" dirty="0" smtClean="0">
                <a:solidFill>
                  <a:srgbClr val="00B050"/>
                </a:solidFill>
              </a:rPr>
              <a:t>have got </a:t>
            </a:r>
            <a:endParaRPr lang="en-US" sz="2800" dirty="0">
              <a:solidFill>
                <a:srgbClr val="00B050"/>
              </a:solidFill>
            </a:endParaRPr>
          </a:p>
        </p:txBody>
      </p:sp>
      <p:sp>
        <p:nvSpPr>
          <p:cNvPr id="15" name="Rectangle 14"/>
          <p:cNvSpPr/>
          <p:nvPr/>
        </p:nvSpPr>
        <p:spPr>
          <a:xfrm>
            <a:off x="4757077" y="232930"/>
            <a:ext cx="2504049" cy="7174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700202"/>
                </a:solidFill>
              </a:rPr>
              <a:t>I </a:t>
            </a:r>
            <a:r>
              <a:rPr lang="en-US" sz="2800" dirty="0" smtClean="0">
                <a:solidFill>
                  <a:srgbClr val="00B050"/>
                </a:solidFill>
              </a:rPr>
              <a:t>have got </a:t>
            </a:r>
            <a:endParaRPr lang="en-US" sz="2800" dirty="0">
              <a:solidFill>
                <a:srgbClr val="00B050"/>
              </a:solidFill>
            </a:endParaRPr>
          </a:p>
        </p:txBody>
      </p:sp>
    </p:spTree>
    <p:extLst>
      <p:ext uri="{BB962C8B-B14F-4D97-AF65-F5344CB8AC3E}">
        <p14:creationId xmlns:p14="http://schemas.microsoft.com/office/powerpoint/2010/main" val="397753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70" y="1009649"/>
            <a:ext cx="5533443" cy="4808513"/>
          </a:xfrm>
        </p:spPr>
        <p:txBody>
          <a:bodyPr>
            <a:normAutofit fontScale="90000"/>
          </a:bodyPr>
          <a:lstStyle/>
          <a:p>
            <a:pPr algn="just"/>
            <a:r>
              <a:rPr lang="en-US" sz="4000" dirty="0" smtClean="0"/>
              <a:t>       </a:t>
            </a:r>
            <a:r>
              <a:rPr lang="ka-GE" sz="4000" dirty="0"/>
              <a:t/>
            </a:r>
            <a:br>
              <a:rPr lang="ka-GE" sz="4000" dirty="0"/>
            </a:br>
            <a:r>
              <a:rPr lang="en-US" sz="4000" dirty="0" smtClean="0">
                <a:solidFill>
                  <a:schemeClr val="bg1"/>
                </a:solidFill>
              </a:rPr>
              <a:t>I </a:t>
            </a:r>
            <a:r>
              <a:rPr lang="en-US" sz="4000" dirty="0" smtClean="0">
                <a:solidFill>
                  <a:srgbClr val="FFFF00"/>
                </a:solidFill>
              </a:rPr>
              <a:t>have</a:t>
            </a:r>
            <a:r>
              <a:rPr lang="en-US" sz="4000" dirty="0" smtClean="0">
                <a:solidFill>
                  <a:schemeClr val="bg1"/>
                </a:solidFill>
              </a:rPr>
              <a:t> </a:t>
            </a:r>
            <a:r>
              <a:rPr lang="en-US" sz="4000" dirty="0" smtClean="0">
                <a:solidFill>
                  <a:srgbClr val="FFFF00"/>
                </a:solidFill>
              </a:rPr>
              <a:t>got </a:t>
            </a:r>
            <a:r>
              <a:rPr lang="en-US" sz="4000" dirty="0" smtClean="0">
                <a:solidFill>
                  <a:schemeClr val="bg1"/>
                </a:solidFill>
              </a:rPr>
              <a:t>a ball.</a:t>
            </a:r>
            <a:br>
              <a:rPr lang="en-US" sz="4000" dirty="0" smtClean="0">
                <a:solidFill>
                  <a:schemeClr val="bg1"/>
                </a:solidFill>
              </a:rPr>
            </a:br>
            <a:r>
              <a:rPr lang="en-US" sz="4000" dirty="0" smtClean="0">
                <a:solidFill>
                  <a:srgbClr val="FFFF00"/>
                </a:solidFill>
              </a:rPr>
              <a:t>Have</a:t>
            </a:r>
            <a:r>
              <a:rPr lang="en-US" sz="4000" dirty="0" smtClean="0">
                <a:solidFill>
                  <a:schemeClr val="bg1"/>
                </a:solidFill>
              </a:rPr>
              <a:t> I </a:t>
            </a:r>
            <a:r>
              <a:rPr lang="en-US" sz="4000" dirty="0" smtClean="0">
                <a:solidFill>
                  <a:srgbClr val="FFFF00"/>
                </a:solidFill>
              </a:rPr>
              <a:t>got</a:t>
            </a:r>
            <a:r>
              <a:rPr lang="en-US" sz="4000" dirty="0" smtClean="0">
                <a:solidFill>
                  <a:schemeClr val="bg1"/>
                </a:solidFill>
              </a:rPr>
              <a:t> a ball?</a:t>
            </a:r>
            <a:br>
              <a:rPr lang="en-US" sz="4000" dirty="0" smtClean="0">
                <a:solidFill>
                  <a:schemeClr val="bg1"/>
                </a:solidFill>
              </a:rPr>
            </a:br>
            <a:r>
              <a:rPr lang="en-US" sz="4000" dirty="0" smtClean="0">
                <a:solidFill>
                  <a:schemeClr val="bg1"/>
                </a:solidFill>
              </a:rPr>
              <a:t>I </a:t>
            </a:r>
            <a:r>
              <a:rPr lang="en-US" sz="4000" dirty="0" smtClean="0">
                <a:solidFill>
                  <a:srgbClr val="FFFF00"/>
                </a:solidFill>
              </a:rPr>
              <a:t>have</a:t>
            </a:r>
            <a:r>
              <a:rPr lang="en-US" sz="4000" dirty="0" smtClean="0">
                <a:solidFill>
                  <a:schemeClr val="bg1"/>
                </a:solidFill>
              </a:rPr>
              <a:t> not </a:t>
            </a:r>
            <a:r>
              <a:rPr lang="en-US" sz="4000" dirty="0" smtClean="0">
                <a:solidFill>
                  <a:srgbClr val="FFFF00"/>
                </a:solidFill>
              </a:rPr>
              <a:t>got </a:t>
            </a:r>
            <a:r>
              <a:rPr lang="en-US" sz="4000" dirty="0" smtClean="0">
                <a:solidFill>
                  <a:schemeClr val="bg1"/>
                </a:solidFill>
              </a:rPr>
              <a:t>a ball.</a:t>
            </a:r>
            <a:r>
              <a:rPr lang="en-US" sz="2700" dirty="0" smtClean="0">
                <a:solidFill>
                  <a:schemeClr val="bg1"/>
                </a:solidFill>
              </a:rPr>
              <a:t/>
            </a:r>
            <a:br>
              <a:rPr lang="en-US" sz="27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t>
            </a:r>
            <a:br>
              <a:rPr lang="en-US" sz="4000" dirty="0" smtClean="0">
                <a:solidFill>
                  <a:schemeClr val="bg1"/>
                </a:solidFill>
              </a:rPr>
            </a:br>
            <a:r>
              <a:rPr lang="en-US" sz="4000" dirty="0" smtClean="0">
                <a:solidFill>
                  <a:schemeClr val="bg1"/>
                </a:solidFill>
              </a:rPr>
              <a:t>She </a:t>
            </a:r>
            <a:r>
              <a:rPr lang="en-US" sz="4000" dirty="0" smtClean="0">
                <a:solidFill>
                  <a:srgbClr val="0000FF"/>
                </a:solidFill>
              </a:rPr>
              <a:t>has got</a:t>
            </a:r>
            <a:r>
              <a:rPr lang="en-US" sz="4000" dirty="0" smtClean="0">
                <a:solidFill>
                  <a:schemeClr val="bg1"/>
                </a:solidFill>
              </a:rPr>
              <a:t> a ball.</a:t>
            </a:r>
            <a:br>
              <a:rPr lang="en-US" sz="4000" dirty="0" smtClean="0">
                <a:solidFill>
                  <a:schemeClr val="bg1"/>
                </a:solidFill>
              </a:rPr>
            </a:br>
            <a:r>
              <a:rPr lang="en-US" sz="4000" dirty="0" smtClean="0">
                <a:solidFill>
                  <a:srgbClr val="0000FF"/>
                </a:solidFill>
              </a:rPr>
              <a:t>Has</a:t>
            </a:r>
            <a:r>
              <a:rPr lang="en-US" sz="4000" dirty="0" smtClean="0">
                <a:solidFill>
                  <a:schemeClr val="bg1"/>
                </a:solidFill>
              </a:rPr>
              <a:t> she </a:t>
            </a:r>
            <a:r>
              <a:rPr lang="en-US" sz="4000" dirty="0" smtClean="0">
                <a:solidFill>
                  <a:srgbClr val="0000FF"/>
                </a:solidFill>
              </a:rPr>
              <a:t>got </a:t>
            </a:r>
            <a:r>
              <a:rPr lang="en-US" sz="4000" dirty="0" smtClean="0">
                <a:solidFill>
                  <a:schemeClr val="bg1"/>
                </a:solidFill>
              </a:rPr>
              <a:t>a ball?</a:t>
            </a:r>
            <a:br>
              <a:rPr lang="en-US" sz="4000" dirty="0" smtClean="0">
                <a:solidFill>
                  <a:schemeClr val="bg1"/>
                </a:solidFill>
              </a:rPr>
            </a:br>
            <a:r>
              <a:rPr lang="en-US" sz="4000" dirty="0" smtClean="0">
                <a:solidFill>
                  <a:schemeClr val="bg1"/>
                </a:solidFill>
              </a:rPr>
              <a:t>She </a:t>
            </a:r>
            <a:r>
              <a:rPr lang="en-US" sz="4000" dirty="0" smtClean="0">
                <a:solidFill>
                  <a:srgbClr val="0000FF"/>
                </a:solidFill>
              </a:rPr>
              <a:t>has not </a:t>
            </a:r>
            <a:r>
              <a:rPr lang="en-US" sz="4000" dirty="0" smtClean="0">
                <a:solidFill>
                  <a:schemeClr val="bg1"/>
                </a:solidFill>
              </a:rPr>
              <a:t>got a ball.</a:t>
            </a:r>
            <a:endParaRPr lang="en-US" sz="4000" dirty="0">
              <a:solidFill>
                <a:schemeClr val="bg1"/>
              </a:solidFill>
            </a:endParaRPr>
          </a:p>
        </p:txBody>
      </p:sp>
      <p:cxnSp>
        <p:nvCxnSpPr>
          <p:cNvPr id="4" name="Straight Connector 3"/>
          <p:cNvCxnSpPr/>
          <p:nvPr/>
        </p:nvCxnSpPr>
        <p:spPr>
          <a:xfrm>
            <a:off x="475471" y="3788168"/>
            <a:ext cx="5533442" cy="61"/>
          </a:xfrm>
          <a:prstGeom prst="line">
            <a:avLst/>
          </a:prstGeom>
        </p:spPr>
        <p:style>
          <a:lnRef idx="3">
            <a:schemeClr val="dk1"/>
          </a:lnRef>
          <a:fillRef idx="0">
            <a:schemeClr val="dk1"/>
          </a:fillRef>
          <a:effectRef idx="2">
            <a:schemeClr val="dk1"/>
          </a:effectRef>
          <a:fontRef idx="minor">
            <a:schemeClr val="tx1"/>
          </a:fontRef>
        </p:style>
      </p:cxnSp>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273979" y="288925"/>
            <a:ext cx="2164081" cy="968991"/>
          </a:xfrm>
          <a:prstGeom prst="rect">
            <a:avLst/>
          </a:prstGeom>
          <a:noFill/>
          <a:ln>
            <a:noFill/>
          </a:ln>
        </p:spPr>
      </p:pic>
      <p:pic>
        <p:nvPicPr>
          <p:cNvPr id="6" name="Picture 5">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7304" y="288925"/>
            <a:ext cx="2327713" cy="948910"/>
          </a:xfrm>
          <a:prstGeom prst="rect">
            <a:avLst/>
          </a:prstGeom>
        </p:spPr>
      </p:pic>
    </p:spTree>
    <p:extLst>
      <p:ext uri="{BB962C8B-B14F-4D97-AF65-F5344CB8AC3E}">
        <p14:creationId xmlns:p14="http://schemas.microsoft.com/office/powerpoint/2010/main" val="1956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300A4-ADD0-0D49-88FA-3271BBB3CA8A}"/>
              </a:ext>
            </a:extLst>
          </p:cNvPr>
          <p:cNvSpPr/>
          <p:nvPr/>
        </p:nvSpPr>
        <p:spPr>
          <a:xfrm>
            <a:off x="6956714" y="135763"/>
            <a:ext cx="5072063" cy="153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Homework N1</a:t>
            </a:r>
          </a:p>
          <a:p>
            <a:pPr algn="ctr"/>
            <a:r>
              <a:rPr lang="ka-GE" sz="4400" b="1" dirty="0" smtClean="0"/>
              <a:t>საშინაო დავალება</a:t>
            </a:r>
            <a:endParaRPr lang="en-US" sz="4400" b="1" dirty="0"/>
          </a:p>
        </p:txBody>
      </p:sp>
      <p:sp>
        <p:nvSpPr>
          <p:cNvPr id="3" name="Title 2"/>
          <p:cNvSpPr>
            <a:spLocks noGrp="1"/>
          </p:cNvSpPr>
          <p:nvPr>
            <p:ph type="title"/>
          </p:nvPr>
        </p:nvSpPr>
        <p:spPr>
          <a:xfrm>
            <a:off x="847165" y="2271519"/>
            <a:ext cx="10515600" cy="2658794"/>
          </a:xfrm>
        </p:spPr>
        <p:txBody>
          <a:bodyPr>
            <a:noAutofit/>
          </a:bodyPr>
          <a:lstStyle/>
          <a:p>
            <a:r>
              <a:rPr lang="ka-GE" sz="3200" dirty="0" smtClean="0">
                <a:solidFill>
                  <a:schemeClr val="bg1"/>
                </a:solidFill>
              </a:rPr>
              <a:t/>
            </a:r>
            <a:br>
              <a:rPr lang="ka-GE" sz="3200" dirty="0" smtClean="0">
                <a:solidFill>
                  <a:schemeClr val="bg1"/>
                </a:solidFill>
              </a:rPr>
            </a:br>
            <a:r>
              <a:rPr lang="ka-GE" sz="3200" dirty="0">
                <a:solidFill>
                  <a:schemeClr val="bg1"/>
                </a:solidFill>
              </a:rPr>
              <a:t/>
            </a:r>
            <a:br>
              <a:rPr lang="ka-GE" sz="3200" dirty="0">
                <a:solidFill>
                  <a:schemeClr val="bg1"/>
                </a:solidFill>
              </a:rPr>
            </a:br>
            <a:r>
              <a:rPr lang="en-US" sz="2800" dirty="0" smtClean="0">
                <a:solidFill>
                  <a:schemeClr val="bg1"/>
                </a:solidFill>
              </a:rPr>
              <a:t>Write five sentences of five things that you have got and you like and five things that you have not got, but you want to have. </a:t>
            </a:r>
            <a:r>
              <a:rPr lang="ka-GE" sz="2800" dirty="0" smtClean="0">
                <a:solidFill>
                  <a:schemeClr val="bg1"/>
                </a:solidFill>
              </a:rPr>
              <a:t/>
            </a:r>
            <a:br>
              <a:rPr lang="ka-GE" sz="2800" dirty="0" smtClean="0">
                <a:solidFill>
                  <a:schemeClr val="bg1"/>
                </a:solidFill>
              </a:rPr>
            </a:br>
            <a:r>
              <a:rPr lang="en-US" sz="2800" dirty="0" smtClean="0">
                <a:solidFill>
                  <a:schemeClr val="bg1"/>
                </a:solidFill>
              </a:rPr>
              <a:t/>
            </a:r>
            <a:br>
              <a:rPr lang="en-US" sz="2800" dirty="0" smtClean="0">
                <a:solidFill>
                  <a:schemeClr val="bg1"/>
                </a:solidFill>
              </a:rPr>
            </a:br>
            <a:r>
              <a:rPr lang="ka-GE" sz="2800" dirty="0" smtClean="0">
                <a:solidFill>
                  <a:schemeClr val="bg1"/>
                </a:solidFill>
              </a:rPr>
              <a:t>დაწერეთ ხუთი წინადადება იმ ხუთი ნივთის შესახებ, რომელიც გაქვთ და</a:t>
            </a:r>
            <a:r>
              <a:rPr lang="en-US" sz="2800" dirty="0" smtClean="0">
                <a:solidFill>
                  <a:schemeClr val="bg1"/>
                </a:solidFill>
              </a:rPr>
              <a:t> </a:t>
            </a:r>
            <a:r>
              <a:rPr lang="ka-GE" sz="2800" dirty="0" smtClean="0">
                <a:solidFill>
                  <a:schemeClr val="bg1"/>
                </a:solidFill>
              </a:rPr>
              <a:t>მოგწონთ და ხუთი, რომელიც არ გაქვთ და გსურთ რომ გქონდეთ.</a:t>
            </a:r>
            <a:r>
              <a:rPr lang="en-US" sz="2800" dirty="0" smtClean="0">
                <a:solidFill>
                  <a:schemeClr val="bg1"/>
                </a:solidFill>
              </a:rPr>
              <a:t/>
            </a:r>
            <a:br>
              <a:rPr lang="en-US" sz="2800" dirty="0" smtClean="0">
                <a:solidFill>
                  <a:schemeClr val="bg1"/>
                </a:solidFill>
              </a:rPr>
            </a:br>
            <a:r>
              <a:rPr lang="en-US" sz="3200" dirty="0" smtClean="0">
                <a:solidFill>
                  <a:schemeClr val="bg1"/>
                </a:solidFill>
              </a:rPr>
              <a:t/>
            </a:r>
            <a:br>
              <a:rPr lang="en-US" sz="3200" dirty="0" smtClean="0">
                <a:solidFill>
                  <a:schemeClr val="bg1"/>
                </a:solidFill>
              </a:rPr>
            </a:br>
            <a:r>
              <a:rPr lang="en-US" sz="2800" dirty="0" smtClean="0">
                <a:solidFill>
                  <a:schemeClr val="bg1"/>
                </a:solidFill>
              </a:rPr>
              <a:t>Example: </a:t>
            </a:r>
            <a:r>
              <a:rPr lang="ka-GE" sz="2800" dirty="0" smtClean="0">
                <a:solidFill>
                  <a:schemeClr val="bg1"/>
                </a:solidFill>
              </a:rPr>
              <a:t/>
            </a:r>
            <a:br>
              <a:rPr lang="ka-GE" sz="2800" dirty="0" smtClean="0">
                <a:solidFill>
                  <a:schemeClr val="bg1"/>
                </a:solidFill>
              </a:rPr>
            </a:br>
            <a:endParaRPr lang="en-US" sz="2800" b="1" dirty="0">
              <a:solidFill>
                <a:srgbClr val="FFFF00"/>
              </a:solidFill>
            </a:endParaRPr>
          </a:p>
        </p:txBody>
      </p:sp>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378754" y="361950"/>
            <a:ext cx="2164081" cy="968991"/>
          </a:xfrm>
          <a:prstGeom prst="rect">
            <a:avLst/>
          </a:prstGeom>
          <a:noFill/>
          <a:ln>
            <a:noFill/>
          </a:ln>
        </p:spPr>
      </p:pic>
      <p:pic>
        <p:nvPicPr>
          <p:cNvPr id="5" name="Picture 4">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452079" y="361950"/>
            <a:ext cx="2327713" cy="948910"/>
          </a:xfrm>
          <a:prstGeom prst="rect">
            <a:avLst/>
          </a:prstGeom>
        </p:spPr>
      </p:pic>
    </p:spTree>
    <p:extLst>
      <p:ext uri="{BB962C8B-B14F-4D97-AF65-F5344CB8AC3E}">
        <p14:creationId xmlns:p14="http://schemas.microsoft.com/office/powerpoint/2010/main" val="1870229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130</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Sylfaen</vt:lpstr>
      <vt:lpstr>Office Theme</vt:lpstr>
      <vt:lpstr>PowerPoint Presentation</vt:lpstr>
      <vt:lpstr>PowerPoint Presentation</vt:lpstr>
      <vt:lpstr>PowerPoint Presentation</vt:lpstr>
      <vt:lpstr>I have got a big family.                                                           She has got  a big family.  I have got a mother and a father.                                        She has got a mother and a father.  I have got  two sisters and a brother.                                 She has got two sisters and a                                                                                             brother.   I have got a grandmother and a grandfather.                   She has got a grandmother and a                                                                                                       grandfather.</vt:lpstr>
      <vt:lpstr>  </vt:lpstr>
      <vt:lpstr>PowerPoint Presentation</vt:lpstr>
      <vt:lpstr>PowerPoint Presentation</vt:lpstr>
      <vt:lpstr>        I have got a ball. Have I got a ball? I have not got a ball.       She has got a ball. Has she got a ball? She has not got a ball.</vt:lpstr>
      <vt:lpstr>  Write five sentences of five things that you have got and you like and five things that you have not got, but you want to have.   დაწერეთ ხუთი წინადადება იმ ხუთი ნივთის შესახებ, რომელიც გაქვთ და მოგწონთ და ხუთი, რომელიც არ გაქვთ და გსურთ რომ გქონდეთ.  Example:  </vt:lpstr>
      <vt:lpstr>Create your family tree.  შექმენით თქვენი საგვარეულო ხე.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275</cp:revision>
  <dcterms:created xsi:type="dcterms:W3CDTF">2020-04-09T12:21:27Z</dcterms:created>
  <dcterms:modified xsi:type="dcterms:W3CDTF">2020-11-16T05:56:06Z</dcterms:modified>
</cp:coreProperties>
</file>