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340" r:id="rId8"/>
    <p:sldId id="341" r:id="rId9"/>
    <p:sldId id="342" r:id="rId10"/>
    <p:sldId id="343" r:id="rId11"/>
    <p:sldId id="344" r:id="rId12"/>
    <p:sldId id="303" r:id="rId13"/>
    <p:sldId id="345" r:id="rId14"/>
    <p:sldId id="346" r:id="rId15"/>
    <p:sldId id="347" r:id="rId16"/>
    <p:sldId id="350" r:id="rId17"/>
    <p:sldId id="305" r:id="rId18"/>
    <p:sldId id="316" r:id="rId19"/>
    <p:sldId id="318" r:id="rId20"/>
    <p:sldId id="348" r:id="rId21"/>
    <p:sldId id="332" r:id="rId22"/>
    <p:sldId id="296" r:id="rId23"/>
    <p:sldId id="297" r:id="rId24"/>
    <p:sldId id="333" r:id="rId25"/>
    <p:sldId id="349" r:id="rId26"/>
    <p:sldId id="339" r:id="rId27"/>
    <p:sldId id="304" r:id="rId28"/>
    <p:sldId id="351"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7"/>
    <p:restoredTop sz="93206"/>
  </p:normalViewPr>
  <p:slideViewPr>
    <p:cSldViewPr snapToGrid="0">
      <p:cViewPr varScale="1">
        <p:scale>
          <a:sx n="103" d="100"/>
          <a:sy n="103" d="100"/>
        </p:scale>
        <p:origin x="7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63"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6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6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dirty="0"/>
          </a:p>
        </p:txBody>
      </p:sp>
    </p:spTree>
    <p:extLst>
      <p:ext uri="{BB962C8B-B14F-4D97-AF65-F5344CB8AC3E}">
        <p14:creationId xmlns:p14="http://schemas.microsoft.com/office/powerpoint/2010/main" val="2283049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30441" y="124894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b="1" dirty="0" smtClean="0">
              <a:solidFill>
                <a:schemeClr val="bg1"/>
              </a:solidFill>
              <a:latin typeface="Calibri" pitchFamily="34" charset="0"/>
            </a:endParaRPr>
          </a:p>
          <a:p>
            <a:pPr marL="0" marR="0" lvl="0" indent="0" algn="ctr" rtl="0">
              <a:spcBef>
                <a:spcPts val="0"/>
              </a:spcBef>
              <a:spcAft>
                <a:spcPts val="0"/>
              </a:spcAft>
              <a:buNone/>
            </a:pPr>
            <a:r>
              <a:rPr lang="en-US" sz="3600" dirty="0">
                <a:solidFill>
                  <a:schemeClr val="bg1"/>
                </a:solidFill>
                <a:latin typeface="Calibri" panose="020F0502020204030204" pitchFamily="34" charset="0"/>
                <a:cs typeface="Calibri" panose="020F0502020204030204" pitchFamily="34" charset="0"/>
              </a:rPr>
              <a:t>c</a:t>
            </a:r>
            <a:r>
              <a:rPr lang="en-US" sz="3600" dirty="0" smtClean="0">
                <a:solidFill>
                  <a:schemeClr val="bg1"/>
                </a:solidFill>
                <a:latin typeface="Calibri" panose="020F0502020204030204" pitchFamily="34" charset="0"/>
                <a:cs typeface="Calibri" panose="020F0502020204030204" pitchFamily="34" charset="0"/>
              </a:rPr>
              <a:t>ustomer experience (n.) </a:t>
            </a:r>
            <a:endParaRPr sz="36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350690" y="3875743"/>
            <a:ext cx="5590902" cy="87862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smtClean="0">
                <a:solidFill>
                  <a:srgbClr val="FFFFFF"/>
                </a:solidFill>
                <a:latin typeface="Calibri" panose="020F0502020204030204" pitchFamily="34" charset="0"/>
                <a:ea typeface="Calibri"/>
                <a:cs typeface="Calibri" panose="020F0502020204030204" pitchFamily="34" charset="0"/>
                <a:sym typeface="Calibri"/>
              </a:rPr>
              <a:t>მომხმარებელთა</a:t>
            </a:r>
            <a:r>
              <a:rPr sz="24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 </a:t>
            </a:r>
            <a:r>
              <a:rPr sz="2400" u="none" strike="noStrike" cap="none" dirty="0" err="1" smtClean="0">
                <a:solidFill>
                  <a:srgbClr val="FFFFFF"/>
                </a:solidFill>
                <a:latin typeface="Calibri" panose="020F0502020204030204" pitchFamily="34" charset="0"/>
                <a:ea typeface="Calibri"/>
                <a:cs typeface="Calibri" panose="020F0502020204030204" pitchFamily="34" charset="0"/>
                <a:sym typeface="Calibri"/>
              </a:rPr>
              <a:t>გამოცდილება</a:t>
            </a:r>
            <a:r>
              <a:rPr sz="24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 </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426982" y="375779"/>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520234" y="570859"/>
            <a:ext cx="2491303"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Sylfaen" panose="010A0502050306030303" pitchFamily="18" charset="0"/>
              </a:rPr>
              <a:t>ლექსიკა</a:t>
            </a:r>
            <a:endParaRPr lang="en-US" sz="3500" dirty="0">
              <a:solidFill>
                <a:schemeClr val="bg1"/>
              </a:solidFill>
              <a:latin typeface="Calibri"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323054" y="5026661"/>
            <a:ext cx="5656054" cy="101255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i="1" dirty="0" smtClean="0">
                <a:solidFill>
                  <a:schemeClr val="bg1"/>
                </a:solidFill>
                <a:latin typeface="Calibri" panose="020F0502020204030204" pitchFamily="34" charset="0"/>
                <a:cs typeface="Calibri" panose="020F0502020204030204" pitchFamily="34" charset="0"/>
              </a:rPr>
              <a:t>We aim to improve the </a:t>
            </a:r>
            <a:r>
              <a:rPr lang="en-US" sz="2000" b="1" i="1" u="sng" dirty="0" smtClean="0">
                <a:solidFill>
                  <a:srgbClr val="FFFF00"/>
                </a:solidFill>
                <a:latin typeface="Calibri" panose="020F0502020204030204" pitchFamily="34" charset="0"/>
                <a:cs typeface="Calibri" panose="020F0502020204030204" pitchFamily="34" charset="0"/>
              </a:rPr>
              <a:t>customer experience</a:t>
            </a:r>
            <a:r>
              <a:rPr lang="en-US" sz="2000" b="1" i="1" dirty="0" smtClean="0">
                <a:solidFill>
                  <a:schemeClr val="bg1"/>
                </a:solidFill>
                <a:latin typeface="Calibri" panose="020F0502020204030204" pitchFamily="34" charset="0"/>
                <a:cs typeface="Calibri" panose="020F0502020204030204" pitchFamily="34" charset="0"/>
              </a:rPr>
              <a:t> </a:t>
            </a:r>
            <a:r>
              <a:rPr lang="en-US" sz="2000" i="1" dirty="0" smtClean="0">
                <a:solidFill>
                  <a:schemeClr val="bg1"/>
                </a:solidFill>
                <a:latin typeface="Calibri" panose="020F0502020204030204" pitchFamily="34" charset="0"/>
                <a:cs typeface="Calibri" panose="020F0502020204030204" pitchFamily="34" charset="0"/>
              </a:rPr>
              <a:t>by responding more quickly to queries</a:t>
            </a:r>
            <a:r>
              <a:rPr lang="en-US" sz="2800" i="1" dirty="0" smtClean="0">
                <a:solidFill>
                  <a:schemeClr val="bg1"/>
                </a:solidFill>
              </a:rPr>
              <a:t>. </a:t>
            </a:r>
            <a:endParaRPr lang="ka-GE" sz="2800" i="1" dirty="0" smtClean="0">
              <a:solidFill>
                <a:schemeClr val="bg1"/>
              </a:solidFill>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033784" y="3497199"/>
            <a:ext cx="734857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FA3800-D121-2841-834D-E3F36E1D0D8E}"/>
              </a:ext>
            </a:extLst>
          </p:cNvPr>
          <p:cNvSpPr/>
          <p:nvPr/>
        </p:nvSpPr>
        <p:spPr>
          <a:xfrm>
            <a:off x="2155137" y="3685663"/>
            <a:ext cx="7069546" cy="1543499"/>
          </a:xfrm>
          <a:prstGeom prst="rect">
            <a:avLst/>
          </a:prstGeom>
        </p:spPr>
        <p:txBody>
          <a:bodyPr wrap="square">
            <a:spAutoFit/>
          </a:bodyPr>
          <a:lstStyle/>
          <a:p>
            <a:pPr marL="133350">
              <a:lnSpc>
                <a:spcPct val="115000"/>
              </a:lnSpc>
              <a:buSzPts val="1500"/>
            </a:pPr>
            <a:r>
              <a:rPr lang="en-US" sz="2800" dirty="0" smtClean="0">
                <a:solidFill>
                  <a:schemeClr val="bg1"/>
                </a:solidFill>
                <a:latin typeface="Calibri" pitchFamily="34" charset="0"/>
                <a:cs typeface="Sylfaen"/>
              </a:rPr>
              <a:t>Things that a customer requires or wants from a service or product. </a:t>
            </a:r>
          </a:p>
          <a:p>
            <a:pPr marL="133350" lvl="0">
              <a:lnSpc>
                <a:spcPct val="115000"/>
              </a:lnSpc>
              <a:buSzPts val="1500"/>
            </a:pPr>
            <a:endParaRPr lang="en-US" sz="2600" b="1" dirty="0">
              <a:solidFill>
                <a:schemeClr val="bg1"/>
              </a:solidFill>
              <a:latin typeface="Sylfaen" panose="010A0502050306030303" pitchFamily="18" charset="0"/>
              <a:ea typeface="Times New Roman"/>
              <a:cs typeface="Times New Roman"/>
              <a:sym typeface="Times New Roman"/>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7B248CA7-93A4-1A4B-AD8E-13329B2E3006}"/>
              </a:ext>
            </a:extLst>
          </p:cNvPr>
          <p:cNvSpPr/>
          <p:nvPr/>
        </p:nvSpPr>
        <p:spPr>
          <a:xfrm>
            <a:off x="525981" y="2056824"/>
            <a:ext cx="1674057" cy="906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alibri" pitchFamily="34" charset="0"/>
                <a:cs typeface="Sylfaen"/>
              </a:rPr>
              <a:t>customer satisfaction</a:t>
            </a:r>
            <a:endParaRPr lang="en-US" sz="2400" dirty="0"/>
          </a:p>
        </p:txBody>
      </p:sp>
      <p:sp>
        <p:nvSpPr>
          <p:cNvPr id="16" name="Rectangle 15">
            <a:extLst>
              <a:ext uri="{FF2B5EF4-FFF2-40B4-BE49-F238E27FC236}">
                <a16:creationId xmlns:a16="http://schemas.microsoft.com/office/drawing/2014/main" id="{CFC47528-8DA9-514A-ABB5-DF08268F46B6}"/>
              </a:ext>
            </a:extLst>
          </p:cNvPr>
          <p:cNvSpPr/>
          <p:nvPr/>
        </p:nvSpPr>
        <p:spPr>
          <a:xfrm>
            <a:off x="2582478" y="2056824"/>
            <a:ext cx="1695924" cy="906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cs typeface="Calibri" panose="020F0502020204030204" pitchFamily="34" charset="0"/>
              </a:rPr>
              <a:t>customer service </a:t>
            </a:r>
            <a:endParaRPr lang="en-US" sz="24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3F1E415-546D-2C48-A6C3-AC6D34F9BA7B}"/>
              </a:ext>
            </a:extLst>
          </p:cNvPr>
          <p:cNvSpPr/>
          <p:nvPr/>
        </p:nvSpPr>
        <p:spPr>
          <a:xfrm>
            <a:off x="4660843" y="2056824"/>
            <a:ext cx="1478461" cy="906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a:t>
            </a:r>
            <a:r>
              <a:rPr lang="en-US" sz="2400" dirty="0" smtClean="0">
                <a:latin typeface="Calibri" panose="020F0502020204030204" pitchFamily="34" charset="0"/>
                <a:cs typeface="Calibri" panose="020F0502020204030204" pitchFamily="34" charset="0"/>
              </a:rPr>
              <a:t>ustomer loyalty </a:t>
            </a:r>
            <a:endParaRPr lang="en-US" sz="24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8729862" y="2056824"/>
            <a:ext cx="1624065" cy="906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a:t>
            </a:r>
            <a:r>
              <a:rPr lang="en-US" sz="2400" dirty="0" smtClean="0">
                <a:latin typeface="Calibri" panose="020F0502020204030204" pitchFamily="34" charset="0"/>
                <a:cs typeface="Calibri" panose="020F0502020204030204" pitchFamily="34" charset="0"/>
              </a:rPr>
              <a:t>ustomer needs</a:t>
            </a:r>
            <a:endParaRPr lang="en-US" sz="24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6619966" y="2056824"/>
            <a:ext cx="1829370" cy="906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a:t>
            </a:r>
            <a:r>
              <a:rPr lang="en-US" sz="2400" dirty="0" smtClean="0">
                <a:latin typeface="Calibri" panose="020F0502020204030204" pitchFamily="34" charset="0"/>
                <a:cs typeface="Calibri" panose="020F0502020204030204" pitchFamily="34" charset="0"/>
              </a:rPr>
              <a:t>ustomer experience </a:t>
            </a:r>
            <a:endParaRPr lang="en-US" sz="2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328E047-1F90-4CB1-8264-047021299E60}"/>
              </a:ext>
            </a:extLst>
          </p:cNvPr>
          <p:cNvSpPr txBox="1"/>
          <p:nvPr/>
        </p:nvSpPr>
        <p:spPr>
          <a:xfrm>
            <a:off x="8342952" y="726545"/>
            <a:ext cx="2768393" cy="630942"/>
          </a:xfrm>
          <a:prstGeom prst="rect">
            <a:avLst/>
          </a:prstGeom>
          <a:noFill/>
        </p:spPr>
        <p:txBody>
          <a:bodyPr wrap="square" rtlCol="0">
            <a:spAutoFit/>
          </a:bodyPr>
          <a:lstStyle/>
          <a:p>
            <a:endParaRPr lang="en-US" sz="3500" dirty="0">
              <a:solidFill>
                <a:schemeClr val="bg1"/>
              </a:solidFill>
              <a:latin typeface="Calibri" pitchFamily="34" charset="0"/>
            </a:endParaRPr>
          </a:p>
        </p:txBody>
      </p:sp>
      <p:sp>
        <p:nvSpPr>
          <p:cNvPr id="21" name="Rectangle 20">
            <a:extLst>
              <a:ext uri="{FF2B5EF4-FFF2-40B4-BE49-F238E27FC236}">
                <a16:creationId xmlns:a16="http://schemas.microsoft.com/office/drawing/2014/main" id="{748FA8E3-2CE3-3647-992D-018F0126A7B0}"/>
              </a:ext>
            </a:extLst>
          </p:cNvPr>
          <p:cNvSpPr/>
          <p:nvPr/>
        </p:nvSpPr>
        <p:spPr>
          <a:xfrm>
            <a:off x="8309885" y="556124"/>
            <a:ext cx="3312826" cy="1099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chemeClr val="bg1"/>
                </a:solidFill>
                <a:latin typeface="Calibri" panose="020F0502020204030204" pitchFamily="34" charset="0"/>
                <a:cs typeface="Calibri" panose="020F0502020204030204" pitchFamily="34" charset="0"/>
              </a:rPr>
              <a:t>Vocabulary</a:t>
            </a:r>
          </a:p>
          <a:p>
            <a:pPr algn="ctr"/>
            <a:r>
              <a:rPr lang="ka-GE" sz="3500" dirty="0" smtClean="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531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00013 -2.22222E-6 L 0.03998 0.06667 C 0.04883 0.08079 0.05404 0.10185 0.05404 0.12408 C 0.05404 0.14908 0.04883 0.16875 0.03998 0.1831 C 0.02656 0.20533 -0.32135 0.47153 -0.33463 0.49422 " pathEditMode="relative" rAng="0" ptsTypes="AAAAA">
                                      <p:cBhvr>
                                        <p:cTn id="6" dur="2000" fill="hold"/>
                                        <p:tgtEl>
                                          <p:spTgt spid="18"/>
                                        </p:tgtEl>
                                        <p:attrNameLst>
                                          <p:attrName>ppt_x</p:attrName>
                                          <p:attrName>ppt_y</p:attrName>
                                        </p:attrNameLst>
                                      </p:cBhvr>
                                      <p:rCtr x="-14023" y="2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033784" y="3497199"/>
            <a:ext cx="734857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FA3800-D121-2841-834D-E3F36E1D0D8E}"/>
              </a:ext>
            </a:extLst>
          </p:cNvPr>
          <p:cNvSpPr/>
          <p:nvPr/>
        </p:nvSpPr>
        <p:spPr>
          <a:xfrm>
            <a:off x="2155136" y="3685663"/>
            <a:ext cx="7386759" cy="2039020"/>
          </a:xfrm>
          <a:prstGeom prst="rect">
            <a:avLst/>
          </a:prstGeom>
        </p:spPr>
        <p:txBody>
          <a:bodyPr wrap="square">
            <a:spAutoFit/>
          </a:bodyPr>
          <a:lstStyle/>
          <a:p>
            <a:pPr marL="133350">
              <a:lnSpc>
                <a:spcPct val="115000"/>
              </a:lnSpc>
              <a:buSzPts val="1500"/>
            </a:pPr>
            <a:r>
              <a:rPr lang="en-US" sz="2800" dirty="0" smtClean="0">
                <a:solidFill>
                  <a:schemeClr val="bg1"/>
                </a:solidFill>
                <a:latin typeface="Calibri" pitchFamily="34" charset="0"/>
                <a:cs typeface="Sylfaen"/>
              </a:rPr>
              <a:t>The fact of a customer buying products or services from the same company over a long period of time. </a:t>
            </a:r>
          </a:p>
          <a:p>
            <a:pPr marL="133350" lvl="0">
              <a:lnSpc>
                <a:spcPct val="115000"/>
              </a:lnSpc>
              <a:buSzPts val="1500"/>
            </a:pPr>
            <a:endParaRPr lang="en-US" sz="2600" b="1" dirty="0">
              <a:solidFill>
                <a:schemeClr val="bg1"/>
              </a:solidFill>
              <a:latin typeface="Sylfaen" panose="010A0502050306030303" pitchFamily="18" charset="0"/>
              <a:ea typeface="Times New Roman"/>
              <a:cs typeface="Times New Roman"/>
              <a:sym typeface="Times New Roman"/>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7B248CA7-93A4-1A4B-AD8E-13329B2E3006}"/>
              </a:ext>
            </a:extLst>
          </p:cNvPr>
          <p:cNvSpPr/>
          <p:nvPr/>
        </p:nvSpPr>
        <p:spPr>
          <a:xfrm>
            <a:off x="636099" y="2071868"/>
            <a:ext cx="1674057" cy="906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itchFamily="34" charset="0"/>
                <a:cs typeface="Sylfaen"/>
              </a:rPr>
              <a:t>c</a:t>
            </a:r>
            <a:r>
              <a:rPr lang="en-GB" sz="2400" dirty="0" smtClean="0">
                <a:latin typeface="Calibri" pitchFamily="34" charset="0"/>
                <a:cs typeface="Sylfaen"/>
              </a:rPr>
              <a:t>ustomer satisfaction</a:t>
            </a:r>
            <a:endParaRPr lang="en-US" sz="2400" dirty="0"/>
          </a:p>
        </p:txBody>
      </p:sp>
      <p:sp>
        <p:nvSpPr>
          <p:cNvPr id="16" name="Rectangle 15">
            <a:extLst>
              <a:ext uri="{FF2B5EF4-FFF2-40B4-BE49-F238E27FC236}">
                <a16:creationId xmlns:a16="http://schemas.microsoft.com/office/drawing/2014/main" id="{CFC47528-8DA9-514A-ABB5-DF08268F46B6}"/>
              </a:ext>
            </a:extLst>
          </p:cNvPr>
          <p:cNvSpPr/>
          <p:nvPr/>
        </p:nvSpPr>
        <p:spPr>
          <a:xfrm>
            <a:off x="3152721" y="2056824"/>
            <a:ext cx="1695924" cy="906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a:t>
            </a:r>
            <a:r>
              <a:rPr lang="en-US" sz="2400" dirty="0" smtClean="0">
                <a:latin typeface="Calibri" panose="020F0502020204030204" pitchFamily="34" charset="0"/>
                <a:cs typeface="Calibri" panose="020F0502020204030204" pitchFamily="34" charset="0"/>
              </a:rPr>
              <a:t>ustomer service </a:t>
            </a:r>
            <a:endParaRPr lang="en-US" sz="24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3F1E415-546D-2C48-A6C3-AC6D34F9BA7B}"/>
              </a:ext>
            </a:extLst>
          </p:cNvPr>
          <p:cNvSpPr/>
          <p:nvPr/>
        </p:nvSpPr>
        <p:spPr>
          <a:xfrm>
            <a:off x="5811001" y="2056824"/>
            <a:ext cx="1478461" cy="906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a:t>
            </a:r>
            <a:r>
              <a:rPr lang="en-US" sz="2400" dirty="0" smtClean="0">
                <a:latin typeface="Calibri" panose="020F0502020204030204" pitchFamily="34" charset="0"/>
                <a:cs typeface="Calibri" panose="020F0502020204030204" pitchFamily="34" charset="0"/>
              </a:rPr>
              <a:t>ustomer loyalty </a:t>
            </a:r>
            <a:endParaRPr lang="en-US" sz="24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8251818" y="2056824"/>
            <a:ext cx="1829370" cy="906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a:t>
            </a:r>
            <a:r>
              <a:rPr lang="en-US" sz="2400" dirty="0" smtClean="0">
                <a:latin typeface="Calibri" panose="020F0502020204030204" pitchFamily="34" charset="0"/>
                <a:cs typeface="Calibri" panose="020F0502020204030204" pitchFamily="34" charset="0"/>
              </a:rPr>
              <a:t>ustomer experience </a:t>
            </a:r>
            <a:endParaRPr lang="en-US" sz="24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748FA8E3-2CE3-3647-992D-018F0126A7B0}"/>
              </a:ext>
            </a:extLst>
          </p:cNvPr>
          <p:cNvSpPr/>
          <p:nvPr/>
        </p:nvSpPr>
        <p:spPr>
          <a:xfrm>
            <a:off x="8274570" y="674558"/>
            <a:ext cx="3312826" cy="101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chemeClr val="bg1"/>
                </a:solidFill>
                <a:latin typeface="Calibri" panose="020F0502020204030204" pitchFamily="34" charset="0"/>
                <a:cs typeface="Calibri" panose="020F0502020204030204" pitchFamily="34" charset="0"/>
              </a:rPr>
              <a:t>Vocabulary</a:t>
            </a:r>
          </a:p>
          <a:p>
            <a:pPr algn="ctr"/>
            <a:r>
              <a:rPr lang="ka-GE" sz="3500" dirty="0" smtClean="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18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2.22222E-6 L -0.06068 0.50996 " pathEditMode="relative" rAng="0" ptsTypes="AA">
                                      <p:cBhvr>
                                        <p:cTn id="6" dur="2000" fill="hold"/>
                                        <p:tgtEl>
                                          <p:spTgt spid="17"/>
                                        </p:tgtEl>
                                        <p:attrNameLst>
                                          <p:attrName>ppt_x</p:attrName>
                                          <p:attrName>ppt_y</p:attrName>
                                        </p:attrNameLst>
                                      </p:cBhvr>
                                      <p:rCtr x="-3034" y="25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033784" y="3497199"/>
            <a:ext cx="734857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FA3800-D121-2841-834D-E3F36E1D0D8E}"/>
              </a:ext>
            </a:extLst>
          </p:cNvPr>
          <p:cNvSpPr/>
          <p:nvPr/>
        </p:nvSpPr>
        <p:spPr>
          <a:xfrm>
            <a:off x="2155136" y="3685663"/>
            <a:ext cx="7386759" cy="2039020"/>
          </a:xfrm>
          <a:prstGeom prst="rect">
            <a:avLst/>
          </a:prstGeom>
        </p:spPr>
        <p:txBody>
          <a:bodyPr wrap="square">
            <a:spAutoFit/>
          </a:bodyPr>
          <a:lstStyle/>
          <a:p>
            <a:pPr marL="133350">
              <a:lnSpc>
                <a:spcPct val="115000"/>
              </a:lnSpc>
              <a:buSzPts val="1500"/>
            </a:pPr>
            <a:r>
              <a:rPr lang="en-US" sz="2800" dirty="0" smtClean="0">
                <a:solidFill>
                  <a:schemeClr val="bg1"/>
                </a:solidFill>
                <a:latin typeface="Calibri" pitchFamily="34" charset="0"/>
                <a:cs typeface="Sylfaen"/>
              </a:rPr>
              <a:t>The part of an </a:t>
            </a:r>
            <a:r>
              <a:rPr lang="en-US" sz="2800" dirty="0" err="1" smtClean="0">
                <a:solidFill>
                  <a:schemeClr val="bg1"/>
                </a:solidFill>
                <a:latin typeface="Calibri" pitchFamily="34" charset="0"/>
                <a:cs typeface="Sylfaen"/>
              </a:rPr>
              <a:t>organisation</a:t>
            </a:r>
            <a:r>
              <a:rPr lang="en-US" sz="2800" dirty="0" smtClean="0">
                <a:solidFill>
                  <a:schemeClr val="bg1"/>
                </a:solidFill>
                <a:latin typeface="Calibri" pitchFamily="34" charset="0"/>
                <a:cs typeface="Sylfaen"/>
              </a:rPr>
              <a:t> that answers customers’ questions, exchanges goods that are not satisfactory, etc. </a:t>
            </a:r>
          </a:p>
          <a:p>
            <a:pPr marL="133350" lvl="0">
              <a:lnSpc>
                <a:spcPct val="115000"/>
              </a:lnSpc>
              <a:buSzPts val="1500"/>
            </a:pPr>
            <a:endParaRPr lang="en-US" sz="2600" b="1" dirty="0">
              <a:solidFill>
                <a:schemeClr val="bg1"/>
              </a:solidFill>
              <a:latin typeface="Sylfaen" panose="010A0502050306030303" pitchFamily="18" charset="0"/>
              <a:ea typeface="Times New Roman"/>
              <a:cs typeface="Times New Roman"/>
              <a:sym typeface="Times New Roman"/>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7B248CA7-93A4-1A4B-AD8E-13329B2E3006}"/>
              </a:ext>
            </a:extLst>
          </p:cNvPr>
          <p:cNvSpPr/>
          <p:nvPr/>
        </p:nvSpPr>
        <p:spPr>
          <a:xfrm>
            <a:off x="4802549" y="2030463"/>
            <a:ext cx="1674057" cy="906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itchFamily="34" charset="0"/>
                <a:cs typeface="Sylfaen"/>
              </a:rPr>
              <a:t>c</a:t>
            </a:r>
            <a:r>
              <a:rPr lang="en-GB" sz="2400" dirty="0" smtClean="0">
                <a:latin typeface="Calibri" pitchFamily="34" charset="0"/>
                <a:cs typeface="Sylfaen"/>
              </a:rPr>
              <a:t>ustomer satisfaction</a:t>
            </a:r>
            <a:endParaRPr lang="en-US" sz="2400" dirty="0"/>
          </a:p>
        </p:txBody>
      </p:sp>
      <p:sp>
        <p:nvSpPr>
          <p:cNvPr id="16" name="Rectangle 15">
            <a:extLst>
              <a:ext uri="{FF2B5EF4-FFF2-40B4-BE49-F238E27FC236}">
                <a16:creationId xmlns:a16="http://schemas.microsoft.com/office/drawing/2014/main" id="{CFC47528-8DA9-514A-ABB5-DF08268F46B6}"/>
              </a:ext>
            </a:extLst>
          </p:cNvPr>
          <p:cNvSpPr/>
          <p:nvPr/>
        </p:nvSpPr>
        <p:spPr>
          <a:xfrm>
            <a:off x="1739376" y="2057736"/>
            <a:ext cx="1695924" cy="906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a:t>
            </a:r>
            <a:r>
              <a:rPr lang="en-US" sz="2400" dirty="0" smtClean="0">
                <a:latin typeface="Calibri" panose="020F0502020204030204" pitchFamily="34" charset="0"/>
                <a:cs typeface="Calibri" panose="020F0502020204030204" pitchFamily="34" charset="0"/>
              </a:rPr>
              <a:t>ustomer service </a:t>
            </a:r>
            <a:endParaRPr lang="en-US" sz="24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7843855" y="2017561"/>
            <a:ext cx="1829370" cy="906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a:t>
            </a:r>
            <a:r>
              <a:rPr lang="en-US" sz="2400" dirty="0" smtClean="0">
                <a:latin typeface="Calibri" panose="020F0502020204030204" pitchFamily="34" charset="0"/>
                <a:cs typeface="Calibri" panose="020F0502020204030204" pitchFamily="34" charset="0"/>
              </a:rPr>
              <a:t>ustomer experience </a:t>
            </a:r>
            <a:endParaRPr lang="en-US" sz="2400"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748FA8E3-2CE3-3647-992D-018F0126A7B0}"/>
              </a:ext>
            </a:extLst>
          </p:cNvPr>
          <p:cNvSpPr/>
          <p:nvPr/>
        </p:nvSpPr>
        <p:spPr>
          <a:xfrm>
            <a:off x="8309885" y="486094"/>
            <a:ext cx="3312826" cy="116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chemeClr val="bg1"/>
                </a:solidFill>
                <a:latin typeface="Calibri" panose="020F0502020204030204" pitchFamily="34" charset="0"/>
                <a:cs typeface="Calibri" panose="020F0502020204030204" pitchFamily="34" charset="0"/>
              </a:rPr>
              <a:t>Vocabulary</a:t>
            </a:r>
          </a:p>
          <a:p>
            <a:pPr algn="ctr"/>
            <a:r>
              <a:rPr lang="ka-GE" sz="3500" dirty="0" smtClean="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029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0.00013 -2.22222E-6 L -0.0401 0.06644 C -0.04909 0.08079 -0.05404 0.10185 -0.05404 0.12384 C -0.05404 0.14884 -0.04909 0.16875 -0.0401 0.18287 C -0.02669 0.20533 0.24036 0.47963 0.25378 0.50232 " pathEditMode="relative" rAng="0" ptsTypes="AAAAA">
                                      <p:cBhvr>
                                        <p:cTn id="6" dur="2000" fill="hold"/>
                                        <p:tgtEl>
                                          <p:spTgt spid="16"/>
                                        </p:tgtEl>
                                        <p:attrNameLst>
                                          <p:attrName>ppt_x</p:attrName>
                                          <p:attrName>ppt_y</p:attrName>
                                        </p:attrNameLst>
                                      </p:cBhvr>
                                      <p:rCtr x="10000" y="25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033784" y="3497199"/>
            <a:ext cx="734857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FA3800-D121-2841-834D-E3F36E1D0D8E}"/>
              </a:ext>
            </a:extLst>
          </p:cNvPr>
          <p:cNvSpPr/>
          <p:nvPr/>
        </p:nvSpPr>
        <p:spPr>
          <a:xfrm>
            <a:off x="2155136" y="3685663"/>
            <a:ext cx="7386759" cy="1543499"/>
          </a:xfrm>
          <a:prstGeom prst="rect">
            <a:avLst/>
          </a:prstGeom>
        </p:spPr>
        <p:txBody>
          <a:bodyPr wrap="square">
            <a:spAutoFit/>
          </a:bodyPr>
          <a:lstStyle/>
          <a:p>
            <a:pPr marL="133350">
              <a:lnSpc>
                <a:spcPct val="115000"/>
              </a:lnSpc>
              <a:buSzPts val="1500"/>
            </a:pPr>
            <a:r>
              <a:rPr lang="en-US" sz="2800" dirty="0" smtClean="0">
                <a:solidFill>
                  <a:schemeClr val="bg1"/>
                </a:solidFill>
                <a:latin typeface="Calibri" pitchFamily="34" charset="0"/>
                <a:cs typeface="Sylfaen"/>
              </a:rPr>
              <a:t>A measure of how happy customers feel when they do business with a company. </a:t>
            </a:r>
          </a:p>
          <a:p>
            <a:pPr marL="133350" lvl="0">
              <a:lnSpc>
                <a:spcPct val="115000"/>
              </a:lnSpc>
              <a:buSzPts val="1500"/>
            </a:pPr>
            <a:endParaRPr lang="en-US" sz="2600" b="1" dirty="0">
              <a:solidFill>
                <a:schemeClr val="bg1"/>
              </a:solidFill>
              <a:latin typeface="Sylfaen" panose="010A0502050306030303" pitchFamily="18" charset="0"/>
              <a:ea typeface="Times New Roman"/>
              <a:cs typeface="Times New Roman"/>
              <a:sym typeface="Times New Roman"/>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7B248CA7-93A4-1A4B-AD8E-13329B2E3006}"/>
              </a:ext>
            </a:extLst>
          </p:cNvPr>
          <p:cNvSpPr/>
          <p:nvPr/>
        </p:nvSpPr>
        <p:spPr>
          <a:xfrm>
            <a:off x="2831681" y="2140045"/>
            <a:ext cx="1674057" cy="906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itchFamily="34" charset="0"/>
                <a:cs typeface="Sylfaen"/>
              </a:rPr>
              <a:t>c</a:t>
            </a:r>
            <a:r>
              <a:rPr lang="en-GB" sz="2400" dirty="0" smtClean="0">
                <a:latin typeface="Calibri" pitchFamily="34" charset="0"/>
                <a:cs typeface="Sylfaen"/>
              </a:rPr>
              <a:t>ustomer satisfaction</a:t>
            </a:r>
            <a:endParaRPr lang="en-US" sz="2400" dirty="0"/>
          </a:p>
        </p:txBody>
      </p:sp>
      <p:sp>
        <p:nvSpPr>
          <p:cNvPr id="19" name="Rectangle 18">
            <a:extLst>
              <a:ext uri="{FF2B5EF4-FFF2-40B4-BE49-F238E27FC236}">
                <a16:creationId xmlns:a16="http://schemas.microsoft.com/office/drawing/2014/main" id="{9B367E4F-EA24-D143-A51F-FA5040CB2782}"/>
              </a:ext>
            </a:extLst>
          </p:cNvPr>
          <p:cNvSpPr/>
          <p:nvPr/>
        </p:nvSpPr>
        <p:spPr>
          <a:xfrm>
            <a:off x="6254206" y="2140045"/>
            <a:ext cx="1829370" cy="906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a:t>
            </a:r>
            <a:r>
              <a:rPr lang="en-US" sz="2400" dirty="0" smtClean="0">
                <a:latin typeface="Calibri" panose="020F0502020204030204" pitchFamily="34" charset="0"/>
                <a:cs typeface="Calibri" panose="020F0502020204030204" pitchFamily="34" charset="0"/>
              </a:rPr>
              <a:t>ustomer experience </a:t>
            </a:r>
            <a:endParaRPr lang="en-US" sz="24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48FA8E3-2CE3-3647-992D-018F0126A7B0}"/>
              </a:ext>
            </a:extLst>
          </p:cNvPr>
          <p:cNvSpPr/>
          <p:nvPr/>
        </p:nvSpPr>
        <p:spPr>
          <a:xfrm>
            <a:off x="8199925" y="505782"/>
            <a:ext cx="3312826" cy="101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chemeClr val="bg1"/>
                </a:solidFill>
                <a:latin typeface="Calibri" panose="020F0502020204030204" pitchFamily="34" charset="0"/>
                <a:cs typeface="Calibri" panose="020F0502020204030204" pitchFamily="34" charset="0"/>
              </a:rPr>
              <a:t>Vocabulary</a:t>
            </a:r>
          </a:p>
          <a:p>
            <a:pPr algn="ctr"/>
            <a:r>
              <a:rPr lang="ka-GE" sz="3500" dirty="0" smtClean="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54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0.00013 7.40741E-7 L -0.0401 0.06667 C -0.04909 0.08079 -0.05403 0.10185 -0.05403 0.12384 C -0.05403 0.14884 -0.04909 0.16875 -0.0401 0.18287 C -0.02669 0.20532 0.1388 0.46319 0.15235 0.48588 " pathEditMode="relative" rAng="0" ptsTypes="AAAAA">
                                      <p:cBhvr>
                                        <p:cTn id="6" dur="2000" fill="hold"/>
                                        <p:tgtEl>
                                          <p:spTgt spid="3"/>
                                        </p:tgtEl>
                                        <p:attrNameLst>
                                          <p:attrName>ppt_x</p:attrName>
                                          <p:attrName>ppt_y</p:attrName>
                                        </p:attrNameLst>
                                      </p:cBhvr>
                                      <p:rCtr x="4922" y="24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2033784" y="3497199"/>
            <a:ext cx="734857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FA3800-D121-2841-834D-E3F36E1D0D8E}"/>
              </a:ext>
            </a:extLst>
          </p:cNvPr>
          <p:cNvSpPr/>
          <p:nvPr/>
        </p:nvSpPr>
        <p:spPr>
          <a:xfrm>
            <a:off x="2155136" y="3685663"/>
            <a:ext cx="7386759" cy="1543499"/>
          </a:xfrm>
          <a:prstGeom prst="rect">
            <a:avLst/>
          </a:prstGeom>
        </p:spPr>
        <p:txBody>
          <a:bodyPr wrap="square">
            <a:spAutoFit/>
          </a:bodyPr>
          <a:lstStyle/>
          <a:p>
            <a:pPr marL="133350">
              <a:lnSpc>
                <a:spcPct val="115000"/>
              </a:lnSpc>
              <a:buSzPts val="1500"/>
            </a:pPr>
            <a:r>
              <a:rPr lang="en-US" sz="2800" dirty="0" smtClean="0">
                <a:solidFill>
                  <a:schemeClr val="bg1"/>
                </a:solidFill>
                <a:latin typeface="Calibri" pitchFamily="34" charset="0"/>
                <a:cs typeface="Sylfaen"/>
              </a:rPr>
              <a:t>The way someone feels at all stages of doing business with a company or </a:t>
            </a:r>
            <a:r>
              <a:rPr lang="en-US" sz="2800" dirty="0" err="1" smtClean="0">
                <a:solidFill>
                  <a:schemeClr val="bg1"/>
                </a:solidFill>
                <a:latin typeface="Calibri" pitchFamily="34" charset="0"/>
                <a:cs typeface="Sylfaen"/>
              </a:rPr>
              <a:t>organisation</a:t>
            </a:r>
            <a:r>
              <a:rPr lang="en-US" sz="2800" dirty="0" smtClean="0">
                <a:solidFill>
                  <a:schemeClr val="bg1"/>
                </a:solidFill>
                <a:latin typeface="Calibri" pitchFamily="34" charset="0"/>
                <a:cs typeface="Sylfaen"/>
              </a:rPr>
              <a:t>. </a:t>
            </a:r>
          </a:p>
          <a:p>
            <a:pPr marL="133350" lvl="0">
              <a:lnSpc>
                <a:spcPct val="115000"/>
              </a:lnSpc>
              <a:buSzPts val="1500"/>
            </a:pPr>
            <a:endParaRPr lang="en-US" sz="2600" b="1" dirty="0">
              <a:solidFill>
                <a:schemeClr val="bg1"/>
              </a:solidFill>
              <a:latin typeface="Sylfaen" panose="010A0502050306030303" pitchFamily="18" charset="0"/>
              <a:ea typeface="Times New Roman"/>
              <a:cs typeface="Times New Roman"/>
              <a:sym typeface="Times New Roman"/>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9" name="Rectangle 18">
            <a:extLst>
              <a:ext uri="{FF2B5EF4-FFF2-40B4-BE49-F238E27FC236}">
                <a16:creationId xmlns:a16="http://schemas.microsoft.com/office/drawing/2014/main" id="{9B367E4F-EA24-D143-A51F-FA5040CB2782}"/>
              </a:ext>
            </a:extLst>
          </p:cNvPr>
          <p:cNvSpPr/>
          <p:nvPr/>
        </p:nvSpPr>
        <p:spPr>
          <a:xfrm>
            <a:off x="4477962" y="2042704"/>
            <a:ext cx="1829370" cy="906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a:t>
            </a:r>
            <a:r>
              <a:rPr lang="en-US" sz="2400" dirty="0" smtClean="0">
                <a:latin typeface="Calibri" panose="020F0502020204030204" pitchFamily="34" charset="0"/>
                <a:cs typeface="Calibri" panose="020F0502020204030204" pitchFamily="34" charset="0"/>
              </a:rPr>
              <a:t>ustomer experience </a:t>
            </a:r>
            <a:endParaRPr lang="en-US" sz="24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48FA8E3-2CE3-3647-992D-018F0126A7B0}"/>
              </a:ext>
            </a:extLst>
          </p:cNvPr>
          <p:cNvSpPr/>
          <p:nvPr/>
        </p:nvSpPr>
        <p:spPr>
          <a:xfrm>
            <a:off x="8181264" y="530953"/>
            <a:ext cx="3312826" cy="116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chemeClr val="bg1"/>
                </a:solidFill>
                <a:latin typeface="Calibri" panose="020F0502020204030204" pitchFamily="34" charset="0"/>
                <a:cs typeface="Calibri" panose="020F0502020204030204" pitchFamily="34" charset="0"/>
              </a:rPr>
              <a:t>Vocabulary</a:t>
            </a:r>
          </a:p>
          <a:p>
            <a:pPr algn="ctr"/>
            <a:r>
              <a:rPr lang="ka-GE" sz="3500" dirty="0" smtClean="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26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2.08333E-7 1.11111E-6 L -0.00286 0.13842 C -0.00352 0.16782 -0.00378 0.21134 -0.00378 0.25694 C -0.00378 0.3088 -0.00352 0.35 -0.00286 0.3794 L -2.08333E-7 0.51805 " pathEditMode="relative" rAng="0" ptsTypes="AAAAA">
                                      <p:cBhvr>
                                        <p:cTn id="6" dur="2000" fill="hold"/>
                                        <p:tgtEl>
                                          <p:spTgt spid="19"/>
                                        </p:tgtEl>
                                        <p:attrNameLst>
                                          <p:attrName>ppt_x</p:attrName>
                                          <p:attrName>ppt_y</p:attrName>
                                        </p:attrNameLst>
                                      </p:cBhvr>
                                      <p:rCtr x="-195" y="25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C987DE58-B647-6341-B264-0F0900D656FE}"/>
              </a:ext>
            </a:extLst>
          </p:cNvPr>
          <p:cNvSpPr/>
          <p:nvPr/>
        </p:nvSpPr>
        <p:spPr>
          <a:xfrm>
            <a:off x="4126192" y="2766149"/>
            <a:ext cx="4756729" cy="1602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latin typeface="Calibri" panose="020F0502020204030204" pitchFamily="34" charset="0"/>
                <a:cs typeface="Calibri" panose="020F0502020204030204" pitchFamily="34" charset="0"/>
              </a:rPr>
              <a:t>Reading Comprehension</a:t>
            </a:r>
          </a:p>
          <a:p>
            <a:pPr algn="ctr"/>
            <a:r>
              <a:rPr lang="ka-GE" sz="3000" dirty="0" smtClean="0">
                <a:latin typeface="Calibri" panose="020F0502020204030204" pitchFamily="34" charset="0"/>
                <a:cs typeface="Calibri" panose="020F0502020204030204" pitchFamily="34" charset="0"/>
              </a:rPr>
              <a:t>წაკითხულის გააზრება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595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97F9B12-969A-408D-9A80-DB3D56BB645E}"/>
              </a:ext>
            </a:extLst>
          </p:cNvPr>
          <p:cNvSpPr/>
          <p:nvPr/>
        </p:nvSpPr>
        <p:spPr>
          <a:xfrm>
            <a:off x="1595639" y="1884951"/>
            <a:ext cx="9452595" cy="4621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3600" b="1" dirty="0">
                <a:latin typeface="Calibri" panose="020F0502020204030204" pitchFamily="34" charset="0"/>
                <a:ea typeface="Calibri" panose="020F0502020204030204" pitchFamily="34" charset="0"/>
                <a:cs typeface="Calibri" panose="020F0502020204030204" pitchFamily="34" charset="0"/>
              </a:rPr>
              <a:t>Tip 1:</a:t>
            </a:r>
            <a:r>
              <a:rPr lang="en-US" sz="3600" dirty="0">
                <a:latin typeface="Calibri" panose="020F0502020204030204" pitchFamily="34" charset="0"/>
                <a:ea typeface="Calibri" panose="020F0502020204030204" pitchFamily="34" charset="0"/>
                <a:cs typeface="Calibri" panose="020F0502020204030204" pitchFamily="34" charset="0"/>
              </a:rPr>
              <a:t> Always greet your customers in a warm and polite manner. Don’t forget to be professional. Thank the customer for coming to the shop or for their call and show </a:t>
            </a:r>
            <a:r>
              <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rPr>
              <a:t>enthusiasm </a:t>
            </a:r>
            <a:r>
              <a:rPr lang="en-US" sz="3600" dirty="0">
                <a:latin typeface="Calibri" panose="020F0502020204030204" pitchFamily="34" charset="0"/>
                <a:ea typeface="Calibri" panose="020F0502020204030204" pitchFamily="34" charset="0"/>
                <a:cs typeface="Calibri" panose="020F0502020204030204" pitchFamily="34" charset="0"/>
              </a:rPr>
              <a:t>for helping them.</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896522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A6CCF4A-DD7B-412B-ADB1-7004BC600AD1}"/>
              </a:ext>
            </a:extLst>
          </p:cNvPr>
          <p:cNvSpPr/>
          <p:nvPr/>
        </p:nvSpPr>
        <p:spPr>
          <a:xfrm>
            <a:off x="944380" y="2383436"/>
            <a:ext cx="10035233" cy="40973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Tip 2:</a:t>
            </a:r>
            <a:r>
              <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rPr>
              <a:t> Try to ask right questions and find out their motives and needs. In order to improve your chances to satisfy your customer try to determine what the customer likes and </a:t>
            </a:r>
            <a:r>
              <a:rPr lang="en-US" sz="36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dislikes. </a:t>
            </a:r>
            <a:endPar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4" name="Picture 3">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53886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2297FB1-89EA-4F97-905B-79C9AF72301F}"/>
              </a:ext>
            </a:extLst>
          </p:cNvPr>
          <p:cNvSpPr/>
          <p:nvPr/>
        </p:nvSpPr>
        <p:spPr>
          <a:xfrm>
            <a:off x="1049311" y="1828800"/>
            <a:ext cx="10024533" cy="4639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3600" b="1" dirty="0">
                <a:latin typeface="Calibri" panose="020F0502020204030204" pitchFamily="34" charset="0"/>
                <a:ea typeface="Calibri" panose="020F0502020204030204" pitchFamily="34" charset="0"/>
                <a:cs typeface="Calibri" panose="020F0502020204030204" pitchFamily="34" charset="0"/>
              </a:rPr>
              <a:t>Tip 3:</a:t>
            </a:r>
            <a:r>
              <a:rPr lang="en-US" sz="3600" dirty="0">
                <a:latin typeface="Calibri" panose="020F0502020204030204" pitchFamily="34" charset="0"/>
                <a:ea typeface="Calibri" panose="020F0502020204030204" pitchFamily="34" charset="0"/>
                <a:cs typeface="Calibri" panose="020F0502020204030204" pitchFamily="34" charset="0"/>
              </a:rPr>
              <a:t> Always listen carefully and try not to interrupt. Making notes will help you to be hundred percent sure what your customer’s interests are. Ask questions if you do not have the information you need to have.</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4" name="Picture 3">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610801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panose="020F0502020204030204" pitchFamily="34" charset="0"/>
                <a:ea typeface="Calibri"/>
                <a:cs typeface="Calibri" panose="020F0502020204030204" pitchFamily="34" charset="0"/>
                <a:sym typeface="Calibri"/>
              </a:rPr>
              <a:t>Business </a:t>
            </a:r>
            <a:r>
              <a:rPr lang="en-US" sz="6600" dirty="0">
                <a:solidFill>
                  <a:schemeClr val="bg1"/>
                </a:solidFill>
                <a:latin typeface="Calibri" panose="020F0502020204030204" pitchFamily="34" charset="0"/>
                <a:ea typeface="Calibri"/>
                <a:cs typeface="Calibri" panose="020F0502020204030204" pitchFamily="34" charset="0"/>
                <a:sym typeface="Calibri"/>
              </a:rPr>
              <a:t>| </a:t>
            </a:r>
            <a:r>
              <a:rPr lang="ka-GE" sz="4800" dirty="0" smtClean="0">
                <a:solidFill>
                  <a:schemeClr val="bg1"/>
                </a:solidFill>
                <a:latin typeface="Calibri" panose="020F0502020204030204" pitchFamily="34" charset="0"/>
                <a:ea typeface="Calibri"/>
                <a:cs typeface="Calibri" panose="020F0502020204030204" pitchFamily="34" charset="0"/>
                <a:sym typeface="Calibri"/>
              </a:rPr>
              <a:t>ბიზნესი</a:t>
            </a:r>
            <a:endParaRPr sz="48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smtClean="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b="1" u="none" strike="noStrike" cap="none" dirty="0" smtClean="0">
                <a:solidFill>
                  <a:schemeClr val="bg1"/>
                </a:solidFill>
                <a:latin typeface="Calibri" panose="020F0502020204030204" pitchFamily="34" charset="0"/>
                <a:ea typeface="Calibri"/>
                <a:cs typeface="Calibri" panose="020F0502020204030204" pitchFamily="34" charset="0"/>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a:t>
            </a:r>
            <a:r>
              <a:rPr lang="en-US" sz="3600" dirty="0" smtClean="0">
                <a:solidFill>
                  <a:schemeClr val="bg1"/>
                </a:solidFill>
                <a:latin typeface="Calibri" panose="020F0502020204030204" pitchFamily="34" charset="0"/>
                <a:ea typeface="Calibri"/>
                <a:cs typeface="Calibri" panose="020F0502020204030204" pitchFamily="34" charset="0"/>
                <a:sym typeface="Calibri"/>
              </a:rPr>
              <a:t>for </a:t>
            </a:r>
            <a:r>
              <a:rPr lang="en-US" sz="3600" dirty="0">
                <a:solidFill>
                  <a:schemeClr val="bg1"/>
                </a:solidFill>
                <a:latin typeface="Calibri" panose="020F0502020204030204" pitchFamily="34" charset="0"/>
                <a:ea typeface="Calibri"/>
                <a:cs typeface="Calibri" panose="020F0502020204030204" pitchFamily="34" charset="0"/>
                <a:sym typeface="Calibri"/>
              </a:rPr>
              <a:t>Specific Purposes | Level A2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2297FB1-89EA-4F97-905B-79C9AF72301F}"/>
              </a:ext>
            </a:extLst>
          </p:cNvPr>
          <p:cNvSpPr/>
          <p:nvPr/>
        </p:nvSpPr>
        <p:spPr>
          <a:xfrm>
            <a:off x="1514007" y="1978702"/>
            <a:ext cx="9616190" cy="4555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3600" b="1" dirty="0">
                <a:latin typeface="Calibri" charset="0"/>
                <a:ea typeface="Calibri" charset="0"/>
                <a:cs typeface="Calibri" charset="0"/>
              </a:rPr>
              <a:t>Tip 4: </a:t>
            </a:r>
            <a:r>
              <a:rPr lang="en-US" sz="3600" dirty="0">
                <a:latin typeface="Calibri" charset="0"/>
                <a:ea typeface="Calibri" charset="0"/>
                <a:cs typeface="Calibri" charset="0"/>
              </a:rPr>
              <a:t>Once you and your customer both understand  what has been decided and you both know what you are going to do and when you are going to do you can end the conversation. Thank your customer.</a:t>
            </a:r>
            <a:endParaRPr lang="en-US" sz="3200" dirty="0">
              <a:effectLst/>
              <a:latin typeface="Calibri" charset="0"/>
              <a:ea typeface="Calibri" charset="0"/>
              <a:cs typeface="Calibri" charset="0"/>
            </a:endParaRPr>
          </a:p>
        </p:txBody>
      </p:sp>
      <p:pic>
        <p:nvPicPr>
          <p:cNvPr id="3"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4" name="Picture 3">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962071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6" name="Rectangle 5">
            <a:extLst>
              <a:ext uri="{FF2B5EF4-FFF2-40B4-BE49-F238E27FC236}">
                <a16:creationId xmlns:a16="http://schemas.microsoft.com/office/drawing/2014/main" id="{C3297719-7BD2-E047-8438-904D3A7C872F}"/>
              </a:ext>
            </a:extLst>
          </p:cNvPr>
          <p:cNvSpPr/>
          <p:nvPr/>
        </p:nvSpPr>
        <p:spPr>
          <a:xfrm>
            <a:off x="577303" y="2565214"/>
            <a:ext cx="6431104" cy="754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162800092"/>
              </p:ext>
            </p:extLst>
          </p:nvPr>
        </p:nvGraphicFramePr>
        <p:xfrm>
          <a:off x="561155" y="4477828"/>
          <a:ext cx="11025417" cy="466904"/>
        </p:xfrm>
        <a:graphic>
          <a:graphicData uri="http://schemas.openxmlformats.org/drawingml/2006/table">
            <a:tbl>
              <a:tblPr firstRow="1" bandRow="1">
                <a:tableStyleId>{B46CFEF4-99AF-46A8-A051-738FFB79779B}</a:tableStyleId>
              </a:tblPr>
              <a:tblGrid>
                <a:gridCol w="11025417">
                  <a:extLst>
                    <a:ext uri="{9D8B030D-6E8A-4147-A177-3AD203B41FA5}">
                      <a16:colId xmlns:a16="http://schemas.microsoft.com/office/drawing/2014/main" val="2862978725"/>
                    </a:ext>
                  </a:extLst>
                </a:gridCol>
              </a:tblGrid>
              <a:tr h="466904">
                <a:tc>
                  <a:txBody>
                    <a:bodyPr/>
                    <a:lstStyle/>
                    <a:p>
                      <a:endParaRPr lang="en-US" sz="2400" b="0" i="0" dirty="0">
                        <a:solidFill>
                          <a:schemeClr val="bg1"/>
                        </a:solidFill>
                        <a:latin typeface="Sylfaen Regular" pitchFamily="18" charset="0"/>
                        <a:cs typeface="Times New Roman" panose="02020603050405020304" pitchFamily="18"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latin typeface="Calibri" panose="020F0502020204030204" pitchFamily="34" charset="0"/>
                <a:cs typeface="Calibri" panose="020F0502020204030204" pitchFamily="34" charset="0"/>
              </a:rPr>
              <a:t>Reading</a:t>
            </a:r>
            <a:r>
              <a:rPr lang="ka-GE" sz="3000" dirty="0" smtClean="0">
                <a:latin typeface="Calibri" panose="020F0502020204030204" pitchFamily="34" charset="0"/>
                <a:cs typeface="Calibri" panose="020F0502020204030204" pitchFamily="34" charset="0"/>
              </a:rPr>
              <a:t> </a:t>
            </a:r>
            <a:r>
              <a:rPr lang="ka-GE" sz="3000" dirty="0">
                <a:latin typeface="Calibri" panose="020F0502020204030204" pitchFamily="34" charset="0"/>
                <a:cs typeface="Calibri" panose="020F0502020204030204" pitchFamily="34" charset="0"/>
              </a:rPr>
              <a:t>Activity</a:t>
            </a:r>
          </a:p>
          <a:p>
            <a:pPr algn="ctr"/>
            <a:r>
              <a:rPr lang="ka-GE" sz="3000" dirty="0" smtClean="0">
                <a:latin typeface="Calibri" panose="020F0502020204030204" pitchFamily="34" charset="0"/>
                <a:cs typeface="Calibri" panose="020F0502020204030204" pitchFamily="34" charset="0"/>
              </a:rPr>
              <a:t>კითხვის დავალება</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6" name="Rectangle 15">
            <a:extLst>
              <a:ext uri="{FF2B5EF4-FFF2-40B4-BE49-F238E27FC236}">
                <a16:creationId xmlns:a16="http://schemas.microsoft.com/office/drawing/2014/main" id="{C3297719-7BD2-E047-8438-904D3A7C872F}"/>
              </a:ext>
            </a:extLst>
          </p:cNvPr>
          <p:cNvSpPr/>
          <p:nvPr/>
        </p:nvSpPr>
        <p:spPr>
          <a:xfrm>
            <a:off x="561155" y="3491486"/>
            <a:ext cx="6447252" cy="772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bg1"/>
                </a:solidFill>
                <a:latin typeface="Calibri" panose="020F0502020204030204" pitchFamily="34" charset="0"/>
                <a:cs typeface="Calibri" panose="020F0502020204030204" pitchFamily="34" charset="0"/>
              </a:rPr>
              <a:t>Greet the </a:t>
            </a:r>
            <a:r>
              <a:rPr lang="en-US" sz="2400" dirty="0" smtClean="0">
                <a:solidFill>
                  <a:schemeClr val="bg1"/>
                </a:solidFill>
                <a:latin typeface="Calibri" panose="020F0502020204030204" pitchFamily="34" charset="0"/>
                <a:cs typeface="Calibri" panose="020F0502020204030204" pitchFamily="34" charset="0"/>
              </a:rPr>
              <a:t>customer</a:t>
            </a:r>
            <a:r>
              <a:rPr lang="ka-GE" sz="2400" dirty="0" smtClean="0">
                <a:solidFill>
                  <a:schemeClr val="bg1"/>
                </a:solidFill>
                <a:latin typeface="Calibri" panose="020F0502020204030204" pitchFamily="34" charset="0"/>
                <a:cs typeface="Calibri" panose="020F0502020204030204" pitchFamily="34" charset="0"/>
              </a:rPr>
              <a:t>.</a:t>
            </a:r>
            <a:endParaRPr lang="en-US" sz="2400" dirty="0">
              <a:solidFill>
                <a:schemeClr val="bg1"/>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3297719-7BD2-E047-8438-904D3A7C872F}"/>
              </a:ext>
            </a:extLst>
          </p:cNvPr>
          <p:cNvSpPr/>
          <p:nvPr/>
        </p:nvSpPr>
        <p:spPr>
          <a:xfrm>
            <a:off x="561155" y="4403725"/>
            <a:ext cx="6447252" cy="797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bg1"/>
                </a:solidFill>
                <a:latin typeface="Calibri" panose="020F0502020204030204" pitchFamily="34" charset="0"/>
                <a:cs typeface="Calibri" panose="020F0502020204030204" pitchFamily="34" charset="0"/>
              </a:rPr>
              <a:t>End the conversation.</a:t>
            </a:r>
          </a:p>
        </p:txBody>
      </p:sp>
      <p:sp>
        <p:nvSpPr>
          <p:cNvPr id="18" name="Rectangle 17">
            <a:extLst>
              <a:ext uri="{FF2B5EF4-FFF2-40B4-BE49-F238E27FC236}">
                <a16:creationId xmlns:a16="http://schemas.microsoft.com/office/drawing/2014/main" id="{C3297719-7BD2-E047-8438-904D3A7C872F}"/>
              </a:ext>
            </a:extLst>
          </p:cNvPr>
          <p:cNvSpPr/>
          <p:nvPr/>
        </p:nvSpPr>
        <p:spPr>
          <a:xfrm>
            <a:off x="577303" y="5372928"/>
            <a:ext cx="6431104" cy="797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latin typeface="Calibri" panose="020F0502020204030204" pitchFamily="34" charset="0"/>
                <a:cs typeface="Calibri" panose="020F0502020204030204" pitchFamily="34" charset="0"/>
              </a:rPr>
              <a:t>Find out your customers interests.</a:t>
            </a:r>
          </a:p>
        </p:txBody>
      </p:sp>
      <p:sp>
        <p:nvSpPr>
          <p:cNvPr id="19" name="Rectangle 18">
            <a:extLst>
              <a:ext uri="{FF2B5EF4-FFF2-40B4-BE49-F238E27FC236}">
                <a16:creationId xmlns:a16="http://schemas.microsoft.com/office/drawing/2014/main" id="{C3297719-7BD2-E047-8438-904D3A7C872F}"/>
              </a:ext>
            </a:extLst>
          </p:cNvPr>
          <p:cNvSpPr/>
          <p:nvPr/>
        </p:nvSpPr>
        <p:spPr>
          <a:xfrm>
            <a:off x="8682139" y="2486077"/>
            <a:ext cx="2671661" cy="772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Calibri" panose="020F0502020204030204" pitchFamily="34" charset="0"/>
                <a:cs typeface="Calibri" panose="020F0502020204030204" pitchFamily="34" charset="0"/>
              </a:rPr>
              <a:t>Tip 1</a:t>
            </a:r>
            <a:endParaRPr lang="en-US" sz="2800" b="1" dirty="0">
              <a:solidFill>
                <a:srgbClr val="FFFF00"/>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C3297719-7BD2-E047-8438-904D3A7C872F}"/>
              </a:ext>
            </a:extLst>
          </p:cNvPr>
          <p:cNvSpPr/>
          <p:nvPr/>
        </p:nvSpPr>
        <p:spPr>
          <a:xfrm>
            <a:off x="8682139" y="3494270"/>
            <a:ext cx="2671661" cy="747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Calibri" panose="020F0502020204030204" pitchFamily="34" charset="0"/>
                <a:cs typeface="Calibri" panose="020F0502020204030204" pitchFamily="34" charset="0"/>
              </a:rPr>
              <a:t>Tip 2</a:t>
            </a:r>
            <a:endParaRPr lang="en-US" sz="2800" b="1" dirty="0">
              <a:solidFill>
                <a:srgbClr val="FFFF00"/>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C3297719-7BD2-E047-8438-904D3A7C872F}"/>
              </a:ext>
            </a:extLst>
          </p:cNvPr>
          <p:cNvSpPr/>
          <p:nvPr/>
        </p:nvSpPr>
        <p:spPr>
          <a:xfrm>
            <a:off x="8691751" y="4430554"/>
            <a:ext cx="2671661" cy="770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Calibri" panose="020F0502020204030204" pitchFamily="34" charset="0"/>
                <a:cs typeface="Calibri" panose="020F0502020204030204" pitchFamily="34" charset="0"/>
              </a:rPr>
              <a:t>Tip 3</a:t>
            </a:r>
            <a:endParaRPr lang="en-US" sz="2800" b="1" dirty="0">
              <a:solidFill>
                <a:srgbClr val="FFFF00"/>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C3297719-7BD2-E047-8438-904D3A7C872F}"/>
              </a:ext>
            </a:extLst>
          </p:cNvPr>
          <p:cNvSpPr/>
          <p:nvPr/>
        </p:nvSpPr>
        <p:spPr>
          <a:xfrm>
            <a:off x="8691751" y="5370822"/>
            <a:ext cx="2671661" cy="797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Calibri" panose="020F0502020204030204" pitchFamily="34" charset="0"/>
                <a:cs typeface="Calibri" panose="020F0502020204030204" pitchFamily="34" charset="0"/>
              </a:rPr>
              <a:t>Tip 4</a:t>
            </a:r>
            <a:endParaRPr lang="en-US" sz="2800" b="1" dirty="0">
              <a:solidFill>
                <a:srgbClr val="FFFF00"/>
              </a:solidFill>
              <a:latin typeface="Calibri" panose="020F0502020204030204" pitchFamily="34" charset="0"/>
              <a:cs typeface="Calibri" panose="020F0502020204030204" pitchFamily="34" charset="0"/>
            </a:endParaRPr>
          </a:p>
        </p:txBody>
      </p:sp>
      <p:sp>
        <p:nvSpPr>
          <p:cNvPr id="3" name="Rectangle 2"/>
          <p:cNvSpPr/>
          <p:nvPr/>
        </p:nvSpPr>
        <p:spPr>
          <a:xfrm>
            <a:off x="577303" y="2734745"/>
            <a:ext cx="2700469" cy="461665"/>
          </a:xfrm>
          <a:prstGeom prst="rect">
            <a:avLst/>
          </a:prstGeom>
        </p:spPr>
        <p:txBody>
          <a:bodyPr wrap="square">
            <a:spAutoFit/>
          </a:bodyP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Listen </a:t>
            </a:r>
            <a:r>
              <a:rPr lang="en-US"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carefully</a:t>
            </a:r>
            <a:r>
              <a:rPr lang="ka-GE"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US" sz="2400"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11862 -0.00093 L -0.22955 0.15556 " pathEditMode="relative" ptsTypes="AA">
                                      <p:cBhvr>
                                        <p:cTn id="10" dur="2000" fill="hold"/>
                                        <p:tgtEl>
                                          <p:spTgt spid="19"/>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1095 -0.00579 L -0.24674 0.28796 " pathEditMode="relative" ptsTypes="AA">
                                      <p:cBhvr>
                                        <p:cTn id="14" dur="2000" fill="hold"/>
                                        <p:tgtEl>
                                          <p:spTgt spid="2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12383 0.00162 L -0.2724 -0.27986 " pathEditMode="relative" ptsTypes="AA">
                                      <p:cBhvr>
                                        <p:cTn id="18" dur="2000" fill="hold"/>
                                        <p:tgtEl>
                                          <p:spTgt spid="2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5847 0.03774 L -0.27657 -0.12014 " pathEditMode="relative" ptsTypes="AA">
                                      <p:cBhvr>
                                        <p:cTn id="22" dur="2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2" name="Rectangle 1">
            <a:extLst>
              <a:ext uri="{FF2B5EF4-FFF2-40B4-BE49-F238E27FC236}">
                <a16:creationId xmlns:a16="http://schemas.microsoft.com/office/drawing/2014/main" id="{AD0E387F-F56A-0545-BA44-601E3311587C}"/>
              </a:ext>
            </a:extLst>
          </p:cNvPr>
          <p:cNvSpPr/>
          <p:nvPr/>
        </p:nvSpPr>
        <p:spPr>
          <a:xfrm>
            <a:off x="1071880" y="2966720"/>
            <a:ext cx="9677400" cy="1251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1"/>
              </a:solidFill>
              <a:latin typeface="Calibri" pitchFamily="34" charset="0"/>
            </a:endParaRPr>
          </a:p>
          <a:p>
            <a:r>
              <a:rPr lang="en-US" sz="3600" i="1" dirty="0">
                <a:solidFill>
                  <a:schemeClr val="bg1"/>
                </a:solidFill>
                <a:latin typeface="Calibri" panose="020F0502020204030204" pitchFamily="34" charset="0"/>
                <a:cs typeface="Calibri" panose="020F0502020204030204" pitchFamily="34" charset="0"/>
              </a:rPr>
              <a:t>He </a:t>
            </a:r>
            <a:r>
              <a:rPr lang="en-US" sz="3600" i="1" dirty="0" smtClean="0">
                <a:solidFill>
                  <a:schemeClr val="bg1"/>
                </a:solidFill>
                <a:latin typeface="Calibri" panose="020F0502020204030204" pitchFamily="34" charset="0"/>
                <a:cs typeface="Calibri" panose="020F0502020204030204" pitchFamily="34" charset="0"/>
              </a:rPr>
              <a:t>works</a:t>
            </a:r>
            <a:r>
              <a:rPr lang="en-US" sz="3600" i="1" dirty="0">
                <a:solidFill>
                  <a:schemeClr val="bg1"/>
                </a:solidFill>
                <a:latin typeface="Calibri" panose="020F0502020204030204" pitchFamily="34" charset="0"/>
                <a:cs typeface="Calibri" panose="020F0502020204030204" pitchFamily="34" charset="0"/>
              </a:rPr>
              <a:t> for a large international </a:t>
            </a:r>
            <a:r>
              <a:rPr lang="en-US" sz="3600" i="1" dirty="0">
                <a:solidFill>
                  <a:srgbClr val="FFC000"/>
                </a:solidFill>
                <a:latin typeface="Calibri" panose="020F0502020204030204" pitchFamily="34" charset="0"/>
                <a:cs typeface="Calibri" panose="020F0502020204030204" pitchFamily="34" charset="0"/>
              </a:rPr>
              <a:t>company</a:t>
            </a:r>
            <a:r>
              <a:rPr lang="en-US" sz="3600" i="1" dirty="0">
                <a:solidFill>
                  <a:schemeClr val="bg1"/>
                </a:solidFill>
                <a:latin typeface="Calibri" panose="020F0502020204030204" pitchFamily="34" charset="0"/>
                <a:cs typeface="Calibri" panose="020F0502020204030204" pitchFamily="34" charset="0"/>
              </a:rPr>
              <a:t>.</a:t>
            </a:r>
          </a:p>
          <a:p>
            <a:pPr algn="ctr"/>
            <a:r>
              <a:rPr lang="en-US" sz="3500" dirty="0" smtClean="0">
                <a:latin typeface="Sylfaen" pitchFamily="18" charset="0"/>
                <a:ea typeface="Times New Roman"/>
                <a:cs typeface="Times New Roman"/>
                <a:sym typeface="Times New Roman"/>
              </a:rPr>
              <a:t>.</a:t>
            </a:r>
            <a:endParaRPr lang="en-US" sz="3500" dirty="0"/>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AD0E387F-F56A-0545-BA44-601E3311587C}"/>
              </a:ext>
            </a:extLst>
          </p:cNvPr>
          <p:cNvSpPr/>
          <p:nvPr/>
        </p:nvSpPr>
        <p:spPr>
          <a:xfrm>
            <a:off x="1091544" y="4673600"/>
            <a:ext cx="9677400" cy="1211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1"/>
              </a:solidFill>
              <a:latin typeface="Calibri" pitchFamily="34" charset="0"/>
            </a:endParaRPr>
          </a:p>
          <a:p>
            <a:r>
              <a:rPr lang="en-US" sz="3600" i="1" dirty="0">
                <a:solidFill>
                  <a:srgbClr val="FFC000"/>
                </a:solidFill>
                <a:latin typeface="Calibri" panose="020F0502020204030204" pitchFamily="34" charset="0"/>
                <a:cs typeface="Calibri" panose="020F0502020204030204" pitchFamily="34" charset="0"/>
              </a:rPr>
              <a:t>Investors</a:t>
            </a:r>
            <a:r>
              <a:rPr lang="en-US" sz="3600" i="1" dirty="0">
                <a:latin typeface="Calibri" panose="020F0502020204030204" pitchFamily="34" charset="0"/>
                <a:cs typeface="Calibri" panose="020F0502020204030204" pitchFamily="34" charset="0"/>
              </a:rPr>
              <a:t> have made a big </a:t>
            </a:r>
            <a:r>
              <a:rPr lang="en-US" sz="3600" i="1" dirty="0">
                <a:solidFill>
                  <a:srgbClr val="FFC000"/>
                </a:solidFill>
                <a:latin typeface="Calibri" panose="020F0502020204030204" pitchFamily="34" charset="0"/>
                <a:cs typeface="Calibri" panose="020F0502020204030204" pitchFamily="34" charset="0"/>
              </a:rPr>
              <a:t>profit</a:t>
            </a:r>
            <a:r>
              <a:rPr lang="en-US" sz="3600" i="1" dirty="0">
                <a:latin typeface="Calibri" panose="020F0502020204030204" pitchFamily="34" charset="0"/>
                <a:cs typeface="Calibri" panose="020F0502020204030204" pitchFamily="34" charset="0"/>
              </a:rPr>
              <a:t> in just 3 </a:t>
            </a:r>
            <a:r>
              <a:rPr lang="en-US" sz="3600" i="1" dirty="0">
                <a:solidFill>
                  <a:srgbClr val="FFC000"/>
                </a:solidFill>
                <a:latin typeface="Calibri" panose="020F0502020204030204" pitchFamily="34" charset="0"/>
                <a:cs typeface="Calibri" panose="020F0502020204030204" pitchFamily="34" charset="0"/>
              </a:rPr>
              <a:t>months</a:t>
            </a:r>
            <a:r>
              <a:rPr lang="en-US" sz="3600" i="1" dirty="0">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a:p>
            <a:pPr algn="ctr"/>
            <a:r>
              <a:rPr lang="en-US" sz="3500" dirty="0" smtClean="0">
                <a:latin typeface="Sylfaen" pitchFamily="18" charset="0"/>
                <a:ea typeface="Times New Roman"/>
                <a:cs typeface="Times New Roman"/>
                <a:sym typeface="Times New Roman"/>
              </a:rPr>
              <a:t>.</a:t>
            </a:r>
            <a:endParaRPr lang="en-US" sz="3500" dirty="0"/>
          </a:p>
        </p:txBody>
      </p:sp>
      <p:sp>
        <p:nvSpPr>
          <p:cNvPr id="10" name="Rectangle 9">
            <a:extLst>
              <a:ext uri="{FF2B5EF4-FFF2-40B4-BE49-F238E27FC236}">
                <a16:creationId xmlns:a16="http://schemas.microsoft.com/office/drawing/2014/main" id="{6042AC8F-C617-8540-A5BD-0D218871DB0D}"/>
              </a:ext>
            </a:extLst>
          </p:cNvPr>
          <p:cNvSpPr/>
          <p:nvPr/>
        </p:nvSpPr>
        <p:spPr>
          <a:xfrm>
            <a:off x="8259580" y="539646"/>
            <a:ext cx="2774513" cy="1064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err="1" smtClean="0">
                <a:latin typeface="Calibri" panose="020F0502020204030204" pitchFamily="34" charset="0"/>
                <a:cs typeface="Calibri" panose="020F0502020204030204" pitchFamily="34" charset="0"/>
              </a:rPr>
              <a:t>Grammar</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გრამატიკა</a:t>
            </a:r>
            <a:endParaRPr lang="en-US" sz="3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79292" y="1783830"/>
            <a:ext cx="10364761" cy="4748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dirty="0">
                <a:latin typeface="Calibri" panose="020F0502020204030204" pitchFamily="34" charset="0"/>
                <a:ea typeface="Calibri" panose="020F0502020204030204" pitchFamily="34" charset="0"/>
                <a:cs typeface="Calibri" panose="020F0502020204030204" pitchFamily="34" charset="0"/>
              </a:rPr>
              <a:t>Countable nouns include individual things, places or people. </a:t>
            </a:r>
            <a:r>
              <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Countable nouns can be singular or plural.</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He </a:t>
            </a:r>
            <a:r>
              <a:rPr lang="en-US" sz="2800" i="1" dirty="0" smtClean="0">
                <a:solidFill>
                  <a:schemeClr val="bg1"/>
                </a:solidFill>
                <a:latin typeface="Calibri" panose="020F0502020204030204" pitchFamily="34" charset="0"/>
                <a:ea typeface="Calibri" panose="020F0502020204030204" pitchFamily="34" charset="0"/>
                <a:cs typeface="Calibri" panose="020F0502020204030204" pitchFamily="34" charset="0"/>
              </a:rPr>
              <a:t>has many different jobs. </a:t>
            </a:r>
            <a:endParaRPr lang="en-US" sz="2400"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US" sz="2800" i="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Job  (singular</a:t>
            </a:r>
            <a:r>
              <a:rPr lang="en-US" sz="2800" i="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en-US" sz="2800" i="1" dirty="0" smtClean="0">
                <a:solidFill>
                  <a:srgbClr val="FFFF00"/>
                </a:solidFill>
                <a:latin typeface="Calibri" panose="020F0502020204030204" pitchFamily="34" charset="0"/>
                <a:ea typeface="Calibri" panose="020F0502020204030204" pitchFamily="34" charset="0"/>
                <a:cs typeface="Calibri" panose="020F0502020204030204" pitchFamily="34" charset="0"/>
              </a:rPr>
              <a:t>jobs (plural</a:t>
            </a:r>
            <a:r>
              <a:rPr lang="en-US" sz="2800" i="1" dirty="0">
                <a:solidFill>
                  <a:srgbClr val="FFFF00"/>
                </a:solidFill>
                <a:latin typeface="Calibri" panose="020F0502020204030204" pitchFamily="34" charset="0"/>
                <a:ea typeface="Calibri" panose="020F0502020204030204" pitchFamily="34" charset="0"/>
                <a:cs typeface="Calibri" panose="020F0502020204030204" pitchFamily="34" charset="0"/>
              </a:rPr>
              <a:t>)</a:t>
            </a:r>
            <a:endParaRPr lang="en-US" sz="2400"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US" sz="2800" dirty="0">
                <a:latin typeface="Calibri" panose="020F0502020204030204" pitchFamily="34" charset="0"/>
                <a:ea typeface="Calibri" panose="020F0502020204030204" pitchFamily="34" charset="0"/>
                <a:cs typeface="Calibri" panose="020F0502020204030204" pitchFamily="34" charset="0"/>
              </a:rPr>
              <a:t>With countable nouns we use </a:t>
            </a:r>
            <a:r>
              <a:rPr lang="en-US" sz="2800" i="1" dirty="0">
                <a:latin typeface="Calibri" panose="020F0502020204030204" pitchFamily="34" charset="0"/>
                <a:ea typeface="Calibri" panose="020F0502020204030204" pitchFamily="34" charset="0"/>
                <a:cs typeface="Calibri" panose="020F0502020204030204" pitchFamily="34" charset="0"/>
              </a:rPr>
              <a:t>a, some, a lot of, many </a:t>
            </a:r>
            <a:r>
              <a:rPr lang="en-US" sz="2800" dirty="0">
                <a:latin typeface="Calibri" panose="020F0502020204030204" pitchFamily="34" charset="0"/>
                <a:ea typeface="Calibri" panose="020F0502020204030204" pitchFamily="34" charset="0"/>
                <a:cs typeface="Calibri" panose="020F0502020204030204" pitchFamily="34" charset="0"/>
              </a:rPr>
              <a:t>and </a:t>
            </a:r>
            <a:r>
              <a:rPr lang="en-US" sz="2800" i="1" dirty="0">
                <a:latin typeface="Calibri" panose="020F0502020204030204" pitchFamily="34" charset="0"/>
                <a:ea typeface="Calibri" panose="020F0502020204030204" pitchFamily="34" charset="0"/>
                <a:cs typeface="Calibri" panose="020F0502020204030204" pitchFamily="34" charset="0"/>
              </a:rPr>
              <a:t>a few</a:t>
            </a:r>
            <a:r>
              <a:rPr lang="en-US" sz="2800" dirty="0">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US" sz="2800" dirty="0">
                <a:solidFill>
                  <a:srgbClr val="FFFF00"/>
                </a:solidFill>
                <a:latin typeface="Calibri" panose="020F0502020204030204" pitchFamily="34" charset="0"/>
                <a:ea typeface="Calibri" panose="020F0502020204030204" pitchFamily="34" charset="0"/>
                <a:cs typeface="Calibri" panose="020F0502020204030204" pitchFamily="34" charset="0"/>
              </a:rPr>
              <a:t>Many investors </a:t>
            </a:r>
            <a:r>
              <a:rPr lang="en-US" sz="2800" dirty="0">
                <a:latin typeface="Calibri" panose="020F0502020204030204" pitchFamily="34" charset="0"/>
                <a:ea typeface="Calibri" panose="020F0502020204030204" pitchFamily="34" charset="0"/>
                <a:cs typeface="Calibri" panose="020F0502020204030204" pitchFamily="34" charset="0"/>
              </a:rPr>
              <a:t>have made a big profit</a:t>
            </a:r>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US" sz="2800" dirty="0">
              <a:solidFill>
                <a:schemeClr val="tx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042AC8F-C617-8540-A5BD-0D218871DB0D}"/>
              </a:ext>
            </a:extLst>
          </p:cNvPr>
          <p:cNvSpPr/>
          <p:nvPr/>
        </p:nvSpPr>
        <p:spPr>
          <a:xfrm>
            <a:off x="8259580" y="539646"/>
            <a:ext cx="2774513" cy="1064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b="1" dirty="0" err="1" smtClean="0">
                <a:latin typeface="Calibri" panose="020F0502020204030204" pitchFamily="34" charset="0"/>
                <a:cs typeface="Calibri" panose="020F0502020204030204" pitchFamily="34" charset="0"/>
              </a:rPr>
              <a:t>Grammar</a:t>
            </a:r>
            <a:endParaRPr lang="ka-GE" sz="3000" b="1" dirty="0">
              <a:latin typeface="Calibri" panose="020F0502020204030204" pitchFamily="34" charset="0"/>
              <a:cs typeface="Calibri" panose="020F0502020204030204" pitchFamily="34" charset="0"/>
            </a:endParaRPr>
          </a:p>
          <a:p>
            <a:pPr algn="ctr"/>
            <a:r>
              <a:rPr lang="ka-GE" sz="3000" b="1" dirty="0" smtClean="0">
                <a:latin typeface="Calibri" panose="020F0502020204030204" pitchFamily="34" charset="0"/>
                <a:cs typeface="Calibri" panose="020F0502020204030204" pitchFamily="34" charset="0"/>
              </a:rPr>
              <a:t>გრამატიკა</a:t>
            </a:r>
            <a:endParaRPr lang="en-US" sz="3000" b="1" dirty="0">
              <a:latin typeface="Calibri" panose="020F0502020204030204" pitchFamily="34" charset="0"/>
              <a:cs typeface="Calibri" panose="020F0502020204030204" pitchFamily="34" charset="0"/>
            </a:endParaRPr>
          </a:p>
        </p:txBody>
      </p:sp>
      <p:pic>
        <p:nvPicPr>
          <p:cNvPr id="4"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959369" y="1903751"/>
            <a:ext cx="10328223" cy="4748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Uncountable nouns include substances, liquids, materials and abstract nouns.</a:t>
            </a: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Investors have made a big </a:t>
            </a:r>
            <a:r>
              <a:rPr lang="en-US" sz="2800" i="1" dirty="0">
                <a:solidFill>
                  <a:srgbClr val="FFFF00"/>
                </a:solidFill>
                <a:latin typeface="Calibri" panose="020F0502020204030204" pitchFamily="34" charset="0"/>
                <a:ea typeface="Calibri" panose="020F0502020204030204" pitchFamily="34" charset="0"/>
                <a:cs typeface="Calibri" panose="020F0502020204030204" pitchFamily="34" charset="0"/>
              </a:rPr>
              <a:t>profit</a:t>
            </a:r>
            <a:r>
              <a:rPr lang="en-US" sz="2800" i="1" dirty="0">
                <a:solidFill>
                  <a:schemeClr val="bg1"/>
                </a:solidFill>
                <a:latin typeface="Calibri" panose="020F0502020204030204" pitchFamily="34" charset="0"/>
                <a:ea typeface="Calibri" panose="020F0502020204030204" pitchFamily="34" charset="0"/>
                <a:cs typeface="Calibri" panose="020F0502020204030204" pitchFamily="34" charset="0"/>
              </a:rPr>
              <a:t> in just 3 months.</a:t>
            </a:r>
            <a:endParaRPr lang="en-U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US" sz="2800" i="1" dirty="0">
                <a:solidFill>
                  <a:srgbClr val="FFFF00"/>
                </a:solidFill>
                <a:latin typeface="Calibri" panose="020F0502020204030204" pitchFamily="34" charset="0"/>
                <a:ea typeface="Calibri" panose="020F0502020204030204" pitchFamily="34" charset="0"/>
                <a:cs typeface="Calibri" panose="020F0502020204030204" pitchFamily="34" charset="0"/>
              </a:rPr>
              <a:t>Profit (uncountable)</a:t>
            </a:r>
            <a:endParaRPr lang="en-US" sz="2800" dirty="0">
              <a:solidFill>
                <a:srgbClr val="FFFF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US" sz="2800" dirty="0">
                <a:latin typeface="Calibri" panose="020F0502020204030204" pitchFamily="34" charset="0"/>
                <a:ea typeface="Calibri" panose="020F0502020204030204" pitchFamily="34" charset="0"/>
                <a:cs typeface="Calibri" panose="020F0502020204030204" pitchFamily="34" charset="0"/>
              </a:rPr>
              <a:t>Uncountable nouns do not have an –s form.</a:t>
            </a:r>
          </a:p>
          <a:p>
            <a:pPr>
              <a:lnSpc>
                <a:spcPct val="115000"/>
              </a:lnSpc>
              <a:spcAft>
                <a:spcPts val="1000"/>
              </a:spcAft>
            </a:pPr>
            <a:r>
              <a:rPr lang="en-US" sz="2800" dirty="0">
                <a:latin typeface="Calibri" panose="020F0502020204030204" pitchFamily="34" charset="0"/>
                <a:ea typeface="Calibri" panose="020F0502020204030204" pitchFamily="34" charset="0"/>
                <a:cs typeface="Calibri" panose="020F0502020204030204" pitchFamily="34" charset="0"/>
              </a:rPr>
              <a:t>With uncountable nouns we use </a:t>
            </a:r>
            <a:r>
              <a:rPr lang="en-US" sz="2800" i="1" dirty="0">
                <a:latin typeface="Calibri" panose="020F0502020204030204" pitchFamily="34" charset="0"/>
                <a:ea typeface="Calibri" panose="020F0502020204030204" pitchFamily="34" charset="0"/>
                <a:cs typeface="Calibri" panose="020F0502020204030204" pitchFamily="34" charset="0"/>
              </a:rPr>
              <a:t>some, a lot of, much, a little</a:t>
            </a:r>
            <a:r>
              <a:rPr lang="en-US" sz="2800" dirty="0">
                <a:latin typeface="Calibri" panose="020F0502020204030204" pitchFamily="34" charset="0"/>
                <a:ea typeface="Calibri" panose="020F0502020204030204" pitchFamily="34" charset="0"/>
                <a:cs typeface="Calibri" panose="020F0502020204030204" pitchFamily="34" charset="0"/>
              </a:rPr>
              <a:t>.</a:t>
            </a:r>
          </a:p>
          <a:p>
            <a:pPr>
              <a:lnSpc>
                <a:spcPct val="115000"/>
              </a:lnSpc>
              <a:spcAft>
                <a:spcPts val="1000"/>
              </a:spcAft>
            </a:pPr>
            <a:r>
              <a:rPr lang="en-US" sz="2800" i="1" dirty="0">
                <a:latin typeface="Calibri" panose="020F0502020204030204" pitchFamily="34" charset="0"/>
                <a:ea typeface="Calibri" panose="020F0502020204030204" pitchFamily="34" charset="0"/>
                <a:cs typeface="Calibri" panose="020F0502020204030204" pitchFamily="34" charset="0"/>
              </a:rPr>
              <a:t>Investors have made </a:t>
            </a:r>
            <a:r>
              <a:rPr lang="en-US" sz="2800" i="1" dirty="0">
                <a:solidFill>
                  <a:srgbClr val="FFFF00"/>
                </a:solidFill>
                <a:latin typeface="Calibri" panose="020F0502020204030204" pitchFamily="34" charset="0"/>
                <a:ea typeface="Calibri" panose="020F0502020204030204" pitchFamily="34" charset="0"/>
                <a:cs typeface="Calibri" panose="020F0502020204030204" pitchFamily="34" charset="0"/>
              </a:rPr>
              <a:t>a little profit </a:t>
            </a:r>
            <a:r>
              <a:rPr lang="en-US" sz="2800" i="1" dirty="0">
                <a:latin typeface="Calibri" panose="020F0502020204030204" pitchFamily="34" charset="0"/>
                <a:ea typeface="Calibri" panose="020F0502020204030204" pitchFamily="34" charset="0"/>
                <a:cs typeface="Calibri" panose="020F0502020204030204" pitchFamily="34" charset="0"/>
              </a:rPr>
              <a:t>in just 3 months.</a:t>
            </a:r>
            <a:endParaRPr lang="en-US" sz="28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US" sz="2800" i="1" dirty="0">
                <a:solidFill>
                  <a:srgbClr val="FFFF00"/>
                </a:solidFill>
                <a:latin typeface="Calibri" panose="020F0502020204030204" pitchFamily="34" charset="0"/>
                <a:ea typeface="Calibri" panose="020F0502020204030204" pitchFamily="34" charset="0"/>
                <a:cs typeface="Calibri" panose="020F0502020204030204" pitchFamily="34" charset="0"/>
              </a:rPr>
              <a:t>A little profit</a:t>
            </a:r>
            <a:endParaRPr lang="en-US" sz="2800"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pic>
        <p:nvPicPr>
          <p:cNvPr id="4" name="Google Shape;90;p1">
            <a:extLst>
              <a:ext uri="{FF2B5EF4-FFF2-40B4-BE49-F238E27FC236}">
                <a16:creationId xmlns:a16="http://schemas.microsoft.com/office/drawing/2014/main" id="{1C14417A-E33F-0B46-915E-ABFAFA8DF063}"/>
              </a:ext>
            </a:extLst>
          </p:cNvPr>
          <p:cNvPicPr preferRelativeResize="0"/>
          <p:nvPr/>
        </p:nvPicPr>
        <p:blipFill rotWithShape="1">
          <a:blip r:embed="rId4">
            <a:alphaModFix/>
          </a:blip>
          <a:srcRect/>
          <a:stretch/>
        </p:blipFill>
        <p:spPr>
          <a:xfrm>
            <a:off x="286480" y="556124"/>
            <a:ext cx="2164081" cy="968991"/>
          </a:xfrm>
          <a:prstGeom prst="rect">
            <a:avLst/>
          </a:prstGeom>
          <a:noFill/>
          <a:ln>
            <a:noFill/>
          </a:ln>
        </p:spPr>
      </p:pic>
      <p:sp>
        <p:nvSpPr>
          <p:cNvPr id="5" name="Rectangle 4">
            <a:extLst>
              <a:ext uri="{FF2B5EF4-FFF2-40B4-BE49-F238E27FC236}">
                <a16:creationId xmlns:a16="http://schemas.microsoft.com/office/drawing/2014/main" id="{6042AC8F-C617-8540-A5BD-0D218871DB0D}"/>
              </a:ext>
            </a:extLst>
          </p:cNvPr>
          <p:cNvSpPr/>
          <p:nvPr/>
        </p:nvSpPr>
        <p:spPr>
          <a:xfrm>
            <a:off x="8259580" y="539646"/>
            <a:ext cx="2774513" cy="1064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err="1" smtClean="0">
                <a:latin typeface="Calibri" panose="020F0502020204030204" pitchFamily="34" charset="0"/>
                <a:cs typeface="Calibri" panose="020F0502020204030204" pitchFamily="34" charset="0"/>
              </a:rPr>
              <a:t>Grammar</a:t>
            </a:r>
            <a:endParaRPr lang="ka-GE" sz="3000" dirty="0">
              <a:latin typeface="Calibri" panose="020F0502020204030204" pitchFamily="34" charset="0"/>
              <a:cs typeface="Calibri" panose="020F0502020204030204" pitchFamily="34" charset="0"/>
            </a:endParaRPr>
          </a:p>
          <a:p>
            <a:pPr algn="ctr"/>
            <a:r>
              <a:rPr lang="ka-GE" sz="3000" dirty="0" smtClean="0">
                <a:latin typeface="Calibri" panose="020F0502020204030204" pitchFamily="34" charset="0"/>
                <a:cs typeface="Calibri" panose="020F0502020204030204" pitchFamily="34" charset="0"/>
              </a:rPr>
              <a:t>გრამატიკა</a:t>
            </a:r>
            <a:endParaRPr lang="en-US" sz="3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6" name="Rectangle 5">
            <a:extLst>
              <a:ext uri="{FF2B5EF4-FFF2-40B4-BE49-F238E27FC236}">
                <a16:creationId xmlns:a16="http://schemas.microsoft.com/office/drawing/2014/main" id="{C3297719-7BD2-E047-8438-904D3A7C872F}"/>
              </a:ext>
            </a:extLst>
          </p:cNvPr>
          <p:cNvSpPr/>
          <p:nvPr/>
        </p:nvSpPr>
        <p:spPr>
          <a:xfrm>
            <a:off x="1842868" y="2095307"/>
            <a:ext cx="8299937" cy="929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endParaRPr lang="en-US"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latin typeface="Calibri" panose="020F0502020204030204" pitchFamily="34" charset="0"/>
                <a:cs typeface="Calibri" panose="020F0502020204030204" pitchFamily="34" charset="0"/>
              </a:rPr>
              <a:t>Grammar</a:t>
            </a:r>
            <a:r>
              <a:rPr lang="ka-GE" sz="3000" dirty="0" smtClean="0">
                <a:latin typeface="Calibri" panose="020F0502020204030204" pitchFamily="34" charset="0"/>
                <a:cs typeface="Calibri" panose="020F0502020204030204" pitchFamily="34" charset="0"/>
              </a:rPr>
              <a:t> </a:t>
            </a:r>
            <a:r>
              <a:rPr lang="ka-GE" sz="3000" dirty="0">
                <a:latin typeface="Calibri" panose="020F0502020204030204" pitchFamily="34" charset="0"/>
                <a:cs typeface="Calibri" panose="020F0502020204030204" pitchFamily="34" charset="0"/>
              </a:rPr>
              <a:t>Activity</a:t>
            </a:r>
          </a:p>
          <a:p>
            <a:pPr algn="ctr"/>
            <a:r>
              <a:rPr lang="ka-GE" sz="3000" dirty="0" smtClean="0">
                <a:latin typeface="Calibri" panose="020F0502020204030204" pitchFamily="34" charset="0"/>
                <a:cs typeface="Calibri" panose="020F0502020204030204" pitchFamily="34" charset="0"/>
              </a:rPr>
              <a:t>გრამატიკის დავალება</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2" name="Rectangle 21">
            <a:extLst>
              <a:ext uri="{FF2B5EF4-FFF2-40B4-BE49-F238E27FC236}">
                <a16:creationId xmlns:a16="http://schemas.microsoft.com/office/drawing/2014/main" id="{C3297719-7BD2-E047-8438-904D3A7C872F}"/>
              </a:ext>
            </a:extLst>
          </p:cNvPr>
          <p:cNvSpPr/>
          <p:nvPr/>
        </p:nvSpPr>
        <p:spPr>
          <a:xfrm>
            <a:off x="7447852" y="3829691"/>
            <a:ext cx="3471437" cy="2623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Calibri" panose="020F0502020204030204" pitchFamily="34" charset="0"/>
                <a:cs typeface="Calibri" panose="020F0502020204030204" pitchFamily="34" charset="0"/>
              </a:rPr>
              <a:t> </a:t>
            </a:r>
            <a:endParaRPr lang="en-US" sz="2800" b="1" dirty="0">
              <a:solidFill>
                <a:srgbClr val="FFFF00"/>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C3297719-7BD2-E047-8438-904D3A7C872F}"/>
              </a:ext>
            </a:extLst>
          </p:cNvPr>
          <p:cNvSpPr/>
          <p:nvPr/>
        </p:nvSpPr>
        <p:spPr>
          <a:xfrm>
            <a:off x="1100979" y="3829691"/>
            <a:ext cx="3471437" cy="2623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C3297719-7BD2-E047-8438-904D3A7C872F}"/>
              </a:ext>
            </a:extLst>
          </p:cNvPr>
          <p:cNvSpPr/>
          <p:nvPr/>
        </p:nvSpPr>
        <p:spPr>
          <a:xfrm>
            <a:off x="1100979" y="3258822"/>
            <a:ext cx="3471437" cy="496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Calibri" panose="020F0502020204030204" pitchFamily="34" charset="0"/>
                <a:cs typeface="Calibri" panose="020F0502020204030204" pitchFamily="34" charset="0"/>
              </a:rPr>
              <a:t>Countable </a:t>
            </a:r>
            <a:endParaRPr lang="en-US" sz="2800" b="1" dirty="0">
              <a:solidFill>
                <a:schemeClr val="bg1"/>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C3297719-7BD2-E047-8438-904D3A7C872F}"/>
              </a:ext>
            </a:extLst>
          </p:cNvPr>
          <p:cNvSpPr/>
          <p:nvPr/>
        </p:nvSpPr>
        <p:spPr>
          <a:xfrm>
            <a:off x="7447852" y="3311286"/>
            <a:ext cx="3471437" cy="444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Calibri" panose="020F0502020204030204" pitchFamily="34" charset="0"/>
                <a:cs typeface="Calibri" panose="020F0502020204030204" pitchFamily="34" charset="0"/>
              </a:rPr>
              <a:t>Uncountable  </a:t>
            </a:r>
            <a:endParaRPr lang="en-US" sz="2800" b="1" dirty="0">
              <a:solidFill>
                <a:schemeClr val="bg1"/>
              </a:solidFill>
              <a:latin typeface="Calibri" panose="020F0502020204030204" pitchFamily="34" charset="0"/>
              <a:cs typeface="Calibri" panose="020F0502020204030204" pitchFamily="34" charset="0"/>
            </a:endParaRPr>
          </a:p>
        </p:txBody>
      </p:sp>
      <p:sp>
        <p:nvSpPr>
          <p:cNvPr id="5" name="TextBox 4"/>
          <p:cNvSpPr txBox="1"/>
          <p:nvPr/>
        </p:nvSpPr>
        <p:spPr>
          <a:xfrm>
            <a:off x="2112211" y="2215737"/>
            <a:ext cx="1517254" cy="400110"/>
          </a:xfrm>
          <a:prstGeom prst="rect">
            <a:avLst/>
          </a:prstGeom>
          <a:noFill/>
        </p:spPr>
        <p:txBody>
          <a:bodyPr wrap="square" rtlCol="0">
            <a:spAutoFit/>
          </a:bodyPr>
          <a:lstStyle/>
          <a:p>
            <a:r>
              <a:rPr lang="en-US" sz="2000" i="1" dirty="0">
                <a:solidFill>
                  <a:schemeClr val="bg1"/>
                </a:solidFill>
                <a:latin typeface="Calibri" panose="020F0502020204030204" pitchFamily="34" charset="0"/>
                <a:cs typeface="Calibri" panose="020F0502020204030204" pitchFamily="34" charset="0"/>
              </a:rPr>
              <a:t>c</a:t>
            </a:r>
            <a:r>
              <a:rPr lang="en-US" sz="2000" i="1" dirty="0" smtClean="0">
                <a:solidFill>
                  <a:schemeClr val="bg1"/>
                </a:solidFill>
                <a:latin typeface="Calibri" panose="020F0502020204030204" pitchFamily="34" charset="0"/>
                <a:cs typeface="Calibri" panose="020F0502020204030204" pitchFamily="34" charset="0"/>
              </a:rPr>
              <a:t>ompany </a:t>
            </a:r>
            <a:endParaRPr lang="en-US" sz="2000" i="1" dirty="0">
              <a:solidFill>
                <a:schemeClr val="bg1"/>
              </a:solidFill>
              <a:latin typeface="Calibri" panose="020F0502020204030204" pitchFamily="34" charset="0"/>
              <a:cs typeface="Calibri" panose="020F0502020204030204" pitchFamily="34" charset="0"/>
            </a:endParaRPr>
          </a:p>
        </p:txBody>
      </p:sp>
      <p:sp>
        <p:nvSpPr>
          <p:cNvPr id="7" name="TextBox 6"/>
          <p:cNvSpPr txBox="1"/>
          <p:nvPr/>
        </p:nvSpPr>
        <p:spPr>
          <a:xfrm>
            <a:off x="3626167" y="2236869"/>
            <a:ext cx="1294227" cy="400110"/>
          </a:xfrm>
          <a:prstGeom prst="rect">
            <a:avLst/>
          </a:prstGeom>
          <a:noFill/>
        </p:spPr>
        <p:txBody>
          <a:bodyPr wrap="square" rtlCol="0">
            <a:spAutoFit/>
          </a:bodyPr>
          <a:lstStyle/>
          <a:p>
            <a:r>
              <a:rPr lang="en-US" sz="2000" i="1" dirty="0">
                <a:solidFill>
                  <a:schemeClr val="bg1"/>
                </a:solidFill>
                <a:latin typeface="Calibri" panose="020F0502020204030204" pitchFamily="34" charset="0"/>
                <a:cs typeface="Calibri" panose="020F0502020204030204" pitchFamily="34" charset="0"/>
              </a:rPr>
              <a:t>c</a:t>
            </a:r>
            <a:r>
              <a:rPr lang="en-US" sz="2000" i="1" dirty="0" smtClean="0">
                <a:solidFill>
                  <a:schemeClr val="bg1"/>
                </a:solidFill>
                <a:latin typeface="Calibri" panose="020F0502020204030204" pitchFamily="34" charset="0"/>
                <a:cs typeface="Calibri" panose="020F0502020204030204" pitchFamily="34" charset="0"/>
              </a:rPr>
              <a:t>ustomer </a:t>
            </a:r>
            <a:endParaRPr lang="en-US" sz="2000" i="1" dirty="0">
              <a:solidFill>
                <a:schemeClr val="bg1"/>
              </a:solidFill>
              <a:latin typeface="Calibri" panose="020F0502020204030204" pitchFamily="34" charset="0"/>
              <a:cs typeface="Calibri" panose="020F0502020204030204" pitchFamily="34" charset="0"/>
            </a:endParaRPr>
          </a:p>
        </p:txBody>
      </p:sp>
      <p:sp>
        <p:nvSpPr>
          <p:cNvPr id="8" name="TextBox 7"/>
          <p:cNvSpPr txBox="1"/>
          <p:nvPr/>
        </p:nvSpPr>
        <p:spPr>
          <a:xfrm>
            <a:off x="5122984" y="2251431"/>
            <a:ext cx="1772529" cy="400110"/>
          </a:xfrm>
          <a:prstGeom prst="rect">
            <a:avLst/>
          </a:prstGeom>
          <a:noFill/>
        </p:spPr>
        <p:txBody>
          <a:bodyPr wrap="square" rtlCol="0">
            <a:spAutoFit/>
          </a:bodyPr>
          <a:lstStyle/>
          <a:p>
            <a:r>
              <a:rPr lang="en-US" sz="2000" i="1" dirty="0">
                <a:solidFill>
                  <a:schemeClr val="bg1"/>
                </a:solidFill>
                <a:latin typeface="Calibri" panose="020F0502020204030204" pitchFamily="34" charset="0"/>
                <a:cs typeface="Calibri" panose="020F0502020204030204" pitchFamily="34" charset="0"/>
              </a:rPr>
              <a:t>i</a:t>
            </a:r>
            <a:r>
              <a:rPr lang="en-US" sz="2000" i="1" dirty="0" smtClean="0">
                <a:solidFill>
                  <a:schemeClr val="bg1"/>
                </a:solidFill>
                <a:latin typeface="Calibri" panose="020F0502020204030204" pitchFamily="34" charset="0"/>
                <a:cs typeface="Calibri" panose="020F0502020204030204" pitchFamily="34" charset="0"/>
              </a:rPr>
              <a:t>nformation</a:t>
            </a:r>
            <a:endParaRPr lang="en-US" sz="2000" i="1" dirty="0">
              <a:solidFill>
                <a:schemeClr val="bg1"/>
              </a:solidFill>
              <a:latin typeface="Calibri" panose="020F0502020204030204" pitchFamily="34" charset="0"/>
              <a:cs typeface="Calibri" panose="020F0502020204030204" pitchFamily="34" charset="0"/>
            </a:endParaRPr>
          </a:p>
        </p:txBody>
      </p:sp>
      <p:sp>
        <p:nvSpPr>
          <p:cNvPr id="9" name="TextBox 8"/>
          <p:cNvSpPr txBox="1"/>
          <p:nvPr/>
        </p:nvSpPr>
        <p:spPr>
          <a:xfrm>
            <a:off x="6918960" y="2224157"/>
            <a:ext cx="1659988" cy="400110"/>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p</a:t>
            </a:r>
            <a:r>
              <a:rPr lang="en-US" sz="2000" dirty="0" smtClean="0">
                <a:solidFill>
                  <a:schemeClr val="bg1"/>
                </a:solidFill>
                <a:latin typeface="Calibri" panose="020F0502020204030204" pitchFamily="34" charset="0"/>
                <a:cs typeface="Calibri" panose="020F0502020204030204" pitchFamily="34" charset="0"/>
              </a:rPr>
              <a:t>rogress</a:t>
            </a:r>
            <a:endParaRPr lang="en-US" sz="2000" dirty="0">
              <a:solidFill>
                <a:schemeClr val="bg1"/>
              </a:solidFill>
              <a:latin typeface="Calibri" panose="020F0502020204030204" pitchFamily="34" charset="0"/>
              <a:cs typeface="Calibri" panose="020F0502020204030204" pitchFamily="34" charset="0"/>
            </a:endParaRPr>
          </a:p>
        </p:txBody>
      </p:sp>
      <p:sp>
        <p:nvSpPr>
          <p:cNvPr id="10" name="TextBox 9"/>
          <p:cNvSpPr txBox="1"/>
          <p:nvPr/>
        </p:nvSpPr>
        <p:spPr>
          <a:xfrm>
            <a:off x="8525022" y="2198460"/>
            <a:ext cx="1885071" cy="400110"/>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e</a:t>
            </a:r>
            <a:r>
              <a:rPr lang="en-US" sz="2000" dirty="0" smtClean="0">
                <a:solidFill>
                  <a:schemeClr val="bg1"/>
                </a:solidFill>
                <a:latin typeface="Calibri" panose="020F0502020204030204" pitchFamily="34" charset="0"/>
                <a:cs typeface="Calibri" panose="020F0502020204030204" pitchFamily="34" charset="0"/>
              </a:rPr>
              <a:t>mployee</a:t>
            </a:r>
            <a:endParaRPr lang="en-US" sz="2000" dirty="0">
              <a:solidFill>
                <a:schemeClr val="bg1"/>
              </a:solidFill>
              <a:latin typeface="Calibri" panose="020F0502020204030204" pitchFamily="34" charset="0"/>
              <a:cs typeface="Calibri" panose="020F0502020204030204" pitchFamily="34" charset="0"/>
            </a:endParaRPr>
          </a:p>
        </p:txBody>
      </p:sp>
      <p:sp>
        <p:nvSpPr>
          <p:cNvPr id="11" name="TextBox 10"/>
          <p:cNvSpPr txBox="1"/>
          <p:nvPr/>
        </p:nvSpPr>
        <p:spPr>
          <a:xfrm>
            <a:off x="3703398" y="2605526"/>
            <a:ext cx="1857351" cy="400110"/>
          </a:xfrm>
          <a:prstGeom prst="rect">
            <a:avLst/>
          </a:prstGeom>
          <a:noFill/>
        </p:spPr>
        <p:txBody>
          <a:bodyPr wrap="square" rtlCol="0">
            <a:spAutoFit/>
          </a:bodyPr>
          <a:lstStyle/>
          <a:p>
            <a:r>
              <a:rPr lang="en-US" sz="2000" i="1" dirty="0">
                <a:solidFill>
                  <a:schemeClr val="bg1"/>
                </a:solidFill>
                <a:latin typeface="Calibri" panose="020F0502020204030204" pitchFamily="34" charset="0"/>
                <a:cs typeface="Calibri" panose="020F0502020204030204" pitchFamily="34" charset="0"/>
              </a:rPr>
              <a:t>p</a:t>
            </a:r>
            <a:r>
              <a:rPr lang="en-US" sz="2000" i="1" dirty="0" smtClean="0">
                <a:solidFill>
                  <a:schemeClr val="bg1"/>
                </a:solidFill>
                <a:latin typeface="Calibri" panose="020F0502020204030204" pitchFamily="34" charset="0"/>
                <a:cs typeface="Calibri" panose="020F0502020204030204" pitchFamily="34" charset="0"/>
              </a:rPr>
              <a:t>rofit</a:t>
            </a:r>
            <a:endParaRPr lang="en-US" sz="2000" i="1" dirty="0">
              <a:solidFill>
                <a:schemeClr val="bg1"/>
              </a:solidFill>
              <a:latin typeface="Calibri" panose="020F0502020204030204" pitchFamily="34" charset="0"/>
              <a:cs typeface="Calibri" panose="020F0502020204030204" pitchFamily="34" charset="0"/>
            </a:endParaRPr>
          </a:p>
        </p:txBody>
      </p:sp>
      <p:sp>
        <p:nvSpPr>
          <p:cNvPr id="27" name="TextBox 26"/>
          <p:cNvSpPr txBox="1"/>
          <p:nvPr/>
        </p:nvSpPr>
        <p:spPr>
          <a:xfrm>
            <a:off x="5694393" y="2588353"/>
            <a:ext cx="1946031" cy="400110"/>
          </a:xfrm>
          <a:prstGeom prst="rect">
            <a:avLst/>
          </a:prstGeom>
          <a:noFill/>
        </p:spPr>
        <p:txBody>
          <a:bodyPr wrap="square" rtlCol="0">
            <a:spAutoFit/>
          </a:bodyPr>
          <a:lstStyle/>
          <a:p>
            <a:r>
              <a:rPr lang="en-US" sz="2000" i="1" dirty="0">
                <a:solidFill>
                  <a:schemeClr val="bg1"/>
                </a:solidFill>
                <a:latin typeface="Calibri" panose="020F0502020204030204" pitchFamily="34" charset="0"/>
                <a:cs typeface="Calibri" panose="020F0502020204030204" pitchFamily="34" charset="0"/>
              </a:rPr>
              <a:t>i</a:t>
            </a:r>
            <a:r>
              <a:rPr lang="en-US" sz="2000" i="1" dirty="0" smtClean="0">
                <a:solidFill>
                  <a:schemeClr val="bg1"/>
                </a:solidFill>
                <a:latin typeface="Calibri" panose="020F0502020204030204" pitchFamily="34" charset="0"/>
                <a:cs typeface="Calibri" panose="020F0502020204030204" pitchFamily="34" charset="0"/>
              </a:rPr>
              <a:t>nvestor</a:t>
            </a:r>
            <a:endParaRPr lang="en-US" sz="2000" i="1" dirty="0">
              <a:solidFill>
                <a:schemeClr val="bg1"/>
              </a:solidFill>
              <a:latin typeface="Calibri" panose="020F0502020204030204" pitchFamily="34" charset="0"/>
              <a:cs typeface="Calibri" panose="020F0502020204030204" pitchFamily="34" charset="0"/>
            </a:endParaRPr>
          </a:p>
        </p:txBody>
      </p:sp>
      <p:sp>
        <p:nvSpPr>
          <p:cNvPr id="28" name="TextBox 27"/>
          <p:cNvSpPr txBox="1"/>
          <p:nvPr/>
        </p:nvSpPr>
        <p:spPr>
          <a:xfrm>
            <a:off x="7907712" y="2567755"/>
            <a:ext cx="1609760" cy="400110"/>
          </a:xfrm>
          <a:prstGeom prst="rect">
            <a:avLst/>
          </a:prstGeom>
          <a:noFill/>
        </p:spPr>
        <p:txBody>
          <a:bodyPr wrap="square" rtlCol="0">
            <a:spAutoFit/>
          </a:bodyPr>
          <a:lstStyle/>
          <a:p>
            <a:r>
              <a:rPr lang="en-US" sz="2000" i="1" dirty="0">
                <a:solidFill>
                  <a:schemeClr val="bg1"/>
                </a:solidFill>
                <a:latin typeface="Calibri" panose="020F0502020204030204" pitchFamily="34" charset="0"/>
                <a:cs typeface="Calibri" panose="020F0502020204030204" pitchFamily="34" charset="0"/>
              </a:rPr>
              <a:t>t</a:t>
            </a:r>
            <a:r>
              <a:rPr lang="en-US" sz="2000" i="1" dirty="0" smtClean="0">
                <a:solidFill>
                  <a:schemeClr val="bg1"/>
                </a:solidFill>
                <a:latin typeface="Calibri" panose="020F0502020204030204" pitchFamily="34" charset="0"/>
                <a:cs typeface="Calibri" panose="020F0502020204030204" pitchFamily="34" charset="0"/>
              </a:rPr>
              <a:t>ips</a:t>
            </a:r>
            <a:endParaRPr lang="en-US" sz="20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29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0 0 L -0.04 0.067 C -0.049 0.081 -0.054 0.102 -0.054 0.124 C -0.054 0.149 -0.049 0.169 -0.04 0.183 L 0 0.25 E"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1" presetClass="path" presetSubtype="0" accel="50000" decel="50000" fill="hold" grpId="0" nodeType="clickEffect">
                                  <p:stCondLst>
                                    <p:cond delay="0"/>
                                  </p:stCondLst>
                                  <p:childTnLst>
                                    <p:animMotion origin="layout" path="M -0.06094 -4.07407E-6 L -0.0543 0.12547 C -0.05286 0.15186 -0.05195 0.19167 -0.05195 0.23287 C -0.05195 0.2801 -0.05286 0.31783 -0.0543 0.34422 C -0.05651 0.38658 -0.12773 0.40903 -0.12995 0.45209 " pathEditMode="relative" rAng="0" ptsTypes="AAAAA">
                                      <p:cBhvr>
                                        <p:cTn id="10" dur="2000" fill="hold"/>
                                        <p:tgtEl>
                                          <p:spTgt spid="7"/>
                                        </p:tgtEl>
                                        <p:attrNameLst>
                                          <p:attrName>ppt_x</p:attrName>
                                          <p:attrName>ppt_y</p:attrName>
                                        </p:attrNameLst>
                                      </p:cBhvr>
                                      <p:rCtr x="-3008" y="22593"/>
                                    </p:animMotion>
                                  </p:childTnLst>
                                </p:cTn>
                              </p:par>
                            </p:childTnLst>
                          </p:cTn>
                        </p:par>
                      </p:childTnLst>
                    </p:cTn>
                  </p:par>
                  <p:par>
                    <p:cTn id="11" fill="hold">
                      <p:stCondLst>
                        <p:cond delay="indefinite"/>
                      </p:stCondLst>
                      <p:childTnLst>
                        <p:par>
                          <p:cTn id="12" fill="hold">
                            <p:stCondLst>
                              <p:cond delay="0"/>
                            </p:stCondLst>
                            <p:childTnLst>
                              <p:par>
                                <p:cTn id="13" presetID="51" presetClass="path" presetSubtype="0" accel="50000" decel="50000" fill="hold" grpId="0" nodeType="clickEffect">
                                  <p:stCondLst>
                                    <p:cond delay="0"/>
                                  </p:stCondLst>
                                  <p:childTnLst>
                                    <p:animMotion origin="layout" path="M 1.45833E-6 2.59259E-6 L -0.04024 0.06666 C -0.04896 0.08078 -0.05404 0.10185 -0.05404 0.12384 C -0.05404 0.14884 -0.04896 0.16875 -0.04024 0.18287 C -0.02669 0.20509 0.25534 0.27245 0.26888 0.29514 " pathEditMode="relative" rAng="0" ptsTypes="AAAAA">
                                      <p:cBhvr>
                                        <p:cTn id="14" dur="2000" fill="hold"/>
                                        <p:tgtEl>
                                          <p:spTgt spid="8"/>
                                        </p:tgtEl>
                                        <p:attrNameLst>
                                          <p:attrName>ppt_x</p:attrName>
                                          <p:attrName>ppt_y</p:attrName>
                                        </p:attrNameLst>
                                      </p:cBhvr>
                                      <p:rCtr x="10742" y="14745"/>
                                    </p:animMotion>
                                  </p:childTnLst>
                                </p:cTn>
                              </p:par>
                            </p:childTnLst>
                          </p:cTn>
                        </p:par>
                      </p:childTnLst>
                    </p:cTn>
                  </p:par>
                  <p:par>
                    <p:cTn id="15" fill="hold">
                      <p:stCondLst>
                        <p:cond delay="indefinite"/>
                      </p:stCondLst>
                      <p:childTnLst>
                        <p:par>
                          <p:cTn id="16" fill="hold">
                            <p:stCondLst>
                              <p:cond delay="0"/>
                            </p:stCondLst>
                            <p:childTnLst>
                              <p:par>
                                <p:cTn id="17" presetID="51" presetClass="path" presetSubtype="0" accel="50000" decel="50000" fill="hold" grpId="0" nodeType="clickEffect">
                                  <p:stCondLst>
                                    <p:cond delay="0"/>
                                  </p:stCondLst>
                                  <p:childTnLst>
                                    <p:animMotion origin="layout" path="M -0.00013 -2.22222E-6 L -0.04024 0.06667 C -0.04896 0.08102 -0.05404 0.10185 -0.05404 0.12384 C -0.05404 0.14884 -0.04896 0.16875 -0.04024 0.18287 C -0.02696 0.20533 0.1181 0.33797 0.13151 0.36088 " pathEditMode="relative" rAng="0" ptsTypes="AAAAA">
                                      <p:cBhvr>
                                        <p:cTn id="18" dur="2000" fill="hold"/>
                                        <p:tgtEl>
                                          <p:spTgt spid="9"/>
                                        </p:tgtEl>
                                        <p:attrNameLst>
                                          <p:attrName>ppt_x</p:attrName>
                                          <p:attrName>ppt_y</p:attrName>
                                        </p:attrNameLst>
                                      </p:cBhvr>
                                      <p:rCtr x="3880" y="18032"/>
                                    </p:animMotion>
                                  </p:childTnLst>
                                </p:cTn>
                              </p:par>
                            </p:childTnLst>
                          </p:cTn>
                        </p:par>
                      </p:childTnLst>
                    </p:cTn>
                  </p:par>
                  <p:par>
                    <p:cTn id="19" fill="hold">
                      <p:stCondLst>
                        <p:cond delay="indefinite"/>
                      </p:stCondLst>
                      <p:childTnLst>
                        <p:par>
                          <p:cTn id="20" fill="hold">
                            <p:stCondLst>
                              <p:cond delay="0"/>
                            </p:stCondLst>
                            <p:childTnLst>
                              <p:par>
                                <p:cTn id="21" presetID="58" presetClass="path" presetSubtype="0" accel="50000" decel="50000" fill="hold" grpId="0" nodeType="clickEffect">
                                  <p:stCondLst>
                                    <p:cond delay="0"/>
                                  </p:stCondLst>
                                  <p:childTnLst>
                                    <p:animMotion origin="layout" path="M -0.00026 1.48148E-6 L 0.03985 0.0669 C 0.04857 0.08079 0.05391 0.10162 0.05391 0.12384 C 0.05391 0.14884 0.04857 0.16875 0.03985 0.18287 C 0.0263 0.20509 -0.52109 0.29514 -0.53411 0.31782 " pathEditMode="relative" rAng="0" ptsTypes="AAAAA">
                                      <p:cBhvr>
                                        <p:cTn id="22" dur="2000" fill="hold"/>
                                        <p:tgtEl>
                                          <p:spTgt spid="10"/>
                                        </p:tgtEl>
                                        <p:attrNameLst>
                                          <p:attrName>ppt_x</p:attrName>
                                          <p:attrName>ppt_y</p:attrName>
                                        </p:attrNameLst>
                                      </p:cBhvr>
                                      <p:rCtr x="-23984" y="15880"/>
                                    </p:animMotion>
                                  </p:childTnLst>
                                </p:cTn>
                              </p:par>
                            </p:childTnLst>
                          </p:cTn>
                        </p:par>
                      </p:childTnLst>
                    </p:cTn>
                  </p:par>
                  <p:par>
                    <p:cTn id="23" fill="hold">
                      <p:stCondLst>
                        <p:cond delay="indefinite"/>
                      </p:stCondLst>
                      <p:childTnLst>
                        <p:par>
                          <p:cTn id="24" fill="hold">
                            <p:stCondLst>
                              <p:cond delay="0"/>
                            </p:stCondLst>
                            <p:childTnLst>
                              <p:par>
                                <p:cTn id="25" presetID="51" presetClass="path" presetSubtype="0" accel="50000" decel="50000" fill="hold" grpId="0" nodeType="clickEffect">
                                  <p:stCondLst>
                                    <p:cond delay="0"/>
                                  </p:stCondLst>
                                  <p:childTnLst>
                                    <p:animMotion origin="layout" path="M -0.00013 2.22222E-6 L -0.04024 0.06643 C -0.04896 0.08055 -0.05404 0.10162 -0.05404 0.12361 C -0.05404 0.14861 -0.04896 0.16852 -0.04024 0.18264 C -0.02669 0.20509 0.38919 0.35046 0.4026 0.37291 " pathEditMode="relative" rAng="0" ptsTypes="AAAAA">
                                      <p:cBhvr>
                                        <p:cTn id="26" dur="2000" fill="hold"/>
                                        <p:tgtEl>
                                          <p:spTgt spid="11"/>
                                        </p:tgtEl>
                                        <p:attrNameLst>
                                          <p:attrName>ppt_x</p:attrName>
                                          <p:attrName>ppt_y</p:attrName>
                                        </p:attrNameLst>
                                      </p:cBhvr>
                                      <p:rCtr x="17435" y="18634"/>
                                    </p:animMotion>
                                  </p:childTnLst>
                                </p:cTn>
                              </p:par>
                            </p:childTnLst>
                          </p:cTn>
                        </p:par>
                      </p:childTnLst>
                    </p:cTn>
                  </p:par>
                  <p:par>
                    <p:cTn id="27" fill="hold">
                      <p:stCondLst>
                        <p:cond delay="indefinite"/>
                      </p:stCondLst>
                      <p:childTnLst>
                        <p:par>
                          <p:cTn id="28" fill="hold">
                            <p:stCondLst>
                              <p:cond delay="0"/>
                            </p:stCondLst>
                            <p:childTnLst>
                              <p:par>
                                <p:cTn id="29" presetID="58" presetClass="path" presetSubtype="0" accel="50000" decel="50000" fill="hold" grpId="0" nodeType="clickEffect">
                                  <p:stCondLst>
                                    <p:cond delay="0"/>
                                  </p:stCondLst>
                                  <p:childTnLst>
                                    <p:animMotion origin="layout" path="M -2.5E-6 -7.40741E-7 L 0.03907 0.06551 C 0.04779 0.07963 0.05313 0.10046 0.05313 0.12222 C 0.05313 0.14699 0.04779 0.16667 0.03907 0.18079 C 0.02617 0.20301 -0.28333 0.30023 -0.29596 0.32292 " pathEditMode="relative" rAng="0" ptsTypes="AAAAA">
                                      <p:cBhvr>
                                        <p:cTn id="30" dur="2000" fill="hold"/>
                                        <p:tgtEl>
                                          <p:spTgt spid="27"/>
                                        </p:tgtEl>
                                        <p:attrNameLst>
                                          <p:attrName>ppt_x</p:attrName>
                                          <p:attrName>ppt_y</p:attrName>
                                        </p:attrNameLst>
                                      </p:cBhvr>
                                      <p:rCtr x="-12148" y="16134"/>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 0 L -0.45078 0.44584 " pathEditMode="relative" ptsTypes="AA">
                                      <p:cBhvr>
                                        <p:cTn id="34" dur="2000" fill="hold"/>
                                        <p:tgtEl>
                                          <p:spTgt spid="2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27"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929148" y="2045529"/>
            <a:ext cx="5232550" cy="3370528"/>
            <a:chOff x="-340912" y="149161"/>
            <a:chExt cx="5971644" cy="1698805"/>
          </a:xfrm>
        </p:grpSpPr>
        <p:sp>
          <p:nvSpPr>
            <p:cNvPr id="109" name="Google Shape;109;g8d3272b2c0_0_301"/>
            <p:cNvSpPr/>
            <p:nvPr/>
          </p:nvSpPr>
          <p:spPr>
            <a:xfrm>
              <a:off x="306852" y="198853"/>
              <a:ext cx="5323879"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5323878"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800" dirty="0" smtClean="0">
                  <a:solidFill>
                    <a:schemeClr val="lt1"/>
                  </a:solidFill>
                  <a:latin typeface="Calibri" panose="020F0502020204030204" pitchFamily="34" charset="0"/>
                  <a:ea typeface="Calibri"/>
                  <a:cs typeface="Calibri" panose="020F0502020204030204" pitchFamily="34" charset="0"/>
                  <a:sym typeface="Calibri"/>
                </a:rPr>
                <a:t>Vocabulary connected with customer services. </a:t>
              </a:r>
              <a:endParaRPr sz="18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340912" y="149161"/>
              <a:ext cx="896108"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963878"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3" y="795501"/>
              <a:ext cx="4748638"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8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Reading  about </a:t>
              </a:r>
              <a:r>
                <a:rPr lang="en-US" sz="1800" dirty="0" smtClean="0">
                  <a:solidFill>
                    <a:schemeClr val="lt1"/>
                  </a:solidFill>
                  <a:latin typeface="Calibri" panose="020F0502020204030204" pitchFamily="34" charset="0"/>
                  <a:ea typeface="Calibri"/>
                  <a:cs typeface="Calibri" panose="020F0502020204030204" pitchFamily="34" charset="0"/>
                  <a:sym typeface="Calibri"/>
                </a:rPr>
                <a:t>Customers Satisfaction</a:t>
              </a:r>
              <a:endParaRPr sz="18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279" y="745809"/>
              <a:ext cx="919477"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080268" y="1400816"/>
              <a:ext cx="4550464"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800" smtClean="0">
                  <a:solidFill>
                    <a:schemeClr val="bg1"/>
                  </a:solidFill>
                  <a:latin typeface="Calibri" panose="020F0502020204030204" pitchFamily="34" charset="0"/>
                  <a:cs typeface="Calibri" panose="020F0502020204030204" pitchFamily="34" charset="0"/>
                </a:rPr>
                <a:t>    Countable </a:t>
              </a:r>
              <a:r>
                <a:rPr lang="en-US" sz="1800" dirty="0" smtClean="0">
                  <a:solidFill>
                    <a:schemeClr val="bg1"/>
                  </a:solidFill>
                  <a:latin typeface="Calibri" panose="020F0502020204030204" pitchFamily="34" charset="0"/>
                  <a:cs typeface="Calibri" panose="020F0502020204030204" pitchFamily="34" charset="0"/>
                </a:rPr>
                <a:t>and uncountable nouns .</a:t>
              </a:r>
              <a:endParaRPr sz="1800" dirty="0">
                <a:solidFill>
                  <a:schemeClr val="bg1"/>
                </a:solidFill>
                <a:latin typeface="Calibri" panose="020F0502020204030204" pitchFamily="34" charset="0"/>
                <a:cs typeface="Calibri" panose="020F0502020204030204" pitchFamily="34" charset="0"/>
              </a:endParaRPr>
            </a:p>
          </p:txBody>
        </p:sp>
        <p:sp>
          <p:nvSpPr>
            <p:cNvPr id="117" name="Google Shape;117;g8d3272b2c0_0_301"/>
            <p:cNvSpPr/>
            <p:nvPr/>
          </p:nvSpPr>
          <p:spPr>
            <a:xfrm>
              <a:off x="306069" y="1351166"/>
              <a:ext cx="1023324"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621783" y="1911339"/>
            <a:ext cx="4598347" cy="2751600"/>
          </a:xfrm>
          <a:prstGeom prst="rect">
            <a:avLst/>
          </a:prstGeom>
          <a:noFill/>
          <a:ln>
            <a:noFill/>
          </a:ln>
        </p:spPr>
        <p:txBody>
          <a:bodyPr spcFirstLastPara="1" wrap="square" lIns="91425" tIns="91425" rIns="91425" bIns="91425" anchor="ctr" anchorCtr="0">
            <a:noAutofit/>
          </a:bodyPr>
          <a:lstStyle/>
          <a:p>
            <a:pPr lvl="0"/>
            <a:r>
              <a:rPr lang="en-US" sz="4000" b="1" dirty="0" smtClean="0">
                <a:solidFill>
                  <a:schemeClr val="bg1"/>
                </a:solidFill>
                <a:latin typeface="Calibri" panose="020F0502020204030204" pitchFamily="34" charset="0"/>
                <a:ea typeface="Calibri"/>
                <a:cs typeface="Calibri" panose="020F0502020204030204" pitchFamily="34" charset="0"/>
                <a:sym typeface="Calibri"/>
              </a:rPr>
              <a:t>Business | </a:t>
            </a:r>
            <a:r>
              <a:rPr lang="ka-GE" sz="4000" b="1" dirty="0" smtClean="0">
                <a:solidFill>
                  <a:schemeClr val="bg1"/>
                </a:solidFill>
                <a:latin typeface="Calibri" panose="020F0502020204030204" pitchFamily="34" charset="0"/>
                <a:ea typeface="Calibri"/>
                <a:cs typeface="Calibri" panose="020F0502020204030204" pitchFamily="34" charset="0"/>
                <a:sym typeface="Calibri"/>
              </a:rPr>
              <a:t>ბიზნესი</a:t>
            </a:r>
            <a:endParaRPr sz="4000" b="1"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3"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29148" y="260781"/>
            <a:ext cx="2164081" cy="968991"/>
          </a:xfrm>
          <a:prstGeom prst="rect">
            <a:avLst/>
          </a:prstGeom>
          <a:noFill/>
          <a:ln>
            <a:noFill/>
          </a:ln>
        </p:spPr>
      </p:pic>
      <p:pic>
        <p:nvPicPr>
          <p:cNvPr id="14" name="Picture 13">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093230" y="260781"/>
            <a:ext cx="2376972" cy="968991"/>
          </a:xfrm>
          <a:prstGeom prst="rect">
            <a:avLst/>
          </a:prstGeom>
        </p:spPr>
      </p:pic>
      <p:sp>
        <p:nvSpPr>
          <p:cNvPr id="15" name="Title 14"/>
          <p:cNvSpPr>
            <a:spLocks noGrp="1"/>
          </p:cNvSpPr>
          <p:nvPr>
            <p:ph type="title"/>
          </p:nvPr>
        </p:nvSpPr>
        <p:spPr>
          <a:xfrm>
            <a:off x="8544393" y="329785"/>
            <a:ext cx="2913089" cy="959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3200" dirty="0" smtClean="0">
                <a:solidFill>
                  <a:schemeClr val="bg1"/>
                </a:solidFill>
                <a:latin typeface="Calibri" pitchFamily="34" charset="0"/>
              </a:rPr>
              <a:t>Summary</a:t>
            </a:r>
          </a:p>
          <a:p>
            <a:pPr algn="ctr"/>
            <a:r>
              <a:rPr lang="ka-GE" sz="3200" dirty="0" smtClean="0">
                <a:solidFill>
                  <a:schemeClr val="bg1"/>
                </a:solidFill>
              </a:rPr>
              <a:t>შეჯამება</a:t>
            </a:r>
            <a:endParaRPr lang="en-US" sz="32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4717318"/>
            <a:ext cx="8999115" cy="954107"/>
          </a:xfrm>
          <a:prstGeom prst="rect">
            <a:avLst/>
          </a:prstGeom>
        </p:spPr>
        <p:txBody>
          <a:bodyPr wrap="square">
            <a:spAutoFit/>
          </a:bodyPr>
          <a:lstStyle/>
          <a:p>
            <a:pPr marL="114300" indent="0">
              <a:buNone/>
            </a:pPr>
            <a:r>
              <a:rPr lang="ka-GE" sz="2800" dirty="0">
                <a:solidFill>
                  <a:schemeClr val="bg1"/>
                </a:solidFill>
                <a:latin typeface="Calibri" panose="020F0502020204030204" pitchFamily="34" charset="0"/>
                <a:cs typeface="Calibri" panose="020F0502020204030204" pitchFamily="34" charset="0"/>
              </a:rPr>
              <a:t>დავალება შეგიძლიათ ატვირთოთ შემდეგ </a:t>
            </a:r>
          </a:p>
          <a:p>
            <a:pPr marL="114300" indent="0">
              <a:buNone/>
            </a:pPr>
            <a:r>
              <a:rPr lang="ka-GE" sz="2800" dirty="0">
                <a:solidFill>
                  <a:schemeClr val="bg1"/>
                </a:solidFill>
                <a:latin typeface="Calibri" panose="020F0502020204030204" pitchFamily="34" charset="0"/>
                <a:cs typeface="Calibri" panose="020F0502020204030204" pitchFamily="34" charset="0"/>
              </a:rPr>
              <a:t>მისამართზე: </a:t>
            </a:r>
            <a:r>
              <a:rPr lang="en-GB" sz="2800" dirty="0" err="1">
                <a:solidFill>
                  <a:schemeClr val="bg1"/>
                </a:solidFill>
                <a:latin typeface="Calibri" panose="020F0502020204030204" pitchFamily="34" charset="0"/>
                <a:cs typeface="Calibri" panose="020F0502020204030204" pitchFamily="34" charset="0"/>
              </a:rPr>
              <a:t>teleskola.co.uk</a:t>
            </a:r>
            <a:endParaRPr lang="en-US" sz="2800"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6042AC8F-C617-8540-A5BD-0D218871DB0D}"/>
              </a:ext>
            </a:extLst>
          </p:cNvPr>
          <p:cNvSpPr/>
          <p:nvPr/>
        </p:nvSpPr>
        <p:spPr>
          <a:xfrm>
            <a:off x="7460672" y="186770"/>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Homework  </a:t>
            </a:r>
            <a:r>
              <a:rPr lang="ka-GE" sz="3000" dirty="0">
                <a:latin typeface="Calibri" panose="020F0502020204030204" pitchFamily="34" charset="0"/>
                <a:cs typeface="Calibri" panose="020F0502020204030204" pitchFamily="34" charset="0"/>
              </a:rPr>
              <a:t>                  საშინაო დავალება</a:t>
            </a:r>
            <a:endParaRPr lang="en-US" sz="3000" dirty="0">
              <a:latin typeface="Calibri" panose="020F0502020204030204" pitchFamily="34" charset="0"/>
              <a:cs typeface="Calibri" panose="020F0502020204030204" pitchFamily="34" charset="0"/>
            </a:endParaRPr>
          </a:p>
        </p:txBody>
      </p:sp>
      <p:pic>
        <p:nvPicPr>
          <p:cNvPr id="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2">
            <a:alphaModFix/>
          </a:blip>
          <a:srcRect/>
          <a:stretch/>
        </p:blipFill>
        <p:spPr>
          <a:xfrm>
            <a:off x="669324" y="365125"/>
            <a:ext cx="2164081" cy="968991"/>
          </a:xfrm>
          <a:prstGeom prst="rect">
            <a:avLst/>
          </a:prstGeom>
          <a:noFill/>
          <a:ln>
            <a:noFill/>
          </a:ln>
        </p:spPr>
      </p:pic>
      <p:pic>
        <p:nvPicPr>
          <p:cNvPr id="6" name="Picture 5">
            <a:extLst>
              <a:ext uri="{FF2B5EF4-FFF2-40B4-BE49-F238E27FC236}">
                <a16:creationId xmlns:a16="http://schemas.microsoft.com/office/drawing/2014/main" id="{7E98D3A2-DB0F-424E-8C42-C2DFC8EC764D}"/>
              </a:ext>
            </a:extLst>
          </p:cNvPr>
          <p:cNvPicPr>
            <a:picLocks noChangeAspect="1"/>
          </p:cNvPicPr>
          <p:nvPr/>
        </p:nvPicPr>
        <p:blipFill>
          <a:blip r:embed="rId3"/>
          <a:stretch>
            <a:fillRect/>
          </a:stretch>
        </p:blipFill>
        <p:spPr>
          <a:xfrm>
            <a:off x="2833406" y="365125"/>
            <a:ext cx="2376972" cy="968991"/>
          </a:xfrm>
          <a:prstGeom prst="rect">
            <a:avLst/>
          </a:prstGeom>
        </p:spPr>
      </p:pic>
      <p:sp>
        <p:nvSpPr>
          <p:cNvPr id="9" name="Rectangle 8">
            <a:extLst>
              <a:ext uri="{FF2B5EF4-FFF2-40B4-BE49-F238E27FC236}">
                <a16:creationId xmlns:a16="http://schemas.microsoft.com/office/drawing/2014/main" id="{6042AC8F-C617-8540-A5BD-0D218871DB0D}"/>
              </a:ext>
            </a:extLst>
          </p:cNvPr>
          <p:cNvSpPr/>
          <p:nvPr/>
        </p:nvSpPr>
        <p:spPr>
          <a:xfrm>
            <a:off x="838200" y="2362867"/>
            <a:ext cx="10246567"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Write a description of a customer service that you have recently </a:t>
            </a:r>
            <a:r>
              <a:rPr lang="en-US" sz="3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experienced</a:t>
            </a:r>
            <a:r>
              <a:rPr lang="ka-GE" sz="3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1965970"/>
            <a:ext cx="10515600" cy="4149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p:cNvSpPr>
            <a:spLocks noGrp="1"/>
          </p:cNvSpPr>
          <p:nvPr>
            <p:ph type="body" idx="1"/>
          </p:nvPr>
        </p:nvSpPr>
        <p:spPr>
          <a:xfrm>
            <a:off x="838200" y="2113756"/>
            <a:ext cx="10515600" cy="4351338"/>
          </a:xfrm>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Calibri" panose="020F0502020204030204" pitchFamily="34" charset="0"/>
                <a:cs typeface="Calibri" panose="020F0502020204030204" pitchFamily="34" charset="0"/>
              </a:rPr>
              <a:t>Recently, I went and bought a car. When I got to the dealership, the salesman was very friendly and polite, but did not listen to my questions about the car he was showing me and it made me a little angry. After that, another salesman came and helped me. This person listened to all my questions carefully and I really felt like they cared about my experience. Because of this, I felt that I could trust his experience and knowledge about the car he was showing me. I felt confident in my purchase and it gave me a lot of customer satisfaction.</a:t>
            </a:r>
            <a:endParaRPr lang="en-US" dirty="0">
              <a:solidFill>
                <a:schemeClr val="bg1"/>
              </a:solidFill>
              <a:latin typeface="Calibri" panose="020F0502020204030204" pitchFamily="34" charset="0"/>
              <a:cs typeface="Calibri" panose="020F0502020204030204" pitchFamily="34" charset="0"/>
            </a:endParaRPr>
          </a:p>
        </p:txBody>
      </p:sp>
      <p:pic>
        <p:nvPicPr>
          <p:cNvPr id="5" name="Google Shape;90;p1">
            <a:extLst>
              <a:ext uri="{FF2B5EF4-FFF2-40B4-BE49-F238E27FC236}">
                <a16:creationId xmlns:a16="http://schemas.microsoft.com/office/drawing/2014/main" id="{B3777C88-76AA-3242-8985-AD7899327453}"/>
              </a:ext>
            </a:extLst>
          </p:cNvPr>
          <p:cNvPicPr preferRelativeResize="0"/>
          <p:nvPr/>
        </p:nvPicPr>
        <p:blipFill rotWithShape="1">
          <a:blip r:embed="rId2">
            <a:alphaModFix/>
          </a:blip>
          <a:srcRect/>
          <a:stretch/>
        </p:blipFill>
        <p:spPr>
          <a:xfrm>
            <a:off x="669324" y="365125"/>
            <a:ext cx="2164081" cy="968991"/>
          </a:xfrm>
          <a:prstGeom prst="rect">
            <a:avLst/>
          </a:prstGeom>
          <a:noFill/>
          <a:ln>
            <a:noFill/>
          </a:ln>
        </p:spPr>
      </p:pic>
      <p:pic>
        <p:nvPicPr>
          <p:cNvPr id="6" name="Picture 5">
            <a:extLst>
              <a:ext uri="{FF2B5EF4-FFF2-40B4-BE49-F238E27FC236}">
                <a16:creationId xmlns:a16="http://schemas.microsoft.com/office/drawing/2014/main" id="{7E98D3A2-DB0F-424E-8C42-C2DFC8EC764D}"/>
              </a:ext>
            </a:extLst>
          </p:cNvPr>
          <p:cNvPicPr>
            <a:picLocks noChangeAspect="1"/>
          </p:cNvPicPr>
          <p:nvPr/>
        </p:nvPicPr>
        <p:blipFill>
          <a:blip r:embed="rId3"/>
          <a:stretch>
            <a:fillRect/>
          </a:stretch>
        </p:blipFill>
        <p:spPr>
          <a:xfrm>
            <a:off x="2868378" y="395693"/>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7460672" y="186770"/>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Homework  </a:t>
            </a:r>
            <a:r>
              <a:rPr lang="ka-GE" sz="3000" dirty="0">
                <a:latin typeface="Calibri" panose="020F0502020204030204" pitchFamily="34" charset="0"/>
                <a:cs typeface="Calibri" panose="020F0502020204030204" pitchFamily="34" charset="0"/>
              </a:rPr>
              <a:t>                  საშინაო დავალება</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9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747064" y="960870"/>
            <a:ext cx="10840332" cy="6763821"/>
            <a:chOff x="-4943656" y="-757771"/>
            <a:chExt cx="10115541"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000" dirty="0">
                  <a:solidFill>
                    <a:schemeClr val="lt1"/>
                  </a:solidFill>
                  <a:latin typeface="Calibri" panose="020F0502020204030204" pitchFamily="34" charset="0"/>
                  <a:ea typeface="Calibri"/>
                  <a:cs typeface="Calibri" panose="020F0502020204030204" pitchFamily="34" charset="0"/>
                  <a:sym typeface="Calibri"/>
                </a:rPr>
                <a:t>Introduction - </a:t>
              </a:r>
              <a:r>
                <a:rPr lang="en-US" sz="2000" dirty="0" err="1" smtClean="0">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2000" dirty="0" smtClean="0">
                  <a:solidFill>
                    <a:schemeClr val="lt1"/>
                  </a:solidFill>
                  <a:latin typeface="Calibri" panose="020F0502020204030204" pitchFamily="34" charset="0"/>
                  <a:ea typeface="Calibri"/>
                  <a:cs typeface="Calibri" panose="020F0502020204030204" pitchFamily="34" charset="0"/>
                  <a:sym typeface="Calibri"/>
                </a:rPr>
                <a:t> </a:t>
              </a:r>
              <a:endParaRPr sz="20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000" dirty="0" smtClean="0">
                  <a:solidFill>
                    <a:schemeClr val="lt1"/>
                  </a:solidFill>
                  <a:latin typeface="Calibri" panose="020F0502020204030204" pitchFamily="34" charset="0"/>
                  <a:ea typeface="Calibri"/>
                  <a:cs typeface="Calibri" panose="020F0502020204030204" pitchFamily="34" charset="0"/>
                  <a:sym typeface="Calibri"/>
                </a:rPr>
                <a:t>Vocabulary - </a:t>
              </a:r>
              <a:r>
                <a:rPr lang="en-US" sz="2000" dirty="0" err="1" smtClean="0">
                  <a:solidFill>
                    <a:schemeClr val="lt1"/>
                  </a:solidFill>
                  <a:latin typeface="Calibri" panose="020F0502020204030204" pitchFamily="34" charset="0"/>
                  <a:ea typeface="Calibri"/>
                  <a:cs typeface="Calibri" panose="020F0502020204030204" pitchFamily="34" charset="0"/>
                  <a:sym typeface="Calibri"/>
                </a:rPr>
                <a:t>ლექსიკა</a:t>
              </a:r>
              <a:endParaRPr sz="20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481490" y="1418006"/>
              <a:ext cx="4607618" cy="477753"/>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endParaRPr sz="20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69785" y="1975088"/>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000"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2000"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20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0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Summary </a:t>
              </a:r>
              <a:r>
                <a:rPr lang="ka-GE" sz="20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ka-GE" sz="2000" u="none" strike="noStrike" cap="none" dirty="0">
                  <a:solidFill>
                    <a:schemeClr val="lt1"/>
                  </a:solidFill>
                  <a:latin typeface="Calibri" panose="020F0502020204030204" pitchFamily="34" charset="0"/>
                  <a:ea typeface="Calibri"/>
                  <a:cs typeface="Calibri" panose="020F0502020204030204" pitchFamily="34" charset="0"/>
                  <a:sym typeface="Calibri"/>
                </a:rPr>
                <a:t>შეჯამება</a:t>
              </a:r>
              <a:endParaRPr sz="20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512821" y="3148361"/>
              <a:ext cx="46164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855909" y="3148361"/>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0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Homework </a:t>
              </a:r>
              <a:r>
                <a:rPr lang="ka-GE" sz="20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ka-GE" sz="2000" u="none" strike="noStrike" cap="none" dirty="0">
                  <a:solidFill>
                    <a:schemeClr val="lt1"/>
                  </a:solidFill>
                  <a:latin typeface="Calibri" panose="020F0502020204030204" pitchFamily="34" charset="0"/>
                  <a:ea typeface="Calibri"/>
                  <a:cs typeface="Calibri" panose="020F0502020204030204" pitchFamily="34" charset="0"/>
                  <a:sym typeface="Calibri"/>
                </a:rPr>
                <a:t>საშინაო დავალება</a:t>
              </a:r>
              <a:r>
                <a:rPr lang="en-US" sz="2000"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20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7" name="Google Shape;117;g8d3272b2c0_0_301"/>
            <p:cNvSpPr/>
            <p:nvPr/>
          </p:nvSpPr>
          <p:spPr>
            <a:xfrm>
              <a:off x="686779" y="131547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621783" y="1911339"/>
            <a:ext cx="4598347" cy="2751600"/>
          </a:xfrm>
          <a:prstGeom prst="rect">
            <a:avLst/>
          </a:prstGeom>
          <a:noFill/>
          <a:ln>
            <a:noFill/>
          </a:ln>
        </p:spPr>
        <p:txBody>
          <a:bodyPr spcFirstLastPara="1" wrap="square" lIns="91425" tIns="91425" rIns="91425" bIns="91425" anchor="ctr" anchorCtr="0">
            <a:noAutofit/>
          </a:bodyPr>
          <a:lstStyle/>
          <a:p>
            <a:pPr lvl="0"/>
            <a:endParaRPr lang="en-US" sz="4000" b="1" dirty="0" smtClean="0">
              <a:solidFill>
                <a:schemeClr val="bg1"/>
              </a:solidFill>
              <a:latin typeface="Calibri" panose="020F0502020204030204" pitchFamily="34" charset="0"/>
              <a:ea typeface="Calibri"/>
              <a:cs typeface="Calibri" panose="020F0502020204030204" pitchFamily="34" charset="0"/>
              <a:sym typeface="Calibri"/>
            </a:endParaRPr>
          </a:p>
          <a:p>
            <a:pPr lvl="0"/>
            <a:r>
              <a:rPr lang="en-US" sz="4000" b="1" dirty="0" smtClean="0">
                <a:solidFill>
                  <a:schemeClr val="bg1"/>
                </a:solidFill>
                <a:latin typeface="Calibri" panose="020F0502020204030204" pitchFamily="34" charset="0"/>
                <a:ea typeface="Calibri"/>
                <a:cs typeface="Calibri" panose="020F0502020204030204" pitchFamily="34" charset="0"/>
                <a:sym typeface="Calibri"/>
              </a:rPr>
              <a:t>Business | </a:t>
            </a:r>
            <a:r>
              <a:rPr lang="ka-GE" sz="4000" b="1" dirty="0" smtClean="0">
                <a:solidFill>
                  <a:schemeClr val="bg1"/>
                </a:solidFill>
                <a:latin typeface="Calibri" panose="020F0502020204030204" pitchFamily="34" charset="0"/>
                <a:ea typeface="Calibri"/>
                <a:cs typeface="Calibri" panose="020F0502020204030204" pitchFamily="34" charset="0"/>
                <a:sym typeface="Calibri"/>
              </a:rPr>
              <a:t>ბიზნესი</a:t>
            </a:r>
            <a:endParaRPr sz="4000" b="1"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2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25" name="Picture 2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
        <p:nvSpPr>
          <p:cNvPr id="26" name="Google Shape;106;g8d3272b2c0_0_301"/>
          <p:cNvSpPr txBox="1">
            <a:spLocks noGrp="1"/>
          </p:cNvSpPr>
          <p:nvPr>
            <p:ph type="title"/>
          </p:nvPr>
        </p:nvSpPr>
        <p:spPr>
          <a:xfrm>
            <a:off x="7254240" y="579120"/>
            <a:ext cx="4328160" cy="1117918"/>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endParaRPr sz="36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sp>
        <p:nvSpPr>
          <p:cNvPr id="27" name="Google Shape;115;g8d3272b2c0_0_301"/>
          <p:cNvSpPr/>
          <p:nvPr/>
        </p:nvSpPr>
        <p:spPr>
          <a:xfrm>
            <a:off x="1798320" y="3322320"/>
            <a:ext cx="4262981" cy="601768"/>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lvl="0">
              <a:lnSpc>
                <a:spcPct val="90000"/>
              </a:lnSpc>
            </a:pPr>
            <a:r>
              <a:rPr lang="en-US" sz="1800" dirty="0" smtClean="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800"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 </a:t>
            </a:r>
            <a:endParaRPr lang="ka-GE" sz="1800" dirty="0">
              <a:solidFill>
                <a:schemeClr val="lt1"/>
              </a:solidFill>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a16="http://schemas.microsoft.com/office/drawing/2014/main" id="{6AD9A7B7-2E7A-4C45-8448-1D4A0B159BF3}"/>
              </a:ext>
            </a:extLst>
          </p:cNvPr>
          <p:cNvSpPr/>
          <p:nvPr/>
        </p:nvSpPr>
        <p:spPr>
          <a:xfrm>
            <a:off x="904256" y="2752991"/>
            <a:ext cx="5388015" cy="912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24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What do you think </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customer service </a:t>
            </a:r>
            <a:r>
              <a:rPr lang="en-US" sz="24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is?</a:t>
            </a:r>
            <a:endParaRPr lang="en-US" sz="2400" b="1" dirty="0" smtClean="0">
              <a:solidFill>
                <a:schemeClr val="bg1"/>
              </a:solidFill>
              <a:latin typeface="Calibri" panose="020F0502020204030204" pitchFamily="34" charset="0"/>
              <a:ea typeface="Times New Roman"/>
              <a:cs typeface="Calibri" panose="020F0502020204030204" pitchFamily="34" charset="0"/>
              <a:sym typeface="Times New Roman"/>
            </a:endParaRP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sp>
        <p:nvSpPr>
          <p:cNvPr id="12" name="Rectangle 11">
            <a:extLst>
              <a:ext uri="{FF2B5EF4-FFF2-40B4-BE49-F238E27FC236}">
                <a16:creationId xmlns:a16="http://schemas.microsoft.com/office/drawing/2014/main" id="{03DA0573-655A-0240-8BF1-24D088C7DAA5}"/>
              </a:ext>
            </a:extLst>
          </p:cNvPr>
          <p:cNvSpPr/>
          <p:nvPr/>
        </p:nvSpPr>
        <p:spPr>
          <a:xfrm>
            <a:off x="858668" y="4184430"/>
            <a:ext cx="6769509" cy="1061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2400" b="1" dirty="0" smtClean="0">
                <a:solidFill>
                  <a:schemeClr val="bg1"/>
                </a:solidFill>
                <a:latin typeface="Calibri" panose="020F0502020204030204" pitchFamily="34" charset="0"/>
                <a:ea typeface="Times New Roman"/>
                <a:cs typeface="Calibri" panose="020F0502020204030204" pitchFamily="34" charset="0"/>
                <a:sym typeface="Times New Roman"/>
              </a:rPr>
              <a:t>When was the last time you had a great customer service?</a:t>
            </a:r>
            <a:endParaRPr lang="en-US" sz="3600" dirty="0">
              <a:solidFill>
                <a:schemeClr val="bg1"/>
              </a:solidFill>
              <a:latin typeface="Calibri" panose="020F0502020204030204" pitchFamily="34" charset="0"/>
              <a:ea typeface="Times New Roman"/>
              <a:cs typeface="Calibri" panose="020F0502020204030204" pitchFamily="34" charset="0"/>
              <a:sym typeface="Times New Roman"/>
            </a:endParaRPr>
          </a:p>
        </p:txBody>
      </p:sp>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pic>
        <p:nvPicPr>
          <p:cNvPr id="3" name="Picture 2">
            <a:extLst>
              <a:ext uri="{FF2B5EF4-FFF2-40B4-BE49-F238E27FC236}">
                <a16:creationId xmlns:a16="http://schemas.microsoft.com/office/drawing/2014/main" id="{295788E0-7697-6D4F-B132-F0C37041BB81}"/>
              </a:ext>
            </a:extLst>
          </p:cNvPr>
          <p:cNvPicPr>
            <a:picLocks noChangeAspect="1"/>
          </p:cNvPicPr>
          <p:nvPr/>
        </p:nvPicPr>
        <p:blipFill>
          <a:blip r:embed="rId5"/>
          <a:stretch>
            <a:fillRect/>
          </a:stretch>
        </p:blipFill>
        <p:spPr>
          <a:xfrm>
            <a:off x="8248818" y="2155256"/>
            <a:ext cx="3707351" cy="3707351"/>
          </a:xfrm>
          <a:prstGeom prst="rect">
            <a:avLst/>
          </a:prstGeom>
        </p:spPr>
      </p:pic>
      <p:sp>
        <p:nvSpPr>
          <p:cNvPr id="9" name="Google Shape;138;p3"/>
          <p:cNvSpPr txBox="1">
            <a:spLocks/>
          </p:cNvSpPr>
          <p:nvPr/>
        </p:nvSpPr>
        <p:spPr>
          <a:xfrm>
            <a:off x="8304550" y="689548"/>
            <a:ext cx="3057993" cy="103432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chemeClr val="dk1"/>
              </a:buClr>
              <a:buSzPts val="4400"/>
              <a:buFont typeface="Calibri"/>
              <a:buNone/>
              <a:tabLst/>
              <a:defRPr/>
            </a:pPr>
            <a:r>
              <a:rPr kumimoji="0" lang="en-US" sz="3600" i="0" u="none" strike="noStrike" kern="0" cap="none" spc="0" normalizeH="0" baseline="0" noProof="0" dirty="0" smtClean="0">
                <a:ln>
                  <a:noFill/>
                </a:ln>
                <a:solidFill>
                  <a:schemeClr val="bg1"/>
                </a:solidFill>
                <a:effectLst/>
                <a:uLnTx/>
                <a:uFillTx/>
                <a:latin typeface="Calibri" panose="020F0502020204030204" pitchFamily="34" charset="0"/>
                <a:ea typeface="Calibri"/>
                <a:cs typeface="Calibri" panose="020F0502020204030204" pitchFamily="34" charset="0"/>
                <a:sym typeface="Calibri"/>
              </a:rPr>
              <a:t>Introduction</a:t>
            </a:r>
            <a:br>
              <a:rPr kumimoji="0" lang="en-US" sz="3600" i="0" u="none" strike="noStrike" kern="0" cap="none" spc="0" normalizeH="0" baseline="0" noProof="0" dirty="0" smtClean="0">
                <a:ln>
                  <a:noFill/>
                </a:ln>
                <a:solidFill>
                  <a:schemeClr val="bg1"/>
                </a:solidFill>
                <a:effectLst/>
                <a:uLnTx/>
                <a:uFillTx/>
                <a:latin typeface="Calibri" panose="020F0502020204030204" pitchFamily="34" charset="0"/>
                <a:ea typeface="Calibri"/>
                <a:cs typeface="Calibri" panose="020F0502020204030204" pitchFamily="34" charset="0"/>
                <a:sym typeface="Calibri"/>
              </a:rPr>
            </a:br>
            <a:r>
              <a:rPr kumimoji="0" lang="ka-GE" sz="3600" i="0" u="none" strike="noStrike" kern="0" cap="none" spc="0" normalizeH="0" baseline="0" noProof="0" dirty="0" smtClean="0">
                <a:ln>
                  <a:noFill/>
                </a:ln>
                <a:solidFill>
                  <a:schemeClr val="bg1"/>
                </a:solidFill>
                <a:effectLst/>
                <a:uLnTx/>
                <a:uFillTx/>
                <a:latin typeface="Calibri" panose="020F0502020204030204" pitchFamily="34" charset="0"/>
                <a:ea typeface="Calibri"/>
                <a:cs typeface="Calibri" panose="020F0502020204030204" pitchFamily="34" charset="0"/>
                <a:sym typeface="Calibri"/>
              </a:rPr>
              <a:t>შესავალი</a:t>
            </a:r>
            <a:endParaRPr kumimoji="0" lang="ka-GE" sz="3600" i="0" u="none" strike="noStrike" kern="0" cap="none" spc="0" normalizeH="0" baseline="0" noProof="0" dirty="0">
              <a:ln>
                <a:noFill/>
              </a:ln>
              <a:solidFill>
                <a:schemeClr val="bg1"/>
              </a:solidFill>
              <a:effectLst/>
              <a:uLnTx/>
              <a:uFillTx/>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0" y="1828797"/>
            <a:ext cx="12192001" cy="5029203"/>
            <a:chOff x="-1310594" y="-1026617"/>
            <a:chExt cx="12262840" cy="7137758"/>
          </a:xfrm>
        </p:grpSpPr>
        <p:sp>
          <p:nvSpPr>
            <p:cNvPr id="148" name="Google Shape;148;g8d3272b2c0_0_186"/>
            <p:cNvSpPr/>
            <p:nvPr/>
          </p:nvSpPr>
          <p:spPr>
            <a:xfrm>
              <a:off x="3466260" y="1510593"/>
              <a:ext cx="2366064" cy="137738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latin typeface="Calibri" charset="0"/>
                <a:ea typeface="Calibri" charset="0"/>
                <a:cs typeface="Calibri" charset="0"/>
              </a:endParaRPr>
            </a:p>
          </p:txBody>
        </p:sp>
        <p:sp>
          <p:nvSpPr>
            <p:cNvPr id="149" name="Google Shape;149;g8d3272b2c0_0_186"/>
            <p:cNvSpPr txBox="1"/>
            <p:nvPr/>
          </p:nvSpPr>
          <p:spPr>
            <a:xfrm>
              <a:off x="3529208" y="1483832"/>
              <a:ext cx="2252959" cy="1404149"/>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charset="0"/>
                  <a:ea typeface="Calibri" charset="0"/>
                  <a:cs typeface="Calibri" charset="0"/>
                  <a:sym typeface="Calibri"/>
                </a:rPr>
                <a:t>Vocabulary</a:t>
              </a:r>
              <a:endParaRPr sz="2400"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u="none" strike="noStrike" cap="none" dirty="0" err="1">
                  <a:solidFill>
                    <a:srgbClr val="FFFFFF"/>
                  </a:solidFill>
                  <a:latin typeface="Calibri" charset="0"/>
                  <a:ea typeface="Calibri" charset="0"/>
                  <a:cs typeface="Calibri" charset="0"/>
                  <a:sym typeface="Calibri"/>
                </a:rPr>
                <a:t>ლექსიკა</a:t>
              </a: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u="none" strike="noStrike" cap="none" dirty="0">
                <a:solidFill>
                  <a:srgbClr val="000000"/>
                </a:solidFill>
                <a:latin typeface="Calibri" charset="0"/>
                <a:ea typeface="Calibri" charset="0"/>
                <a:cs typeface="Calibri" charset="0"/>
                <a:sym typeface="Calibri"/>
              </a:endParaRPr>
            </a:p>
          </p:txBody>
        </p:sp>
        <p:sp>
          <p:nvSpPr>
            <p:cNvPr id="153" name="Google Shape;153;g8d3272b2c0_0_186"/>
            <p:cNvSpPr txBox="1"/>
            <p:nvPr/>
          </p:nvSpPr>
          <p:spPr>
            <a:xfrm>
              <a:off x="4077574" y="223727"/>
              <a:ext cx="1410402" cy="9225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endParaRPr sz="2400" b="1" dirty="0">
                <a:solidFill>
                  <a:srgbClr val="FFFFFF"/>
                </a:solidFill>
                <a:latin typeface="Calibri" charset="0"/>
                <a:ea typeface="Calibri" charset="0"/>
                <a:cs typeface="Calibri" charset="0"/>
                <a:sym typeface="Calibri"/>
              </a:endParaRPr>
            </a:p>
          </p:txBody>
        </p:sp>
        <p:sp>
          <p:nvSpPr>
            <p:cNvPr id="154" name="Google Shape;154;g8d3272b2c0_0_186"/>
            <p:cNvSpPr/>
            <p:nvPr/>
          </p:nvSpPr>
          <p:spPr>
            <a:xfrm rot="19133318" flipV="1">
              <a:off x="5564815" y="1094439"/>
              <a:ext cx="1091736" cy="521670"/>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latin typeface="Calibri" charset="0"/>
                <a:ea typeface="Calibri" charset="0"/>
                <a:cs typeface="Calibri" charset="0"/>
              </a:endParaRPr>
            </a:p>
          </p:txBody>
        </p:sp>
        <p:sp>
          <p:nvSpPr>
            <p:cNvPr id="155" name="Google Shape;155;g8d3272b2c0_0_186"/>
            <p:cNvSpPr txBox="1"/>
            <p:nvPr/>
          </p:nvSpPr>
          <p:spPr>
            <a:xfrm rot="19133622">
              <a:off x="5861512" y="1784678"/>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5500947" y="-1026617"/>
              <a:ext cx="4541636" cy="261682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algn="ctr"/>
              <a:endParaRPr lang="en-US" sz="2400" b="1" dirty="0" smtClean="0">
                <a:solidFill>
                  <a:schemeClr val="bg1"/>
                </a:solidFill>
                <a:latin typeface="Calibri" charset="0"/>
                <a:ea typeface="Calibri" charset="0"/>
                <a:cs typeface="Calibri" charset="0"/>
              </a:endParaRPr>
            </a:p>
            <a:p>
              <a:pPr algn="ctr"/>
              <a:endParaRPr lang="ka-GE" sz="2400" dirty="0" smtClean="0">
                <a:solidFill>
                  <a:schemeClr val="bg1"/>
                </a:solidFill>
                <a:latin typeface="Calibri" charset="0"/>
                <a:ea typeface="Calibri" charset="0"/>
                <a:cs typeface="Calibri" charset="0"/>
              </a:endParaRPr>
            </a:p>
            <a:p>
              <a:pPr algn="ctr"/>
              <a:r>
                <a:rPr lang="en-US" sz="2400" dirty="0" smtClean="0">
                  <a:solidFill>
                    <a:schemeClr val="bg1"/>
                  </a:solidFill>
                  <a:latin typeface="Calibri" charset="0"/>
                  <a:ea typeface="Calibri" charset="0"/>
                  <a:cs typeface="Calibri" charset="0"/>
                </a:rPr>
                <a:t>customer service </a:t>
              </a:r>
            </a:p>
            <a:p>
              <a:pPr algn="ctr"/>
              <a:r>
                <a:rPr lang="en-US" sz="2400" dirty="0" smtClean="0">
                  <a:solidFill>
                    <a:schemeClr val="bg1"/>
                  </a:solidFill>
                  <a:latin typeface="Calibri" charset="0"/>
                  <a:ea typeface="Calibri" charset="0"/>
                  <a:cs typeface="Calibri" charset="0"/>
                </a:rPr>
                <a:t> (n</a:t>
              </a:r>
              <a:r>
                <a:rPr lang="ka-GE" sz="2400" dirty="0" smtClean="0">
                  <a:solidFill>
                    <a:schemeClr val="bg1"/>
                  </a:solidFill>
                  <a:latin typeface="Calibri" charset="0"/>
                  <a:ea typeface="Calibri" charset="0"/>
                  <a:cs typeface="Calibri" charset="0"/>
                </a:rPr>
                <a:t>.</a:t>
              </a:r>
              <a:r>
                <a:rPr lang="en-US" sz="2400" dirty="0" smtClean="0">
                  <a:solidFill>
                    <a:schemeClr val="bg1"/>
                  </a:solidFill>
                  <a:latin typeface="Calibri" charset="0"/>
                  <a:ea typeface="Calibri" charset="0"/>
                  <a:cs typeface="Calibri" charset="0"/>
                </a:rPr>
                <a:t>) </a:t>
              </a:r>
            </a:p>
            <a:p>
              <a:pPr algn="ctr"/>
              <a:r>
                <a:rPr lang="ka-GE" sz="2400" dirty="0" smtClean="0">
                  <a:solidFill>
                    <a:schemeClr val="bg1"/>
                  </a:solidFill>
                  <a:latin typeface="Calibri" charset="0"/>
                  <a:ea typeface="Calibri" charset="0"/>
                  <a:cs typeface="Calibri" charset="0"/>
                </a:rPr>
                <a:t>მომხმარებელთა მომსახურება</a:t>
              </a:r>
              <a:endParaRPr lang="en-US" sz="2400" dirty="0" smtClean="0">
                <a:solidFill>
                  <a:schemeClr val="bg1"/>
                </a:solidFill>
                <a:latin typeface="Calibri" charset="0"/>
                <a:ea typeface="Calibri" charset="0"/>
                <a:cs typeface="Calibri" charset="0"/>
              </a:endParaRPr>
            </a:p>
            <a:p>
              <a:pPr lvl="0" algn="ctr"/>
              <a:endParaRPr lang="en-US" sz="2400" b="1" dirty="0" smtClean="0">
                <a:solidFill>
                  <a:schemeClr val="bg1"/>
                </a:solidFill>
                <a:latin typeface="Calibri" charset="0"/>
                <a:ea typeface="Calibri" charset="0"/>
                <a:cs typeface="Calibri" charset="0"/>
              </a:endParaRPr>
            </a:p>
            <a:p>
              <a:pPr marL="0" lvl="0" indent="0" algn="ctr" rtl="0">
                <a:spcBef>
                  <a:spcPts val="0"/>
                </a:spcBef>
                <a:spcAft>
                  <a:spcPts val="0"/>
                </a:spcAft>
                <a:buNone/>
              </a:pPr>
              <a:endParaRPr sz="2400" b="1" dirty="0">
                <a:solidFill>
                  <a:schemeClr val="bg1"/>
                </a:solidFill>
                <a:latin typeface="Calibri" charset="0"/>
                <a:ea typeface="Calibri" charset="0"/>
                <a:cs typeface="Calibri" charset="0"/>
              </a:endParaRPr>
            </a:p>
          </p:txBody>
        </p:sp>
        <p:sp>
          <p:nvSpPr>
            <p:cNvPr id="157" name="Google Shape;157;g8d3272b2c0_0_186"/>
            <p:cNvSpPr txBox="1"/>
            <p:nvPr/>
          </p:nvSpPr>
          <p:spPr>
            <a:xfrm>
              <a:off x="6735677" y="266451"/>
              <a:ext cx="1120200" cy="907800"/>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endParaRPr sz="2400" b="1"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u="none" strike="noStrike" cap="none" dirty="0">
                <a:solidFill>
                  <a:srgbClr val="000000"/>
                </a:solidFill>
                <a:latin typeface="Calibri" charset="0"/>
                <a:ea typeface="Calibri" charset="0"/>
                <a:cs typeface="Calibri" charset="0"/>
                <a:sym typeface="Calibri"/>
              </a:endParaRPr>
            </a:p>
          </p:txBody>
        </p:sp>
        <p:sp>
          <p:nvSpPr>
            <p:cNvPr id="166" name="Google Shape;166;g8d3272b2c0_0_186"/>
            <p:cNvSpPr/>
            <p:nvPr/>
          </p:nvSpPr>
          <p:spPr>
            <a:xfrm rot="5186587">
              <a:off x="3946180" y="3476786"/>
              <a:ext cx="1518920" cy="27758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latin typeface="Calibri" charset="0"/>
                <a:ea typeface="Calibri" charset="0"/>
                <a:cs typeface="Calibri"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2534108" y="3675156"/>
              <a:ext cx="4441347" cy="243598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endParaRPr lang="en-US" sz="2400" b="1" dirty="0" smtClean="0">
                <a:solidFill>
                  <a:schemeClr val="bg1"/>
                </a:solidFill>
                <a:latin typeface="Calibri" charset="0"/>
                <a:ea typeface="Calibri" charset="0"/>
                <a:cs typeface="Calibri" charset="0"/>
              </a:endParaRPr>
            </a:p>
            <a:p>
              <a:pPr lvl="0" algn="ctr"/>
              <a:endParaRPr lang="en-US" sz="2400" b="1" dirty="0" smtClean="0">
                <a:solidFill>
                  <a:schemeClr val="bg1"/>
                </a:solidFill>
                <a:latin typeface="Calibri" charset="0"/>
                <a:ea typeface="Calibri" charset="0"/>
                <a:cs typeface="Calibri" charset="0"/>
              </a:endParaRPr>
            </a:p>
            <a:p>
              <a:pPr lvl="0" algn="ctr"/>
              <a:r>
                <a:rPr lang="en-US" sz="2400" dirty="0">
                  <a:solidFill>
                    <a:schemeClr val="bg1"/>
                  </a:solidFill>
                  <a:latin typeface="Calibri" charset="0"/>
                  <a:ea typeface="Calibri" charset="0"/>
                  <a:cs typeface="Calibri" charset="0"/>
                </a:rPr>
                <a:t>c</a:t>
              </a:r>
              <a:r>
                <a:rPr lang="en-US" sz="2400" dirty="0" smtClean="0">
                  <a:solidFill>
                    <a:schemeClr val="bg1"/>
                  </a:solidFill>
                  <a:latin typeface="Calibri" charset="0"/>
                  <a:ea typeface="Calibri" charset="0"/>
                  <a:cs typeface="Calibri" charset="0"/>
                </a:rPr>
                <a:t>ustomer </a:t>
              </a:r>
              <a:r>
                <a:rPr lang="en-US" sz="2400" dirty="0">
                  <a:solidFill>
                    <a:schemeClr val="bg1"/>
                  </a:solidFill>
                  <a:latin typeface="Calibri" charset="0"/>
                  <a:ea typeface="Calibri" charset="0"/>
                  <a:cs typeface="Calibri" charset="0"/>
                </a:rPr>
                <a:t>s</a:t>
              </a:r>
              <a:r>
                <a:rPr lang="en-US" sz="2400" dirty="0" smtClean="0">
                  <a:solidFill>
                    <a:schemeClr val="bg1"/>
                  </a:solidFill>
                  <a:latin typeface="Calibri" charset="0"/>
                  <a:ea typeface="Calibri" charset="0"/>
                  <a:cs typeface="Calibri" charset="0"/>
                </a:rPr>
                <a:t>atisfaction  </a:t>
              </a:r>
            </a:p>
            <a:p>
              <a:pPr lvl="0" algn="ctr"/>
              <a:r>
                <a:rPr lang="en-US" sz="2400" dirty="0" smtClean="0">
                  <a:solidFill>
                    <a:schemeClr val="bg1"/>
                  </a:solidFill>
                  <a:latin typeface="Calibri" charset="0"/>
                  <a:ea typeface="Calibri" charset="0"/>
                  <a:cs typeface="Calibri" charset="0"/>
                </a:rPr>
                <a:t>(n.)</a:t>
              </a:r>
            </a:p>
            <a:p>
              <a:pPr algn="ctr"/>
              <a:r>
                <a:rPr lang="ka-GE" sz="2400" dirty="0" smtClean="0">
                  <a:solidFill>
                    <a:schemeClr val="bg1"/>
                  </a:solidFill>
                  <a:latin typeface="Calibri" charset="0"/>
                  <a:ea typeface="Calibri" charset="0"/>
                  <a:cs typeface="Calibri" charset="0"/>
                </a:rPr>
                <a:t>მომხმარებელთა  კმაყოფილება</a:t>
              </a:r>
              <a:endParaRPr lang="en-US" sz="2400" dirty="0" smtClean="0">
                <a:solidFill>
                  <a:schemeClr val="bg1"/>
                </a:solidFill>
                <a:latin typeface="Calibri" charset="0"/>
                <a:ea typeface="Calibri" charset="0"/>
                <a:cs typeface="Calibri" charset="0"/>
              </a:endParaRPr>
            </a:p>
            <a:p>
              <a:pPr lvl="0"/>
              <a:endParaRPr lang="en-US" sz="2400" b="1" dirty="0" smtClean="0">
                <a:latin typeface="Calibri" charset="0"/>
                <a:ea typeface="Calibri" charset="0"/>
                <a:cs typeface="Calibri" charset="0"/>
              </a:endParaRPr>
            </a:p>
            <a:p>
              <a:pPr marL="0" lvl="0" indent="0" algn="l" rtl="0">
                <a:spcBef>
                  <a:spcPts val="0"/>
                </a:spcBef>
                <a:spcAft>
                  <a:spcPts val="0"/>
                </a:spcAft>
                <a:buNone/>
              </a:pPr>
              <a:endParaRPr sz="2400" b="1" dirty="0">
                <a:latin typeface="Calibri" charset="0"/>
                <a:ea typeface="Calibri" charset="0"/>
                <a:cs typeface="Calibri" charset="0"/>
              </a:endParaRPr>
            </a:p>
          </p:txBody>
        </p:sp>
        <p:sp>
          <p:nvSpPr>
            <p:cNvPr id="169" name="Google Shape;169;g8d3272b2c0_0_186"/>
            <p:cNvSpPr txBox="1"/>
            <p:nvPr/>
          </p:nvSpPr>
          <p:spPr>
            <a:xfrm>
              <a:off x="-162741" y="2926084"/>
              <a:ext cx="2997117" cy="1987778"/>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sz="2400" b="1" dirty="0">
                <a:latin typeface="Calibri" charset="0"/>
                <a:ea typeface="Calibri" charset="0"/>
                <a:cs typeface="Calibri" charset="0"/>
              </a:endParaRPr>
            </a:p>
          </p:txBody>
        </p:sp>
        <p:sp>
          <p:nvSpPr>
            <p:cNvPr id="170" name="Google Shape;170;g8d3272b2c0_0_186"/>
            <p:cNvSpPr/>
            <p:nvPr/>
          </p:nvSpPr>
          <p:spPr>
            <a:xfrm rot="9722507" flipV="1">
              <a:off x="2256786" y="3118739"/>
              <a:ext cx="1646840" cy="64887"/>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1310594" y="1696583"/>
              <a:ext cx="4270029" cy="272319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endParaRPr lang="ka-GE" sz="2400" dirty="0" smtClean="0">
                <a:solidFill>
                  <a:schemeClr val="bg1"/>
                </a:solidFill>
                <a:latin typeface="Calibri" charset="0"/>
                <a:ea typeface="Calibri" charset="0"/>
                <a:cs typeface="Calibri" charset="0"/>
              </a:endParaRPr>
            </a:p>
            <a:p>
              <a:pPr lvl="0" algn="ctr"/>
              <a:r>
                <a:rPr lang="en-US" sz="2400" dirty="0" smtClean="0">
                  <a:solidFill>
                    <a:schemeClr val="bg1"/>
                  </a:solidFill>
                  <a:latin typeface="Calibri" charset="0"/>
                  <a:ea typeface="Calibri" charset="0"/>
                  <a:cs typeface="Calibri" charset="0"/>
                </a:rPr>
                <a:t>customer </a:t>
              </a:r>
              <a:r>
                <a:rPr lang="en-US" sz="2400" dirty="0">
                  <a:solidFill>
                    <a:schemeClr val="bg1"/>
                  </a:solidFill>
                  <a:latin typeface="Calibri" charset="0"/>
                  <a:ea typeface="Calibri" charset="0"/>
                  <a:cs typeface="Calibri" charset="0"/>
                </a:rPr>
                <a:t>e</a:t>
              </a:r>
              <a:r>
                <a:rPr lang="en-US" sz="2400" dirty="0" smtClean="0">
                  <a:solidFill>
                    <a:schemeClr val="bg1"/>
                  </a:solidFill>
                  <a:latin typeface="Calibri" charset="0"/>
                  <a:ea typeface="Calibri" charset="0"/>
                  <a:cs typeface="Calibri" charset="0"/>
                </a:rPr>
                <a:t>xperience </a:t>
              </a:r>
            </a:p>
            <a:p>
              <a:pPr lvl="0" algn="ctr"/>
              <a:r>
                <a:rPr lang="en-US" sz="2400" dirty="0" smtClean="0">
                  <a:solidFill>
                    <a:schemeClr val="bg1"/>
                  </a:solidFill>
                  <a:latin typeface="Calibri" charset="0"/>
                  <a:ea typeface="Calibri" charset="0"/>
                  <a:cs typeface="Calibri" charset="0"/>
                </a:rPr>
                <a:t>(n.)</a:t>
              </a:r>
            </a:p>
            <a:p>
              <a:pPr algn="ctr"/>
              <a:r>
                <a:rPr lang="ka-GE" sz="2400" dirty="0" smtClean="0">
                  <a:solidFill>
                    <a:schemeClr val="bg1"/>
                  </a:solidFill>
                  <a:latin typeface="Calibri" charset="0"/>
                  <a:ea typeface="Calibri" charset="0"/>
                  <a:cs typeface="Calibri" charset="0"/>
                </a:rPr>
                <a:t>მომხმარებელთა გამოცდილება</a:t>
              </a:r>
              <a:endParaRPr lang="en-US" sz="2400" dirty="0" smtClean="0">
                <a:solidFill>
                  <a:schemeClr val="bg1"/>
                </a:solidFill>
                <a:latin typeface="Calibri" charset="0"/>
                <a:ea typeface="Calibri" charset="0"/>
                <a:cs typeface="Calibri" charset="0"/>
              </a:endParaRPr>
            </a:p>
            <a:p>
              <a:pPr lvl="0"/>
              <a:endParaRPr lang="en-US" sz="2400" b="1" dirty="0" smtClean="0">
                <a:latin typeface="Calibri" charset="0"/>
                <a:ea typeface="Calibri" charset="0"/>
                <a:cs typeface="Calibri" charset="0"/>
              </a:endParaRPr>
            </a:p>
          </p:txBody>
        </p:sp>
        <p:sp>
          <p:nvSpPr>
            <p:cNvPr id="173" name="Google Shape;173;g8d3272b2c0_0_186"/>
            <p:cNvSpPr txBox="1"/>
            <p:nvPr/>
          </p:nvSpPr>
          <p:spPr>
            <a:xfrm>
              <a:off x="1853210" y="1739165"/>
              <a:ext cx="1903200" cy="9078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sz="2400" b="1" u="none" strike="noStrike" cap="none" dirty="0">
                <a:solidFill>
                  <a:srgbClr val="FFFFFF"/>
                </a:solidFill>
                <a:latin typeface="Calibri" charset="0"/>
                <a:ea typeface="Calibri" charset="0"/>
                <a:cs typeface="Calibri" charset="0"/>
                <a:sym typeface="Calibri"/>
              </a:endParaRPr>
            </a:p>
          </p:txBody>
        </p:sp>
        <p:sp>
          <p:nvSpPr>
            <p:cNvPr id="174" name="Google Shape;174;g8d3272b2c0_0_186"/>
            <p:cNvSpPr/>
            <p:nvPr/>
          </p:nvSpPr>
          <p:spPr>
            <a:xfrm rot="12278115">
              <a:off x="5584084" y="2952719"/>
              <a:ext cx="1470028" cy="12994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6766449" y="2214931"/>
              <a:ext cx="4185795" cy="252397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algn="ctr"/>
              <a:endParaRPr lang="ka-GE" sz="2400" b="1" dirty="0" smtClean="0">
                <a:solidFill>
                  <a:schemeClr val="bg1"/>
                </a:solidFill>
                <a:latin typeface="Calibri" charset="0"/>
                <a:ea typeface="Calibri" charset="0"/>
                <a:cs typeface="Calibri" charset="0"/>
              </a:endParaRPr>
            </a:p>
            <a:p>
              <a:pPr algn="ctr"/>
              <a:endParaRPr lang="ka-GE" sz="2400" b="1" dirty="0" smtClean="0">
                <a:solidFill>
                  <a:schemeClr val="bg1"/>
                </a:solidFill>
                <a:latin typeface="Calibri" charset="0"/>
                <a:ea typeface="Calibri" charset="0"/>
                <a:cs typeface="Calibri" charset="0"/>
              </a:endParaRPr>
            </a:p>
            <a:p>
              <a:pPr algn="ctr"/>
              <a:r>
                <a:rPr lang="en-US" sz="2400" dirty="0">
                  <a:solidFill>
                    <a:schemeClr val="bg1"/>
                  </a:solidFill>
                  <a:latin typeface="Calibri" charset="0"/>
                  <a:ea typeface="Calibri" charset="0"/>
                  <a:cs typeface="Calibri" charset="0"/>
                </a:rPr>
                <a:t>c</a:t>
              </a:r>
              <a:r>
                <a:rPr lang="en-US" sz="2400" dirty="0" smtClean="0">
                  <a:solidFill>
                    <a:schemeClr val="bg1"/>
                  </a:solidFill>
                  <a:latin typeface="Calibri" charset="0"/>
                  <a:ea typeface="Calibri" charset="0"/>
                  <a:cs typeface="Calibri" charset="0"/>
                </a:rPr>
                <a:t>ustomer loyalty </a:t>
              </a:r>
              <a:br>
                <a:rPr lang="en-US" sz="2400" dirty="0" smtClean="0">
                  <a:solidFill>
                    <a:schemeClr val="bg1"/>
                  </a:solidFill>
                  <a:latin typeface="Calibri" charset="0"/>
                  <a:ea typeface="Calibri" charset="0"/>
                  <a:cs typeface="Calibri" charset="0"/>
                </a:rPr>
              </a:br>
              <a:r>
                <a:rPr lang="en-US" sz="2400" dirty="0" smtClean="0">
                  <a:solidFill>
                    <a:schemeClr val="bg1"/>
                  </a:solidFill>
                  <a:latin typeface="Calibri" charset="0"/>
                  <a:ea typeface="Calibri" charset="0"/>
                  <a:cs typeface="Calibri" charset="0"/>
                </a:rPr>
                <a:t>(n.)</a:t>
              </a:r>
              <a:r>
                <a:rPr lang="ka-GE" sz="2400" dirty="0" smtClean="0">
                  <a:solidFill>
                    <a:schemeClr val="bg1"/>
                  </a:solidFill>
                  <a:latin typeface="Calibri" charset="0"/>
                  <a:ea typeface="Calibri" charset="0"/>
                  <a:cs typeface="Calibri" charset="0"/>
                </a:rPr>
                <a:t> </a:t>
              </a:r>
              <a:endParaRPr lang="en-US" sz="2400" dirty="0" smtClean="0">
                <a:solidFill>
                  <a:schemeClr val="bg1"/>
                </a:solidFill>
                <a:latin typeface="Calibri" charset="0"/>
                <a:ea typeface="Calibri" charset="0"/>
                <a:cs typeface="Calibri" charset="0"/>
              </a:endParaRPr>
            </a:p>
            <a:p>
              <a:pPr algn="ctr"/>
              <a:r>
                <a:rPr lang="ka-GE" sz="2400" dirty="0" smtClean="0">
                  <a:solidFill>
                    <a:schemeClr val="bg1"/>
                  </a:solidFill>
                  <a:latin typeface="Calibri" charset="0"/>
                  <a:ea typeface="Calibri" charset="0"/>
                  <a:cs typeface="Calibri" charset="0"/>
                </a:rPr>
                <a:t>მომხმარებლის ერთგულება</a:t>
              </a:r>
              <a:endParaRPr lang="en-US" sz="2400" dirty="0" smtClean="0">
                <a:solidFill>
                  <a:schemeClr val="bg1"/>
                </a:solidFill>
                <a:latin typeface="Calibri" charset="0"/>
                <a:ea typeface="Calibri" charset="0"/>
                <a:cs typeface="Calibri" charset="0"/>
              </a:endParaRPr>
            </a:p>
            <a:p>
              <a:endParaRPr lang="en-US" sz="2400" b="1" dirty="0" smtClean="0">
                <a:latin typeface="Calibri" charset="0"/>
                <a:ea typeface="Calibri" charset="0"/>
                <a:cs typeface="Calibri" charset="0"/>
              </a:endParaRPr>
            </a:p>
            <a:p>
              <a:pPr marL="0" lvl="0" indent="0" algn="l" rtl="0">
                <a:spcBef>
                  <a:spcPts val="0"/>
                </a:spcBef>
                <a:spcAft>
                  <a:spcPts val="0"/>
                </a:spcAft>
                <a:buNone/>
              </a:pPr>
              <a:endParaRPr sz="2400" b="1" dirty="0">
                <a:latin typeface="Calibri" charset="0"/>
                <a:ea typeface="Calibri" charset="0"/>
                <a:cs typeface="Calibri" charset="0"/>
              </a:endParaRPr>
            </a:p>
          </p:txBody>
        </p:sp>
        <p:sp>
          <p:nvSpPr>
            <p:cNvPr id="177" name="Google Shape;177;g8d3272b2c0_0_186"/>
            <p:cNvSpPr txBox="1"/>
            <p:nvPr/>
          </p:nvSpPr>
          <p:spPr>
            <a:xfrm>
              <a:off x="9320748" y="3644773"/>
              <a:ext cx="1631498" cy="1412662"/>
            </a:xfrm>
            <a:prstGeom prst="rect">
              <a:avLst/>
            </a:prstGeom>
            <a:noFill/>
            <a:ln>
              <a:noFill/>
            </a:ln>
          </p:spPr>
          <p:txBody>
            <a:bodyPr spcFirstLastPara="1" wrap="square" lIns="11425" tIns="11425" rIns="11425" bIns="11425" anchor="ctr" anchorCtr="0">
              <a:noAutofit/>
            </a:bodyPr>
            <a:lstStyle/>
            <a:p>
              <a:pPr lvl="0" algn="ctr"/>
              <a:endParaRPr lang="en-US" sz="2400" b="1" dirty="0" smtClean="0">
                <a:solidFill>
                  <a:schemeClr val="bg1"/>
                </a:solidFill>
                <a:latin typeface="Calibri" charset="0"/>
                <a:ea typeface="Calibri" charset="0"/>
                <a:cs typeface="Calibri" charset="0"/>
              </a:endParaRPr>
            </a:p>
            <a:p>
              <a:pPr lvl="0" algn="ctr"/>
              <a:endParaRPr lang="en-US" sz="2400" b="1" dirty="0" smtClean="0">
                <a:solidFill>
                  <a:schemeClr val="bg1"/>
                </a:solidFill>
                <a:latin typeface="Calibri" charset="0"/>
                <a:ea typeface="Calibri" charset="0"/>
                <a:cs typeface="Calibri" charset="0"/>
              </a:endParaRPr>
            </a:p>
            <a:p>
              <a:pPr lvl="0" algn="ctr"/>
              <a:endParaRPr lang="en-US" sz="2400" b="1" dirty="0" smtClean="0">
                <a:solidFill>
                  <a:schemeClr val="bg1"/>
                </a:solidFill>
                <a:latin typeface="Calibri" charset="0"/>
                <a:ea typeface="Calibri" charset="0"/>
                <a:cs typeface="Calibri" charset="0"/>
              </a:endParaRPr>
            </a:p>
            <a:p>
              <a:pPr marL="0" marR="0" lvl="0" indent="0" algn="ctr" rtl="0">
                <a:lnSpc>
                  <a:spcPct val="90000"/>
                </a:lnSpc>
                <a:spcBef>
                  <a:spcPts val="630"/>
                </a:spcBef>
                <a:spcAft>
                  <a:spcPts val="0"/>
                </a:spcAft>
                <a:buNone/>
              </a:pPr>
              <a:endParaRPr sz="2400" b="1" dirty="0">
                <a:solidFill>
                  <a:schemeClr val="bg1"/>
                </a:solidFill>
                <a:latin typeface="Calibri" charset="0"/>
                <a:ea typeface="Calibri" charset="0"/>
                <a:cs typeface="Calibri" charset="0"/>
                <a:sym typeface="Calibri"/>
              </a:endParaRPr>
            </a:p>
          </p:txBody>
        </p:sp>
        <p:sp>
          <p:nvSpPr>
            <p:cNvPr id="178" name="Google Shape;178;g8d3272b2c0_0_186"/>
            <p:cNvSpPr/>
            <p:nvPr/>
          </p:nvSpPr>
          <p:spPr>
            <a:xfrm rot="12881230">
              <a:off x="2018502" y="1142232"/>
              <a:ext cx="1705928" cy="6680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latin typeface="Calibri" charset="0"/>
                <a:ea typeface="Calibri" charset="0"/>
                <a:cs typeface="Calibri" charset="0"/>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u="none" strike="noStrike" cap="none" dirty="0">
                <a:solidFill>
                  <a:srgbClr val="000000"/>
                </a:solidFill>
                <a:latin typeface="Calibri" charset="0"/>
                <a:ea typeface="Calibri" charset="0"/>
                <a:cs typeface="Calibri" charset="0"/>
                <a:sym typeface="Calibri"/>
              </a:endParaRPr>
            </a:p>
          </p:txBody>
        </p:sp>
        <p:sp>
          <p:nvSpPr>
            <p:cNvPr id="180" name="Google Shape;180;g8d3272b2c0_0_186"/>
            <p:cNvSpPr/>
            <p:nvPr/>
          </p:nvSpPr>
          <p:spPr>
            <a:xfrm>
              <a:off x="-421035" y="-898963"/>
              <a:ext cx="4440340" cy="236152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endParaRPr lang="en-US" sz="2400" b="1" dirty="0" smtClean="0">
                <a:solidFill>
                  <a:schemeClr val="bg1"/>
                </a:solidFill>
                <a:latin typeface="Calibri" charset="0"/>
                <a:ea typeface="Calibri" charset="0"/>
                <a:cs typeface="Calibri" charset="0"/>
              </a:endParaRPr>
            </a:p>
            <a:p>
              <a:pPr lvl="0" algn="ctr"/>
              <a:r>
                <a:rPr lang="en-US" sz="2400" dirty="0">
                  <a:solidFill>
                    <a:schemeClr val="bg1"/>
                  </a:solidFill>
                  <a:latin typeface="Calibri" charset="0"/>
                  <a:ea typeface="Calibri" charset="0"/>
                  <a:cs typeface="Calibri" charset="0"/>
                </a:rPr>
                <a:t>c</a:t>
              </a:r>
              <a:r>
                <a:rPr lang="en-US" sz="2400" dirty="0" smtClean="0">
                  <a:solidFill>
                    <a:schemeClr val="bg1"/>
                  </a:solidFill>
                  <a:latin typeface="Calibri" charset="0"/>
                  <a:ea typeface="Calibri" charset="0"/>
                  <a:cs typeface="Calibri" charset="0"/>
                </a:rPr>
                <a:t>ustomer </a:t>
              </a:r>
              <a:r>
                <a:rPr lang="en-US" sz="2400" dirty="0">
                  <a:solidFill>
                    <a:schemeClr val="bg1"/>
                  </a:solidFill>
                  <a:latin typeface="Calibri" charset="0"/>
                  <a:ea typeface="Calibri" charset="0"/>
                  <a:cs typeface="Calibri" charset="0"/>
                </a:rPr>
                <a:t>n</a:t>
              </a:r>
              <a:r>
                <a:rPr lang="en-US" sz="2400" dirty="0" smtClean="0">
                  <a:solidFill>
                    <a:schemeClr val="bg1"/>
                  </a:solidFill>
                  <a:latin typeface="Calibri" charset="0"/>
                  <a:ea typeface="Calibri" charset="0"/>
                  <a:cs typeface="Calibri" charset="0"/>
                </a:rPr>
                <a:t>eeds </a:t>
              </a:r>
            </a:p>
            <a:p>
              <a:pPr lvl="0" algn="ctr"/>
              <a:r>
                <a:rPr lang="en-US" sz="2400" dirty="0" smtClean="0">
                  <a:solidFill>
                    <a:schemeClr val="bg1"/>
                  </a:solidFill>
                  <a:latin typeface="Calibri" charset="0"/>
                  <a:ea typeface="Calibri" charset="0"/>
                  <a:cs typeface="Calibri" charset="0"/>
                </a:rPr>
                <a:t>(n.)</a:t>
              </a:r>
            </a:p>
            <a:p>
              <a:pPr algn="ctr"/>
              <a:r>
                <a:rPr lang="ka-GE" sz="2400" dirty="0" smtClean="0">
                  <a:solidFill>
                    <a:schemeClr val="bg1"/>
                  </a:solidFill>
                  <a:latin typeface="Calibri" charset="0"/>
                  <a:ea typeface="Calibri" charset="0"/>
                  <a:cs typeface="Calibri" charset="0"/>
                </a:rPr>
                <a:t>მომხმარებელთა საჭირო</a:t>
              </a:r>
              <a:r>
                <a:rPr lang="ka-GE" sz="2400" dirty="0">
                  <a:solidFill>
                    <a:schemeClr val="bg1"/>
                  </a:solidFill>
                  <a:latin typeface="Calibri" charset="0"/>
                  <a:ea typeface="Calibri" charset="0"/>
                  <a:cs typeface="Calibri" charset="0"/>
                </a:rPr>
                <a:t>ე</a:t>
              </a:r>
              <a:r>
                <a:rPr lang="ka-GE" sz="2400" dirty="0" smtClean="0">
                  <a:solidFill>
                    <a:schemeClr val="bg1"/>
                  </a:solidFill>
                  <a:latin typeface="Calibri" charset="0"/>
                  <a:ea typeface="Calibri" charset="0"/>
                  <a:cs typeface="Calibri" charset="0"/>
                </a:rPr>
                <a:t>ბები </a:t>
              </a:r>
              <a:endParaRPr lang="en-US" sz="2400" dirty="0" smtClean="0">
                <a:solidFill>
                  <a:schemeClr val="bg1"/>
                </a:solidFill>
                <a:latin typeface="Calibri" charset="0"/>
                <a:ea typeface="Calibri" charset="0"/>
                <a:cs typeface="Calibri" charset="0"/>
              </a:endParaRPr>
            </a:p>
            <a:p>
              <a:pPr lvl="0" algn="ctr"/>
              <a:endParaRPr lang="en-US" sz="2400" b="1" dirty="0">
                <a:solidFill>
                  <a:schemeClr val="bg1"/>
                </a:solidFill>
                <a:latin typeface="Calibri" charset="0"/>
                <a:ea typeface="Calibri" charset="0"/>
                <a:cs typeface="Calibri" charset="0"/>
              </a:endParaRPr>
            </a:p>
          </p:txBody>
        </p:sp>
        <p:sp>
          <p:nvSpPr>
            <p:cNvPr id="181" name="Google Shape;181;g8d3272b2c0_0_186"/>
            <p:cNvSpPr txBox="1"/>
            <p:nvPr/>
          </p:nvSpPr>
          <p:spPr>
            <a:xfrm>
              <a:off x="2308922" y="-85663"/>
              <a:ext cx="1975500" cy="824100"/>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endParaRPr sz="2400" b="1" dirty="0">
                <a:solidFill>
                  <a:srgbClr val="FFFFFF"/>
                </a:solidFill>
                <a:latin typeface="Calibri" charset="0"/>
                <a:ea typeface="Calibri" charset="0"/>
                <a:cs typeface="Calibri" charset="0"/>
                <a:sym typeface="Calibri"/>
              </a:endParaRPr>
            </a:p>
          </p:txBody>
        </p:sp>
      </p:grpSp>
      <p:pic>
        <p:nvPicPr>
          <p:cNvPr id="29"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379601" y="560446"/>
            <a:ext cx="2164081" cy="968991"/>
          </a:xfrm>
          <a:prstGeom prst="rect">
            <a:avLst/>
          </a:prstGeom>
          <a:noFill/>
          <a:ln>
            <a:noFill/>
          </a:ln>
        </p:spPr>
      </p:pic>
      <p:pic>
        <p:nvPicPr>
          <p:cNvPr id="30" name="Picture 29">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2543683" y="575437"/>
            <a:ext cx="2376972" cy="968991"/>
          </a:xfrm>
          <a:prstGeom prst="rect">
            <a:avLst/>
          </a:prstGeom>
        </p:spPr>
      </p:pic>
      <p:sp>
        <p:nvSpPr>
          <p:cNvPr id="31" name="Rectangle 30">
            <a:extLst>
              <a:ext uri="{FF2B5EF4-FFF2-40B4-BE49-F238E27FC236}">
                <a16:creationId xmlns:a16="http://schemas.microsoft.com/office/drawing/2014/main" id="{748FA8E3-2CE3-3647-992D-018F0126A7B0}"/>
              </a:ext>
            </a:extLst>
          </p:cNvPr>
          <p:cNvSpPr/>
          <p:nvPr/>
        </p:nvSpPr>
        <p:spPr>
          <a:xfrm>
            <a:off x="8238183" y="479680"/>
            <a:ext cx="3312826" cy="1124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smtClean="0">
                <a:solidFill>
                  <a:schemeClr val="bg1"/>
                </a:solidFill>
                <a:latin typeface="Calibri" panose="020F0502020204030204" pitchFamily="34" charset="0"/>
                <a:cs typeface="Calibri" panose="020F0502020204030204" pitchFamily="34" charset="0"/>
              </a:rPr>
              <a:t>Vocabulary</a:t>
            </a:r>
          </a:p>
          <a:p>
            <a:pPr algn="ctr"/>
            <a:r>
              <a:rPr lang="ka-GE" sz="3500" dirty="0" smtClean="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27781" y="1518766"/>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b="1" dirty="0" smtClean="0">
              <a:solidFill>
                <a:schemeClr val="bg1"/>
              </a:solidFill>
              <a:latin typeface="Calibri" pitchFamily="34" charset="0"/>
              <a:cs typeface="Calibri" pitchFamily="34" charset="0"/>
            </a:endParaRPr>
          </a:p>
          <a:p>
            <a:pPr lvl="0" algn="ctr"/>
            <a:r>
              <a:rPr lang="en-US" sz="3600" dirty="0">
                <a:solidFill>
                  <a:schemeClr val="bg1"/>
                </a:solidFill>
                <a:latin typeface="Calibri" pitchFamily="34" charset="0"/>
                <a:cs typeface="Calibri" pitchFamily="34" charset="0"/>
              </a:rPr>
              <a:t>c</a:t>
            </a:r>
            <a:r>
              <a:rPr lang="en-US" sz="3600" dirty="0" smtClean="0">
                <a:solidFill>
                  <a:schemeClr val="bg1"/>
                </a:solidFill>
                <a:latin typeface="Calibri" pitchFamily="34" charset="0"/>
                <a:cs typeface="Calibri" pitchFamily="34" charset="0"/>
              </a:rPr>
              <a:t>ustomer </a:t>
            </a:r>
            <a:r>
              <a:rPr lang="en-US" sz="3600" dirty="0">
                <a:solidFill>
                  <a:schemeClr val="bg1"/>
                </a:solidFill>
                <a:latin typeface="Calibri" pitchFamily="34" charset="0"/>
                <a:cs typeface="Calibri" pitchFamily="34" charset="0"/>
              </a:rPr>
              <a:t>n</a:t>
            </a:r>
            <a:r>
              <a:rPr lang="en-US" sz="3600" dirty="0" smtClean="0">
                <a:solidFill>
                  <a:schemeClr val="bg1"/>
                </a:solidFill>
                <a:latin typeface="Calibri" pitchFamily="34" charset="0"/>
                <a:cs typeface="Calibri" pitchFamily="34" charset="0"/>
              </a:rPr>
              <a:t>eeds </a:t>
            </a:r>
          </a:p>
          <a:p>
            <a:pPr lvl="0" algn="ctr"/>
            <a:r>
              <a:rPr lang="en-US" sz="3600" dirty="0" smtClean="0">
                <a:solidFill>
                  <a:schemeClr val="bg1"/>
                </a:solidFill>
                <a:latin typeface="Calibri" pitchFamily="34" charset="0"/>
                <a:cs typeface="Calibri" pitchFamily="34" charset="0"/>
              </a:rPr>
              <a:t>(n.)</a:t>
            </a:r>
          </a:p>
          <a:p>
            <a:pPr marL="0" marR="0" lvl="0" indent="0" algn="ctr" rtl="0">
              <a:spcBef>
                <a:spcPts val="0"/>
              </a:spcBef>
              <a:spcAft>
                <a:spcPts val="0"/>
              </a:spcAft>
              <a:buNone/>
            </a:pPr>
            <a:endParaRPr sz="3600" dirty="0">
              <a:latin typeface="Sylfaen" panose="010A0502050306030303" pitchFamily="18" charset="0"/>
            </a:endParaRPr>
          </a:p>
        </p:txBody>
      </p:sp>
      <p:sp>
        <p:nvSpPr>
          <p:cNvPr id="190" name="Google Shape;190;g8d3272b2c0_0_231"/>
          <p:cNvSpPr/>
          <p:nvPr/>
        </p:nvSpPr>
        <p:spPr>
          <a:xfrm>
            <a:off x="3982622" y="4235473"/>
            <a:ext cx="4151700" cy="6688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ka-GE" sz="2800" b="1" dirty="0" smtClean="0">
              <a:latin typeface="Calibri" pitchFamily="34" charset="0"/>
              <a:cs typeface="Calibri" pitchFamily="34" charset="0"/>
            </a:endParaRPr>
          </a:p>
          <a:p>
            <a:pPr algn="ctr"/>
            <a:r>
              <a:rPr lang="ka-GE" sz="2000" dirty="0" smtClean="0">
                <a:solidFill>
                  <a:schemeClr val="bg1"/>
                </a:solidFill>
                <a:latin typeface="Calibri" pitchFamily="34" charset="0"/>
                <a:cs typeface="Calibri" pitchFamily="34" charset="0"/>
              </a:rPr>
              <a:t>მომხმარებელთა საჭიროებები </a:t>
            </a:r>
            <a:endParaRPr lang="en-US" sz="2000" dirty="0" smtClean="0">
              <a:solidFill>
                <a:schemeClr val="bg1"/>
              </a:solidFill>
              <a:latin typeface="Calibri" pitchFamily="34" charset="0"/>
              <a:cs typeface="Calibri" pitchFamily="34" charset="0"/>
            </a:endParaRPr>
          </a:p>
          <a:p>
            <a:pPr marL="0" marR="0" lvl="0" indent="0" algn="ctr" rtl="0">
              <a:spcBef>
                <a:spcPts val="0"/>
              </a:spcBef>
              <a:spcAft>
                <a:spcPts val="0"/>
              </a:spcAft>
              <a:buNone/>
            </a:pPr>
            <a:endParaRPr sz="3500" u="none" strike="noStrike" cap="none" dirty="0">
              <a:solidFill>
                <a:srgbClr val="FFFFFF"/>
              </a:solidFill>
              <a:latin typeface="Sylfaen" panose="010A0502050306030303" pitchFamily="18"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714395" y="586104"/>
            <a:ext cx="2584555" cy="1377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622475" y="690131"/>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997612" y="5116602"/>
            <a:ext cx="4151700"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i="1" dirty="0" smtClean="0">
                <a:solidFill>
                  <a:schemeClr val="bg1"/>
                </a:solidFill>
                <a:latin typeface="Calibri" panose="020F0502020204030204" pitchFamily="34" charset="0"/>
                <a:cs typeface="Calibri" panose="020F0502020204030204" pitchFamily="34" charset="0"/>
              </a:rPr>
              <a:t>There are three main  </a:t>
            </a:r>
            <a:r>
              <a:rPr lang="en-US" sz="2000" b="1" i="1" u="sng" dirty="0">
                <a:solidFill>
                  <a:srgbClr val="FFC000"/>
                </a:solidFill>
                <a:latin typeface="Calibri" panose="020F0502020204030204" pitchFamily="34" charset="0"/>
                <a:cs typeface="Calibri" panose="020F0502020204030204" pitchFamily="34" charset="0"/>
              </a:rPr>
              <a:t>c</a:t>
            </a:r>
            <a:r>
              <a:rPr lang="en-US" sz="2000" b="1" i="1" u="sng" dirty="0" smtClean="0">
                <a:solidFill>
                  <a:srgbClr val="FFC000"/>
                </a:solidFill>
                <a:latin typeface="Calibri" panose="020F0502020204030204" pitchFamily="34" charset="0"/>
                <a:cs typeface="Calibri" panose="020F0502020204030204" pitchFamily="34" charset="0"/>
              </a:rPr>
              <a:t>ustomer </a:t>
            </a:r>
            <a:r>
              <a:rPr lang="en-US" sz="2000" b="1" i="1" u="sng" dirty="0">
                <a:solidFill>
                  <a:srgbClr val="FFC000"/>
                </a:solidFill>
                <a:latin typeface="Calibri" panose="020F0502020204030204" pitchFamily="34" charset="0"/>
                <a:cs typeface="Calibri" panose="020F0502020204030204" pitchFamily="34" charset="0"/>
              </a:rPr>
              <a:t>n</a:t>
            </a:r>
            <a:r>
              <a:rPr lang="en-US" sz="2000" b="1" i="1" u="sng" dirty="0" smtClean="0">
                <a:solidFill>
                  <a:srgbClr val="FFC000"/>
                </a:solidFill>
                <a:latin typeface="Calibri" panose="020F0502020204030204" pitchFamily="34" charset="0"/>
                <a:cs typeface="Calibri" panose="020F0502020204030204" pitchFamily="34" charset="0"/>
              </a:rPr>
              <a:t>eeds </a:t>
            </a:r>
            <a:r>
              <a:rPr lang="en-US" sz="2000" i="1" dirty="0" smtClean="0">
                <a:solidFill>
                  <a:schemeClr val="bg1"/>
                </a:solidFill>
                <a:latin typeface="Calibri" panose="020F0502020204030204" pitchFamily="34" charset="0"/>
                <a:cs typeface="Calibri" panose="020F0502020204030204" pitchFamily="34" charset="0"/>
              </a:rPr>
              <a:t>that a company must meet: price, quality and choice.  </a:t>
            </a:r>
            <a:endParaRPr lang="ka-GE" sz="2000" i="1" dirty="0" smtClean="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37507" y="1660139"/>
            <a:ext cx="3431400" cy="23732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b="1" dirty="0" smtClean="0">
              <a:solidFill>
                <a:schemeClr val="bg1"/>
              </a:solidFill>
              <a:latin typeface="Calibri" pitchFamily="34" charset="0"/>
            </a:endParaRPr>
          </a:p>
          <a:p>
            <a:pPr marL="0" marR="0" lvl="0" indent="0" algn="ctr" rtl="0">
              <a:spcBef>
                <a:spcPts val="0"/>
              </a:spcBef>
              <a:spcAft>
                <a:spcPts val="0"/>
              </a:spcAft>
              <a:buNone/>
            </a:pPr>
            <a:r>
              <a:rPr lang="en-US" sz="3600" dirty="0">
                <a:solidFill>
                  <a:schemeClr val="bg1"/>
                </a:solidFill>
                <a:latin typeface="Calibri" panose="020F0502020204030204" pitchFamily="34" charset="0"/>
                <a:cs typeface="Calibri" panose="020F0502020204030204" pitchFamily="34" charset="0"/>
              </a:rPr>
              <a:t>c</a:t>
            </a:r>
            <a:r>
              <a:rPr lang="en-US" sz="3600" dirty="0" smtClean="0">
                <a:solidFill>
                  <a:schemeClr val="bg1"/>
                </a:solidFill>
                <a:latin typeface="Calibri" panose="020F0502020204030204" pitchFamily="34" charset="0"/>
                <a:cs typeface="Calibri" panose="020F0502020204030204" pitchFamily="34" charset="0"/>
              </a:rPr>
              <a:t>ustomer loyalty</a:t>
            </a:r>
            <a:br>
              <a:rPr lang="en-US" sz="3600" dirty="0" smtClean="0">
                <a:solidFill>
                  <a:schemeClr val="bg1"/>
                </a:solidFill>
                <a:latin typeface="Calibri" panose="020F0502020204030204" pitchFamily="34" charset="0"/>
                <a:cs typeface="Calibri" panose="020F0502020204030204" pitchFamily="34" charset="0"/>
              </a:rPr>
            </a:br>
            <a:r>
              <a:rPr lang="en-US" sz="3600" dirty="0" smtClean="0">
                <a:solidFill>
                  <a:schemeClr val="bg1"/>
                </a:solidFill>
                <a:latin typeface="Calibri" panose="020F0502020204030204" pitchFamily="34" charset="0"/>
                <a:cs typeface="Calibri" panose="020F0502020204030204" pitchFamily="34" charset="0"/>
              </a:rPr>
              <a:t> (n.) </a:t>
            </a:r>
            <a:endParaRPr sz="36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866684" y="4168450"/>
            <a:ext cx="4476268" cy="97246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მომხმარებლის ერთგულება </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893240" y="5360639"/>
            <a:ext cx="4501252"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100" i="1" dirty="0" smtClean="0">
                <a:solidFill>
                  <a:schemeClr val="bg1"/>
                </a:solidFill>
                <a:latin typeface="Calibri" panose="020F0502020204030204" pitchFamily="34" charset="0"/>
                <a:cs typeface="Calibri" panose="020F0502020204030204" pitchFamily="34" charset="0"/>
              </a:rPr>
              <a:t>Our </a:t>
            </a:r>
            <a:r>
              <a:rPr lang="en-US" sz="2100" b="1" i="1" u="sng" dirty="0" smtClean="0">
                <a:solidFill>
                  <a:srgbClr val="FFFF00"/>
                </a:solidFill>
                <a:latin typeface="Calibri" panose="020F0502020204030204" pitchFamily="34" charset="0"/>
                <a:cs typeface="Calibri" panose="020F0502020204030204" pitchFamily="34" charset="0"/>
              </a:rPr>
              <a:t>customer loyalty </a:t>
            </a:r>
            <a:r>
              <a:rPr lang="en-US" sz="2100" i="1" dirty="0" smtClean="0">
                <a:solidFill>
                  <a:schemeClr val="bg1"/>
                </a:solidFill>
                <a:latin typeface="Calibri" panose="020F0502020204030204" pitchFamily="34" charset="0"/>
                <a:cs typeface="Calibri" panose="020F0502020204030204" pitchFamily="34" charset="0"/>
              </a:rPr>
              <a:t>program offers rewards to regular customers. </a:t>
            </a:r>
            <a:endParaRPr lang="ka-GE" sz="2100" i="1" dirty="0" smtClean="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02732" y="1248943"/>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dirty="0">
                <a:solidFill>
                  <a:schemeClr val="bg1"/>
                </a:solidFill>
                <a:latin typeface="Calibri" panose="020F0502020204030204" pitchFamily="34" charset="0"/>
                <a:cs typeface="Calibri" panose="020F0502020204030204" pitchFamily="34" charset="0"/>
              </a:rPr>
              <a:t>c</a:t>
            </a:r>
            <a:r>
              <a:rPr lang="en-US" sz="3600" dirty="0" smtClean="0">
                <a:solidFill>
                  <a:schemeClr val="bg1"/>
                </a:solidFill>
                <a:latin typeface="Calibri" panose="020F0502020204030204" pitchFamily="34" charset="0"/>
                <a:cs typeface="Calibri" panose="020F0502020204030204" pitchFamily="34" charset="0"/>
              </a:rPr>
              <a:t>ustomer service</a:t>
            </a:r>
            <a:br>
              <a:rPr lang="en-US" sz="3600" dirty="0" smtClean="0">
                <a:solidFill>
                  <a:schemeClr val="bg1"/>
                </a:solidFill>
                <a:latin typeface="Calibri" panose="020F0502020204030204" pitchFamily="34" charset="0"/>
                <a:cs typeface="Calibri" panose="020F0502020204030204" pitchFamily="34" charset="0"/>
              </a:rPr>
            </a:br>
            <a:r>
              <a:rPr lang="en-US" sz="3600" dirty="0" smtClean="0">
                <a:solidFill>
                  <a:schemeClr val="bg1"/>
                </a:solidFill>
                <a:latin typeface="Calibri" panose="020F0502020204030204" pitchFamily="34" charset="0"/>
                <a:cs typeface="Calibri" panose="020F0502020204030204" pitchFamily="34" charset="0"/>
              </a:rPr>
              <a:t> (n.) </a:t>
            </a:r>
            <a:endParaRPr sz="36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796323" y="3980641"/>
            <a:ext cx="4644218" cy="6688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200" u="none" strike="noStrike" cap="none" dirty="0" err="1" smtClean="0">
                <a:solidFill>
                  <a:srgbClr val="FFFFFF"/>
                </a:solidFill>
                <a:latin typeface="Calibri" panose="020F0502020204030204" pitchFamily="34" charset="0"/>
                <a:ea typeface="Calibri"/>
                <a:cs typeface="Calibri" panose="020F0502020204030204" pitchFamily="34" charset="0"/>
                <a:sym typeface="Calibri"/>
              </a:rPr>
              <a:t>მომხმარებელთა</a:t>
            </a:r>
            <a:r>
              <a:rPr sz="22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 </a:t>
            </a:r>
            <a:r>
              <a:rPr sz="2200" u="none" strike="noStrike" cap="none" dirty="0" err="1" smtClean="0">
                <a:solidFill>
                  <a:srgbClr val="FFFFFF"/>
                </a:solidFill>
                <a:latin typeface="Calibri" panose="020F0502020204030204" pitchFamily="34" charset="0"/>
                <a:ea typeface="Calibri"/>
                <a:cs typeface="Calibri" panose="020F0502020204030204" pitchFamily="34" charset="0"/>
                <a:sym typeface="Calibri"/>
              </a:rPr>
              <a:t>მომსახურება</a:t>
            </a:r>
            <a:r>
              <a:rPr sz="22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 </a:t>
            </a:r>
            <a:endParaRPr sz="22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342952" y="387193"/>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440541" y="577300"/>
            <a:ext cx="2491303"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Sylfaen" panose="010A0502050306030303" pitchFamily="18" charset="0"/>
              </a:rPr>
              <a:t>ლექსიკა</a:t>
            </a:r>
            <a:endParaRPr lang="en-US" sz="3500" dirty="0">
              <a:solidFill>
                <a:schemeClr val="bg1"/>
              </a:solidFill>
              <a:latin typeface="Calibri"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802738" y="4996681"/>
            <a:ext cx="4651713"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200" i="1" dirty="0" smtClean="0">
                <a:solidFill>
                  <a:schemeClr val="bg1"/>
                </a:solidFill>
                <a:latin typeface="Calibri" panose="020F0502020204030204" pitchFamily="34" charset="0"/>
                <a:cs typeface="Calibri" panose="020F0502020204030204" pitchFamily="34" charset="0"/>
              </a:rPr>
              <a:t>They are a huge company, known for their terrible </a:t>
            </a:r>
            <a:r>
              <a:rPr lang="en-US" sz="2200" b="1" i="1" u="sng" dirty="0" smtClean="0">
                <a:solidFill>
                  <a:srgbClr val="FFFF00"/>
                </a:solidFill>
                <a:latin typeface="Calibri" panose="020F0502020204030204" pitchFamily="34" charset="0"/>
                <a:cs typeface="Calibri" panose="020F0502020204030204" pitchFamily="34" charset="0"/>
              </a:rPr>
              <a:t>customer service</a:t>
            </a:r>
            <a:r>
              <a:rPr lang="en-US" sz="2200" b="1" i="1" dirty="0" smtClean="0">
                <a:solidFill>
                  <a:schemeClr val="bg1"/>
                </a:solidFill>
                <a:latin typeface="Calibri" panose="020F0502020204030204" pitchFamily="34" charset="0"/>
                <a:cs typeface="Calibri" panose="020F0502020204030204" pitchFamily="34" charset="0"/>
              </a:rPr>
              <a:t>. </a:t>
            </a:r>
            <a:endParaRPr lang="ka-GE" sz="2200" b="1" i="1" dirty="0" smtClean="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167980" y="1331007"/>
            <a:ext cx="3900904" cy="224322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b="1" dirty="0" smtClean="0">
              <a:solidFill>
                <a:schemeClr val="bg1"/>
              </a:solidFill>
              <a:latin typeface="Calibri" pitchFamily="34" charset="0"/>
            </a:endParaRPr>
          </a:p>
          <a:p>
            <a:pPr marL="0" marR="0" lvl="0" indent="0" algn="ctr" rtl="0">
              <a:spcBef>
                <a:spcPts val="0"/>
              </a:spcBef>
              <a:spcAft>
                <a:spcPts val="0"/>
              </a:spcAft>
              <a:buNone/>
            </a:pPr>
            <a:r>
              <a:rPr lang="en-US" sz="3600" dirty="0">
                <a:solidFill>
                  <a:schemeClr val="bg1"/>
                </a:solidFill>
                <a:latin typeface="Calibri" panose="020F0502020204030204" pitchFamily="34" charset="0"/>
                <a:cs typeface="Calibri" panose="020F0502020204030204" pitchFamily="34" charset="0"/>
              </a:rPr>
              <a:t>c</a:t>
            </a:r>
            <a:r>
              <a:rPr lang="en-US" sz="3600" dirty="0" smtClean="0">
                <a:solidFill>
                  <a:schemeClr val="bg1"/>
                </a:solidFill>
                <a:latin typeface="Calibri" panose="020F0502020204030204" pitchFamily="34" charset="0"/>
                <a:cs typeface="Calibri" panose="020F0502020204030204" pitchFamily="34" charset="0"/>
              </a:rPr>
              <a:t>ustomer satisfaction (n.) </a:t>
            </a:r>
            <a:endParaRPr sz="36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012602" y="3873274"/>
            <a:ext cx="4151700" cy="88112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200" dirty="0" smtClean="0">
                <a:solidFill>
                  <a:srgbClr val="FFFFFF"/>
                </a:solidFill>
                <a:latin typeface="Calibri" panose="020F0502020204030204" pitchFamily="34" charset="0"/>
                <a:ea typeface="Calibri"/>
                <a:cs typeface="Calibri" panose="020F0502020204030204" pitchFamily="34" charset="0"/>
                <a:sym typeface="Calibri"/>
              </a:rPr>
              <a:t>მომხმარებელთა კმაყოფილე</a:t>
            </a:r>
            <a:r>
              <a:rPr lang="ka-GE" sz="2200" dirty="0">
                <a:solidFill>
                  <a:srgbClr val="FFFFFF"/>
                </a:solidFill>
                <a:latin typeface="Calibri" panose="020F0502020204030204" pitchFamily="34" charset="0"/>
                <a:ea typeface="Calibri"/>
                <a:cs typeface="Calibri" panose="020F0502020204030204" pitchFamily="34" charset="0"/>
                <a:sym typeface="Calibri"/>
              </a:rPr>
              <a:t>ბ</a:t>
            </a:r>
            <a:r>
              <a:rPr lang="ka-GE" sz="2200" dirty="0" smtClean="0">
                <a:solidFill>
                  <a:srgbClr val="FFFFFF"/>
                </a:solidFill>
                <a:latin typeface="Calibri" panose="020F0502020204030204" pitchFamily="34" charset="0"/>
                <a:ea typeface="Calibri"/>
                <a:cs typeface="Calibri" panose="020F0502020204030204" pitchFamily="34" charset="0"/>
                <a:sym typeface="Calibri"/>
              </a:rPr>
              <a:t>ა </a:t>
            </a:r>
            <a:endParaRPr sz="22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342952" y="27620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436204" y="455843"/>
            <a:ext cx="2491303"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Sylfaen" panose="010A0502050306030303" pitchFamily="18" charset="0"/>
              </a:rPr>
              <a:t>ლექსიკა</a:t>
            </a:r>
            <a:endParaRPr lang="en-US" sz="3500" dirty="0">
              <a:solidFill>
                <a:schemeClr val="bg1"/>
              </a:solidFill>
              <a:latin typeface="Calibri"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027593" y="4966700"/>
            <a:ext cx="4151700"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b="1" i="1" u="sng" dirty="0">
                <a:solidFill>
                  <a:srgbClr val="FFFF00"/>
                </a:solidFill>
                <a:latin typeface="Calibri" panose="020F0502020204030204" pitchFamily="34" charset="0"/>
                <a:cs typeface="Calibri" panose="020F0502020204030204" pitchFamily="34" charset="0"/>
              </a:rPr>
              <a:t>C</a:t>
            </a:r>
            <a:r>
              <a:rPr lang="en-US" sz="2000" b="1" i="1" u="sng" dirty="0" smtClean="0">
                <a:solidFill>
                  <a:srgbClr val="FFFF00"/>
                </a:solidFill>
                <a:latin typeface="Calibri" panose="020F0502020204030204" pitchFamily="34" charset="0"/>
                <a:cs typeface="Calibri" panose="020F0502020204030204" pitchFamily="34" charset="0"/>
              </a:rPr>
              <a:t>ustomer satisfaction </a:t>
            </a:r>
            <a:r>
              <a:rPr lang="en-US" sz="2000" i="1" dirty="0" smtClean="0">
                <a:solidFill>
                  <a:schemeClr val="bg1"/>
                </a:solidFill>
                <a:latin typeface="Calibri" panose="020F0502020204030204" pitchFamily="34" charset="0"/>
                <a:cs typeface="Calibri" panose="020F0502020204030204" pitchFamily="34" charset="0"/>
              </a:rPr>
              <a:t>ratings are really high in our company. </a:t>
            </a:r>
            <a:endParaRPr lang="ka-GE" sz="2000" i="1" dirty="0" smtClean="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3237</TotalTime>
  <Words>813</Words>
  <Application>Microsoft Office PowerPoint</Application>
  <PresentationFormat>Widescreen</PresentationFormat>
  <Paragraphs>182</Paragraphs>
  <Slides>28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Sylfaen</vt:lpstr>
      <vt:lpstr>Sylfaen Regular</vt:lpstr>
      <vt:lpstr>Times New Roman</vt:lpstr>
      <vt:lpstr>Office Theme</vt:lpstr>
      <vt:lpstr>PowerPoint Presentation</vt:lpstr>
      <vt:lpstr>PowerPoint Presentation</vt:lpstr>
      <vt:lpstr>Agenda                         გაკვეთილის გეგმა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112</cp:revision>
  <dcterms:created xsi:type="dcterms:W3CDTF">2020-04-09T12:21:27Z</dcterms:created>
  <dcterms:modified xsi:type="dcterms:W3CDTF">2020-09-04T07:30:03Z</dcterms:modified>
</cp:coreProperties>
</file>