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86" r:id="rId4"/>
    <p:sldId id="287" r:id="rId5"/>
    <p:sldId id="285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3" r:id="rId20"/>
    <p:sldId id="302" r:id="rId21"/>
    <p:sldId id="288" r:id="rId22"/>
    <p:sldId id="3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0" autoAdjust="0"/>
    <p:restoredTop sz="93155"/>
  </p:normalViewPr>
  <p:slideViewPr>
    <p:cSldViewPr snapToGrid="0">
      <p:cViewPr varScale="1">
        <p:scale>
          <a:sx n="107" d="100"/>
          <a:sy n="107" d="100"/>
        </p:scale>
        <p:origin x="11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r>
            <a:rPr lang="en-US" dirty="0"/>
            <a:t>Main </a:t>
          </a:r>
          <a:r>
            <a:rPr lang="ka-GE" dirty="0"/>
            <a:t>themes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r>
            <a:rPr lang="en-US" dirty="0"/>
            <a:t>Legend </a:t>
          </a:r>
          <a:r>
            <a:rPr lang="ka-GE" dirty="0"/>
            <a:t>- ლეგენდა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r>
            <a:rPr lang="ka-GE" dirty="0"/>
            <a:t>Characters - გმირები</a:t>
          </a:r>
          <a:endParaRPr lang="en-US" dirty="0"/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 custT="1"/>
      <dgm:spPr/>
      <dgm:t>
        <a:bodyPr/>
        <a:lstStyle/>
        <a:p>
          <a:r>
            <a:rPr lang="en-US" sz="1800" b="1" dirty="0">
              <a:latin typeface="Calibri" pitchFamily="34" charset="0"/>
            </a:rPr>
            <a:t>Vocabulary</a:t>
          </a:r>
        </a:p>
        <a:p>
          <a:r>
            <a:rPr lang="ka-GE" sz="1800" b="1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RadScaleRad="99132" custRadScaleInc="-1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14582" custRadScaleInc="-20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RadScaleRad="150847" custRadScaleInc="-55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08833" custScaleY="90361" custRadScaleRad="151913" custRadScaleInc="71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02224" custScaleY="87826" custRadScaleRad="144990" custRadScaleInc="1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 custRadScaleRad="103196" custRadScaleInc="-1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 custT="1"/>
      <dgm:spPr/>
      <dgm:t>
        <a:bodyPr/>
        <a:lstStyle/>
        <a:p>
          <a:r>
            <a:rPr lang="en-US" sz="1800" b="1" dirty="0">
              <a:latin typeface="Calibri" pitchFamily="34" charset="0"/>
            </a:rPr>
            <a:t>Vocabulary</a:t>
          </a:r>
        </a:p>
        <a:p>
          <a:r>
            <a:rPr lang="ka-GE" sz="1800" b="1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RadScaleRad="99132" custRadScaleInc="-1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2511" custRadScaleInc="-3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08833" custScaleY="90361" custRadScaleRad="151913" custRadScaleInc="71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02224" custScaleY="87826" custRadScaleRad="144990" custRadScaleInc="1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4943656" y="-757771"/>
          <a:ext cx="5889792" cy="5889792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06853" y="198853"/>
          <a:ext cx="4822494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Vocabulary</a:t>
          </a:r>
          <a:r>
            <a:rPr lang="ka-GE" sz="1500" kern="1200" dirty="0"/>
            <a:t> - ლექსიკა</a:t>
          </a:r>
          <a:endParaRPr lang="en-US" sz="1500" kern="1200" dirty="0"/>
        </a:p>
      </dsp:txBody>
      <dsp:txXfrm>
        <a:off x="306853" y="198853"/>
        <a:ext cx="4822494" cy="397531"/>
      </dsp:txXfrm>
    </dsp:sp>
    <dsp:sp modelId="{377382CD-1E73-FA48-BC57-ACD20D62240A}">
      <dsp:nvSpPr>
        <dsp:cNvPr id="0" name=""/>
        <dsp:cNvSpPr/>
      </dsp:nvSpPr>
      <dsp:spPr>
        <a:xfrm>
          <a:off x="58396" y="149161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66854" y="795501"/>
          <a:ext cx="4462493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Legend </a:t>
          </a:r>
          <a:r>
            <a:rPr lang="ka-GE" sz="1500" kern="1200" dirty="0"/>
            <a:t>- ლეგენდა</a:t>
          </a:r>
          <a:endParaRPr lang="en-US" sz="1500" kern="1200" dirty="0"/>
        </a:p>
      </dsp:txBody>
      <dsp:txXfrm>
        <a:off x="666854" y="795501"/>
        <a:ext cx="4462493" cy="397531"/>
      </dsp:txXfrm>
    </dsp:sp>
    <dsp:sp modelId="{411DA598-002A-FF47-9531-75928444A383}">
      <dsp:nvSpPr>
        <dsp:cNvPr id="0" name=""/>
        <dsp:cNvSpPr/>
      </dsp:nvSpPr>
      <dsp:spPr>
        <a:xfrm>
          <a:off x="418397" y="745809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64133" y="1391711"/>
          <a:ext cx="4265214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Summary</a:t>
          </a:r>
          <a:r>
            <a:rPr lang="ka-GE" sz="1500" kern="1200" dirty="0"/>
            <a:t> - შინაარსი</a:t>
          </a:r>
          <a:endParaRPr lang="en-US" sz="1500" kern="1200" dirty="0"/>
        </a:p>
      </dsp:txBody>
      <dsp:txXfrm>
        <a:off x="864133" y="1391711"/>
        <a:ext cx="4265214" cy="397531"/>
      </dsp:txXfrm>
    </dsp:sp>
    <dsp:sp modelId="{5CEC9627-B2FE-2D42-9A6F-D0C848694378}">
      <dsp:nvSpPr>
        <dsp:cNvPr id="0" name=""/>
        <dsp:cNvSpPr/>
      </dsp:nvSpPr>
      <dsp:spPr>
        <a:xfrm>
          <a:off x="615675" y="1342019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927122" y="1988359"/>
          <a:ext cx="4202225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/>
            <a:t>Characters - გმირები</a:t>
          </a:r>
          <a:endParaRPr lang="en-US" sz="1500" kern="1200" dirty="0"/>
        </a:p>
      </dsp:txBody>
      <dsp:txXfrm>
        <a:off x="927122" y="1988359"/>
        <a:ext cx="4202225" cy="397531"/>
      </dsp:txXfrm>
    </dsp:sp>
    <dsp:sp modelId="{3F768512-85FB-484A-9E22-7129A668D517}">
      <dsp:nvSpPr>
        <dsp:cNvPr id="0" name=""/>
        <dsp:cNvSpPr/>
      </dsp:nvSpPr>
      <dsp:spPr>
        <a:xfrm>
          <a:off x="678664" y="1938667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64133" y="2585006"/>
          <a:ext cx="4265214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Setting</a:t>
          </a:r>
          <a:r>
            <a:rPr lang="ka-GE" sz="1500" kern="1200" dirty="0"/>
            <a:t> - მოქმედების ადგილი და დრო</a:t>
          </a:r>
          <a:endParaRPr lang="en-US" sz="1500" kern="1200" dirty="0"/>
        </a:p>
      </dsp:txBody>
      <dsp:txXfrm>
        <a:off x="864133" y="2585006"/>
        <a:ext cx="4265214" cy="397531"/>
      </dsp:txXfrm>
    </dsp:sp>
    <dsp:sp modelId="{2B510BF3-E86F-184A-A47F-3B6C283103CC}">
      <dsp:nvSpPr>
        <dsp:cNvPr id="0" name=""/>
        <dsp:cNvSpPr/>
      </dsp:nvSpPr>
      <dsp:spPr>
        <a:xfrm>
          <a:off x="615675" y="2535315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66854" y="3181217"/>
          <a:ext cx="4462493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Main </a:t>
          </a:r>
          <a:r>
            <a:rPr lang="ka-GE" sz="1500" kern="1200" dirty="0"/>
            <a:t>themes - მთავარი თემები</a:t>
          </a:r>
          <a:endParaRPr lang="en-US" sz="1500" kern="1200" dirty="0"/>
        </a:p>
      </dsp:txBody>
      <dsp:txXfrm>
        <a:off x="666854" y="3181217"/>
        <a:ext cx="4462493" cy="397531"/>
      </dsp:txXfrm>
    </dsp:sp>
    <dsp:sp modelId="{8FDE6AB9-492F-D94A-B065-ABF11C83471E}">
      <dsp:nvSpPr>
        <dsp:cNvPr id="0" name=""/>
        <dsp:cNvSpPr/>
      </dsp:nvSpPr>
      <dsp:spPr>
        <a:xfrm>
          <a:off x="418397" y="3131525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06853" y="3777864"/>
          <a:ext cx="4822494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Conclusion and Homework</a:t>
          </a:r>
          <a:r>
            <a:rPr lang="ka-GE" sz="1500" kern="1200" dirty="0"/>
            <a:t> - შეჯამება და დავალება</a:t>
          </a:r>
          <a:endParaRPr lang="en-US" sz="1500" kern="1200" dirty="0"/>
        </a:p>
      </dsp:txBody>
      <dsp:txXfrm>
        <a:off x="306853" y="3777864"/>
        <a:ext cx="4822494" cy="397531"/>
      </dsp:txXfrm>
    </dsp:sp>
    <dsp:sp modelId="{23647887-052A-044D-A3F1-E205E9BB6589}">
      <dsp:nvSpPr>
        <dsp:cNvPr id="0" name=""/>
        <dsp:cNvSpPr/>
      </dsp:nvSpPr>
      <dsp:spPr>
        <a:xfrm>
          <a:off x="58396" y="3728173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72226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libri" pitchFamily="34" charset="0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>
              <a:latin typeface="+mj-lt"/>
            </a:rPr>
            <a:t>ლექსიკა</a:t>
          </a:r>
        </a:p>
      </dsp:txBody>
      <dsp:txXfrm>
        <a:off x="4104214" y="2280133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89116">
          <a:off x="4233378" y="1675283"/>
          <a:ext cx="71934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1934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575064" y="1669704"/>
        <a:ext cx="35967" cy="35967"/>
      </dsp:txXfrm>
    </dsp:sp>
    <dsp:sp modelId="{D9452C52-11CD-A54D-8C9C-5C5EC1B3BD7A}">
      <dsp:nvSpPr>
        <dsp:cNvPr id="0" name=""/>
        <dsp:cNvSpPr/>
      </dsp:nvSpPr>
      <dsp:spPr>
        <a:xfrm>
          <a:off x="3776170" y="45771"/>
          <a:ext cx="15109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3997438" y="233778"/>
        <a:ext cx="1068375" cy="907781"/>
      </dsp:txXfrm>
    </dsp:sp>
    <dsp:sp modelId="{F60324CD-E719-804F-86C0-5CEEAC8F33F9}">
      <dsp:nvSpPr>
        <dsp:cNvPr id="0" name=""/>
        <dsp:cNvSpPr/>
      </dsp:nvSpPr>
      <dsp:spPr>
        <a:xfrm rot="19133132">
          <a:off x="5057739" y="1760476"/>
          <a:ext cx="167548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548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5853595" y="1730994"/>
        <a:ext cx="83774" cy="83774"/>
      </dsp:txXfrm>
    </dsp:sp>
    <dsp:sp modelId="{284FCD0E-8FA0-0048-AA26-4AF176DAB0F9}">
      <dsp:nvSpPr>
        <dsp:cNvPr id="0" name=""/>
        <dsp:cNvSpPr/>
      </dsp:nvSpPr>
      <dsp:spPr>
        <a:xfrm>
          <a:off x="6368342" y="158023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556349" y="346030"/>
        <a:ext cx="907781" cy="907781"/>
      </dsp:txXfrm>
    </dsp:sp>
    <dsp:sp modelId="{5E351320-61C0-0343-A238-EF15D707E023}">
      <dsp:nvSpPr>
        <dsp:cNvPr id="0" name=""/>
        <dsp:cNvSpPr/>
      </dsp:nvSpPr>
      <dsp:spPr>
        <a:xfrm rot="21328461">
          <a:off x="5452269" y="2730466"/>
          <a:ext cx="106710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06710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959142" y="2716193"/>
        <a:ext cx="53355" cy="53355"/>
      </dsp:txXfrm>
    </dsp:sp>
    <dsp:sp modelId="{1621F9DE-7A5E-C64F-8E27-E0DE09C0CBB0}">
      <dsp:nvSpPr>
        <dsp:cNvPr id="0" name=""/>
        <dsp:cNvSpPr/>
      </dsp:nvSpPr>
      <dsp:spPr>
        <a:xfrm>
          <a:off x="6515706" y="2008223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703713" y="2196230"/>
        <a:ext cx="907781" cy="907781"/>
      </dsp:txXfrm>
    </dsp:sp>
    <dsp:sp modelId="{58D4B0EA-0A6D-B849-B739-802CD875D605}">
      <dsp:nvSpPr>
        <dsp:cNvPr id="0" name=""/>
        <dsp:cNvSpPr/>
      </dsp:nvSpPr>
      <dsp:spPr>
        <a:xfrm rot="1949764">
          <a:off x="5189509" y="3760684"/>
          <a:ext cx="185583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85583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6071032" y="3726693"/>
        <a:ext cx="92791" cy="92791"/>
      </dsp:txXfrm>
    </dsp:sp>
    <dsp:sp modelId="{617CC795-FB64-EB4C-89C2-679409D3E8AD}">
      <dsp:nvSpPr>
        <dsp:cNvPr id="0" name=""/>
        <dsp:cNvSpPr/>
      </dsp:nvSpPr>
      <dsp:spPr>
        <a:xfrm>
          <a:off x="6799558" y="3974562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987565" y="4162569"/>
        <a:ext cx="907781" cy="907781"/>
      </dsp:txXfrm>
    </dsp:sp>
    <dsp:sp modelId="{28E0CF07-6300-E346-9D10-EC360F58DBDB}">
      <dsp:nvSpPr>
        <dsp:cNvPr id="0" name=""/>
        <dsp:cNvSpPr/>
      </dsp:nvSpPr>
      <dsp:spPr>
        <a:xfrm rot="5188320">
          <a:off x="4576670" y="3781537"/>
          <a:ext cx="29193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9193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715337" y="3786643"/>
        <a:ext cx="14596" cy="14596"/>
      </dsp:txXfrm>
    </dsp:sp>
    <dsp:sp modelId="{4A66B9EB-3782-3444-87D8-6A1CBF5B2192}">
      <dsp:nvSpPr>
        <dsp:cNvPr id="0" name=""/>
        <dsp:cNvSpPr/>
      </dsp:nvSpPr>
      <dsp:spPr>
        <a:xfrm>
          <a:off x="4129220" y="393841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317227" y="4126421"/>
        <a:ext cx="907781" cy="907781"/>
      </dsp:txXfrm>
    </dsp:sp>
    <dsp:sp modelId="{9E312CBF-181C-D340-A17D-9668C0C69B6D}">
      <dsp:nvSpPr>
        <dsp:cNvPr id="0" name=""/>
        <dsp:cNvSpPr/>
      </dsp:nvSpPr>
      <dsp:spPr>
        <a:xfrm rot="9066735">
          <a:off x="2227209" y="3667413"/>
          <a:ext cx="185704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85704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109304" y="3633392"/>
        <a:ext cx="92852" cy="92852"/>
      </dsp:txXfrm>
    </dsp:sp>
    <dsp:sp modelId="{802288FD-110F-DE40-BB9E-65C57683AB96}">
      <dsp:nvSpPr>
        <dsp:cNvPr id="0" name=""/>
        <dsp:cNvSpPr/>
      </dsp:nvSpPr>
      <dsp:spPr>
        <a:xfrm>
          <a:off x="1062313" y="3869386"/>
          <a:ext cx="1397193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266927" y="4039271"/>
        <a:ext cx="987965" cy="820280"/>
      </dsp:txXfrm>
    </dsp:sp>
    <dsp:sp modelId="{7380A030-9D8F-6247-BEDB-ABF5D28DFEB2}">
      <dsp:nvSpPr>
        <dsp:cNvPr id="0" name=""/>
        <dsp:cNvSpPr/>
      </dsp:nvSpPr>
      <dsp:spPr>
        <a:xfrm rot="10956465">
          <a:off x="2157052" y="2759973"/>
          <a:ext cx="171686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1686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2972562" y="2729456"/>
        <a:ext cx="85843" cy="85843"/>
      </dsp:txXfrm>
    </dsp:sp>
    <dsp:sp modelId="{1F7FE0F8-588C-9240-B456-18E1E7AFF056}">
      <dsp:nvSpPr>
        <dsp:cNvPr id="0" name=""/>
        <dsp:cNvSpPr/>
      </dsp:nvSpPr>
      <dsp:spPr>
        <a:xfrm>
          <a:off x="846514" y="2139724"/>
          <a:ext cx="1312347" cy="1127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38703" y="2304843"/>
        <a:ext cx="927969" cy="797268"/>
      </dsp:txXfrm>
    </dsp:sp>
    <dsp:sp modelId="{F95F2827-1584-0741-8C1F-C4F9AD06B76F}">
      <dsp:nvSpPr>
        <dsp:cNvPr id="0" name=""/>
        <dsp:cNvSpPr/>
      </dsp:nvSpPr>
      <dsp:spPr>
        <a:xfrm rot="12881012">
          <a:off x="2150000" y="1801588"/>
          <a:ext cx="20416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416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119788" y="1762951"/>
        <a:ext cx="102082" cy="102082"/>
      </dsp:txXfrm>
    </dsp:sp>
    <dsp:sp modelId="{FE85EBCA-2E18-DD40-AABC-3881CD1715E9}">
      <dsp:nvSpPr>
        <dsp:cNvPr id="0" name=""/>
        <dsp:cNvSpPr/>
      </dsp:nvSpPr>
      <dsp:spPr>
        <a:xfrm>
          <a:off x="1021187" y="192746"/>
          <a:ext cx="146882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236292" y="380753"/>
        <a:ext cx="1038618" cy="90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672562" y="0"/>
          <a:ext cx="1404665" cy="14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Author</a:t>
          </a:r>
        </a:p>
      </dsp:txBody>
      <dsp:txXfrm>
        <a:off x="3878270" y="205708"/>
        <a:ext cx="993249" cy="993249"/>
      </dsp:txXfrm>
    </dsp:sp>
    <dsp:sp modelId="{DB5CCCA1-D6B9-1948-9989-9FFA7D5C769F}">
      <dsp:nvSpPr>
        <dsp:cNvPr id="0" name=""/>
        <dsp:cNvSpPr/>
      </dsp:nvSpPr>
      <dsp:spPr>
        <a:xfrm rot="2145653">
          <a:off x="5037198" y="1079425"/>
          <a:ext cx="380871" cy="47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047969" y="1140853"/>
        <a:ext cx="266610" cy="284444"/>
      </dsp:txXfrm>
    </dsp:sp>
    <dsp:sp modelId="{230B3DC8-9107-5948-831C-6BADF7207648}">
      <dsp:nvSpPr>
        <dsp:cNvPr id="0" name=""/>
        <dsp:cNvSpPr/>
      </dsp:nvSpPr>
      <dsp:spPr>
        <a:xfrm>
          <a:off x="5395534" y="1240859"/>
          <a:ext cx="1404665" cy="14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Summary</a:t>
          </a:r>
        </a:p>
      </dsp:txBody>
      <dsp:txXfrm>
        <a:off x="5601242" y="1446567"/>
        <a:ext cx="993249" cy="993249"/>
      </dsp:txXfrm>
    </dsp:sp>
    <dsp:sp modelId="{B551E777-6A35-164B-B066-DE336C9ABA09}">
      <dsp:nvSpPr>
        <dsp:cNvPr id="0" name=""/>
        <dsp:cNvSpPr/>
      </dsp:nvSpPr>
      <dsp:spPr>
        <a:xfrm rot="6480000">
          <a:off x="5588799" y="2698801"/>
          <a:ext cx="373074" cy="47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662053" y="2740394"/>
        <a:ext cx="261152" cy="284444"/>
      </dsp:txXfrm>
    </dsp:sp>
    <dsp:sp modelId="{C9F5D55E-A854-074F-A14E-1E47DC7F6F27}">
      <dsp:nvSpPr>
        <dsp:cNvPr id="0" name=""/>
        <dsp:cNvSpPr/>
      </dsp:nvSpPr>
      <dsp:spPr>
        <a:xfrm>
          <a:off x="4743948" y="3246237"/>
          <a:ext cx="1404665" cy="14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Characters</a:t>
          </a:r>
        </a:p>
      </dsp:txBody>
      <dsp:txXfrm>
        <a:off x="4949656" y="3451945"/>
        <a:ext cx="993249" cy="993249"/>
      </dsp:txXfrm>
    </dsp:sp>
    <dsp:sp modelId="{187CC380-E1DB-774C-8799-4A4F597A41AF}">
      <dsp:nvSpPr>
        <dsp:cNvPr id="0" name=""/>
        <dsp:cNvSpPr/>
      </dsp:nvSpPr>
      <dsp:spPr>
        <a:xfrm rot="10800000">
          <a:off x="4216012" y="3711532"/>
          <a:ext cx="373074" cy="47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327934" y="3806347"/>
        <a:ext cx="261152" cy="284444"/>
      </dsp:txXfrm>
    </dsp:sp>
    <dsp:sp modelId="{A769E5A0-BAE1-1C4D-818A-6AD61DEAD5F7}">
      <dsp:nvSpPr>
        <dsp:cNvPr id="0" name=""/>
        <dsp:cNvSpPr/>
      </dsp:nvSpPr>
      <dsp:spPr>
        <a:xfrm>
          <a:off x="2635368" y="3246237"/>
          <a:ext cx="1404665" cy="14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Setting</a:t>
          </a:r>
        </a:p>
      </dsp:txBody>
      <dsp:txXfrm>
        <a:off x="2841076" y="3451945"/>
        <a:ext cx="993249" cy="993249"/>
      </dsp:txXfrm>
    </dsp:sp>
    <dsp:sp modelId="{2C76AEB2-EFD1-4142-B9C3-F8FD63941A8C}">
      <dsp:nvSpPr>
        <dsp:cNvPr id="0" name=""/>
        <dsp:cNvSpPr/>
      </dsp:nvSpPr>
      <dsp:spPr>
        <a:xfrm rot="15120000">
          <a:off x="2828633" y="2718885"/>
          <a:ext cx="373074" cy="47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901887" y="2866922"/>
        <a:ext cx="261152" cy="284444"/>
      </dsp:txXfrm>
    </dsp:sp>
    <dsp:sp modelId="{D5FC3538-A7E0-AD49-ABDF-8BF1C1E4A455}">
      <dsp:nvSpPr>
        <dsp:cNvPr id="0" name=""/>
        <dsp:cNvSpPr/>
      </dsp:nvSpPr>
      <dsp:spPr>
        <a:xfrm>
          <a:off x="1983781" y="1240859"/>
          <a:ext cx="1404665" cy="14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Themes</a:t>
          </a:r>
        </a:p>
      </dsp:txBody>
      <dsp:txXfrm>
        <a:off x="2189489" y="1446567"/>
        <a:ext cx="993249" cy="993249"/>
      </dsp:txXfrm>
    </dsp:sp>
    <dsp:sp modelId="{C25A9A42-2F58-5C48-A907-7B73106014B5}">
      <dsp:nvSpPr>
        <dsp:cNvPr id="0" name=""/>
        <dsp:cNvSpPr/>
      </dsp:nvSpPr>
      <dsp:spPr>
        <a:xfrm rot="19421568">
          <a:off x="3339043" y="1091862"/>
          <a:ext cx="366217" cy="47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49708" y="1219203"/>
        <a:ext cx="256352" cy="284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72226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Calibri" pitchFamily="34" charset="0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>
              <a:latin typeface="+mj-lt"/>
            </a:rPr>
            <a:t>ლექსიკა</a:t>
          </a:r>
        </a:p>
      </dsp:txBody>
      <dsp:txXfrm>
        <a:off x="4104214" y="2280133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89116">
          <a:off x="4233378" y="1675283"/>
          <a:ext cx="71934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1934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575064" y="1669704"/>
        <a:ext cx="35967" cy="35967"/>
      </dsp:txXfrm>
    </dsp:sp>
    <dsp:sp modelId="{D9452C52-11CD-A54D-8C9C-5C5EC1B3BD7A}">
      <dsp:nvSpPr>
        <dsp:cNvPr id="0" name=""/>
        <dsp:cNvSpPr/>
      </dsp:nvSpPr>
      <dsp:spPr>
        <a:xfrm>
          <a:off x="3776170" y="45771"/>
          <a:ext cx="15109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3997438" y="233778"/>
        <a:ext cx="1068375" cy="907781"/>
      </dsp:txXfrm>
    </dsp:sp>
    <dsp:sp modelId="{F60324CD-E719-804F-86C0-5CEEAC8F33F9}">
      <dsp:nvSpPr>
        <dsp:cNvPr id="0" name=""/>
        <dsp:cNvSpPr/>
      </dsp:nvSpPr>
      <dsp:spPr>
        <a:xfrm rot="19133132">
          <a:off x="5057739" y="1760476"/>
          <a:ext cx="167548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548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5853595" y="1730994"/>
        <a:ext cx="83774" cy="83774"/>
      </dsp:txXfrm>
    </dsp:sp>
    <dsp:sp modelId="{284FCD0E-8FA0-0048-AA26-4AF176DAB0F9}">
      <dsp:nvSpPr>
        <dsp:cNvPr id="0" name=""/>
        <dsp:cNvSpPr/>
      </dsp:nvSpPr>
      <dsp:spPr>
        <a:xfrm>
          <a:off x="6368342" y="158023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556349" y="346030"/>
        <a:ext cx="907781" cy="907781"/>
      </dsp:txXfrm>
    </dsp:sp>
    <dsp:sp modelId="{5E351320-61C0-0343-A238-EF15D707E023}">
      <dsp:nvSpPr>
        <dsp:cNvPr id="0" name=""/>
        <dsp:cNvSpPr/>
      </dsp:nvSpPr>
      <dsp:spPr>
        <a:xfrm rot="21554302">
          <a:off x="5456197" y="2813395"/>
          <a:ext cx="167680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680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6252679" y="2783880"/>
        <a:ext cx="83840" cy="83840"/>
      </dsp:txXfrm>
    </dsp:sp>
    <dsp:sp modelId="{1621F9DE-7A5E-C64F-8E27-E0DE09C0CBB0}">
      <dsp:nvSpPr>
        <dsp:cNvPr id="0" name=""/>
        <dsp:cNvSpPr/>
      </dsp:nvSpPr>
      <dsp:spPr>
        <a:xfrm>
          <a:off x="7132870" y="2164226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7320877" y="2352233"/>
        <a:ext cx="907781" cy="907781"/>
      </dsp:txXfrm>
    </dsp:sp>
    <dsp:sp modelId="{58D4B0EA-0A6D-B849-B739-802CD875D605}">
      <dsp:nvSpPr>
        <dsp:cNvPr id="0" name=""/>
        <dsp:cNvSpPr/>
      </dsp:nvSpPr>
      <dsp:spPr>
        <a:xfrm rot="2111764">
          <a:off x="5163764" y="3768124"/>
          <a:ext cx="164680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4680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945995" y="3739358"/>
        <a:ext cx="82340" cy="82340"/>
      </dsp:txXfrm>
    </dsp:sp>
    <dsp:sp modelId="{617CC795-FB64-EB4C-89C2-679409D3E8AD}">
      <dsp:nvSpPr>
        <dsp:cNvPr id="0" name=""/>
        <dsp:cNvSpPr/>
      </dsp:nvSpPr>
      <dsp:spPr>
        <a:xfrm>
          <a:off x="6542687" y="3983195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730694" y="4171202"/>
        <a:ext cx="907781" cy="907781"/>
      </dsp:txXfrm>
    </dsp:sp>
    <dsp:sp modelId="{28E0CF07-6300-E346-9D10-EC360F58DBDB}">
      <dsp:nvSpPr>
        <dsp:cNvPr id="0" name=""/>
        <dsp:cNvSpPr/>
      </dsp:nvSpPr>
      <dsp:spPr>
        <a:xfrm rot="5188320">
          <a:off x="4576670" y="3781537"/>
          <a:ext cx="29193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9193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715337" y="3786643"/>
        <a:ext cx="14596" cy="14596"/>
      </dsp:txXfrm>
    </dsp:sp>
    <dsp:sp modelId="{4A66B9EB-3782-3444-87D8-6A1CBF5B2192}">
      <dsp:nvSpPr>
        <dsp:cNvPr id="0" name=""/>
        <dsp:cNvSpPr/>
      </dsp:nvSpPr>
      <dsp:spPr>
        <a:xfrm>
          <a:off x="4129220" y="393841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317227" y="4126421"/>
        <a:ext cx="907781" cy="907781"/>
      </dsp:txXfrm>
    </dsp:sp>
    <dsp:sp modelId="{9E312CBF-181C-D340-A17D-9668C0C69B6D}">
      <dsp:nvSpPr>
        <dsp:cNvPr id="0" name=""/>
        <dsp:cNvSpPr/>
      </dsp:nvSpPr>
      <dsp:spPr>
        <a:xfrm rot="9066735">
          <a:off x="2227209" y="3667413"/>
          <a:ext cx="185704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85704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109304" y="3633392"/>
        <a:ext cx="92852" cy="92852"/>
      </dsp:txXfrm>
    </dsp:sp>
    <dsp:sp modelId="{802288FD-110F-DE40-BB9E-65C57683AB96}">
      <dsp:nvSpPr>
        <dsp:cNvPr id="0" name=""/>
        <dsp:cNvSpPr/>
      </dsp:nvSpPr>
      <dsp:spPr>
        <a:xfrm>
          <a:off x="1062313" y="3869386"/>
          <a:ext cx="1397193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266927" y="4039271"/>
        <a:ext cx="987965" cy="820280"/>
      </dsp:txXfrm>
    </dsp:sp>
    <dsp:sp modelId="{7380A030-9D8F-6247-BEDB-ABF5D28DFEB2}">
      <dsp:nvSpPr>
        <dsp:cNvPr id="0" name=""/>
        <dsp:cNvSpPr/>
      </dsp:nvSpPr>
      <dsp:spPr>
        <a:xfrm rot="10956465">
          <a:off x="2157052" y="2759973"/>
          <a:ext cx="171686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1686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2972562" y="2729456"/>
        <a:ext cx="85843" cy="85843"/>
      </dsp:txXfrm>
    </dsp:sp>
    <dsp:sp modelId="{1F7FE0F8-588C-9240-B456-18E1E7AFF056}">
      <dsp:nvSpPr>
        <dsp:cNvPr id="0" name=""/>
        <dsp:cNvSpPr/>
      </dsp:nvSpPr>
      <dsp:spPr>
        <a:xfrm>
          <a:off x="846514" y="2139724"/>
          <a:ext cx="1312347" cy="1127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38703" y="2304843"/>
        <a:ext cx="927969" cy="797268"/>
      </dsp:txXfrm>
    </dsp:sp>
    <dsp:sp modelId="{F95F2827-1584-0741-8C1F-C4F9AD06B76F}">
      <dsp:nvSpPr>
        <dsp:cNvPr id="0" name=""/>
        <dsp:cNvSpPr/>
      </dsp:nvSpPr>
      <dsp:spPr>
        <a:xfrm rot="12881012">
          <a:off x="2150000" y="1801588"/>
          <a:ext cx="20416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416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119788" y="1762951"/>
        <a:ext cx="102082" cy="102082"/>
      </dsp:txXfrm>
    </dsp:sp>
    <dsp:sp modelId="{FE85EBCA-2E18-DD40-AABC-3881CD1715E9}">
      <dsp:nvSpPr>
        <dsp:cNvPr id="0" name=""/>
        <dsp:cNvSpPr/>
      </dsp:nvSpPr>
      <dsp:spPr>
        <a:xfrm>
          <a:off x="1021187" y="192746"/>
          <a:ext cx="146882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236292" y="380753"/>
        <a:ext cx="1038618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4" name="Oval 3"/>
          <p:cNvSpPr/>
          <p:nvPr/>
        </p:nvSpPr>
        <p:spPr>
          <a:xfrm>
            <a:off x="4312023" y="1918040"/>
            <a:ext cx="2779059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265725" y="3582223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/>
              <a:t>დაცვა</a:t>
            </a:r>
            <a:endParaRPr lang="en-US" sz="3600" dirty="0"/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B128D7CD-380F-6746-AC79-66A906248581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26704" y="690799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284B86-737D-2848-95EC-72D667209C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6731" y="690799"/>
            <a:ext cx="2195712" cy="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2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4" name="Oval 3"/>
          <p:cNvSpPr/>
          <p:nvPr/>
        </p:nvSpPr>
        <p:spPr>
          <a:xfrm>
            <a:off x="4312023" y="1875836"/>
            <a:ext cx="2779059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worthy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(adj.)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3760494" y="3571353"/>
            <a:ext cx="3882115" cy="105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/>
              <a:t>ღირსი, ღირებული, ფასეული</a:t>
            </a:r>
            <a:endParaRPr lang="en-US" sz="3200" dirty="0"/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3A7D69C5-274E-2E4C-A2F7-6913AEB52C18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26704" y="690799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A43733-DE5B-C84F-A579-7AE444947B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6731" y="704867"/>
            <a:ext cx="2195712" cy="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54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4" name="Oval 3"/>
          <p:cNvSpPr/>
          <p:nvPr/>
        </p:nvSpPr>
        <p:spPr>
          <a:xfrm>
            <a:off x="4312023" y="1960244"/>
            <a:ext cx="2920881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benevolent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(adj.)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067994" y="3641693"/>
            <a:ext cx="3408937" cy="105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/>
              <a:t>დიდსულოვანი, კეთილი</a:t>
            </a:r>
            <a:endParaRPr lang="en-US" sz="3200" dirty="0"/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50FD7962-0191-6847-A4EE-29A57C58895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26704" y="690799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B889DB-B1D9-414C-A741-EE74C3B84F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6731" y="676731"/>
            <a:ext cx="2195712" cy="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1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3A3275-90FF-544F-AD48-C91C836C320B}"/>
              </a:ext>
            </a:extLst>
          </p:cNvPr>
          <p:cNvSpPr/>
          <p:nvPr/>
        </p:nvSpPr>
        <p:spPr>
          <a:xfrm>
            <a:off x="426704" y="2043393"/>
            <a:ext cx="6263807" cy="3029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04" y="1703768"/>
            <a:ext cx="56912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en-US" b="1" dirty="0">
                <a:solidFill>
                  <a:schemeClr val="bg1"/>
                </a:solidFill>
              </a:rPr>
              <a:t>legend</a:t>
            </a:r>
            <a:r>
              <a:rPr lang="en-US" dirty="0">
                <a:solidFill>
                  <a:schemeClr val="bg1"/>
                </a:solidFill>
              </a:rPr>
              <a:t> is …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…a story that lies somewhere between myth and historical fact and which, as a rule, is about a particular figure or person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08" y="1579149"/>
            <a:ext cx="4797236" cy="4165600"/>
          </a:xfrm>
          <a:prstGeom prst="rect">
            <a:avLst/>
          </a:prstGeom>
        </p:spPr>
      </p:pic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D267E5EF-9563-314A-BB53-F3BA1CC57AF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26704" y="648595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48CB48-5C19-0842-8430-54DB42F686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6731" y="648595"/>
            <a:ext cx="2195712" cy="8950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CAC52E-35B4-0043-B863-2D28ECF83475}"/>
              </a:ext>
            </a:extLst>
          </p:cNvPr>
          <p:cNvSpPr/>
          <p:nvPr/>
        </p:nvSpPr>
        <p:spPr>
          <a:xfrm>
            <a:off x="7567343" y="361294"/>
            <a:ext cx="3561565" cy="959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Legend</a:t>
            </a:r>
            <a:br>
              <a:rPr lang="en-US" sz="2800" dirty="0"/>
            </a:br>
            <a:r>
              <a:rPr lang="ka-GE" sz="2800" dirty="0"/>
              <a:t>ლეგენდა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215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16" y="1702310"/>
            <a:ext cx="3644512" cy="4584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1"/>
          <a:stretch/>
        </p:blipFill>
        <p:spPr>
          <a:xfrm>
            <a:off x="8229852" y="1702310"/>
            <a:ext cx="3242649" cy="4584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27" y="1702310"/>
            <a:ext cx="2614843" cy="45847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E208E0-0655-A64B-A3C2-B4428D9B31BC}"/>
              </a:ext>
            </a:extLst>
          </p:cNvPr>
          <p:cNvSpPr/>
          <p:nvPr/>
        </p:nvSpPr>
        <p:spPr>
          <a:xfrm>
            <a:off x="7567343" y="361294"/>
            <a:ext cx="3561565" cy="959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Legend</a:t>
            </a:r>
            <a:br>
              <a:rPr lang="en-US" sz="2800" dirty="0"/>
            </a:br>
            <a:r>
              <a:rPr lang="ka-GE" sz="2800" dirty="0"/>
              <a:t>ლეგენდა</a:t>
            </a:r>
            <a:endParaRPr lang="en-US" sz="2800" dirty="0"/>
          </a:p>
        </p:txBody>
      </p:sp>
      <p:pic>
        <p:nvPicPr>
          <p:cNvPr id="16" name="Google Shape;90;p1">
            <a:extLst>
              <a:ext uri="{FF2B5EF4-FFF2-40B4-BE49-F238E27FC236}">
                <a16:creationId xmlns:a16="http://schemas.microsoft.com/office/drawing/2014/main" id="{BDCF2332-D138-404C-B71C-FDA73F9C3C00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426704" y="550119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F22593-DD13-8C4C-BBBF-399D9C549C3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66731" y="550119"/>
            <a:ext cx="2195712" cy="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B4DEB1-2CF7-284F-8CAF-F264D78183F7}"/>
              </a:ext>
            </a:extLst>
          </p:cNvPr>
          <p:cNvSpPr/>
          <p:nvPr/>
        </p:nvSpPr>
        <p:spPr>
          <a:xfrm>
            <a:off x="1095469" y="2607398"/>
            <a:ext cx="4182701" cy="1792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E6A60B-CA22-DC48-A2DE-3BAA8C5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72" y="2849120"/>
            <a:ext cx="3967431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+mn-lt"/>
              </a:rPr>
              <a:t>Summary</a:t>
            </a:r>
            <a:br>
              <a:rPr lang="en-US" sz="6000" dirty="0">
                <a:solidFill>
                  <a:schemeClr val="bg1"/>
                </a:solidFill>
                <a:latin typeface="+mn-lt"/>
              </a:rPr>
            </a:br>
            <a:r>
              <a:rPr lang="ka-GE" sz="6000" dirty="0">
                <a:solidFill>
                  <a:schemeClr val="bg1"/>
                </a:solidFill>
                <a:latin typeface="+mn-lt"/>
              </a:rPr>
              <a:t>შინაარსი</a:t>
            </a:r>
            <a:endParaRPr lang="en-US" sz="6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45" y="629001"/>
            <a:ext cx="4038717" cy="5765800"/>
          </a:xfrm>
          <a:prstGeom prst="rect">
            <a:avLst/>
          </a:prstGeom>
        </p:spPr>
      </p:pic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F63D4635-E8C2-2747-8E51-B45E9E2137E1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26704" y="690799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BC5B52-98E0-2347-96CC-6D4127CACC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6731" y="676731"/>
            <a:ext cx="2195712" cy="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51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t="25185" r="13204" b="2407"/>
          <a:stretch/>
        </p:blipFill>
        <p:spPr>
          <a:xfrm>
            <a:off x="1051134" y="2324100"/>
            <a:ext cx="2156806" cy="2794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83387" y="4432300"/>
            <a:ext cx="189230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King Arthur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26062" r="57942" b="8246"/>
          <a:stretch/>
        </p:blipFill>
        <p:spPr>
          <a:xfrm>
            <a:off x="3485622" y="2324100"/>
            <a:ext cx="2048145" cy="2794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86767" y="4432300"/>
            <a:ext cx="189230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Merlin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4" t="25504" r="6948" b="6297"/>
          <a:stretch/>
        </p:blipFill>
        <p:spPr>
          <a:xfrm>
            <a:off x="5811449" y="2321888"/>
            <a:ext cx="2042948" cy="279621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912594" y="4432300"/>
            <a:ext cx="189230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Guinevere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t="5371" r="9720" b="7593"/>
          <a:stretch/>
        </p:blipFill>
        <p:spPr>
          <a:xfrm>
            <a:off x="8132079" y="2321888"/>
            <a:ext cx="1707474" cy="279621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144901" y="4399444"/>
            <a:ext cx="1748976" cy="1170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Lancelot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26896" r="62958" b="6297"/>
          <a:stretch/>
        </p:blipFill>
        <p:spPr>
          <a:xfrm>
            <a:off x="10233885" y="2339536"/>
            <a:ext cx="1678716" cy="277856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130057" y="4354994"/>
            <a:ext cx="189230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Percival/</a:t>
            </a:r>
          </a:p>
          <a:p>
            <a:pPr algn="ctr"/>
            <a:r>
              <a:rPr lang="en-US" b="1" dirty="0"/>
              <a:t>Galahad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8352D9-46A4-C040-A75C-06EB3E0DB037}"/>
              </a:ext>
            </a:extLst>
          </p:cNvPr>
          <p:cNvSpPr/>
          <p:nvPr/>
        </p:nvSpPr>
        <p:spPr>
          <a:xfrm>
            <a:off x="7568418" y="815925"/>
            <a:ext cx="3615397" cy="661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Characters</a:t>
            </a:r>
            <a:r>
              <a:rPr lang="ka-GE" sz="2500" dirty="0" smtClean="0"/>
              <a:t> - გმირები</a:t>
            </a:r>
            <a:endParaRPr lang="en-US" sz="2500" dirty="0"/>
          </a:p>
        </p:txBody>
      </p:sp>
      <p:pic>
        <p:nvPicPr>
          <p:cNvPr id="21" name="Google Shape;90;p1">
            <a:extLst>
              <a:ext uri="{FF2B5EF4-FFF2-40B4-BE49-F238E27FC236}">
                <a16:creationId xmlns:a16="http://schemas.microsoft.com/office/drawing/2014/main" id="{2F3C6A14-CC74-4447-95F1-7FEC220BB1EF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448884" y="694594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06F7F3-DEC3-0248-B7CC-2C3AB7C7057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8911" y="694594"/>
            <a:ext cx="2195712" cy="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0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9538AD-8927-B445-8533-CCC3365D6E64}"/>
              </a:ext>
            </a:extLst>
          </p:cNvPr>
          <p:cNvSpPr/>
          <p:nvPr/>
        </p:nvSpPr>
        <p:spPr>
          <a:xfrm>
            <a:off x="787651" y="2652665"/>
            <a:ext cx="6029608" cy="206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206"/>
            <a:ext cx="5715000" cy="2697274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n-lt"/>
              </a:rPr>
              <a:t>Setting</a:t>
            </a:r>
            <a:r>
              <a:rPr lang="en-US" sz="4200" dirty="0">
                <a:solidFill>
                  <a:schemeClr val="bg1"/>
                </a:solidFill>
              </a:rPr>
              <a:t/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1852" r="2623" b="1667"/>
          <a:stretch/>
        </p:blipFill>
        <p:spPr>
          <a:xfrm>
            <a:off x="7304987" y="859368"/>
            <a:ext cx="3655114" cy="5105400"/>
          </a:xfrm>
          <a:prstGeom prst="rect">
            <a:avLst/>
          </a:prstGeom>
        </p:spPr>
      </p:pic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39CD63EE-3501-C345-8D2E-7372FE7240FF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48884" y="708662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582B5B-7BD9-534C-8C2E-0E536A4E66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8911" y="708662"/>
            <a:ext cx="2195712" cy="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4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56FA03-FCFB-8049-B550-AE760FBE8499}"/>
              </a:ext>
            </a:extLst>
          </p:cNvPr>
          <p:cNvSpPr/>
          <p:nvPr/>
        </p:nvSpPr>
        <p:spPr>
          <a:xfrm>
            <a:off x="977774" y="391784"/>
            <a:ext cx="4897925" cy="1817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59EACA-2FD7-8A47-A9CA-9D3C34F42187}"/>
              </a:ext>
            </a:extLst>
          </p:cNvPr>
          <p:cNvSpPr/>
          <p:nvPr/>
        </p:nvSpPr>
        <p:spPr>
          <a:xfrm>
            <a:off x="977773" y="3822288"/>
            <a:ext cx="4897925" cy="1817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784C42-A665-D540-89A0-E2D1316A19A2}"/>
              </a:ext>
            </a:extLst>
          </p:cNvPr>
          <p:cNvSpPr txBox="1"/>
          <p:nvPr/>
        </p:nvSpPr>
        <p:spPr>
          <a:xfrm>
            <a:off x="1117600" y="391784"/>
            <a:ext cx="533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Late 5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, early 6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centuries</a:t>
            </a:r>
          </a:p>
          <a:p>
            <a:endParaRPr lang="ka-GE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Camelot, Kingdom of Logres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0" y="3403601"/>
            <a:ext cx="12213602" cy="25399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b="5628"/>
          <a:stretch/>
        </p:blipFill>
        <p:spPr>
          <a:xfrm>
            <a:off x="6553200" y="3758498"/>
            <a:ext cx="4594772" cy="2576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7614"/>
            <a:ext cx="4594772" cy="299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53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FA0583-3B32-124A-A1FC-75AD04667964}"/>
              </a:ext>
            </a:extLst>
          </p:cNvPr>
          <p:cNvSpPr/>
          <p:nvPr/>
        </p:nvSpPr>
        <p:spPr>
          <a:xfrm>
            <a:off x="1012874" y="2903389"/>
            <a:ext cx="4473526" cy="1451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3BDCD5-2D08-C94B-A3CC-F767F238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363759"/>
            <a:ext cx="4454008" cy="1907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Main</a:t>
            </a:r>
            <a:r>
              <a:rPr lang="ka-GE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Themes</a:t>
            </a:r>
            <a:r>
              <a:rPr lang="ka-GE" dirty="0">
                <a:solidFill>
                  <a:schemeClr val="bg1"/>
                </a:solidFill>
                <a:latin typeface="+mn-lt"/>
              </a:rPr>
              <a:t/>
            </a:r>
            <a:br>
              <a:rPr lang="ka-GE" dirty="0">
                <a:solidFill>
                  <a:schemeClr val="bg1"/>
                </a:solidFill>
                <a:latin typeface="+mn-lt"/>
              </a:rPr>
            </a:br>
            <a:r>
              <a:rPr lang="ka-GE" dirty="0">
                <a:solidFill>
                  <a:schemeClr val="bg1"/>
                </a:solidFill>
                <a:latin typeface="+mn-lt"/>
              </a:rPr>
              <a:t>მთავარი თემები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</a:t>
            </a:r>
            <a:r>
              <a:rPr lang="ka-GE" dirty="0">
                <a:solidFill>
                  <a:schemeClr val="bg1"/>
                </a:solidFill>
                <a:latin typeface="+mn-lt"/>
              </a:rPr>
              <a:t> </a:t>
            </a:r>
            <a:endParaRPr lang="en-US" kern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08" y="1511301"/>
            <a:ext cx="6029459" cy="4241799"/>
          </a:xfrm>
          <a:prstGeom prst="rect">
            <a:avLst/>
          </a:prstGeom>
        </p:spPr>
      </p:pic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C60EB9FA-8A05-A643-9213-E4063D1A57C5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48884" y="694594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CFA195-2C9C-F043-8C31-7BA242B534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8911" y="680526"/>
            <a:ext cx="2195712" cy="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1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C6D5D3-8ADC-8E4B-830F-F4495FC1101F}"/>
              </a:ext>
            </a:extLst>
          </p:cNvPr>
          <p:cNvSpPr/>
          <p:nvPr/>
        </p:nvSpPr>
        <p:spPr>
          <a:xfrm>
            <a:off x="543208" y="2046083"/>
            <a:ext cx="11099548" cy="2522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5735" y="2014562"/>
            <a:ext cx="1218626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b="1" i="1" dirty="0">
                <a:solidFill>
                  <a:schemeClr val="bg1"/>
                </a:solidFill>
              </a:rPr>
              <a:t>King Arthur </a:t>
            </a:r>
          </a:p>
          <a:p>
            <a:pPr algn="ctr"/>
            <a:r>
              <a:rPr lang="en-US" sz="4100" b="1" i="1" dirty="0">
                <a:solidFill>
                  <a:schemeClr val="bg1"/>
                </a:solidFill>
              </a:rPr>
              <a:t>and the Knights of the Round Table </a:t>
            </a:r>
            <a:r>
              <a:rPr lang="en-US" sz="4500" b="1" i="1" dirty="0">
                <a:solidFill>
                  <a:schemeClr val="bg1"/>
                </a:solidFill>
              </a:rPr>
              <a:t/>
            </a:r>
            <a:br>
              <a:rPr lang="en-US" sz="4500" b="1" i="1" dirty="0">
                <a:solidFill>
                  <a:schemeClr val="bg1"/>
                </a:solidFill>
              </a:rPr>
            </a:br>
            <a:r>
              <a:rPr lang="en-US" sz="4500" b="1" i="1" dirty="0">
                <a:solidFill>
                  <a:schemeClr val="bg1"/>
                </a:solidFill>
              </a:rPr>
              <a:t/>
            </a:r>
            <a:br>
              <a:rPr lang="en-US" sz="4500" b="1" i="1" dirty="0">
                <a:solidFill>
                  <a:schemeClr val="bg1"/>
                </a:solidFill>
              </a:rPr>
            </a:br>
            <a:r>
              <a:rPr lang="ka-GE" sz="3700" b="1" i="1" dirty="0">
                <a:solidFill>
                  <a:schemeClr val="bg1"/>
                </a:solidFill>
              </a:rPr>
              <a:t>მეფე არტური და მრგვალი მაგიდის რაინდები</a:t>
            </a:r>
            <a:endParaRPr lang="en-US" sz="3700" b="1" i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75A01C-216B-4A4F-B34C-6C3098EF871C}"/>
              </a:ext>
            </a:extLst>
          </p:cNvPr>
          <p:cNvSpPr/>
          <p:nvPr/>
        </p:nvSpPr>
        <p:spPr>
          <a:xfrm>
            <a:off x="4155541" y="4644428"/>
            <a:ext cx="3811509" cy="1117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1279" y="4112451"/>
            <a:ext cx="12191999" cy="1649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a-GE" sz="4400" dirty="0"/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By Stephen Colbourn</a:t>
            </a:r>
            <a:r>
              <a:rPr lang="ka-GE" sz="3200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a-GE" sz="3200" dirty="0">
                <a:solidFill>
                  <a:schemeClr val="bg1"/>
                </a:solidFill>
              </a:rPr>
              <a:t>სტივენ კოლბორნი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D70C48E3-5869-3A42-A70B-23037DB49063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171193" y="72533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48D766-35CD-694E-B4F5-971EDE2CD1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5274" y="725338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769621"/>
              </p:ext>
            </p:extLst>
          </p:nvPr>
        </p:nvGraphicFramePr>
        <p:xfrm>
          <a:off x="1930400" y="719730"/>
          <a:ext cx="8783982" cy="465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645557" y="1832608"/>
            <a:ext cx="1353667" cy="745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Many since it is a legend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8029339" y="2859333"/>
            <a:ext cx="2879961" cy="1297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King Arthur together with Merlin, constructs a round table, at which only the best knights of England may sit.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7385243" y="4906054"/>
            <a:ext cx="2444557" cy="898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King Arthur, Merlin, Lancelot, Guinevere, Percival/Galahad, etc.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2483224" y="4884507"/>
            <a:ext cx="2742529" cy="97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Late 5</a:t>
            </a:r>
            <a:r>
              <a:rPr lang="en-US" baseline="30000" dirty="0"/>
              <a:t>th</a:t>
            </a:r>
            <a:r>
              <a:rPr lang="en-US" dirty="0"/>
              <a:t>, early 6</a:t>
            </a:r>
            <a:r>
              <a:rPr lang="en-US" baseline="30000" dirty="0"/>
              <a:t>th</a:t>
            </a:r>
            <a:r>
              <a:rPr lang="en-US" dirty="0"/>
              <a:t> centuries</a:t>
            </a:r>
          </a:p>
          <a:p>
            <a:pPr algn="just"/>
            <a:r>
              <a:rPr lang="en-US" dirty="0"/>
              <a:t>Camelot, Kingdom of Logres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2387600" y="2890448"/>
            <a:ext cx="2154091" cy="71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Symbol of a National Hero; Chivalry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0F1550-86A2-DC44-A936-EF031FCD5AB4}"/>
              </a:ext>
            </a:extLst>
          </p:cNvPr>
          <p:cNvSpPr/>
          <p:nvPr/>
        </p:nvSpPr>
        <p:spPr>
          <a:xfrm>
            <a:off x="8501204" y="719729"/>
            <a:ext cx="2213178" cy="1112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Conclusion</a:t>
            </a:r>
            <a:br>
              <a:rPr lang="en-US" sz="3200" dirty="0"/>
            </a:br>
            <a:r>
              <a:rPr lang="ka-GE" sz="3200" dirty="0"/>
              <a:t>შეჯამება</a:t>
            </a:r>
            <a:endParaRPr lang="en-US" sz="3200" dirty="0"/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8368B370-A506-6344-8A3A-E71BA09D4FAF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448884" y="638322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A6A178-16CC-4541-88DF-E67AA9CB5E5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8911" y="638322"/>
            <a:ext cx="2195712" cy="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30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530691"/>
              </p:ext>
            </p:extLst>
          </p:nvPr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471418" y="1450952"/>
            <a:ext cx="1780965" cy="573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ჯადოქარი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987447" y="1595960"/>
            <a:ext cx="169532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ხმალი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753849" y="3595061"/>
            <a:ext cx="176819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/>
              <a:t>საგმირო საქმე, რაინდობა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184776" y="5399954"/>
            <a:ext cx="1679178" cy="476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ღირსება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740890" y="5373553"/>
            <a:ext cx="1751938" cy="503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დაცვა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395224" y="5221257"/>
            <a:ext cx="2255415" cy="65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/>
              <a:t>ღირსი, ღირებული, ფასეული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378134" y="3502759"/>
            <a:ext cx="1900470" cy="583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/>
              <a:t>დიდსულოვანი, კეთილი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589404" y="1696595"/>
            <a:ext cx="196610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რაინდი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CEFCB-C7D5-C140-A212-33CA81A743D9}"/>
              </a:ext>
            </a:extLst>
          </p:cNvPr>
          <p:cNvSpPr txBox="1"/>
          <p:nvPr/>
        </p:nvSpPr>
        <p:spPr>
          <a:xfrm>
            <a:off x="3021204" y="912023"/>
            <a:ext cx="112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knight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997F83-D019-0C49-9CDC-86F24037B132}"/>
              </a:ext>
            </a:extLst>
          </p:cNvPr>
          <p:cNvSpPr txBox="1"/>
          <p:nvPr/>
        </p:nvSpPr>
        <p:spPr>
          <a:xfrm>
            <a:off x="5740592" y="765611"/>
            <a:ext cx="124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wizard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7DFDBB-2AFB-D749-AE58-0670A989FBB1}"/>
              </a:ext>
            </a:extLst>
          </p:cNvPr>
          <p:cNvSpPr txBox="1"/>
          <p:nvPr/>
        </p:nvSpPr>
        <p:spPr>
          <a:xfrm>
            <a:off x="8406721" y="912023"/>
            <a:ext cx="91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sword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AB895A-C92F-5546-B4D6-D484209EB2B4}"/>
              </a:ext>
            </a:extLst>
          </p:cNvPr>
          <p:cNvSpPr txBox="1"/>
          <p:nvPr/>
        </p:nvSpPr>
        <p:spPr>
          <a:xfrm>
            <a:off x="9018586" y="2908390"/>
            <a:ext cx="114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chivalry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D5F2A7-14B4-D649-A32E-D70DF1CE02E3}"/>
              </a:ext>
            </a:extLst>
          </p:cNvPr>
          <p:cNvSpPr txBox="1"/>
          <p:nvPr/>
        </p:nvSpPr>
        <p:spPr>
          <a:xfrm>
            <a:off x="8354402" y="4753623"/>
            <a:ext cx="1328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honour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7004EB-8BDF-7341-8A7C-9E1A3118A85C}"/>
              </a:ext>
            </a:extLst>
          </p:cNvPr>
          <p:cNvSpPr txBox="1"/>
          <p:nvPr/>
        </p:nvSpPr>
        <p:spPr>
          <a:xfrm>
            <a:off x="5664028" y="472722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52B826-2C91-8149-95F0-34AA193901EF}"/>
              </a:ext>
            </a:extLst>
          </p:cNvPr>
          <p:cNvSpPr txBox="1"/>
          <p:nvPr/>
        </p:nvSpPr>
        <p:spPr>
          <a:xfrm>
            <a:off x="2658055" y="450472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worthy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(adj.)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CC2D95-F241-3F4D-9559-C9480ADA4178}"/>
              </a:ext>
            </a:extLst>
          </p:cNvPr>
          <p:cNvSpPr txBox="1"/>
          <p:nvPr/>
        </p:nvSpPr>
        <p:spPr>
          <a:xfrm>
            <a:off x="2395224" y="2802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benevolent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(adj.)</a:t>
            </a:r>
          </a:p>
        </p:txBody>
      </p:sp>
    </p:spTree>
    <p:extLst>
      <p:ext uri="{BB962C8B-B14F-4D97-AF65-F5344CB8AC3E}">
        <p14:creationId xmlns:p14="http://schemas.microsoft.com/office/powerpoint/2010/main" val="198240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80261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1BF754-37FA-7747-995B-47D2E1CA50FE}"/>
              </a:ext>
            </a:extLst>
          </p:cNvPr>
          <p:cNvSpPr/>
          <p:nvPr/>
        </p:nvSpPr>
        <p:spPr>
          <a:xfrm>
            <a:off x="991778" y="2180498"/>
            <a:ext cx="7183501" cy="328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991778" y="2405586"/>
            <a:ext cx="694396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If you found out one day that you were a king or queen, how would you lead your country? What would you want your kingdom to be like? </a:t>
            </a:r>
            <a:r>
              <a:rPr lang="en-US" sz="2400" dirty="0" smtClean="0">
                <a:solidFill>
                  <a:schemeClr val="bg1"/>
                </a:solidFill>
              </a:rPr>
              <a:t>Explain…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ka-GE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ka-GE" sz="2400" dirty="0">
                <a:solidFill>
                  <a:schemeClr val="bg1"/>
                </a:solidFill>
              </a:rPr>
              <a:t>ერთ დღეს რომ აღმოგეჩინათ, რომ მეფე ან დედოფალი ხართ, როგორ მართავდით თქვენს ქვეყანას? როგორი გსურთ იყოს იგი? მოგვიყევით, რატომ?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1744390"/>
            <a:ext cx="3051128" cy="44006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F1C0D8-C0CF-934F-B981-875CB99B211A}"/>
              </a:ext>
            </a:extLst>
          </p:cNvPr>
          <p:cNvSpPr/>
          <p:nvPr/>
        </p:nvSpPr>
        <p:spPr>
          <a:xfrm>
            <a:off x="7567343" y="361294"/>
            <a:ext cx="3561565" cy="959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Homework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ka-GE" sz="2800" dirty="0"/>
              <a:t>საშინაო დავალება</a:t>
            </a:r>
            <a:endParaRPr lang="en-US" sz="2800" dirty="0"/>
          </a:p>
        </p:txBody>
      </p:sp>
      <p:pic>
        <p:nvPicPr>
          <p:cNvPr id="16" name="Google Shape;90;p1">
            <a:extLst>
              <a:ext uri="{FF2B5EF4-FFF2-40B4-BE49-F238E27FC236}">
                <a16:creationId xmlns:a16="http://schemas.microsoft.com/office/drawing/2014/main" id="{2AD08D07-6D3C-7145-875F-A958EA1D390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48884" y="638322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FDB8AF-C91D-9345-AB2E-F87239A4D6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8911" y="638322"/>
            <a:ext cx="2195712" cy="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4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013802"/>
              </p:ext>
            </p:extLst>
          </p:nvPr>
        </p:nvGraphicFramePr>
        <p:xfrm>
          <a:off x="1078338" y="1681773"/>
          <a:ext cx="5187744" cy="437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57" y="1681773"/>
            <a:ext cx="2784279" cy="4261827"/>
          </a:xfrm>
          <a:prstGeom prst="rect">
            <a:avLst/>
          </a:prstGeom>
        </p:spPr>
      </p:pic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0EF646FF-A2EE-C040-8A50-4E8D9C6F8653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1171193" y="72533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434A28-4C4C-9E4A-A759-C9D65E30701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35274" y="725338"/>
            <a:ext cx="2376972" cy="968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462FE5-B5FC-2B49-B9AD-57554CDCF045}"/>
              </a:ext>
            </a:extLst>
          </p:cNvPr>
          <p:cNvSpPr/>
          <p:nvPr/>
        </p:nvSpPr>
        <p:spPr>
          <a:xfrm>
            <a:off x="7081086" y="669067"/>
            <a:ext cx="3913781" cy="853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Agenda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ka-GE" dirty="0">
                <a:solidFill>
                  <a:schemeClr val="bg1"/>
                </a:solidFill>
              </a:rPr>
              <a:t>გაკვეთილის განრიგი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8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950218"/>
              </p:ext>
            </p:extLst>
          </p:nvPr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471418" y="1450952"/>
            <a:ext cx="1780965" cy="573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ჯადოქარი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987447" y="1595960"/>
            <a:ext cx="169532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ხმალი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212151" y="3545766"/>
            <a:ext cx="176819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საგმირო საქმე, რაინდობა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392038" y="5532371"/>
            <a:ext cx="1679178" cy="476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ღირსება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740890" y="5373553"/>
            <a:ext cx="1751938" cy="503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დაცვა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395224" y="5221257"/>
            <a:ext cx="2255415" cy="65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/>
              <a:t>ღირსი, ღირებული, ფასეული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378134" y="3502759"/>
            <a:ext cx="1900470" cy="583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/>
              <a:t>დიდსულოვანი, კეთილი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589404" y="1696595"/>
            <a:ext cx="196610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რაინდი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CEFCB-C7D5-C140-A212-33CA81A743D9}"/>
              </a:ext>
            </a:extLst>
          </p:cNvPr>
          <p:cNvSpPr txBox="1"/>
          <p:nvPr/>
        </p:nvSpPr>
        <p:spPr>
          <a:xfrm>
            <a:off x="3021204" y="912023"/>
            <a:ext cx="112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knight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997F83-D019-0C49-9CDC-86F24037B132}"/>
              </a:ext>
            </a:extLst>
          </p:cNvPr>
          <p:cNvSpPr txBox="1"/>
          <p:nvPr/>
        </p:nvSpPr>
        <p:spPr>
          <a:xfrm>
            <a:off x="5740592" y="765611"/>
            <a:ext cx="124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wizard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7DFDBB-2AFB-D749-AE58-0670A989FBB1}"/>
              </a:ext>
            </a:extLst>
          </p:cNvPr>
          <p:cNvSpPr txBox="1"/>
          <p:nvPr/>
        </p:nvSpPr>
        <p:spPr>
          <a:xfrm>
            <a:off x="8406721" y="912023"/>
            <a:ext cx="91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sword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AB895A-C92F-5546-B4D6-D484209EB2B4}"/>
              </a:ext>
            </a:extLst>
          </p:cNvPr>
          <p:cNvSpPr txBox="1"/>
          <p:nvPr/>
        </p:nvSpPr>
        <p:spPr>
          <a:xfrm>
            <a:off x="8406721" y="2761373"/>
            <a:ext cx="114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chivalry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D5F2A7-14B4-D649-A32E-D70DF1CE02E3}"/>
              </a:ext>
            </a:extLst>
          </p:cNvPr>
          <p:cNvSpPr txBox="1"/>
          <p:nvPr/>
        </p:nvSpPr>
        <p:spPr>
          <a:xfrm>
            <a:off x="8635039" y="4766504"/>
            <a:ext cx="1328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honour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7004EB-8BDF-7341-8A7C-9E1A3118A85C}"/>
              </a:ext>
            </a:extLst>
          </p:cNvPr>
          <p:cNvSpPr txBox="1"/>
          <p:nvPr/>
        </p:nvSpPr>
        <p:spPr>
          <a:xfrm>
            <a:off x="5664028" y="472722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52B826-2C91-8149-95F0-34AA193901EF}"/>
              </a:ext>
            </a:extLst>
          </p:cNvPr>
          <p:cNvSpPr txBox="1"/>
          <p:nvPr/>
        </p:nvSpPr>
        <p:spPr>
          <a:xfrm>
            <a:off x="2658055" y="450472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worthy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(adj.)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CC2D95-F241-3F4D-9559-C9480ADA4178}"/>
              </a:ext>
            </a:extLst>
          </p:cNvPr>
          <p:cNvSpPr txBox="1"/>
          <p:nvPr/>
        </p:nvSpPr>
        <p:spPr>
          <a:xfrm>
            <a:off x="2395224" y="2802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benevolent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(adj.)</a:t>
            </a:r>
          </a:p>
        </p:txBody>
      </p:sp>
    </p:spTree>
    <p:extLst>
      <p:ext uri="{BB962C8B-B14F-4D97-AF65-F5344CB8AC3E}">
        <p14:creationId xmlns:p14="http://schemas.microsoft.com/office/powerpoint/2010/main" val="355223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4" name="Oval 3"/>
          <p:cNvSpPr/>
          <p:nvPr/>
        </p:nvSpPr>
        <p:spPr>
          <a:xfrm>
            <a:off x="4312021" y="1927082"/>
            <a:ext cx="2779059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knight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265725" y="3736971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000" dirty="0"/>
              <a:t>რაინდი</a:t>
            </a:r>
            <a:endParaRPr lang="en-US" sz="4000" dirty="0"/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314937DD-C553-014C-B0E5-83BCB28B94E5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26704" y="704867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A4CCE4-4C9F-AA42-8D64-D33F40DDA1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595" y="704867"/>
            <a:ext cx="2195712" cy="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4" name="Oval 3"/>
          <p:cNvSpPr/>
          <p:nvPr/>
        </p:nvSpPr>
        <p:spPr>
          <a:xfrm>
            <a:off x="4312023" y="2044652"/>
            <a:ext cx="2779059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wizard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265725" y="3807311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000" dirty="0"/>
              <a:t>ჯადოქარი</a:t>
            </a:r>
            <a:endParaRPr lang="en-US" sz="4000" dirty="0"/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804CA843-C778-AC4B-8207-BC0DD0E48B9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26704" y="704867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547866-7636-B241-BA1F-D1CFA00823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595" y="690799"/>
            <a:ext cx="2195712" cy="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0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4" name="Oval 3"/>
          <p:cNvSpPr/>
          <p:nvPr/>
        </p:nvSpPr>
        <p:spPr>
          <a:xfrm>
            <a:off x="4312023" y="1932108"/>
            <a:ext cx="2779059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sword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265725" y="3765107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000" dirty="0"/>
              <a:t>ხმალი</a:t>
            </a:r>
            <a:endParaRPr lang="en-US" sz="4000" dirty="0"/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C5F4AAB6-7A9F-0549-8E2B-19B0CC1B9355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26704" y="704867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167BBB-DB32-9E4B-8527-2FA69BD4F8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6731" y="690799"/>
            <a:ext cx="2195712" cy="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5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4" name="Oval 3"/>
          <p:cNvSpPr/>
          <p:nvPr/>
        </p:nvSpPr>
        <p:spPr>
          <a:xfrm>
            <a:off x="4312023" y="1960244"/>
            <a:ext cx="2779059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chivalry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265725" y="3722903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საგმირო საქმე, რაინდობა</a:t>
            </a:r>
            <a:endParaRPr lang="en-US" sz="2800" dirty="0"/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ADCCFDC6-DE68-4244-9E42-BF52D90E9FCE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26704" y="690799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38CD6F-C29D-C448-B34A-2159E381F9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595" y="676731"/>
            <a:ext cx="2195712" cy="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7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4" name="Oval 3"/>
          <p:cNvSpPr/>
          <p:nvPr/>
        </p:nvSpPr>
        <p:spPr>
          <a:xfrm>
            <a:off x="4312023" y="1946176"/>
            <a:ext cx="2779059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honour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265725" y="3694767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ღირსება</a:t>
            </a:r>
            <a:endParaRPr lang="en-US" sz="2800" dirty="0"/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30317487-F329-4841-A35F-9045867FD61B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26704" y="690799"/>
            <a:ext cx="2024091" cy="89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0E731C-B07E-754B-A3E6-ABD3834018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2663" y="690799"/>
            <a:ext cx="2195712" cy="8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66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366</Words>
  <Application>Microsoft Office PowerPoint</Application>
  <PresentationFormat>Widescreen</PresentationFormat>
  <Paragraphs>131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შინაარსი</vt:lpstr>
      <vt:lpstr>PowerPoint Presentation</vt:lpstr>
      <vt:lpstr>Setting მოქმედების ადგილი და დრო</vt:lpstr>
      <vt:lpstr>PowerPoint Presentation</vt:lpstr>
      <vt:lpstr>Main Themes მთავარი თემები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183</cp:revision>
  <dcterms:created xsi:type="dcterms:W3CDTF">2020-04-09T12:21:27Z</dcterms:created>
  <dcterms:modified xsi:type="dcterms:W3CDTF">2020-09-29T05:50:46Z</dcterms:modified>
</cp:coreProperties>
</file>