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397" r:id="rId6"/>
    <p:sldId id="261" r:id="rId7"/>
    <p:sldId id="398" r:id="rId8"/>
    <p:sldId id="399" r:id="rId9"/>
    <p:sldId id="400" r:id="rId10"/>
    <p:sldId id="401" r:id="rId11"/>
    <p:sldId id="347" r:id="rId12"/>
    <p:sldId id="381" r:id="rId13"/>
    <p:sldId id="382" r:id="rId14"/>
    <p:sldId id="383" r:id="rId15"/>
    <p:sldId id="384" r:id="rId16"/>
    <p:sldId id="388" r:id="rId17"/>
    <p:sldId id="402" r:id="rId18"/>
    <p:sldId id="403" r:id="rId19"/>
    <p:sldId id="404" r:id="rId20"/>
    <p:sldId id="405" r:id="rId21"/>
    <p:sldId id="406" r:id="rId22"/>
    <p:sldId id="407" r:id="rId23"/>
    <p:sldId id="408" r:id="rId24"/>
    <p:sldId id="387" r:id="rId25"/>
    <p:sldId id="353" r:id="rId26"/>
    <p:sldId id="354" r:id="rId27"/>
    <p:sldId id="355" r:id="rId28"/>
    <p:sldId id="363" r:id="rId29"/>
    <p:sldId id="364" r:id="rId30"/>
    <p:sldId id="365" r:id="rId31"/>
    <p:sldId id="366" r:id="rId32"/>
    <p:sldId id="296" r:id="rId33"/>
    <p:sldId id="325" r:id="rId34"/>
    <p:sldId id="376" r:id="rId35"/>
    <p:sldId id="330" r:id="rId36"/>
    <p:sldId id="331" r:id="rId37"/>
    <p:sldId id="395" r:id="rId38"/>
    <p:sldId id="392" r:id="rId39"/>
    <p:sldId id="304" r:id="rId40"/>
    <p:sldId id="333"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8" autoAdjust="0"/>
    <p:restoredTop sz="95865"/>
  </p:normalViewPr>
  <p:slideViewPr>
    <p:cSldViewPr snapToGrid="0">
      <p:cViewPr varScale="1">
        <p:scale>
          <a:sx n="74" d="100"/>
          <a:sy n="74" d="100"/>
        </p:scale>
        <p:origin x="-6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6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69627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27043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50375" y="2240925"/>
            <a:ext cx="3077082" cy="215810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cs typeface="Calibri" panose="020F0502020204030204" pitchFamily="34" charset="0"/>
              </a:rPr>
              <a:t>assets</a:t>
            </a:r>
          </a:p>
          <a:p>
            <a:pPr lvl="0" algn="ct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1800" b="1" dirty="0">
                <a:solidFill>
                  <a:schemeClr val="bg1"/>
                </a:solidFill>
                <a:latin typeface="Calibri" panose="020F0502020204030204" pitchFamily="34" charset="0"/>
                <a:cs typeface="Calibri" panose="020F0502020204030204" pitchFamily="34" charset="0"/>
              </a:rPr>
              <a:t>აქტივები</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0"/>
            <a:ext cx="5138637" cy="104319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FFFF"/>
                </a:solidFill>
                <a:latin typeface="Calibri" panose="020F0502020204030204" pitchFamily="34" charset="0"/>
                <a:ea typeface="Calibri"/>
                <a:cs typeface="Calibri" panose="020F0502020204030204" pitchFamily="34" charset="0"/>
                <a:sym typeface="Calibri"/>
              </a:rPr>
              <a:t>A company's </a:t>
            </a:r>
            <a:r>
              <a:rPr lang="en-US" sz="2400" i="1" dirty="0">
                <a:solidFill>
                  <a:srgbClr val="FF0000"/>
                </a:solidFill>
                <a:latin typeface="Calibri" panose="020F0502020204030204" pitchFamily="34" charset="0"/>
                <a:ea typeface="Calibri"/>
                <a:cs typeface="Calibri" panose="020F0502020204030204" pitchFamily="34" charset="0"/>
                <a:sym typeface="Calibri"/>
              </a:rPr>
              <a:t>assets</a:t>
            </a:r>
            <a:r>
              <a:rPr lang="en-US" sz="2400" i="1" dirty="0">
                <a:solidFill>
                  <a:srgbClr val="FFFFFF"/>
                </a:solidFill>
                <a:latin typeface="Calibri" panose="020F0502020204030204" pitchFamily="34" charset="0"/>
                <a:ea typeface="Calibri"/>
                <a:cs typeface="Calibri" panose="020F0502020204030204" pitchFamily="34" charset="0"/>
                <a:sym typeface="Calibri"/>
              </a:rPr>
              <a:t> can consist of cash, investments, specialist knowledge, or copyright material.</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303115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7D84395-477B-5643-998F-5A55D6D879D4}"/>
              </a:ext>
            </a:extLst>
          </p:cNvPr>
          <p:cNvSpPr/>
          <p:nvPr/>
        </p:nvSpPr>
        <p:spPr>
          <a:xfrm>
            <a:off x="1542835" y="3583089"/>
            <a:ext cx="9291742" cy="1084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amount of business that a company does in a period of </a:t>
            </a:r>
            <a:r>
              <a:rPr lang="en-US" sz="2400" b="1" dirty="0" smtClean="0">
                <a:latin typeface="Calibri" panose="020F0502020204030204" pitchFamily="34" charset="0"/>
                <a:cs typeface="Calibri" panose="020F0502020204030204" pitchFamily="34" charset="0"/>
              </a:rPr>
              <a:t>time</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xmlns="" id="{C3F1E415-546D-2C48-A6C3-AC6D34F9BA7B}"/>
              </a:ext>
            </a:extLst>
          </p:cNvPr>
          <p:cNvSpPr/>
          <p:nvPr/>
        </p:nvSpPr>
        <p:spPr>
          <a:xfrm>
            <a:off x="3130229" y="2296088"/>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c</a:t>
            </a:r>
            <a:r>
              <a:rPr lang="en-US" sz="2000" b="1" dirty="0" smtClean="0">
                <a:latin typeface="Calibri" panose="020F0502020204030204" pitchFamily="34" charset="0"/>
                <a:cs typeface="Calibri" panose="020F0502020204030204" pitchFamily="34" charset="0"/>
              </a:rPr>
              <a:t>ash</a:t>
            </a:r>
            <a:r>
              <a:rPr lang="ka-GE" sz="2000" b="1" dirty="0" smtClean="0">
                <a:latin typeface="Calibri" panose="020F0502020204030204" pitchFamily="34" charset="0"/>
                <a:cs typeface="Calibri" panose="020F0502020204030204" pitchFamily="34" charset="0"/>
              </a:rPr>
              <a:t>-</a:t>
            </a:r>
            <a:r>
              <a:rPr lang="en-US" sz="2000" b="1" dirty="0" smtClean="0">
                <a:latin typeface="Calibri" panose="020F0502020204030204" pitchFamily="34" charset="0"/>
                <a:cs typeface="Calibri" panose="020F0502020204030204" pitchFamily="34" charset="0"/>
              </a:rPr>
              <a:t>flow</a:t>
            </a:r>
            <a:endParaRPr lang="en-US" sz="2000" b="1"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xmlns="" id="{9F627E5A-4AF2-2946-8B8E-7F5BF220557A}"/>
              </a:ext>
            </a:extLst>
          </p:cNvPr>
          <p:cNvSpPr/>
          <p:nvPr/>
        </p:nvSpPr>
        <p:spPr>
          <a:xfrm>
            <a:off x="5430968" y="2293569"/>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equity capital</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7726965" y="2308196"/>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assets</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xmlns="" id="{D86E702E-104A-D647-B1CD-0A5C18F4C340}"/>
              </a:ext>
            </a:extLst>
          </p:cNvPr>
          <p:cNvSpPr/>
          <p:nvPr/>
        </p:nvSpPr>
        <p:spPr>
          <a:xfrm>
            <a:off x="9711829" y="2308196"/>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liability</a:t>
            </a:r>
          </a:p>
        </p:txBody>
      </p:sp>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C3F1E415-546D-2C48-A6C3-AC6D34F9BA7B}"/>
              </a:ext>
            </a:extLst>
          </p:cNvPr>
          <p:cNvSpPr/>
          <p:nvPr/>
        </p:nvSpPr>
        <p:spPr>
          <a:xfrm>
            <a:off x="682996" y="2296088"/>
            <a:ext cx="2149521" cy="1043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turnover</a:t>
            </a:r>
          </a:p>
        </p:txBody>
      </p:sp>
      <p:sp>
        <p:nvSpPr>
          <p:cNvPr id="21" name="Rectangle 2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09815E-6 3.7037E-7 L 0.286 0.39282 " pathEditMode="relative" rAng="0" ptsTypes="AA">
                                      <p:cBhvr>
                                        <p:cTn id="6" dur="2000" fill="hold"/>
                                        <p:tgtEl>
                                          <p:spTgt spid="14"/>
                                        </p:tgtEl>
                                        <p:attrNameLst>
                                          <p:attrName>ppt_x</p:attrName>
                                          <p:attrName>ppt_y</p:attrName>
                                        </p:attrNameLst>
                                      </p:cBhvr>
                                      <p:rCtr x="14293" y="1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53417" y="3668885"/>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responsibility of a person, business, or </a:t>
            </a:r>
            <a:r>
              <a:rPr lang="en-US" sz="2400" b="1" dirty="0" err="1" smtClean="0">
                <a:latin typeface="Calibri" panose="020F0502020204030204" pitchFamily="34" charset="0"/>
                <a:cs typeface="Calibri" panose="020F0502020204030204" pitchFamily="34" charset="0"/>
              </a:rPr>
              <a:t>organisation</a:t>
            </a:r>
            <a:r>
              <a:rPr lang="en-US" sz="2400" b="1"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to pay or give up something of </a:t>
            </a:r>
            <a:r>
              <a:rPr lang="en-US" sz="2400" b="1" dirty="0" smtClean="0">
                <a:latin typeface="Calibri" panose="020F0502020204030204" pitchFamily="34" charset="0"/>
                <a:cs typeface="Calibri" panose="020F0502020204030204" pitchFamily="34" charset="0"/>
              </a:rPr>
              <a:t>value</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
        <p:nvSpPr>
          <p:cNvPr id="16" name="Rectangle 15">
            <a:extLst>
              <a:ext uri="{FF2B5EF4-FFF2-40B4-BE49-F238E27FC236}">
                <a16:creationId xmlns:a16="http://schemas.microsoft.com/office/drawing/2014/main" xmlns="" id="{C3F1E415-546D-2C48-A6C3-AC6D34F9BA7B}"/>
              </a:ext>
            </a:extLst>
          </p:cNvPr>
          <p:cNvSpPr/>
          <p:nvPr/>
        </p:nvSpPr>
        <p:spPr>
          <a:xfrm>
            <a:off x="1053417" y="2121972"/>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cash-flow</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xmlns="" id="{9F627E5A-4AF2-2946-8B8E-7F5BF220557A}"/>
              </a:ext>
            </a:extLst>
          </p:cNvPr>
          <p:cNvSpPr/>
          <p:nvPr/>
        </p:nvSpPr>
        <p:spPr>
          <a:xfrm>
            <a:off x="3961611" y="2119453"/>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equity capital</a:t>
            </a:r>
          </a:p>
        </p:txBody>
      </p:sp>
      <p:sp>
        <p:nvSpPr>
          <p:cNvPr id="23" name="Rectangle 22">
            <a:extLst>
              <a:ext uri="{FF2B5EF4-FFF2-40B4-BE49-F238E27FC236}">
                <a16:creationId xmlns:a16="http://schemas.microsoft.com/office/drawing/2014/main" xmlns="" id="{9B367E4F-EA24-D143-A51F-FA5040CB2782}"/>
              </a:ext>
            </a:extLst>
          </p:cNvPr>
          <p:cNvSpPr/>
          <p:nvPr/>
        </p:nvSpPr>
        <p:spPr>
          <a:xfrm>
            <a:off x="6621179" y="2128026"/>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assets</a:t>
            </a:r>
            <a:endParaRPr lang="en-US" sz="2000" b="1" dirty="0">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xmlns="" id="{D86E702E-104A-D647-B1CD-0A5C18F4C340}"/>
              </a:ext>
            </a:extLst>
          </p:cNvPr>
          <p:cNvSpPr/>
          <p:nvPr/>
        </p:nvSpPr>
        <p:spPr>
          <a:xfrm>
            <a:off x="9123076" y="2128026"/>
            <a:ext cx="1728682" cy="1043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liability</a:t>
            </a: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63733E-6 -2.59259E-6 L -0.3296 0.42338 " pathEditMode="relative" rAng="0" ptsTypes="AA">
                                      <p:cBhvr>
                                        <p:cTn id="6" dur="2000" fill="hold"/>
                                        <p:tgtEl>
                                          <p:spTgt spid="24"/>
                                        </p:tgtEl>
                                        <p:attrNameLst>
                                          <p:attrName>ppt_x</p:attrName>
                                          <p:attrName>ppt_y</p:attrName>
                                        </p:attrNameLst>
                                      </p:cBhvr>
                                      <p:rCtr x="-16480" y="2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942933" y="3648985"/>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amount of money moving into and out of a </a:t>
            </a:r>
            <a:r>
              <a:rPr lang="en-US" sz="2400" b="1" dirty="0" smtClean="0">
                <a:latin typeface="Calibri" panose="020F0502020204030204" pitchFamily="34" charset="0"/>
                <a:cs typeface="Calibri" panose="020F0502020204030204" pitchFamily="34" charset="0"/>
              </a:rPr>
              <a:t>business</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
        <p:nvSpPr>
          <p:cNvPr id="20" name="Rectangle 19">
            <a:extLst>
              <a:ext uri="{FF2B5EF4-FFF2-40B4-BE49-F238E27FC236}">
                <a16:creationId xmlns:a16="http://schemas.microsoft.com/office/drawing/2014/main" xmlns="" id="{C3F1E415-546D-2C48-A6C3-AC6D34F9BA7B}"/>
              </a:ext>
            </a:extLst>
          </p:cNvPr>
          <p:cNvSpPr/>
          <p:nvPr/>
        </p:nvSpPr>
        <p:spPr>
          <a:xfrm>
            <a:off x="2552607" y="2182226"/>
            <a:ext cx="2023973" cy="1029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cash-flow</a:t>
            </a:r>
            <a:endParaRPr lang="en-US" sz="2000" b="1"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xmlns="" id="{9F627E5A-4AF2-2946-8B8E-7F5BF220557A}"/>
              </a:ext>
            </a:extLst>
          </p:cNvPr>
          <p:cNvSpPr/>
          <p:nvPr/>
        </p:nvSpPr>
        <p:spPr>
          <a:xfrm>
            <a:off x="5428904" y="2179707"/>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equity capital</a:t>
            </a:r>
          </a:p>
        </p:txBody>
      </p:sp>
      <p:sp>
        <p:nvSpPr>
          <p:cNvPr id="22" name="Rectangle 21">
            <a:extLst>
              <a:ext uri="{FF2B5EF4-FFF2-40B4-BE49-F238E27FC236}">
                <a16:creationId xmlns:a16="http://schemas.microsoft.com/office/drawing/2014/main" xmlns="" id="{9B367E4F-EA24-D143-A51F-FA5040CB2782}"/>
              </a:ext>
            </a:extLst>
          </p:cNvPr>
          <p:cNvSpPr/>
          <p:nvPr/>
        </p:nvSpPr>
        <p:spPr>
          <a:xfrm>
            <a:off x="8349861" y="2179707"/>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assets</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0375E-6 2.96296E-6 L 0.1691 0.42037 " pathEditMode="relative" rAng="0" ptsTypes="AA">
                                      <p:cBhvr>
                                        <p:cTn id="6" dur="2000" fill="hold"/>
                                        <p:tgtEl>
                                          <p:spTgt spid="20"/>
                                        </p:tgtEl>
                                        <p:attrNameLst>
                                          <p:attrName>ppt_x</p:attrName>
                                          <p:attrName>ppt_y</p:attrName>
                                        </p:attrNameLst>
                                      </p:cBhvr>
                                      <p:rCtr x="8448" y="2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397415" y="3719349"/>
            <a:ext cx="9305725" cy="1063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Something valuable belonging to a person or </a:t>
            </a:r>
            <a:r>
              <a:rPr lang="en-US" sz="2400" b="1" dirty="0" err="1" smtClean="0">
                <a:latin typeface="Calibri" panose="020F0502020204030204" pitchFamily="34" charset="0"/>
                <a:cs typeface="Calibri" panose="020F0502020204030204" pitchFamily="34" charset="0"/>
              </a:rPr>
              <a:t>organisation</a:t>
            </a:r>
            <a:r>
              <a:rPr lang="en-US" sz="2400" b="1"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that can be used for the payment of </a:t>
            </a:r>
            <a:r>
              <a:rPr lang="en-US" sz="2400" b="1" dirty="0" smtClean="0">
                <a:latin typeface="Calibri" panose="020F0502020204030204" pitchFamily="34" charset="0"/>
                <a:cs typeface="Calibri" panose="020F0502020204030204" pitchFamily="34" charset="0"/>
              </a:rPr>
              <a:t>debts</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
        <p:nvSpPr>
          <p:cNvPr id="19" name="Rectangle 18">
            <a:extLst>
              <a:ext uri="{FF2B5EF4-FFF2-40B4-BE49-F238E27FC236}">
                <a16:creationId xmlns:a16="http://schemas.microsoft.com/office/drawing/2014/main" xmlns="" id="{9F627E5A-4AF2-2946-8B8E-7F5BF220557A}"/>
              </a:ext>
            </a:extLst>
          </p:cNvPr>
          <p:cNvSpPr/>
          <p:nvPr/>
        </p:nvSpPr>
        <p:spPr>
          <a:xfrm>
            <a:off x="3961611" y="2179707"/>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equity capital</a:t>
            </a:r>
          </a:p>
        </p:txBody>
      </p:sp>
      <p:sp>
        <p:nvSpPr>
          <p:cNvPr id="20" name="Rectangle 19">
            <a:extLst>
              <a:ext uri="{FF2B5EF4-FFF2-40B4-BE49-F238E27FC236}">
                <a16:creationId xmlns:a16="http://schemas.microsoft.com/office/drawing/2014/main" xmlns="" id="{9B367E4F-EA24-D143-A51F-FA5040CB2782}"/>
              </a:ext>
            </a:extLst>
          </p:cNvPr>
          <p:cNvSpPr/>
          <p:nvPr/>
        </p:nvSpPr>
        <p:spPr>
          <a:xfrm>
            <a:off x="6580631" y="2190894"/>
            <a:ext cx="1728682"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assets</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019E-6 4.07407E-6 L -0.13955 0.39745 " pathEditMode="relative" rAng="0" ptsTypes="AA">
                                      <p:cBhvr>
                                        <p:cTn id="6" dur="2000" fill="hold"/>
                                        <p:tgtEl>
                                          <p:spTgt spid="20"/>
                                        </p:tgtEl>
                                        <p:attrNameLst>
                                          <p:attrName>ppt_x</p:attrName>
                                          <p:attrName>ppt_y</p:attrName>
                                        </p:attrNameLst>
                                      </p:cBhvr>
                                      <p:rCtr x="-6977" y="1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12054" y="3307468"/>
            <a:ext cx="10338440"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capital that a company gets from selling shares rather than borrowing </a:t>
            </a:r>
            <a:r>
              <a:rPr lang="en-US" sz="2400" b="1" dirty="0" smtClean="0">
                <a:latin typeface="Calibri" panose="020F0502020204030204" pitchFamily="34" charset="0"/>
                <a:cs typeface="Calibri" panose="020F0502020204030204" pitchFamily="34" charset="0"/>
              </a:rPr>
              <a:t>money</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
        <p:nvSpPr>
          <p:cNvPr id="14" name="Rectangle 13">
            <a:extLst>
              <a:ext uri="{FF2B5EF4-FFF2-40B4-BE49-F238E27FC236}">
                <a16:creationId xmlns:a16="http://schemas.microsoft.com/office/drawing/2014/main" xmlns="" id="{9F627E5A-4AF2-2946-8B8E-7F5BF220557A}"/>
              </a:ext>
            </a:extLst>
          </p:cNvPr>
          <p:cNvSpPr/>
          <p:nvPr/>
        </p:nvSpPr>
        <p:spPr>
          <a:xfrm>
            <a:off x="5290680" y="1901969"/>
            <a:ext cx="1960518" cy="1031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equity capital</a:t>
            </a: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9.86722E-7 2.59259E-6 L 9.86722E-7 0.45162 " pathEditMode="relative" rAng="0" ptsTypes="AA">
                                      <p:cBhvr>
                                        <p:cTn id="6" dur="2000" fill="hold"/>
                                        <p:tgtEl>
                                          <p:spTgt spid="14"/>
                                        </p:tgtEl>
                                        <p:attrNameLst>
                                          <p:attrName>ppt_x</p:attrName>
                                          <p:attrName>ppt_y</p:attrName>
                                        </p:attrNameLst>
                                      </p:cBhvr>
                                      <p:rCtr x="0" y="2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TextBox 9">
            <a:extLst>
              <a:ext uri="{FF2B5EF4-FFF2-40B4-BE49-F238E27FC236}">
                <a16:creationId xmlns:a16="http://schemas.microsoft.com/office/drawing/2014/main" xmlns="" id="{56C36C89-1888-4F14-92DD-67EC91C1DACD}"/>
              </a:ext>
            </a:extLst>
          </p:cNvPr>
          <p:cNvSpPr txBox="1"/>
          <p:nvPr/>
        </p:nvSpPr>
        <p:spPr>
          <a:xfrm>
            <a:off x="1198485" y="2405849"/>
            <a:ext cx="3107185" cy="461665"/>
          </a:xfrm>
          <a:prstGeom prst="rect">
            <a:avLst/>
          </a:prstGeom>
          <a:noFill/>
        </p:spPr>
        <p:txBody>
          <a:bodyPr wrap="square">
            <a:spAutoFit/>
          </a:bodyPr>
          <a:lstStyle/>
          <a:p>
            <a:endParaRPr lang="en-US" sz="2400" dirty="0">
              <a:solidFill>
                <a:schemeClr val="bg1"/>
              </a:solidFill>
            </a:endParaRPr>
          </a:p>
        </p:txBody>
      </p:sp>
      <p:sp>
        <p:nvSpPr>
          <p:cNvPr id="7" name="Rectangle 6">
            <a:extLst>
              <a:ext uri="{FF2B5EF4-FFF2-40B4-BE49-F238E27FC236}">
                <a16:creationId xmlns:a16="http://schemas.microsoft.com/office/drawing/2014/main" xmlns="" id="{19C77C4E-6B85-4594-89DB-AC19591EA465}"/>
              </a:ext>
            </a:extLst>
          </p:cNvPr>
          <p:cNvSpPr/>
          <p:nvPr/>
        </p:nvSpPr>
        <p:spPr>
          <a:xfrm>
            <a:off x="3639048" y="2867514"/>
            <a:ext cx="5486400" cy="1498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libri" pitchFamily="34" charset="0"/>
                <a:cs typeface="Calibri" pitchFamily="34" charset="0"/>
              </a:rPr>
              <a:t>How can you control </a:t>
            </a:r>
            <a:r>
              <a:rPr lang="en-US" sz="2800" b="1" dirty="0" smtClean="0">
                <a:latin typeface="Calibri" pitchFamily="34" charset="0"/>
                <a:cs typeface="Calibri" pitchFamily="34" charset="0"/>
              </a:rPr>
              <a:t>the </a:t>
            </a:r>
            <a:r>
              <a:rPr lang="en-US" sz="2800" b="1" dirty="0">
                <a:latin typeface="Calibri" pitchFamily="34" charset="0"/>
                <a:cs typeface="Calibri" pitchFamily="34" charset="0"/>
              </a:rPr>
              <a:t>quality of service </a:t>
            </a:r>
            <a:r>
              <a:rPr lang="en-US" sz="2800" b="1" dirty="0" smtClean="0">
                <a:latin typeface="Calibri" pitchFamily="34" charset="0"/>
                <a:cs typeface="Calibri" pitchFamily="34" charset="0"/>
              </a:rPr>
              <a:t>in </a:t>
            </a:r>
            <a:r>
              <a:rPr lang="en-US" sz="2800" b="1" dirty="0">
                <a:latin typeface="Calibri" pitchFamily="34" charset="0"/>
                <a:cs typeface="Calibri" pitchFamily="34" charset="0"/>
              </a:rPr>
              <a:t>your company?</a:t>
            </a:r>
          </a:p>
        </p:txBody>
      </p:sp>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a:extLst>
              <a:ext uri="{FF2B5EF4-FFF2-40B4-BE49-F238E27FC236}">
                <a16:creationId xmlns:a16="http://schemas.microsoft.com/office/drawing/2014/main" xmlns="" id="{B034F6F6-E50A-41E7-A744-CF70F1F4389A}"/>
              </a:ext>
            </a:extLst>
          </p:cNvPr>
          <p:cNvSpPr/>
          <p:nvPr/>
        </p:nvSpPr>
        <p:spPr>
          <a:xfrm>
            <a:off x="4827534" y="5054319"/>
            <a:ext cx="2875682" cy="1733105"/>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en-US" sz="1800" b="1" dirty="0" smtClean="0">
                <a:solidFill>
                  <a:srgbClr val="FFFFFF"/>
                </a:solidFill>
                <a:latin typeface="Calibri" charset="0"/>
                <a:ea typeface="Calibri" charset="0"/>
                <a:cs typeface="Calibri" charset="0"/>
                <a:sym typeface="Calibri"/>
              </a:rPr>
              <a:t>to report</a:t>
            </a:r>
            <a:endParaRPr lang="en-US" sz="1800" b="1" dirty="0">
              <a:solidFill>
                <a:srgbClr val="FFFFFF"/>
              </a:solidFill>
              <a:latin typeface="Calibri" charset="0"/>
              <a:ea typeface="Calibri" charset="0"/>
              <a:cs typeface="Calibri" charset="0"/>
              <a:sym typeface="Calibri"/>
            </a:endParaRPr>
          </a:p>
          <a:p>
            <a:pPr lvl="0" algn="ctr">
              <a:lnSpc>
                <a:spcPct val="90000"/>
              </a:lnSpc>
              <a:spcBef>
                <a:spcPts val="630"/>
              </a:spcBef>
            </a:pPr>
            <a:r>
              <a:rPr lang="en-US" sz="1800" b="1" dirty="0">
                <a:solidFill>
                  <a:srgbClr val="FFFFFF"/>
                </a:solidFill>
                <a:latin typeface="Calibri" charset="0"/>
                <a:ea typeface="Calibri" charset="0"/>
                <a:cs typeface="Calibri" charset="0"/>
                <a:sym typeface="Calibri"/>
              </a:rPr>
              <a:t>(v.)</a:t>
            </a:r>
          </a:p>
          <a:p>
            <a:pPr lvl="0" algn="ctr">
              <a:lnSpc>
                <a:spcPct val="90000"/>
              </a:lnSpc>
              <a:spcBef>
                <a:spcPts val="630"/>
              </a:spcBef>
            </a:pPr>
            <a:r>
              <a:rPr lang="ka-GE" sz="1800" b="1" dirty="0">
                <a:solidFill>
                  <a:srgbClr val="FFFFFF"/>
                </a:solidFill>
                <a:latin typeface="Calibri" charset="0"/>
                <a:ea typeface="Calibri" charset="0"/>
                <a:cs typeface="Calibri" charset="0"/>
                <a:sym typeface="Calibri"/>
              </a:rPr>
              <a:t>ინფორმაციის მიწოდება, მოხსენება</a:t>
            </a:r>
          </a:p>
        </p:txBody>
      </p:sp>
      <p:sp>
        <p:nvSpPr>
          <p:cNvPr id="39" name="Oval 38">
            <a:extLst>
              <a:ext uri="{FF2B5EF4-FFF2-40B4-BE49-F238E27FC236}">
                <a16:creationId xmlns:a16="http://schemas.microsoft.com/office/drawing/2014/main" xmlns="" id="{B034F6F6-E50A-41E7-A744-CF70F1F4389A}"/>
              </a:ext>
            </a:extLst>
          </p:cNvPr>
          <p:cNvSpPr/>
          <p:nvPr/>
        </p:nvSpPr>
        <p:spPr>
          <a:xfrm>
            <a:off x="1860852" y="4254105"/>
            <a:ext cx="2749401" cy="1705785"/>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630"/>
              </a:spcBef>
            </a:pPr>
            <a:r>
              <a:rPr lang="en-US" sz="1800" b="1" dirty="0">
                <a:solidFill>
                  <a:srgbClr val="FFFFFF"/>
                </a:solidFill>
                <a:latin typeface="Calibri" charset="0"/>
                <a:ea typeface="Calibri" charset="0"/>
                <a:cs typeface="Calibri" charset="0"/>
                <a:sym typeface="Calibri"/>
              </a:rPr>
              <a:t>retail outlet</a:t>
            </a:r>
          </a:p>
          <a:p>
            <a:pPr lvl="0" algn="ctr">
              <a:lnSpc>
                <a:spcPct val="90000"/>
              </a:lnSpc>
              <a:spcBef>
                <a:spcPts val="630"/>
              </a:spcBef>
            </a:pPr>
            <a:r>
              <a:rPr lang="en-US" sz="1800" b="1" dirty="0">
                <a:solidFill>
                  <a:srgbClr val="FFFFFF"/>
                </a:solidFill>
                <a:latin typeface="Calibri" charset="0"/>
                <a:ea typeface="Calibri" charset="0"/>
                <a:cs typeface="Calibri" charset="0"/>
                <a:sym typeface="Calibri"/>
              </a:rPr>
              <a:t>(n.)</a:t>
            </a:r>
          </a:p>
          <a:p>
            <a:pPr lvl="0" algn="ctr">
              <a:lnSpc>
                <a:spcPct val="90000"/>
              </a:lnSpc>
              <a:spcBef>
                <a:spcPts val="630"/>
              </a:spcBef>
            </a:pPr>
            <a:r>
              <a:rPr lang="ka-GE" sz="1800" b="1" dirty="0">
                <a:solidFill>
                  <a:srgbClr val="FFFFFF"/>
                </a:solidFill>
                <a:latin typeface="Calibri" charset="0"/>
                <a:ea typeface="Calibri" charset="0"/>
                <a:cs typeface="Calibri" charset="0"/>
                <a:sym typeface="Calibri"/>
              </a:rPr>
              <a:t>საცალოდ მოვაჭრე მაღაზია</a:t>
            </a:r>
          </a:p>
        </p:txBody>
      </p:sp>
      <p:sp>
        <p:nvSpPr>
          <p:cNvPr id="36" name="Oval 35">
            <a:extLst>
              <a:ext uri="{FF2B5EF4-FFF2-40B4-BE49-F238E27FC236}">
                <a16:creationId xmlns:a16="http://schemas.microsoft.com/office/drawing/2014/main" xmlns="" id="{B034F6F6-E50A-41E7-A744-CF70F1F4389A}"/>
              </a:ext>
            </a:extLst>
          </p:cNvPr>
          <p:cNvSpPr/>
          <p:nvPr/>
        </p:nvSpPr>
        <p:spPr>
          <a:xfrm>
            <a:off x="7877284" y="2229229"/>
            <a:ext cx="2538752" cy="1648683"/>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chemeClr val="dk1"/>
              </a:buClr>
              <a:buSzPts val="1100"/>
            </a:pPr>
            <a:r>
              <a:rPr lang="en-US" sz="1800" b="1" dirty="0">
                <a:solidFill>
                  <a:srgbClr val="FFFFFF"/>
                </a:solidFill>
                <a:latin typeface="Calibri" charset="0"/>
                <a:ea typeface="Calibri" charset="0"/>
                <a:cs typeface="Calibri" charset="0"/>
                <a:sym typeface="Calibri"/>
              </a:rPr>
              <a:t>random</a:t>
            </a:r>
          </a:p>
          <a:p>
            <a:pPr lvl="0" algn="ctr">
              <a:buClr>
                <a:schemeClr val="dk1"/>
              </a:buClr>
              <a:buSzPts val="1100"/>
            </a:pPr>
            <a:r>
              <a:rPr lang="en-US" sz="1800" b="1" dirty="0">
                <a:solidFill>
                  <a:srgbClr val="FFFFFF"/>
                </a:solidFill>
                <a:latin typeface="Calibri" charset="0"/>
                <a:ea typeface="Calibri" charset="0"/>
                <a:cs typeface="Calibri" charset="0"/>
                <a:sym typeface="Calibri"/>
              </a:rPr>
              <a:t>(adj.)</a:t>
            </a:r>
          </a:p>
          <a:p>
            <a:pPr lvl="0" algn="ctr">
              <a:buClr>
                <a:schemeClr val="dk1"/>
              </a:buClr>
              <a:buSzPts val="1100"/>
            </a:pPr>
            <a:r>
              <a:rPr lang="ka-GE" sz="1800" b="1" dirty="0">
                <a:solidFill>
                  <a:srgbClr val="FFFFFF"/>
                </a:solidFill>
                <a:latin typeface="Calibri" charset="0"/>
                <a:ea typeface="Calibri" charset="0"/>
                <a:cs typeface="Calibri" charset="0"/>
                <a:sym typeface="Calibri"/>
              </a:rPr>
              <a:t>შემთხვევითი</a:t>
            </a:r>
          </a:p>
          <a:p>
            <a:pPr lvl="0" algn="ctr">
              <a:buClr>
                <a:schemeClr val="dk1"/>
              </a:buClr>
              <a:buSzPts val="1100"/>
            </a:pPr>
            <a:endParaRPr lang="ka-GE" sz="2000" b="1" dirty="0">
              <a:solidFill>
                <a:srgbClr val="FFFFFF"/>
              </a:solidFill>
              <a:latin typeface="Calibri" charset="0"/>
              <a:ea typeface="Calibri" charset="0"/>
              <a:cs typeface="Calibri" charset="0"/>
              <a:sym typeface="Calibri"/>
            </a:endParaRPr>
          </a:p>
        </p:txBody>
      </p:sp>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grpSp>
        <p:nvGrpSpPr>
          <p:cNvPr id="9" name="Google Shape;147;g8d3272b2c0_0_186"/>
          <p:cNvGrpSpPr/>
          <p:nvPr/>
        </p:nvGrpSpPr>
        <p:grpSpPr>
          <a:xfrm>
            <a:off x="4492284" y="3217098"/>
            <a:ext cx="3385000" cy="3118970"/>
            <a:chOff x="3037428" y="1573895"/>
            <a:chExt cx="3778196" cy="4086933"/>
          </a:xfrm>
        </p:grpSpPr>
        <p:sp>
          <p:nvSpPr>
            <p:cNvPr id="10" name="Google Shape;148;g8d3272b2c0_0_186"/>
            <p:cNvSpPr/>
            <p:nvPr/>
          </p:nvSpPr>
          <p:spPr>
            <a:xfrm>
              <a:off x="3858664" y="157389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4029490" y="1932626"/>
              <a:ext cx="1655046" cy="1250593"/>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8" name="Google Shape;169;g8d3272b2c0_0_186"/>
            <p:cNvSpPr txBox="1"/>
            <p:nvPr/>
          </p:nvSpPr>
          <p:spPr>
            <a:xfrm>
              <a:off x="3180786" y="4572728"/>
              <a:ext cx="3634838"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endParaRPr sz="20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sp>
        <p:nvSpPr>
          <p:cNvPr id="5" name="Oval 4">
            <a:extLst>
              <a:ext uri="{FF2B5EF4-FFF2-40B4-BE49-F238E27FC236}">
                <a16:creationId xmlns:a16="http://schemas.microsoft.com/office/drawing/2014/main" xmlns="" id="{B034F6F6-E50A-41E7-A744-CF70F1F4389A}"/>
              </a:ext>
            </a:extLst>
          </p:cNvPr>
          <p:cNvSpPr/>
          <p:nvPr/>
        </p:nvSpPr>
        <p:spPr>
          <a:xfrm>
            <a:off x="4915159" y="1311285"/>
            <a:ext cx="2660377" cy="1580771"/>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b="1" dirty="0">
                <a:solidFill>
                  <a:schemeClr val="bg1"/>
                </a:solidFill>
                <a:latin typeface="Calibri" charset="0"/>
                <a:ea typeface="Calibri" charset="0"/>
                <a:cs typeface="Calibri" charset="0"/>
              </a:rPr>
              <a:t>quality </a:t>
            </a:r>
            <a:r>
              <a:rPr lang="en-US" sz="1800" b="1" dirty="0" smtClean="0">
                <a:solidFill>
                  <a:schemeClr val="bg1"/>
                </a:solidFill>
                <a:latin typeface="Calibri" charset="0"/>
                <a:ea typeface="Calibri" charset="0"/>
                <a:cs typeface="Calibri" charset="0"/>
              </a:rPr>
              <a:t>control</a:t>
            </a:r>
          </a:p>
          <a:p>
            <a:pPr lvl="0" algn="ctr"/>
            <a:r>
              <a:rPr lang="en-US" sz="1800" b="1" dirty="0" smtClean="0">
                <a:solidFill>
                  <a:schemeClr val="bg1"/>
                </a:solidFill>
                <a:latin typeface="Calibri" charset="0"/>
                <a:ea typeface="Calibri" charset="0"/>
                <a:cs typeface="Calibri" charset="0"/>
              </a:rPr>
              <a:t>   (collocation)</a:t>
            </a:r>
            <a:endParaRPr lang="ka-GE" sz="1800" b="1" dirty="0" smtClean="0">
              <a:solidFill>
                <a:schemeClr val="bg1"/>
              </a:solidFill>
              <a:latin typeface="Calibri" charset="0"/>
              <a:ea typeface="Calibri" charset="0"/>
              <a:cs typeface="Calibri" charset="0"/>
            </a:endParaRPr>
          </a:p>
          <a:p>
            <a:pPr lvl="0" algn="ctr"/>
            <a:r>
              <a:rPr lang="ka-GE" sz="1800" b="1" dirty="0" smtClean="0">
                <a:solidFill>
                  <a:schemeClr val="bg1"/>
                </a:solidFill>
                <a:latin typeface="Calibri" charset="0"/>
                <a:ea typeface="Calibri" charset="0"/>
                <a:cs typeface="Calibri" charset="0"/>
              </a:rPr>
              <a:t>ხარისხის </a:t>
            </a:r>
            <a:r>
              <a:rPr lang="ka-GE" sz="1800" b="1" dirty="0">
                <a:solidFill>
                  <a:schemeClr val="bg1"/>
                </a:solidFill>
                <a:latin typeface="Calibri" charset="0"/>
                <a:ea typeface="Calibri" charset="0"/>
                <a:cs typeface="Calibri" charset="0"/>
              </a:rPr>
              <a:t>კონტროლი</a:t>
            </a:r>
            <a:endParaRPr lang="en-US" sz="2400" b="1" dirty="0">
              <a:solidFill>
                <a:schemeClr val="bg1"/>
              </a:solidFill>
              <a:latin typeface="Calibri" charset="0"/>
              <a:ea typeface="Calibri" charset="0"/>
              <a:cs typeface="Calibri" charset="0"/>
            </a:endParaRPr>
          </a:p>
        </p:txBody>
      </p:sp>
      <p:sp>
        <p:nvSpPr>
          <p:cNvPr id="38" name="Oval 37">
            <a:extLst>
              <a:ext uri="{FF2B5EF4-FFF2-40B4-BE49-F238E27FC236}">
                <a16:creationId xmlns:a16="http://schemas.microsoft.com/office/drawing/2014/main" xmlns="" id="{B034F6F6-E50A-41E7-A744-CF70F1F4389A}"/>
              </a:ext>
            </a:extLst>
          </p:cNvPr>
          <p:cNvSpPr/>
          <p:nvPr/>
        </p:nvSpPr>
        <p:spPr>
          <a:xfrm>
            <a:off x="1735019" y="2261796"/>
            <a:ext cx="2611362" cy="1662029"/>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1800" b="1" dirty="0">
                <a:solidFill>
                  <a:srgbClr val="FFFFFF"/>
                </a:solidFill>
                <a:latin typeface="Calibri" charset="0"/>
                <a:ea typeface="Calibri" charset="0"/>
                <a:cs typeface="Calibri" charset="0"/>
                <a:sym typeface="Calibri"/>
              </a:rPr>
              <a:t>survey</a:t>
            </a:r>
          </a:p>
          <a:p>
            <a:pPr lvl="0" algn="ctr">
              <a:lnSpc>
                <a:spcPct val="90000"/>
              </a:lnSpc>
            </a:pPr>
            <a:r>
              <a:rPr lang="en-US" sz="1800" b="1" dirty="0">
                <a:solidFill>
                  <a:srgbClr val="FFFFFF"/>
                </a:solidFill>
                <a:latin typeface="Calibri" charset="0"/>
                <a:ea typeface="Calibri" charset="0"/>
                <a:cs typeface="Calibri" charset="0"/>
                <a:sym typeface="Calibri"/>
              </a:rPr>
              <a:t>(n.)</a:t>
            </a:r>
            <a:endParaRPr lang="ka-GE" sz="1800" b="1" dirty="0">
              <a:solidFill>
                <a:srgbClr val="FFFFFF"/>
              </a:solidFill>
              <a:latin typeface="Calibri" charset="0"/>
              <a:ea typeface="Calibri" charset="0"/>
              <a:cs typeface="Calibri" charset="0"/>
              <a:sym typeface="Calibri"/>
            </a:endParaRPr>
          </a:p>
          <a:p>
            <a:pPr lvl="0" algn="ctr">
              <a:lnSpc>
                <a:spcPct val="90000"/>
              </a:lnSpc>
            </a:pPr>
            <a:r>
              <a:rPr lang="ka-GE" sz="1800" b="1" dirty="0" smtClean="0">
                <a:solidFill>
                  <a:srgbClr val="FFFFFF"/>
                </a:solidFill>
                <a:latin typeface="Calibri" charset="0"/>
                <a:ea typeface="Calibri" charset="0"/>
                <a:cs typeface="Calibri" charset="0"/>
                <a:sym typeface="Calibri"/>
              </a:rPr>
              <a:t>გამოკითხვა, კვლევა</a:t>
            </a:r>
            <a:endParaRPr lang="en-US" sz="1800" b="1" dirty="0">
              <a:solidFill>
                <a:srgbClr val="FFFFFF"/>
              </a:solidFill>
              <a:latin typeface="Calibri" charset="0"/>
              <a:ea typeface="Calibri" charset="0"/>
              <a:cs typeface="Calibri" charset="0"/>
              <a:sym typeface="Calibri"/>
            </a:endParaRPr>
          </a:p>
        </p:txBody>
      </p:sp>
      <p:sp>
        <p:nvSpPr>
          <p:cNvPr id="41" name="Oval 40">
            <a:extLst>
              <a:ext uri="{FF2B5EF4-FFF2-40B4-BE49-F238E27FC236}">
                <a16:creationId xmlns:a16="http://schemas.microsoft.com/office/drawing/2014/main" xmlns="" id="{B034F6F6-E50A-41E7-A744-CF70F1F4389A}"/>
              </a:ext>
            </a:extLst>
          </p:cNvPr>
          <p:cNvSpPr/>
          <p:nvPr/>
        </p:nvSpPr>
        <p:spPr>
          <a:xfrm>
            <a:off x="7999999" y="4170434"/>
            <a:ext cx="2723448" cy="1780519"/>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latin typeface="Calibri" panose="020F0502020204030204" pitchFamily="34" charset="0"/>
                <a:cs typeface="Calibri" panose="020F0502020204030204" pitchFamily="34" charset="0"/>
              </a:rPr>
              <a:t>mystery shopper</a:t>
            </a:r>
          </a:p>
          <a:p>
            <a:pPr algn="ctr"/>
            <a:r>
              <a:rPr lang="en-US" sz="1800" b="1" dirty="0">
                <a:latin typeface="Calibri" panose="020F0502020204030204" pitchFamily="34" charset="0"/>
                <a:cs typeface="Calibri" panose="020F0502020204030204" pitchFamily="34" charset="0"/>
              </a:rPr>
              <a:t>(n.)</a:t>
            </a:r>
            <a:endParaRPr lang="ka-GE" sz="1800" b="1" dirty="0">
              <a:latin typeface="Calibri" panose="020F0502020204030204" pitchFamily="34" charset="0"/>
              <a:cs typeface="Calibri" panose="020F0502020204030204" pitchFamily="34" charset="0"/>
            </a:endParaRPr>
          </a:p>
          <a:p>
            <a:pPr algn="ctr"/>
            <a:r>
              <a:rPr lang="ka-GE" sz="1800" b="1" dirty="0">
                <a:latin typeface="Calibri" panose="020F0502020204030204" pitchFamily="34" charset="0"/>
                <a:cs typeface="Calibri" panose="020F0502020204030204" pitchFamily="34" charset="0"/>
              </a:rPr>
              <a:t>მისტიური მყიდველი</a:t>
            </a:r>
          </a:p>
        </p:txBody>
      </p:sp>
      <p:cxnSp>
        <p:nvCxnSpPr>
          <p:cNvPr id="6" name="Straight Connector 5"/>
          <p:cNvCxnSpPr>
            <a:stCxn id="10" idx="0"/>
          </p:cNvCxnSpPr>
          <p:nvPr/>
        </p:nvCxnSpPr>
        <p:spPr>
          <a:xfrm flipV="1">
            <a:off x="6122505" y="2791386"/>
            <a:ext cx="0" cy="425712"/>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919255" y="3006370"/>
            <a:ext cx="1312563" cy="598809"/>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992452" y="3217099"/>
            <a:ext cx="1235602" cy="50489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0" idx="3"/>
          </p:cNvCxnSpPr>
          <p:nvPr/>
        </p:nvCxnSpPr>
        <p:spPr>
          <a:xfrm flipH="1">
            <a:off x="4346381" y="4429240"/>
            <a:ext cx="1143652" cy="508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919255" y="4324067"/>
            <a:ext cx="1567922" cy="552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0" idx="4"/>
          </p:cNvCxnSpPr>
          <p:nvPr/>
        </p:nvCxnSpPr>
        <p:spPr>
          <a:xfrm>
            <a:off x="6122505" y="4637211"/>
            <a:ext cx="0" cy="4234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082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50375" y="2305318"/>
            <a:ext cx="3077082" cy="209371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survey</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1800" b="1" dirty="0" smtClean="0">
                <a:solidFill>
                  <a:schemeClr val="bg1"/>
                </a:solidFill>
                <a:latin typeface="Calibri" pitchFamily="34" charset="0"/>
              </a:rPr>
              <a:t>გამოკითხვა</a:t>
            </a:r>
            <a:r>
              <a:rPr lang="en-US" sz="1800" b="1" dirty="0" smtClean="0">
                <a:solidFill>
                  <a:schemeClr val="bg1"/>
                </a:solidFill>
                <a:latin typeface="Calibri" pitchFamily="34" charset="0"/>
              </a:rPr>
              <a:t>, </a:t>
            </a:r>
            <a:r>
              <a:rPr lang="ka-GE" sz="1800" b="1" dirty="0" smtClean="0">
                <a:solidFill>
                  <a:schemeClr val="bg1"/>
                </a:solidFill>
                <a:latin typeface="Calibri" pitchFamily="34" charset="0"/>
              </a:rPr>
              <a:t>კვლევა</a:t>
            </a:r>
            <a:endParaRPr lang="ka-GE" sz="1800" b="1" dirty="0">
              <a:solidFill>
                <a:schemeClr val="bg1"/>
              </a:solidFill>
              <a:latin typeface="Calibri"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0"/>
            <a:ext cx="5138637" cy="9687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A recent </a:t>
            </a:r>
            <a:r>
              <a:rPr lang="en-US" sz="2400" i="1" dirty="0">
                <a:solidFill>
                  <a:srgbClr val="FF0000"/>
                </a:solidFill>
                <a:latin typeface="Calibri" charset="0"/>
                <a:ea typeface="Calibri" charset="0"/>
                <a:cs typeface="Calibri" charset="0"/>
                <a:sym typeface="Calibri"/>
              </a:rPr>
              <a:t>survey</a:t>
            </a:r>
            <a:r>
              <a:rPr lang="en-US" sz="2400" i="1" dirty="0">
                <a:solidFill>
                  <a:schemeClr val="bg1"/>
                </a:solidFill>
                <a:latin typeface="Calibri" charset="0"/>
                <a:ea typeface="Calibri" charset="0"/>
                <a:cs typeface="Calibri" charset="0"/>
                <a:sym typeface="Calibri"/>
              </a:rPr>
              <a:t> found that working women want better child care and flexible hours.</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9291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125015"/>
            <a:ext cx="3460584" cy="227401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quality </a:t>
            </a:r>
            <a:r>
              <a:rPr lang="en-US" sz="2800" b="1" dirty="0" smtClean="0">
                <a:solidFill>
                  <a:schemeClr val="bg1"/>
                </a:solidFill>
                <a:latin typeface="Calibri" pitchFamily="34" charset="0"/>
              </a:rPr>
              <a:t>control</a:t>
            </a:r>
            <a:endParaRPr lang="en-US" sz="2800" b="1" dirty="0">
              <a:solidFill>
                <a:schemeClr val="bg1"/>
              </a:solidFill>
              <a:latin typeface="Calibri" pitchFamily="34" charset="0"/>
            </a:endParaRPr>
          </a:p>
          <a:p>
            <a:pPr lvl="0" algn="ctr"/>
            <a:r>
              <a:rPr lang="en-US" sz="2800" dirty="0">
                <a:solidFill>
                  <a:schemeClr val="bg1"/>
                </a:solidFill>
                <a:latin typeface="Calibri" pitchFamily="34" charset="0"/>
              </a:rPr>
              <a:t> </a:t>
            </a:r>
            <a:r>
              <a:rPr lang="en-US" sz="2800" b="1" dirty="0">
                <a:solidFill>
                  <a:schemeClr val="bg1"/>
                </a:solidFill>
                <a:latin typeface="Calibri" pitchFamily="34" charset="0"/>
              </a:rPr>
              <a:t>(</a:t>
            </a:r>
            <a:r>
              <a:rPr lang="en-US" sz="2800" b="1" dirty="0" err="1" smtClean="0">
                <a:solidFill>
                  <a:schemeClr val="bg1"/>
                </a:solidFill>
                <a:latin typeface="Calibri" pitchFamily="34" charset="0"/>
              </a:rPr>
              <a:t>coll</a:t>
            </a:r>
            <a:r>
              <a:rPr lang="ka-GE" sz="2800" b="1" dirty="0" smtClean="0">
                <a:solidFill>
                  <a:schemeClr val="bg1"/>
                </a:solidFill>
                <a:latin typeface="Calibri" pitchFamily="34" charset="0"/>
              </a:rPr>
              <a:t>.</a:t>
            </a:r>
            <a:r>
              <a:rPr lang="en-US" sz="2800" b="1" dirty="0" smtClean="0">
                <a:solidFill>
                  <a:schemeClr val="bg1"/>
                </a:solidFill>
                <a:latin typeface="Calibri" pitchFamily="34" charset="0"/>
              </a:rPr>
              <a:t>)</a:t>
            </a:r>
            <a:endParaRPr lang="en-US" sz="2800" b="1" dirty="0">
              <a:solidFill>
                <a:schemeClr val="bg1"/>
              </a:solidFill>
              <a:latin typeface="Calibri" pitchFamily="34" charset="0"/>
            </a:endParaRP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1800" b="1" dirty="0">
                <a:solidFill>
                  <a:schemeClr val="bg1"/>
                </a:solidFill>
                <a:latin typeface="Calibri" pitchFamily="34" charset="0"/>
              </a:rPr>
              <a:t>ხარისხის კონტროლი</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0"/>
            <a:ext cx="5138637" cy="9687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We make regular trips to overseas factories to ensure </a:t>
            </a:r>
            <a:r>
              <a:rPr lang="en-US" sz="2400" i="1" dirty="0">
                <a:solidFill>
                  <a:srgbClr val="FF0000"/>
                </a:solidFill>
                <a:latin typeface="Calibri" charset="0"/>
                <a:ea typeface="Calibri" charset="0"/>
                <a:cs typeface="Calibri" charset="0"/>
                <a:sym typeface="Calibri"/>
              </a:rPr>
              <a:t>quality control</a:t>
            </a:r>
            <a:r>
              <a:rPr lang="en-US" sz="2400" i="1" dirty="0">
                <a:solidFill>
                  <a:schemeClr val="bg1"/>
                </a:solidFill>
                <a:latin typeface="Calibri" charset="0"/>
                <a:ea typeface="Calibri" charset="0"/>
                <a:cs typeface="Calibri" charset="0"/>
                <a:sym typeface="Calibri"/>
              </a:rPr>
              <a:t>.</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552246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itchFamily="34" charset="0"/>
                <a:ea typeface="Calibri"/>
                <a:cs typeface="Calibri" pitchFamily="34" charset="0"/>
                <a:sym typeface="Calibri"/>
              </a:rPr>
              <a:t>Business |</a:t>
            </a:r>
            <a:r>
              <a:rPr lang="ka-GE" sz="6600" dirty="0">
                <a:solidFill>
                  <a:schemeClr val="bg1"/>
                </a:solidFill>
                <a:latin typeface="Calibri" pitchFamily="34" charset="0"/>
                <a:ea typeface="Calibri"/>
                <a:cs typeface="Calibri" pitchFamily="34" charset="0"/>
                <a:sym typeface="Calibri"/>
              </a:rPr>
              <a:t>ბიზნესი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xmlns=""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Calibri" pitchFamily="34" charset="0"/>
                <a:ea typeface="Calibri"/>
                <a:cs typeface="Calibri"/>
                <a:sym typeface="Calibri"/>
              </a:rPr>
              <a:t>| </a:t>
            </a:r>
            <a:r>
              <a:rPr lang="en-US" sz="3600" dirty="0">
                <a:solidFill>
                  <a:schemeClr val="bg1"/>
                </a:solidFill>
                <a:latin typeface="Calibri" pitchFamily="34" charset="0"/>
                <a:ea typeface="Calibri"/>
                <a:cs typeface="Calibri Light" pitchFamily="34" charset="0"/>
                <a:sym typeface="Calibri"/>
              </a:rPr>
              <a:t>Level B2</a:t>
            </a:r>
            <a:endParaRPr sz="3600" u="none" strike="noStrike" cap="none" dirty="0">
              <a:solidFill>
                <a:schemeClr val="bg1"/>
              </a:solidFill>
              <a:latin typeface="Calibri" pitchFamily="34" charset="0"/>
              <a:ea typeface="Calibri"/>
              <a:cs typeface="Calibri Light" pitchFamily="34" charset="0"/>
              <a:sym typeface="Calibri"/>
            </a:endParaRPr>
          </a:p>
        </p:txBody>
      </p:sp>
      <p:pic>
        <p:nvPicPr>
          <p:cNvPr id="7"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596435" y="725337"/>
            <a:ext cx="2164081" cy="968991"/>
          </a:xfrm>
          <a:prstGeom prst="rect">
            <a:avLst/>
          </a:prstGeom>
          <a:noFill/>
          <a:ln>
            <a:noFill/>
          </a:ln>
        </p:spPr>
      </p:pic>
      <p:pic>
        <p:nvPicPr>
          <p:cNvPr id="8" name="Picture 7">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760516"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35487" y="2047741"/>
            <a:ext cx="3306858" cy="235129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random</a:t>
            </a:r>
          </a:p>
          <a:p>
            <a:pPr lvl="0" algn="ctr"/>
            <a:r>
              <a:rPr lang="en-US" sz="2800" b="1" dirty="0">
                <a:solidFill>
                  <a:schemeClr val="bg1"/>
                </a:solidFill>
                <a:latin typeface="Calibri" pitchFamily="34" charset="0"/>
              </a:rPr>
              <a:t>(adj.)</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itchFamily="34" charset="0"/>
            </a:endParaRPr>
          </a:p>
          <a:p>
            <a:pPr algn="ctr"/>
            <a:r>
              <a:rPr lang="ka-GE" sz="1800" b="1" dirty="0" smtClean="0">
                <a:solidFill>
                  <a:schemeClr val="bg1"/>
                </a:solidFill>
                <a:latin typeface="Calibri" pitchFamily="34" charset="0"/>
              </a:rPr>
              <a:t>შემთხვევითი</a:t>
            </a:r>
            <a:endParaRPr lang="ka-GE" sz="1800" b="1" dirty="0">
              <a:solidFill>
                <a:schemeClr val="bg1"/>
              </a:solidFill>
              <a:latin typeface="Calibri" pitchFamily="34" charset="0"/>
            </a:endParaRPr>
          </a:p>
          <a:p>
            <a:pPr lvl="0" algn="ctr"/>
            <a:endParaRPr lang="ka-GE" sz="1800"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0"/>
            <a:ext cx="5138637" cy="9687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The survey was carried out among a </a:t>
            </a:r>
            <a:r>
              <a:rPr lang="en-US" sz="2400" i="1" dirty="0">
                <a:solidFill>
                  <a:srgbClr val="FF0000"/>
                </a:solidFill>
                <a:latin typeface="Calibri" charset="0"/>
                <a:ea typeface="Calibri" charset="0"/>
                <a:cs typeface="Calibri" charset="0"/>
                <a:sym typeface="Calibri"/>
              </a:rPr>
              <a:t>random</a:t>
            </a:r>
            <a:r>
              <a:rPr lang="en-US" sz="2400" i="1" dirty="0">
                <a:solidFill>
                  <a:schemeClr val="bg1"/>
                </a:solidFill>
                <a:latin typeface="Calibri" charset="0"/>
                <a:ea typeface="Calibri" charset="0"/>
                <a:cs typeface="Calibri" charset="0"/>
                <a:sym typeface="Calibri"/>
              </a:rPr>
              <a:t> sample of voters.</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500758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73216" y="2154443"/>
            <a:ext cx="3395776" cy="222250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mystery shopper</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4473216"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1800" b="1" dirty="0">
                <a:solidFill>
                  <a:schemeClr val="bg1"/>
                </a:solidFill>
                <a:latin typeface="Calibri" pitchFamily="34" charset="0"/>
              </a:rPr>
              <a:t>მისტიური მყიდველი</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0"/>
            <a:ext cx="5138637" cy="131963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charset="0"/>
                <a:ea typeface="Calibri" charset="0"/>
                <a:cs typeface="Calibri" charset="0"/>
                <a:sym typeface="Calibri"/>
              </a:rPr>
              <a:t>Most supermarkets want </a:t>
            </a:r>
            <a:r>
              <a:rPr lang="en-US" sz="2400" i="1" dirty="0">
                <a:solidFill>
                  <a:srgbClr val="FF0000"/>
                </a:solidFill>
                <a:latin typeface="Calibri" charset="0"/>
                <a:ea typeface="Calibri" charset="0"/>
                <a:cs typeface="Calibri" charset="0"/>
                <a:sym typeface="Calibri"/>
              </a:rPr>
              <a:t>mystery shoppers </a:t>
            </a:r>
            <a:r>
              <a:rPr lang="en-US" sz="2400" i="1" dirty="0">
                <a:solidFill>
                  <a:schemeClr val="bg1"/>
                </a:solidFill>
                <a:latin typeface="Calibri" charset="0"/>
                <a:ea typeface="Calibri" charset="0"/>
                <a:cs typeface="Calibri" charset="0"/>
                <a:sym typeface="Calibri"/>
              </a:rPr>
              <a:t>to critique each department and the staff's knowledge of what they're selling.</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itchFamily="34" charset="0"/>
                <a:cs typeface="Calibri" pitchFamily="34" charset="0"/>
              </a:rPr>
              <a:t>Vocabulary</a:t>
            </a:r>
          </a:p>
          <a:p>
            <a:pPr algn="ctr"/>
            <a:r>
              <a:rPr lang="ka-GE" sz="3200" b="1" dirty="0">
                <a:solidFill>
                  <a:schemeClr val="bg1"/>
                </a:solidFill>
                <a:latin typeface="Calibri" pitchFamily="34" charset="0"/>
                <a:cs typeface="Calibri" pitchFamily="34" charset="0"/>
              </a:rPr>
              <a:t>ლექსიკა</a:t>
            </a:r>
            <a:endParaRPr lang="en-US" sz="32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500758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23514" y="2176531"/>
            <a:ext cx="3281101" cy="222250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to </a:t>
            </a:r>
            <a:r>
              <a:rPr lang="en-US" sz="2800" b="1" dirty="0" smtClean="0">
                <a:solidFill>
                  <a:schemeClr val="bg1"/>
                </a:solidFill>
                <a:latin typeface="Calibri" pitchFamily="34" charset="0"/>
              </a:rPr>
              <a:t>report</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(v.)</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1800" b="1" dirty="0">
                <a:solidFill>
                  <a:schemeClr val="bg1"/>
                </a:solidFill>
                <a:latin typeface="Calibri" pitchFamily="34" charset="0"/>
              </a:rPr>
              <a:t>ინფორმაციის მიწოდება, მოხსენება</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0"/>
            <a:ext cx="5138637" cy="9687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We called the insurance company to </a:t>
            </a:r>
            <a:r>
              <a:rPr lang="en-US" sz="2400" i="1" dirty="0">
                <a:solidFill>
                  <a:srgbClr val="FF0000"/>
                </a:solidFill>
                <a:latin typeface="Calibri" charset="0"/>
                <a:ea typeface="Calibri" charset="0"/>
                <a:cs typeface="Calibri" charset="0"/>
              </a:rPr>
              <a:t>report</a:t>
            </a:r>
            <a:r>
              <a:rPr lang="en-US" sz="2400" i="1" dirty="0">
                <a:solidFill>
                  <a:schemeClr val="bg1"/>
                </a:solidFill>
                <a:latin typeface="Calibri" charset="0"/>
                <a:ea typeface="Calibri" charset="0"/>
                <a:cs typeface="Calibri" charset="0"/>
              </a:rPr>
              <a:t> the theft.</a:t>
            </a:r>
            <a:endParaRPr lang="ka-GE" sz="2400" i="1" dirty="0">
              <a:solidFill>
                <a:schemeClr val="bg1"/>
              </a:solidFill>
              <a:latin typeface="Calibri" charset="0"/>
              <a:ea typeface="Calibri" charset="0"/>
              <a:cs typeface="Calibri" charset="0"/>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500758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47203" y="2228046"/>
            <a:ext cx="3283425" cy="21709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itchFamily="34" charset="0"/>
              </a:rPr>
              <a:t>retail outlet</a:t>
            </a:r>
          </a:p>
          <a:p>
            <a:pPr lvl="0" algn="ctr"/>
            <a:r>
              <a:rPr lang="en-US" sz="2800" b="1" dirty="0">
                <a:solidFill>
                  <a:schemeClr val="bg1"/>
                </a:solidFill>
                <a:latin typeface="Calibri" pitchFamily="34" charset="0"/>
              </a:rPr>
              <a:t>(n.)</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itchFamily="34" charset="0"/>
            </a:endParaRPr>
          </a:p>
          <a:p>
            <a:pPr algn="ctr"/>
            <a:r>
              <a:rPr lang="ka-GE" sz="1800" b="1" dirty="0" smtClean="0">
                <a:solidFill>
                  <a:schemeClr val="bg1"/>
                </a:solidFill>
                <a:latin typeface="Calibri" pitchFamily="34" charset="0"/>
              </a:rPr>
              <a:t>საცალოდ </a:t>
            </a:r>
            <a:r>
              <a:rPr lang="ka-GE" sz="1800" b="1" dirty="0" smtClean="0">
                <a:solidFill>
                  <a:schemeClr val="bg1"/>
                </a:solidFill>
                <a:latin typeface="Calibri" pitchFamily="34" charset="0"/>
              </a:rPr>
              <a:t>მოვაჭრე</a:t>
            </a:r>
            <a:r>
              <a:rPr lang="en-US" sz="1800" b="1" dirty="0" smtClean="0">
                <a:solidFill>
                  <a:schemeClr val="bg1"/>
                </a:solidFill>
                <a:latin typeface="Calibri" pitchFamily="34" charset="0"/>
              </a:rPr>
              <a:t> </a:t>
            </a:r>
            <a:r>
              <a:rPr lang="ka-GE" sz="1800" b="1" dirty="0" smtClean="0">
                <a:solidFill>
                  <a:schemeClr val="bg1"/>
                </a:solidFill>
                <a:latin typeface="Calibri" pitchFamily="34" charset="0"/>
              </a:rPr>
              <a:t>მაღაზია</a:t>
            </a:r>
            <a:endParaRPr lang="ka-GE" sz="1800" b="1" dirty="0">
              <a:solidFill>
                <a:schemeClr val="bg1"/>
              </a:solidFill>
              <a:latin typeface="Calibri" pitchFamily="34" charset="0"/>
            </a:endParaRPr>
          </a:p>
          <a:p>
            <a:pPr lvl="0" algn="ctr"/>
            <a:endParaRPr lang="ka-GE" sz="1800" dirty="0">
              <a:solidFill>
                <a:srgbClr val="FFFFFF"/>
              </a:solidFill>
              <a:latin typeface="Calibri Regular" charset="0"/>
              <a:ea typeface="Calibri"/>
              <a:cs typeface="Calibri"/>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0"/>
            <a:ext cx="5138637" cy="96876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Their albums are only available online, and not at any </a:t>
            </a:r>
            <a:r>
              <a:rPr lang="en-US" sz="2400" i="1" dirty="0">
                <a:solidFill>
                  <a:srgbClr val="FF0000"/>
                </a:solidFill>
                <a:latin typeface="Calibri" charset="0"/>
                <a:ea typeface="Calibri" charset="0"/>
                <a:cs typeface="Calibri" charset="0"/>
              </a:rPr>
              <a:t>retail outlets.</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500758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xmlns="" id="{748FA8E3-2CE3-3647-992D-018F0126A7B0}"/>
              </a:ext>
            </a:extLst>
          </p:cNvPr>
          <p:cNvSpPr/>
          <p:nvPr/>
        </p:nvSpPr>
        <p:spPr>
          <a:xfrm>
            <a:off x="3342035" y="2905783"/>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B328E047-1F90-4CB1-8264-047021299E60}"/>
              </a:ext>
            </a:extLst>
          </p:cNvPr>
          <p:cNvSpPr txBox="1"/>
          <p:nvPr/>
        </p:nvSpPr>
        <p:spPr>
          <a:xfrm>
            <a:off x="2966184" y="3095890"/>
            <a:ext cx="5720289" cy="1169551"/>
          </a:xfrm>
          <a:prstGeom prst="rect">
            <a:avLst/>
          </a:prstGeom>
          <a:noFill/>
        </p:spPr>
        <p:txBody>
          <a:bodyPr wrap="square" rtlCol="0">
            <a:spAutoFit/>
          </a:bodyPr>
          <a:lstStyle/>
          <a:p>
            <a:pPr algn="ctr"/>
            <a:r>
              <a:rPr lang="en-US" sz="3500" b="1" dirty="0" smtClean="0">
                <a:solidFill>
                  <a:schemeClr val="bg1"/>
                </a:solidFill>
                <a:latin typeface="Calibri" panose="020F0502020204030204" pitchFamily="34" charset="0"/>
                <a:cs typeface="Calibri" panose="020F0502020204030204" pitchFamily="34" charset="0"/>
              </a:rPr>
              <a:t>Reading Comprehension</a:t>
            </a:r>
            <a:endParaRPr lang="en-US" sz="3500" b="1" dirty="0">
              <a:solidFill>
                <a:schemeClr val="bg1"/>
              </a:solidFill>
              <a:latin typeface="Calibri" panose="020F0502020204030204" pitchFamily="34" charset="0"/>
              <a:cs typeface="Calibri" panose="020F0502020204030204" pitchFamily="34" charset="0"/>
            </a:endParaRPr>
          </a:p>
          <a:p>
            <a:pPr algn="ctr"/>
            <a:r>
              <a:rPr lang="ka-GE" sz="3500" b="1"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b="1"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421316" y="1841678"/>
            <a:ext cx="11001626" cy="5016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Mystery </a:t>
            </a:r>
            <a:r>
              <a:rPr lang="en-US" sz="2400" b="1" dirty="0" smtClean="0">
                <a:latin typeface="Calibri" panose="020F0502020204030204" pitchFamily="34" charset="0"/>
                <a:cs typeface="Calibri" panose="020F0502020204030204" pitchFamily="34" charset="0"/>
              </a:rPr>
              <a:t>Shopping</a:t>
            </a:r>
            <a:endParaRPr lang="ka-GE" sz="2400" b="1" dirty="0" smtClean="0">
              <a:latin typeface="Calibri" panose="020F0502020204030204" pitchFamily="34" charset="0"/>
              <a:cs typeface="Calibri" panose="020F0502020204030204" pitchFamily="34" charset="0"/>
            </a:endParaRPr>
          </a:p>
          <a:p>
            <a:pPr algn="ctr"/>
            <a:endParaRPr lang="en-US" sz="2400" b="1" dirty="0">
              <a:latin typeface="Calibri" panose="020F0502020204030204" pitchFamily="34" charset="0"/>
              <a:cs typeface="Calibri" panose="020F0502020204030204" pitchFamily="34" charset="0"/>
            </a:endParaRPr>
          </a:p>
          <a:p>
            <a:pPr algn="just"/>
            <a:r>
              <a:rPr lang="en-US" sz="2400" dirty="0">
                <a:latin typeface="Calibri" panose="020F0502020204030204" pitchFamily="34" charset="0"/>
                <a:cs typeface="Calibri" panose="020F0502020204030204" pitchFamily="34" charset="0"/>
              </a:rPr>
              <a:t>One of the challenges that all businesses face is quality control. For a business that manufactures goods, quality control may require a particular stage in the production process where a random selection of the goods is examined. But what about businesses that provide service, such as stores </a:t>
            </a:r>
            <a:r>
              <a:rPr lang="en-US" sz="2400" dirty="0" smtClean="0">
                <a:latin typeface="Calibri" panose="020F0502020204030204" pitchFamily="34" charset="0"/>
                <a:cs typeface="Calibri" panose="020F0502020204030204" pitchFamily="34" charset="0"/>
              </a:rPr>
              <a:t>and</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restaurants?</a:t>
            </a:r>
          </a:p>
          <a:p>
            <a:pPr algn="just"/>
            <a:r>
              <a:rPr lang="en-US" sz="2400" dirty="0">
                <a:latin typeface="Calibri" panose="020F0502020204030204" pitchFamily="34" charset="0"/>
                <a:cs typeface="Calibri" panose="020F0502020204030204" pitchFamily="34" charset="0"/>
              </a:rPr>
              <a:t>One way of evaluating the quality of service is to ask customers about their experience through questionnaires. This is an important part of many businesses’ customer service strategy.</a:t>
            </a:r>
          </a:p>
          <a:p>
            <a:pPr algn="just"/>
            <a:r>
              <a:rPr lang="en-US" sz="2400" dirty="0">
                <a:latin typeface="Calibri" panose="020F0502020204030204" pitchFamily="34" charset="0"/>
                <a:cs typeface="Calibri" panose="020F0502020204030204" pitchFamily="34" charset="0"/>
              </a:rPr>
              <a:t>There are problems with this approach, though. Customer surveys often have a very low response rate, and those who respond are often only the ones who had a particular difficulty. While it can be useful to be aware of those issues, surveys alone may not give a full picture of the overall quality of service.</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631437" y="1936747"/>
            <a:ext cx="11011401" cy="4620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Increasingly, businesses are using another method of assessing the service they provide: mystery shoppers. Mystery shoppers pretend to be service users and then report on their experiences. As the name suggests, this may involve going into a retail outlet as a customer and buying something, often from a range of products that the business wants to check on. In a world where online shopping is easy to do and so common, stores need to be confident that they are offering a positive experience to the customer who visits their brick-and-mortar store. To assess this, the mystery shopper goes through the experience in the same way any other customer would, making notes on particular aspects, such as time waiting in line or interactions with staff. Some mystery shoppers even wear hidden cameras to record their experiences. The mystery shopper produces a report, which outlines the main positives and negatives of the experience. </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xmlns="" id="{897F9B12-969A-408D-9A80-DB3D56BB645E}"/>
              </a:ext>
            </a:extLst>
          </p:cNvPr>
          <p:cNvSpPr/>
          <p:nvPr/>
        </p:nvSpPr>
        <p:spPr>
          <a:xfrm>
            <a:off x="546378" y="2206409"/>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bg1"/>
                </a:solidFill>
                <a:latin typeface="Calibri" panose="020F0502020204030204" pitchFamily="34" charset="0"/>
                <a:cs typeface="Calibri" panose="020F0502020204030204" pitchFamily="34" charset="0"/>
              </a:rPr>
              <a:t>Businesses benefit from this approach in a number of ways. It should lead to a more balanced assessment of the average service user’s experience rather than a picture that </a:t>
            </a:r>
            <a:r>
              <a:rPr lang="en-US" sz="2400" dirty="0" err="1" smtClean="0">
                <a:solidFill>
                  <a:schemeClr val="bg1"/>
                </a:solidFill>
                <a:latin typeface="Calibri" panose="020F0502020204030204" pitchFamily="34" charset="0"/>
                <a:cs typeface="Calibri" panose="020F0502020204030204" pitchFamily="34" charset="0"/>
              </a:rPr>
              <a:t>emphasises</a:t>
            </a:r>
            <a:r>
              <a:rPr lang="en-US" sz="2400" dirty="0" smtClean="0">
                <a:solidFill>
                  <a:schemeClr val="bg1"/>
                </a:solidFill>
                <a:latin typeface="Calibri" panose="020F0502020204030204" pitchFamily="34" charset="0"/>
                <a:cs typeface="Calibri" panose="020F0502020204030204" pitchFamily="34" charset="0"/>
              </a:rPr>
              <a:t> </a:t>
            </a:r>
            <a:r>
              <a:rPr lang="en-US" sz="2400" dirty="0">
                <a:solidFill>
                  <a:schemeClr val="bg1"/>
                </a:solidFill>
                <a:latin typeface="Calibri" panose="020F0502020204030204" pitchFamily="34" charset="0"/>
                <a:cs typeface="Calibri" panose="020F0502020204030204" pitchFamily="34" charset="0"/>
              </a:rPr>
              <a:t>those who have negative experiences.</a:t>
            </a:r>
          </a:p>
          <a:p>
            <a:pPr algn="just"/>
            <a:r>
              <a:rPr lang="en-US" sz="2400" dirty="0">
                <a:solidFill>
                  <a:schemeClr val="bg1"/>
                </a:solidFill>
                <a:latin typeface="Calibri" panose="020F0502020204030204" pitchFamily="34" charset="0"/>
                <a:cs typeface="Calibri" panose="020F0502020204030204" pitchFamily="34" charset="0"/>
              </a:rPr>
              <a:t>The positive aspects that are identified may lead to bonus payments for staff. Any negative aspects help a business to identify training needs so that staff performance can improve. Some businesses even employ mystery shoppers to visit competitors so that they can see how their offer to the customer compares and act accordingly.</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785606528"/>
              </p:ext>
            </p:extLst>
          </p:nvPr>
        </p:nvGraphicFramePr>
        <p:xfrm>
          <a:off x="577303" y="2573634"/>
          <a:ext cx="8064428" cy="1325562"/>
        </p:xfrm>
        <a:graphic>
          <a:graphicData uri="http://schemas.openxmlformats.org/drawingml/2006/table">
            <a:tbl>
              <a:tblPr>
                <a:noFill/>
                <a:tableStyleId>{B46CFEF4-99AF-46A8-A051-738FFB79779B}</a:tableStyleId>
              </a:tblPr>
              <a:tblGrid>
                <a:gridCol w="8064428">
                  <a:extLst>
                    <a:ext uri="{9D8B030D-6E8A-4147-A177-3AD203B41FA5}">
                      <a16:colId xmlns:a16="http://schemas.microsoft.com/office/drawing/2014/main" xmlns="" val="20000"/>
                    </a:ext>
                  </a:extLst>
                </a:gridCol>
              </a:tblGrid>
              <a:tr h="1325562">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One problem with customer surveys is that few people complete them.</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3885670251"/>
              </p:ext>
            </p:extLst>
          </p:nvPr>
        </p:nvGraphicFramePr>
        <p:xfrm>
          <a:off x="542758" y="4328638"/>
          <a:ext cx="11025417" cy="1465097"/>
        </p:xfrm>
        <a:graphic>
          <a:graphicData uri="http://schemas.openxmlformats.org/drawingml/2006/table">
            <a:tbl>
              <a:tblPr firstRow="1" bandRow="1">
                <a:tableStyleId>{B46CFEF4-99AF-46A8-A051-738FFB79779B}</a:tableStyleId>
              </a:tblPr>
              <a:tblGrid>
                <a:gridCol w="11025417">
                  <a:extLst>
                    <a:ext uri="{9D8B030D-6E8A-4147-A177-3AD203B41FA5}">
                      <a16:colId xmlns:a16="http://schemas.microsoft.com/office/drawing/2014/main" xmlns="" val="2862978725"/>
                    </a:ext>
                  </a:extLst>
                </a:gridCol>
              </a:tblGrid>
              <a:tr h="1465097">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Customer surveys often have a very low response rate, and those who respond are often only the ones who had a particular difficulty.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12" name="Rectangle 11">
            <a:extLst>
              <a:ext uri="{FF2B5EF4-FFF2-40B4-BE49-F238E27FC236}">
                <a16:creationId xmlns:a16="http://schemas.microsoft.com/office/drawing/2014/main" xmlns=""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FA2C0D56-D24E-49E2-B444-9F212DD2CF2A}"/>
              </a:ext>
            </a:extLst>
          </p:cNvPr>
          <p:cNvSpPr/>
          <p:nvPr/>
        </p:nvSpPr>
        <p:spPr>
          <a:xfrm>
            <a:off x="9022450" y="2744291"/>
            <a:ext cx="1496313" cy="984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True</a:t>
            </a:r>
          </a:p>
        </p:txBody>
      </p:sp>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101089570"/>
              </p:ext>
            </p:extLst>
          </p:nvPr>
        </p:nvGraphicFramePr>
        <p:xfrm>
          <a:off x="577303" y="2522281"/>
          <a:ext cx="10245312" cy="1909787"/>
        </p:xfrm>
        <a:graphic>
          <a:graphicData uri="http://schemas.openxmlformats.org/drawingml/2006/table">
            <a:tbl>
              <a:tblPr>
                <a:noFill/>
                <a:tableStyleId>{B46CFEF4-99AF-46A8-A051-738FFB79779B}</a:tableStyleId>
              </a:tblPr>
              <a:tblGrid>
                <a:gridCol w="10245312">
                  <a:extLst>
                    <a:ext uri="{9D8B030D-6E8A-4147-A177-3AD203B41FA5}">
                      <a16:colId xmlns:a16="http://schemas.microsoft.com/office/drawing/2014/main" xmlns="" val="20000"/>
                    </a:ext>
                  </a:extLst>
                </a:gridCol>
              </a:tblGrid>
              <a:tr h="1909787">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Mystery shoppers interview other customers about their experiences.</a:t>
                      </a: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2971841444"/>
              </p:ext>
            </p:extLst>
          </p:nvPr>
        </p:nvGraphicFramePr>
        <p:xfrm>
          <a:off x="560030" y="4225524"/>
          <a:ext cx="10395496" cy="973009"/>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xmlns="" val="2862978725"/>
                    </a:ext>
                  </a:extLst>
                </a:gridCol>
              </a:tblGrid>
              <a:tr h="973009">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Mystery shopper goes through the experience in the same way any other customer would.</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12" name="Rectangle 11">
            <a:extLst>
              <a:ext uri="{FF2B5EF4-FFF2-40B4-BE49-F238E27FC236}">
                <a16:creationId xmlns:a16="http://schemas.microsoft.com/office/drawing/2014/main" xmlns=""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03F1D375-214C-4AC9-9E48-B228DC887883}"/>
              </a:ext>
            </a:extLst>
          </p:cNvPr>
          <p:cNvSpPr/>
          <p:nvPr/>
        </p:nvSpPr>
        <p:spPr>
          <a:xfrm>
            <a:off x="9535963" y="2852049"/>
            <a:ext cx="1067860" cy="759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False</a:t>
            </a:r>
          </a:p>
        </p:txBody>
      </p:sp>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6" name="Rectangle 25"/>
          <p:cNvSpPr/>
          <p:nvPr/>
        </p:nvSpPr>
        <p:spPr>
          <a:xfrm>
            <a:off x="6727971" y="658890"/>
            <a:ext cx="4714614" cy="1043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727970" y="563394"/>
            <a:ext cx="4714615"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107" name="Google Shape;107;g8d3272b2c0_0_301"/>
          <p:cNvGrpSpPr/>
          <p:nvPr/>
        </p:nvGrpSpPr>
        <p:grpSpPr>
          <a:xfrm>
            <a:off x="-4933914" y="895441"/>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Comprehension-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a:t>
              </a:r>
              <a:r>
                <a:rPr lang="en-US" sz="1500" b="1"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946244"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256789" y="2440680"/>
            <a:ext cx="5283921"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Business</a:t>
            </a:r>
            <a:endParaRPr lang="ka-GE" sz="4000" dirty="0" smtClean="0">
              <a:solidFill>
                <a:schemeClr val="bg1"/>
              </a:solidFill>
              <a:latin typeface="Calibri" panose="020F0502020204030204" pitchFamily="34" charset="0"/>
              <a:ea typeface="Calibri"/>
              <a:cs typeface="Calibri" panose="020F0502020204030204" pitchFamily="34" charset="0"/>
              <a:sym typeface="Calibri"/>
            </a:endParaRP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ბიზნესი</a:t>
            </a:r>
            <a:endParaRPr lang="ka-GE"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2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596435" y="725337"/>
            <a:ext cx="2164081" cy="968991"/>
          </a:xfrm>
          <a:prstGeom prst="rect">
            <a:avLst/>
          </a:prstGeom>
          <a:noFill/>
          <a:ln>
            <a:noFill/>
          </a:ln>
        </p:spPr>
      </p:pic>
      <p:pic>
        <p:nvPicPr>
          <p:cNvPr id="25" name="Picture 2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760516" y="725338"/>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3408726494"/>
              </p:ext>
            </p:extLst>
          </p:nvPr>
        </p:nvGraphicFramePr>
        <p:xfrm>
          <a:off x="656948" y="2323770"/>
          <a:ext cx="9115806" cy="1325562"/>
        </p:xfrm>
        <a:graphic>
          <a:graphicData uri="http://schemas.openxmlformats.org/drawingml/2006/table">
            <a:tbl>
              <a:tblPr>
                <a:noFill/>
                <a:tableStyleId>{B46CFEF4-99AF-46A8-A051-738FFB79779B}</a:tableStyleId>
              </a:tblPr>
              <a:tblGrid>
                <a:gridCol w="9115806">
                  <a:extLst>
                    <a:ext uri="{9D8B030D-6E8A-4147-A177-3AD203B41FA5}">
                      <a16:colId xmlns:a16="http://schemas.microsoft.com/office/drawing/2014/main" xmlns="" val="20000"/>
                    </a:ext>
                  </a:extLst>
                </a:gridCol>
              </a:tblGrid>
              <a:tr h="1325562">
                <a:tc>
                  <a:txBody>
                    <a:bodyPr/>
                    <a:lstStyle/>
                    <a:p>
                      <a:pPr marL="0" lvl="0" indent="0" algn="l" rtl="0">
                        <a:lnSpc>
                          <a:spcPct val="115000"/>
                        </a:lnSpc>
                        <a:spcBef>
                          <a:spcPts val="0"/>
                        </a:spcBef>
                        <a:spcAft>
                          <a:spcPts val="0"/>
                        </a:spcAft>
                        <a:buNone/>
                      </a:pPr>
                      <a:endParaRPr lang="en-US" sz="2800" b="0" i="0" dirty="0" smtClean="0">
                        <a:solidFill>
                          <a:schemeClr val="bg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Mystery </a:t>
                      </a:r>
                      <a:r>
                        <a:rPr lang="en-US" sz="2800" b="0" i="0" dirty="0">
                          <a:solidFill>
                            <a:schemeClr val="bg1"/>
                          </a:solidFill>
                          <a:latin typeface="Calibri" panose="020F0502020204030204" pitchFamily="34" charset="0"/>
                          <a:cs typeface="Calibri" panose="020F0502020204030204" pitchFamily="34" charset="0"/>
                        </a:rPr>
                        <a:t>shoppers never record their experience.</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2824748143"/>
              </p:ext>
            </p:extLst>
          </p:nvPr>
        </p:nvGraphicFramePr>
        <p:xfrm>
          <a:off x="577303" y="4359491"/>
          <a:ext cx="10395497" cy="944880"/>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xmlns="" val="2862978725"/>
                    </a:ext>
                  </a:extLst>
                </a:gridCol>
              </a:tblGrid>
              <a:tr h="939525">
                <a:tc>
                  <a:txBody>
                    <a:bodyPr/>
                    <a:lstStyle/>
                    <a:p>
                      <a:r>
                        <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rPr>
                        <a:t>Some mystery shoppers even wear hidden cameras to record their experiences.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12" name="Rectangle 11">
            <a:extLst>
              <a:ext uri="{FF2B5EF4-FFF2-40B4-BE49-F238E27FC236}">
                <a16:creationId xmlns:a16="http://schemas.microsoft.com/office/drawing/2014/main" xmlns=""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3F9B2723-A7C1-4359-8754-AD2C3EBC2337}"/>
              </a:ext>
            </a:extLst>
          </p:cNvPr>
          <p:cNvSpPr/>
          <p:nvPr/>
        </p:nvSpPr>
        <p:spPr>
          <a:xfrm>
            <a:off x="9080023" y="2782106"/>
            <a:ext cx="1184338" cy="805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False</a:t>
            </a:r>
          </a:p>
        </p:txBody>
      </p:sp>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xmlns=""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29204739"/>
              </p:ext>
            </p:extLst>
          </p:nvPr>
        </p:nvGraphicFramePr>
        <p:xfrm>
          <a:off x="648070" y="2522281"/>
          <a:ext cx="9171179" cy="1325563"/>
        </p:xfrm>
        <a:graphic>
          <a:graphicData uri="http://schemas.openxmlformats.org/drawingml/2006/table">
            <a:tbl>
              <a:tblPr>
                <a:noFill/>
                <a:tableStyleId>{B46CFEF4-99AF-46A8-A051-738FFB79779B}</a:tableStyleId>
              </a:tblPr>
              <a:tblGrid>
                <a:gridCol w="9171179">
                  <a:extLst>
                    <a:ext uri="{9D8B030D-6E8A-4147-A177-3AD203B41FA5}">
                      <a16:colId xmlns:a16="http://schemas.microsoft.com/office/drawing/2014/main" xmlns="" val="20000"/>
                    </a:ext>
                  </a:extLst>
                </a:gridCol>
              </a:tblGrid>
              <a:tr h="1325563">
                <a:tc>
                  <a:txBody>
                    <a:bodyPr/>
                    <a:lstStyle/>
                    <a:p>
                      <a:pPr marL="0" lvl="0" indent="0" algn="l" rtl="0">
                        <a:lnSpc>
                          <a:spcPct val="115000"/>
                        </a:lnSpc>
                        <a:spcBef>
                          <a:spcPts val="0"/>
                        </a:spcBef>
                        <a:spcAft>
                          <a:spcPts val="0"/>
                        </a:spcAft>
                        <a:buNone/>
                      </a:pPr>
                      <a:r>
                        <a:rPr lang="en-US" sz="2800" b="0" i="0" dirty="0">
                          <a:solidFill>
                            <a:schemeClr val="bg1"/>
                          </a:solidFill>
                          <a:latin typeface="Calibri" panose="020F0502020204030204" pitchFamily="34" charset="0"/>
                          <a:cs typeface="Calibri" panose="020F0502020204030204" pitchFamily="34" charset="0"/>
                        </a:rPr>
                        <a:t>Based on the assessment of a mystery shopper businesses can give bonus payments to the staff.</a:t>
                      </a: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 name="Table 3">
            <a:extLst>
              <a:ext uri="{FF2B5EF4-FFF2-40B4-BE49-F238E27FC236}">
                <a16:creationId xmlns:a16="http://schemas.microsoft.com/office/drawing/2014/main" xmlns="" id="{D4C80389-CBF2-884A-AAE1-E30DBEC2944A}"/>
              </a:ext>
            </a:extLst>
          </p:cNvPr>
          <p:cNvGraphicFramePr>
            <a:graphicFrameLocks noGrp="1"/>
          </p:cNvGraphicFramePr>
          <p:nvPr>
            <p:extLst>
              <p:ext uri="{D42A27DB-BD31-4B8C-83A1-F6EECF244321}">
                <p14:modId xmlns:p14="http://schemas.microsoft.com/office/powerpoint/2010/main" val="580702441"/>
              </p:ext>
            </p:extLst>
          </p:nvPr>
        </p:nvGraphicFramePr>
        <p:xfrm>
          <a:off x="628218" y="4318465"/>
          <a:ext cx="9972165" cy="944880"/>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xmlns="" val="2862978725"/>
                    </a:ext>
                  </a:extLst>
                </a:gridCol>
              </a:tblGrid>
              <a:tr h="466904">
                <a:tc>
                  <a:txBody>
                    <a:bodyPr/>
                    <a:lstStyle/>
                    <a:p>
                      <a:pPr algn="just"/>
                      <a:r>
                        <a:rPr lang="en-US" sz="2800" i="1" dirty="0">
                          <a:solidFill>
                            <a:schemeClr val="bg1"/>
                          </a:solidFill>
                          <a:latin typeface="Calibri" panose="020F0502020204030204" pitchFamily="34" charset="0"/>
                          <a:cs typeface="Calibri" panose="020F0502020204030204" pitchFamily="34" charset="0"/>
                        </a:rPr>
                        <a:t>The positive aspects that are identified may lead to bonus payments for staff.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34563234"/>
                  </a:ext>
                </a:extLst>
              </a:tr>
            </a:tbl>
          </a:graphicData>
        </a:graphic>
      </p:graphicFrame>
      <p:sp>
        <p:nvSpPr>
          <p:cNvPr id="12" name="Rectangle 11">
            <a:extLst>
              <a:ext uri="{FF2B5EF4-FFF2-40B4-BE49-F238E27FC236}">
                <a16:creationId xmlns:a16="http://schemas.microsoft.com/office/drawing/2014/main" xmlns=""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xmlns=""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xmlns=""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F9D382D3-E9FD-448E-BD04-D21FFB76658D}"/>
              </a:ext>
            </a:extLst>
          </p:cNvPr>
          <p:cNvSpPr/>
          <p:nvPr/>
        </p:nvSpPr>
        <p:spPr>
          <a:xfrm>
            <a:off x="9321794" y="2744292"/>
            <a:ext cx="1416812" cy="957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True</a:t>
            </a:r>
          </a:p>
        </p:txBody>
      </p:sp>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xmlns="" id="{6042AC8F-C617-8540-A5BD-0D218871DB0D}"/>
              </a:ext>
            </a:extLst>
          </p:cNvPr>
          <p:cNvSpPr/>
          <p:nvPr/>
        </p:nvSpPr>
        <p:spPr>
          <a:xfrm>
            <a:off x="7830354" y="377769"/>
            <a:ext cx="3769273"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xmlns="" id="{AD0E387F-F56A-0545-BA44-601E3311587C}"/>
              </a:ext>
            </a:extLst>
          </p:cNvPr>
          <p:cNvSpPr/>
          <p:nvPr/>
        </p:nvSpPr>
        <p:spPr>
          <a:xfrm>
            <a:off x="1029810" y="2778710"/>
            <a:ext cx="9854499" cy="1653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latin typeface="Calibri" panose="020F0502020204030204" pitchFamily="34" charset="0"/>
              <a:cs typeface="Calibri" panose="020F0502020204030204" pitchFamily="34" charset="0"/>
            </a:endParaRPr>
          </a:p>
          <a:p>
            <a:r>
              <a:rPr lang="en-US" sz="3500" dirty="0">
                <a:solidFill>
                  <a:schemeClr val="bg1"/>
                </a:solidFill>
                <a:latin typeface="Calibri" panose="020F0502020204030204" pitchFamily="34" charset="0"/>
                <a:cs typeface="Calibri" panose="020F0502020204030204" pitchFamily="34" charset="0"/>
              </a:rPr>
              <a:t>            </a:t>
            </a:r>
            <a:endParaRPr lang="en-US" sz="3500" dirty="0" smtClean="0">
              <a:solidFill>
                <a:schemeClr val="bg1"/>
              </a:solidFill>
              <a:latin typeface="Calibri" panose="020F0502020204030204" pitchFamily="34" charset="0"/>
              <a:cs typeface="Calibri" panose="020F0502020204030204" pitchFamily="34" charset="0"/>
            </a:endParaRPr>
          </a:p>
          <a:p>
            <a:pPr algn="ctr"/>
            <a:r>
              <a:rPr lang="en-US" sz="3500" b="1" dirty="0" smtClean="0">
                <a:solidFill>
                  <a:schemeClr val="bg1"/>
                </a:solidFill>
                <a:latin typeface="Calibri" panose="020F0502020204030204" pitchFamily="34" charset="0"/>
                <a:cs typeface="Calibri" panose="020F0502020204030204" pitchFamily="34" charset="0"/>
              </a:rPr>
              <a:t>Intensifier </a:t>
            </a:r>
            <a:r>
              <a:rPr lang="en-US" sz="3500" b="1" dirty="0">
                <a:solidFill>
                  <a:schemeClr val="bg1"/>
                </a:solidFill>
                <a:latin typeface="Calibri" panose="020F0502020204030204" pitchFamily="34" charset="0"/>
                <a:cs typeface="Calibri" panose="020F0502020204030204" pitchFamily="34" charset="0"/>
              </a:rPr>
              <a:t>+ </a:t>
            </a:r>
            <a:r>
              <a:rPr lang="en-US" sz="3500" b="1" dirty="0" smtClean="0">
                <a:solidFill>
                  <a:schemeClr val="bg1"/>
                </a:solidFill>
                <a:latin typeface="Calibri" panose="020F0502020204030204" pitchFamily="34" charset="0"/>
                <a:cs typeface="Calibri" panose="020F0502020204030204" pitchFamily="34" charset="0"/>
              </a:rPr>
              <a:t>Comparative Combinations</a:t>
            </a:r>
            <a:endParaRPr lang="en-US" sz="3500" b="1" dirty="0">
              <a:solidFill>
                <a:schemeClr val="bg1"/>
              </a:solidFill>
              <a:latin typeface="Calibri" panose="020F0502020204030204" pitchFamily="34" charset="0"/>
              <a:cs typeface="Calibri" panose="020F0502020204030204" pitchFamily="34" charset="0"/>
            </a:endParaRPr>
          </a:p>
          <a:p>
            <a:pPr algn="ctr"/>
            <a:endParaRPr lang="en-US" sz="3500" dirty="0">
              <a:solidFill>
                <a:schemeClr val="bg1"/>
              </a:solidFill>
              <a:latin typeface="Calibri" panose="020F0502020204030204" pitchFamily="34" charset="0"/>
              <a:cs typeface="Calibri" panose="020F0502020204030204" pitchFamily="34" charset="0"/>
            </a:endParaRPr>
          </a:p>
          <a:p>
            <a:pPr algn="ct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904567" y="2476500"/>
            <a:ext cx="10335153" cy="3328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smtClean="0">
                <a:solidFill>
                  <a:schemeClr val="bg1"/>
                </a:solidFill>
                <a:latin typeface="Calibri" charset="0"/>
                <a:ea typeface="Calibri" charset="0"/>
                <a:cs typeface="Calibri" charset="0"/>
              </a:rPr>
              <a:t>Intensifiers </a:t>
            </a:r>
            <a:r>
              <a:rPr lang="en-US" sz="2500" dirty="0">
                <a:solidFill>
                  <a:schemeClr val="bg1"/>
                </a:solidFill>
                <a:latin typeface="Calibri" charset="0"/>
                <a:ea typeface="Calibri" charset="0"/>
                <a:cs typeface="Calibri" charset="0"/>
              </a:rPr>
              <a:t>are words and phrases that add emphasis or express varying degrees. For example</a:t>
            </a:r>
            <a:r>
              <a:rPr lang="en-US" sz="2500" dirty="0" smtClean="0">
                <a:solidFill>
                  <a:schemeClr val="bg1"/>
                </a:solidFill>
                <a:latin typeface="Calibri" charset="0"/>
                <a:ea typeface="Calibri" charset="0"/>
                <a:cs typeface="Calibri" charset="0"/>
              </a:rPr>
              <a:t>:</a:t>
            </a:r>
          </a:p>
          <a:p>
            <a:endParaRPr lang="en-US" sz="2500" dirty="0">
              <a:solidFill>
                <a:schemeClr val="bg1"/>
              </a:solidFill>
              <a:latin typeface="Calibri" charset="0"/>
              <a:ea typeface="Calibri" charset="0"/>
              <a:cs typeface="Calibri" charset="0"/>
            </a:endParaRPr>
          </a:p>
          <a:p>
            <a:r>
              <a:rPr lang="en-US" sz="2500" b="1" i="1" dirty="0">
                <a:solidFill>
                  <a:schemeClr val="accent2"/>
                </a:solidFill>
                <a:latin typeface="Calibri" charset="0"/>
                <a:ea typeface="Calibri" charset="0"/>
                <a:cs typeface="Calibri" charset="0"/>
              </a:rPr>
              <a:t>a</a:t>
            </a:r>
            <a:r>
              <a:rPr lang="en-US" sz="2500" b="1" i="1" dirty="0" smtClean="0">
                <a:solidFill>
                  <a:schemeClr val="accent2"/>
                </a:solidFill>
                <a:latin typeface="Calibri" charset="0"/>
                <a:ea typeface="Calibri" charset="0"/>
                <a:cs typeface="Calibri" charset="0"/>
              </a:rPr>
              <a:t> </a:t>
            </a:r>
            <a:r>
              <a:rPr lang="en-US" sz="2500" b="1" i="1" dirty="0">
                <a:solidFill>
                  <a:schemeClr val="accent2"/>
                </a:solidFill>
                <a:latin typeface="Calibri" charset="0"/>
                <a:ea typeface="Calibri" charset="0"/>
                <a:cs typeface="Calibri" charset="0"/>
              </a:rPr>
              <a:t>bit                      much                          a great deal</a:t>
            </a:r>
          </a:p>
          <a:p>
            <a:r>
              <a:rPr lang="en-US" sz="2500" b="1" i="1" dirty="0">
                <a:solidFill>
                  <a:schemeClr val="accent2"/>
                </a:solidFill>
                <a:latin typeface="Calibri" charset="0"/>
                <a:ea typeface="Calibri" charset="0"/>
                <a:cs typeface="Calibri" charset="0"/>
              </a:rPr>
              <a:t>a</a:t>
            </a:r>
            <a:r>
              <a:rPr lang="en-US" sz="2500" b="1" i="1" dirty="0" smtClean="0">
                <a:solidFill>
                  <a:schemeClr val="accent2"/>
                </a:solidFill>
                <a:latin typeface="Calibri" charset="0"/>
                <a:ea typeface="Calibri" charset="0"/>
                <a:cs typeface="Calibri" charset="0"/>
              </a:rPr>
              <a:t> </a:t>
            </a:r>
            <a:r>
              <a:rPr lang="en-US" sz="2500" b="1" i="1" dirty="0">
                <a:solidFill>
                  <a:schemeClr val="accent2"/>
                </a:solidFill>
                <a:latin typeface="Calibri" charset="0"/>
                <a:ea typeface="Calibri" charset="0"/>
                <a:cs typeface="Calibri" charset="0"/>
              </a:rPr>
              <a:t>little                   far                               a lot</a:t>
            </a:r>
          </a:p>
          <a:p>
            <a:r>
              <a:rPr lang="en-US" sz="2500" b="1" i="1" dirty="0" smtClean="0">
                <a:solidFill>
                  <a:schemeClr val="accent2"/>
                </a:solidFill>
                <a:latin typeface="Calibri" charset="0"/>
                <a:ea typeface="Calibri" charset="0"/>
                <a:cs typeface="Calibri" charset="0"/>
              </a:rPr>
              <a:t>slightly                </a:t>
            </a:r>
            <a:r>
              <a:rPr lang="en-US" sz="2500" b="1" i="1" dirty="0">
                <a:solidFill>
                  <a:schemeClr val="accent2"/>
                </a:solidFill>
                <a:latin typeface="Calibri" charset="0"/>
                <a:ea typeface="Calibri" charset="0"/>
                <a:cs typeface="Calibri" charset="0"/>
              </a:rPr>
              <a:t>even                             </a:t>
            </a:r>
            <a:r>
              <a:rPr lang="en-US" sz="2500" b="1" i="1" dirty="0" smtClean="0">
                <a:solidFill>
                  <a:schemeClr val="accent2"/>
                </a:solidFill>
                <a:latin typeface="Calibri" charset="0"/>
                <a:ea typeface="Calibri" charset="0"/>
                <a:cs typeface="Calibri" charset="0"/>
              </a:rPr>
              <a:t>significantly</a:t>
            </a:r>
          </a:p>
          <a:p>
            <a:endParaRPr lang="en-US" sz="2500" b="1" i="1" dirty="0">
              <a:solidFill>
                <a:schemeClr val="accent2"/>
              </a:solidFill>
              <a:latin typeface="Calibri" charset="0"/>
              <a:ea typeface="Calibri" charset="0"/>
              <a:cs typeface="Calibri" charset="0"/>
            </a:endParaRPr>
          </a:p>
          <a:p>
            <a:r>
              <a:rPr lang="en-US" sz="2500" dirty="0" smtClean="0">
                <a:solidFill>
                  <a:schemeClr val="bg1"/>
                </a:solidFill>
                <a:latin typeface="Calibri" charset="0"/>
                <a:ea typeface="Calibri" charset="0"/>
                <a:cs typeface="Calibri" charset="0"/>
              </a:rPr>
              <a:t>They help to show how much the difference is.</a:t>
            </a:r>
            <a:endParaRPr lang="en-US" sz="2500" dirty="0">
              <a:solidFill>
                <a:schemeClr val="bg1"/>
              </a:solidFill>
              <a:latin typeface="Calibri" charset="0"/>
              <a:ea typeface="Calibri" charset="0"/>
              <a:cs typeface="Calibri" charset="0"/>
            </a:endParaRPr>
          </a:p>
        </p:txBody>
      </p:sp>
      <p:sp>
        <p:nvSpPr>
          <p:cNvPr id="7" name="Rectangle 6">
            <a:extLst>
              <a:ext uri="{FF2B5EF4-FFF2-40B4-BE49-F238E27FC236}">
                <a16:creationId xmlns:a16="http://schemas.microsoft.com/office/drawing/2014/main" xmlns="" id="{6042AC8F-C617-8540-A5BD-0D218871DB0D}"/>
              </a:ext>
            </a:extLst>
          </p:cNvPr>
          <p:cNvSpPr/>
          <p:nvPr/>
        </p:nvSpPr>
        <p:spPr>
          <a:xfrm>
            <a:off x="7881870" y="377769"/>
            <a:ext cx="36768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89776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936465" y="2477387"/>
            <a:ext cx="10335153" cy="3084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dirty="0">
                <a:solidFill>
                  <a:schemeClr val="bg1"/>
                </a:solidFill>
                <a:latin typeface="Calibri" charset="0"/>
                <a:ea typeface="Calibri" charset="0"/>
                <a:cs typeface="Calibri" charset="0"/>
              </a:rPr>
              <a:t>You can add intensifiers to comparative adjectives in order to express a degree of comparison</a:t>
            </a:r>
            <a:r>
              <a:rPr lang="en-US" sz="2500" dirty="0" smtClean="0">
                <a:solidFill>
                  <a:schemeClr val="bg1"/>
                </a:solidFill>
                <a:latin typeface="Calibri" charset="0"/>
                <a:ea typeface="Calibri" charset="0"/>
                <a:cs typeface="Calibri" charset="0"/>
              </a:rPr>
              <a:t>.</a:t>
            </a:r>
          </a:p>
          <a:p>
            <a:endParaRPr lang="en-US" sz="2500" dirty="0">
              <a:solidFill>
                <a:schemeClr val="bg1"/>
              </a:solidFill>
              <a:latin typeface="Calibri" charset="0"/>
              <a:ea typeface="Calibri" charset="0"/>
              <a:cs typeface="Calibri" charset="0"/>
            </a:endParaRPr>
          </a:p>
          <a:p>
            <a:r>
              <a:rPr lang="en-US" sz="2500" i="1" dirty="0">
                <a:solidFill>
                  <a:schemeClr val="bg1"/>
                </a:solidFill>
                <a:latin typeface="Calibri" charset="0"/>
                <a:ea typeface="Calibri" charset="0"/>
                <a:cs typeface="Calibri" charset="0"/>
              </a:rPr>
              <a:t>The new </a:t>
            </a:r>
            <a:r>
              <a:rPr lang="en-US" sz="2500" i="1" dirty="0" smtClean="0">
                <a:solidFill>
                  <a:schemeClr val="bg1"/>
                </a:solidFill>
                <a:latin typeface="Calibri" charset="0"/>
                <a:ea typeface="Calibri" charset="0"/>
                <a:cs typeface="Calibri" charset="0"/>
              </a:rPr>
              <a:t>ice-cream </a:t>
            </a:r>
            <a:r>
              <a:rPr lang="en-US" sz="2500" i="1" dirty="0">
                <a:solidFill>
                  <a:schemeClr val="bg1"/>
                </a:solidFill>
                <a:latin typeface="Calibri" charset="0"/>
                <a:ea typeface="Calibri" charset="0"/>
                <a:cs typeface="Calibri" charset="0"/>
              </a:rPr>
              <a:t>shop will be </a:t>
            </a:r>
            <a:r>
              <a:rPr lang="en-US" sz="2500" b="1" i="1" dirty="0">
                <a:solidFill>
                  <a:schemeClr val="accent2"/>
                </a:solidFill>
                <a:latin typeface="Calibri" charset="0"/>
                <a:ea typeface="Calibri" charset="0"/>
                <a:cs typeface="Calibri" charset="0"/>
              </a:rPr>
              <a:t>even busier </a:t>
            </a:r>
            <a:r>
              <a:rPr lang="en-US" sz="2500" i="1" dirty="0">
                <a:solidFill>
                  <a:schemeClr val="bg1"/>
                </a:solidFill>
                <a:latin typeface="Calibri" charset="0"/>
                <a:ea typeface="Calibri" charset="0"/>
                <a:cs typeface="Calibri" charset="0"/>
              </a:rPr>
              <a:t>in the summer.</a:t>
            </a:r>
          </a:p>
          <a:p>
            <a:r>
              <a:rPr lang="en-US" sz="2500" i="1" dirty="0">
                <a:solidFill>
                  <a:schemeClr val="bg1"/>
                </a:solidFill>
                <a:latin typeface="Calibri" charset="0"/>
                <a:ea typeface="Calibri" charset="0"/>
                <a:cs typeface="Calibri" charset="0"/>
              </a:rPr>
              <a:t>Building costs will be  </a:t>
            </a:r>
            <a:r>
              <a:rPr lang="en-US" sz="2500" b="1" i="1" dirty="0">
                <a:solidFill>
                  <a:schemeClr val="accent2"/>
                </a:solidFill>
                <a:latin typeface="Calibri" charset="0"/>
                <a:ea typeface="Calibri" charset="0"/>
                <a:cs typeface="Calibri" charset="0"/>
              </a:rPr>
              <a:t>a great deal higher </a:t>
            </a:r>
            <a:r>
              <a:rPr lang="en-US" sz="2500" i="1" dirty="0">
                <a:solidFill>
                  <a:schemeClr val="bg1"/>
                </a:solidFill>
                <a:latin typeface="Calibri" charset="0"/>
                <a:ea typeface="Calibri" charset="0"/>
                <a:cs typeface="Calibri" charset="0"/>
              </a:rPr>
              <a:t>next year, so we should act now.</a:t>
            </a:r>
          </a:p>
        </p:txBody>
      </p:sp>
      <p:pic>
        <p:nvPicPr>
          <p:cNvPr id="9"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xmlns="" id="{6042AC8F-C617-8540-A5BD-0D218871DB0D}"/>
              </a:ext>
            </a:extLst>
          </p:cNvPr>
          <p:cNvSpPr/>
          <p:nvPr/>
        </p:nvSpPr>
        <p:spPr>
          <a:xfrm>
            <a:off x="7881870" y="377769"/>
            <a:ext cx="36768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18252558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46166" y="2615878"/>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Calibri" panose="020F0502020204030204" pitchFamily="34" charset="0"/>
                <a:cs typeface="Calibri" panose="020F0502020204030204" pitchFamily="34" charset="0"/>
              </a:rPr>
              <a:t>much/competitor/more/than/successful/is/This </a:t>
            </a:r>
            <a:r>
              <a:rPr lang="en-US" sz="2800" dirty="0">
                <a:solidFill>
                  <a:schemeClr val="bg1"/>
                </a:solidFill>
                <a:latin typeface="Calibri" panose="020F0502020204030204" pitchFamily="34" charset="0"/>
                <a:cs typeface="Calibri" panose="020F0502020204030204" pitchFamily="34" charset="0"/>
              </a:rPr>
              <a:t>business/its</a:t>
            </a: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This business is much more successful than its competitor.</a:t>
            </a:r>
          </a:p>
        </p:txBody>
      </p:sp>
      <p:sp>
        <p:nvSpPr>
          <p:cNvPr id="10" name="Rectangle 9">
            <a:extLst>
              <a:ext uri="{FF2B5EF4-FFF2-40B4-BE49-F238E27FC236}">
                <a16:creationId xmlns:a16="http://schemas.microsoft.com/office/drawing/2014/main" xmlns="" id="{6042AC8F-C617-8540-A5BD-0D218871DB0D}"/>
              </a:ext>
            </a:extLst>
          </p:cNvPr>
          <p:cNvSpPr/>
          <p:nvPr/>
        </p:nvSpPr>
        <p:spPr>
          <a:xfrm>
            <a:off x="6889898" y="546823"/>
            <a:ext cx="470112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a:p>
            <a:pPr algn="ctr"/>
            <a:r>
              <a:rPr lang="en-US" sz="2800" dirty="0" smtClean="0">
                <a:solidFill>
                  <a:schemeClr val="bg1"/>
                </a:solidFill>
                <a:latin typeface="Calibri" panose="020F0502020204030204" pitchFamily="34" charset="0"/>
                <a:cs typeface="Calibri" panose="020F0502020204030204" pitchFamily="34" charset="0"/>
              </a:rPr>
              <a:t>Grammar </a:t>
            </a:r>
            <a:r>
              <a:rPr lang="en-US" sz="2800" dirty="0">
                <a:solidFill>
                  <a:schemeClr val="bg1"/>
                </a:solidFill>
                <a:latin typeface="Calibri" panose="020F0502020204030204" pitchFamily="34" charset="0"/>
                <a:cs typeface="Calibri" panose="020F0502020204030204" pitchFamily="34" charset="0"/>
              </a:rPr>
              <a:t>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pic>
        <p:nvPicPr>
          <p:cNvPr id="5"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73558" y="2465937"/>
            <a:ext cx="10930870"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from/cheaper/much/than/is </a:t>
            </a:r>
            <a:r>
              <a:rPr lang="en-US" sz="2800" dirty="0">
                <a:latin typeface="Calibri" panose="020F0502020204030204" pitchFamily="34" charset="0"/>
                <a:cs typeface="Calibri" panose="020F0502020204030204" pitchFamily="34" charset="0"/>
              </a:rPr>
              <a:t>not/purchasing/Online/a </a:t>
            </a:r>
            <a:r>
              <a:rPr lang="en-US" sz="2800" dirty="0" smtClean="0">
                <a:latin typeface="Calibri" panose="020F0502020204030204" pitchFamily="34" charset="0"/>
                <a:cs typeface="Calibri" panose="020F0502020204030204" pitchFamily="34" charset="0"/>
              </a:rPr>
              <a:t>shop/buying</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Online purchasing is not much cheaper than buying from a shop.</a:t>
            </a:r>
          </a:p>
          <a:p>
            <a:endParaRPr lang="en-US" sz="3500" dirty="0">
              <a:latin typeface="Calibri" panose="020F0502020204030204" pitchFamily="34" charset="0"/>
              <a:cs typeface="Calibri" panose="020F0502020204030204" pitchFamily="34" charset="0"/>
            </a:endParaRPr>
          </a:p>
        </p:txBody>
      </p:sp>
      <p:pic>
        <p:nvPicPr>
          <p:cNvPr id="5"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6889898" y="546823"/>
            <a:ext cx="470112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a:p>
            <a:pPr algn="ctr"/>
            <a:r>
              <a:rPr lang="en-US" sz="2800" dirty="0" smtClean="0">
                <a:solidFill>
                  <a:schemeClr val="bg1"/>
                </a:solidFill>
                <a:latin typeface="Calibri" panose="020F0502020204030204" pitchFamily="34" charset="0"/>
                <a:cs typeface="Calibri" panose="020F0502020204030204" pitchFamily="34" charset="0"/>
              </a:rPr>
              <a:t>Grammar </a:t>
            </a:r>
            <a:r>
              <a:rPr lang="en-US" sz="2800" dirty="0">
                <a:solidFill>
                  <a:schemeClr val="bg1"/>
                </a:solidFill>
                <a:latin typeface="Calibri" panose="020F0502020204030204" pitchFamily="34" charset="0"/>
                <a:cs typeface="Calibri" panose="020F0502020204030204" pitchFamily="34" charset="0"/>
              </a:rPr>
              <a:t>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527663" y="2423406"/>
            <a:ext cx="11189095"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Calibri" panose="020F0502020204030204" pitchFamily="34" charset="0"/>
                <a:cs typeface="Calibri" panose="020F0502020204030204" pitchFamily="34" charset="0"/>
              </a:rPr>
              <a:t>higher/another/the/great/are/prices/deal/in/shop/a/than/there</a:t>
            </a:r>
            <a:endParaRPr lang="en-US" sz="2800" dirty="0">
              <a:solidFill>
                <a:schemeClr val="bg1"/>
              </a:solidFill>
              <a:latin typeface="Calibri" panose="020F0502020204030204" pitchFamily="34" charset="0"/>
              <a:cs typeface="Calibri" panose="020F0502020204030204" pitchFamily="34" charset="0"/>
            </a:endParaRPr>
          </a:p>
          <a:p>
            <a:endParaRPr lang="en-US" sz="2800" dirty="0">
              <a:solidFill>
                <a:schemeClr val="bg1"/>
              </a:solidFill>
              <a:latin typeface="Calibri" panose="020F0502020204030204" pitchFamily="34" charset="0"/>
              <a:cs typeface="Calibri" panose="020F0502020204030204" pitchFamily="34" charset="0"/>
            </a:endParaRPr>
          </a:p>
          <a:p>
            <a:r>
              <a:rPr lang="en-US" sz="2800" dirty="0">
                <a:solidFill>
                  <a:schemeClr val="bg1"/>
                </a:solidFill>
                <a:latin typeface="Calibri" panose="020F0502020204030204" pitchFamily="34" charset="0"/>
                <a:cs typeface="Calibri" panose="020F0502020204030204" pitchFamily="34" charset="0"/>
              </a:rPr>
              <a:t>The prices are a great deal higher there than in another shop.</a:t>
            </a:r>
          </a:p>
        </p:txBody>
      </p:sp>
      <p:pic>
        <p:nvPicPr>
          <p:cNvPr id="5"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6" name="Picture 5">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xmlns="" id="{6042AC8F-C617-8540-A5BD-0D218871DB0D}"/>
              </a:ext>
            </a:extLst>
          </p:cNvPr>
          <p:cNvSpPr/>
          <p:nvPr/>
        </p:nvSpPr>
        <p:spPr>
          <a:xfrm>
            <a:off x="6889898" y="546823"/>
            <a:ext cx="470112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a:p>
            <a:pPr algn="ctr"/>
            <a:r>
              <a:rPr lang="en-US" sz="2800" dirty="0" smtClean="0">
                <a:solidFill>
                  <a:schemeClr val="bg1"/>
                </a:solidFill>
                <a:latin typeface="Calibri" panose="020F0502020204030204" pitchFamily="34" charset="0"/>
                <a:cs typeface="Calibri" panose="020F0502020204030204" pitchFamily="34" charset="0"/>
              </a:rPr>
              <a:t>Grammar </a:t>
            </a:r>
            <a:r>
              <a:rPr lang="en-US" sz="2800" dirty="0">
                <a:solidFill>
                  <a:schemeClr val="bg1"/>
                </a:solidFill>
                <a:latin typeface="Calibri" panose="020F0502020204030204" pitchFamily="34" charset="0"/>
                <a:cs typeface="Calibri" panose="020F0502020204030204" pitchFamily="34" charset="0"/>
              </a:rPr>
              <a:t>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6" name="Rectangle 15">
            <a:extLst>
              <a:ext uri="{FF2B5EF4-FFF2-40B4-BE49-F238E27FC236}">
                <a16:creationId xmlns:a16="http://schemas.microsoft.com/office/drawing/2014/main" xmlns="" id="{6042AC8F-C617-8540-A5BD-0D218871DB0D}"/>
              </a:ext>
            </a:extLst>
          </p:cNvPr>
          <p:cNvSpPr/>
          <p:nvPr/>
        </p:nvSpPr>
        <p:spPr>
          <a:xfrm>
            <a:off x="6821183" y="575588"/>
            <a:ext cx="4701127"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Calibri" panose="020F0502020204030204" pitchFamily="34" charset="0"/>
              <a:cs typeface="Calibri" panose="020F0502020204030204" pitchFamily="34" charset="0"/>
            </a:endParaRPr>
          </a:p>
        </p:txBody>
      </p:sp>
      <p:sp>
        <p:nvSpPr>
          <p:cNvPr id="106" name="Google Shape;106;g8d3272b2c0_0_301"/>
          <p:cNvSpPr txBox="1">
            <a:spLocks noGrp="1"/>
          </p:cNvSpPr>
          <p:nvPr>
            <p:ph type="title"/>
          </p:nvPr>
        </p:nvSpPr>
        <p:spPr>
          <a:xfrm>
            <a:off x="5788039" y="447484"/>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err="1">
                <a:solidFill>
                  <a:schemeClr val="bg1"/>
                </a:solidFill>
                <a:latin typeface="Calibri" panose="020F0502020204030204" pitchFamily="34" charset="0"/>
                <a:cs typeface="Calibri" panose="020F0502020204030204" pitchFamily="34" charset="0"/>
              </a:rPr>
              <a:t>გაკვეთილის</a:t>
            </a: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grpSp>
        <p:nvGrpSpPr>
          <p:cNvPr id="2" name="Google Shape;107;g8d3272b2c0_0_301"/>
          <p:cNvGrpSpPr/>
          <p:nvPr/>
        </p:nvGrpSpPr>
        <p:grpSpPr>
          <a:xfrm>
            <a:off x="333487" y="2323650"/>
            <a:ext cx="6253054" cy="3092028"/>
            <a:chOff x="-404278" y="239928"/>
            <a:chExt cx="7136292" cy="1558436"/>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about</a:t>
              </a:r>
              <a:r>
                <a:rPr lang="ka-GE" sz="2400" u="none" strike="noStrike" cap="none" dirty="0">
                  <a:solidFill>
                    <a:schemeClr val="lt1"/>
                  </a:solidFill>
                  <a:latin typeface="Calibri" panose="020F0502020204030204" pitchFamily="34" charset="0"/>
                  <a:ea typeface="Calibri"/>
                  <a:cs typeface="Calibri" panose="020F0502020204030204" pitchFamily="34" charset="0"/>
                  <a:sym typeface="Calibri"/>
                </a:rPr>
                <a:t> </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mystery shoppers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14511" y="1400864"/>
              <a:ext cx="423610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Intensifier + comparative combinations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736122" y="2269746"/>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Business</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ბიზნესი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212184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C633668A-C180-4A05-AB4F-6AAFDE5258A4}"/>
              </a:ext>
            </a:extLst>
          </p:cNvPr>
          <p:cNvSpPr/>
          <p:nvPr/>
        </p:nvSpPr>
        <p:spPr>
          <a:xfrm>
            <a:off x="1022592" y="2744614"/>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xmlns="" id="{20BD67DF-B55F-3B41-8E9D-D3A0EFBDB28E}"/>
              </a:ext>
            </a:extLst>
          </p:cNvPr>
          <p:cNvSpPr txBox="1">
            <a:spLocks/>
          </p:cNvSpPr>
          <p:nvPr/>
        </p:nvSpPr>
        <p:spPr>
          <a:xfrm>
            <a:off x="1022591" y="2927524"/>
            <a:ext cx="10148206" cy="140857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 paragraph describing a successful business.</a:t>
            </a:r>
          </a:p>
        </p:txBody>
      </p:sp>
      <p:sp>
        <p:nvSpPr>
          <p:cNvPr id="7" name="Rectangle 6">
            <a:extLst>
              <a:ext uri="{FF2B5EF4-FFF2-40B4-BE49-F238E27FC236}">
                <a16:creationId xmlns:a16="http://schemas.microsoft.com/office/drawing/2014/main" xmlns="" id="{6042AC8F-C617-8540-A5BD-0D218871DB0D}"/>
              </a:ext>
            </a:extLst>
          </p:cNvPr>
          <p:cNvSpPr/>
          <p:nvPr/>
        </p:nvSpPr>
        <p:spPr>
          <a:xfrm>
            <a:off x="6855846" y="582248"/>
            <a:ext cx="4150670" cy="956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Activity</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6"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xmlns=""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Rectangle 3">
            <a:extLst>
              <a:ext uri="{FF2B5EF4-FFF2-40B4-BE49-F238E27FC236}">
                <a16:creationId xmlns:a16="http://schemas.microsoft.com/office/drawing/2014/main" xmlns="" id="{6AD9A7B7-2E7A-4C45-8448-1D4A0B159BF3}"/>
              </a:ext>
            </a:extLst>
          </p:cNvPr>
          <p:cNvSpPr/>
          <p:nvPr/>
        </p:nvSpPr>
        <p:spPr>
          <a:xfrm>
            <a:off x="2920813" y="2537096"/>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3200" dirty="0">
                <a:solidFill>
                  <a:schemeClr val="bg1"/>
                </a:solidFill>
                <a:latin typeface="Calibri" panose="020F0502020204030204" pitchFamily="34" charset="0"/>
                <a:ea typeface="Times New Roman"/>
                <a:cs typeface="Calibri" panose="020F0502020204030204" pitchFamily="34" charset="0"/>
                <a:sym typeface="Times New Roman"/>
              </a:rPr>
              <a:t>How does one start a new business?</a:t>
            </a:r>
          </a:p>
        </p:txBody>
      </p:sp>
      <p:sp>
        <p:nvSpPr>
          <p:cNvPr id="2" name="Rectangle 1">
            <a:extLst>
              <a:ext uri="{FF2B5EF4-FFF2-40B4-BE49-F238E27FC236}">
                <a16:creationId xmlns:a16="http://schemas.microsoft.com/office/drawing/2014/main" xmlns="" id="{F0CABC84-C1D3-48EB-9893-A38EE19A2569}"/>
              </a:ext>
            </a:extLst>
          </p:cNvPr>
          <p:cNvSpPr/>
          <p:nvPr/>
        </p:nvSpPr>
        <p:spPr>
          <a:xfrm>
            <a:off x="2920813" y="4457622"/>
            <a:ext cx="5992523" cy="1518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What are some tips for making a business successful?</a:t>
            </a:r>
          </a:p>
        </p:txBody>
      </p:sp>
      <p:pic>
        <p:nvPicPr>
          <p:cNvPr id="9"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596435" y="725337"/>
            <a:ext cx="2164081" cy="968991"/>
          </a:xfrm>
          <a:prstGeom prst="rect">
            <a:avLst/>
          </a:prstGeom>
          <a:noFill/>
          <a:ln>
            <a:noFill/>
          </a:ln>
        </p:spPr>
      </p:pic>
      <p:pic>
        <p:nvPicPr>
          <p:cNvPr id="11" name="Picture 10">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760516" y="725338"/>
            <a:ext cx="2376972" cy="968991"/>
          </a:xfrm>
          <a:prstGeom prst="rect">
            <a:avLst/>
          </a:prstGeom>
        </p:spPr>
      </p:pic>
      <p:sp>
        <p:nvSpPr>
          <p:cNvPr id="12" name="Rectangle 11"/>
          <p:cNvSpPr/>
          <p:nvPr/>
        </p:nvSpPr>
        <p:spPr>
          <a:xfrm>
            <a:off x="7856114" y="706428"/>
            <a:ext cx="2846230" cy="96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38;p3"/>
          <p:cNvSpPr txBox="1">
            <a:spLocks noGrp="1"/>
          </p:cNvSpPr>
          <p:nvPr>
            <p:ph type="title"/>
          </p:nvPr>
        </p:nvSpPr>
        <p:spPr>
          <a:xfrm>
            <a:off x="7856114" y="828083"/>
            <a:ext cx="2949261"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a:solidFill>
                  <a:schemeClr val="bg1"/>
                </a:solidFill>
                <a:latin typeface="Calibri" pitchFamily="34" charset="0"/>
                <a:cs typeface="Calibri" pitchFamily="34" charset="0"/>
              </a:rPr>
              <a:t>Introduction</a:t>
            </a:r>
            <a:br>
              <a:rPr lang="en-US" sz="3200" dirty="0">
                <a:solidFill>
                  <a:schemeClr val="bg1"/>
                </a:solidFill>
                <a:latin typeface="Calibri" pitchFamily="34" charset="0"/>
                <a:cs typeface="Calibri" pitchFamily="34" charset="0"/>
              </a:rPr>
            </a:br>
            <a:r>
              <a:rPr lang="ka-GE" sz="3200" dirty="0">
                <a:solidFill>
                  <a:schemeClr val="bg1"/>
                </a:solidFill>
                <a:latin typeface="Calibri" pitchFamily="34" charset="0"/>
                <a:cs typeface="Calibri" pitchFamily="34" charset="0"/>
              </a:rPr>
              <a:t>შესავალი</a:t>
            </a:r>
            <a:endParaRPr sz="32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xmlns=""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xmlns="" id="{A496D01A-79D0-4890-9C5F-709630ED59D2}"/>
              </a:ext>
            </a:extLst>
          </p:cNvPr>
          <p:cNvSpPr/>
          <p:nvPr/>
        </p:nvSpPr>
        <p:spPr>
          <a:xfrm>
            <a:off x="628650" y="1733107"/>
            <a:ext cx="10962375" cy="483123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I am highly inspired by my uncle’s journey in starting up a new business. I remember that he used to discuss setting up the capital investment and infrastructure to get his small restaurant going all the time when I was younger. Within two years of the start date, his restaurant </a:t>
            </a:r>
            <a:r>
              <a:rPr lang="en-US" sz="2800" dirty="0" smtClean="0">
                <a:latin typeface="Calibri" panose="020F0502020204030204" pitchFamily="34" charset="0"/>
                <a:cs typeface="Calibri" panose="020F0502020204030204" pitchFamily="34" charset="0"/>
              </a:rPr>
              <a:t>got so popular that he received </a:t>
            </a:r>
            <a:r>
              <a:rPr lang="en-US" sz="2800" dirty="0">
                <a:latin typeface="Calibri" panose="020F0502020204030204" pitchFamily="34" charset="0"/>
                <a:cs typeface="Calibri" panose="020F0502020204030204" pitchFamily="34" charset="0"/>
              </a:rPr>
              <a:t>an entrepreneurs award from a local newspaper. Moreover, my cousins also got involved in this business by incorporating innovative ideas strategically to enhance this business. They created an app for online orders and home delivery. I firmly believe that just because of his dedication and determination, his business will continue to grow by leaps and bounds.</a:t>
            </a:r>
          </a:p>
        </p:txBody>
      </p:sp>
      <p:pic>
        <p:nvPicPr>
          <p:cNvPr id="5" name="Google Shape;90;p1">
            <a:extLst>
              <a:ext uri="{FF2B5EF4-FFF2-40B4-BE49-F238E27FC236}">
                <a16:creationId xmlns:a16="http://schemas.microsoft.com/office/drawing/2014/main" xmlns=""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7" name="Picture 6">
            <a:extLst>
              <a:ext uri="{FF2B5EF4-FFF2-40B4-BE49-F238E27FC236}">
                <a16:creationId xmlns:a16="http://schemas.microsoft.com/office/drawing/2014/main" xmlns=""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7" name="Google Shape;90;p1">
            <a:extLst>
              <a:ext uri="{FF2B5EF4-FFF2-40B4-BE49-F238E27FC236}">
                <a16:creationId xmlns:a16="http://schemas.microsoft.com/office/drawing/2014/main" xmlns="" id="{5F91BBF8-4280-E84D-AC36-E0FB43FF28A2}"/>
              </a:ext>
            </a:extLst>
          </p:cNvPr>
          <p:cNvPicPr preferRelativeResize="0"/>
          <p:nvPr/>
        </p:nvPicPr>
        <p:blipFill rotWithShape="1">
          <a:blip r:embed="rId3">
            <a:alphaModFix/>
          </a:blip>
          <a:srcRect/>
          <a:stretch/>
        </p:blipFill>
        <p:spPr>
          <a:xfrm>
            <a:off x="383589" y="617723"/>
            <a:ext cx="2164081" cy="968991"/>
          </a:xfrm>
          <a:prstGeom prst="rect">
            <a:avLst/>
          </a:prstGeom>
          <a:noFill/>
          <a:ln>
            <a:noFill/>
          </a:ln>
        </p:spPr>
      </p:pic>
      <p:pic>
        <p:nvPicPr>
          <p:cNvPr id="8" name="Picture 7">
            <a:extLst>
              <a:ext uri="{FF2B5EF4-FFF2-40B4-BE49-F238E27FC236}">
                <a16:creationId xmlns:a16="http://schemas.microsoft.com/office/drawing/2014/main" xmlns="" id="{B467AF7E-AEF5-7240-BF10-F478703462D6}"/>
              </a:ext>
            </a:extLst>
          </p:cNvPr>
          <p:cNvPicPr>
            <a:picLocks noChangeAspect="1"/>
          </p:cNvPicPr>
          <p:nvPr/>
        </p:nvPicPr>
        <p:blipFill>
          <a:blip r:embed="rId4"/>
          <a:stretch>
            <a:fillRect/>
          </a:stretch>
        </p:blipFill>
        <p:spPr>
          <a:xfrm>
            <a:off x="2532073" y="617722"/>
            <a:ext cx="2376972" cy="968991"/>
          </a:xfrm>
          <a:prstGeom prst="rect">
            <a:avLst/>
          </a:prstGeom>
        </p:spPr>
      </p:pic>
      <p:grpSp>
        <p:nvGrpSpPr>
          <p:cNvPr id="10" name="Google Shape;147;g8d3272b2c0_0_186"/>
          <p:cNvGrpSpPr/>
          <p:nvPr/>
        </p:nvGrpSpPr>
        <p:grpSpPr>
          <a:xfrm>
            <a:off x="1893194" y="1573165"/>
            <a:ext cx="8757634" cy="5095246"/>
            <a:chOff x="-58536" y="-520956"/>
            <a:chExt cx="9490288" cy="6173442"/>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5988958">
              <a:off x="4500960" y="1788457"/>
              <a:ext cx="373116" cy="13141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198319" y="-520956"/>
              <a:ext cx="2954742" cy="21617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194999" y="49750"/>
              <a:ext cx="2860139"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endParaRPr lang="ka-GE" sz="18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1800" b="1" dirty="0">
                  <a:solidFill>
                    <a:srgbClr val="FFFFFF"/>
                  </a:solidFill>
                  <a:latin typeface="Calibri" panose="020F0502020204030204" pitchFamily="34" charset="0"/>
                  <a:ea typeface="Calibri"/>
                  <a:cs typeface="Calibri" panose="020F0502020204030204" pitchFamily="34" charset="0"/>
                  <a:sym typeface="Calibri"/>
                </a:rPr>
                <a:t>c</a:t>
              </a:r>
              <a:r>
                <a:rPr lang="en-US" sz="1800" b="1" dirty="0" smtClean="0">
                  <a:solidFill>
                    <a:srgbClr val="FFFFFF"/>
                  </a:solidFill>
                  <a:latin typeface="Calibri" panose="020F0502020204030204" pitchFamily="34" charset="0"/>
                  <a:ea typeface="Calibri"/>
                  <a:cs typeface="Calibri" panose="020F0502020204030204" pitchFamily="34" charset="0"/>
                  <a:sym typeface="Calibri"/>
                </a:rPr>
                <a:t>ash-flow</a:t>
              </a:r>
            </a:p>
            <a:p>
              <a:pPr marL="0" marR="0" lvl="0" indent="0" algn="ctr" rtl="0">
                <a:lnSpc>
                  <a:spcPct val="90000"/>
                </a:lnSpc>
                <a:spcBef>
                  <a:spcPts val="630"/>
                </a:spcBef>
                <a:spcAft>
                  <a:spcPts val="0"/>
                </a:spcAft>
                <a:buClr>
                  <a:srgbClr val="000000"/>
                </a:buClr>
                <a:buFont typeface="Arial"/>
                <a:buNone/>
              </a:pPr>
              <a:r>
                <a:rPr lang="en-US" sz="1800" b="1" dirty="0" smtClean="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Clr>
                  <a:srgbClr val="000000"/>
                </a:buClr>
                <a:buFont typeface="Arial"/>
                <a:buNone/>
              </a:pPr>
              <a:r>
                <a:rPr lang="ka-GE" sz="1800" b="1" dirty="0" smtClean="0">
                  <a:solidFill>
                    <a:srgbClr val="FFFFFF"/>
                  </a:solidFill>
                  <a:latin typeface="Calibri" panose="020F0502020204030204" pitchFamily="34" charset="0"/>
                  <a:ea typeface="Calibri"/>
                  <a:cs typeface="Calibri" panose="020F0502020204030204" pitchFamily="34" charset="0"/>
                  <a:sym typeface="Calibri"/>
                </a:rPr>
                <a:t>ფულადი სახსრების მოძრაობა</a:t>
              </a:r>
              <a:endParaRPr lang="en-US" sz="1800" b="1" dirty="0" smtClean="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endParaRPr lang="en-US" sz="1800" b="1" dirty="0" smtClean="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endParaRPr sz="1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20346826" flipV="1">
              <a:off x="5614978" y="1876725"/>
              <a:ext cx="1183889" cy="90910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5572412" y="3550273"/>
              <a:ext cx="3020257"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bg1"/>
                  </a:solidFill>
                  <a:latin typeface="Calibri" pitchFamily="34" charset="0"/>
                  <a:ea typeface="Calisto MT Regular" charset="0"/>
                  <a:cs typeface="Calibri" pitchFamily="34" charset="0"/>
                </a:rPr>
                <a:t>e</a:t>
              </a:r>
              <a:r>
                <a:rPr lang="en-US" sz="1800" b="1" dirty="0" smtClean="0">
                  <a:solidFill>
                    <a:schemeClr val="bg1"/>
                  </a:solidFill>
                  <a:latin typeface="Calibri" pitchFamily="34" charset="0"/>
                  <a:ea typeface="Calisto MT Regular" charset="0"/>
                  <a:cs typeface="Calibri" pitchFamily="34" charset="0"/>
                </a:rPr>
                <a:t>quity capital</a:t>
              </a:r>
            </a:p>
            <a:p>
              <a:pPr marL="0" lvl="0" indent="0" algn="ctr" rtl="0">
                <a:spcBef>
                  <a:spcPts val="0"/>
                </a:spcBef>
                <a:spcAft>
                  <a:spcPts val="0"/>
                </a:spcAft>
                <a:buNone/>
              </a:pPr>
              <a:r>
                <a:rPr lang="en-US" sz="1800" b="1" dirty="0" smtClean="0">
                  <a:solidFill>
                    <a:schemeClr val="bg1"/>
                  </a:solidFill>
                  <a:latin typeface="Calibri" pitchFamily="34" charset="0"/>
                  <a:ea typeface="Calisto MT Regular" charset="0"/>
                  <a:cs typeface="Calibri" pitchFamily="34" charset="0"/>
                </a:rPr>
                <a:t>(n.)</a:t>
              </a:r>
            </a:p>
            <a:p>
              <a:pPr marL="0" lvl="0" indent="0" algn="ctr" rtl="0">
                <a:spcBef>
                  <a:spcPts val="0"/>
                </a:spcBef>
                <a:spcAft>
                  <a:spcPts val="0"/>
                </a:spcAft>
                <a:buNone/>
              </a:pPr>
              <a:r>
                <a:rPr lang="ka-GE" sz="1800" b="1" dirty="0" smtClean="0">
                  <a:solidFill>
                    <a:schemeClr val="bg1"/>
                  </a:solidFill>
                  <a:latin typeface="Calibri" pitchFamily="34" charset="0"/>
                  <a:ea typeface="Calisto MT Regular" charset="0"/>
                  <a:cs typeface="Calibri" pitchFamily="34" charset="0"/>
                </a:rPr>
                <a:t>სააქციო კაპიტალი</a:t>
              </a:r>
              <a:endParaRPr sz="1800" b="1" dirty="0">
                <a:solidFill>
                  <a:schemeClr val="bg1"/>
                </a:solidFill>
                <a:latin typeface="Calibri" pitchFamily="34" charset="0"/>
                <a:ea typeface="Calisto MT Regular" charset="0"/>
                <a:cs typeface="Calibri" pitchFamily="34" charset="0"/>
              </a:endParaRPr>
            </a:p>
          </p:txBody>
        </p:sp>
        <p:sp>
          <p:nvSpPr>
            <p:cNvPr id="27" name="Google Shape;170;g8d3272b2c0_0_186"/>
            <p:cNvSpPr/>
            <p:nvPr/>
          </p:nvSpPr>
          <p:spPr>
            <a:xfrm rot="9722507" flipV="1">
              <a:off x="2793324" y="3281597"/>
              <a:ext cx="1240398" cy="64752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805073" y="3519642"/>
              <a:ext cx="2982785"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1237397" y="3918598"/>
              <a:ext cx="2118137" cy="136556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1" dirty="0">
                  <a:solidFill>
                    <a:srgbClr val="FFFFFF"/>
                  </a:solidFill>
                  <a:latin typeface="Calibri" panose="020F0502020204030204" pitchFamily="34" charset="0"/>
                  <a:ea typeface="Calibri"/>
                  <a:cs typeface="Calibri" panose="020F0502020204030204" pitchFamily="34" charset="0"/>
                  <a:sym typeface="Calibri"/>
                </a:rPr>
                <a:t>a</a:t>
              </a:r>
              <a:r>
                <a:rPr lang="en-US" sz="18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ssets</a:t>
              </a:r>
            </a:p>
            <a:p>
              <a:pPr marL="0" marR="0" lvl="0" indent="0" algn="ctr" rtl="0">
                <a:lnSpc>
                  <a:spcPct val="90000"/>
                </a:lnSpc>
                <a:spcBef>
                  <a:spcPts val="0"/>
                </a:spcBef>
                <a:spcAft>
                  <a:spcPts val="0"/>
                </a:spcAft>
                <a:buNone/>
              </a:pPr>
              <a:r>
                <a:rPr lang="en-US" sz="1800" b="1" dirty="0" smtClean="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0"/>
                </a:spcBef>
                <a:spcAft>
                  <a:spcPts val="0"/>
                </a:spcAft>
                <a:buNone/>
              </a:pPr>
              <a:r>
                <a:rPr lang="ka-GE" sz="1800" b="1" u="none" strike="noStrike" cap="none" dirty="0" smtClean="0">
                  <a:solidFill>
                    <a:srgbClr val="FFFFFF"/>
                  </a:solidFill>
                  <a:latin typeface="Calibri" panose="020F0502020204030204" pitchFamily="34" charset="0"/>
                  <a:ea typeface="Calibri"/>
                  <a:cs typeface="Calibri" panose="020F0502020204030204" pitchFamily="34" charset="0"/>
                  <a:sym typeface="Calibri"/>
                </a:rPr>
                <a:t>აქტივები</a:t>
              </a:r>
              <a:endParaRPr lang="en-US" sz="18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571325" y="933689"/>
              <a:ext cx="2860427" cy="208272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bg1"/>
                  </a:solidFill>
                  <a:latin typeface="Calibri" pitchFamily="34" charset="0"/>
                  <a:ea typeface="Calisto MT Regular" charset="0"/>
                  <a:cs typeface="Calibri" pitchFamily="34" charset="0"/>
                </a:rPr>
                <a:t>liability</a:t>
              </a:r>
            </a:p>
            <a:p>
              <a:pPr marL="0" lvl="0" indent="0" algn="ctr" rtl="0">
                <a:spcBef>
                  <a:spcPts val="0"/>
                </a:spcBef>
                <a:spcAft>
                  <a:spcPts val="0"/>
                </a:spcAft>
                <a:buNone/>
              </a:pPr>
              <a:r>
                <a:rPr lang="en-US" sz="1800" b="1" dirty="0" smtClean="0">
                  <a:solidFill>
                    <a:schemeClr val="bg1"/>
                  </a:solidFill>
                  <a:latin typeface="Calibri" pitchFamily="34" charset="0"/>
                  <a:ea typeface="Calisto MT Regular" charset="0"/>
                  <a:cs typeface="Calibri" pitchFamily="34" charset="0"/>
                </a:rPr>
                <a:t>(n.)</a:t>
              </a:r>
            </a:p>
            <a:p>
              <a:pPr marL="0" lvl="0" indent="0" algn="ctr" rtl="0">
                <a:spcBef>
                  <a:spcPts val="0"/>
                </a:spcBef>
                <a:spcAft>
                  <a:spcPts val="0"/>
                </a:spcAft>
                <a:buNone/>
              </a:pPr>
              <a:r>
                <a:rPr lang="ka-GE" sz="1800" b="1" dirty="0" smtClean="0">
                  <a:solidFill>
                    <a:schemeClr val="bg1"/>
                  </a:solidFill>
                  <a:latin typeface="Calibri" pitchFamily="34" charset="0"/>
                  <a:ea typeface="Calisto MT Regular" charset="0"/>
                  <a:cs typeface="Calibri" pitchFamily="34" charset="0"/>
                </a:rPr>
                <a:t>ვალდებულება</a:t>
              </a:r>
              <a:endParaRPr sz="1800" b="1" dirty="0">
                <a:solidFill>
                  <a:schemeClr val="bg1"/>
                </a:solidFill>
                <a:latin typeface="Calibri" pitchFamily="34" charset="0"/>
                <a:ea typeface="Calisto MT Regular" charset="0"/>
                <a:cs typeface="Calibri" pitchFamily="34" charset="0"/>
              </a:endParaRPr>
            </a:p>
          </p:txBody>
        </p:sp>
        <p:sp>
          <p:nvSpPr>
            <p:cNvPr id="35" name="Google Shape;178;g8d3272b2c0_0_186"/>
            <p:cNvSpPr/>
            <p:nvPr/>
          </p:nvSpPr>
          <p:spPr>
            <a:xfrm rot="12155486" flipV="1">
              <a:off x="2799082" y="2174049"/>
              <a:ext cx="1087893"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58536" y="793251"/>
              <a:ext cx="3000109" cy="216821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ka-GE" sz="2000" b="1" dirty="0" smtClean="0">
                <a:solidFill>
                  <a:schemeClr val="bg1"/>
                </a:solidFill>
                <a:latin typeface="Calibri" pitchFamily="34" charset="0"/>
                <a:ea typeface="Calisto MT Regular" charset="0"/>
                <a:cs typeface="Calibri" pitchFamily="34" charset="0"/>
              </a:endParaRPr>
            </a:p>
            <a:p>
              <a:pPr marL="0" lvl="0" indent="0" algn="ctr" rtl="0">
                <a:spcBef>
                  <a:spcPts val="0"/>
                </a:spcBef>
                <a:spcAft>
                  <a:spcPts val="0"/>
                </a:spcAft>
                <a:buNone/>
              </a:pPr>
              <a:r>
                <a:rPr lang="en-US" sz="1800" b="1" dirty="0" smtClean="0">
                  <a:solidFill>
                    <a:schemeClr val="bg1"/>
                  </a:solidFill>
                  <a:latin typeface="Calibri" pitchFamily="34" charset="0"/>
                  <a:ea typeface="Calisto MT Regular" charset="0"/>
                  <a:cs typeface="Calibri" pitchFamily="34" charset="0"/>
                </a:rPr>
                <a:t>turnover</a:t>
              </a:r>
            </a:p>
            <a:p>
              <a:pPr marL="0" lvl="0" indent="0" algn="ctr" rtl="0">
                <a:spcBef>
                  <a:spcPts val="0"/>
                </a:spcBef>
                <a:spcAft>
                  <a:spcPts val="0"/>
                </a:spcAft>
                <a:buNone/>
              </a:pPr>
              <a:r>
                <a:rPr lang="en-US" sz="1800" b="1" dirty="0" smtClean="0">
                  <a:solidFill>
                    <a:schemeClr val="bg1"/>
                  </a:solidFill>
                  <a:latin typeface="Calibri" pitchFamily="34" charset="0"/>
                  <a:ea typeface="Calisto MT Regular" charset="0"/>
                  <a:cs typeface="Calibri" pitchFamily="34" charset="0"/>
                </a:rPr>
                <a:t>(n.)</a:t>
              </a:r>
            </a:p>
            <a:p>
              <a:pPr marL="0" lvl="0" indent="0" algn="ctr" rtl="0">
                <a:spcBef>
                  <a:spcPts val="0"/>
                </a:spcBef>
                <a:spcAft>
                  <a:spcPts val="0"/>
                </a:spcAft>
                <a:buNone/>
              </a:pPr>
              <a:r>
                <a:rPr lang="ka-GE" sz="1800" b="1" dirty="0" smtClean="0">
                  <a:solidFill>
                    <a:schemeClr val="bg1"/>
                  </a:solidFill>
                  <a:latin typeface="Calibri" pitchFamily="34" charset="0"/>
                  <a:ea typeface="Calisto MT Regular" charset="0"/>
                  <a:cs typeface="Calibri" pitchFamily="34" charset="0"/>
                </a:rPr>
                <a:t>ბრუნვა</a:t>
              </a:r>
              <a:endParaRPr lang="en-US" sz="1800" b="1" dirty="0" smtClean="0">
                <a:solidFill>
                  <a:schemeClr val="bg1"/>
                </a:solidFill>
                <a:latin typeface="Calibri" pitchFamily="34" charset="0"/>
                <a:ea typeface="Calisto MT Regular" charset="0"/>
                <a:cs typeface="Calibri" pitchFamily="34" charset="0"/>
              </a:endParaRPr>
            </a:p>
            <a:p>
              <a:pPr marL="0" lvl="0" indent="0" algn="ctr" rtl="0">
                <a:spcBef>
                  <a:spcPts val="0"/>
                </a:spcBef>
                <a:spcAft>
                  <a:spcPts val="0"/>
                </a:spcAft>
                <a:buNone/>
              </a:pPr>
              <a:endParaRPr lang="en-US" sz="2000" b="1" dirty="0">
                <a:solidFill>
                  <a:schemeClr val="bg1"/>
                </a:solidFill>
                <a:latin typeface="Calibri" pitchFamily="34" charset="0"/>
                <a:ea typeface="Calisto MT Regular" charset="0"/>
                <a:cs typeface="Calibri" pitchFamily="34" charset="0"/>
              </a:endParaRPr>
            </a:p>
          </p:txBody>
        </p:sp>
      </p:grpSp>
      <p:sp>
        <p:nvSpPr>
          <p:cNvPr id="39" name="Rectangle 38">
            <a:extLst>
              <a:ext uri="{FF2B5EF4-FFF2-40B4-BE49-F238E27FC236}">
                <a16:creationId xmlns:a16="http://schemas.microsoft.com/office/drawing/2014/main" xmlns="" id="{748FA8E3-2CE3-3647-992D-018F0126A7B0}"/>
              </a:ext>
            </a:extLst>
          </p:cNvPr>
          <p:cNvSpPr/>
          <p:nvPr/>
        </p:nvSpPr>
        <p:spPr>
          <a:xfrm>
            <a:off x="8482977" y="604174"/>
            <a:ext cx="2786037"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 name="Rectangle 8"/>
          <p:cNvSpPr/>
          <p:nvPr/>
        </p:nvSpPr>
        <p:spPr>
          <a:xfrm>
            <a:off x="6828522" y="632607"/>
            <a:ext cx="6096000" cy="954107"/>
          </a:xfrm>
          <a:prstGeom prst="rect">
            <a:avLst/>
          </a:prstGeom>
        </p:spPr>
        <p:txBody>
          <a:bodyPr>
            <a:spAutoFit/>
          </a:bodyPr>
          <a:lstStyle/>
          <a:p>
            <a:pPr algn="ctr"/>
            <a:r>
              <a:rPr lang="en-US" sz="2800" dirty="0">
                <a:solidFill>
                  <a:schemeClr val="bg1"/>
                </a:solidFill>
                <a:latin typeface="Calibri Regular" charset="0"/>
                <a:ea typeface="Calisto MT Regular" charset="0"/>
                <a:cs typeface="Calisto MT Regular" charset="0"/>
              </a:rPr>
              <a:t>Vocabulary</a:t>
            </a:r>
          </a:p>
          <a:p>
            <a:pPr algn="ctr"/>
            <a:r>
              <a:rPr lang="ka-GE" sz="2800" dirty="0">
                <a:solidFill>
                  <a:schemeClr val="bg1"/>
                </a:solidFill>
                <a:latin typeface="Calibri Regular" charset="0"/>
                <a:ea typeface="Calisto MT Regular" charset="0"/>
                <a:cs typeface="Calisto MT Regular" charset="0"/>
              </a:rPr>
              <a:t>ლექსიკა</a:t>
            </a:r>
            <a:endParaRPr lang="en-US" sz="2800" dirty="0">
              <a:solidFill>
                <a:schemeClr val="bg1"/>
              </a:solidFill>
              <a:latin typeface="Calibri Regular" charset="0"/>
              <a:ea typeface="Calisto MT Regular" charset="0"/>
              <a:cs typeface="Calisto MT Regular" charset="0"/>
            </a:endParaRPr>
          </a:p>
        </p:txBody>
      </p:sp>
      <p:cxnSp>
        <p:nvCxnSpPr>
          <p:cNvPr id="3" name="Straight Connector 2">
            <a:extLst>
              <a:ext uri="{FF2B5EF4-FFF2-40B4-BE49-F238E27FC236}">
                <a16:creationId xmlns:a16="http://schemas.microsoft.com/office/drawing/2014/main" xmlns="" id="{B1494D10-3E46-4EC4-81B3-7B123E1CAE40}"/>
              </a:ext>
            </a:extLst>
          </p:cNvPr>
          <p:cNvCxnSpPr>
            <a:stCxn id="11" idx="5"/>
          </p:cNvCxnSpPr>
          <p:nvPr/>
        </p:nvCxnSpPr>
        <p:spPr>
          <a:xfrm>
            <a:off x="6952110" y="4809382"/>
            <a:ext cx="841406" cy="3705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573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50374" y="2202288"/>
            <a:ext cx="3192859" cy="219674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2800" b="1" dirty="0" smtClean="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turnover</a:t>
            </a:r>
            <a:endParaRPr lang="ka-GE"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(n.)</a:t>
            </a: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           </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1800" b="1" dirty="0">
                <a:solidFill>
                  <a:schemeClr val="bg1"/>
                </a:solidFill>
                <a:latin typeface="Calibri" panose="020F0502020204030204" pitchFamily="34" charset="0"/>
                <a:cs typeface="Calibri" panose="020F0502020204030204" pitchFamily="34" charset="0"/>
              </a:rPr>
              <a:t>ბრუნვა</a:t>
            </a:r>
            <a:endParaRPr sz="18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1"/>
            <a:ext cx="5138637" cy="72541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The business has an annual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turnover</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of £50,000.</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78798" y="2150772"/>
            <a:ext cx="3077082" cy="224825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cs typeface="Calibri" panose="020F0502020204030204" pitchFamily="34" charset="0"/>
              </a:rPr>
              <a:t>c</a:t>
            </a:r>
            <a:r>
              <a:rPr lang="en-US" sz="2800" b="1" dirty="0" smtClean="0">
                <a:solidFill>
                  <a:schemeClr val="bg1"/>
                </a:solidFill>
                <a:latin typeface="Calibri" panose="020F0502020204030204" pitchFamily="34" charset="0"/>
                <a:cs typeface="Calibri" panose="020F0502020204030204" pitchFamily="34" charset="0"/>
              </a:rPr>
              <a:t>ash-flow</a:t>
            </a:r>
            <a:endParaRPr lang="en-US" sz="2800" b="1" dirty="0">
              <a:solidFill>
                <a:schemeClr val="bg1"/>
              </a:solidFill>
              <a:latin typeface="Calibri" panose="020F0502020204030204" pitchFamily="34" charset="0"/>
              <a:cs typeface="Calibri" panose="020F0502020204030204" pitchFamily="34" charset="0"/>
            </a:endParaRPr>
          </a:p>
          <a:p>
            <a:pPr lvl="0" algn="ct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ფულადი </a:t>
            </a:r>
            <a:r>
              <a:rPr lang="ka-GE" sz="1800" b="1" dirty="0">
                <a:solidFill>
                  <a:schemeClr val="bg1"/>
                </a:solidFill>
                <a:latin typeface="Calibri" panose="020F0502020204030204" pitchFamily="34" charset="0"/>
                <a:cs typeface="Calibri" panose="020F0502020204030204" pitchFamily="34" charset="0"/>
              </a:rPr>
              <a:t>სახსრების მოძრაობა</a:t>
            </a:r>
          </a:p>
          <a:p>
            <a:pPr lvl="0" algn="ctr"/>
            <a:endParaRPr lang="ka-GE" sz="1800"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1"/>
            <a:ext cx="5138637" cy="72541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rgbClr val="FFFFFF"/>
                </a:solidFill>
                <a:latin typeface="Calibri" panose="020F0502020204030204" pitchFamily="34" charset="0"/>
                <a:ea typeface="Calibri"/>
                <a:cs typeface="Calibri" panose="020F0502020204030204" pitchFamily="34" charset="0"/>
                <a:sym typeface="Calibri"/>
              </a:rPr>
              <a:t>Small traders often have short-term </a:t>
            </a:r>
            <a:r>
              <a:rPr lang="en-US" sz="2400" i="1" dirty="0">
                <a:solidFill>
                  <a:srgbClr val="FF0000"/>
                </a:solidFill>
                <a:latin typeface="Calibri" panose="020F0502020204030204" pitchFamily="34" charset="0"/>
                <a:ea typeface="Calibri"/>
                <a:cs typeface="Calibri" panose="020F0502020204030204" pitchFamily="34" charset="0"/>
                <a:sym typeface="Calibri"/>
              </a:rPr>
              <a:t>cash-flow</a:t>
            </a:r>
            <a:r>
              <a:rPr lang="en-US" sz="2400" i="1" dirty="0">
                <a:solidFill>
                  <a:srgbClr val="FFFFFF"/>
                </a:solidFill>
                <a:latin typeface="Calibri" panose="020F0502020204030204" pitchFamily="34" charset="0"/>
                <a:ea typeface="Calibri"/>
                <a:cs typeface="Calibri" panose="020F0502020204030204" pitchFamily="34" charset="0"/>
                <a:sym typeface="Calibri"/>
              </a:rPr>
              <a:t> problems.</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193249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54172" y="2086378"/>
            <a:ext cx="3069488" cy="231265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a:solidFill>
                  <a:schemeClr val="bg1"/>
                </a:solidFill>
                <a:latin typeface="Calibri" panose="020F0502020204030204" pitchFamily="34" charset="0"/>
                <a:cs typeface="Calibri" panose="020F0502020204030204" pitchFamily="34" charset="0"/>
              </a:rPr>
              <a:t>liability</a:t>
            </a:r>
          </a:p>
          <a:p>
            <a:pPr lvl="0" algn="ctr"/>
            <a:r>
              <a:rPr lang="en-US"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1800" b="1" dirty="0">
                <a:solidFill>
                  <a:schemeClr val="bg1"/>
                </a:solidFill>
                <a:latin typeface="Calibri" panose="020F0502020204030204" pitchFamily="34" charset="0"/>
                <a:cs typeface="Calibri" panose="020F0502020204030204" pitchFamily="34" charset="0"/>
              </a:rPr>
              <a:t>ვალდებულება</a:t>
            </a: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1"/>
            <a:ext cx="5138637" cy="72541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The business has </a:t>
            </a:r>
            <a:r>
              <a:rPr lang="en-US" sz="2400" i="1" dirty="0">
                <a:solidFill>
                  <a:srgbClr val="FF0000"/>
                </a:solidFill>
                <a:latin typeface="Calibri" panose="020F0502020204030204" pitchFamily="34" charset="0"/>
                <a:ea typeface="Calibri"/>
                <a:cs typeface="Calibri" panose="020F0502020204030204" pitchFamily="34" charset="0"/>
                <a:sym typeface="Calibri"/>
              </a:rPr>
              <a:t>liabilities</a:t>
            </a:r>
            <a:r>
              <a:rPr lang="en-US" sz="2400" i="1" dirty="0">
                <a:solidFill>
                  <a:schemeClr val="bg1"/>
                </a:solidFill>
                <a:latin typeface="Calibri" panose="020F0502020204030204" pitchFamily="34" charset="0"/>
                <a:ea typeface="Calibri"/>
                <a:cs typeface="Calibri" panose="020F0502020204030204" pitchFamily="34" charset="0"/>
                <a:sym typeface="Calibri"/>
              </a:rPr>
              <a:t> of $5 million.</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27054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21865" y="2125014"/>
            <a:ext cx="3190948" cy="226113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t-BR" sz="2800" b="1" dirty="0">
                <a:solidFill>
                  <a:schemeClr val="bg1"/>
                </a:solidFill>
                <a:latin typeface="Calibri" panose="020F0502020204030204" pitchFamily="34" charset="0"/>
                <a:cs typeface="Calibri" panose="020F0502020204030204" pitchFamily="34" charset="0"/>
              </a:rPr>
              <a:t>equity capital</a:t>
            </a:r>
          </a:p>
          <a:p>
            <a:pPr lvl="0" algn="ctr"/>
            <a:r>
              <a:rPr lang="pt-BR" sz="2800" b="1" dirty="0">
                <a:solidFill>
                  <a:schemeClr val="bg1"/>
                </a:solidFill>
                <a:latin typeface="Calibri" panose="020F0502020204030204" pitchFamily="34" charset="0"/>
                <a:cs typeface="Calibri" panose="020F0502020204030204" pitchFamily="34" charset="0"/>
              </a:rPr>
              <a:t>(n.)</a:t>
            </a:r>
          </a:p>
        </p:txBody>
      </p:sp>
      <p:sp>
        <p:nvSpPr>
          <p:cNvPr id="190" name="Google Shape;190;g8d3272b2c0_0_231"/>
          <p:cNvSpPr/>
          <p:nvPr/>
        </p:nvSpPr>
        <p:spPr>
          <a:xfrm>
            <a:off x="4444032" y="4533719"/>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1800" b="1" dirty="0" smtClean="0">
              <a:solidFill>
                <a:schemeClr val="bg1"/>
              </a:solidFill>
              <a:latin typeface="Calibri" panose="020F0502020204030204" pitchFamily="34" charset="0"/>
              <a:cs typeface="Calibri" panose="020F0502020204030204" pitchFamily="34" charset="0"/>
            </a:endParaRPr>
          </a:p>
          <a:p>
            <a:pPr algn="ctr"/>
            <a:r>
              <a:rPr lang="ka-GE" sz="1800" b="1" dirty="0" smtClean="0">
                <a:solidFill>
                  <a:schemeClr val="bg1"/>
                </a:solidFill>
                <a:latin typeface="Calibri" panose="020F0502020204030204" pitchFamily="34" charset="0"/>
                <a:cs typeface="Calibri" panose="020F0502020204030204" pitchFamily="34" charset="0"/>
              </a:rPr>
              <a:t>სააქციო  </a:t>
            </a:r>
            <a:r>
              <a:rPr lang="ka-GE" sz="1800" b="1" dirty="0">
                <a:solidFill>
                  <a:schemeClr val="bg1"/>
                </a:solidFill>
                <a:latin typeface="Calibri" panose="020F0502020204030204" pitchFamily="34" charset="0"/>
                <a:cs typeface="Calibri" panose="020F0502020204030204" pitchFamily="34" charset="0"/>
              </a:rPr>
              <a:t>კაპიტალი</a:t>
            </a:r>
          </a:p>
          <a:p>
            <a:pPr lvl="0" algn="ctr"/>
            <a:endParaRPr lang="ka-GE" sz="2000"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83181"/>
            <a:ext cx="5138637" cy="72541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bri"/>
                <a:cs typeface="Calibri" panose="020F0502020204030204" pitchFamily="34" charset="0"/>
                <a:sym typeface="Calibri"/>
              </a:rPr>
              <a:t>Companies in the US enjoy greater flexibility in raising new </a:t>
            </a:r>
            <a:r>
              <a:rPr lang="en-US" sz="2400" i="1" dirty="0">
                <a:solidFill>
                  <a:srgbClr val="FF0000"/>
                </a:solidFill>
                <a:latin typeface="Calibri" panose="020F0502020204030204" pitchFamily="34" charset="0"/>
                <a:ea typeface="Calibri"/>
                <a:cs typeface="Calibri" panose="020F0502020204030204" pitchFamily="34" charset="0"/>
                <a:sym typeface="Calibri"/>
              </a:rPr>
              <a:t>equity capital</a:t>
            </a:r>
            <a:r>
              <a:rPr lang="en-US" sz="2400" i="1" dirty="0">
                <a:solidFill>
                  <a:schemeClr val="bg1"/>
                </a:solidFill>
                <a:latin typeface="Calibri" panose="020F0502020204030204" pitchFamily="34" charset="0"/>
                <a:ea typeface="Calibri"/>
                <a:cs typeface="Calibri" panose="020F0502020204030204" pitchFamily="34" charset="0"/>
                <a:sym typeface="Calibri"/>
              </a:rPr>
              <a:t>.</a:t>
            </a:r>
          </a:p>
        </p:txBody>
      </p:sp>
      <p:sp>
        <p:nvSpPr>
          <p:cNvPr id="11" name="Rectangle 10">
            <a:extLst>
              <a:ext uri="{FF2B5EF4-FFF2-40B4-BE49-F238E27FC236}">
                <a16:creationId xmlns:a16="http://schemas.microsoft.com/office/drawing/2014/main" xmlns="" id="{748FA8E3-2CE3-3647-992D-018F0126A7B0}"/>
              </a:ext>
            </a:extLst>
          </p:cNvPr>
          <p:cNvSpPr/>
          <p:nvPr/>
        </p:nvSpPr>
        <p:spPr>
          <a:xfrm>
            <a:off x="9371540" y="352202"/>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itchFamily="34" charset="0"/>
                <a:cs typeface="Calibri" pitchFamily="34" charset="0"/>
              </a:rPr>
              <a:t>Vocabulary</a:t>
            </a:r>
          </a:p>
          <a:p>
            <a:pPr algn="ctr"/>
            <a:r>
              <a:rPr lang="ka-GE" sz="3200" dirty="0">
                <a:solidFill>
                  <a:schemeClr val="bg1"/>
                </a:solidFill>
                <a:latin typeface="Calibri" pitchFamily="34" charset="0"/>
                <a:cs typeface="Calibri" pitchFamily="34" charset="0"/>
              </a:rPr>
              <a:t>ლექსიკა</a:t>
            </a:r>
            <a:endParaRPr lang="en-US" sz="32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303115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4500</TotalTime>
  <Words>1352</Words>
  <Application>Microsoft Office PowerPoint</Application>
  <PresentationFormat>Custom</PresentationFormat>
  <Paragraphs>267</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347</cp:revision>
  <dcterms:created xsi:type="dcterms:W3CDTF">2020-04-09T12:21:27Z</dcterms:created>
  <dcterms:modified xsi:type="dcterms:W3CDTF">2021-05-14T12:58:01Z</dcterms:modified>
</cp:coreProperties>
</file>