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371" r:id="rId8"/>
    <p:sldId id="372" r:id="rId9"/>
    <p:sldId id="373" r:id="rId10"/>
    <p:sldId id="374" r:id="rId11"/>
    <p:sldId id="347" r:id="rId12"/>
    <p:sldId id="419" r:id="rId13"/>
    <p:sldId id="420" r:id="rId14"/>
    <p:sldId id="421" r:id="rId15"/>
    <p:sldId id="422" r:id="rId16"/>
    <p:sldId id="357" r:id="rId17"/>
    <p:sldId id="358" r:id="rId18"/>
    <p:sldId id="359" r:id="rId19"/>
    <p:sldId id="393" r:id="rId20"/>
    <p:sldId id="404" r:id="rId21"/>
    <p:sldId id="409" r:id="rId22"/>
    <p:sldId id="410" r:id="rId23"/>
    <p:sldId id="387" r:id="rId24"/>
    <p:sldId id="388" r:id="rId25"/>
    <p:sldId id="353" r:id="rId26"/>
    <p:sldId id="403" r:id="rId27"/>
    <p:sldId id="354" r:id="rId28"/>
    <p:sldId id="363" r:id="rId29"/>
    <p:sldId id="364" r:id="rId30"/>
    <p:sldId id="365" r:id="rId31"/>
    <p:sldId id="366" r:id="rId32"/>
    <p:sldId id="296" r:id="rId33"/>
    <p:sldId id="325" r:id="rId34"/>
    <p:sldId id="405" r:id="rId35"/>
    <p:sldId id="302" r:id="rId36"/>
    <p:sldId id="330" r:id="rId37"/>
    <p:sldId id="331" r:id="rId38"/>
    <p:sldId id="395" r:id="rId39"/>
    <p:sldId id="392" r:id="rId40"/>
    <p:sldId id="304" r:id="rId41"/>
    <p:sldId id="333"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5865"/>
  </p:normalViewPr>
  <p:slideViewPr>
    <p:cSldViewPr snapToGrid="0">
      <p:cViewPr>
        <p:scale>
          <a:sx n="80" d="100"/>
          <a:sy n="80" d="100"/>
        </p:scale>
        <p:origin x="-33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8946848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930458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1430114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146528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1272552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91425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transfusion               </a:t>
            </a:r>
            <a:endParaRPr lang="ka-GE"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711900" y="4531716"/>
            <a:ext cx="4895664" cy="96899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a:solidFill>
                <a:schemeClr val="bg1"/>
              </a:solidFill>
              <a:latin typeface="Calibri" panose="020F0502020204030204" pitchFamily="34" charset="0"/>
              <a:cs typeface="Calibri" panose="020F0502020204030204" pitchFamily="34" charset="0"/>
            </a:endParaRPr>
          </a:p>
          <a:p>
            <a:pPr algn="ctr"/>
            <a:r>
              <a:rPr lang="ka-GE" sz="2400" b="1" dirty="0">
                <a:solidFill>
                  <a:schemeClr val="bg1"/>
                </a:solidFill>
                <a:latin typeface="Calibri" panose="020F0502020204030204" pitchFamily="34" charset="0"/>
                <a:cs typeface="Calibri" panose="020F0502020204030204" pitchFamily="34" charset="0"/>
              </a:rPr>
              <a:t>გადასხმა (სისხლის, მედიკამენტის)</a:t>
            </a:r>
          </a:p>
          <a:p>
            <a:pPr lvl="0" algn="ct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717213" y="5650740"/>
            <a:ext cx="4895664" cy="7389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He suffered kidney failure and needed a blood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transfusion</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p>
          <a:p>
            <a:pPr algn="ctr"/>
            <a:endParaRPr lang="en-US" dirty="0"/>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472634" y="3612995"/>
            <a:ext cx="9065268" cy="1474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charset="0"/>
                <a:ea typeface="Calibri" charset="0"/>
                <a:cs typeface="Calibri" charset="0"/>
              </a:rPr>
              <a:t>The process of adding an amount of blood to the body of a person or animal, or the amount of blood </a:t>
            </a:r>
            <a:r>
              <a:rPr lang="en-US" sz="2400" dirty="0" smtClean="0">
                <a:latin typeface="Calibri" charset="0"/>
                <a:ea typeface="Calibri" charset="0"/>
                <a:cs typeface="Calibri" charset="0"/>
              </a:rPr>
              <a:t>itself</a:t>
            </a:r>
            <a:endParaRPr lang="en-US" sz="2400" dirty="0">
              <a:latin typeface="Calibri" charset="0"/>
              <a:ea typeface="Calibri" charset="0"/>
              <a:cs typeface="Calibri"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3129770" y="2043965"/>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cure</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5488280" y="2041446"/>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ointment</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7791280" y="2041446"/>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painkiller</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9829097" y="2029337"/>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transfusion</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671114" y="2029337"/>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remedy</a:t>
            </a:r>
          </a:p>
        </p:txBody>
      </p:sp>
      <p:sp>
        <p:nvSpPr>
          <p:cNvPr id="21" name="Rectangle 20">
            <a:extLst>
              <a:ext uri="{FF2B5EF4-FFF2-40B4-BE49-F238E27FC236}">
                <a16:creationId xmlns=""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p>
          <a:p>
            <a:pPr algn="ctr"/>
            <a:endParaRPr lang="en-US" dirty="0"/>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7.40741E-7 L -0.00325 0.46042 " pathEditMode="relative" rAng="0" ptsTypes="AA">
                                      <p:cBhvr>
                                        <p:cTn id="6" dur="2000" fill="hold"/>
                                        <p:tgtEl>
                                          <p:spTgt spid="20"/>
                                        </p:tgtEl>
                                        <p:attrNameLst>
                                          <p:attrName>ppt_x</p:attrName>
                                          <p:attrName>ppt_y</p:attrName>
                                        </p:attrNameLst>
                                      </p:cBhvr>
                                      <p:rCtr x="-169" y="2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368521" y="3646448"/>
            <a:ext cx="8466856" cy="1507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charset="0"/>
                <a:ea typeface="Calibri" charset="0"/>
                <a:cs typeface="Calibri" charset="0"/>
              </a:rPr>
              <a:t>A successful way of curing an illness or dealing with a problem or difficulty</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3501744" y="2078715"/>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cure</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6001693" y="2090823"/>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painkiller</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8449660" y="2090823"/>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ointment</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907152" y="2078715"/>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a:t>
            </a:r>
            <a:r>
              <a:rPr lang="en-US" sz="2000" b="1" dirty="0" smtClean="0">
                <a:latin typeface="Calibri" panose="020F0502020204030204" pitchFamily="34" charset="0"/>
                <a:cs typeface="Calibri" panose="020F0502020204030204" pitchFamily="34" charset="0"/>
              </a:rPr>
              <a:t>emedy </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itchFamily="34" charset="0"/>
                <a:cs typeface="Calibri" pitchFamily="34" charset="0"/>
              </a:rPr>
              <a:t>Vocabulary</a:t>
            </a:r>
          </a:p>
          <a:p>
            <a:pPr algn="ctr"/>
            <a:r>
              <a:rPr lang="ka-GE" sz="3600" b="1" dirty="0">
                <a:latin typeface="Calibri" pitchFamily="34" charset="0"/>
                <a:cs typeface="Calibri" pitchFamily="34" charset="0"/>
              </a:rPr>
              <a:t>ლექსიკა</a:t>
            </a:r>
          </a:p>
          <a:p>
            <a:pPr algn="ctr"/>
            <a:endParaRPr lang="en-US" dirty="0"/>
          </a:p>
        </p:txBody>
      </p:sp>
    </p:spTree>
    <p:extLst>
      <p:ext uri="{BB962C8B-B14F-4D97-AF65-F5344CB8AC3E}">
        <p14:creationId xmlns:p14="http://schemas.microsoft.com/office/powerpoint/2010/main" val="169325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556E-17 3.33333E-6 L 0.70404 0.46736 " pathEditMode="relative" rAng="0" ptsTypes="AA">
                                      <p:cBhvr>
                                        <p:cTn id="6" dur="2000" fill="hold"/>
                                        <p:tgtEl>
                                          <p:spTgt spid="14"/>
                                        </p:tgtEl>
                                        <p:attrNameLst>
                                          <p:attrName>ppt_x</p:attrName>
                                          <p:attrName>ppt_y</p:attrName>
                                        </p:attrNameLst>
                                      </p:cBhvr>
                                      <p:rCtr x="35195" y="2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624998" y="3603959"/>
            <a:ext cx="8341112" cy="1302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charset="0"/>
                <a:ea typeface="Calibri" charset="0"/>
                <a:cs typeface="Calibri" charset="0"/>
              </a:rPr>
              <a:t> To make someone with an illness healthy again</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4833167" y="2001135"/>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painkiller</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7545954" y="1979267"/>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ointment</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2024645" y="2001135"/>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cure</a:t>
            </a:r>
          </a:p>
        </p:txBody>
      </p:sp>
      <p:sp>
        <p:nvSpPr>
          <p:cNvPr id="18" name="Rectangle 17">
            <a:extLst>
              <a:ext uri="{FF2B5EF4-FFF2-40B4-BE49-F238E27FC236}">
                <a16:creationId xmlns=""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p>
          <a:p>
            <a:pPr algn="ctr"/>
            <a:endParaRPr lang="en-US" dirty="0"/>
          </a:p>
        </p:txBody>
      </p:sp>
    </p:spTree>
    <p:extLst>
      <p:ext uri="{BB962C8B-B14F-4D97-AF65-F5344CB8AC3E}">
        <p14:creationId xmlns:p14="http://schemas.microsoft.com/office/powerpoint/2010/main" val="143615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07407E-6 L 0.56328 0.4801 " pathEditMode="relative" rAng="0" ptsTypes="AA">
                                      <p:cBhvr>
                                        <p:cTn id="6" dur="2000" fill="hold"/>
                                        <p:tgtEl>
                                          <p:spTgt spid="14"/>
                                        </p:tgtEl>
                                        <p:attrNameLst>
                                          <p:attrName>ppt_x</p:attrName>
                                          <p:attrName>ppt_y</p:attrName>
                                        </p:attrNameLst>
                                      </p:cBhvr>
                                      <p:rCtr x="28164" y="24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2281592" y="3615111"/>
            <a:ext cx="7281073" cy="1369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charset="0"/>
                <a:ea typeface="Calibri" charset="0"/>
                <a:cs typeface="Calibri" charset="0"/>
              </a:rPr>
              <a:t>A thick substance, usually containing medicine, that is put on the skin where it is sore or where there is an injury, in order to cure it</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9" name="Rectangle 18">
            <a:extLst>
              <a:ext uri="{FF2B5EF4-FFF2-40B4-BE49-F238E27FC236}">
                <a16:creationId xmlns="" xmlns:a16="http://schemas.microsoft.com/office/drawing/2014/main" id="{9B367E4F-EA24-D143-A51F-FA5040CB2782}"/>
              </a:ext>
            </a:extLst>
          </p:cNvPr>
          <p:cNvSpPr/>
          <p:nvPr/>
        </p:nvSpPr>
        <p:spPr>
          <a:xfrm>
            <a:off x="6458588" y="2062387"/>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ointment</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3932624" y="2050279"/>
            <a:ext cx="1886286"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painkiller</a:t>
            </a:r>
          </a:p>
        </p:txBody>
      </p:sp>
      <p:sp>
        <p:nvSpPr>
          <p:cNvPr id="17" name="Rectangle 16">
            <a:extLst>
              <a:ext uri="{FF2B5EF4-FFF2-40B4-BE49-F238E27FC236}">
                <a16:creationId xmlns=""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p>
          <a:p>
            <a:pPr algn="ctr"/>
            <a:endParaRPr lang="en-US" dirty="0"/>
          </a:p>
        </p:txBody>
      </p:sp>
    </p:spTree>
    <p:extLst>
      <p:ext uri="{BB962C8B-B14F-4D97-AF65-F5344CB8AC3E}">
        <p14:creationId xmlns:p14="http://schemas.microsoft.com/office/powerpoint/2010/main" val="209009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403E-6 4.07407E-6 L -0.12425 0.46018 " pathEditMode="relative" rAng="0" ptsTypes="AA">
                                      <p:cBhvr>
                                        <p:cTn id="6" dur="2000" fill="hold"/>
                                        <p:tgtEl>
                                          <p:spTgt spid="19"/>
                                        </p:tgtEl>
                                        <p:attrNameLst>
                                          <p:attrName>ppt_x</p:attrName>
                                          <p:attrName>ppt_y</p:attrName>
                                        </p:attrNameLst>
                                      </p:cBhvr>
                                      <p:rCtr x="-6213" y="2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7D84395-477B-5643-998F-5A55D6D879D4}"/>
              </a:ext>
            </a:extLst>
          </p:cNvPr>
          <p:cNvSpPr/>
          <p:nvPr/>
        </p:nvSpPr>
        <p:spPr>
          <a:xfrm>
            <a:off x="2824238" y="3695285"/>
            <a:ext cx="6232859" cy="141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charset="0"/>
                <a:ea typeface="Calibri" charset="0"/>
                <a:cs typeface="Calibri" charset="0"/>
              </a:rPr>
              <a:t>A drug that is used to reduce physical pain</a:t>
            </a:r>
          </a:p>
          <a:p>
            <a:pPr algn="ctr"/>
            <a:r>
              <a:rPr lang="en-US" sz="2400" dirty="0" smtClean="0">
                <a:latin typeface="Calibri" charset="0"/>
                <a:ea typeface="Calibri" charset="0"/>
                <a:cs typeface="Calibri" charset="0"/>
              </a:rPr>
              <a:t>or remove it</a:t>
            </a:r>
            <a:endParaRPr lang="en-US" sz="2400" dirty="0">
              <a:latin typeface="Calibri" charset="0"/>
              <a:ea typeface="Calibri" charset="0"/>
              <a:cs typeface="Calibri"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4827534" y="2098299"/>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painkiller</a:t>
            </a:r>
          </a:p>
        </p:txBody>
      </p:sp>
      <p:sp>
        <p:nvSpPr>
          <p:cNvPr id="10" name="Rectangle 9">
            <a:extLst>
              <a:ext uri="{FF2B5EF4-FFF2-40B4-BE49-F238E27FC236}">
                <a16:creationId xmlns=""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p>
          <a:p>
            <a:pPr algn="ctr"/>
            <a:endParaRPr lang="en-US" dirty="0"/>
          </a:p>
        </p:txBody>
      </p:sp>
    </p:spTree>
    <p:extLst>
      <p:ext uri="{BB962C8B-B14F-4D97-AF65-F5344CB8AC3E}">
        <p14:creationId xmlns:p14="http://schemas.microsoft.com/office/powerpoint/2010/main" val="177499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4.44444E-6 L 0.33073 0.47362 " pathEditMode="relative" rAng="0" ptsTypes="AA">
                                      <p:cBhvr>
                                        <p:cTn id="6" dur="2000" fill="hold"/>
                                        <p:tgtEl>
                                          <p:spTgt spid="14"/>
                                        </p:tgtEl>
                                        <p:attrNameLst>
                                          <p:attrName>ppt_x</p:attrName>
                                          <p:attrName>ppt_y</p:attrName>
                                        </p:attrNameLst>
                                      </p:cBhvr>
                                      <p:rCtr x="16536" y="2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0" name="Google Shape;172;g8d3272b2c0_0_186"/>
          <p:cNvSpPr/>
          <p:nvPr/>
        </p:nvSpPr>
        <p:spPr>
          <a:xfrm>
            <a:off x="2118775" y="4088924"/>
            <a:ext cx="2635279" cy="165873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grpSp>
        <p:nvGrpSpPr>
          <p:cNvPr id="147" name="Google Shape;147;g8d3272b2c0_0_186"/>
          <p:cNvGrpSpPr/>
          <p:nvPr/>
        </p:nvGrpSpPr>
        <p:grpSpPr>
          <a:xfrm>
            <a:off x="1317116" y="593765"/>
            <a:ext cx="9874166" cy="6472619"/>
            <a:chOff x="-449311" y="-446405"/>
            <a:chExt cx="9581591" cy="6751797"/>
          </a:xfrm>
        </p:grpSpPr>
        <p:sp>
          <p:nvSpPr>
            <p:cNvPr id="148" name="Google Shape;148;g8d3272b2c0_0_186"/>
            <p:cNvSpPr/>
            <p:nvPr/>
          </p:nvSpPr>
          <p:spPr>
            <a:xfrm>
              <a:off x="3655632" y="2042466"/>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831606"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043308" y="-446405"/>
              <a:ext cx="2865396" cy="168015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3466381" y="201241"/>
              <a:ext cx="2095391" cy="685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charset="0"/>
                  <a:ea typeface="Calibri" charset="0"/>
                  <a:cs typeface="Calibri" charset="0"/>
                  <a:sym typeface="Calibri"/>
                </a:rPr>
                <a:t>prescription</a:t>
              </a:r>
            </a:p>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charset="0"/>
                  <a:ea typeface="Calibri" charset="0"/>
                  <a:cs typeface="Calibri" charset="0"/>
                  <a:sym typeface="Calibri"/>
                </a:rPr>
                <a:t>(n.)</a:t>
              </a:r>
              <a:endParaRPr lang="ka-GE"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2000" b="1" dirty="0">
                  <a:solidFill>
                    <a:srgbClr val="FFFFFF"/>
                  </a:solidFill>
                  <a:latin typeface="Calibri" charset="0"/>
                  <a:ea typeface="Calibri" charset="0"/>
                  <a:cs typeface="Calibri" charset="0"/>
                  <a:sym typeface="Calibri"/>
                </a:rPr>
                <a:t>ექიმის მიერ გამოწერილი რეცეპტი</a:t>
              </a:r>
            </a:p>
            <a:p>
              <a:pPr marL="0" marR="0" lvl="0" indent="0" algn="ctr" rtl="0">
                <a:lnSpc>
                  <a:spcPct val="90000"/>
                </a:lnSpc>
                <a:spcBef>
                  <a:spcPts val="630"/>
                </a:spcBef>
                <a:spcAft>
                  <a:spcPts val="0"/>
                </a:spcAft>
                <a:buClr>
                  <a:srgbClr val="000000"/>
                </a:buClr>
                <a:buFont typeface="Arial"/>
                <a:buNone/>
              </a:pPr>
              <a:endParaRPr lang="ka-GE" sz="2000" b="1"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6368235" y="655014"/>
              <a:ext cx="2764045" cy="170350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6584545" y="1337636"/>
              <a:ext cx="2331426" cy="257517"/>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endParaRPr lang="en-US"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lang="en-US"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lang="en-US"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double-blind</a:t>
              </a: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(adj.)</a:t>
              </a:r>
            </a:p>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charset="0"/>
                  <a:ea typeface="Calibri" charset="0"/>
                  <a:cs typeface="Calibri" charset="0"/>
                  <a:sym typeface="Calibri"/>
                </a:rPr>
                <a:t>ორმხრივად ბრმა</a:t>
              </a:r>
              <a:endParaRPr lang="en-US"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sz="2400" b="1"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9" name="Google Shape;169;g8d3272b2c0_0_186"/>
            <p:cNvSpPr txBox="1"/>
            <p:nvPr/>
          </p:nvSpPr>
          <p:spPr>
            <a:xfrm>
              <a:off x="3770675" y="5214526"/>
              <a:ext cx="3050746" cy="109086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400" b="1" dirty="0">
                  <a:solidFill>
                    <a:srgbClr val="FFFFFF"/>
                  </a:solidFill>
                  <a:latin typeface="Calibri" charset="0"/>
                  <a:ea typeface="Calibri" charset="0"/>
                  <a:cs typeface="Calibri" charset="0"/>
                  <a:sym typeface="Calibri"/>
                </a:rPr>
                <a:t>,</a:t>
              </a: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404437" y="974660"/>
              <a:ext cx="2537196" cy="170838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3" name="Google Shape;173;g8d3272b2c0_0_186"/>
            <p:cNvSpPr txBox="1"/>
            <p:nvPr/>
          </p:nvSpPr>
          <p:spPr>
            <a:xfrm>
              <a:off x="-449311" y="3800494"/>
              <a:ext cx="3413709" cy="90780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000" b="1" u="none" strike="noStrike" cap="none" dirty="0">
                  <a:solidFill>
                    <a:srgbClr val="FFFFFF"/>
                  </a:solidFill>
                  <a:latin typeface="Calibri" charset="0"/>
                  <a:ea typeface="Calibri" charset="0"/>
                  <a:cs typeface="Calibri" charset="0"/>
                  <a:sym typeface="Calibri"/>
                </a:rPr>
                <a:t>             recovery</a:t>
              </a:r>
            </a:p>
            <a:p>
              <a:pPr marL="0" marR="0" lvl="0" indent="0" algn="ctr" rtl="0">
                <a:lnSpc>
                  <a:spcPct val="90000"/>
                </a:lnSpc>
                <a:spcBef>
                  <a:spcPts val="0"/>
                </a:spcBef>
                <a:spcAft>
                  <a:spcPts val="0"/>
                </a:spcAft>
                <a:buNone/>
              </a:pPr>
              <a:r>
                <a:rPr lang="en-US" sz="2000" b="1" dirty="0">
                  <a:solidFill>
                    <a:srgbClr val="FFFFFF"/>
                  </a:solidFill>
                  <a:latin typeface="Calibri" charset="0"/>
                  <a:ea typeface="Calibri" charset="0"/>
                  <a:cs typeface="Calibri" charset="0"/>
                  <a:sym typeface="Calibri"/>
                </a:rPr>
                <a:t>            (n.)</a:t>
              </a:r>
              <a:endParaRPr lang="ka-GE"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000" b="1" dirty="0">
                  <a:solidFill>
                    <a:srgbClr val="FFFFFF"/>
                  </a:solidFill>
                  <a:latin typeface="Calibri" charset="0"/>
                  <a:ea typeface="Calibri" charset="0"/>
                  <a:cs typeface="Calibri" charset="0"/>
                  <a:sym typeface="Calibri"/>
                </a:rPr>
                <a:t>                </a:t>
              </a:r>
              <a:r>
                <a:rPr lang="ka-GE" sz="2000" b="1" dirty="0">
                  <a:solidFill>
                    <a:srgbClr val="FFFFFF"/>
                  </a:solidFill>
                  <a:latin typeface="Calibri" charset="0"/>
                  <a:ea typeface="Calibri" charset="0"/>
                  <a:cs typeface="Calibri" charset="0"/>
                  <a:sym typeface="Calibri"/>
                </a:rPr>
                <a:t>გამოჯანმრთელება</a:t>
              </a:r>
              <a:endParaRPr lang="en-US"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sz="2400" b="1" u="none" strike="noStrike" cap="none" dirty="0">
                <a:solidFill>
                  <a:srgbClr val="FFFFFF"/>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31" name="Google Shape;173;g8d3272b2c0_0_186"/>
          <p:cNvSpPr txBox="1"/>
          <p:nvPr/>
        </p:nvSpPr>
        <p:spPr>
          <a:xfrm>
            <a:off x="2240844" y="2622289"/>
            <a:ext cx="2526847" cy="66041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lang="en-US" sz="20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en-US"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000" b="1" u="none" strike="noStrike" cap="none" dirty="0">
                <a:solidFill>
                  <a:srgbClr val="FFFFFF"/>
                </a:solidFill>
                <a:latin typeface="Calibri" charset="0"/>
                <a:ea typeface="Calibri" charset="0"/>
                <a:cs typeface="Calibri" charset="0"/>
                <a:sym typeface="Calibri"/>
              </a:rPr>
              <a:t>treatment</a:t>
            </a:r>
          </a:p>
          <a:p>
            <a:pPr marL="0" marR="0" lvl="0" indent="0" algn="ctr" rtl="0">
              <a:lnSpc>
                <a:spcPct val="90000"/>
              </a:lnSpc>
              <a:spcBef>
                <a:spcPts val="0"/>
              </a:spcBef>
              <a:spcAft>
                <a:spcPts val="0"/>
              </a:spcAft>
              <a:buNone/>
            </a:pPr>
            <a:r>
              <a:rPr lang="en-US" sz="2000" b="1" dirty="0">
                <a:solidFill>
                  <a:srgbClr val="FFFFFF"/>
                </a:solidFill>
                <a:latin typeface="Calibri" charset="0"/>
                <a:ea typeface="Calibri" charset="0"/>
                <a:cs typeface="Calibri" charset="0"/>
                <a:sym typeface="Calibri"/>
              </a:rPr>
              <a:t>(n.)</a:t>
            </a:r>
          </a:p>
          <a:p>
            <a:pPr marL="0" marR="0" lvl="0" indent="0" algn="ctr" rtl="0">
              <a:lnSpc>
                <a:spcPct val="90000"/>
              </a:lnSpc>
              <a:spcBef>
                <a:spcPts val="0"/>
              </a:spcBef>
              <a:spcAft>
                <a:spcPts val="0"/>
              </a:spcAft>
              <a:buNone/>
            </a:pPr>
            <a:r>
              <a:rPr lang="ka-GE" sz="2000" b="1" dirty="0">
                <a:solidFill>
                  <a:srgbClr val="FFFFFF"/>
                </a:solidFill>
                <a:latin typeface="Calibri" charset="0"/>
                <a:ea typeface="Calibri" charset="0"/>
                <a:cs typeface="Calibri" charset="0"/>
                <a:sym typeface="Calibri"/>
              </a:rPr>
              <a:t>მკურნალობა</a:t>
            </a:r>
          </a:p>
          <a:p>
            <a:pPr marL="0" marR="0" lvl="0" indent="0" algn="ctr" rtl="0">
              <a:lnSpc>
                <a:spcPct val="90000"/>
              </a:lnSpc>
              <a:spcBef>
                <a:spcPts val="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sz="2400" b="1" u="none" strike="noStrike" cap="none" dirty="0">
              <a:solidFill>
                <a:srgbClr val="FFFFFF"/>
              </a:solidFill>
              <a:latin typeface="Calibri" charset="0"/>
              <a:ea typeface="Calibri" charset="0"/>
              <a:cs typeface="Calibri" charset="0"/>
              <a:sym typeface="Calibri"/>
            </a:endParaRPr>
          </a:p>
        </p:txBody>
      </p:sp>
      <p:sp>
        <p:nvSpPr>
          <p:cNvPr id="33" name="Google Shape;156;g8d3272b2c0_0_186"/>
          <p:cNvSpPr/>
          <p:nvPr/>
        </p:nvSpPr>
        <p:spPr>
          <a:xfrm>
            <a:off x="8650154" y="3765872"/>
            <a:ext cx="2465149" cy="176945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5" name="Google Shape;157;g8d3272b2c0_0_186"/>
          <p:cNvSpPr txBox="1"/>
          <p:nvPr/>
        </p:nvSpPr>
        <p:spPr>
          <a:xfrm>
            <a:off x="8959526" y="4337606"/>
            <a:ext cx="1846404" cy="580684"/>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endParaRPr lang="en-US"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healing</a:t>
            </a: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(adj.)</a:t>
            </a:r>
            <a:endParaRPr lang="ka-GE"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charset="0"/>
                <a:ea typeface="Calibri" charset="0"/>
                <a:cs typeface="Calibri" charset="0"/>
                <a:sym typeface="Calibri"/>
              </a:rPr>
              <a:t>სამკურნალო</a:t>
            </a:r>
          </a:p>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charset="0"/>
              <a:ea typeface="Calibri" charset="0"/>
              <a:cs typeface="Calibri" charset="0"/>
              <a:sym typeface="Calibri"/>
            </a:endParaRPr>
          </a:p>
        </p:txBody>
      </p:sp>
      <p:sp>
        <p:nvSpPr>
          <p:cNvPr id="36" name="Google Shape;172;g8d3272b2c0_0_186"/>
          <p:cNvSpPr/>
          <p:nvPr/>
        </p:nvSpPr>
        <p:spPr>
          <a:xfrm>
            <a:off x="5236392" y="5100192"/>
            <a:ext cx="2754537" cy="162562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a:solidFill>
                  <a:schemeClr val="bg1"/>
                </a:solidFill>
                <a:latin typeface="Calibri" charset="0"/>
                <a:ea typeface="Calibri" charset="0"/>
                <a:cs typeface="Calibri" charset="0"/>
              </a:rPr>
              <a:t>         trial</a:t>
            </a:r>
          </a:p>
          <a:p>
            <a:pPr marL="0" lvl="0" indent="0" algn="l" rtl="0">
              <a:spcBef>
                <a:spcPts val="0"/>
              </a:spcBef>
              <a:spcAft>
                <a:spcPts val="0"/>
              </a:spcAft>
              <a:buNone/>
            </a:pPr>
            <a:r>
              <a:rPr lang="en-US" sz="2000" b="1" dirty="0">
                <a:solidFill>
                  <a:schemeClr val="bg1"/>
                </a:solidFill>
                <a:latin typeface="Calibri" charset="0"/>
                <a:ea typeface="Calibri" charset="0"/>
                <a:cs typeface="Calibri" charset="0"/>
              </a:rPr>
              <a:t>          (n.)</a:t>
            </a:r>
            <a:endParaRPr lang="ka-GE" sz="2000" b="1" dirty="0">
              <a:solidFill>
                <a:schemeClr val="bg1"/>
              </a:solidFill>
              <a:latin typeface="Calibri" charset="0"/>
              <a:ea typeface="Calibri" charset="0"/>
              <a:cs typeface="Calibri" charset="0"/>
            </a:endParaRPr>
          </a:p>
          <a:p>
            <a:pPr marL="0" lvl="0" indent="0" algn="l" rtl="0">
              <a:spcBef>
                <a:spcPts val="0"/>
              </a:spcBef>
              <a:spcAft>
                <a:spcPts val="0"/>
              </a:spcAft>
              <a:buNone/>
            </a:pPr>
            <a:r>
              <a:rPr lang="ka-GE" sz="2000" b="1" dirty="0">
                <a:solidFill>
                  <a:schemeClr val="bg1"/>
                </a:solidFill>
                <a:latin typeface="Calibri" charset="0"/>
                <a:ea typeface="Calibri" charset="0"/>
                <a:cs typeface="Calibri" charset="0"/>
              </a:rPr>
              <a:t>     გამოცდა</a:t>
            </a:r>
            <a:endParaRPr lang="en-US" sz="2000" b="1" dirty="0">
              <a:solidFill>
                <a:schemeClr val="bg1"/>
              </a:solidFill>
              <a:latin typeface="Calibri" charset="0"/>
              <a:ea typeface="Calibri" charset="0"/>
              <a:cs typeface="Calibri" charset="0"/>
            </a:endParaRPr>
          </a:p>
          <a:p>
            <a:pPr marL="0" lvl="0" indent="0" algn="l" rtl="0">
              <a:spcBef>
                <a:spcPts val="0"/>
              </a:spcBef>
              <a:spcAft>
                <a:spcPts val="0"/>
              </a:spcAft>
              <a:buNone/>
            </a:pPr>
            <a:endParaRPr sz="2400" dirty="0">
              <a:latin typeface="Calibri" charset="0"/>
              <a:ea typeface="Calibri" charset="0"/>
              <a:cs typeface="Calibri" charset="0"/>
            </a:endParaRPr>
          </a:p>
        </p:txBody>
      </p:sp>
      <p:pic>
        <p:nvPicPr>
          <p:cNvPr id="3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3">
            <a:alphaModFix/>
          </a:blip>
          <a:srcRect/>
          <a:stretch/>
        </p:blipFill>
        <p:spPr>
          <a:xfrm>
            <a:off x="219204" y="443987"/>
            <a:ext cx="2164081" cy="968991"/>
          </a:xfrm>
          <a:prstGeom prst="rect">
            <a:avLst/>
          </a:prstGeom>
          <a:noFill/>
          <a:ln>
            <a:noFill/>
          </a:ln>
        </p:spPr>
      </p:pic>
      <p:pic>
        <p:nvPicPr>
          <p:cNvPr id="40" name="Picture 39">
            <a:extLst>
              <a:ext uri="{FF2B5EF4-FFF2-40B4-BE49-F238E27FC236}">
                <a16:creationId xmlns="" xmlns:a16="http://schemas.microsoft.com/office/drawing/2014/main" id="{CBFB4AD6-5147-B841-97E3-D3DBF2870DA4}"/>
              </a:ext>
            </a:extLst>
          </p:cNvPr>
          <p:cNvPicPr>
            <a:picLocks noChangeAspect="1"/>
          </p:cNvPicPr>
          <p:nvPr/>
        </p:nvPicPr>
        <p:blipFill>
          <a:blip r:embed="rId4"/>
          <a:stretch>
            <a:fillRect/>
          </a:stretch>
        </p:blipFill>
        <p:spPr>
          <a:xfrm>
            <a:off x="2383286" y="443987"/>
            <a:ext cx="2376972" cy="968991"/>
          </a:xfrm>
          <a:prstGeom prst="rect">
            <a:avLst/>
          </a:prstGeom>
        </p:spPr>
      </p:pic>
      <p:cxnSp>
        <p:nvCxnSpPr>
          <p:cNvPr id="4" name="Straight Connector 3"/>
          <p:cNvCxnSpPr>
            <a:stCxn id="148" idx="0"/>
          </p:cNvCxnSpPr>
          <p:nvPr/>
        </p:nvCxnSpPr>
        <p:spPr>
          <a:xfrm flipH="1" flipV="1">
            <a:off x="6461765" y="2204453"/>
            <a:ext cx="2" cy="775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290229" y="2427473"/>
            <a:ext cx="1271880" cy="941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4760258" y="2973384"/>
            <a:ext cx="952269" cy="395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990109" y="4122458"/>
            <a:ext cx="1689908" cy="669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7210196" y="4088924"/>
            <a:ext cx="2081262" cy="449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565692" y="4473417"/>
            <a:ext cx="8116" cy="8763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25857" y="1929160"/>
            <a:ext cx="3690253" cy="234724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prescription</a:t>
            </a: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3423021" y="4444900"/>
            <a:ext cx="5695927" cy="85192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spcBef>
                <a:spcPts val="630"/>
              </a:spcBef>
            </a:pPr>
            <a:r>
              <a:rPr lang="ka-GE" sz="2400" b="1" dirty="0">
                <a:solidFill>
                  <a:srgbClr val="FFFFFF"/>
                </a:solidFill>
                <a:latin typeface="Calibri" charset="0"/>
                <a:ea typeface="Calibri" charset="0"/>
                <a:cs typeface="Calibri" charset="0"/>
                <a:sym typeface="Calibri"/>
              </a:rPr>
              <a:t>ექიმის მიერ გამოწერილი რეცეპტი</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 xmlns:a16="http://schemas.microsoft.com/office/drawing/2014/main" id="{D1B5DCDD-794B-2846-8198-90595578A702}"/>
              </a:ext>
            </a:extLst>
          </p:cNvPr>
          <p:cNvSpPr/>
          <p:nvPr/>
        </p:nvSpPr>
        <p:spPr>
          <a:xfrm>
            <a:off x="3423021" y="5450879"/>
            <a:ext cx="5695927" cy="1238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You need doctor’s </a:t>
            </a:r>
            <a:r>
              <a:rPr lang="en-US" sz="2400" i="1" strike="noStrike" cap="none" dirty="0">
                <a:solidFill>
                  <a:srgbClr val="FF0000"/>
                </a:solidFill>
                <a:latin typeface="Calibri" charset="0"/>
                <a:ea typeface="Calibri" charset="0"/>
                <a:cs typeface="Calibri" charset="0"/>
                <a:sym typeface="Calibri"/>
              </a:rPr>
              <a:t>prescription </a:t>
            </a:r>
            <a:r>
              <a:rPr lang="en-US" sz="2400" i="1" strike="noStrike" cap="none" dirty="0">
                <a:solidFill>
                  <a:schemeClr val="bg1"/>
                </a:solidFill>
                <a:latin typeface="Calibri" charset="0"/>
                <a:ea typeface="Calibri" charset="0"/>
                <a:cs typeface="Calibri" charset="0"/>
                <a:sym typeface="Calibri"/>
              </a:rPr>
              <a:t>to get some medicine in the pharmacy.  </a:t>
            </a:r>
            <a:endParaRPr sz="2400" i="1" strike="noStrike" cap="none" dirty="0">
              <a:solidFill>
                <a:schemeClr val="bg1"/>
              </a:solidFill>
              <a:latin typeface="Calibri" charset="0"/>
              <a:ea typeface="Calibri" charset="0"/>
              <a:cs typeface="Calibri" charset="0"/>
              <a:sym typeface="Calibri"/>
            </a:endParaRPr>
          </a:p>
        </p:txBody>
      </p:sp>
      <p:sp>
        <p:nvSpPr>
          <p:cNvPr id="11" name="Rectangle 10">
            <a:extLst>
              <a:ext uri="{FF2B5EF4-FFF2-40B4-BE49-F238E27FC236}">
                <a16:creationId xmlns="" xmlns:a16="http://schemas.microsoft.com/office/drawing/2014/main" id="{748FA8E3-2CE3-3647-992D-018F0126A7B0}"/>
              </a:ext>
            </a:extLst>
          </p:cNvPr>
          <p:cNvSpPr/>
          <p:nvPr/>
        </p:nvSpPr>
        <p:spPr>
          <a:xfrm>
            <a:off x="9118948" y="276286"/>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240443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50818" y="1834428"/>
            <a:ext cx="3689208"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double-blind</a:t>
            </a:r>
          </a:p>
          <a:p>
            <a:pPr lvl="0" algn="ctr"/>
            <a:r>
              <a:rPr lang="en-US" sz="2800" b="1" dirty="0">
                <a:solidFill>
                  <a:schemeClr val="bg1"/>
                </a:solidFill>
                <a:latin typeface="Calibri" pitchFamily="34" charset="0"/>
              </a:rPr>
              <a:t>(adj.)</a:t>
            </a:r>
          </a:p>
        </p:txBody>
      </p:sp>
      <p:sp>
        <p:nvSpPr>
          <p:cNvPr id="190" name="Google Shape;190;g8d3272b2c0_0_231"/>
          <p:cNvSpPr/>
          <p:nvPr/>
        </p:nvSpPr>
        <p:spPr>
          <a:xfrm>
            <a:off x="4047893" y="4539958"/>
            <a:ext cx="4295059"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2400" b="1" dirty="0" smtClean="0">
                <a:solidFill>
                  <a:schemeClr val="bg1"/>
                </a:solidFill>
                <a:latin typeface="Calibri" pitchFamily="34" charset="0"/>
              </a:rPr>
              <a:t>ორმხრივად </a:t>
            </a:r>
            <a:r>
              <a:rPr lang="ka-GE" sz="2400" b="1" dirty="0">
                <a:solidFill>
                  <a:schemeClr val="bg1"/>
                </a:solidFill>
                <a:latin typeface="Calibri" pitchFamily="34" charset="0"/>
              </a:rPr>
              <a:t>ბრმა</a:t>
            </a: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047893" y="5450879"/>
            <a:ext cx="4295059"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000" i="1" strike="noStrike" cap="none" dirty="0">
                <a:solidFill>
                  <a:schemeClr val="bg1"/>
                </a:solidFill>
                <a:latin typeface="Calibri" charset="0"/>
                <a:ea typeface="Calibri" charset="0"/>
                <a:cs typeface="Calibri" charset="0"/>
                <a:sym typeface="Calibri"/>
              </a:rPr>
              <a:t>This is a </a:t>
            </a:r>
            <a:r>
              <a:rPr lang="en-US" sz="2000" i="1" strike="noStrike" cap="none" dirty="0">
                <a:solidFill>
                  <a:srgbClr val="FF0000"/>
                </a:solidFill>
                <a:latin typeface="Calibri" charset="0"/>
                <a:ea typeface="Calibri" charset="0"/>
                <a:cs typeface="Calibri" charset="0"/>
                <a:sym typeface="Calibri"/>
              </a:rPr>
              <a:t>double-blind</a:t>
            </a:r>
            <a:r>
              <a:rPr lang="en-US" sz="2000" i="1" strike="noStrike" cap="none" dirty="0">
                <a:solidFill>
                  <a:schemeClr val="bg1"/>
                </a:solidFill>
                <a:latin typeface="Calibri" charset="0"/>
                <a:ea typeface="Calibri" charset="0"/>
                <a:cs typeface="Calibri" charset="0"/>
                <a:sym typeface="Calibri"/>
              </a:rPr>
              <a:t> trial with 400 patients where 60% will get the drug and 40% will get a placebo.</a:t>
            </a:r>
            <a:endParaRPr sz="20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748FA8E3-2CE3-3647-992D-018F0126A7B0}"/>
              </a:ext>
            </a:extLst>
          </p:cNvPr>
          <p:cNvSpPr/>
          <p:nvPr/>
        </p:nvSpPr>
        <p:spPr>
          <a:xfrm>
            <a:off x="9118948" y="276286"/>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282985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18075" y="2148897"/>
            <a:ext cx="3597914" cy="22892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trial</a:t>
            </a:r>
          </a:p>
          <a:p>
            <a:pPr lvl="0" algn="ctr"/>
            <a:r>
              <a:rPr lang="en-US" sz="2800" b="1" dirty="0">
                <a:solidFill>
                  <a:schemeClr val="bg1"/>
                </a:solidFill>
                <a:latin typeface="Calibri" pitchFamily="34" charset="0"/>
              </a:rPr>
              <a:t> (n.)</a:t>
            </a:r>
          </a:p>
          <a:p>
            <a:pPr lvl="0" algn="ctr"/>
            <a:r>
              <a:rPr lang="en-US" sz="2800" b="1" dirty="0">
                <a:solidFill>
                  <a:schemeClr val="bg1"/>
                </a:solidFill>
                <a:latin typeface="Calibri" pitchFamily="34" charset="0"/>
              </a:rPr>
              <a:t>     </a:t>
            </a:r>
            <a:endParaRPr lang="ka-GE" sz="2800" b="1" dirty="0">
              <a:solidFill>
                <a:schemeClr val="bg1"/>
              </a:solidFill>
              <a:latin typeface="Calibri" pitchFamily="34" charset="0"/>
            </a:endParaRPr>
          </a:p>
        </p:txBody>
      </p:sp>
      <p:sp>
        <p:nvSpPr>
          <p:cNvPr id="190" name="Google Shape;190;g8d3272b2c0_0_231"/>
          <p:cNvSpPr/>
          <p:nvPr/>
        </p:nvSpPr>
        <p:spPr>
          <a:xfrm>
            <a:off x="4386805" y="4605453"/>
            <a:ext cx="4060454" cy="67565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400" b="1" dirty="0">
                <a:solidFill>
                  <a:schemeClr val="bg1"/>
                </a:solidFill>
                <a:latin typeface="Calibri" pitchFamily="34" charset="0"/>
              </a:rPr>
              <a:t>გამოცდა</a:t>
            </a: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386805" y="5419493"/>
            <a:ext cx="4060454" cy="90649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drug trial </a:t>
            </a:r>
            <a:r>
              <a:rPr lang="en-US" sz="2400" i="1" dirty="0">
                <a:solidFill>
                  <a:srgbClr val="FF0000"/>
                </a:solidFill>
                <a:latin typeface="Calibri" charset="0"/>
                <a:ea typeface="Calibri" charset="0"/>
                <a:cs typeface="Calibri" charset="0"/>
              </a:rPr>
              <a:t>lasted</a:t>
            </a:r>
            <a:r>
              <a:rPr lang="en-US" sz="2400" i="1" dirty="0">
                <a:solidFill>
                  <a:schemeClr val="bg1"/>
                </a:solidFill>
                <a:latin typeface="Calibri" charset="0"/>
                <a:ea typeface="Calibri" charset="0"/>
                <a:cs typeface="Calibri" charset="0"/>
              </a:rPr>
              <a:t> for two years.</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748FA8E3-2CE3-3647-992D-018F0126A7B0}"/>
              </a:ext>
            </a:extLst>
          </p:cNvPr>
          <p:cNvSpPr/>
          <p:nvPr/>
        </p:nvSpPr>
        <p:spPr>
          <a:xfrm>
            <a:off x="9118948" y="276286"/>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99340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anose="020F0502020204030204" pitchFamily="34" charset="0"/>
                <a:ea typeface="Calibri"/>
                <a:cs typeface="Calibri" panose="020F0502020204030204" pitchFamily="34" charset="0"/>
                <a:sym typeface="Calibri"/>
              </a:rPr>
              <a:t>Medicine </a:t>
            </a:r>
            <a:r>
              <a:rPr lang="en-US" sz="6600" dirty="0" smtClean="0">
                <a:solidFill>
                  <a:schemeClr val="bg1"/>
                </a:solidFill>
                <a:latin typeface="Calibri" panose="020F0502020204030204" pitchFamily="34" charset="0"/>
                <a:ea typeface="Calibri"/>
                <a:cs typeface="Calibri" panose="020F0502020204030204" pitchFamily="34" charset="0"/>
                <a:sym typeface="Calibri"/>
              </a:rPr>
              <a:t>| </a:t>
            </a:r>
            <a:r>
              <a:rPr lang="ka-GE" sz="6600" dirty="0">
                <a:solidFill>
                  <a:schemeClr val="bg1"/>
                </a:solidFill>
                <a:latin typeface="Calibri" panose="020F0502020204030204" pitchFamily="34" charset="0"/>
                <a:ea typeface="Calibri"/>
                <a:cs typeface="Calibri" panose="020F0502020204030204" pitchFamily="34" charset="0"/>
                <a:sym typeface="Calibri"/>
              </a:rPr>
              <a:t>მედიცინა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9"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57993" y="2026233"/>
            <a:ext cx="3592875" cy="22892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recovery</a:t>
            </a: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260860" y="4449336"/>
            <a:ext cx="3986433" cy="78058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itchFamily="34" charset="0"/>
                <a:ea typeface="Calibri"/>
                <a:cs typeface="Calibri" pitchFamily="34" charset="0"/>
                <a:sym typeface="Calibri"/>
              </a:rPr>
              <a:t>გამოჯანმრთელება</a:t>
            </a: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260860" y="5413455"/>
            <a:ext cx="3987142" cy="93158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I wish you a quick  </a:t>
            </a:r>
            <a:r>
              <a:rPr lang="en-US" sz="2800" i="1" dirty="0">
                <a:solidFill>
                  <a:srgbClr val="FF0000"/>
                </a:solidFill>
                <a:latin typeface="Calibri" charset="0"/>
                <a:ea typeface="Calibri" charset="0"/>
                <a:cs typeface="Calibri" charset="0"/>
              </a:rPr>
              <a:t>recovery</a:t>
            </a:r>
            <a:r>
              <a:rPr lang="en-US" sz="2800" i="1" dirty="0">
                <a:solidFill>
                  <a:schemeClr val="bg1"/>
                </a:solidFill>
                <a:latin typeface="Calibri" charset="0"/>
                <a:ea typeface="Calibri" charset="0"/>
                <a:cs typeface="Calibri" charset="0"/>
              </a:rPr>
              <a:t>. </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748FA8E3-2CE3-3647-992D-018F0126A7B0}"/>
              </a:ext>
            </a:extLst>
          </p:cNvPr>
          <p:cNvSpPr/>
          <p:nvPr/>
        </p:nvSpPr>
        <p:spPr>
          <a:xfrm>
            <a:off x="9118948" y="276286"/>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09502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19875" y="2226953"/>
            <a:ext cx="3639023" cy="225583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treatment </a:t>
            </a: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047811" y="4603361"/>
            <a:ext cx="4583152" cy="62865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itchFamily="34" charset="0"/>
                <a:ea typeface="Calibri"/>
                <a:cs typeface="Calibri" pitchFamily="34" charset="0"/>
                <a:sym typeface="Calibri"/>
              </a:rPr>
              <a:t>მკურნალობა</a:t>
            </a: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047811" y="5386040"/>
            <a:ext cx="4583152" cy="104821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best </a:t>
            </a:r>
            <a:r>
              <a:rPr lang="en-US" sz="2400" i="1" dirty="0">
                <a:solidFill>
                  <a:srgbClr val="FF0000"/>
                </a:solidFill>
                <a:latin typeface="Calibri" charset="0"/>
                <a:ea typeface="Calibri" charset="0"/>
                <a:cs typeface="Calibri" charset="0"/>
              </a:rPr>
              <a:t>treatment</a:t>
            </a:r>
            <a:r>
              <a:rPr lang="en-US" sz="2400" i="1" dirty="0">
                <a:solidFill>
                  <a:schemeClr val="bg1"/>
                </a:solidFill>
                <a:latin typeface="Calibri" charset="0"/>
                <a:ea typeface="Calibri" charset="0"/>
                <a:cs typeface="Calibri" charset="0"/>
              </a:rPr>
              <a:t> for colds is more vitamin C. </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748FA8E3-2CE3-3647-992D-018F0126A7B0}"/>
              </a:ext>
            </a:extLst>
          </p:cNvPr>
          <p:cNvSpPr/>
          <p:nvPr/>
        </p:nvSpPr>
        <p:spPr>
          <a:xfrm>
            <a:off x="9118948" y="276286"/>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825452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23904" y="2226956"/>
            <a:ext cx="3838275" cy="223353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healing</a:t>
            </a:r>
          </a:p>
          <a:p>
            <a:pPr lvl="0" algn="ctr"/>
            <a:r>
              <a:rPr lang="en-US" sz="2800" b="1" dirty="0">
                <a:solidFill>
                  <a:schemeClr val="bg1"/>
                </a:solidFill>
                <a:latin typeface="Calibri" pitchFamily="34" charset="0"/>
              </a:rPr>
              <a:t>(adj.)</a:t>
            </a:r>
            <a:endParaRPr lang="ka-GE" sz="2800" b="1" dirty="0">
              <a:solidFill>
                <a:schemeClr val="bg1"/>
              </a:solidFill>
              <a:latin typeface="Calibri" pitchFamily="34" charset="0"/>
            </a:endParaRPr>
          </a:p>
        </p:txBody>
      </p:sp>
      <p:sp>
        <p:nvSpPr>
          <p:cNvPr id="190" name="Google Shape;190;g8d3272b2c0_0_231"/>
          <p:cNvSpPr/>
          <p:nvPr/>
        </p:nvSpPr>
        <p:spPr>
          <a:xfrm>
            <a:off x="4098924" y="4650056"/>
            <a:ext cx="4509817" cy="74256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itchFamily="34" charset="0"/>
                <a:ea typeface="Calibri"/>
                <a:cs typeface="Calibri" pitchFamily="34" charset="0"/>
                <a:sym typeface="Calibri"/>
              </a:rPr>
              <a:t>სამკურნალო</a:t>
            </a: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098924" y="5564459"/>
            <a:ext cx="4509817" cy="93670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Sleep has a </a:t>
            </a:r>
            <a:r>
              <a:rPr lang="en-US" sz="2400" i="1" dirty="0">
                <a:solidFill>
                  <a:srgbClr val="FF0000"/>
                </a:solidFill>
                <a:latin typeface="Calibri" charset="0"/>
                <a:ea typeface="Calibri" charset="0"/>
                <a:cs typeface="Calibri" charset="0"/>
              </a:rPr>
              <a:t>healing</a:t>
            </a:r>
            <a:r>
              <a:rPr lang="en-US" sz="2400" i="1" dirty="0">
                <a:solidFill>
                  <a:schemeClr val="bg1"/>
                </a:solidFill>
                <a:latin typeface="Calibri" charset="0"/>
                <a:ea typeface="Calibri" charset="0"/>
                <a:cs typeface="Calibri" charset="0"/>
              </a:rPr>
              <a:t> power</a:t>
            </a:r>
            <a:r>
              <a:rPr lang="en-US" sz="2800" i="1" dirty="0">
                <a:solidFill>
                  <a:schemeClr val="bg1"/>
                </a:solidFill>
                <a:latin typeface="Calibri" charset="0"/>
                <a:ea typeface="Calibri" charset="0"/>
                <a:cs typeface="Calibri" charset="0"/>
              </a:rPr>
              <a:t>. </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748FA8E3-2CE3-3647-992D-018F0126A7B0}"/>
              </a:ext>
            </a:extLst>
          </p:cNvPr>
          <p:cNvSpPr/>
          <p:nvPr/>
        </p:nvSpPr>
        <p:spPr>
          <a:xfrm>
            <a:off x="9118948" y="276286"/>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944458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 xmlns:a16="http://schemas.microsoft.com/office/drawing/2014/main" id="{748FA8E3-2CE3-3647-992D-018F0126A7B0}"/>
              </a:ext>
            </a:extLst>
          </p:cNvPr>
          <p:cNvSpPr/>
          <p:nvPr/>
        </p:nvSpPr>
        <p:spPr>
          <a:xfrm>
            <a:off x="3639048" y="2715674"/>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B328E047-1F90-4CB1-8264-047021299E60}"/>
              </a:ext>
            </a:extLst>
          </p:cNvPr>
          <p:cNvSpPr txBox="1"/>
          <p:nvPr/>
        </p:nvSpPr>
        <p:spPr>
          <a:xfrm>
            <a:off x="3263197" y="2905781"/>
            <a:ext cx="572028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Comprehension</a:t>
            </a:r>
          </a:p>
          <a:p>
            <a:pPr algn="ctr"/>
            <a:r>
              <a:rPr lang="ka-GE" sz="35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 xmlns:a16="http://schemas.microsoft.com/office/drawing/2014/main" id="{97D84395-477B-5643-998F-5A55D6D879D4}"/>
              </a:ext>
            </a:extLst>
          </p:cNvPr>
          <p:cNvSpPr/>
          <p:nvPr/>
        </p:nvSpPr>
        <p:spPr>
          <a:xfrm>
            <a:off x="287908" y="3781600"/>
            <a:ext cx="5647246" cy="2471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bg1"/>
                </a:solidFill>
                <a:latin typeface="Calibri" charset="0"/>
                <a:ea typeface="Calibri" charset="0"/>
                <a:cs typeface="Calibri" charset="0"/>
              </a:rPr>
              <a:t>Would prescribing a placebo be a good strategy for </a:t>
            </a:r>
            <a:r>
              <a:rPr lang="en-US" sz="2400" b="1" dirty="0" smtClean="0">
                <a:solidFill>
                  <a:schemeClr val="bg1"/>
                </a:solidFill>
                <a:latin typeface="Calibri" charset="0"/>
                <a:ea typeface="Calibri" charset="0"/>
                <a:cs typeface="Calibri" charset="0"/>
              </a:rPr>
              <a:t>the following problems</a:t>
            </a:r>
            <a:r>
              <a:rPr lang="en-US" sz="2400" b="1" dirty="0">
                <a:solidFill>
                  <a:schemeClr val="bg1"/>
                </a:solidFill>
                <a:latin typeface="Calibri" charset="0"/>
                <a:ea typeface="Calibri" charset="0"/>
                <a:cs typeface="Calibri" charset="0"/>
              </a:rPr>
              <a:t>? </a:t>
            </a:r>
            <a:endParaRPr lang="en-US" sz="2400" b="1" dirty="0" smtClean="0">
              <a:solidFill>
                <a:schemeClr val="bg1"/>
              </a:solidFill>
              <a:latin typeface="Calibri" charset="0"/>
              <a:ea typeface="Calibri" charset="0"/>
              <a:cs typeface="Calibri" charset="0"/>
            </a:endParaRPr>
          </a:p>
          <a:p>
            <a:endParaRPr lang="en-US" sz="2400" b="1" dirty="0" smtClean="0">
              <a:solidFill>
                <a:schemeClr val="bg1"/>
              </a:solidFill>
              <a:latin typeface="Calibri" charset="0"/>
              <a:ea typeface="Calibri" charset="0"/>
              <a:cs typeface="Calibri" charset="0"/>
            </a:endParaRPr>
          </a:p>
          <a:p>
            <a:pPr marL="342900" indent="-342900">
              <a:buClr>
                <a:schemeClr val="bg1"/>
              </a:buClr>
              <a:buFont typeface="Arial" panose="020B0604020202020204" pitchFamily="34" charset="0"/>
              <a:buChar char="•"/>
            </a:pPr>
            <a:r>
              <a:rPr lang="en-US" sz="2400" b="1" dirty="0">
                <a:solidFill>
                  <a:schemeClr val="bg1"/>
                </a:solidFill>
                <a:latin typeface="Calibri" charset="0"/>
                <a:ea typeface="Calibri" charset="0"/>
                <a:cs typeface="Calibri" charset="0"/>
              </a:rPr>
              <a:t>A life-threatening injury</a:t>
            </a:r>
          </a:p>
          <a:p>
            <a:pPr marL="342900" indent="-342900">
              <a:buClr>
                <a:schemeClr val="bg1"/>
              </a:buClr>
              <a:buFont typeface="Arial" panose="020B0604020202020204" pitchFamily="34" charset="0"/>
              <a:buChar char="•"/>
            </a:pPr>
            <a:r>
              <a:rPr lang="en-US" sz="2400" b="1" dirty="0">
                <a:solidFill>
                  <a:schemeClr val="bg1"/>
                </a:solidFill>
                <a:latin typeface="Calibri" charset="0"/>
                <a:ea typeface="Calibri" charset="0"/>
                <a:cs typeface="Calibri" charset="0"/>
              </a:rPr>
              <a:t>A mild headache</a:t>
            </a:r>
          </a:p>
          <a:p>
            <a:endParaRPr lang="en-US" sz="2400" b="1" dirty="0">
              <a:solidFill>
                <a:schemeClr val="bg1"/>
              </a:solidFill>
              <a:latin typeface="Calibri" charset="0"/>
              <a:ea typeface="Calibri" charset="0"/>
              <a:cs typeface="Calibri" charset="0"/>
            </a:endParaRPr>
          </a:p>
        </p:txBody>
      </p:sp>
      <p:pic>
        <p:nvPicPr>
          <p:cNvPr id="1026" name="Picture 2" descr="C:\Users\User\Desktop\file-20170504-21635-1q0sx3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7991" y="2229137"/>
            <a:ext cx="5263228" cy="39474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 xmlns:a16="http://schemas.microsoft.com/office/drawing/2014/main" id="{97D84395-477B-5643-998F-5A55D6D879D4}"/>
              </a:ext>
            </a:extLst>
          </p:cNvPr>
          <p:cNvSpPr/>
          <p:nvPr/>
        </p:nvSpPr>
        <p:spPr>
          <a:xfrm>
            <a:off x="287908" y="2195518"/>
            <a:ext cx="5647246" cy="146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Calibri" charset="0"/>
                <a:ea typeface="Calibri" charset="0"/>
                <a:cs typeface="Calibri" charset="0"/>
              </a:rPr>
              <a:t>What does placebo mean?</a:t>
            </a:r>
            <a:endParaRPr lang="en-US" sz="2400" b="1"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243199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286479" y="2034291"/>
            <a:ext cx="11011401" cy="4377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charset="0"/>
                <a:ea typeface="Calibri" charset="0"/>
                <a:cs typeface="Calibri" charset="0"/>
              </a:rPr>
              <a:t>Many people go to the doctor’s office when they are sick, and often they leave with a </a:t>
            </a:r>
            <a:r>
              <a:rPr lang="en-US" sz="2400" dirty="0">
                <a:solidFill>
                  <a:srgbClr val="FFC000"/>
                </a:solidFill>
                <a:latin typeface="Calibri" charset="0"/>
                <a:ea typeface="Calibri" charset="0"/>
                <a:cs typeface="Calibri" charset="0"/>
              </a:rPr>
              <a:t>prescription</a:t>
            </a:r>
            <a:r>
              <a:rPr lang="en-US" sz="2400" dirty="0">
                <a:latin typeface="Calibri" charset="0"/>
                <a:ea typeface="Calibri" charset="0"/>
                <a:cs typeface="Calibri" charset="0"/>
              </a:rPr>
              <a:t>. Most people do not ask questions about what’s in the medicine the doctor has prescribed. Instead they trust the doctors know what they’re doing – they know about the </a:t>
            </a:r>
            <a:r>
              <a:rPr lang="en-US" sz="2400" dirty="0">
                <a:solidFill>
                  <a:schemeClr val="bg1"/>
                </a:solidFill>
                <a:latin typeface="Calibri" charset="0"/>
                <a:ea typeface="Calibri" charset="0"/>
                <a:cs typeface="Calibri" charset="0"/>
              </a:rPr>
              <a:t>rigorous</a:t>
            </a:r>
            <a:r>
              <a:rPr lang="en-US" sz="2400" dirty="0">
                <a:latin typeface="Calibri" charset="0"/>
                <a:ea typeface="Calibri" charset="0"/>
                <a:cs typeface="Calibri" charset="0"/>
              </a:rPr>
              <a:t> medical training doctors must complete and the through examination process they have to go through. But how much does that help the </a:t>
            </a:r>
            <a:r>
              <a:rPr lang="en-US" sz="2400" dirty="0">
                <a:solidFill>
                  <a:srgbClr val="FFC000"/>
                </a:solidFill>
                <a:latin typeface="Calibri" charset="0"/>
                <a:ea typeface="Calibri" charset="0"/>
                <a:cs typeface="Calibri" charset="0"/>
              </a:rPr>
              <a:t>healing</a:t>
            </a:r>
            <a:r>
              <a:rPr lang="en-US" sz="2400" dirty="0">
                <a:latin typeface="Calibri" charset="0"/>
                <a:ea typeface="Calibri" charset="0"/>
                <a:cs typeface="Calibri" charset="0"/>
              </a:rPr>
              <a:t> process? What if, after filling their prescription and taking it as prescribed, patients found out that the medicine the doctor had given them was not a real </a:t>
            </a:r>
            <a:r>
              <a:rPr lang="en-US" sz="2400" dirty="0">
                <a:solidFill>
                  <a:schemeClr val="bg1"/>
                </a:solidFill>
                <a:latin typeface="Calibri" charset="0"/>
                <a:ea typeface="Calibri" charset="0"/>
                <a:cs typeface="Calibri" charset="0"/>
              </a:rPr>
              <a:t>drug.</a:t>
            </a:r>
            <a:r>
              <a:rPr lang="en-US" sz="2400" dirty="0">
                <a:latin typeface="Calibri" charset="0"/>
                <a:ea typeface="Calibri" charset="0"/>
                <a:cs typeface="Calibri" charset="0"/>
              </a:rPr>
              <a:t> Yet they get better. They trusted that they would get well after taking the medicine, so they did. </a:t>
            </a:r>
          </a:p>
        </p:txBody>
      </p:sp>
    </p:spTree>
    <p:extLst>
      <p:ext uri="{BB962C8B-B14F-4D97-AF65-F5344CB8AC3E}">
        <p14:creationId xmlns:p14="http://schemas.microsoft.com/office/powerpoint/2010/main" val="728577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546378" y="1921397"/>
            <a:ext cx="11011401" cy="454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charset="0"/>
                <a:ea typeface="Calibri" charset="0"/>
                <a:cs typeface="Calibri" charset="0"/>
              </a:rPr>
              <a:t>How can </a:t>
            </a:r>
            <a:r>
              <a:rPr lang="en-US" sz="2400" dirty="0">
                <a:solidFill>
                  <a:schemeClr val="bg1"/>
                </a:solidFill>
                <a:latin typeface="Calibri" charset="0"/>
                <a:ea typeface="Calibri" charset="0"/>
                <a:cs typeface="Calibri" charset="0"/>
              </a:rPr>
              <a:t>fake</a:t>
            </a:r>
            <a:r>
              <a:rPr lang="en-US" sz="2400" dirty="0">
                <a:latin typeface="Calibri" charset="0"/>
                <a:ea typeface="Calibri" charset="0"/>
                <a:cs typeface="Calibri" charset="0"/>
              </a:rPr>
              <a:t> medicine help someone to get better? </a:t>
            </a:r>
            <a:r>
              <a:rPr lang="en-US" sz="2400" dirty="0">
                <a:solidFill>
                  <a:schemeClr val="bg1"/>
                </a:solidFill>
                <a:latin typeface="Calibri" charset="0"/>
                <a:ea typeface="Calibri" charset="0"/>
                <a:cs typeface="Calibri" charset="0"/>
              </a:rPr>
              <a:t>Sensory</a:t>
            </a:r>
            <a:r>
              <a:rPr lang="en-US" sz="2400" dirty="0">
                <a:latin typeface="Calibri" charset="0"/>
                <a:ea typeface="Calibri" charset="0"/>
                <a:cs typeface="Calibri" charset="0"/>
              </a:rPr>
              <a:t> experience and thoughts can affect the brain, and the brain can affect other systems. Therefore, a person’s optimism and hopefulness may be important to his physical </a:t>
            </a:r>
            <a:r>
              <a:rPr lang="en-US" sz="2400" dirty="0">
                <a:solidFill>
                  <a:srgbClr val="FFC000"/>
                </a:solidFill>
                <a:latin typeface="Calibri" charset="0"/>
                <a:ea typeface="Calibri" charset="0"/>
                <a:cs typeface="Calibri" charset="0"/>
              </a:rPr>
              <a:t>recovery</a:t>
            </a:r>
            <a:r>
              <a:rPr lang="en-US" sz="2400" dirty="0">
                <a:latin typeface="Calibri" charset="0"/>
                <a:ea typeface="Calibri" charset="0"/>
                <a:cs typeface="Calibri" charset="0"/>
              </a:rPr>
              <a:t> from an injury or sickness. Some experts believe that placebo, or fake medicines, simply cause a psychological response.  In other words, taking them only enhances your sense of well-being.</a:t>
            </a:r>
          </a:p>
          <a:p>
            <a:pPr algn="just"/>
            <a:endParaRPr lang="en-US" sz="2400" dirty="0">
              <a:latin typeface="Calibri" charset="0"/>
              <a:ea typeface="Calibri" charset="0"/>
              <a:cs typeface="Calibri" charset="0"/>
            </a:endParaRPr>
          </a:p>
          <a:p>
            <a:pPr algn="just"/>
            <a:r>
              <a:rPr lang="en-US" sz="2400" dirty="0">
                <a:latin typeface="Calibri" charset="0"/>
                <a:ea typeface="Calibri" charset="0"/>
                <a:cs typeface="Calibri" charset="0"/>
              </a:rPr>
              <a:t>Today, before a drug can be approved, it must be tested and proven more effective than a placebo. Because both a patient’s belief in the value of a treatment can affect </a:t>
            </a:r>
            <a:r>
              <a:rPr lang="en-US" sz="2400" dirty="0" smtClean="0">
                <a:latin typeface="Calibri" charset="0"/>
                <a:ea typeface="Calibri" charset="0"/>
                <a:cs typeface="Calibri" charset="0"/>
              </a:rPr>
              <a:t>its </a:t>
            </a:r>
            <a:r>
              <a:rPr lang="en-US" sz="2400" dirty="0">
                <a:latin typeface="Calibri" charset="0"/>
                <a:ea typeface="Calibri" charset="0"/>
                <a:cs typeface="Calibri" charset="0"/>
              </a:rPr>
              <a:t>outcome, most drug </a:t>
            </a:r>
            <a:r>
              <a:rPr lang="en-US" sz="2400" dirty="0">
                <a:solidFill>
                  <a:srgbClr val="FFC000"/>
                </a:solidFill>
                <a:latin typeface="Calibri" charset="0"/>
                <a:ea typeface="Calibri" charset="0"/>
                <a:cs typeface="Calibri" charset="0"/>
              </a:rPr>
              <a:t>trials </a:t>
            </a:r>
            <a:r>
              <a:rPr lang="en-US" sz="2400" dirty="0">
                <a:latin typeface="Calibri" charset="0"/>
                <a:ea typeface="Calibri" charset="0"/>
                <a:cs typeface="Calibri" charset="0"/>
              </a:rPr>
              <a:t>are usually </a:t>
            </a:r>
            <a:r>
              <a:rPr lang="en-US" sz="2400" dirty="0">
                <a:solidFill>
                  <a:srgbClr val="FFC000"/>
                </a:solidFill>
                <a:latin typeface="Calibri" charset="0"/>
                <a:ea typeface="Calibri" charset="0"/>
                <a:cs typeface="Calibri" charset="0"/>
              </a:rPr>
              <a:t>double-blind</a:t>
            </a:r>
            <a:r>
              <a:rPr lang="en-US" sz="2400" dirty="0">
                <a:latin typeface="Calibri" charset="0"/>
                <a:ea typeface="Calibri" charset="0"/>
                <a:cs typeface="Calibri" charset="0"/>
              </a:rPr>
              <a:t>, but also the doctors are unaware of who is receiving a placebo and who is receiving the real drug.  </a:t>
            </a:r>
          </a:p>
        </p:txBody>
      </p:sp>
    </p:spTree>
    <p:extLst>
      <p:ext uri="{BB962C8B-B14F-4D97-AF65-F5344CB8AC3E}">
        <p14:creationId xmlns:p14="http://schemas.microsoft.com/office/powerpoint/2010/main" val="1731721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416428" y="1804953"/>
            <a:ext cx="11011401" cy="4717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Almost all double-blind studies show some benefit to the people taking a placebo, but in actual clinical practice, there is evidence that for some conditions, positive responses to a placebo may be as high as 80% to 90%. The reason is that in a </a:t>
            </a:r>
            <a:r>
              <a:rPr lang="en-US" sz="2400" dirty="0" smtClean="0">
                <a:latin typeface="Calibri" panose="020F0502020204030204" pitchFamily="34" charset="0"/>
                <a:cs typeface="Calibri" panose="020F0502020204030204" pitchFamily="34" charset="0"/>
              </a:rPr>
              <a:t>real </a:t>
            </a:r>
            <a:r>
              <a:rPr lang="en-US" sz="2400" dirty="0">
                <a:solidFill>
                  <a:srgbClr val="FFC000"/>
                </a:solidFill>
                <a:latin typeface="Calibri" panose="020F0502020204030204" pitchFamily="34" charset="0"/>
                <a:cs typeface="Calibri" panose="020F0502020204030204" pitchFamily="34" charset="0"/>
              </a:rPr>
              <a:t>treatment</a:t>
            </a:r>
            <a:r>
              <a:rPr lang="en-US" sz="2400" dirty="0">
                <a:latin typeface="Calibri" panose="020F0502020204030204" pitchFamily="34" charset="0"/>
                <a:cs typeface="Calibri" panose="020F0502020204030204" pitchFamily="34" charset="0"/>
              </a:rPr>
              <a:t>, the placebo effect is enhanced by the doctor’s and the patient’s expectations that the treatment will work.</a:t>
            </a:r>
          </a:p>
          <a:p>
            <a:pPr algn="just"/>
            <a:endParaRPr lang="en-US" sz="2400" dirty="0">
              <a:latin typeface="Calibri" panose="020F0502020204030204" pitchFamily="34" charset="0"/>
              <a:ea typeface="Calibri" charset="0"/>
              <a:cs typeface="Calibri" panose="020F0502020204030204" pitchFamily="34" charset="0"/>
            </a:endParaRPr>
          </a:p>
          <a:p>
            <a:pPr algn="just"/>
            <a:r>
              <a:rPr lang="en-US" sz="2400" dirty="0">
                <a:latin typeface="Calibri" panose="020F0502020204030204" pitchFamily="34" charset="0"/>
                <a:ea typeface="Calibri" charset="0"/>
                <a:cs typeface="Calibri" panose="020F0502020204030204" pitchFamily="34" charset="0"/>
              </a:rPr>
              <a:t>But the placebo effect does not happen only with fake medicines. Experts say the placebo effect is responsible for about a third of the benefits of any treatment – even carefully tested drugs. This means that even effective one as are enhanced by the power of positive thinking. As a result doctors think they should prescribe placebo when it is appropriate and when the patient’s health is not in danger. </a:t>
            </a:r>
            <a:endParaRPr lang="en-US" sz="2400" dirty="0">
              <a:latin typeface="Calibri" charset="0"/>
              <a:ea typeface="Calibri" charset="0"/>
              <a:cs typeface="Calibri" charset="0"/>
            </a:endParaRPr>
          </a:p>
        </p:txBody>
      </p:sp>
    </p:spTree>
    <p:extLst>
      <p:ext uri="{BB962C8B-B14F-4D97-AF65-F5344CB8AC3E}">
        <p14:creationId xmlns:p14="http://schemas.microsoft.com/office/powerpoint/2010/main" val="733513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39687716"/>
              </p:ext>
            </p:extLst>
          </p:nvPr>
        </p:nvGraphicFramePr>
        <p:xfrm>
          <a:off x="699280" y="2522281"/>
          <a:ext cx="8064429" cy="1164306"/>
        </p:xfrm>
        <a:graphic>
          <a:graphicData uri="http://schemas.openxmlformats.org/drawingml/2006/table">
            <a:tbl>
              <a:tblPr>
                <a:noFill/>
                <a:tableStyleId>{B46CFEF4-99AF-46A8-A051-738FFB79779B}</a:tableStyleId>
              </a:tblPr>
              <a:tblGrid>
                <a:gridCol w="8064429">
                  <a:extLst>
                    <a:ext uri="{9D8B030D-6E8A-4147-A177-3AD203B41FA5}">
                      <a16:colId xmlns=""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dirty="0">
                          <a:solidFill>
                            <a:schemeClr val="bg1"/>
                          </a:solidFill>
                          <a:latin typeface="Calibri" charset="0"/>
                          <a:ea typeface="Calibri" charset="0"/>
                          <a:cs typeface="Calibri" charset="0"/>
                        </a:rPr>
                        <a:t>A positive thinking about the treatment can not</a:t>
                      </a:r>
                      <a:r>
                        <a:rPr lang="en-US" sz="2800" baseline="0" dirty="0">
                          <a:solidFill>
                            <a:schemeClr val="bg1"/>
                          </a:solidFill>
                          <a:latin typeface="Calibri" charset="0"/>
                          <a:ea typeface="Calibri" charset="0"/>
                          <a:cs typeface="Calibri" charset="0"/>
                        </a:rPr>
                        <a:t> have an influence on physical response. </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734401762"/>
              </p:ext>
            </p:extLst>
          </p:nvPr>
        </p:nvGraphicFramePr>
        <p:xfrm>
          <a:off x="577303" y="4329011"/>
          <a:ext cx="10284662" cy="1005840"/>
        </p:xfrm>
        <a:graphic>
          <a:graphicData uri="http://schemas.openxmlformats.org/drawingml/2006/table">
            <a:tbl>
              <a:tblPr firstRow="1" bandRow="1">
                <a:tableStyleId>{B46CFEF4-99AF-46A8-A051-738FFB79779B}</a:tableStyleId>
              </a:tblPr>
              <a:tblGrid>
                <a:gridCol w="10284662">
                  <a:extLst>
                    <a:ext uri="{9D8B030D-6E8A-4147-A177-3AD203B41FA5}">
                      <a16:colId xmlns="" xmlns:a16="http://schemas.microsoft.com/office/drawing/2014/main" val="2862978725"/>
                    </a:ext>
                  </a:extLst>
                </a:gridCol>
              </a:tblGrid>
              <a:tr h="993882">
                <a:tc>
                  <a:txBody>
                    <a:bodyPr/>
                    <a:lstStyle/>
                    <a:p>
                      <a:pPr algn="just"/>
                      <a:r>
                        <a:rPr lang="en-US" sz="2000" i="1" dirty="0">
                          <a:solidFill>
                            <a:schemeClr val="bg1"/>
                          </a:solidFill>
                          <a:latin typeface="Calibri" panose="020F0502020204030204" pitchFamily="34" charset="0"/>
                          <a:cs typeface="Calibri" panose="020F0502020204030204" pitchFamily="34" charset="0"/>
                        </a:rPr>
                        <a:t>Almost all double-blind studies show some benefit to the people taking a placebo, but in actual clinical practice, there is evidence that for some conditions, positive responses to a placebo may be as high as 80 %  to  90%. </a:t>
                      </a:r>
                      <a:endParaRPr lang="en-US" sz="2000" i="1" dirty="0">
                        <a:solidFill>
                          <a:schemeClr val="bg1"/>
                        </a:solidFill>
                        <a:latin typeface="Calibri" charset="0"/>
                        <a:ea typeface="Calibri" charset="0"/>
                        <a:cs typeface="Calibri"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sp>
        <p:nvSpPr>
          <p:cNvPr id="9" name="Title 8">
            <a:extLst>
              <a:ext uri="{FF2B5EF4-FFF2-40B4-BE49-F238E27FC236}">
                <a16:creationId xmlns="" xmlns:a16="http://schemas.microsoft.com/office/drawing/2014/main" id="{CA01B1FE-2E92-0B43-B977-A140F9C168E2}"/>
              </a:ext>
            </a:extLst>
          </p:cNvPr>
          <p:cNvSpPr>
            <a:spLocks noGrp="1"/>
          </p:cNvSpPr>
          <p:nvPr>
            <p:ph type="title"/>
          </p:nvPr>
        </p:nvSpPr>
        <p:spPr>
          <a:xfrm>
            <a:off x="9183571" y="2522281"/>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384633866"/>
              </p:ext>
            </p:extLst>
          </p:nvPr>
        </p:nvGraphicFramePr>
        <p:xfrm>
          <a:off x="699281" y="280586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charset="0"/>
                          <a:ea typeface="Calibri" charset="0"/>
                          <a:cs typeface="Calibri" charset="0"/>
                        </a:rPr>
                        <a:t>Placebo</a:t>
                      </a:r>
                      <a:r>
                        <a:rPr lang="en-US" sz="2800" b="0" i="0" baseline="0" dirty="0">
                          <a:solidFill>
                            <a:schemeClr val="bg1"/>
                          </a:solidFill>
                          <a:latin typeface="Calibri" charset="0"/>
                          <a:ea typeface="Calibri" charset="0"/>
                          <a:cs typeface="Calibri" charset="0"/>
                        </a:rPr>
                        <a:t> is more effective than the real drug. </a:t>
                      </a:r>
                      <a:endParaRPr sz="4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948718078"/>
              </p:ext>
            </p:extLst>
          </p:nvPr>
        </p:nvGraphicFramePr>
        <p:xfrm>
          <a:off x="560030" y="4225524"/>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 xmlns:a16="http://schemas.microsoft.com/office/drawing/2014/main" val="2862978725"/>
                    </a:ext>
                  </a:extLst>
                </a:gridCol>
              </a:tblGrid>
              <a:tr h="973009">
                <a:tc>
                  <a:txBody>
                    <a:bodyPr/>
                    <a:lstStyle/>
                    <a:p>
                      <a:pPr algn="just"/>
                      <a:r>
                        <a:rPr lang="en-US" sz="2400" i="0" dirty="0">
                          <a:solidFill>
                            <a:schemeClr val="bg1"/>
                          </a:solidFill>
                          <a:latin typeface="Calibri" panose="020F0502020204030204" pitchFamily="34" charset="0"/>
                          <a:cs typeface="Calibri" panose="020F0502020204030204" pitchFamily="34" charset="0"/>
                        </a:rPr>
                        <a:t> </a:t>
                      </a:r>
                      <a:r>
                        <a:rPr lang="en-US" sz="2400" i="1" dirty="0">
                          <a:solidFill>
                            <a:schemeClr val="bg1"/>
                          </a:solidFill>
                          <a:latin typeface="Calibri" charset="0"/>
                          <a:ea typeface="Calibri" charset="0"/>
                          <a:cs typeface="Calibri" charset="0"/>
                        </a:rPr>
                        <a:t>Today, before a drug can be approved, it must be tested and proven more effective than a placebo.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sp>
        <p:nvSpPr>
          <p:cNvPr id="9" name="Title 8">
            <a:extLst>
              <a:ext uri="{FF2B5EF4-FFF2-40B4-BE49-F238E27FC236}">
                <a16:creationId xmlns="" xmlns:a16="http://schemas.microsoft.com/office/drawing/2014/main" id="{CA01B1FE-2E92-0B43-B977-A140F9C168E2}"/>
              </a:ext>
            </a:extLst>
          </p:cNvPr>
          <p:cNvSpPr>
            <a:spLocks noGrp="1"/>
          </p:cNvSpPr>
          <p:nvPr>
            <p:ph type="title"/>
          </p:nvPr>
        </p:nvSpPr>
        <p:spPr>
          <a:xfrm>
            <a:off x="9105298" y="2566372"/>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Rectangle 1"/>
          <p:cNvSpPr/>
          <p:nvPr/>
        </p:nvSpPr>
        <p:spPr>
          <a:xfrm>
            <a:off x="7359805" y="556124"/>
            <a:ext cx="4293219" cy="1101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213164" y="42336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grpSp>
        <p:nvGrpSpPr>
          <p:cNvPr id="107" name="Google Shape;107;g8d3272b2c0_0_301"/>
          <p:cNvGrpSpPr/>
          <p:nvPr/>
        </p:nvGrpSpPr>
        <p:grpSpPr>
          <a:xfrm>
            <a:off x="-4953980" y="68580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Comprehension-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814428" y="3152340"/>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308166" y="2440731"/>
            <a:ext cx="6223462" cy="2751600"/>
          </a:xfrm>
          <a:prstGeom prst="rect">
            <a:avLst/>
          </a:prstGeom>
          <a:noFill/>
          <a:ln>
            <a:noFill/>
          </a:ln>
        </p:spPr>
        <p:txBody>
          <a:bodyPr spcFirstLastPara="1" wrap="square" lIns="91425" tIns="91425" rIns="91425" bIns="91425" anchor="ctr" anchorCtr="0">
            <a:noAutofit/>
          </a:bodyPr>
          <a:lstStyle/>
          <a:p>
            <a:pPr lvl="0" algn="ctr"/>
            <a:endParaRPr lang="en-US" sz="4000" b="1" dirty="0">
              <a:solidFill>
                <a:schemeClr val="bg1"/>
              </a:solidFill>
              <a:latin typeface="Calibri" panose="020F0502020204030204" pitchFamily="34" charset="0"/>
              <a:ea typeface="Calibri"/>
              <a:cs typeface="Calibri" panose="020F0502020204030204" pitchFamily="34" charset="0"/>
              <a:sym typeface="Calibri"/>
            </a:endParaRPr>
          </a:p>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Medicine </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მედიცინა</a:t>
            </a:r>
          </a:p>
        </p:txBody>
      </p:sp>
      <p:pic>
        <p:nvPicPr>
          <p:cNvPr id="26"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7" name="Picture 26">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407857164"/>
              </p:ext>
            </p:extLst>
          </p:nvPr>
        </p:nvGraphicFramePr>
        <p:xfrm>
          <a:off x="675089" y="2602909"/>
          <a:ext cx="9119968" cy="1164306"/>
        </p:xfrm>
        <a:graphic>
          <a:graphicData uri="http://schemas.openxmlformats.org/drawingml/2006/table">
            <a:tbl>
              <a:tblPr>
                <a:noFill/>
                <a:tableStyleId>{B46CFEF4-99AF-46A8-A051-738FFB79779B}</a:tableStyleId>
              </a:tblPr>
              <a:tblGrid>
                <a:gridCol w="9119968">
                  <a:extLst>
                    <a:ext uri="{9D8B030D-6E8A-4147-A177-3AD203B41FA5}">
                      <a16:colId xmlns=""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Doctors</a:t>
                      </a:r>
                      <a:r>
                        <a:rPr lang="en-US" sz="2800" b="0" i="0" baseline="0" dirty="0">
                          <a:solidFill>
                            <a:schemeClr val="bg1"/>
                          </a:solidFill>
                          <a:latin typeface="Calibri" panose="020F0502020204030204" pitchFamily="34" charset="0"/>
                          <a:cs typeface="Calibri" panose="020F0502020204030204" pitchFamily="34" charset="0"/>
                        </a:rPr>
                        <a:t> should have right to prescribe placebo for any health problem.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94212371"/>
              </p:ext>
            </p:extLst>
          </p:nvPr>
        </p:nvGraphicFramePr>
        <p:xfrm>
          <a:off x="577304" y="4348976"/>
          <a:ext cx="10495856" cy="955395"/>
        </p:xfrm>
        <a:graphic>
          <a:graphicData uri="http://schemas.openxmlformats.org/drawingml/2006/table">
            <a:tbl>
              <a:tblPr firstRow="1" bandRow="1">
                <a:tableStyleId>{B46CFEF4-99AF-46A8-A051-738FFB79779B}</a:tableStyleId>
              </a:tblPr>
              <a:tblGrid>
                <a:gridCol w="10495856">
                  <a:extLst>
                    <a:ext uri="{9D8B030D-6E8A-4147-A177-3AD203B41FA5}">
                      <a16:colId xmlns="" xmlns:a16="http://schemas.microsoft.com/office/drawing/2014/main" val="2862978725"/>
                    </a:ext>
                  </a:extLst>
                </a:gridCol>
              </a:tblGrid>
              <a:tr h="955395">
                <a:tc>
                  <a:txBody>
                    <a:bodyPr/>
                    <a:lstStyle/>
                    <a:p>
                      <a:pPr algn="just"/>
                      <a:r>
                        <a:rPr lang="en-US" sz="2400" i="1" dirty="0">
                          <a:solidFill>
                            <a:schemeClr val="bg1"/>
                          </a:solidFill>
                          <a:latin typeface="Calibri" panose="020F0502020204030204" pitchFamily="34" charset="0"/>
                          <a:ea typeface="Calibri" charset="0"/>
                          <a:cs typeface="Calibri" panose="020F0502020204030204" pitchFamily="34" charset="0"/>
                        </a:rPr>
                        <a:t>As a result, doctors think they should prescribe placebo when it is appropriate and when the patient’s health is not in danger. </a:t>
                      </a:r>
                      <a:endParaRPr lang="en-US" sz="2400" i="1" dirty="0">
                        <a:solidFill>
                          <a:schemeClr val="bg1"/>
                        </a:solidFill>
                        <a:latin typeface="Calibri" charset="0"/>
                        <a:ea typeface="Calibri" charset="0"/>
                        <a:cs typeface="Calibri"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sp>
        <p:nvSpPr>
          <p:cNvPr id="9" name="Title 8">
            <a:extLst>
              <a:ext uri="{FF2B5EF4-FFF2-40B4-BE49-F238E27FC236}">
                <a16:creationId xmlns="" xmlns:a16="http://schemas.microsoft.com/office/drawing/2014/main" id="{CA01B1FE-2E92-0B43-B977-A140F9C168E2}"/>
              </a:ext>
            </a:extLst>
          </p:cNvPr>
          <p:cNvSpPr>
            <a:spLocks noGrp="1"/>
          </p:cNvSpPr>
          <p:nvPr>
            <p:ph type="title"/>
          </p:nvPr>
        </p:nvSpPr>
        <p:spPr>
          <a:xfrm>
            <a:off x="9601200" y="2410255"/>
            <a:ext cx="14581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42758" y="4169151"/>
            <a:ext cx="10430041"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988801850"/>
              </p:ext>
            </p:extLst>
          </p:nvPr>
        </p:nvGraphicFramePr>
        <p:xfrm>
          <a:off x="665827" y="2617323"/>
          <a:ext cx="9119968" cy="1164306"/>
        </p:xfrm>
        <a:graphic>
          <a:graphicData uri="http://schemas.openxmlformats.org/drawingml/2006/table">
            <a:tbl>
              <a:tblPr>
                <a:noFill/>
                <a:tableStyleId>{B46CFEF4-99AF-46A8-A051-738FFB79779B}</a:tableStyleId>
              </a:tblPr>
              <a:tblGrid>
                <a:gridCol w="9119968">
                  <a:extLst>
                    <a:ext uri="{9D8B030D-6E8A-4147-A177-3AD203B41FA5}">
                      <a16:colId xmlns=""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charset="0"/>
                          <a:ea typeface="Calibri" charset="0"/>
                          <a:cs typeface="Calibri" charset="0"/>
                        </a:rPr>
                        <a:t>Placebo only works because of the doctor’s and patient’s expectations.</a:t>
                      </a:r>
                      <a:r>
                        <a:rPr lang="en-US" sz="2800" b="0" i="0" baseline="0" dirty="0">
                          <a:solidFill>
                            <a:schemeClr val="bg1"/>
                          </a:solidFill>
                          <a:latin typeface="Calibri" charset="0"/>
                          <a:ea typeface="Calibri" charset="0"/>
                          <a:cs typeface="Calibri" charset="0"/>
                        </a:rPr>
                        <a:t> </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531002373"/>
              </p:ext>
            </p:extLst>
          </p:nvPr>
        </p:nvGraphicFramePr>
        <p:xfrm>
          <a:off x="677663" y="4379425"/>
          <a:ext cx="9972165" cy="822960"/>
        </p:xfrm>
        <a:graphic>
          <a:graphicData uri="http://schemas.openxmlformats.org/drawingml/2006/table">
            <a:tbl>
              <a:tblPr firstRow="1" bandRow="1">
                <a:tableStyleId>{B46CFEF4-99AF-46A8-A051-738FFB79779B}</a:tableStyleId>
              </a:tblPr>
              <a:tblGrid>
                <a:gridCol w="9972165">
                  <a:extLst>
                    <a:ext uri="{9D8B030D-6E8A-4147-A177-3AD203B41FA5}">
                      <a16:colId xmlns="" xmlns:a16="http://schemas.microsoft.com/office/drawing/2014/main" val="2862978725"/>
                    </a:ext>
                  </a:extLst>
                </a:gridCol>
              </a:tblGrid>
              <a:tr h="466904">
                <a:tc>
                  <a:txBody>
                    <a:bodyPr/>
                    <a:lstStyle/>
                    <a:p>
                      <a:pPr algn="just"/>
                      <a:r>
                        <a:rPr lang="en-US" sz="2400" i="1" dirty="0">
                          <a:solidFill>
                            <a:schemeClr val="bg1"/>
                          </a:solidFill>
                          <a:latin typeface="Calibri" panose="020F0502020204030204" pitchFamily="34" charset="0"/>
                          <a:cs typeface="Calibri" panose="020F0502020204030204" pitchFamily="34" charset="0"/>
                        </a:rPr>
                        <a:t>The reason is that in a real treatment, the placebo effect is enhanced by the doctor’s and the patient’s expectations that the treatment will work.</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sp>
        <p:nvSpPr>
          <p:cNvPr id="9" name="Title 8">
            <a:extLst>
              <a:ext uri="{FF2B5EF4-FFF2-40B4-BE49-F238E27FC236}">
                <a16:creationId xmlns="" xmlns:a16="http://schemas.microsoft.com/office/drawing/2014/main" id="{CA01B1FE-2E92-0B43-B977-A140F9C168E2}"/>
              </a:ext>
            </a:extLst>
          </p:cNvPr>
          <p:cNvSpPr>
            <a:spLocks noGrp="1"/>
          </p:cNvSpPr>
          <p:nvPr>
            <p:ph type="title"/>
          </p:nvPr>
        </p:nvSpPr>
        <p:spPr>
          <a:xfrm>
            <a:off x="9302550" y="2540142"/>
            <a:ext cx="1498016" cy="1289839"/>
          </a:xfrm>
        </p:spPr>
        <p:txBody>
          <a:bodyPr>
            <a:normAutofit/>
          </a:bodyPr>
          <a:lstStyle/>
          <a:p>
            <a:r>
              <a:rPr lang="en-US" b="1" dirty="0">
                <a:solidFill>
                  <a:srgbClr val="FFC000"/>
                </a:solidFill>
              </a:rPr>
              <a:t>True</a:t>
            </a:r>
          </a:p>
        </p:txBody>
      </p:sp>
      <p:sp>
        <p:nvSpPr>
          <p:cNvPr id="12" name="Rectangle 11">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 xmlns:a16="http://schemas.microsoft.com/office/drawing/2014/main" id="{6042AC8F-C617-8540-A5BD-0D218871DB0D}"/>
              </a:ext>
            </a:extLst>
          </p:cNvPr>
          <p:cNvSpPr/>
          <p:nvPr/>
        </p:nvSpPr>
        <p:spPr>
          <a:xfrm>
            <a:off x="6843447" y="464777"/>
            <a:ext cx="4350328"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 xmlns:a16="http://schemas.microsoft.com/office/drawing/2014/main" id="{AD0E387F-F56A-0545-BA44-601E3311587C}"/>
              </a:ext>
            </a:extLst>
          </p:cNvPr>
          <p:cNvSpPr/>
          <p:nvPr/>
        </p:nvSpPr>
        <p:spPr>
          <a:xfrm>
            <a:off x="1157379" y="2766064"/>
            <a:ext cx="10161109" cy="3155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Adverb  Clauses of Concession: Reduced Adverb Clauses of </a:t>
            </a:r>
            <a:r>
              <a:rPr lang="en-US" sz="2400" b="1" dirty="0" smtClean="0">
                <a:solidFill>
                  <a:schemeClr val="bg1"/>
                </a:solidFill>
                <a:latin typeface="Calibri" panose="020F0502020204030204" pitchFamily="34" charset="0"/>
                <a:cs typeface="Calibri" panose="020F0502020204030204" pitchFamily="34" charset="0"/>
              </a:rPr>
              <a:t>Time</a:t>
            </a:r>
          </a:p>
          <a:p>
            <a:pPr algn="ctr"/>
            <a:endParaRPr lang="en-US" sz="2400" b="1" dirty="0">
              <a:solidFill>
                <a:schemeClr val="bg1"/>
              </a:solidFill>
              <a:latin typeface="Calibri" panose="020F0502020204030204" pitchFamily="34" charset="0"/>
              <a:cs typeface="Calibri" panose="020F0502020204030204" pitchFamily="34" charset="0"/>
            </a:endParaRPr>
          </a:p>
          <a:p>
            <a:pPr algn="ctr"/>
            <a:r>
              <a:rPr lang="en-US" sz="2400" b="1" dirty="0">
                <a:solidFill>
                  <a:schemeClr val="bg1"/>
                </a:solidFill>
                <a:latin typeface="Calibri" panose="020F0502020204030204" pitchFamily="34" charset="0"/>
                <a:cs typeface="Calibri" panose="020F0502020204030204" pitchFamily="34" charset="0"/>
              </a:rPr>
              <a:t>Adverb Clauses of Concession</a:t>
            </a:r>
          </a:p>
          <a:p>
            <a:endParaRPr lang="en-US" sz="2400" dirty="0">
              <a:solidFill>
                <a:schemeClr val="bg1"/>
              </a:solidFill>
              <a:latin typeface="Calibri" panose="020F0502020204030204" pitchFamily="34" charset="0"/>
              <a:cs typeface="Calibri" panose="020F0502020204030204" pitchFamily="34" charset="0"/>
            </a:endParaRPr>
          </a:p>
          <a:p>
            <a:pPr algn="just"/>
            <a:r>
              <a:rPr lang="en-US" sz="2400" dirty="0">
                <a:solidFill>
                  <a:schemeClr val="bg1"/>
                </a:solidFill>
                <a:latin typeface="Calibri" panose="020F0502020204030204" pitchFamily="34" charset="0"/>
                <a:cs typeface="Calibri" panose="020F0502020204030204" pitchFamily="34" charset="0"/>
              </a:rPr>
              <a:t>Adverb clauses of concession use words such as </a:t>
            </a:r>
            <a:r>
              <a:rPr lang="en-US" sz="2400" i="1" dirty="0">
                <a:solidFill>
                  <a:srgbClr val="FF0000"/>
                </a:solidFill>
                <a:latin typeface="Calibri" panose="020F0502020204030204" pitchFamily="34" charset="0"/>
                <a:cs typeface="Calibri" panose="020F0502020204030204" pitchFamily="34" charset="0"/>
              </a:rPr>
              <a:t>although, even though</a:t>
            </a:r>
            <a:r>
              <a:rPr lang="en-US" sz="2400" dirty="0">
                <a:solidFill>
                  <a:schemeClr val="bg1"/>
                </a:solidFill>
                <a:latin typeface="Calibri" panose="020F0502020204030204" pitchFamily="34" charset="0"/>
                <a:cs typeface="Calibri" panose="020F0502020204030204" pitchFamily="34" charset="0"/>
              </a:rPr>
              <a:t>, </a:t>
            </a:r>
            <a:r>
              <a:rPr lang="en-US" sz="2400" i="1" dirty="0">
                <a:solidFill>
                  <a:srgbClr val="FF0000"/>
                </a:solidFill>
                <a:latin typeface="Calibri" panose="020F0502020204030204" pitchFamily="34" charset="0"/>
                <a:cs typeface="Calibri" panose="020F0502020204030204" pitchFamily="34" charset="0"/>
              </a:rPr>
              <a:t>whereas</a:t>
            </a:r>
            <a:r>
              <a:rPr lang="en-US" sz="2400" dirty="0">
                <a:solidFill>
                  <a:schemeClr val="bg1"/>
                </a:solidFill>
                <a:latin typeface="Calibri" panose="020F0502020204030204" pitchFamily="34" charset="0"/>
                <a:cs typeface="Calibri" panose="020F0502020204030204" pitchFamily="34" charset="0"/>
              </a:rPr>
              <a:t>, </a:t>
            </a:r>
            <a:r>
              <a:rPr lang="en-US" sz="2400" i="1" dirty="0">
                <a:solidFill>
                  <a:srgbClr val="FF0000"/>
                </a:solidFill>
                <a:latin typeface="Calibri" panose="020F0502020204030204" pitchFamily="34" charset="0"/>
                <a:cs typeface="Calibri" panose="020F0502020204030204" pitchFamily="34" charset="0"/>
              </a:rPr>
              <a:t>and while </a:t>
            </a:r>
            <a:r>
              <a:rPr lang="en-US" sz="2400" dirty="0">
                <a:solidFill>
                  <a:schemeClr val="bg1"/>
                </a:solidFill>
                <a:latin typeface="Calibri" panose="020F0502020204030204" pitchFamily="34" charset="0"/>
                <a:cs typeface="Calibri" panose="020F0502020204030204" pitchFamily="34" charset="0"/>
              </a:rPr>
              <a:t>to add contrasting information to a sentence. An adverb clause is a dependent clause and must go with a main clause with a subject and verb.</a:t>
            </a: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743757" y="2253476"/>
            <a:ext cx="9873830" cy="3815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fontAlgn="base">
              <a:buClr>
                <a:schemeClr val="bg1"/>
              </a:buClr>
              <a:buFont typeface="Arial" panose="020B0604020202020204" pitchFamily="34" charset="0"/>
              <a:buChar char="•"/>
            </a:pPr>
            <a:r>
              <a:rPr lang="en-US" sz="2800" dirty="0">
                <a:solidFill>
                  <a:schemeClr val="bg1"/>
                </a:solidFill>
                <a:latin typeface="Calibri" panose="020F0502020204030204" pitchFamily="34" charset="0"/>
                <a:ea typeface="Calibri" charset="0"/>
                <a:cs typeface="Calibri" panose="020F0502020204030204" pitchFamily="34" charset="0"/>
              </a:rPr>
              <a:t>We use though, although and even though to show ideas that are contrasting but related.</a:t>
            </a:r>
          </a:p>
          <a:p>
            <a:pPr fontAlgn="base"/>
            <a:r>
              <a:rPr lang="en-US" sz="2800" i="1" dirty="0">
                <a:solidFill>
                  <a:schemeClr val="bg1"/>
                </a:solidFill>
                <a:latin typeface="Calibri" panose="020F0502020204030204" pitchFamily="34" charset="0"/>
                <a:ea typeface="Calibri" charset="0"/>
                <a:cs typeface="Calibri" panose="020F0502020204030204" pitchFamily="34" charset="0"/>
              </a:rPr>
              <a:t>     </a:t>
            </a:r>
            <a:r>
              <a:rPr lang="en-US" sz="2800" i="1" dirty="0">
                <a:solidFill>
                  <a:srgbClr val="FF0000"/>
                </a:solidFill>
                <a:latin typeface="Calibri" panose="020F0502020204030204" pitchFamily="34" charset="0"/>
                <a:ea typeface="Calibri" charset="0"/>
                <a:cs typeface="Calibri" panose="020F0502020204030204" pitchFamily="34" charset="0"/>
              </a:rPr>
              <a:t>Although he drank the painkiller, he doesn’t feel good.</a:t>
            </a:r>
          </a:p>
          <a:p>
            <a:pPr marL="457200" indent="-457200" fontAlgn="base">
              <a:buClr>
                <a:schemeClr val="bg1"/>
              </a:buClr>
              <a:buFont typeface="Arial" panose="020B0604020202020204" pitchFamily="34" charset="0"/>
              <a:buChar char="•"/>
            </a:pPr>
            <a:r>
              <a:rPr lang="en-US" sz="2800" dirty="0">
                <a:solidFill>
                  <a:schemeClr val="bg1"/>
                </a:solidFill>
                <a:latin typeface="Calibri" panose="020F0502020204030204" pitchFamily="34" charset="0"/>
                <a:ea typeface="Calibri" charset="0"/>
                <a:cs typeface="Calibri" panose="020F0502020204030204" pitchFamily="34" charset="0"/>
              </a:rPr>
              <a:t>We use whereas and while to compare two different people, things, or situations.</a:t>
            </a:r>
          </a:p>
          <a:p>
            <a:pPr fontAlgn="base"/>
            <a:r>
              <a:rPr lang="en-US" sz="2800" i="1" dirty="0">
                <a:solidFill>
                  <a:schemeClr val="bg1"/>
                </a:solidFill>
                <a:latin typeface="Calibri" panose="020F0502020204030204" pitchFamily="34" charset="0"/>
                <a:ea typeface="Calibri" charset="0"/>
                <a:cs typeface="Calibri" panose="020F0502020204030204" pitchFamily="34" charset="0"/>
              </a:rPr>
              <a:t>    </a:t>
            </a:r>
            <a:r>
              <a:rPr lang="en-US" sz="2800" i="1" dirty="0">
                <a:solidFill>
                  <a:srgbClr val="FF0000"/>
                </a:solidFill>
                <a:latin typeface="Calibri" panose="020F0502020204030204" pitchFamily="34" charset="0"/>
                <a:ea typeface="Calibri" charset="0"/>
                <a:cs typeface="Calibri" panose="020F0502020204030204" pitchFamily="34" charset="0"/>
              </a:rPr>
              <a:t>While polygraph measures stress, this new technology actually    </a:t>
            </a:r>
            <a:r>
              <a:rPr lang="en-US" sz="2800" i="1" dirty="0" smtClean="0">
                <a:solidFill>
                  <a:srgbClr val="FF0000"/>
                </a:solidFill>
                <a:latin typeface="Calibri" panose="020F0502020204030204" pitchFamily="34" charset="0"/>
                <a:ea typeface="Calibri" charset="0"/>
                <a:cs typeface="Calibri" panose="020F0502020204030204" pitchFamily="34" charset="0"/>
              </a:rPr>
              <a:t>  looks </a:t>
            </a:r>
            <a:r>
              <a:rPr lang="en-US" sz="2800" i="1" dirty="0">
                <a:solidFill>
                  <a:srgbClr val="FF0000"/>
                </a:solidFill>
                <a:latin typeface="Calibri" panose="020F0502020204030204" pitchFamily="34" charset="0"/>
                <a:ea typeface="Calibri" charset="0"/>
                <a:cs typeface="Calibri" panose="020F0502020204030204" pitchFamily="34" charset="0"/>
              </a:rPr>
              <a:t>inside your brain.</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 xmlns:a16="http://schemas.microsoft.com/office/drawing/2014/main" id="{6042AC8F-C617-8540-A5BD-0D218871DB0D}"/>
              </a:ext>
            </a:extLst>
          </p:cNvPr>
          <p:cNvSpPr/>
          <p:nvPr/>
        </p:nvSpPr>
        <p:spPr>
          <a:xfrm>
            <a:off x="6843447" y="464777"/>
            <a:ext cx="4350328"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489776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750784" y="2068496"/>
            <a:ext cx="10335153" cy="3833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800" b="1" dirty="0">
                <a:solidFill>
                  <a:schemeClr val="bg1"/>
                </a:solidFill>
                <a:latin typeface="Calibri" panose="020F0502020204030204" pitchFamily="34" charset="0"/>
                <a:ea typeface="Calibri" charset="0"/>
                <a:cs typeface="Calibri" panose="020F0502020204030204" pitchFamily="34" charset="0"/>
              </a:rPr>
              <a:t>Reduced adverb clauses of </a:t>
            </a:r>
            <a:r>
              <a:rPr lang="en-US" sz="2800" b="1" dirty="0" smtClean="0">
                <a:solidFill>
                  <a:schemeClr val="bg1"/>
                </a:solidFill>
                <a:latin typeface="Calibri" panose="020F0502020204030204" pitchFamily="34" charset="0"/>
                <a:ea typeface="Calibri" charset="0"/>
                <a:cs typeface="Calibri" panose="020F0502020204030204" pitchFamily="34" charset="0"/>
              </a:rPr>
              <a:t>time</a:t>
            </a:r>
          </a:p>
          <a:p>
            <a:pPr fontAlgn="base"/>
            <a:endParaRPr lang="en-US" sz="2800" b="1" dirty="0">
              <a:solidFill>
                <a:schemeClr val="bg1"/>
              </a:solidFill>
              <a:latin typeface="Calibri" panose="020F0502020204030204" pitchFamily="34" charset="0"/>
              <a:ea typeface="Calibri" charset="0"/>
              <a:cs typeface="Calibri" panose="020F0502020204030204" pitchFamily="34" charset="0"/>
            </a:endParaRPr>
          </a:p>
          <a:p>
            <a:pPr fontAlgn="base"/>
            <a:r>
              <a:rPr lang="en-US" sz="2800" dirty="0">
                <a:solidFill>
                  <a:schemeClr val="bg1"/>
                </a:solidFill>
                <a:latin typeface="Calibri" panose="020F0502020204030204" pitchFamily="34" charset="0"/>
                <a:ea typeface="Calibri" charset="0"/>
                <a:cs typeface="Calibri" panose="020F0502020204030204" pitchFamily="34" charset="0"/>
              </a:rPr>
              <a:t>If an adverb clause of time (after, before, when ) has the same subject as the main clause, you can reduce the adverb clause by removing the subject and putting the verb in </a:t>
            </a:r>
            <a:r>
              <a:rPr lang="en-US" sz="2800" dirty="0" smtClean="0">
                <a:solidFill>
                  <a:schemeClr val="bg1"/>
                </a:solidFill>
                <a:latin typeface="Calibri" panose="020F0502020204030204" pitchFamily="34" charset="0"/>
                <a:ea typeface="Calibri" charset="0"/>
                <a:cs typeface="Calibri" panose="020F0502020204030204" pitchFamily="34" charset="0"/>
              </a:rPr>
              <a:t>-</a:t>
            </a:r>
            <a:r>
              <a:rPr lang="en-US" sz="2800" dirty="0" err="1">
                <a:solidFill>
                  <a:schemeClr val="bg1"/>
                </a:solidFill>
                <a:latin typeface="Calibri" panose="020F0502020204030204" pitchFamily="34" charset="0"/>
                <a:ea typeface="Calibri" charset="0"/>
                <a:cs typeface="Calibri" panose="020F0502020204030204" pitchFamily="34" charset="0"/>
              </a:rPr>
              <a:t>ing</a:t>
            </a:r>
            <a:r>
              <a:rPr lang="en-US" sz="2800" dirty="0">
                <a:solidFill>
                  <a:schemeClr val="bg1"/>
                </a:solidFill>
                <a:latin typeface="Calibri" panose="020F0502020204030204" pitchFamily="34" charset="0"/>
                <a:ea typeface="Calibri" charset="0"/>
                <a:cs typeface="Calibri" panose="020F0502020204030204" pitchFamily="34" charset="0"/>
              </a:rPr>
              <a:t> form.</a:t>
            </a:r>
          </a:p>
          <a:p>
            <a:pPr fontAlgn="base"/>
            <a:r>
              <a:rPr lang="en-US" sz="2800" i="1" dirty="0">
                <a:solidFill>
                  <a:srgbClr val="FF0000"/>
                </a:solidFill>
                <a:latin typeface="Calibri" panose="020F0502020204030204" pitchFamily="34" charset="0"/>
                <a:ea typeface="Calibri" charset="0"/>
                <a:cs typeface="Calibri" panose="020F0502020204030204" pitchFamily="34" charset="0"/>
              </a:rPr>
              <a:t>While visiting the doctor, the patient got a lot of useful information. (reduced form)</a:t>
            </a:r>
          </a:p>
          <a:p>
            <a:pPr fontAlgn="base"/>
            <a:r>
              <a:rPr lang="en-US" sz="2800" i="1" dirty="0">
                <a:solidFill>
                  <a:srgbClr val="FF0000"/>
                </a:solidFill>
                <a:latin typeface="Calibri" panose="020F0502020204030204" pitchFamily="34" charset="0"/>
                <a:ea typeface="Calibri" charset="0"/>
                <a:cs typeface="Calibri" panose="020F0502020204030204" pitchFamily="34" charset="0"/>
              </a:rPr>
              <a:t>After the patient returned home, the doctor phoned him to find out how he felt. ( can’t be reduced)</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3" name="Rectangle 12">
            <a:extLst>
              <a:ext uri="{FF2B5EF4-FFF2-40B4-BE49-F238E27FC236}">
                <a16:creationId xmlns="" xmlns:a16="http://schemas.microsoft.com/office/drawing/2014/main" id="{6042AC8F-C617-8540-A5BD-0D218871DB0D}"/>
              </a:ext>
            </a:extLst>
          </p:cNvPr>
          <p:cNvSpPr/>
          <p:nvPr/>
        </p:nvSpPr>
        <p:spPr>
          <a:xfrm>
            <a:off x="6843447" y="464777"/>
            <a:ext cx="4350328"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505418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979207"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646166" y="2605225"/>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He couldn’t recover </a:t>
            </a:r>
            <a:r>
              <a:rPr lang="en-US" sz="3200" i="1" dirty="0">
                <a:solidFill>
                  <a:schemeClr val="bg1"/>
                </a:solidFill>
                <a:latin typeface="Calibri" panose="020F0502020204030204" pitchFamily="34" charset="0"/>
                <a:cs typeface="Calibri" panose="020F0502020204030204" pitchFamily="34" charset="0"/>
              </a:rPr>
              <a:t>while/even though  </a:t>
            </a:r>
            <a:r>
              <a:rPr lang="en-US" sz="3200" dirty="0">
                <a:solidFill>
                  <a:schemeClr val="bg1"/>
                </a:solidFill>
                <a:latin typeface="Calibri" panose="020F0502020204030204" pitchFamily="34" charset="0"/>
                <a:cs typeface="Calibri" panose="020F0502020204030204" pitchFamily="34" charset="0"/>
              </a:rPr>
              <a:t>the doctors did everything they could.</a:t>
            </a:r>
            <a:endParaRPr lang="en-US" sz="3500" dirty="0">
              <a:solidFill>
                <a:srgbClr val="FFC000"/>
              </a:solidFill>
              <a:latin typeface="Calibri" panose="020F0502020204030204" pitchFamily="34" charset="0"/>
              <a:cs typeface="Calibri" panose="020F0502020204030204" pitchFamily="34"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6042AC8F-C617-8540-A5BD-0D218871DB0D}"/>
              </a:ext>
            </a:extLst>
          </p:cNvPr>
          <p:cNvSpPr/>
          <p:nvPr/>
        </p:nvSpPr>
        <p:spPr>
          <a:xfrm>
            <a:off x="6843447" y="464777"/>
            <a:ext cx="4350328"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r>
              <a:rPr lang="en-US" sz="3000" dirty="0">
                <a:latin typeface="Calibri" charset="0"/>
                <a:ea typeface="Calibri" charset="0"/>
                <a:cs typeface="Calibri" charset="0"/>
              </a:rPr>
              <a:t> Activity </a:t>
            </a:r>
            <a:endParaRPr lang="ka-GE" sz="3000" dirty="0">
              <a:latin typeface="Calibri" charset="0"/>
              <a:ea typeface="Calibri" charset="0"/>
              <a:cs typeface="Calibri" charset="0"/>
            </a:endParaRPr>
          </a:p>
          <a:p>
            <a:pPr algn="ctr"/>
            <a:r>
              <a:rPr lang="ka-GE" sz="3000" dirty="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cxnSp>
        <p:nvCxnSpPr>
          <p:cNvPr id="3" name="Straight Connector 2">
            <a:extLst>
              <a:ext uri="{FF2B5EF4-FFF2-40B4-BE49-F238E27FC236}">
                <a16:creationId xmlns="" xmlns:a16="http://schemas.microsoft.com/office/drawing/2014/main" id="{39B26D50-28C6-4CF0-AE09-C99BF0E0BF50}"/>
              </a:ext>
            </a:extLst>
          </p:cNvPr>
          <p:cNvCxnSpPr/>
          <p:nvPr/>
        </p:nvCxnSpPr>
        <p:spPr>
          <a:xfrm>
            <a:off x="5211192" y="4172505"/>
            <a:ext cx="2077375"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512351" y="2474579"/>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Some people can look you right in the eyes</a:t>
            </a:r>
            <a:r>
              <a:rPr lang="en-US" sz="3200" i="1" dirty="0">
                <a:solidFill>
                  <a:schemeClr val="bg1"/>
                </a:solidFill>
                <a:latin typeface="Calibri" panose="020F0502020204030204" pitchFamily="34" charset="0"/>
                <a:cs typeface="Calibri" panose="020F0502020204030204" pitchFamily="34" charset="0"/>
              </a:rPr>
              <a:t> though/while </a:t>
            </a:r>
            <a:r>
              <a:rPr lang="en-US" sz="3200" dirty="0">
                <a:solidFill>
                  <a:schemeClr val="bg1"/>
                </a:solidFill>
                <a:latin typeface="Calibri" panose="020F0502020204030204" pitchFamily="34" charset="0"/>
                <a:cs typeface="Calibri" panose="020F0502020204030204" pitchFamily="34" charset="0"/>
              </a:rPr>
              <a:t>lying to you.</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3" name="Rectangle 12">
            <a:extLst>
              <a:ext uri="{FF2B5EF4-FFF2-40B4-BE49-F238E27FC236}">
                <a16:creationId xmlns="" xmlns:a16="http://schemas.microsoft.com/office/drawing/2014/main" id="{6042AC8F-C617-8540-A5BD-0D218871DB0D}"/>
              </a:ext>
            </a:extLst>
          </p:cNvPr>
          <p:cNvSpPr/>
          <p:nvPr/>
        </p:nvSpPr>
        <p:spPr>
          <a:xfrm>
            <a:off x="6843447" y="464777"/>
            <a:ext cx="4350328"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r>
              <a:rPr lang="en-US" sz="3000" dirty="0">
                <a:latin typeface="Calibri" charset="0"/>
                <a:ea typeface="Calibri" charset="0"/>
                <a:cs typeface="Calibri" charset="0"/>
              </a:rPr>
              <a:t> Activity </a:t>
            </a:r>
            <a:endParaRPr lang="ka-GE" sz="3000" dirty="0">
              <a:latin typeface="Calibri" charset="0"/>
              <a:ea typeface="Calibri" charset="0"/>
              <a:cs typeface="Calibri" charset="0"/>
            </a:endParaRPr>
          </a:p>
          <a:p>
            <a:pPr algn="ctr"/>
            <a:r>
              <a:rPr lang="ka-GE" sz="3000" dirty="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cxnSp>
        <p:nvCxnSpPr>
          <p:cNvPr id="3" name="Straight Connector 2">
            <a:extLst>
              <a:ext uri="{FF2B5EF4-FFF2-40B4-BE49-F238E27FC236}">
                <a16:creationId xmlns="" xmlns:a16="http://schemas.microsoft.com/office/drawing/2014/main" id="{AA16092D-3742-4810-8528-3F2D5C361A63}"/>
              </a:ext>
            </a:extLst>
          </p:cNvPr>
          <p:cNvCxnSpPr/>
          <p:nvPr/>
        </p:nvCxnSpPr>
        <p:spPr>
          <a:xfrm>
            <a:off x="9117367" y="4065973"/>
            <a:ext cx="102093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7" name="Rectangle: Rounded Corners 5">
            <a:extLst>
              <a:ext uri="{FF2B5EF4-FFF2-40B4-BE49-F238E27FC236}">
                <a16:creationId xmlns="" xmlns:a16="http://schemas.microsoft.com/office/drawing/2014/main" id="{C633668A-C180-4A05-AB4F-6AAFDE5258A4}"/>
              </a:ext>
            </a:extLst>
          </p:cNvPr>
          <p:cNvSpPr/>
          <p:nvPr/>
        </p:nvSpPr>
        <p:spPr>
          <a:xfrm>
            <a:off x="646165" y="2543692"/>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i="1" dirty="0">
                <a:latin typeface="Calibri" panose="020F0502020204030204" pitchFamily="34" charset="0"/>
                <a:cs typeface="Calibri" panose="020F0502020204030204" pitchFamily="34" charset="0"/>
              </a:rPr>
              <a:t>After/ though </a:t>
            </a:r>
            <a:r>
              <a:rPr lang="en-US" sz="3500" dirty="0">
                <a:latin typeface="Calibri" panose="020F0502020204030204" pitchFamily="34" charset="0"/>
                <a:cs typeface="Calibri" panose="020F0502020204030204" pitchFamily="34" charset="0"/>
              </a:rPr>
              <a:t>failing the first  test, the researchers started a new trial.</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 xmlns:a16="http://schemas.microsoft.com/office/drawing/2014/main" id="{6042AC8F-C617-8540-A5BD-0D218871DB0D}"/>
              </a:ext>
            </a:extLst>
          </p:cNvPr>
          <p:cNvSpPr/>
          <p:nvPr/>
        </p:nvSpPr>
        <p:spPr>
          <a:xfrm>
            <a:off x="6843447" y="464777"/>
            <a:ext cx="4350328"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r>
              <a:rPr lang="en-US" sz="3000" dirty="0">
                <a:latin typeface="Calibri" charset="0"/>
                <a:ea typeface="Calibri" charset="0"/>
                <a:cs typeface="Calibri" charset="0"/>
              </a:rPr>
              <a:t> Activity </a:t>
            </a:r>
            <a:endParaRPr lang="ka-GE" sz="3000" dirty="0">
              <a:latin typeface="Calibri" charset="0"/>
              <a:ea typeface="Calibri" charset="0"/>
              <a:cs typeface="Calibri" charset="0"/>
            </a:endParaRPr>
          </a:p>
          <a:p>
            <a:pPr algn="ctr"/>
            <a:r>
              <a:rPr lang="ka-GE" sz="3000" dirty="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cxnSp>
        <p:nvCxnSpPr>
          <p:cNvPr id="4" name="Straight Connector 3">
            <a:extLst>
              <a:ext uri="{FF2B5EF4-FFF2-40B4-BE49-F238E27FC236}">
                <a16:creationId xmlns="" xmlns:a16="http://schemas.microsoft.com/office/drawing/2014/main" id="{3C5243BB-2D04-4193-B81E-448FBF106867}"/>
              </a:ext>
            </a:extLst>
          </p:cNvPr>
          <p:cNvCxnSpPr/>
          <p:nvPr/>
        </p:nvCxnSpPr>
        <p:spPr>
          <a:xfrm>
            <a:off x="878889" y="3986074"/>
            <a:ext cx="825624"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7" name="Rectangle: Rounded Corners 5">
            <a:extLst>
              <a:ext uri="{FF2B5EF4-FFF2-40B4-BE49-F238E27FC236}">
                <a16:creationId xmlns="" xmlns:a16="http://schemas.microsoft.com/office/drawing/2014/main" id="{C633668A-C180-4A05-AB4F-6AAFDE5258A4}"/>
              </a:ext>
            </a:extLst>
          </p:cNvPr>
          <p:cNvSpPr/>
          <p:nvPr/>
        </p:nvSpPr>
        <p:spPr>
          <a:xfrm>
            <a:off x="498823" y="2508726"/>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Some of the studies show positive results</a:t>
            </a:r>
            <a:r>
              <a:rPr lang="en-US" sz="3200" i="1" dirty="0">
                <a:solidFill>
                  <a:schemeClr val="bg1"/>
                </a:solidFill>
                <a:latin typeface="Calibri" panose="020F0502020204030204" pitchFamily="34" charset="0"/>
                <a:cs typeface="Calibri" panose="020F0502020204030204" pitchFamily="34" charset="0"/>
              </a:rPr>
              <a:t>, whereas/though </a:t>
            </a:r>
            <a:r>
              <a:rPr lang="en-US" sz="3200" dirty="0">
                <a:solidFill>
                  <a:schemeClr val="bg1"/>
                </a:solidFill>
                <a:latin typeface="Calibri" panose="020F0502020204030204" pitchFamily="34" charset="0"/>
                <a:cs typeface="Calibri" panose="020F0502020204030204" pitchFamily="34" charset="0"/>
              </a:rPr>
              <a:t>others do not.</a:t>
            </a: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6042AC8F-C617-8540-A5BD-0D218871DB0D}"/>
              </a:ext>
            </a:extLst>
          </p:cNvPr>
          <p:cNvSpPr/>
          <p:nvPr/>
        </p:nvSpPr>
        <p:spPr>
          <a:xfrm>
            <a:off x="6843447" y="464777"/>
            <a:ext cx="4350328"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r>
              <a:rPr lang="en-US" sz="3000" dirty="0">
                <a:latin typeface="Calibri" charset="0"/>
                <a:ea typeface="Calibri" charset="0"/>
                <a:cs typeface="Calibri" charset="0"/>
              </a:rPr>
              <a:t> Activity </a:t>
            </a:r>
            <a:endParaRPr lang="ka-GE" sz="3000" dirty="0">
              <a:latin typeface="Calibri" charset="0"/>
              <a:ea typeface="Calibri" charset="0"/>
              <a:cs typeface="Calibri" charset="0"/>
            </a:endParaRPr>
          </a:p>
          <a:p>
            <a:pPr algn="ctr"/>
            <a:r>
              <a:rPr lang="ka-GE" sz="3000" dirty="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cxnSp>
        <p:nvCxnSpPr>
          <p:cNvPr id="3" name="Straight Connector 2">
            <a:extLst>
              <a:ext uri="{FF2B5EF4-FFF2-40B4-BE49-F238E27FC236}">
                <a16:creationId xmlns="" xmlns:a16="http://schemas.microsoft.com/office/drawing/2014/main" id="{308F4A03-0F2D-49A5-91A0-2DC14BEA38C7}"/>
              </a:ext>
            </a:extLst>
          </p:cNvPr>
          <p:cNvCxnSpPr>
            <a:cxnSpLocks/>
          </p:cNvCxnSpPr>
          <p:nvPr/>
        </p:nvCxnSpPr>
        <p:spPr>
          <a:xfrm>
            <a:off x="7767961" y="3915052"/>
            <a:ext cx="1349406"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Rectangle 2"/>
          <p:cNvSpPr/>
          <p:nvPr/>
        </p:nvSpPr>
        <p:spPr>
          <a:xfrm>
            <a:off x="6891454" y="556124"/>
            <a:ext cx="4449336"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300439" y="432689"/>
            <a:ext cx="5631366" cy="121586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400" dirty="0">
                <a:solidFill>
                  <a:schemeClr val="bg1"/>
                </a:solidFill>
                <a:latin typeface="Calibri" panose="020F0502020204030204" pitchFamily="34" charset="0"/>
                <a:cs typeface="Calibri" panose="020F0502020204030204" pitchFamily="34" charset="0"/>
              </a:rPr>
              <a:t>Summary                     </a:t>
            </a:r>
            <a:endParaRPr sz="34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400" dirty="0" err="1">
                <a:solidFill>
                  <a:schemeClr val="bg1"/>
                </a:solidFill>
                <a:latin typeface="Calibri" panose="020F0502020204030204" pitchFamily="34" charset="0"/>
                <a:cs typeface="Calibri" panose="020F0502020204030204" pitchFamily="34" charset="0"/>
              </a:rPr>
              <a:t>გაკვეთილის</a:t>
            </a:r>
            <a:r>
              <a:rPr lang="en-US" sz="3400" dirty="0">
                <a:solidFill>
                  <a:schemeClr val="bg1"/>
                </a:solidFill>
                <a:latin typeface="Calibri" panose="020F0502020204030204" pitchFamily="34" charset="0"/>
                <a:cs typeface="Calibri" panose="020F0502020204030204" pitchFamily="34" charset="0"/>
              </a:rPr>
              <a:t> </a:t>
            </a:r>
            <a:r>
              <a:rPr lang="ka-GE" sz="3400" dirty="0">
                <a:solidFill>
                  <a:schemeClr val="bg1"/>
                </a:solidFill>
                <a:latin typeface="Calibri" panose="020F0502020204030204" pitchFamily="34" charset="0"/>
                <a:cs typeface="Calibri" panose="020F0502020204030204" pitchFamily="34" charset="0"/>
              </a:rPr>
              <a:t>შეჯამება</a:t>
            </a:r>
            <a:endParaRPr sz="3400" dirty="0">
              <a:solidFill>
                <a:schemeClr val="bg1"/>
              </a:solidFill>
              <a:latin typeface="Calibri" panose="020F0502020204030204" pitchFamily="34" charset="0"/>
              <a:cs typeface="Calibri" panose="020F0502020204030204" pitchFamily="34" charset="0"/>
              <a:sym typeface="Calibri"/>
            </a:endParaRPr>
          </a:p>
        </p:txBody>
      </p:sp>
      <p:grpSp>
        <p:nvGrpSpPr>
          <p:cNvPr id="2" name="Google Shape;107;g8d3272b2c0_0_301"/>
          <p:cNvGrpSpPr/>
          <p:nvPr/>
        </p:nvGrpSpPr>
        <p:grpSpPr>
          <a:xfrm>
            <a:off x="333487" y="2323650"/>
            <a:ext cx="6253054" cy="3092028"/>
            <a:chOff x="-404278" y="239928"/>
            <a:chExt cx="7136292"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289797" y="1400864"/>
              <a:ext cx="4481072"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Adverb  Clauses of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Concession and Time</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586541" y="2137841"/>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Medicine</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მედიცინა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6"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2121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 xmlns:a16="http://schemas.microsoft.com/office/drawing/2014/main" id="{6AD9A7B7-2E7A-4C45-8448-1D4A0B159BF3}"/>
              </a:ext>
            </a:extLst>
          </p:cNvPr>
          <p:cNvSpPr/>
          <p:nvPr/>
        </p:nvSpPr>
        <p:spPr>
          <a:xfrm>
            <a:off x="3260387" y="3132206"/>
            <a:ext cx="5782179" cy="1666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How often do you visit your doctor for a check-up?</a:t>
            </a:r>
          </a:p>
        </p:txBody>
      </p:sp>
      <p:sp>
        <p:nvSpPr>
          <p:cNvPr id="10" name="TextBox 9">
            <a:extLst>
              <a:ext uri="{FF2B5EF4-FFF2-40B4-BE49-F238E27FC236}">
                <a16:creationId xmlns="" xmlns:a16="http://schemas.microsoft.com/office/drawing/2014/main" id="{8C2E7F58-4064-4093-B88E-84B88085630F}"/>
              </a:ext>
            </a:extLst>
          </p:cNvPr>
          <p:cNvSpPr txBox="1"/>
          <p:nvPr/>
        </p:nvSpPr>
        <p:spPr>
          <a:xfrm>
            <a:off x="7410734" y="2274826"/>
            <a:ext cx="3572423" cy="2140498"/>
          </a:xfrm>
          <a:prstGeom prst="rect">
            <a:avLst/>
          </a:prstGeom>
          <a:noFill/>
        </p:spPr>
        <p:txBody>
          <a:bodyPr wrap="square" rtlCol="0">
            <a:spAutoFit/>
          </a:bodyPr>
          <a:lstStyle/>
          <a:p>
            <a:endParaRPr lang="en-US" dirty="0"/>
          </a:p>
        </p:txBody>
      </p:sp>
      <p:pic>
        <p:nvPicPr>
          <p:cNvPr id="9"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p:cNvSpPr/>
          <p:nvPr/>
        </p:nvSpPr>
        <p:spPr>
          <a:xfrm>
            <a:off x="7359805" y="556124"/>
            <a:ext cx="4293219" cy="1204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Introduction</a:t>
            </a:r>
          </a:p>
          <a:p>
            <a:pPr algn="ctr"/>
            <a:r>
              <a:rPr lang="ka-GE" sz="3600" dirty="0">
                <a:latin typeface="Calibri" pitchFamily="34" charset="0"/>
                <a:cs typeface="Calibri" pitchFamily="34" charset="0"/>
              </a:rPr>
              <a:t>შესავალი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 xmlns:a16="http://schemas.microsoft.com/office/drawing/2014/main" id="{C633668A-C180-4A05-AB4F-6AAFDE5258A4}"/>
              </a:ext>
            </a:extLst>
          </p:cNvPr>
          <p:cNvSpPr/>
          <p:nvPr/>
        </p:nvSpPr>
        <p:spPr>
          <a:xfrm>
            <a:off x="931183" y="2746028"/>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 xmlns:a16="http://schemas.microsoft.com/office/drawing/2014/main" id="{20BD67DF-B55F-3B41-8E9D-D3A0EFBDB28E}"/>
              </a:ext>
            </a:extLst>
          </p:cNvPr>
          <p:cNvSpPr txBox="1">
            <a:spLocks/>
          </p:cNvSpPr>
          <p:nvPr/>
        </p:nvSpPr>
        <p:spPr>
          <a:xfrm>
            <a:off x="1254568" y="2943797"/>
            <a:ext cx="9137640" cy="1408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b="1" dirty="0">
                <a:solidFill>
                  <a:schemeClr val="bg1"/>
                </a:solidFill>
                <a:latin typeface="Calibri" charset="0"/>
                <a:ea typeface="Calibri" charset="0"/>
                <a:cs typeface="Calibri" charset="0"/>
              </a:rPr>
              <a:t>Write a </a:t>
            </a:r>
            <a:r>
              <a:rPr lang="ka-GE" b="1" dirty="0">
                <a:solidFill>
                  <a:schemeClr val="bg1"/>
                </a:solidFill>
                <a:latin typeface="Calibri" charset="0"/>
                <a:ea typeface="Calibri" charset="0"/>
                <a:cs typeface="Calibri" charset="0"/>
              </a:rPr>
              <a:t>report abo</a:t>
            </a:r>
            <a:r>
              <a:rPr lang="en-US" b="1" dirty="0">
                <a:solidFill>
                  <a:schemeClr val="bg1"/>
                </a:solidFill>
                <a:latin typeface="Calibri" charset="0"/>
                <a:ea typeface="Calibri" charset="0"/>
                <a:cs typeface="Calibri" charset="0"/>
              </a:rPr>
              <a:t>u</a:t>
            </a:r>
            <a:r>
              <a:rPr lang="ka-GE" b="1" dirty="0">
                <a:solidFill>
                  <a:schemeClr val="bg1"/>
                </a:solidFill>
                <a:latin typeface="Calibri" charset="0"/>
                <a:ea typeface="Calibri" charset="0"/>
                <a:cs typeface="Calibri" charset="0"/>
              </a:rPr>
              <a:t>t patient care</a:t>
            </a:r>
            <a:r>
              <a:rPr lang="en-US" b="1" dirty="0">
                <a:solidFill>
                  <a:schemeClr val="bg1"/>
                </a:solidFill>
                <a:latin typeface="Calibri" charset="0"/>
                <a:ea typeface="Calibri" charset="0"/>
                <a:cs typeface="Calibri" charset="0"/>
              </a:rPr>
              <a:t>.</a:t>
            </a:r>
          </a:p>
        </p:txBody>
      </p:sp>
      <p:sp>
        <p:nvSpPr>
          <p:cNvPr id="7" name="Rectangle 6">
            <a:extLst>
              <a:ext uri="{FF2B5EF4-FFF2-40B4-BE49-F238E27FC236}">
                <a16:creationId xmlns="" xmlns:a16="http://schemas.microsoft.com/office/drawing/2014/main" id="{6042AC8F-C617-8540-A5BD-0D218871DB0D}"/>
              </a:ext>
            </a:extLst>
          </p:cNvPr>
          <p:cNvSpPr/>
          <p:nvPr/>
        </p:nvSpPr>
        <p:spPr>
          <a:xfrm>
            <a:off x="7445829" y="556125"/>
            <a:ext cx="4041086"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29853"/>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 xmlns:a16="http://schemas.microsoft.com/office/drawing/2014/main" id="{A496D01A-79D0-4890-9C5F-709630ED59D2}"/>
              </a:ext>
            </a:extLst>
          </p:cNvPr>
          <p:cNvSpPr/>
          <p:nvPr/>
        </p:nvSpPr>
        <p:spPr>
          <a:xfrm>
            <a:off x="739880" y="2114867"/>
            <a:ext cx="10616989" cy="44253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A 35 year-old woman</a:t>
            </a:r>
            <a:r>
              <a:rPr lang="en-US" sz="2400">
                <a:latin typeface="Calibri" panose="020F0502020204030204" pitchFamily="34" charset="0"/>
                <a:cs typeface="Calibri" panose="020F0502020204030204" pitchFamily="34" charset="0"/>
              </a:rPr>
              <a:t>, Mrs. </a:t>
            </a:r>
            <a:r>
              <a:rPr lang="en-US" sz="2400" dirty="0">
                <a:latin typeface="Calibri" panose="020F0502020204030204" pitchFamily="34" charset="0"/>
                <a:cs typeface="Calibri" panose="020F0502020204030204" pitchFamily="34" charset="0"/>
              </a:rPr>
              <a:t>Bentley telephoned at 3</a:t>
            </a:r>
            <a:r>
              <a:rPr lang="ka-GE"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a:t>
            </a:r>
            <a:r>
              <a:rPr lang="ka-GE"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m</a:t>
            </a:r>
            <a:r>
              <a:rPr lang="ka-GE"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complaining of severe vomiting. She had very loose motions several times and she had some cramping pains in the central and lower abdomen. These started about six hours. She did not smoke and was teetotal. She had some egg mayonnaise sandwiches on the way home from work. There was no dysuria. Her periods were regular and her last menstrual period was. She had an appendicectomy before. She had a temperature of 38.1 degrees Centigrade. She did not look anemic. Her was 101/min and regular. The blood pressure was 110/70. Hers was 19/min. Her tongue was dry. She had some tenderness in the </a:t>
            </a:r>
            <a:r>
              <a:rPr lang="en-US" sz="2400" dirty="0" err="1">
                <a:latin typeface="Calibri" panose="020F0502020204030204" pitchFamily="34" charset="0"/>
                <a:cs typeface="Calibri" panose="020F0502020204030204" pitchFamily="34" charset="0"/>
              </a:rPr>
              <a:t>centre</a:t>
            </a:r>
            <a:r>
              <a:rPr lang="en-US" sz="2400" dirty="0">
                <a:latin typeface="Calibri" panose="020F0502020204030204" pitchFamily="34" charset="0"/>
                <a:cs typeface="Calibri" panose="020F0502020204030204" pitchFamily="34" charset="0"/>
              </a:rPr>
              <a:t> of her abdomen and in the left there was no of her abdomen, her bowel sounds were prominent. There was no lymphadenopathy. </a:t>
            </a:r>
            <a:endParaRPr lang="en-US" sz="2400" dirty="0">
              <a:latin typeface="Calibri" panose="020F0502020204030204" pitchFamily="34" charset="0"/>
              <a:ea typeface="Calibri" charset="0"/>
              <a:cs typeface="Calibri" panose="020F0502020204030204" pitchFamily="34" charset="0"/>
            </a:endParaRP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6042AC8F-C617-8540-A5BD-0D218871DB0D}"/>
              </a:ext>
            </a:extLst>
          </p:cNvPr>
          <p:cNvSpPr/>
          <p:nvPr/>
        </p:nvSpPr>
        <p:spPr>
          <a:xfrm>
            <a:off x="7505205" y="556125"/>
            <a:ext cx="3981710"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621416" y="436534"/>
            <a:ext cx="9427584" cy="6331206"/>
            <a:chOff x="270386" y="-502728"/>
            <a:chExt cx="8731787" cy="6385219"/>
          </a:xfrm>
        </p:grpSpPr>
        <p:sp>
          <p:nvSpPr>
            <p:cNvPr id="148" name="Google Shape;148;g8d3272b2c0_0_186"/>
            <p:cNvSpPr/>
            <p:nvPr/>
          </p:nvSpPr>
          <p:spPr>
            <a:xfrm>
              <a:off x="3902269" y="2036248"/>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4078244"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592141" y="-502728"/>
              <a:ext cx="2466652" cy="208533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Calibri" charset="0"/>
                  <a:ea typeface="Calibri" charset="0"/>
                  <a:cs typeface="Calibri" charset="0"/>
                </a:rPr>
                <a:t>        </a:t>
              </a:r>
              <a:r>
                <a:rPr lang="en-US" sz="2400" b="1" dirty="0" smtClean="0">
                  <a:solidFill>
                    <a:schemeClr val="bg1"/>
                  </a:solidFill>
                  <a:latin typeface="Calibri" charset="0"/>
                  <a:ea typeface="Calibri" charset="0"/>
                  <a:cs typeface="Calibri" charset="0"/>
                </a:rPr>
                <a:t>to cure</a:t>
              </a:r>
            </a:p>
            <a:p>
              <a:pPr marL="0" lvl="0" indent="0" algn="l" rtl="0">
                <a:spcBef>
                  <a:spcPts val="0"/>
                </a:spcBef>
                <a:spcAft>
                  <a:spcPts val="0"/>
                </a:spcAft>
                <a:buNone/>
              </a:pPr>
              <a:r>
                <a:rPr lang="en-US" sz="2400" b="1" dirty="0" smtClean="0">
                  <a:solidFill>
                    <a:schemeClr val="bg1"/>
                  </a:solidFill>
                  <a:latin typeface="Calibri" charset="0"/>
                  <a:ea typeface="Calibri" charset="0"/>
                  <a:cs typeface="Calibri" charset="0"/>
                </a:rPr>
                <a:t>          </a:t>
              </a:r>
              <a:r>
                <a:rPr lang="en-US" sz="2400" b="1" dirty="0">
                  <a:solidFill>
                    <a:schemeClr val="bg1"/>
                  </a:solidFill>
                  <a:latin typeface="Calibri" charset="0"/>
                  <a:ea typeface="Calibri" charset="0"/>
                  <a:cs typeface="Calibri" charset="0"/>
                </a:rPr>
                <a:t>(v.)</a:t>
              </a:r>
            </a:p>
            <a:p>
              <a:pPr marL="0" lvl="0" indent="0" algn="l" rtl="0">
                <a:spcBef>
                  <a:spcPts val="0"/>
                </a:spcBef>
                <a:spcAft>
                  <a:spcPts val="0"/>
                </a:spcAft>
                <a:buNone/>
              </a:pPr>
              <a:r>
                <a:rPr lang="ka-GE" sz="2400" b="1" dirty="0">
                  <a:solidFill>
                    <a:schemeClr val="bg1"/>
                  </a:solidFill>
                  <a:latin typeface="Calibri" charset="0"/>
                  <a:ea typeface="Calibri" charset="0"/>
                  <a:cs typeface="Calibri" charset="0"/>
                </a:rPr>
                <a:t>განკურნება</a:t>
              </a:r>
              <a:endParaRPr lang="en-US" sz="2400" b="1" dirty="0">
                <a:solidFill>
                  <a:schemeClr val="bg1"/>
                </a:solidFill>
                <a:latin typeface="Calibri" charset="0"/>
                <a:ea typeface="Calibri" charset="0"/>
                <a:cs typeface="Calibri" charset="0"/>
              </a:endParaRPr>
            </a:p>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6536285" y="1295113"/>
              <a:ext cx="2465888" cy="208520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chemeClr val="bg1"/>
                  </a:solidFill>
                  <a:latin typeface="Calibri" charset="0"/>
                  <a:ea typeface="Calibri" charset="0"/>
                  <a:cs typeface="Calibri" charset="0"/>
                </a:rPr>
                <a:t>     </a:t>
              </a:r>
              <a:r>
                <a:rPr lang="en-US" sz="2400" b="1" dirty="0" smtClean="0">
                  <a:solidFill>
                    <a:schemeClr val="bg1"/>
                  </a:solidFill>
                  <a:latin typeface="Calibri" charset="0"/>
                  <a:ea typeface="Calibri" charset="0"/>
                  <a:cs typeface="Calibri" charset="0"/>
                </a:rPr>
                <a:t>ointment</a:t>
              </a:r>
            </a:p>
            <a:p>
              <a:pPr marL="0" lvl="0" indent="0" algn="l" rtl="0">
                <a:spcBef>
                  <a:spcPts val="0"/>
                </a:spcBef>
                <a:spcAft>
                  <a:spcPts val="0"/>
                </a:spcAft>
                <a:buNone/>
              </a:pPr>
              <a:r>
                <a:rPr lang="en-US" sz="2400" b="1" dirty="0" smtClean="0">
                  <a:solidFill>
                    <a:schemeClr val="bg1"/>
                  </a:solidFill>
                  <a:latin typeface="Calibri" charset="0"/>
                  <a:ea typeface="Calibri" charset="0"/>
                  <a:cs typeface="Calibri" charset="0"/>
                </a:rPr>
                <a:t>          (</a:t>
              </a:r>
              <a:r>
                <a:rPr lang="en-US" sz="2400" b="1" dirty="0">
                  <a:solidFill>
                    <a:schemeClr val="bg1"/>
                  </a:solidFill>
                  <a:latin typeface="Calibri" charset="0"/>
                  <a:ea typeface="Calibri" charset="0"/>
                  <a:cs typeface="Calibri" charset="0"/>
                </a:rPr>
                <a:t>n.)</a:t>
              </a:r>
              <a:endParaRPr lang="ka-GE" sz="2400" b="1" dirty="0">
                <a:solidFill>
                  <a:schemeClr val="bg1"/>
                </a:solidFill>
                <a:latin typeface="Calibri" charset="0"/>
                <a:ea typeface="Calibri" charset="0"/>
                <a:cs typeface="Calibri" charset="0"/>
              </a:endParaRPr>
            </a:p>
            <a:p>
              <a:pPr marL="0" lvl="0" indent="0" algn="l" rtl="0">
                <a:spcBef>
                  <a:spcPts val="0"/>
                </a:spcBef>
                <a:spcAft>
                  <a:spcPts val="0"/>
                </a:spcAft>
                <a:buNone/>
              </a:pPr>
              <a:r>
                <a:rPr lang="ka-GE" sz="2400" b="1" dirty="0">
                  <a:solidFill>
                    <a:schemeClr val="bg1"/>
                  </a:solidFill>
                  <a:latin typeface="Calibri" charset="0"/>
                  <a:ea typeface="Calibri" charset="0"/>
                  <a:cs typeface="Calibri" charset="0"/>
                </a:rPr>
                <a:t>      </a:t>
              </a:r>
              <a:r>
                <a:rPr lang="ka-GE" sz="2400" b="1" dirty="0" smtClean="0">
                  <a:solidFill>
                    <a:schemeClr val="bg1"/>
                  </a:solidFill>
                  <a:latin typeface="Calibri" charset="0"/>
                  <a:ea typeface="Calibri" charset="0"/>
                  <a:cs typeface="Calibri" charset="0"/>
                </a:rPr>
                <a:t>მალამო</a:t>
              </a:r>
              <a:endParaRPr lang="en-US" sz="2400" b="1" dirty="0">
                <a:solidFill>
                  <a:schemeClr val="bg1"/>
                </a:solidFill>
                <a:latin typeface="Calibri" charset="0"/>
                <a:ea typeface="Calibri" charset="0"/>
                <a:cs typeface="Calibri" charset="0"/>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291665" y="3694033"/>
              <a:ext cx="3181187" cy="218845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chemeClr val="bg1"/>
                  </a:solidFill>
                  <a:latin typeface="Calibri" charset="0"/>
                  <a:ea typeface="Calibri" charset="0"/>
                  <a:cs typeface="Calibri" charset="0"/>
                </a:rPr>
                <a:t>         </a:t>
              </a:r>
              <a:endParaRPr lang="ka-GE" sz="2400" b="1" dirty="0" smtClean="0">
                <a:solidFill>
                  <a:schemeClr val="bg1"/>
                </a:solidFill>
                <a:latin typeface="Calibri" charset="0"/>
                <a:ea typeface="Calibri" charset="0"/>
                <a:cs typeface="Calibri" charset="0"/>
              </a:endParaRPr>
            </a:p>
            <a:p>
              <a:pPr marL="0" lvl="0" indent="0" algn="ctr" rtl="0">
                <a:spcBef>
                  <a:spcPts val="0"/>
                </a:spcBef>
                <a:spcAft>
                  <a:spcPts val="0"/>
                </a:spcAft>
                <a:buNone/>
              </a:pPr>
              <a:r>
                <a:rPr lang="en-US" sz="2400" b="1" dirty="0" smtClean="0">
                  <a:solidFill>
                    <a:schemeClr val="bg1"/>
                  </a:solidFill>
                  <a:latin typeface="Calibri" charset="0"/>
                  <a:ea typeface="Calibri" charset="0"/>
                  <a:cs typeface="Calibri" charset="0"/>
                </a:rPr>
                <a:t> transfusion</a:t>
              </a:r>
            </a:p>
            <a:p>
              <a:pPr marL="0" lvl="0" indent="0" algn="ctr" rtl="0">
                <a:spcBef>
                  <a:spcPts val="0"/>
                </a:spcBef>
                <a:spcAft>
                  <a:spcPts val="0"/>
                </a:spcAft>
                <a:buNone/>
              </a:pPr>
              <a:r>
                <a:rPr lang="en-US" sz="2400" b="1" dirty="0" smtClean="0">
                  <a:solidFill>
                    <a:schemeClr val="bg1"/>
                  </a:solidFill>
                  <a:latin typeface="Calibri" charset="0"/>
                  <a:ea typeface="Calibri" charset="0"/>
                  <a:cs typeface="Calibri" charset="0"/>
                </a:rPr>
                <a:t>  </a:t>
              </a:r>
              <a:r>
                <a:rPr lang="en-US" sz="2400" b="1" dirty="0">
                  <a:solidFill>
                    <a:schemeClr val="bg1"/>
                  </a:solidFill>
                  <a:latin typeface="Calibri" charset="0"/>
                  <a:ea typeface="Calibri" charset="0"/>
                  <a:cs typeface="Calibri" charset="0"/>
                </a:rPr>
                <a:t>(n.)</a:t>
              </a: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1800" b="1" dirty="0">
                  <a:solidFill>
                    <a:schemeClr val="bg1"/>
                  </a:solidFill>
                  <a:latin typeface="Calibri" charset="0"/>
                  <a:ea typeface="Calibri" charset="0"/>
                  <a:cs typeface="Calibri" charset="0"/>
                </a:rPr>
                <a:t>გადასხმა (</a:t>
              </a:r>
              <a:r>
                <a:rPr lang="ka-GE" sz="1800" b="1" dirty="0" smtClean="0">
                  <a:solidFill>
                    <a:schemeClr val="bg1"/>
                  </a:solidFill>
                  <a:latin typeface="Calibri" charset="0"/>
                  <a:ea typeface="Calibri" charset="0"/>
                  <a:cs typeface="Calibri" charset="0"/>
                </a:rPr>
                <a:t>სისხლის</a:t>
              </a:r>
              <a:r>
                <a:rPr lang="ka-GE" sz="1800" b="1" dirty="0">
                  <a:solidFill>
                    <a:schemeClr val="bg1"/>
                  </a:solidFill>
                  <a:latin typeface="Calibri" charset="0"/>
                  <a:ea typeface="Calibri" charset="0"/>
                  <a:cs typeface="Calibri" charset="0"/>
                </a:rPr>
                <a:t>, მედიკამენტის)</a:t>
              </a:r>
              <a:endParaRPr lang="en-US" sz="1800" b="1" dirty="0">
                <a:solidFill>
                  <a:schemeClr val="bg1"/>
                </a:solidFill>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947889" y="3663869"/>
              <a:ext cx="2996273" cy="221862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lang="ka-GE" sz="22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lang="ka-GE" sz="22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sz="2400" b="1" dirty="0">
                <a:solidFill>
                  <a:schemeClr val="bg1"/>
                </a:solidFill>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80" name="Google Shape;180;g8d3272b2c0_0_186"/>
            <p:cNvSpPr/>
            <p:nvPr/>
          </p:nvSpPr>
          <p:spPr>
            <a:xfrm>
              <a:off x="270386" y="1280899"/>
              <a:ext cx="2808337" cy="209942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81" name="Google Shape;181;g8d3272b2c0_0_186"/>
            <p:cNvSpPr txBox="1"/>
            <p:nvPr/>
          </p:nvSpPr>
          <p:spPr>
            <a:xfrm>
              <a:off x="270386" y="1988479"/>
              <a:ext cx="2710192" cy="819190"/>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200" b="1" dirty="0" smtClean="0">
                  <a:solidFill>
                    <a:srgbClr val="FFFFFF"/>
                  </a:solidFill>
                  <a:latin typeface="Calibri" charset="0"/>
                  <a:ea typeface="Calibri" charset="0"/>
                  <a:cs typeface="Calibri" charset="0"/>
                  <a:sym typeface="Calibri"/>
                </a:rPr>
                <a:t>remedy</a:t>
              </a:r>
            </a:p>
            <a:p>
              <a:pPr marL="0" lvl="0" indent="0" algn="ctr" rtl="0">
                <a:spcBef>
                  <a:spcPts val="0"/>
                </a:spcBef>
                <a:spcAft>
                  <a:spcPts val="0"/>
                </a:spcAft>
                <a:buClr>
                  <a:schemeClr val="dk1"/>
                </a:buClr>
                <a:buSzPts val="1100"/>
                <a:buFont typeface="Arial"/>
                <a:buNone/>
              </a:pPr>
              <a:r>
                <a:rPr lang="en-US" sz="2200" b="1" dirty="0" smtClean="0">
                  <a:solidFill>
                    <a:srgbClr val="FFFFFF"/>
                  </a:solidFill>
                  <a:latin typeface="Calibri" charset="0"/>
                  <a:ea typeface="Calibri" charset="0"/>
                  <a:cs typeface="Calibri" charset="0"/>
                  <a:sym typeface="Calibri"/>
                </a:rPr>
                <a:t>(n.)</a:t>
              </a:r>
            </a:p>
            <a:p>
              <a:pPr marL="0" lvl="0" indent="0" algn="ctr" rtl="0">
                <a:spcBef>
                  <a:spcPts val="0"/>
                </a:spcBef>
                <a:spcAft>
                  <a:spcPts val="0"/>
                </a:spcAft>
                <a:buClr>
                  <a:schemeClr val="dk1"/>
                </a:buClr>
                <a:buSzPts val="1100"/>
                <a:buFont typeface="Arial"/>
                <a:buNone/>
              </a:pPr>
              <a:r>
                <a:rPr lang="ka-GE" sz="1800" b="1" dirty="0" smtClean="0">
                  <a:solidFill>
                    <a:srgbClr val="FFFFFF"/>
                  </a:solidFill>
                  <a:latin typeface="Calibri" charset="0"/>
                  <a:ea typeface="Calibri" charset="0"/>
                  <a:cs typeface="Calibri" charset="0"/>
                  <a:sym typeface="Calibri"/>
                </a:rPr>
                <a:t>მედიკამენტი</a:t>
              </a:r>
              <a:r>
                <a:rPr lang="ka-GE" sz="1800" b="1" dirty="0">
                  <a:solidFill>
                    <a:srgbClr val="FFFFFF"/>
                  </a:solidFill>
                  <a:latin typeface="Calibri" charset="0"/>
                  <a:ea typeface="Calibri" charset="0"/>
                  <a:cs typeface="Calibri" charset="0"/>
                  <a:sym typeface="Calibri"/>
                </a:rPr>
                <a:t>, სამკურნალო საშუალება</a:t>
              </a:r>
              <a:endParaRPr lang="en-US" sz="1800" b="1" dirty="0">
                <a:solidFill>
                  <a:srgbClr val="FFFFFF"/>
                </a:solidFill>
                <a:latin typeface="Calibri" charset="0"/>
                <a:ea typeface="Calibri" charset="0"/>
                <a:cs typeface="Calibri" charset="0"/>
                <a:sym typeface="Calibri"/>
              </a:endParaRPr>
            </a:p>
          </p:txBody>
        </p:sp>
      </p:grpSp>
      <p:cxnSp>
        <p:nvCxnSpPr>
          <p:cNvPr id="3" name="Straight Connector 2">
            <a:extLst>
              <a:ext uri="{FF2B5EF4-FFF2-40B4-BE49-F238E27FC236}">
                <a16:creationId xmlns="" xmlns:a16="http://schemas.microsoft.com/office/drawing/2014/main" id="{9CE2E9F6-ECFC-4E79-9334-E45B6F63DD91}"/>
              </a:ext>
            </a:extLst>
          </p:cNvPr>
          <p:cNvCxnSpPr>
            <a:cxnSpLocks/>
            <a:stCxn id="148" idx="0"/>
            <a:endCxn id="148" idx="0"/>
          </p:cNvCxnSpPr>
          <p:nvPr/>
        </p:nvCxnSpPr>
        <p:spPr>
          <a:xfrm>
            <a:off x="6500680" y="2954033"/>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9" name="Picture 2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6" name="Straight Connector 5"/>
          <p:cNvCxnSpPr/>
          <p:nvPr/>
        </p:nvCxnSpPr>
        <p:spPr>
          <a:xfrm flipV="1">
            <a:off x="6500680" y="2275240"/>
            <a:ext cx="0" cy="654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48" idx="6"/>
          </p:cNvCxnSpPr>
          <p:nvPr/>
        </p:nvCxnSpPr>
        <p:spPr>
          <a:xfrm>
            <a:off x="7458652" y="3749596"/>
            <a:ext cx="1161241" cy="6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48" idx="2"/>
          </p:cNvCxnSpPr>
          <p:nvPr/>
        </p:nvCxnSpPr>
        <p:spPr>
          <a:xfrm flipH="1" flipV="1">
            <a:off x="4493858" y="3725747"/>
            <a:ext cx="1048850" cy="23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8" idx="3"/>
          </p:cNvCxnSpPr>
          <p:nvPr/>
        </p:nvCxnSpPr>
        <p:spPr>
          <a:xfrm flipH="1">
            <a:off x="5018283" y="4312144"/>
            <a:ext cx="805009" cy="511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8" idx="5"/>
            <a:endCxn id="168" idx="1"/>
          </p:cNvCxnSpPr>
          <p:nvPr/>
        </p:nvCxnSpPr>
        <p:spPr>
          <a:xfrm>
            <a:off x="7178067" y="4312144"/>
            <a:ext cx="367749" cy="603431"/>
          </a:xfrm>
          <a:prstGeom prst="line">
            <a:avLst/>
          </a:prstGeom>
        </p:spPr>
        <p:style>
          <a:lnRef idx="1">
            <a:schemeClr val="accent1"/>
          </a:lnRef>
          <a:fillRef idx="0">
            <a:schemeClr val="accent1"/>
          </a:fillRef>
          <a:effectRef idx="0">
            <a:schemeClr val="accent1"/>
          </a:effectRef>
          <a:fontRef idx="minor">
            <a:schemeClr val="tx1"/>
          </a:fontRef>
        </p:style>
      </p:cxnSp>
      <p:sp>
        <p:nvSpPr>
          <p:cNvPr id="42" name="Google Shape;169;g8d3272b2c0_0_186"/>
          <p:cNvSpPr txBox="1"/>
          <p:nvPr/>
        </p:nvSpPr>
        <p:spPr>
          <a:xfrm>
            <a:off x="2493925" y="5562463"/>
            <a:ext cx="2952995" cy="107889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ka-GE"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en-US"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200" b="1" dirty="0" smtClean="0">
                <a:solidFill>
                  <a:srgbClr val="FFFFFF"/>
                </a:solidFill>
                <a:latin typeface="Calibri" charset="0"/>
                <a:ea typeface="Calibri" charset="0"/>
                <a:cs typeface="Calibri" charset="0"/>
                <a:sym typeface="Calibri"/>
              </a:rPr>
              <a:t>painkiller</a:t>
            </a:r>
            <a:endParaRPr lang="en-US"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200" b="1" dirty="0">
                <a:solidFill>
                  <a:srgbClr val="FFFFFF"/>
                </a:solidFill>
                <a:latin typeface="Calibri" charset="0"/>
                <a:ea typeface="Calibri" charset="0"/>
                <a:cs typeface="Calibri" charset="0"/>
                <a:sym typeface="Calibri"/>
              </a:rPr>
              <a:t>(n.)</a:t>
            </a:r>
          </a:p>
          <a:p>
            <a:pPr marL="0" marR="0" lvl="0" indent="0" algn="ctr" rtl="0">
              <a:lnSpc>
                <a:spcPct val="90000"/>
              </a:lnSpc>
              <a:spcBef>
                <a:spcPts val="630"/>
              </a:spcBef>
              <a:spcAft>
                <a:spcPts val="0"/>
              </a:spcAft>
              <a:buNone/>
            </a:pPr>
            <a:r>
              <a:rPr lang="ka-GE" sz="2200" b="1" dirty="0">
                <a:solidFill>
                  <a:srgbClr val="FFFFFF"/>
                </a:solidFill>
                <a:latin typeface="Calibri" charset="0"/>
                <a:ea typeface="Calibri" charset="0"/>
                <a:cs typeface="Calibri" charset="0"/>
                <a:sym typeface="Calibri"/>
              </a:rPr>
              <a:t>ტკივილგამაყუჩებელი</a:t>
            </a: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80785" y="1878354"/>
            <a:ext cx="3515418" cy="238201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remedy</a:t>
            </a: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891776" y="4367813"/>
            <a:ext cx="4493437" cy="6725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a:solidFill>
                <a:schemeClr val="bg1"/>
              </a:solidFill>
              <a:latin typeface="Calibri" panose="020F0502020204030204" pitchFamily="34" charset="0"/>
              <a:cs typeface="Calibri" panose="020F0502020204030204" pitchFamily="34" charset="0"/>
            </a:endParaRPr>
          </a:p>
          <a:p>
            <a:pPr algn="ctr"/>
            <a:r>
              <a:rPr lang="ka-GE" sz="1800" b="1" dirty="0">
                <a:solidFill>
                  <a:schemeClr val="bg1"/>
                </a:solidFill>
                <a:latin typeface="Calibri" panose="020F0502020204030204" pitchFamily="34" charset="0"/>
                <a:cs typeface="Calibri" panose="020F0502020204030204" pitchFamily="34" charset="0"/>
              </a:rPr>
              <a:t>მედიკამენტი, სამკურნალო საშუალება</a:t>
            </a: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p>
          <a:p>
            <a:pPr algn="ctr"/>
            <a:endParaRPr lang="en-US" dirty="0"/>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891776" y="5232007"/>
            <a:ext cx="4493438"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This is an effective herbal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remedy</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 for </a:t>
            </a:r>
            <a:r>
              <a:rPr lang="en-US" sz="2400" i="1" strike="noStrike" cap="none" dirty="0" smtClean="0">
                <a:solidFill>
                  <a:srgbClr val="FFFFFF"/>
                </a:solidFill>
                <a:latin typeface="Calibri" panose="020F0502020204030204" pitchFamily="34" charset="0"/>
                <a:ea typeface="Calibri"/>
                <a:cs typeface="Calibri" panose="020F0502020204030204" pitchFamily="34" charset="0"/>
                <a:sym typeface="Calibri"/>
              </a:rPr>
              <a:t>headaches</a:t>
            </a:r>
            <a:r>
              <a:rPr lang="ka-GE" sz="2400" i="1" strike="noStrike" cap="none" dirty="0" smtClean="0">
                <a:solidFill>
                  <a:srgbClr val="FFFFFF"/>
                </a:solidFill>
                <a:latin typeface="Calibri" panose="020F0502020204030204" pitchFamily="34" charset="0"/>
                <a:ea typeface="Calibri"/>
                <a:cs typeface="Calibri" panose="020F0502020204030204" pitchFamily="34" charset="0"/>
                <a:sym typeface="Calibri"/>
              </a:rPr>
              <a:t>.</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a:t>
            </a:r>
            <a:r>
              <a:rPr lang="en-US" sz="2800" b="1" dirty="0" smtClean="0">
                <a:solidFill>
                  <a:schemeClr val="bg1"/>
                </a:solidFill>
                <a:latin typeface="Calibri" panose="020F0502020204030204" pitchFamily="34" charset="0"/>
                <a:cs typeface="Calibri" panose="020F0502020204030204" pitchFamily="34" charset="0"/>
              </a:rPr>
              <a:t>to cure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(v.)</a:t>
            </a:r>
          </a:p>
        </p:txBody>
      </p:sp>
      <p:sp>
        <p:nvSpPr>
          <p:cNvPr id="190" name="Google Shape;190;g8d3272b2c0_0_231"/>
          <p:cNvSpPr/>
          <p:nvPr/>
        </p:nvSpPr>
        <p:spPr>
          <a:xfrm>
            <a:off x="3715427" y="4349512"/>
            <a:ext cx="5138637" cy="89199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anose="020F0502020204030204" pitchFamily="34" charset="0"/>
              <a:cs typeface="Calibri" panose="020F0502020204030204" pitchFamily="34" charset="0"/>
            </a:endParaRPr>
          </a:p>
          <a:p>
            <a:pPr algn="ctr"/>
            <a:r>
              <a:rPr lang="ka-GE" sz="2400" b="1" dirty="0" smtClean="0">
                <a:solidFill>
                  <a:schemeClr val="bg1"/>
                </a:solidFill>
                <a:latin typeface="Calibri" panose="020F0502020204030204" pitchFamily="34" charset="0"/>
                <a:cs typeface="Calibri" panose="020F0502020204030204" pitchFamily="34" charset="0"/>
              </a:rPr>
              <a:t>განკურნება</a:t>
            </a:r>
            <a:endParaRPr lang="ka-GE" sz="24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715428" y="5394003"/>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At one time doctors couldn't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cure</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people of TB.</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 xmlns:a16="http://schemas.microsoft.com/office/drawing/2014/main" id="{748FA8E3-2CE3-3647-992D-018F0126A7B0}"/>
              </a:ext>
            </a:extLst>
          </p:cNvPr>
          <p:cNvSpPr/>
          <p:nvPr/>
        </p:nvSpPr>
        <p:spPr>
          <a:xfrm>
            <a:off x="9325948"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p>
          <a:p>
            <a:pPr algn="ctr"/>
            <a:endParaRPr lang="en-US" dirty="0"/>
          </a:p>
        </p:txBody>
      </p:sp>
    </p:spTree>
    <p:extLst>
      <p:ext uri="{BB962C8B-B14F-4D97-AF65-F5344CB8AC3E}">
        <p14:creationId xmlns:p14="http://schemas.microsoft.com/office/powerpoint/2010/main" val="168534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81550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a:t>
            </a:r>
            <a:r>
              <a:rPr lang="en-US" sz="2800" b="1" dirty="0" smtClean="0">
                <a:solidFill>
                  <a:schemeClr val="bg1"/>
                </a:solidFill>
                <a:latin typeface="Calibri" panose="020F0502020204030204" pitchFamily="34" charset="0"/>
                <a:cs typeface="Calibri" panose="020F0502020204030204" pitchFamily="34" charset="0"/>
              </a:rPr>
              <a:t>ointment</a:t>
            </a: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 </a:t>
            </a: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590413" y="4521084"/>
            <a:ext cx="5138637" cy="77574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dirty="0">
                <a:solidFill>
                  <a:srgbClr val="FFFFFF"/>
                </a:solidFill>
                <a:latin typeface="Calibri" panose="020F0502020204030204" pitchFamily="34" charset="0"/>
                <a:ea typeface="Calibri"/>
                <a:cs typeface="Calibri" panose="020F0502020204030204" pitchFamily="34" charset="0"/>
                <a:sym typeface="Calibri"/>
              </a:rPr>
              <a:t>მალამო</a:t>
            </a: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2" y="5483810"/>
            <a:ext cx="5138637" cy="77202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We put some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ointment</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and a bandage on his knee.</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p>
          <a:p>
            <a:pPr algn="ctr"/>
            <a:endParaRPr lang="en-US" dirty="0"/>
          </a:p>
        </p:txBody>
      </p:sp>
    </p:spTree>
    <p:extLst>
      <p:ext uri="{BB962C8B-B14F-4D97-AF65-F5344CB8AC3E}">
        <p14:creationId xmlns:p14="http://schemas.microsoft.com/office/powerpoint/2010/main" val="46201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93409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painkiller</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614731" y="4605992"/>
            <a:ext cx="5090002" cy="6239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1100"/>
            </a:pPr>
            <a:r>
              <a:rPr lang="ka-GE" sz="2400" b="1" dirty="0">
                <a:solidFill>
                  <a:srgbClr val="FFFFFF"/>
                </a:solidFill>
                <a:latin typeface="Calibri" charset="0"/>
                <a:ea typeface="Calibri" charset="0"/>
                <a:cs typeface="Calibri" charset="0"/>
                <a:sym typeface="Calibri"/>
              </a:rPr>
              <a:t>ტკივილგამაყუჩებელი</a:t>
            </a:r>
            <a:endParaRPr lang="en-US" sz="2400" b="1" dirty="0">
              <a:solidFill>
                <a:srgbClr val="FFFFFF"/>
              </a:solidFill>
              <a:latin typeface="Calibri" charset="0"/>
              <a:ea typeface="Calibri" charset="0"/>
              <a:cs typeface="Calibri"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14730" y="5461508"/>
            <a:ext cx="5138637" cy="93929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chemeClr val="bg1"/>
                </a:solidFill>
                <a:latin typeface="Calibri" panose="020F0502020204030204" pitchFamily="34" charset="0"/>
                <a:ea typeface="Calibri"/>
                <a:cs typeface="Calibri" panose="020F0502020204030204" pitchFamily="34" charset="0"/>
                <a:sym typeface="Calibri"/>
              </a:rPr>
              <a:t>If you have a headache you should take some </a:t>
            </a:r>
            <a:r>
              <a:rPr lang="en-US" sz="2400" i="1" dirty="0">
                <a:solidFill>
                  <a:srgbClr val="FF0000"/>
                </a:solidFill>
                <a:latin typeface="Calibri" panose="020F0502020204030204" pitchFamily="34" charset="0"/>
                <a:ea typeface="Calibri"/>
                <a:cs typeface="Calibri" panose="020F0502020204030204" pitchFamily="34" charset="0"/>
                <a:sym typeface="Calibri"/>
              </a:rPr>
              <a:t>painkillers</a:t>
            </a:r>
            <a:r>
              <a:rPr lang="en-US" sz="2400" i="1" dirty="0">
                <a:solidFill>
                  <a:schemeClr val="bg1"/>
                </a:solidFill>
                <a:latin typeface="Calibri" panose="020F0502020204030204" pitchFamily="34" charset="0"/>
                <a:ea typeface="Calibri"/>
                <a:cs typeface="Calibri" panose="020F0502020204030204" pitchFamily="34" charset="0"/>
                <a:sym typeface="Calibri"/>
              </a:rPr>
              <a:t>. </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p>
          <a:p>
            <a:pPr algn="ctr"/>
            <a:endParaRPr lang="en-US" dirty="0"/>
          </a:p>
        </p:txBody>
      </p:sp>
    </p:spTree>
    <p:extLst>
      <p:ext uri="{BB962C8B-B14F-4D97-AF65-F5344CB8AC3E}">
        <p14:creationId xmlns:p14="http://schemas.microsoft.com/office/powerpoint/2010/main" val="168730269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5490</TotalTime>
  <Words>1582</Words>
  <Application>Microsoft Office PowerPoint</Application>
  <PresentationFormat>Custom</PresentationFormat>
  <Paragraphs>288</Paragraphs>
  <Slides>41</Slides>
  <Notes>32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Agenda                         გაკვეთილის გეგმა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False</vt:lpstr>
      <vt:lpstr>False</vt:lpstr>
      <vt:lpstr>True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371</cp:revision>
  <dcterms:created xsi:type="dcterms:W3CDTF">2020-04-09T12:21:27Z</dcterms:created>
  <dcterms:modified xsi:type="dcterms:W3CDTF">2021-04-05T12:56:10Z</dcterms:modified>
</cp:coreProperties>
</file>