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85" r:id="rId4"/>
    <p:sldId id="313" r:id="rId5"/>
    <p:sldId id="288" r:id="rId6"/>
    <p:sldId id="338" r:id="rId7"/>
    <p:sldId id="322" r:id="rId8"/>
    <p:sldId id="324" r:id="rId9"/>
    <p:sldId id="325" r:id="rId10"/>
    <p:sldId id="327" r:id="rId11"/>
    <p:sldId id="323" r:id="rId12"/>
    <p:sldId id="329" r:id="rId13"/>
    <p:sldId id="331" r:id="rId14"/>
    <p:sldId id="354" r:id="rId15"/>
    <p:sldId id="339" r:id="rId16"/>
    <p:sldId id="334" r:id="rId17"/>
    <p:sldId id="355" r:id="rId18"/>
    <p:sldId id="347" r:id="rId19"/>
    <p:sldId id="300" r:id="rId20"/>
    <p:sldId id="287" r:id="rId21"/>
    <p:sldId id="353" r:id="rId22"/>
    <p:sldId id="333" r:id="rId23"/>
    <p:sldId id="309" r:id="rId24"/>
    <p:sldId id="348" r:id="rId25"/>
    <p:sldId id="349" r:id="rId26"/>
    <p:sldId id="350" r:id="rId27"/>
    <p:sldId id="351" r:id="rId28"/>
    <p:sldId id="343" r:id="rId29"/>
    <p:sldId id="352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3109" autoAdjust="0"/>
  </p:normalViewPr>
  <p:slideViewPr>
    <p:cSldViewPr snapToGrid="0">
      <p:cViewPr varScale="1">
        <p:scale>
          <a:sx n="107" d="100"/>
          <a:sy n="107" d="100"/>
        </p:scale>
        <p:origin x="12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projector (n.)</a:t>
          </a:r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desk (n.)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 keyboard(n.)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 smtClean="0"/>
            <a:t>waste bin </a:t>
          </a:r>
          <a:r>
            <a:rPr lang="en-US" sz="2000" dirty="0"/>
            <a:t>(n.)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 smtClean="0"/>
            <a:t>folder </a:t>
          </a:r>
          <a:r>
            <a:rPr lang="en-US" sz="2000" dirty="0"/>
            <a:t>(n.)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 smtClean="0"/>
            <a:t>drawer </a:t>
          </a:r>
          <a:r>
            <a:rPr lang="en-US" sz="2000" dirty="0"/>
            <a:t>(n.)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business card (n.)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 smtClean="0"/>
            <a:t>whiteboard </a:t>
          </a:r>
          <a:r>
            <a:rPr lang="en-US" sz="1900" dirty="0"/>
            <a:t>(n.)</a:t>
          </a:r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51128" custScaleY="137787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39221" custScaleY="90900" custRadScaleRad="124182" custRadScaleInc="-15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20041" custRadScaleInc="-8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8" custScaleX="128215" custRadScaleRad="181140" custRadScaleInc="-10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8" custScaleX="146094" custRadScaleRad="162842" custRadScaleInc="-173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8" custScaleX="131996" custScaleY="99452" custRadScaleRad="113589" custRadScaleInc="-18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8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8" custScaleX="122250" custRadScaleRad="87705" custRadScaleInc="-95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8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8" custScaleX="172090" custRadScaleRad="161075" custRadScaleInc="-5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7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7" presStyleCnt="8" custScaleX="162760" custRadScaleRad="189930" custRadScaleInc="-112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BB5C8-C5A2-46BF-BB64-E4FCF1E60A40}" type="presOf" srcId="{67EE00F5-495C-4F93-8BE0-04188A81347C}" destId="{4E97889A-0A91-45FB-A058-A03CA17BB4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02733DB0-A08A-4ED6-B3C0-414D67F66B02}" type="presOf" srcId="{67EE00F5-495C-4F93-8BE0-04188A81347C}" destId="{328591B2-3C43-447B-ABD8-F849CAB7DEF5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7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FDF43889-2BC9-45FC-B0E3-2AAA6FFC6F43}" type="presOf" srcId="{E7F3BA06-436E-477E-8005-93644E824245}" destId="{144F6B4C-EC73-4CA9-9AF8-05F02CBDFBE3}" srcOrd="0" destOrd="0" presId="urn:microsoft.com/office/officeart/2005/8/layout/radial1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518C822B-1096-43C4-9F75-491E45288D07}" type="presParOf" srcId="{FB151A69-068C-4834-B6A7-57760C7C67A9}" destId="{10AEF670-5D14-4356-9567-E36E6B4E1C43}" srcOrd="1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2" destOrd="0" presId="urn:microsoft.com/office/officeart/2005/8/layout/radial1"/>
    <dgm:cxn modelId="{48310096-6F5D-4282-85D6-9750FD646ED3}" type="presParOf" srcId="{FB151A69-068C-4834-B6A7-57760C7C67A9}" destId="{F7956D89-C625-44FD-919E-833C2148F4B6}" srcOrd="3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171D9CB-A77F-466D-B606-4E02D6D32BDB}" type="presParOf" srcId="{FB151A69-068C-4834-B6A7-57760C7C67A9}" destId="{FF436A8E-30E0-497C-8A7B-67EC2EDAD068}" srcOrd="13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4" destOrd="0" presId="urn:microsoft.com/office/officeart/2005/8/layout/radial1"/>
    <dgm:cxn modelId="{CAEA4581-C3A1-4DE8-BD5D-81D2F3D41CF9}" type="presParOf" srcId="{FB151A69-068C-4834-B6A7-57760C7C67A9}" destId="{4E97889A-0A91-45FB-A058-A03CA17BB456}" srcOrd="15" destOrd="0" presId="urn:microsoft.com/office/officeart/2005/8/layout/radial1"/>
    <dgm:cxn modelId="{E2F1320E-59B9-4E74-8082-73A9280AF9FA}" type="presParOf" srcId="{4E97889A-0A91-45FB-A058-A03CA17BB456}" destId="{328591B2-3C43-447B-ABD8-F849CAB7DEF5}" srcOrd="0" destOrd="0" presId="urn:microsoft.com/office/officeart/2005/8/layout/radial1"/>
    <dgm:cxn modelId="{9B05146A-61A7-4DC3-8189-253BFC66A0B0}" type="presParOf" srcId="{FB151A69-068C-4834-B6A7-57760C7C67A9}" destId="{144F6B4C-EC73-4CA9-9AF8-05F02CBDFBE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projector</a:t>
          </a:r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/>
            <a:t>desk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keyboard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 smtClean="0"/>
            <a:t>waste bin</a:t>
          </a:r>
          <a:endParaRPr lang="en-US" sz="20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/>
            <a:t>folder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/>
            <a:t>drawer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business card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 smtClean="0"/>
            <a:t>whiteboard</a:t>
          </a:r>
          <a:endParaRPr lang="en-US" sz="1900" dirty="0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38800" custScaleY="121904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39221" custScaleY="90900" custRadScaleRad="121844" custRadScaleInc="-117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17566" custRadScaleInc="-9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8" custScaleX="128215" custRadScaleRad="155094" custRadScaleInc="-10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8" custScaleX="146094" custRadScaleRad="141299" custRadScaleInc="-178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8" custScaleX="131996" custScaleY="99452" custRadScaleRad="99432" custRadScaleInc="-1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8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8" custScaleX="122250" custRadScaleRad="87896" custRadScaleInc="-58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8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8" custScaleX="164827" custRadScaleRad="125231" custRadScaleInc="-5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7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7" presStyleCnt="8" custScaleX="162760" custRadScaleRad="129381" custRadScaleInc="-115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BAD2F-7E9F-4A49-979C-3E2F8591A1D2}" type="presOf" srcId="{F2BB8BAE-DAB4-4B98-816D-DB487942119C}" destId="{F7956D89-C625-44FD-919E-833C2148F4B6}" srcOrd="0" destOrd="0" presId="urn:microsoft.com/office/officeart/2005/8/layout/radial1"/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FD6955B2-C362-4F68-BCB0-741F4C996A82}" type="presOf" srcId="{564B5AE9-0D9D-41E1-85EF-4E23387872DA}" destId="{6CD2F0FC-8650-4840-826A-24AB96447FF8}" srcOrd="0" destOrd="0" presId="urn:microsoft.com/office/officeart/2005/8/layout/radial1"/>
    <dgm:cxn modelId="{56C2B3F1-AC8B-43F5-846A-108D1A657B26}" type="presOf" srcId="{1F9360AC-45E0-44A5-8C41-F6C19EE3193A}" destId="{8ADCA6E1-BC1B-4191-8E83-4251D3746691}" srcOrd="0" destOrd="0" presId="urn:microsoft.com/office/officeart/2005/8/layout/radial1"/>
    <dgm:cxn modelId="{E71C1A94-4A6B-4B0C-BA06-4A3E82EA01B5}" type="presOf" srcId="{F7F0C35C-C7D8-468A-A557-2214C1F14812}" destId="{AA4BEADE-365D-46E3-89CB-1A4EF2D0A85F}" srcOrd="0" destOrd="0" presId="urn:microsoft.com/office/officeart/2005/8/layout/radial1"/>
    <dgm:cxn modelId="{EB86D98A-8CCD-4ACE-B8E7-EC7ED5DA1883}" type="presOf" srcId="{891C491F-8E9A-4195-8266-A566794F604D}" destId="{6E1D54AD-B3B8-448C-9BAC-125A3462F662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96879B77-6EB2-4AAD-8FB9-54549F0158CE}" type="presOf" srcId="{891C491F-8E9A-4195-8266-A566794F604D}" destId="{0424369A-E705-4004-A022-67201976BBE1}" srcOrd="1" destOrd="0" presId="urn:microsoft.com/office/officeart/2005/8/layout/radial1"/>
    <dgm:cxn modelId="{67DB550C-9906-46F0-8396-4F94F05E5F11}" type="presOf" srcId="{CF1C5E70-D7C5-4A72-9C6F-69F2E936248C}" destId="{D76DEC0A-28B7-4FF2-8286-FD8BBD46A6F2}" srcOrd="0" destOrd="0" presId="urn:microsoft.com/office/officeart/2005/8/layout/radial1"/>
    <dgm:cxn modelId="{FADC44C8-91B0-4F35-930E-9578CC905FDE}" type="presOf" srcId="{E7F3BA06-436E-477E-8005-93644E824245}" destId="{144F6B4C-EC73-4CA9-9AF8-05F02CBDFBE3}" srcOrd="0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01E96932-9B20-48F0-8043-67FB4D2BDB75}" type="presOf" srcId="{0C376AC0-E8C9-4036-A55E-A59B4A11057E}" destId="{FB151A69-068C-4834-B6A7-57760C7C67A9}" srcOrd="0" destOrd="0" presId="urn:microsoft.com/office/officeart/2005/8/layout/radial1"/>
    <dgm:cxn modelId="{060C7F80-D444-4D0F-92B0-221501816BA7}" srcId="{F7F0C35C-C7D8-468A-A557-2214C1F14812}" destId="{E7F3BA06-436E-477E-8005-93644E824245}" srcOrd="7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674120C6-4074-4040-91FD-2E29E72371AB}" type="presOf" srcId="{1B5F954E-B42D-4D3C-80B9-DCFDA5316E38}" destId="{046D36D8-556B-418D-AE6C-DA055F2683A5}" srcOrd="1" destOrd="0" presId="urn:microsoft.com/office/officeart/2005/8/layout/radial1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7A478B83-E5F8-48D6-88F4-BEE0CE251E43}" type="presOf" srcId="{47D8DDB2-7E3F-406B-BDB7-54BD9E7626B1}" destId="{FF436A8E-30E0-497C-8A7B-67EC2EDAD068}" srcOrd="0" destOrd="0" presId="urn:microsoft.com/office/officeart/2005/8/layout/radial1"/>
    <dgm:cxn modelId="{05EE712C-EA33-4CA2-9BA5-1D094BCD86BA}" type="presOf" srcId="{9B372BD6-FE79-4769-AAA9-B84C2E13E8EC}" destId="{7E8C5CB4-FC2D-4878-A005-272B7526565C}" srcOrd="0" destOrd="0" presId="urn:microsoft.com/office/officeart/2005/8/layout/radial1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B7374100-7ED6-4952-B9CA-D11AF9B4488F}" type="presOf" srcId="{47D8DDB2-7E3F-406B-BDB7-54BD9E7626B1}" destId="{F99740B2-1AA3-45F3-B8D4-A46649BB7495}" srcOrd="1" destOrd="0" presId="urn:microsoft.com/office/officeart/2005/8/layout/radial1"/>
    <dgm:cxn modelId="{04F2773C-3968-4B82-B9BA-58567408817A}" type="presOf" srcId="{9B372BD6-FE79-4769-AAA9-B84C2E13E8EC}" destId="{E2E65272-6CE1-4FEE-9511-2F358199072A}" srcOrd="1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8A3B7154-0E04-41C5-8A5F-0732FF532B58}" type="presOf" srcId="{B2104859-D8E7-41DE-8DC9-BD893938B4F5}" destId="{DC97B75A-3B39-404A-89D7-1BBCFDBA119C}" srcOrd="0" destOrd="0" presId="urn:microsoft.com/office/officeart/2005/8/layout/radial1"/>
    <dgm:cxn modelId="{3A881B72-1568-4B29-9E52-236B0F733B54}" type="presOf" srcId="{7B0763B6-23F5-4594-9147-C79BD1C090E9}" destId="{34E433DA-37DE-4897-B8D6-C03070654B1D}" srcOrd="0" destOrd="0" presId="urn:microsoft.com/office/officeart/2005/8/layout/radial1"/>
    <dgm:cxn modelId="{B9F99BB7-0481-4726-8B43-1C35D3C37A81}" type="presOf" srcId="{67EE00F5-495C-4F93-8BE0-04188A81347C}" destId="{328591B2-3C43-447B-ABD8-F849CAB7DEF5}" srcOrd="1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82418C45-30BF-46E5-918C-3BD4D9F45B01}" type="presOf" srcId="{67EE00F5-495C-4F93-8BE0-04188A81347C}" destId="{4E97889A-0A91-45FB-A058-A03CA17BB456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FE35D2D-E3D1-4112-B7DF-3137F5EA8E78}" type="presOf" srcId="{376B5DE4-1C3F-4A76-9B4A-98D21A4AF5F1}" destId="{13FC3DFA-EC65-4A8E-AF70-4B93C9A027EC}" srcOrd="0" destOrd="0" presId="urn:microsoft.com/office/officeart/2005/8/layout/radial1"/>
    <dgm:cxn modelId="{74331782-6E27-458A-AD5B-720CE5571803}" type="presOf" srcId="{1F9360AC-45E0-44A5-8C41-F6C19EE3193A}" destId="{A51102EC-9D4E-485F-A497-84E1A3EC595C}" srcOrd="1" destOrd="0" presId="urn:microsoft.com/office/officeart/2005/8/layout/radial1"/>
    <dgm:cxn modelId="{CFB79871-4579-41CC-985A-67B06C8EFEA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7CD5FBBC-3962-4274-89FF-76B38D1157E5}" type="presOf" srcId="{A2E5F48A-55E3-4FF8-9633-1C669D2F9C08}" destId="{80CEAC33-D935-4F10-834E-4F64B8ED3B48}" srcOrd="0" destOrd="0" presId="urn:microsoft.com/office/officeart/2005/8/layout/radial1"/>
    <dgm:cxn modelId="{486F80DD-8AD4-4C4E-B955-AC8C1A0024B7}" type="presOf" srcId="{FC35A329-00E5-4537-A18B-DEADFA6E42FA}" destId="{B5ACCDAD-F75E-45E4-8892-E7A11F85FB3C}" srcOrd="0" destOrd="0" presId="urn:microsoft.com/office/officeart/2005/8/layout/radial1"/>
    <dgm:cxn modelId="{6F978EE1-0C64-474E-BEB5-CFCF8138FC75}" type="presOf" srcId="{9FE6C59A-5157-4713-A1F0-C98BD785088C}" destId="{CF2FFE85-CEE5-4E04-B716-25AFEFB8E404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3DA791C1-6751-4810-85FA-696E87C586E1}" type="presOf" srcId="{1B5F954E-B42D-4D3C-80B9-DCFDA5316E38}" destId="{10AEF670-5D14-4356-9567-E36E6B4E1C43}" srcOrd="0" destOrd="0" presId="urn:microsoft.com/office/officeart/2005/8/layout/radial1"/>
    <dgm:cxn modelId="{C17E5215-2583-4597-91F4-90D41EAAF56B}" type="presOf" srcId="{F2BB8BAE-DAB4-4B98-816D-DB487942119C}" destId="{3FA89C93-D942-4B07-A057-B5A70186894F}" srcOrd="1" destOrd="0" presId="urn:microsoft.com/office/officeart/2005/8/layout/radial1"/>
    <dgm:cxn modelId="{7E6CC67F-DCE9-471D-A22C-E0E4157B70C3}" type="presParOf" srcId="{FB151A69-068C-4834-B6A7-57760C7C67A9}" destId="{AA4BEADE-365D-46E3-89CB-1A4EF2D0A85F}" srcOrd="0" destOrd="0" presId="urn:microsoft.com/office/officeart/2005/8/layout/radial1"/>
    <dgm:cxn modelId="{825F3124-4D71-4B9F-A677-A7FADC7D9D14}" type="presParOf" srcId="{FB151A69-068C-4834-B6A7-57760C7C67A9}" destId="{10AEF670-5D14-4356-9567-E36E6B4E1C43}" srcOrd="1" destOrd="0" presId="urn:microsoft.com/office/officeart/2005/8/layout/radial1"/>
    <dgm:cxn modelId="{01C859F5-EAB4-48D8-B45C-60B56DB56BA4}" type="presParOf" srcId="{10AEF670-5D14-4356-9567-E36E6B4E1C43}" destId="{046D36D8-556B-418D-AE6C-DA055F2683A5}" srcOrd="0" destOrd="0" presId="urn:microsoft.com/office/officeart/2005/8/layout/radial1"/>
    <dgm:cxn modelId="{BDD64DE5-D05F-4891-9BE5-4ECC5D5EE758}" type="presParOf" srcId="{FB151A69-068C-4834-B6A7-57760C7C67A9}" destId="{DC97B75A-3B39-404A-89D7-1BBCFDBA119C}" srcOrd="2" destOrd="0" presId="urn:microsoft.com/office/officeart/2005/8/layout/radial1"/>
    <dgm:cxn modelId="{8C97AA1D-2810-46D4-9BFE-8258E0E99C52}" type="presParOf" srcId="{FB151A69-068C-4834-B6A7-57760C7C67A9}" destId="{F7956D89-C625-44FD-919E-833C2148F4B6}" srcOrd="3" destOrd="0" presId="urn:microsoft.com/office/officeart/2005/8/layout/radial1"/>
    <dgm:cxn modelId="{4209B321-485A-43B6-9823-1CE449F421EA}" type="presParOf" srcId="{F7956D89-C625-44FD-919E-833C2148F4B6}" destId="{3FA89C93-D942-4B07-A057-B5A70186894F}" srcOrd="0" destOrd="0" presId="urn:microsoft.com/office/officeart/2005/8/layout/radial1"/>
    <dgm:cxn modelId="{920DD9B8-4AAA-4B43-BA9F-E145C9ED3F19}" type="presParOf" srcId="{FB151A69-068C-4834-B6A7-57760C7C67A9}" destId="{13FC3DFA-EC65-4A8E-AF70-4B93C9A027EC}" srcOrd="4" destOrd="0" presId="urn:microsoft.com/office/officeart/2005/8/layout/radial1"/>
    <dgm:cxn modelId="{EACDBB8F-30BF-4F4F-9C48-6A108CEBB081}" type="presParOf" srcId="{FB151A69-068C-4834-B6A7-57760C7C67A9}" destId="{8ADCA6E1-BC1B-4191-8E83-4251D3746691}" srcOrd="5" destOrd="0" presId="urn:microsoft.com/office/officeart/2005/8/layout/radial1"/>
    <dgm:cxn modelId="{25FFE164-74D9-4811-8B46-C0371EC90B0A}" type="presParOf" srcId="{8ADCA6E1-BC1B-4191-8E83-4251D3746691}" destId="{A51102EC-9D4E-485F-A497-84E1A3EC595C}" srcOrd="0" destOrd="0" presId="urn:microsoft.com/office/officeart/2005/8/layout/radial1"/>
    <dgm:cxn modelId="{0374A50F-F0E6-41A6-95F2-CA8A2D10DDD0}" type="presParOf" srcId="{FB151A69-068C-4834-B6A7-57760C7C67A9}" destId="{6CD2F0FC-8650-4840-826A-24AB96447FF8}" srcOrd="6" destOrd="0" presId="urn:microsoft.com/office/officeart/2005/8/layout/radial1"/>
    <dgm:cxn modelId="{1C30D3E0-5266-4FF8-931E-AB3B0FA5B0C2}" type="presParOf" srcId="{FB151A69-068C-4834-B6A7-57760C7C67A9}" destId="{7E8C5CB4-FC2D-4878-A005-272B7526565C}" srcOrd="7" destOrd="0" presId="urn:microsoft.com/office/officeart/2005/8/layout/radial1"/>
    <dgm:cxn modelId="{2FC00EDF-C844-4D4C-BB5B-966B1DE51694}" type="presParOf" srcId="{7E8C5CB4-FC2D-4878-A005-272B7526565C}" destId="{E2E65272-6CE1-4FEE-9511-2F358199072A}" srcOrd="0" destOrd="0" presId="urn:microsoft.com/office/officeart/2005/8/layout/radial1"/>
    <dgm:cxn modelId="{013EBA44-C797-440B-8DEF-1EEF41F8A092}" type="presParOf" srcId="{FB151A69-068C-4834-B6A7-57760C7C67A9}" destId="{80CEAC33-D935-4F10-834E-4F64B8ED3B48}" srcOrd="8" destOrd="0" presId="urn:microsoft.com/office/officeart/2005/8/layout/radial1"/>
    <dgm:cxn modelId="{4A502A83-FFCD-4FFD-A418-237480FFDF02}" type="presParOf" srcId="{FB151A69-068C-4834-B6A7-57760C7C67A9}" destId="{D76DEC0A-28B7-4FF2-8286-FD8BBD46A6F2}" srcOrd="9" destOrd="0" presId="urn:microsoft.com/office/officeart/2005/8/layout/radial1"/>
    <dgm:cxn modelId="{CE6080D3-458D-4A1B-8711-AC8006DE9359}" type="presParOf" srcId="{D76DEC0A-28B7-4FF2-8286-FD8BBD46A6F2}" destId="{138EB416-5C58-4661-B261-A2D1432E339A}" srcOrd="0" destOrd="0" presId="urn:microsoft.com/office/officeart/2005/8/layout/radial1"/>
    <dgm:cxn modelId="{69AB85B0-66CA-4E94-BC79-DD0ED5F3AAFD}" type="presParOf" srcId="{FB151A69-068C-4834-B6A7-57760C7C67A9}" destId="{B5ACCDAD-F75E-45E4-8892-E7A11F85FB3C}" srcOrd="10" destOrd="0" presId="urn:microsoft.com/office/officeart/2005/8/layout/radial1"/>
    <dgm:cxn modelId="{6E891FD0-3A8B-4098-A177-9189CC6C84C5}" type="presParOf" srcId="{FB151A69-068C-4834-B6A7-57760C7C67A9}" destId="{6E1D54AD-B3B8-448C-9BAC-125A3462F662}" srcOrd="11" destOrd="0" presId="urn:microsoft.com/office/officeart/2005/8/layout/radial1"/>
    <dgm:cxn modelId="{4C4DAAB5-D52B-4D06-8AE7-C7FEEE8B4FAE}" type="presParOf" srcId="{6E1D54AD-B3B8-448C-9BAC-125A3462F662}" destId="{0424369A-E705-4004-A022-67201976BBE1}" srcOrd="0" destOrd="0" presId="urn:microsoft.com/office/officeart/2005/8/layout/radial1"/>
    <dgm:cxn modelId="{446443C6-E5B8-4085-8871-C1D5A7F5B2AC}" type="presParOf" srcId="{FB151A69-068C-4834-B6A7-57760C7C67A9}" destId="{34E433DA-37DE-4897-B8D6-C03070654B1D}" srcOrd="12" destOrd="0" presId="urn:microsoft.com/office/officeart/2005/8/layout/radial1"/>
    <dgm:cxn modelId="{A7FA9724-E810-4BAE-B286-EC70C5F91017}" type="presParOf" srcId="{FB151A69-068C-4834-B6A7-57760C7C67A9}" destId="{FF436A8E-30E0-497C-8A7B-67EC2EDAD068}" srcOrd="13" destOrd="0" presId="urn:microsoft.com/office/officeart/2005/8/layout/radial1"/>
    <dgm:cxn modelId="{1A41D532-0E40-4E42-B9DF-3258AA998693}" type="presParOf" srcId="{FF436A8E-30E0-497C-8A7B-67EC2EDAD068}" destId="{F99740B2-1AA3-45F3-B8D4-A46649BB7495}" srcOrd="0" destOrd="0" presId="urn:microsoft.com/office/officeart/2005/8/layout/radial1"/>
    <dgm:cxn modelId="{C87A8602-B1F2-4412-89E4-E479174C5F96}" type="presParOf" srcId="{FB151A69-068C-4834-B6A7-57760C7C67A9}" destId="{CF2FFE85-CEE5-4E04-B716-25AFEFB8E404}" srcOrd="14" destOrd="0" presId="urn:microsoft.com/office/officeart/2005/8/layout/radial1"/>
    <dgm:cxn modelId="{F488C9F5-1243-4F6B-B1A8-1E6A8F89DC66}" type="presParOf" srcId="{FB151A69-068C-4834-B6A7-57760C7C67A9}" destId="{4E97889A-0A91-45FB-A058-A03CA17BB456}" srcOrd="15" destOrd="0" presId="urn:microsoft.com/office/officeart/2005/8/layout/radial1"/>
    <dgm:cxn modelId="{F17EDF58-06EE-4E79-B9AA-777CC6332043}" type="presParOf" srcId="{4E97889A-0A91-45FB-A058-A03CA17BB456}" destId="{328591B2-3C43-447B-ABD8-F849CAB7DEF5}" srcOrd="0" destOrd="0" presId="urn:microsoft.com/office/officeart/2005/8/layout/radial1"/>
    <dgm:cxn modelId="{B30A9C5C-AE32-4F4C-BB58-DCB38B4EB221}" type="presParOf" srcId="{FB151A69-068C-4834-B6A7-57760C7C67A9}" destId="{144F6B4C-EC73-4CA9-9AF8-05F02CBDFBE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922365" y="1694180"/>
          <a:ext cx="1687423" cy="1538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 </a:t>
          </a:r>
          <a:r>
            <a:rPr lang="ka-GE" sz="1900" kern="1200" dirty="0"/>
            <a:t> ლექსიკა</a:t>
          </a:r>
          <a:endParaRPr lang="en-US" sz="1900" kern="1200" dirty="0"/>
        </a:p>
      </dsp:txBody>
      <dsp:txXfrm>
        <a:off x="4169482" y="1919483"/>
        <a:ext cx="1193189" cy="1087858"/>
      </dsp:txXfrm>
    </dsp:sp>
    <dsp:sp modelId="{10AEF670-5D14-4356-9567-E36E6B4E1C43}">
      <dsp:nvSpPr>
        <dsp:cNvPr id="0" name=""/>
        <dsp:cNvSpPr/>
      </dsp:nvSpPr>
      <dsp:spPr>
        <a:xfrm rot="14171730">
          <a:off x="3548696" y="1380846"/>
          <a:ext cx="9994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994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23448" y="1366607"/>
        <a:ext cx="49973" cy="49973"/>
      </dsp:txXfrm>
    </dsp:sp>
    <dsp:sp modelId="{DC97B75A-3B39-404A-89D7-1BBCFDBA119C}">
      <dsp:nvSpPr>
        <dsp:cNvPr id="0" name=""/>
        <dsp:cNvSpPr/>
      </dsp:nvSpPr>
      <dsp:spPr>
        <a:xfrm>
          <a:off x="2681831" y="3885"/>
          <a:ext cx="1554475" cy="1014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projector (n.)</a:t>
          </a:r>
        </a:p>
      </dsp:txBody>
      <dsp:txXfrm>
        <a:off x="2909479" y="152520"/>
        <a:ext cx="1099179" cy="717676"/>
      </dsp:txXfrm>
    </dsp:sp>
    <dsp:sp modelId="{F7956D89-C625-44FD-919E-833C2148F4B6}">
      <dsp:nvSpPr>
        <dsp:cNvPr id="0" name=""/>
        <dsp:cNvSpPr/>
      </dsp:nvSpPr>
      <dsp:spPr>
        <a:xfrm rot="17916167">
          <a:off x="4933950" y="1413998"/>
          <a:ext cx="79698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79698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2516" y="1404822"/>
        <a:ext cx="39849" cy="39849"/>
      </dsp:txXfrm>
    </dsp:sp>
    <dsp:sp modelId="{13FC3DFA-EC65-4A8E-AF70-4B93C9A027EC}">
      <dsp:nvSpPr>
        <dsp:cNvPr id="0" name=""/>
        <dsp:cNvSpPr/>
      </dsp:nvSpPr>
      <dsp:spPr>
        <a:xfrm>
          <a:off x="5061772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desk (n.)</a:t>
          </a:r>
        </a:p>
      </dsp:txBody>
      <dsp:txXfrm>
        <a:off x="5279432" y="163515"/>
        <a:ext cx="1050956" cy="789522"/>
      </dsp:txXfrm>
    </dsp:sp>
    <dsp:sp modelId="{8ADCA6E1-BC1B-4191-8E83-4251D3746691}">
      <dsp:nvSpPr>
        <dsp:cNvPr id="0" name=""/>
        <dsp:cNvSpPr/>
      </dsp:nvSpPr>
      <dsp:spPr>
        <a:xfrm rot="20160299">
          <a:off x="5439481" y="1716275"/>
          <a:ext cx="196187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96187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371374" y="1677976"/>
        <a:ext cx="98093" cy="98093"/>
      </dsp:txXfrm>
    </dsp:sp>
    <dsp:sp modelId="{6CD2F0FC-8650-4840-826A-24AB96447FF8}">
      <dsp:nvSpPr>
        <dsp:cNvPr id="0" name=""/>
        <dsp:cNvSpPr/>
      </dsp:nvSpPr>
      <dsp:spPr>
        <a:xfrm>
          <a:off x="7222468" y="493118"/>
          <a:ext cx="1431587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keyboard(n.)</a:t>
          </a:r>
        </a:p>
      </dsp:txBody>
      <dsp:txXfrm>
        <a:off x="7432119" y="656633"/>
        <a:ext cx="1012285" cy="789522"/>
      </dsp:txXfrm>
    </dsp:sp>
    <dsp:sp modelId="{7E8C5CB4-FC2D-4878-A005-272B7526565C}">
      <dsp:nvSpPr>
        <dsp:cNvPr id="0" name=""/>
        <dsp:cNvSpPr/>
      </dsp:nvSpPr>
      <dsp:spPr>
        <a:xfrm rot="341267">
          <a:off x="5601185" y="2608940"/>
          <a:ext cx="146791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6791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8446" y="2582990"/>
        <a:ext cx="73395" cy="73395"/>
      </dsp:txXfrm>
    </dsp:sp>
    <dsp:sp modelId="{80CEAC33-D935-4F10-834E-4F64B8ED3B48}">
      <dsp:nvSpPr>
        <dsp:cNvPr id="0" name=""/>
        <dsp:cNvSpPr/>
      </dsp:nvSpPr>
      <dsp:spPr>
        <a:xfrm>
          <a:off x="7056990" y="2214539"/>
          <a:ext cx="163121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waste bin </a:t>
          </a:r>
          <a:r>
            <a:rPr lang="en-US" sz="2000" kern="1200" dirty="0"/>
            <a:t>(n.)</a:t>
          </a:r>
        </a:p>
      </dsp:txBody>
      <dsp:txXfrm>
        <a:off x="7295876" y="2378054"/>
        <a:ext cx="1153444" cy="789522"/>
      </dsp:txXfrm>
    </dsp:sp>
    <dsp:sp modelId="{D76DEC0A-28B7-4FF2-8286-FD8BBD46A6F2}">
      <dsp:nvSpPr>
        <dsp:cNvPr id="0" name=""/>
        <dsp:cNvSpPr/>
      </dsp:nvSpPr>
      <dsp:spPr>
        <a:xfrm rot="2895423">
          <a:off x="5172861" y="3329923"/>
          <a:ext cx="75200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75200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0066" y="3321871"/>
        <a:ext cx="37600" cy="37600"/>
      </dsp:txXfrm>
    </dsp:sp>
    <dsp:sp modelId="{B5ACCDAD-F75E-45E4-8892-E7A11F85FB3C}">
      <dsp:nvSpPr>
        <dsp:cNvPr id="0" name=""/>
        <dsp:cNvSpPr/>
      </dsp:nvSpPr>
      <dsp:spPr>
        <a:xfrm>
          <a:off x="5473451" y="3526771"/>
          <a:ext cx="1473804" cy="1110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folder </a:t>
          </a:r>
          <a:r>
            <a:rPr lang="en-US" sz="2000" kern="1200" dirty="0"/>
            <a:t>(n.)</a:t>
          </a:r>
        </a:p>
      </dsp:txBody>
      <dsp:txXfrm>
        <a:off x="5689285" y="3689390"/>
        <a:ext cx="1042136" cy="785195"/>
      </dsp:txXfrm>
    </dsp:sp>
    <dsp:sp modelId="{6E1D54AD-B3B8-448C-9BAC-125A3462F662}">
      <dsp:nvSpPr>
        <dsp:cNvPr id="0" name=""/>
        <dsp:cNvSpPr/>
      </dsp:nvSpPr>
      <dsp:spPr>
        <a:xfrm rot="6753402">
          <a:off x="4265414" y="3306768"/>
          <a:ext cx="29178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291780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04010" y="3310221"/>
        <a:ext cx="14589" cy="14589"/>
      </dsp:txXfrm>
    </dsp:sp>
    <dsp:sp modelId="{34E433DA-37DE-4897-B8D6-C03070654B1D}">
      <dsp:nvSpPr>
        <dsp:cNvPr id="0" name=""/>
        <dsp:cNvSpPr/>
      </dsp:nvSpPr>
      <dsp:spPr>
        <a:xfrm>
          <a:off x="3453284" y="3422566"/>
          <a:ext cx="1364985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drawer </a:t>
          </a:r>
          <a:r>
            <a:rPr lang="en-US" sz="2000" kern="1200" dirty="0"/>
            <a:t>(n.)</a:t>
          </a:r>
        </a:p>
      </dsp:txBody>
      <dsp:txXfrm>
        <a:off x="3653181" y="3586081"/>
        <a:ext cx="965191" cy="789522"/>
      </dsp:txXfrm>
    </dsp:sp>
    <dsp:sp modelId="{FF436A8E-30E0-497C-8A7B-67EC2EDAD068}">
      <dsp:nvSpPr>
        <dsp:cNvPr id="0" name=""/>
        <dsp:cNvSpPr/>
      </dsp:nvSpPr>
      <dsp:spPr>
        <a:xfrm rot="10094460">
          <a:off x="2695245" y="2752435"/>
          <a:ext cx="126152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6152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4469" y="2731644"/>
        <a:ext cx="63076" cy="63076"/>
      </dsp:txXfrm>
    </dsp:sp>
    <dsp:sp modelId="{CF2FFE85-CEE5-4E04-B716-25AFEFB8E404}">
      <dsp:nvSpPr>
        <dsp:cNvPr id="0" name=""/>
        <dsp:cNvSpPr/>
      </dsp:nvSpPr>
      <dsp:spPr>
        <a:xfrm>
          <a:off x="843290" y="2521728"/>
          <a:ext cx="1921475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whiteboard </a:t>
          </a:r>
          <a:r>
            <a:rPr lang="en-US" sz="1900" kern="1200" dirty="0"/>
            <a:t>(n.)</a:t>
          </a:r>
        </a:p>
      </dsp:txBody>
      <dsp:txXfrm>
        <a:off x="1124683" y="2685243"/>
        <a:ext cx="1358689" cy="789522"/>
      </dsp:txXfrm>
    </dsp:sp>
    <dsp:sp modelId="{4E97889A-0A91-45FB-A058-A03CA17BB456}">
      <dsp:nvSpPr>
        <dsp:cNvPr id="0" name=""/>
        <dsp:cNvSpPr/>
      </dsp:nvSpPr>
      <dsp:spPr>
        <a:xfrm rot="11995615">
          <a:off x="2125272" y="1842258"/>
          <a:ext cx="191409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91409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034469" y="1805153"/>
        <a:ext cx="95704" cy="95704"/>
      </dsp:txXfrm>
    </dsp:sp>
    <dsp:sp modelId="{144F6B4C-EC73-4CA9-9AF8-05F02CBDFBE3}">
      <dsp:nvSpPr>
        <dsp:cNvPr id="0" name=""/>
        <dsp:cNvSpPr/>
      </dsp:nvSpPr>
      <dsp:spPr>
        <a:xfrm>
          <a:off x="491346" y="684842"/>
          <a:ext cx="1817300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business card (n.)</a:t>
          </a:r>
        </a:p>
      </dsp:txBody>
      <dsp:txXfrm>
        <a:off x="757483" y="848357"/>
        <a:ext cx="1285026" cy="78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970915" y="1782851"/>
          <a:ext cx="1549774" cy="136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Vocabulary </a:t>
          </a:r>
          <a:r>
            <a:rPr lang="ka-GE" sz="1700" kern="1200" dirty="0"/>
            <a:t> ლექსიკა</a:t>
          </a:r>
          <a:endParaRPr lang="en-US" sz="1700" kern="1200" dirty="0"/>
        </a:p>
      </dsp:txBody>
      <dsp:txXfrm>
        <a:off x="4197874" y="1982183"/>
        <a:ext cx="1095856" cy="962458"/>
      </dsp:txXfrm>
    </dsp:sp>
    <dsp:sp modelId="{10AEF670-5D14-4356-9567-E36E6B4E1C43}">
      <dsp:nvSpPr>
        <dsp:cNvPr id="0" name=""/>
        <dsp:cNvSpPr/>
      </dsp:nvSpPr>
      <dsp:spPr>
        <a:xfrm rot="14571940">
          <a:off x="3729042" y="1405020"/>
          <a:ext cx="95972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5972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4911" y="1391775"/>
        <a:ext cx="47986" cy="47986"/>
      </dsp:txXfrm>
    </dsp:sp>
    <dsp:sp modelId="{DC97B75A-3B39-404A-89D7-1BBCFDBA119C}">
      <dsp:nvSpPr>
        <dsp:cNvPr id="0" name=""/>
        <dsp:cNvSpPr/>
      </dsp:nvSpPr>
      <dsp:spPr>
        <a:xfrm>
          <a:off x="2966181" y="0"/>
          <a:ext cx="1554475" cy="1014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projector</a:t>
          </a:r>
        </a:p>
      </dsp:txBody>
      <dsp:txXfrm>
        <a:off x="3193829" y="148635"/>
        <a:ext cx="1099179" cy="717676"/>
      </dsp:txXfrm>
    </dsp:sp>
    <dsp:sp modelId="{F7956D89-C625-44FD-919E-833C2148F4B6}">
      <dsp:nvSpPr>
        <dsp:cNvPr id="0" name=""/>
        <dsp:cNvSpPr/>
      </dsp:nvSpPr>
      <dsp:spPr>
        <a:xfrm rot="17802205">
          <a:off x="4824604" y="1449954"/>
          <a:ext cx="85116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5116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8909" y="1439422"/>
        <a:ext cx="42558" cy="42558"/>
      </dsp:txXfrm>
    </dsp:sp>
    <dsp:sp modelId="{13FC3DFA-EC65-4A8E-AF70-4B93C9A027EC}">
      <dsp:nvSpPr>
        <dsp:cNvPr id="0" name=""/>
        <dsp:cNvSpPr/>
      </dsp:nvSpPr>
      <dsp:spPr>
        <a:xfrm>
          <a:off x="4960990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desk</a:t>
          </a:r>
        </a:p>
      </dsp:txBody>
      <dsp:txXfrm>
        <a:off x="5178650" y="163515"/>
        <a:ext cx="1050956" cy="789522"/>
      </dsp:txXfrm>
    </dsp:sp>
    <dsp:sp modelId="{8ADCA6E1-BC1B-4191-8E83-4251D3746691}">
      <dsp:nvSpPr>
        <dsp:cNvPr id="0" name=""/>
        <dsp:cNvSpPr/>
      </dsp:nvSpPr>
      <dsp:spPr>
        <a:xfrm rot="20150974">
          <a:off x="5368503" y="1827921"/>
          <a:ext cx="15412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5412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00610" y="1800137"/>
        <a:ext cx="77063" cy="77063"/>
      </dsp:txXfrm>
    </dsp:sp>
    <dsp:sp modelId="{6CD2F0FC-8650-4840-826A-24AB96447FF8}">
      <dsp:nvSpPr>
        <dsp:cNvPr id="0" name=""/>
        <dsp:cNvSpPr/>
      </dsp:nvSpPr>
      <dsp:spPr>
        <a:xfrm>
          <a:off x="6747092" y="686854"/>
          <a:ext cx="1431587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keyboard</a:t>
          </a:r>
        </a:p>
      </dsp:txBody>
      <dsp:txXfrm>
        <a:off x="6956743" y="850369"/>
        <a:ext cx="1012285" cy="789522"/>
      </dsp:txXfrm>
    </dsp:sp>
    <dsp:sp modelId="{7E8C5CB4-FC2D-4878-A005-272B7526565C}">
      <dsp:nvSpPr>
        <dsp:cNvPr id="0" name=""/>
        <dsp:cNvSpPr/>
      </dsp:nvSpPr>
      <dsp:spPr>
        <a:xfrm rot="267567">
          <a:off x="5515948" y="2556640"/>
          <a:ext cx="112612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12612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0856" y="2539235"/>
        <a:ext cx="56306" cy="56306"/>
      </dsp:txXfrm>
    </dsp:sp>
    <dsp:sp modelId="{80CEAC33-D935-4F10-834E-4F64B8ED3B48}">
      <dsp:nvSpPr>
        <dsp:cNvPr id="0" name=""/>
        <dsp:cNvSpPr/>
      </dsp:nvSpPr>
      <dsp:spPr>
        <a:xfrm>
          <a:off x="6635122" y="2116092"/>
          <a:ext cx="163121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waste bin</a:t>
          </a:r>
          <a:endParaRPr lang="en-US" sz="2000" kern="1200" dirty="0"/>
        </a:p>
      </dsp:txBody>
      <dsp:txXfrm>
        <a:off x="6874008" y="2279607"/>
        <a:ext cx="1153444" cy="789522"/>
      </dsp:txXfrm>
    </dsp:sp>
    <dsp:sp modelId="{D76DEC0A-28B7-4FF2-8286-FD8BBD46A6F2}">
      <dsp:nvSpPr>
        <dsp:cNvPr id="0" name=""/>
        <dsp:cNvSpPr/>
      </dsp:nvSpPr>
      <dsp:spPr>
        <a:xfrm rot="2833041">
          <a:off x="5144586" y="3186609"/>
          <a:ext cx="56088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56088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11008" y="3183334"/>
        <a:ext cx="28044" cy="28044"/>
      </dsp:txXfrm>
    </dsp:sp>
    <dsp:sp modelId="{B5ACCDAD-F75E-45E4-8892-E7A11F85FB3C}">
      <dsp:nvSpPr>
        <dsp:cNvPr id="0" name=""/>
        <dsp:cNvSpPr/>
      </dsp:nvSpPr>
      <dsp:spPr>
        <a:xfrm>
          <a:off x="5300090" y="3303401"/>
          <a:ext cx="1473804" cy="1110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folder</a:t>
          </a:r>
        </a:p>
      </dsp:txBody>
      <dsp:txXfrm>
        <a:off x="5515924" y="3466020"/>
        <a:ext cx="1042136" cy="785195"/>
      </dsp:txXfrm>
    </dsp:sp>
    <dsp:sp modelId="{6E1D54AD-B3B8-448C-9BAC-125A3462F662}">
      <dsp:nvSpPr>
        <dsp:cNvPr id="0" name=""/>
        <dsp:cNvSpPr/>
      </dsp:nvSpPr>
      <dsp:spPr>
        <a:xfrm rot="7267363">
          <a:off x="4112547" y="3206426"/>
          <a:ext cx="35629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35629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81789" y="3208267"/>
        <a:ext cx="17814" cy="17814"/>
      </dsp:txXfrm>
    </dsp:sp>
    <dsp:sp modelId="{34E433DA-37DE-4897-B8D6-C03070654B1D}">
      <dsp:nvSpPr>
        <dsp:cNvPr id="0" name=""/>
        <dsp:cNvSpPr/>
      </dsp:nvSpPr>
      <dsp:spPr>
        <a:xfrm>
          <a:off x="3213899" y="3311960"/>
          <a:ext cx="1364985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drawer</a:t>
          </a:r>
        </a:p>
      </dsp:txBody>
      <dsp:txXfrm>
        <a:off x="3413796" y="3475475"/>
        <a:ext cx="965191" cy="789522"/>
      </dsp:txXfrm>
    </dsp:sp>
    <dsp:sp modelId="{FF436A8E-30E0-497C-8A7B-67EC2EDAD068}">
      <dsp:nvSpPr>
        <dsp:cNvPr id="0" name=""/>
        <dsp:cNvSpPr/>
      </dsp:nvSpPr>
      <dsp:spPr>
        <a:xfrm rot="10109694">
          <a:off x="3313456" y="2674564"/>
          <a:ext cx="68434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8434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38519" y="2668203"/>
        <a:ext cx="34217" cy="34217"/>
      </dsp:txXfrm>
    </dsp:sp>
    <dsp:sp modelId="{CF2FFE85-CEE5-4E04-B716-25AFEFB8E404}">
      <dsp:nvSpPr>
        <dsp:cNvPr id="0" name=""/>
        <dsp:cNvSpPr/>
      </dsp:nvSpPr>
      <dsp:spPr>
        <a:xfrm>
          <a:off x="1527741" y="2372856"/>
          <a:ext cx="1840379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whiteboard</a:t>
          </a:r>
          <a:endParaRPr lang="en-US" sz="1900" kern="1200" dirty="0"/>
        </a:p>
      </dsp:txBody>
      <dsp:txXfrm>
        <a:off x="1797258" y="2536371"/>
        <a:ext cx="1301345" cy="789522"/>
      </dsp:txXfrm>
    </dsp:sp>
    <dsp:sp modelId="{4E97889A-0A91-45FB-A058-A03CA17BB456}">
      <dsp:nvSpPr>
        <dsp:cNvPr id="0" name=""/>
        <dsp:cNvSpPr/>
      </dsp:nvSpPr>
      <dsp:spPr>
        <a:xfrm rot="11971932">
          <a:off x="3217968" y="2058474"/>
          <a:ext cx="83332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33322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13796" y="2048389"/>
        <a:ext cx="41666" cy="41666"/>
      </dsp:txXfrm>
    </dsp:sp>
    <dsp:sp modelId="{144F6B4C-EC73-4CA9-9AF8-05F02CBDFBE3}">
      <dsp:nvSpPr>
        <dsp:cNvPr id="0" name=""/>
        <dsp:cNvSpPr/>
      </dsp:nvSpPr>
      <dsp:spPr>
        <a:xfrm>
          <a:off x="1546395" y="1092487"/>
          <a:ext cx="1817300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business card</a:t>
          </a:r>
        </a:p>
      </dsp:txBody>
      <dsp:txXfrm>
        <a:off x="1812532" y="1256002"/>
        <a:ext cx="1285026" cy="78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drawer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(n</a:t>
              </a:r>
              <a:r>
                <a:rPr lang="ka-GE" sz="2800" dirty="0"/>
                <a:t>.</a:t>
              </a:r>
              <a:r>
                <a:rPr lang="en-US" sz="2800" dirty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4" y="449205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უჯრა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whiteboard</a:t>
              </a:r>
              <a:endParaRPr lang="en-US" sz="28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(n</a:t>
              </a:r>
              <a:r>
                <a:rPr lang="ka-GE" sz="2800" dirty="0"/>
                <a:t>.</a:t>
              </a:r>
              <a:r>
                <a:rPr lang="en-US" sz="2800" dirty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4" y="451899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დაფა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business card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(n</a:t>
              </a:r>
              <a:r>
                <a:rPr lang="ka-GE" sz="2800" dirty="0"/>
                <a:t>.</a:t>
              </a:r>
              <a:r>
                <a:rPr lang="en-US" sz="2800" dirty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78216" y="461010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სავიზიტო ბარათი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User\Desktop\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34" y="2982870"/>
            <a:ext cx="2249278" cy="20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vingston 75&quot; Executive Desk with Drawers | Pottery Ba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7" y="2997319"/>
            <a:ext cx="2005054" cy="20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15" y="2997319"/>
            <a:ext cx="2036365" cy="2036365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66" y="2997319"/>
            <a:ext cx="1951168" cy="1971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90" y="5662632"/>
            <a:ext cx="13179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projector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2680" y="5662632"/>
            <a:ext cx="105396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7208" y="5662632"/>
            <a:ext cx="10732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drawer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995" y="5662632"/>
            <a:ext cx="166352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business card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5089" y="5662632"/>
            <a:ext cx="16151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whiteboard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34536" y="5662632"/>
            <a:ext cx="112426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folder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70770" y="5662632"/>
            <a:ext cx="131369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waste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90583" y="5662632"/>
            <a:ext cx="133783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keyboard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4A8F20-8273-DA4F-A897-668C5CE6AC67}"/>
              </a:ext>
            </a:extLst>
          </p:cNvPr>
          <p:cNvSpPr/>
          <p:nvPr/>
        </p:nvSpPr>
        <p:spPr>
          <a:xfrm>
            <a:off x="768881" y="1657983"/>
            <a:ext cx="10459753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 at the pictures and match them with the words</a:t>
            </a:r>
          </a:p>
          <a:p>
            <a:pPr algn="ctr"/>
            <a:r>
              <a:rPr lang="ka-GE" sz="2400" dirty="0"/>
              <a:t>დაუკავშირეთ სურათები შესაბამის სიტყვებს</a:t>
            </a:r>
          </a:p>
        </p:txBody>
      </p: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-0.02917 L 0.0302 -0.1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26 -0.02037 L 0.12903 -0.1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2917 L 0.06497 -0.1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917 L 0.02956 -0.15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2023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8881" y="1657983"/>
            <a:ext cx="10459753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 at the pictures and match them with the words</a:t>
            </a:r>
          </a:p>
          <a:p>
            <a:pPr algn="ctr"/>
            <a:r>
              <a:rPr lang="ka-GE" sz="2400" dirty="0"/>
              <a:t>დაუკავშირეთ სურათები შესაბამის სიტყვებს</a:t>
            </a:r>
          </a:p>
        </p:txBody>
      </p:sp>
      <p:pic>
        <p:nvPicPr>
          <p:cNvPr id="1032" name="Picture 8" descr="5 ways your office could benefit from having a projector | The Office  Monster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83" y="2982870"/>
            <a:ext cx="1921177" cy="19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3" y="2987912"/>
            <a:ext cx="2249698" cy="1919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07" y="2982871"/>
            <a:ext cx="2047470" cy="1968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40" y="2987385"/>
            <a:ext cx="2166720" cy="19839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28D45B-0F24-8C45-96BF-315338EE8170}"/>
              </a:ext>
            </a:extLst>
          </p:cNvPr>
          <p:cNvSpPr txBox="1"/>
          <p:nvPr/>
        </p:nvSpPr>
        <p:spPr>
          <a:xfrm>
            <a:off x="94190" y="5662632"/>
            <a:ext cx="13179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projector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B7DEA-EDBC-0F46-BDDE-CA2A86E44BE0}"/>
              </a:ext>
            </a:extLst>
          </p:cNvPr>
          <p:cNvSpPr txBox="1"/>
          <p:nvPr/>
        </p:nvSpPr>
        <p:spPr>
          <a:xfrm>
            <a:off x="1502680" y="5662632"/>
            <a:ext cx="105396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04C25-0E45-9A4E-B35A-D5EF91746932}"/>
              </a:ext>
            </a:extLst>
          </p:cNvPr>
          <p:cNvSpPr txBox="1"/>
          <p:nvPr/>
        </p:nvSpPr>
        <p:spPr>
          <a:xfrm>
            <a:off x="2647208" y="5662632"/>
            <a:ext cx="10732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drawer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7A5DF-E712-0740-9F8D-4F47312B72BF}"/>
              </a:ext>
            </a:extLst>
          </p:cNvPr>
          <p:cNvSpPr txBox="1"/>
          <p:nvPr/>
        </p:nvSpPr>
        <p:spPr>
          <a:xfrm>
            <a:off x="3810995" y="5662632"/>
            <a:ext cx="166352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business card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34389C-65F0-CD4E-A1D8-6151B7304310}"/>
              </a:ext>
            </a:extLst>
          </p:cNvPr>
          <p:cNvSpPr txBox="1"/>
          <p:nvPr/>
        </p:nvSpPr>
        <p:spPr>
          <a:xfrm>
            <a:off x="5565089" y="5662632"/>
            <a:ext cx="16151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whiteboard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B9B643-2728-084B-BDB2-B5DBA3C2C51A}"/>
              </a:ext>
            </a:extLst>
          </p:cNvPr>
          <p:cNvSpPr txBox="1"/>
          <p:nvPr/>
        </p:nvSpPr>
        <p:spPr>
          <a:xfrm>
            <a:off x="10134536" y="5662632"/>
            <a:ext cx="112426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folder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C41DD5-E68E-EE4B-9DAE-918CEA70D1E2}"/>
              </a:ext>
            </a:extLst>
          </p:cNvPr>
          <p:cNvSpPr txBox="1"/>
          <p:nvPr/>
        </p:nvSpPr>
        <p:spPr>
          <a:xfrm>
            <a:off x="7270770" y="5662632"/>
            <a:ext cx="131369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waste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B73DD4-C781-B646-A430-B481A623D08D}"/>
              </a:ext>
            </a:extLst>
          </p:cNvPr>
          <p:cNvSpPr txBox="1"/>
          <p:nvPr/>
        </p:nvSpPr>
        <p:spPr>
          <a:xfrm>
            <a:off x="8690583" y="5662632"/>
            <a:ext cx="133783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39021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2917 L -0.45352 -0.13403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917 L 0.00299 -0.13935 " pathEditMode="relative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917 L -0.28971 -0.15255 " pathEditMode="relative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917 L 0.71549 -0.1298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C:\Users\User\Desktop\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96" y="3086955"/>
            <a:ext cx="1778891" cy="16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67" y="3137730"/>
            <a:ext cx="1637243" cy="1637243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21996" y="4393607"/>
            <a:ext cx="181489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  </a:t>
            </a:r>
            <a:r>
              <a:rPr lang="ka-GE" sz="1900" dirty="0">
                <a:solidFill>
                  <a:schemeClr val="bg1"/>
                </a:solidFill>
              </a:rPr>
              <a:t>   </a:t>
            </a:r>
            <a:r>
              <a:rPr lang="en-US" sz="1900" dirty="0" smtClean="0">
                <a:solidFill>
                  <a:schemeClr val="bg1"/>
                </a:solidFill>
              </a:rPr>
              <a:t>whiteboard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768882" y="1730482"/>
            <a:ext cx="10459753" cy="115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Correct answers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a-GE" dirty="0"/>
              <a:t>სწორი პასუხები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60783B-82A2-A742-B1CF-3D4B873D4D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83" y="4991161"/>
            <a:ext cx="1597609" cy="1462848"/>
          </a:xfrm>
          <a:prstGeom prst="rect">
            <a:avLst/>
          </a:prstGeom>
        </p:spPr>
      </p:pic>
      <p:pic>
        <p:nvPicPr>
          <p:cNvPr id="34" name="Picture 4" descr="Livingston 75&quot; Executive Desk with Drawers | Pottery Bar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88" y="3137730"/>
            <a:ext cx="1559118" cy="16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20488" y="4403092"/>
            <a:ext cx="155911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desk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64967" y="4403092"/>
            <a:ext cx="16505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drawer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66" y="3086955"/>
            <a:ext cx="1820908" cy="162390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44666" y="4348187"/>
            <a:ext cx="181489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  </a:t>
            </a:r>
            <a:r>
              <a:rPr lang="ka-GE" sz="1900" dirty="0">
                <a:solidFill>
                  <a:schemeClr val="bg1"/>
                </a:solidFill>
              </a:rPr>
              <a:t>   </a:t>
            </a:r>
            <a:r>
              <a:rPr lang="en-US" sz="1900" dirty="0">
                <a:solidFill>
                  <a:schemeClr val="bg1"/>
                </a:solidFill>
              </a:rPr>
              <a:t>keyboard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6" y="5014376"/>
            <a:ext cx="1566789" cy="1469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12816" y="6337063"/>
            <a:ext cx="156679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waste bin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48157" y="6337063"/>
            <a:ext cx="16372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business card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10" y="5014376"/>
            <a:ext cx="1742884" cy="153924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021995" y="6368496"/>
            <a:ext cx="18148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folder</a:t>
            </a:r>
          </a:p>
        </p:txBody>
      </p:sp>
      <p:pic>
        <p:nvPicPr>
          <p:cNvPr id="47" name="Picture 8" descr="5 ways your office could benefit from having a projector | The Office  Monster Blo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09" y="5014376"/>
            <a:ext cx="1671665" cy="1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293909" y="6360613"/>
            <a:ext cx="166565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projector</a:t>
            </a:r>
          </a:p>
        </p:txBody>
      </p:sp>
    </p:spTree>
    <p:extLst>
      <p:ext uri="{BB962C8B-B14F-4D97-AF65-F5344CB8AC3E}">
        <p14:creationId xmlns:p14="http://schemas.microsoft.com/office/powerpoint/2010/main" val="155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768882" y="1787199"/>
            <a:ext cx="10459753" cy="85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Complete the sentences</a:t>
            </a:r>
            <a:r>
              <a:rPr lang="ka-GE" dirty="0"/>
              <a:t> </a:t>
            </a:r>
            <a:r>
              <a:rPr lang="en-US" dirty="0"/>
              <a:t>with the correct words</a:t>
            </a:r>
          </a:p>
          <a:p>
            <a:pPr marL="0" indent="0" algn="ctr">
              <a:buNone/>
            </a:pPr>
            <a:r>
              <a:rPr lang="ka-GE" dirty="0"/>
              <a:t>დაასრულეთ წინადადებები სწორი სიტყვებით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DD3AE-FED1-D345-9AD0-1274943E26C4}"/>
              </a:ext>
            </a:extLst>
          </p:cNvPr>
          <p:cNvSpPr/>
          <p:nvPr/>
        </p:nvSpPr>
        <p:spPr>
          <a:xfrm>
            <a:off x="768882" y="2903621"/>
            <a:ext cx="10459753" cy="20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There are a lot of papers on the . . .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are showing the presentation using the . . .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have to open a         . . .      to find a   . . .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is her name? You can read it on her  . . 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4" y="639114"/>
            <a:ext cx="5505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08F033-D485-C24F-B16A-318180643053}"/>
              </a:ext>
            </a:extLst>
          </p:cNvPr>
          <p:cNvSpPr/>
          <p:nvPr/>
        </p:nvSpPr>
        <p:spPr>
          <a:xfrm>
            <a:off x="48128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E3A345-225D-6546-B269-9DEB75172CA5}"/>
              </a:ext>
            </a:extLst>
          </p:cNvPr>
          <p:cNvSpPr/>
          <p:nvPr/>
        </p:nvSpPr>
        <p:spPr>
          <a:xfrm>
            <a:off x="1514040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1F6B0-A688-704F-A4E0-BC3C4E2D9E89}"/>
              </a:ext>
            </a:extLst>
          </p:cNvPr>
          <p:cNvSpPr/>
          <p:nvPr/>
        </p:nvSpPr>
        <p:spPr>
          <a:xfrm>
            <a:off x="3039139" y="5622758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7C14FA-82AA-454C-A3D2-F5882422E00F}"/>
              </a:ext>
            </a:extLst>
          </p:cNvPr>
          <p:cNvSpPr/>
          <p:nvPr/>
        </p:nvSpPr>
        <p:spPr>
          <a:xfrm>
            <a:off x="4477948" y="5622758"/>
            <a:ext cx="1488034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card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B561D-ED6E-DA40-BDCD-0E2B85CB775B}"/>
              </a:ext>
            </a:extLst>
          </p:cNvPr>
          <p:cNvSpPr/>
          <p:nvPr/>
        </p:nvSpPr>
        <p:spPr>
          <a:xfrm>
            <a:off x="6072196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whiteboard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87913A-19C1-CF44-8487-30E297DA982D}"/>
              </a:ext>
            </a:extLst>
          </p:cNvPr>
          <p:cNvSpPr/>
          <p:nvPr/>
        </p:nvSpPr>
        <p:spPr>
          <a:xfrm>
            <a:off x="7654560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folder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4E1C11-71BE-DE4E-9760-0E8232948B86}"/>
              </a:ext>
            </a:extLst>
          </p:cNvPr>
          <p:cNvSpPr/>
          <p:nvPr/>
        </p:nvSpPr>
        <p:spPr>
          <a:xfrm>
            <a:off x="9128729" y="5622758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bin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7F2567-2BD6-6844-9B92-C4A83AEAF282}"/>
              </a:ext>
            </a:extLst>
          </p:cNvPr>
          <p:cNvSpPr/>
          <p:nvPr/>
        </p:nvSpPr>
        <p:spPr>
          <a:xfrm>
            <a:off x="10711093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-0.03287 L 0.32526 -0.3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4097 L 0.57969 -0.3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3171 L 0.05664 -0.2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981 L -0.09297 -0.24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8 -0.03866 L 0.19453 -0.18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768882" y="1787199"/>
            <a:ext cx="10459753" cy="85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Complete the sentences</a:t>
            </a:r>
            <a:r>
              <a:rPr lang="ka-GE" dirty="0"/>
              <a:t> </a:t>
            </a:r>
            <a:r>
              <a:rPr lang="en-US" dirty="0"/>
              <a:t>with the correct words</a:t>
            </a:r>
          </a:p>
          <a:p>
            <a:pPr marL="0" indent="0" algn="ctr">
              <a:buNone/>
            </a:pPr>
            <a:r>
              <a:rPr lang="ka-GE" dirty="0"/>
              <a:t>დაასრულეთ წინადადებები სწორი სიტყვებით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DD3AE-FED1-D345-9AD0-1274943E26C4}"/>
              </a:ext>
            </a:extLst>
          </p:cNvPr>
          <p:cNvSpPr/>
          <p:nvPr/>
        </p:nvSpPr>
        <p:spPr>
          <a:xfrm>
            <a:off x="768882" y="2903621"/>
            <a:ext cx="10459753" cy="20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Write down your ideas on the  . . .</a:t>
            </a:r>
          </a:p>
          <a:p>
            <a:r>
              <a:rPr lang="en-US" sz="3200" dirty="0">
                <a:solidFill>
                  <a:schemeClr val="bg1"/>
                </a:solidFill>
              </a:rPr>
              <a:t>You can put old and used </a:t>
            </a:r>
            <a:r>
              <a:rPr lang="en-US" sz="3200" dirty="0" smtClean="0">
                <a:solidFill>
                  <a:schemeClr val="bg1"/>
                </a:solidFill>
              </a:rPr>
              <a:t>paper </a:t>
            </a:r>
            <a:r>
              <a:rPr lang="en-US" sz="3200" dirty="0">
                <a:solidFill>
                  <a:schemeClr val="bg1"/>
                </a:solidFill>
              </a:rPr>
              <a:t>in the   . . 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computers have a mouse and a  . . 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4" y="639114"/>
            <a:ext cx="5505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08F033-D485-C24F-B16A-318180643053}"/>
              </a:ext>
            </a:extLst>
          </p:cNvPr>
          <p:cNvSpPr/>
          <p:nvPr/>
        </p:nvSpPr>
        <p:spPr>
          <a:xfrm>
            <a:off x="48128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E3A345-225D-6546-B269-9DEB75172CA5}"/>
              </a:ext>
            </a:extLst>
          </p:cNvPr>
          <p:cNvSpPr/>
          <p:nvPr/>
        </p:nvSpPr>
        <p:spPr>
          <a:xfrm>
            <a:off x="1514040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1F6B0-A688-704F-A4E0-BC3C4E2D9E89}"/>
              </a:ext>
            </a:extLst>
          </p:cNvPr>
          <p:cNvSpPr/>
          <p:nvPr/>
        </p:nvSpPr>
        <p:spPr>
          <a:xfrm>
            <a:off x="3039139" y="5622758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7C14FA-82AA-454C-A3D2-F5882422E00F}"/>
              </a:ext>
            </a:extLst>
          </p:cNvPr>
          <p:cNvSpPr/>
          <p:nvPr/>
        </p:nvSpPr>
        <p:spPr>
          <a:xfrm>
            <a:off x="4513308" y="5622758"/>
            <a:ext cx="1488034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card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B561D-ED6E-DA40-BDCD-0E2B85CB775B}"/>
              </a:ext>
            </a:extLst>
          </p:cNvPr>
          <p:cNvSpPr/>
          <p:nvPr/>
        </p:nvSpPr>
        <p:spPr>
          <a:xfrm>
            <a:off x="6144523" y="5622758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whiteboard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87913A-19C1-CF44-8487-30E297DA982D}"/>
              </a:ext>
            </a:extLst>
          </p:cNvPr>
          <p:cNvSpPr/>
          <p:nvPr/>
        </p:nvSpPr>
        <p:spPr>
          <a:xfrm>
            <a:off x="7654560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folder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4E1C11-71BE-DE4E-9760-0E8232948B86}"/>
              </a:ext>
            </a:extLst>
          </p:cNvPr>
          <p:cNvSpPr/>
          <p:nvPr/>
        </p:nvSpPr>
        <p:spPr>
          <a:xfrm>
            <a:off x="9128729" y="5622758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bin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7F2567-2BD6-6844-9B92-C4A83AEAF282}"/>
              </a:ext>
            </a:extLst>
          </p:cNvPr>
          <p:cNvSpPr/>
          <p:nvPr/>
        </p:nvSpPr>
        <p:spPr>
          <a:xfrm>
            <a:off x="10711093" y="5614737"/>
            <a:ext cx="1331495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9233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3982 L -0.01185 -0.3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-0.04097 L -0.14415 -0.2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-0.0456 L -0.33841 -0.2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34119" y="2809798"/>
            <a:ext cx="4662345" cy="2246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can you see in the picture?</a:t>
            </a:r>
            <a:endParaRPr lang="ka-GE" sz="44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05" y="2021151"/>
            <a:ext cx="5443990" cy="407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496160" y="1832510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5974079" y="1951243"/>
            <a:ext cx="6072809" cy="4263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My first day at </a:t>
            </a:r>
            <a:r>
              <a:rPr lang="en-US" sz="2000" b="1" dirty="0" smtClean="0">
                <a:solidFill>
                  <a:schemeClr val="bg1"/>
                </a:solidFill>
              </a:rPr>
              <a:t>the office </a:t>
            </a:r>
            <a:r>
              <a:rPr lang="en-US" sz="2000" b="1" dirty="0">
                <a:solidFill>
                  <a:schemeClr val="bg1"/>
                </a:solidFill>
              </a:rPr>
              <a:t>was very </a:t>
            </a:r>
            <a:r>
              <a:rPr lang="en-US" sz="2000" b="1" dirty="0" smtClean="0">
                <a:solidFill>
                  <a:schemeClr val="bg1"/>
                </a:solidFill>
              </a:rPr>
              <a:t>interesting. </a:t>
            </a:r>
            <a:r>
              <a:rPr lang="en-US" sz="2000" b="1" dirty="0">
                <a:solidFill>
                  <a:schemeClr val="bg1"/>
                </a:solidFill>
              </a:rPr>
              <a:t>One of the </a:t>
            </a:r>
            <a:r>
              <a:rPr lang="en-US" sz="2000" b="1" dirty="0" smtClean="0">
                <a:solidFill>
                  <a:schemeClr val="bg1"/>
                </a:solidFill>
              </a:rPr>
              <a:t>people from the office </a:t>
            </a:r>
            <a:r>
              <a:rPr lang="en-US" sz="2000" b="1" dirty="0">
                <a:solidFill>
                  <a:schemeClr val="bg1"/>
                </a:solidFill>
              </a:rPr>
              <a:t>showed me </a:t>
            </a:r>
            <a:r>
              <a:rPr lang="en-US" sz="2000" b="1" dirty="0" smtClean="0">
                <a:solidFill>
                  <a:schemeClr val="bg1"/>
                </a:solidFill>
              </a:rPr>
              <a:t>around. I saw </a:t>
            </a:r>
            <a:r>
              <a:rPr lang="en-US" sz="2000" b="1" dirty="0">
                <a:solidFill>
                  <a:schemeClr val="bg1"/>
                </a:solidFill>
              </a:rPr>
              <a:t>so many office </a:t>
            </a:r>
            <a:r>
              <a:rPr lang="en-US" sz="2000" b="1" dirty="0" smtClean="0">
                <a:solidFill>
                  <a:schemeClr val="bg1"/>
                </a:solidFill>
              </a:rPr>
              <a:t>items. </a:t>
            </a:r>
            <a:r>
              <a:rPr lang="en-US" sz="2000" b="1" dirty="0">
                <a:solidFill>
                  <a:schemeClr val="bg1"/>
                </a:solidFill>
              </a:rPr>
              <a:t>On my desk, there is </a:t>
            </a:r>
            <a:r>
              <a:rPr lang="en-US" sz="2000" b="1" dirty="0" smtClean="0">
                <a:solidFill>
                  <a:schemeClr val="bg1"/>
                </a:solidFill>
              </a:rPr>
              <a:t>computer with a keyboard and </a:t>
            </a:r>
            <a:r>
              <a:rPr lang="en-US" sz="2000" b="1" dirty="0">
                <a:solidFill>
                  <a:schemeClr val="bg1"/>
                </a:solidFill>
              </a:rPr>
              <a:t>there is </a:t>
            </a:r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business </a:t>
            </a:r>
            <a:r>
              <a:rPr lang="en-US" sz="2000" b="1" dirty="0" smtClean="0">
                <a:solidFill>
                  <a:schemeClr val="bg1"/>
                </a:solidFill>
              </a:rPr>
              <a:t>card. </a:t>
            </a:r>
            <a:r>
              <a:rPr lang="en-US" sz="2000" b="1" dirty="0">
                <a:solidFill>
                  <a:schemeClr val="bg1"/>
                </a:solidFill>
              </a:rPr>
              <a:t>Next to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desk, there is a </a:t>
            </a:r>
            <a:r>
              <a:rPr lang="en-US" sz="2000" b="1" dirty="0" smtClean="0">
                <a:solidFill>
                  <a:schemeClr val="bg1"/>
                </a:solidFill>
              </a:rPr>
              <a:t>drawer and there </a:t>
            </a:r>
            <a:r>
              <a:rPr lang="en-US" sz="2000" b="1" dirty="0">
                <a:solidFill>
                  <a:schemeClr val="bg1"/>
                </a:solidFill>
              </a:rPr>
              <a:t>are </a:t>
            </a:r>
            <a:r>
              <a:rPr lang="en-US" sz="2000" b="1" dirty="0" smtClean="0">
                <a:solidFill>
                  <a:schemeClr val="bg1"/>
                </a:solidFill>
              </a:rPr>
              <a:t>many folders with many important </a:t>
            </a:r>
            <a:r>
              <a:rPr lang="en-US" sz="2000" b="1" dirty="0">
                <a:solidFill>
                  <a:schemeClr val="bg1"/>
                </a:solidFill>
              </a:rPr>
              <a:t>papers </a:t>
            </a:r>
            <a:r>
              <a:rPr lang="en-US" sz="2000" b="1" dirty="0" smtClean="0">
                <a:solidFill>
                  <a:schemeClr val="bg1"/>
                </a:solidFill>
              </a:rPr>
              <a:t>in them. And also, there is a projector to use </a:t>
            </a:r>
            <a:r>
              <a:rPr lang="en-US" sz="2000" b="1" dirty="0">
                <a:solidFill>
                  <a:schemeClr val="bg1"/>
                </a:solidFill>
              </a:rPr>
              <a:t>for  presentations.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And in the office, there </a:t>
            </a:r>
            <a:r>
              <a:rPr lang="en-US" sz="2000" b="1" dirty="0">
                <a:solidFill>
                  <a:schemeClr val="bg1"/>
                </a:solidFill>
              </a:rPr>
              <a:t>is </a:t>
            </a:r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whiteboard to write </a:t>
            </a:r>
            <a:r>
              <a:rPr lang="en-US" sz="2000" b="1" dirty="0" smtClean="0">
                <a:solidFill>
                  <a:schemeClr val="bg1"/>
                </a:solidFill>
              </a:rPr>
              <a:t>down the ideas. In the room, there </a:t>
            </a:r>
            <a:r>
              <a:rPr lang="en-US" sz="2000" b="1" dirty="0">
                <a:solidFill>
                  <a:schemeClr val="bg1"/>
                </a:solidFill>
              </a:rPr>
              <a:t>is a </a:t>
            </a:r>
            <a:r>
              <a:rPr lang="en-US" sz="2000" b="1" dirty="0" smtClean="0">
                <a:solidFill>
                  <a:schemeClr val="bg1"/>
                </a:solidFill>
              </a:rPr>
              <a:t>waste bin to put all of the </a:t>
            </a:r>
            <a:r>
              <a:rPr lang="en-US" sz="2000" b="1" dirty="0">
                <a:solidFill>
                  <a:schemeClr val="bg1"/>
                </a:solidFill>
              </a:rPr>
              <a:t>old and used </a:t>
            </a:r>
            <a:r>
              <a:rPr lang="en-US" sz="2000" b="1" dirty="0" smtClean="0">
                <a:solidFill>
                  <a:schemeClr val="bg1"/>
                </a:solidFill>
              </a:rPr>
              <a:t>paper in. </a:t>
            </a:r>
            <a:r>
              <a:rPr lang="en-US" sz="2000" b="1" dirty="0">
                <a:solidFill>
                  <a:schemeClr val="bg1"/>
                </a:solidFill>
              </a:rPr>
              <a:t>I think, I </a:t>
            </a:r>
            <a:r>
              <a:rPr lang="en-US" sz="2000" b="1" dirty="0" smtClean="0">
                <a:solidFill>
                  <a:schemeClr val="bg1"/>
                </a:solidFill>
              </a:rPr>
              <a:t> would </a:t>
            </a:r>
            <a:r>
              <a:rPr lang="en-US" sz="2000" b="1" dirty="0">
                <a:solidFill>
                  <a:schemeClr val="bg1"/>
                </a:solidFill>
              </a:rPr>
              <a:t>use </a:t>
            </a:r>
            <a:r>
              <a:rPr lang="en-US" sz="2000" b="1" dirty="0" smtClean="0">
                <a:solidFill>
                  <a:schemeClr val="bg1"/>
                </a:solidFill>
              </a:rPr>
              <a:t>many of these items.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" y="2176297"/>
            <a:ext cx="4816910" cy="358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7968" y="2826327"/>
            <a:ext cx="12207936" cy="193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</a:rPr>
              <a:t>Office Items</a:t>
            </a:r>
          </a:p>
          <a:p>
            <a:pPr algn="ctr"/>
            <a:r>
              <a:rPr lang="ka-GE" sz="6600" dirty="0">
                <a:solidFill>
                  <a:schemeClr val="bg1"/>
                </a:solidFill>
              </a:rPr>
              <a:t>საოფისე ნივთები</a:t>
            </a:r>
            <a:endParaRPr lang="en-US" sz="6600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4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175408" y="518808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526630" y="480081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881" y="1832400"/>
            <a:ext cx="1055764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Are the sentences true or false?</a:t>
            </a:r>
          </a:p>
          <a:p>
            <a:pPr algn="ctr"/>
            <a:r>
              <a:rPr lang="ka-GE" sz="2400" dirty="0">
                <a:solidFill>
                  <a:schemeClr val="bg1"/>
                </a:solidFill>
              </a:rPr>
              <a:t>გადაწყვიტეთ სწორია თუ </a:t>
            </a:r>
            <a:r>
              <a:rPr lang="ka-GE" sz="2400">
                <a:solidFill>
                  <a:schemeClr val="bg1"/>
                </a:solidFill>
              </a:rPr>
              <a:t>არა </a:t>
            </a:r>
            <a:r>
              <a:rPr lang="ka-GE" sz="2400" smtClean="0">
                <a:solidFill>
                  <a:schemeClr val="bg1"/>
                </a:solidFill>
              </a:rPr>
              <a:t>წინადადებები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882" y="3112755"/>
            <a:ext cx="97778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Zach started working in a new </a:t>
            </a:r>
            <a:r>
              <a:rPr lang="en-US" sz="2800" dirty="0" smtClean="0">
                <a:solidFill>
                  <a:schemeClr val="bg1"/>
                </a:solidFill>
              </a:rPr>
              <a:t>office.  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There are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lot of items in the </a:t>
            </a:r>
            <a:r>
              <a:rPr lang="en-US" sz="2800" dirty="0" smtClean="0">
                <a:solidFill>
                  <a:schemeClr val="bg1"/>
                </a:solidFill>
              </a:rPr>
              <a:t>office.  TRUE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He has a keyboard with his computer on the </a:t>
            </a:r>
            <a:r>
              <a:rPr lang="en-US" sz="2800" dirty="0" smtClean="0">
                <a:solidFill>
                  <a:schemeClr val="bg1"/>
                </a:solidFill>
              </a:rPr>
              <a:t>desk. 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He doesn’t have a business </a:t>
            </a:r>
            <a:r>
              <a:rPr lang="en-US" sz="2800" dirty="0" smtClean="0">
                <a:solidFill>
                  <a:schemeClr val="bg1"/>
                </a:solidFill>
              </a:rPr>
              <a:t>card. 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folders are on the </a:t>
            </a:r>
            <a:r>
              <a:rPr lang="en-US" sz="2800" dirty="0" smtClean="0">
                <a:solidFill>
                  <a:schemeClr val="bg1"/>
                </a:solidFill>
              </a:rPr>
              <a:t>desk. 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There is no projector in the </a:t>
            </a:r>
            <a:r>
              <a:rPr lang="en-US" sz="2800" dirty="0" smtClean="0">
                <a:solidFill>
                  <a:schemeClr val="bg1"/>
                </a:solidFill>
              </a:rPr>
              <a:t>office. 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whiteboard is used for writing </a:t>
            </a:r>
            <a:r>
              <a:rPr lang="en-US" sz="2800" dirty="0" smtClean="0">
                <a:solidFill>
                  <a:schemeClr val="bg1"/>
                </a:solidFill>
              </a:rPr>
              <a:t>ideas.  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There is no </a:t>
            </a:r>
            <a:r>
              <a:rPr lang="en-US" sz="2800" dirty="0" smtClean="0">
                <a:solidFill>
                  <a:schemeClr val="bg1"/>
                </a:solidFill>
              </a:rPr>
              <a:t>waste bin </a:t>
            </a:r>
            <a:r>
              <a:rPr lang="en-US" sz="2800" dirty="0">
                <a:solidFill>
                  <a:schemeClr val="bg1"/>
                </a:solidFill>
              </a:rPr>
              <a:t>in the office.     FALSE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295" y="3116682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50295" y="3639831"/>
            <a:ext cx="1236518" cy="43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8534" y="4025768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6848" y="4430889"/>
            <a:ext cx="1236518" cy="40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57149" y="4860813"/>
            <a:ext cx="1236518" cy="426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80219" y="5329831"/>
            <a:ext cx="1236518" cy="386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68554" y="5742349"/>
            <a:ext cx="1236518" cy="43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50295" y="6209877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48327" y="2758191"/>
            <a:ext cx="6850506" cy="1454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u="sng" dirty="0"/>
              <a:t>There is/There are</a:t>
            </a:r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ka-GE" sz="2800" dirty="0"/>
              <a:t>-</a:t>
            </a:r>
            <a:r>
              <a:rPr lang="en-GB" sz="2800" dirty="0"/>
              <a:t>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31818" y="1903565"/>
            <a:ext cx="7086600" cy="1069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There is/There are: Affirmative</a:t>
            </a:r>
          </a:p>
          <a:p>
            <a:pPr algn="ctr"/>
            <a:r>
              <a:rPr lang="en-US" sz="2800" u="sng" dirty="0"/>
              <a:t>There is/There are</a:t>
            </a:r>
            <a:r>
              <a:rPr lang="ka-GE" sz="2800" u="sng" dirty="0"/>
              <a:t>:</a:t>
            </a:r>
            <a:r>
              <a:rPr lang="en-GB" sz="2800" u="sng" dirty="0"/>
              <a:t> </a:t>
            </a:r>
            <a:r>
              <a:rPr lang="ka-GE" sz="2800" u="sng" dirty="0"/>
              <a:t>მტკიცებითი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3660098" y="4263646"/>
            <a:ext cx="4830040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There are </a:t>
            </a:r>
            <a:r>
              <a:rPr lang="en-US" sz="2800" dirty="0">
                <a:solidFill>
                  <a:schemeClr val="bg1"/>
                </a:solidFill>
              </a:rPr>
              <a:t>folders in the </a:t>
            </a:r>
            <a:r>
              <a:rPr lang="en-US" sz="2800" dirty="0" smtClean="0">
                <a:solidFill>
                  <a:schemeClr val="bg1"/>
                </a:solidFill>
              </a:rPr>
              <a:t>drawer.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660098" y="3484350"/>
            <a:ext cx="483004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There is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desk.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56251" y="3305877"/>
            <a:ext cx="7037734" cy="1723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To say that something exists</a:t>
            </a:r>
            <a:r>
              <a:rPr lang="ka-GE" sz="2800" dirty="0"/>
              <a:t> </a:t>
            </a:r>
            <a:r>
              <a:rPr lang="en-US" sz="2800" dirty="0"/>
              <a:t>in a specific place</a:t>
            </a:r>
          </a:p>
          <a:p>
            <a:endParaRPr lang="en-US" sz="2800" dirty="0"/>
          </a:p>
          <a:p>
            <a:r>
              <a:rPr lang="en-US" sz="2800" dirty="0"/>
              <a:t>e.g. There is a folder on the desk.</a:t>
            </a:r>
          </a:p>
          <a:p>
            <a:r>
              <a:rPr lang="en-US" sz="2800" dirty="0"/>
              <a:t>e.g. There are folders in the drawer.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31818" y="1903566"/>
            <a:ext cx="7086600" cy="1046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There is/There are: Affirmative</a:t>
            </a:r>
          </a:p>
          <a:p>
            <a:pPr algn="ctr"/>
            <a:r>
              <a:rPr lang="en-US" sz="2800" u="sng" dirty="0"/>
              <a:t>There is/There are </a:t>
            </a:r>
            <a:r>
              <a:rPr lang="ka-GE" sz="2800" u="sng" dirty="0"/>
              <a:t>:მტკიცებითი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31818" y="1903565"/>
            <a:ext cx="7086600" cy="1002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There is</a:t>
            </a:r>
            <a:r>
              <a:rPr lang="ka-GE" sz="2800" u="sng" dirty="0"/>
              <a:t> </a:t>
            </a:r>
            <a:r>
              <a:rPr lang="en-US" sz="2800" u="sng" dirty="0"/>
              <a:t>not /There are not: </a:t>
            </a:r>
            <a:r>
              <a:rPr lang="en-US" sz="2800" u="sng" dirty="0" smtClean="0"/>
              <a:t>Negative</a:t>
            </a:r>
            <a:endParaRPr lang="en-US" sz="2800" u="sng" dirty="0"/>
          </a:p>
          <a:p>
            <a:pPr algn="ctr"/>
            <a:r>
              <a:rPr lang="en-US" sz="2800" u="sng" dirty="0"/>
              <a:t>There is not /There are not</a:t>
            </a:r>
            <a:r>
              <a:rPr lang="ka-GE" sz="2800" u="sng" dirty="0"/>
              <a:t>: უარყოფითი</a:t>
            </a:r>
            <a:endParaRPr lang="en-US" sz="2800" u="sng" dirty="0"/>
          </a:p>
        </p:txBody>
      </p:sp>
      <p:sp>
        <p:nvSpPr>
          <p:cNvPr id="17" name="Rounded Rectangle 16"/>
          <p:cNvSpPr/>
          <p:nvPr/>
        </p:nvSpPr>
        <p:spPr>
          <a:xfrm>
            <a:off x="1619035" y="3185252"/>
            <a:ext cx="8912165" cy="207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To say that something doesn’t exist in a specific place</a:t>
            </a:r>
          </a:p>
          <a:p>
            <a:endParaRPr lang="en-US" sz="2800" dirty="0"/>
          </a:p>
          <a:p>
            <a:r>
              <a:rPr lang="en-US" sz="2800" dirty="0"/>
              <a:t>e.g. There is not a folder on the desk.</a:t>
            </a:r>
          </a:p>
          <a:p>
            <a:r>
              <a:rPr lang="en-US" sz="2800" dirty="0"/>
              <a:t>e.g. There are not folders </a:t>
            </a:r>
            <a:r>
              <a:rPr lang="en-US" sz="2800" dirty="0"/>
              <a:t>on the desk.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4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4636" y="3117953"/>
            <a:ext cx="6280879" cy="2548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e.g. Is there a folder on the desk?</a:t>
            </a:r>
          </a:p>
          <a:p>
            <a:endParaRPr lang="en-US" sz="2800" dirty="0"/>
          </a:p>
          <a:p>
            <a:r>
              <a:rPr lang="en-US" sz="2800" dirty="0"/>
              <a:t>e.g. Are there folders in the drawer?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31818" y="1903565"/>
            <a:ext cx="7086600" cy="1002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There is/There are: </a:t>
            </a:r>
            <a:r>
              <a:rPr lang="ka-GE" sz="2800" u="sng" dirty="0"/>
              <a:t> </a:t>
            </a:r>
            <a:r>
              <a:rPr lang="en-US" sz="2800" u="sng" dirty="0"/>
              <a:t>Interrogative</a:t>
            </a:r>
          </a:p>
          <a:p>
            <a:pPr algn="ctr"/>
            <a:r>
              <a:rPr lang="en-US" sz="2800" u="sng" dirty="0"/>
              <a:t>There is/There are </a:t>
            </a:r>
            <a:r>
              <a:rPr lang="ka-GE" sz="2800" u="sng" dirty="0"/>
              <a:t>: კითხვითი</a:t>
            </a:r>
            <a:endParaRPr lang="en-US" sz="2800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6910466" y="3192512"/>
            <a:ext cx="4886793" cy="2399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Short Answers</a:t>
            </a:r>
            <a:r>
              <a:rPr lang="ka-GE" sz="2400" dirty="0" smtClean="0"/>
              <a:t> - მოკლე პასუხები</a:t>
            </a:r>
            <a:endParaRPr lang="en-US" sz="2400" dirty="0"/>
          </a:p>
          <a:p>
            <a:pPr algn="just"/>
            <a:r>
              <a:rPr lang="en-US" sz="2400" dirty="0"/>
              <a:t>-Yes, there is;  </a:t>
            </a:r>
          </a:p>
          <a:p>
            <a:pPr marL="514350" indent="-514350" algn="just"/>
            <a:r>
              <a:rPr lang="en-US" sz="2400" dirty="0"/>
              <a:t>-No, there isn’t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514350" indent="-514350" algn="just"/>
            <a:endParaRPr lang="en-US" sz="2400" dirty="0"/>
          </a:p>
          <a:p>
            <a:pPr marL="514350" indent="-514350" algn="just"/>
            <a:r>
              <a:rPr lang="en-US" sz="2400" dirty="0"/>
              <a:t>-Yes, there are;</a:t>
            </a:r>
          </a:p>
          <a:p>
            <a:pPr marL="514350" indent="-514350" algn="just"/>
            <a:r>
              <a:rPr lang="en-US" sz="2400" dirty="0"/>
              <a:t>-No, there aren’t.</a:t>
            </a:r>
          </a:p>
        </p:txBody>
      </p:sp>
    </p:spTree>
    <p:extLst>
      <p:ext uri="{BB962C8B-B14F-4D97-AF65-F5344CB8AC3E}">
        <p14:creationId xmlns:p14="http://schemas.microsoft.com/office/powerpoint/2010/main" val="40410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75130" y="182872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3" y="3179246"/>
            <a:ext cx="4625197" cy="32247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8881" y="1697049"/>
            <a:ext cx="10480799" cy="130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Look at the picture and complete the sentences with there is / there are/ there isn’t / there aren’t </a:t>
            </a:r>
          </a:p>
          <a:p>
            <a:r>
              <a:rPr lang="ka-GE" sz="1900" dirty="0" smtClean="0"/>
              <a:t>სურათის </a:t>
            </a:r>
            <a:r>
              <a:rPr lang="ka-GE" sz="1900" dirty="0" smtClean="0"/>
              <a:t>მიხედვით</a:t>
            </a:r>
            <a:r>
              <a:rPr lang="ka-GE" sz="1900" dirty="0"/>
              <a:t>, დაასრულეთ წინადადებები </a:t>
            </a:r>
            <a:r>
              <a:rPr lang="en-US" sz="2000" dirty="0"/>
              <a:t>there is / there are/ there isn’t / there aren’t - </a:t>
            </a:r>
            <a:r>
              <a:rPr lang="ka-GE" sz="2000" dirty="0"/>
              <a:t> </a:t>
            </a:r>
            <a:r>
              <a:rPr lang="ka-GE" sz="1900" dirty="0"/>
              <a:t>ის გამოყენებით</a:t>
            </a:r>
            <a:endParaRPr lang="en-US" sz="1900" dirty="0"/>
          </a:p>
        </p:txBody>
      </p:sp>
      <p:sp>
        <p:nvSpPr>
          <p:cNvPr id="19" name="TextBox 18"/>
          <p:cNvSpPr txBox="1"/>
          <p:nvPr/>
        </p:nvSpPr>
        <p:spPr>
          <a:xfrm>
            <a:off x="5627624" y="3505149"/>
            <a:ext cx="6071016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a-GE" sz="2400" dirty="0">
                <a:solidFill>
                  <a:schemeClr val="bg1"/>
                </a:solidFill>
              </a:rPr>
              <a:t>. . .</a:t>
            </a:r>
            <a:r>
              <a:rPr lang="en-US" sz="2400" dirty="0">
                <a:solidFill>
                  <a:schemeClr val="bg1"/>
                </a:solidFill>
              </a:rPr>
              <a:t>            a whiteboard next to the </a:t>
            </a:r>
            <a:r>
              <a:rPr lang="en-US" sz="2400" dirty="0" smtClean="0">
                <a:solidFill>
                  <a:schemeClr val="bg1"/>
                </a:solidFill>
              </a:rPr>
              <a:t>window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  . . .             folders on the </a:t>
            </a:r>
            <a:r>
              <a:rPr lang="en-US" sz="2400" dirty="0" smtClean="0">
                <a:solidFill>
                  <a:schemeClr val="bg1"/>
                </a:solidFill>
              </a:rPr>
              <a:t>shelf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  . . .             a business card on the </a:t>
            </a:r>
            <a:r>
              <a:rPr lang="en-US" sz="2400" dirty="0" smtClean="0">
                <a:solidFill>
                  <a:schemeClr val="bg1"/>
                </a:solidFill>
              </a:rPr>
              <a:t>desk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  . . .             a projector in the </a:t>
            </a:r>
            <a:r>
              <a:rPr lang="en-US" sz="2400" dirty="0" smtClean="0">
                <a:solidFill>
                  <a:schemeClr val="bg1"/>
                </a:solidFill>
              </a:rPr>
              <a:t>office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1249" y="3579905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3748" y="4271951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 are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88778" y="5006469"/>
            <a:ext cx="1285659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isn’t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18757" y="5651046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isn’t </a:t>
            </a:r>
          </a:p>
        </p:txBody>
      </p:sp>
    </p:spTree>
    <p:extLst>
      <p:ext uri="{BB962C8B-B14F-4D97-AF65-F5344CB8AC3E}">
        <p14:creationId xmlns:p14="http://schemas.microsoft.com/office/powerpoint/2010/main" val="3723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75130" y="182872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-გრამატიკა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8" y="3150270"/>
            <a:ext cx="4625197" cy="32247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8881" y="1697049"/>
            <a:ext cx="10480799" cy="120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Look at the picture and complete the sentences with there is / there are/ there isn’t / there aren’t:</a:t>
            </a:r>
          </a:p>
          <a:p>
            <a:r>
              <a:rPr lang="ka-GE" sz="1900" dirty="0"/>
              <a:t>ფოტოს მიხედვით, დაასრულეთ წინადადებები</a:t>
            </a:r>
            <a:r>
              <a:rPr lang="en-US" sz="1900" dirty="0"/>
              <a:t> </a:t>
            </a:r>
            <a:r>
              <a:rPr lang="en-US" sz="2000" dirty="0"/>
              <a:t>there is / there are/ there isn’t / there aren’t -</a:t>
            </a:r>
            <a:r>
              <a:rPr lang="ka-GE" sz="2000" dirty="0"/>
              <a:t> </a:t>
            </a:r>
            <a:r>
              <a:rPr lang="ka-GE" sz="1900" dirty="0"/>
              <a:t>ის გამოყენებით</a:t>
            </a:r>
            <a:r>
              <a:rPr lang="en-US" sz="1900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6361" y="3102962"/>
            <a:ext cx="644577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400" dirty="0">
                <a:solidFill>
                  <a:schemeClr val="bg1"/>
                </a:solidFill>
              </a:rPr>
              <a:t>. . .             a </a:t>
            </a:r>
            <a:r>
              <a:rPr lang="en-US" sz="2400" dirty="0" smtClean="0">
                <a:solidFill>
                  <a:schemeClr val="bg1"/>
                </a:solidFill>
              </a:rPr>
              <a:t>waste bin </a:t>
            </a:r>
            <a:r>
              <a:rPr lang="en-US" sz="2400" dirty="0">
                <a:solidFill>
                  <a:schemeClr val="bg1"/>
                </a:solidFill>
              </a:rPr>
              <a:t>on the </a:t>
            </a:r>
            <a:r>
              <a:rPr lang="en-US" sz="2400" dirty="0" smtClean="0">
                <a:solidFill>
                  <a:schemeClr val="bg1"/>
                </a:solidFill>
              </a:rPr>
              <a:t>floor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solidFill>
                  <a:schemeClr val="bg1"/>
                </a:solidFill>
              </a:rPr>
              <a:t>. . .                  two computers on the </a:t>
            </a:r>
            <a:r>
              <a:rPr lang="en-US" sz="2400" dirty="0" smtClean="0">
                <a:solidFill>
                  <a:schemeClr val="bg1"/>
                </a:solidFill>
              </a:rPr>
              <a:t>desk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solidFill>
                  <a:schemeClr val="bg1"/>
                </a:solidFill>
              </a:rPr>
              <a:t>. . .           a drawer on the </a:t>
            </a:r>
            <a:r>
              <a:rPr lang="en-US" sz="2400" dirty="0" smtClean="0">
                <a:solidFill>
                  <a:schemeClr val="bg1"/>
                </a:solidFill>
              </a:rPr>
              <a:t>picture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solidFill>
                  <a:schemeClr val="bg1"/>
                </a:solidFill>
              </a:rPr>
              <a:t>. . .            a desk in the room.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09280" y="3124849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9280" y="3855337"/>
            <a:ext cx="1585463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 aren’t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39602" y="4585826"/>
            <a:ext cx="1204040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isn’t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23363" y="5257237"/>
            <a:ext cx="1236518" cy="46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</a:t>
            </a:r>
          </a:p>
        </p:txBody>
      </p:sp>
    </p:spTree>
    <p:extLst>
      <p:ext uri="{BB962C8B-B14F-4D97-AF65-F5344CB8AC3E}">
        <p14:creationId xmlns:p14="http://schemas.microsoft.com/office/powerpoint/2010/main" val="8961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Summing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up </a:t>
            </a:r>
            <a:r>
              <a:rPr lang="ka-GE" dirty="0" smtClean="0">
                <a:solidFill>
                  <a:schemeClr val="bg1"/>
                </a:solidFill>
              </a:rPr>
              <a:t>- შეჯამება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Vocabulary - </a:t>
            </a:r>
            <a:r>
              <a:rPr lang="ka-GE" dirty="0" smtClean="0">
                <a:solidFill>
                  <a:schemeClr val="bg1"/>
                </a:solidFill>
              </a:rPr>
              <a:t>ლექსიკა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11096178"/>
              </p:ext>
            </p:extLst>
          </p:nvPr>
        </p:nvGraphicFramePr>
        <p:xfrm>
          <a:off x="1047692" y="173493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Rectangle 27"/>
          <p:cNvSpPr/>
          <p:nvPr/>
        </p:nvSpPr>
        <p:spPr>
          <a:xfrm>
            <a:off x="3882908" y="2479001"/>
            <a:ext cx="1692943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პროექტორი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5685183" y="2528772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საწერი მაგიდა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7492816" y="3281575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კლავიატურა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78275" y="4659801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ნაგვის ურნა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6069495" y="5924552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საქაღალდე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3882908" y="5924552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უჯრა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2355595" y="4974162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დაფა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2507993" y="3645631"/>
            <a:ext cx="1948069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სავიზიტო ბარათი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81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Summing up - </a:t>
            </a:r>
            <a:r>
              <a:rPr lang="en-US" sz="2800" dirty="0" err="1"/>
              <a:t>შ</a:t>
            </a:r>
            <a:r>
              <a:rPr lang="ka-GE" sz="2800" dirty="0"/>
              <a:t>ეჯამება</a:t>
            </a:r>
            <a:endParaRPr lang="en-US" sz="2800" dirty="0"/>
          </a:p>
          <a:p>
            <a:pPr algn="ctr"/>
            <a:r>
              <a:rPr lang="en-US" sz="2800" dirty="0"/>
              <a:t>Grammar </a:t>
            </a:r>
            <a:r>
              <a:rPr lang="ka-GE" sz="2800" dirty="0"/>
              <a:t>-</a:t>
            </a:r>
            <a:r>
              <a:rPr lang="en-GB" sz="2800" dirty="0"/>
              <a:t>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48327" y="2758191"/>
            <a:ext cx="6850506" cy="1454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There is/There are</a:t>
            </a:r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168571" y="433466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058514" y="445960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943393"/>
            <a:ext cx="10754636" cy="145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34518" y="1798820"/>
            <a:ext cx="12555410" cy="2382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Write a short description of an office using </a:t>
            </a: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example given below:</a:t>
            </a:r>
            <a:endParaRPr lang="ka-GE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200" dirty="0">
                <a:solidFill>
                  <a:schemeClr val="bg1"/>
                </a:solidFill>
              </a:rPr>
              <a:t>დაწერეთ პარაგრაფი ოფისის შესახებ ქვემოთ მოცემული </a:t>
            </a:r>
            <a:r>
              <a:rPr lang="ka-GE" sz="2200" dirty="0" smtClean="0">
                <a:solidFill>
                  <a:schemeClr val="bg1"/>
                </a:solidFill>
              </a:rPr>
              <a:t>ნიმუშის მიხედვით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  <a:endParaRPr lang="ka-G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4498" y="3552669"/>
            <a:ext cx="10719165" cy="223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Helen and I work in an office. There is a desk in my room with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drawers. There are some folders and my business cards in the drawer. There is a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 in my room and I always use it for my ideas.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also a projector on my friend’s desk.</a:t>
            </a:r>
            <a:endParaRPr lang="en-US" sz="28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06736011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3758952" y="2487006"/>
            <a:ext cx="1708553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პროექტორი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196563" y="2603338"/>
            <a:ext cx="1425786" cy="6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საწერი მაგიდა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8185928" y="3219333"/>
            <a:ext cx="1816866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კლავიატურა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8076200" y="4886827"/>
            <a:ext cx="1816866" cy="554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ნაგვის ურნა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75532" y="6112690"/>
            <a:ext cx="1695871" cy="561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საქაღალდე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121449" y="6022810"/>
            <a:ext cx="2068492" cy="585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უჯრა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850922" y="5212056"/>
            <a:ext cx="2083138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დაფა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526693" y="3389106"/>
            <a:ext cx="2228443" cy="38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სავიზიტო ბარათი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73101" y="600388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73101" y="697105"/>
            <a:ext cx="53060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53494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projector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656323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პროექტორი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keyboard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</a:t>
              </a: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60016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კლავიატურა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886778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d</a:t>
              </a:r>
              <a:r>
                <a:rPr lang="en-US" sz="2800" kern="1200" dirty="0"/>
                <a:t>esk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23217" y="459551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საწერი მაგიდა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waste bin </a:t>
              </a:r>
              <a:endParaRPr lang="en-US" sz="28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530587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ნაგვის ურნა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f</a:t>
              </a:r>
              <a:r>
                <a:rPr lang="en-US" sz="2800" kern="1200" dirty="0"/>
                <a:t>older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47282" y="4580282"/>
            <a:ext cx="4097435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საქაღალდე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45407</TotalTime>
  <Words>1111</Words>
  <Application>Microsoft Office PowerPoint</Application>
  <PresentationFormat>Widescreen</PresentationFormat>
  <Paragraphs>300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833</cp:revision>
  <dcterms:created xsi:type="dcterms:W3CDTF">2020-04-09T12:21:27Z</dcterms:created>
  <dcterms:modified xsi:type="dcterms:W3CDTF">2020-10-12T07:30:24Z</dcterms:modified>
</cp:coreProperties>
</file>